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12192000"/>
  <p:embeddedFontLst>
    <p:embeddedFont>
      <p:font typeface="Open Sans" panose="020B0606030504020204" pitchFamily="34" charset="0"/>
      <p:regular r:id="rId43"/>
      <p:bold r:id="rId44"/>
      <p:italic r:id="rId45"/>
      <p:boldItalic r:id="rId4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5139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35.png"/><Relationship Id="rId13" Type="http://schemas.openxmlformats.org/officeDocument/2006/relationships/image" Target="../media/image140.png"/><Relationship Id="rId18" Type="http://schemas.openxmlformats.org/officeDocument/2006/relationships/image" Target="../media/image145.png"/><Relationship Id="rId3" Type="http://schemas.openxmlformats.org/officeDocument/2006/relationships/image" Target="../media/image7.png"/><Relationship Id="rId7" Type="http://schemas.openxmlformats.org/officeDocument/2006/relationships/image" Target="../media/image134.png"/><Relationship Id="rId12" Type="http://schemas.openxmlformats.org/officeDocument/2006/relationships/image" Target="../media/image139.png"/><Relationship Id="rId17" Type="http://schemas.openxmlformats.org/officeDocument/2006/relationships/image" Target="../media/image144.png"/><Relationship Id="rId2" Type="http://schemas.openxmlformats.org/officeDocument/2006/relationships/notesSlide" Target="../notesSlides/notesSlide10.xml"/><Relationship Id="rId16" Type="http://schemas.openxmlformats.org/officeDocument/2006/relationships/image" Target="../media/image143.png"/><Relationship Id="rId20" Type="http://schemas.openxmlformats.org/officeDocument/2006/relationships/image" Target="../media/image147.png"/><Relationship Id="rId1" Type="http://schemas.openxmlformats.org/officeDocument/2006/relationships/slideLayout" Target="../slideLayouts/slideLayout1.xml"/><Relationship Id="rId6" Type="http://schemas.openxmlformats.org/officeDocument/2006/relationships/image" Target="../media/image133.png"/><Relationship Id="rId11" Type="http://schemas.openxmlformats.org/officeDocument/2006/relationships/image" Target="../media/image138.png"/><Relationship Id="rId5" Type="http://schemas.openxmlformats.org/officeDocument/2006/relationships/image" Target="../media/image132.png"/><Relationship Id="rId15" Type="http://schemas.openxmlformats.org/officeDocument/2006/relationships/image" Target="../media/image142.png"/><Relationship Id="rId10" Type="http://schemas.openxmlformats.org/officeDocument/2006/relationships/image" Target="../media/image137.png"/><Relationship Id="rId19" Type="http://schemas.openxmlformats.org/officeDocument/2006/relationships/image" Target="../media/image146.png"/><Relationship Id="rId4" Type="http://schemas.openxmlformats.org/officeDocument/2006/relationships/image" Target="../media/image8.png"/><Relationship Id="rId9" Type="http://schemas.openxmlformats.org/officeDocument/2006/relationships/image" Target="../media/image136.png"/><Relationship Id="rId14" Type="http://schemas.openxmlformats.org/officeDocument/2006/relationships/image" Target="../media/image141.png"/></Relationships>
</file>

<file path=ppt/slides/_rels/slide11.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155.png"/><Relationship Id="rId18" Type="http://schemas.openxmlformats.org/officeDocument/2006/relationships/image" Target="../media/image160.png"/><Relationship Id="rId3" Type="http://schemas.openxmlformats.org/officeDocument/2006/relationships/image" Target="../media/image1.png"/><Relationship Id="rId21" Type="http://schemas.openxmlformats.org/officeDocument/2006/relationships/image" Target="../media/image163.png"/><Relationship Id="rId7" Type="http://schemas.openxmlformats.org/officeDocument/2006/relationships/image" Target="../media/image149.png"/><Relationship Id="rId12" Type="http://schemas.openxmlformats.org/officeDocument/2006/relationships/image" Target="../media/image154.png"/><Relationship Id="rId17" Type="http://schemas.openxmlformats.org/officeDocument/2006/relationships/image" Target="../media/image159.png"/><Relationship Id="rId2" Type="http://schemas.openxmlformats.org/officeDocument/2006/relationships/notesSlide" Target="../notesSlides/notesSlide11.xml"/><Relationship Id="rId16" Type="http://schemas.openxmlformats.org/officeDocument/2006/relationships/image" Target="../media/image158.png"/><Relationship Id="rId20" Type="http://schemas.openxmlformats.org/officeDocument/2006/relationships/image" Target="../media/image162.png"/><Relationship Id="rId1" Type="http://schemas.openxmlformats.org/officeDocument/2006/relationships/slideLayout" Target="../slideLayouts/slideLayout1.xml"/><Relationship Id="rId6" Type="http://schemas.openxmlformats.org/officeDocument/2006/relationships/image" Target="../media/image148.png"/><Relationship Id="rId11" Type="http://schemas.openxmlformats.org/officeDocument/2006/relationships/image" Target="../media/image153.png"/><Relationship Id="rId5" Type="http://schemas.openxmlformats.org/officeDocument/2006/relationships/image" Target="../media/image8.png"/><Relationship Id="rId15" Type="http://schemas.openxmlformats.org/officeDocument/2006/relationships/image" Target="../media/image157.png"/><Relationship Id="rId10" Type="http://schemas.openxmlformats.org/officeDocument/2006/relationships/image" Target="../media/image152.png"/><Relationship Id="rId19" Type="http://schemas.openxmlformats.org/officeDocument/2006/relationships/image" Target="../media/image161.png"/><Relationship Id="rId4" Type="http://schemas.openxmlformats.org/officeDocument/2006/relationships/image" Target="../media/image7.png"/><Relationship Id="rId9" Type="http://schemas.openxmlformats.org/officeDocument/2006/relationships/image" Target="../media/image151.png"/><Relationship Id="rId14" Type="http://schemas.openxmlformats.org/officeDocument/2006/relationships/image" Target="../media/image156.png"/></Relationships>
</file>

<file path=ppt/slides/_rels/slide12.xml.rels><?xml version="1.0" encoding="UTF-8" standalone="yes"?>
<Relationships xmlns="http://schemas.openxmlformats.org/package/2006/relationships"><Relationship Id="rId8" Type="http://schemas.openxmlformats.org/officeDocument/2006/relationships/image" Target="../media/image167.png"/><Relationship Id="rId13" Type="http://schemas.openxmlformats.org/officeDocument/2006/relationships/image" Target="../media/image172.png"/><Relationship Id="rId18" Type="http://schemas.openxmlformats.org/officeDocument/2006/relationships/image" Target="../media/image177.png"/><Relationship Id="rId3" Type="http://schemas.openxmlformats.org/officeDocument/2006/relationships/image" Target="../media/image7.png"/><Relationship Id="rId7" Type="http://schemas.openxmlformats.org/officeDocument/2006/relationships/image" Target="../media/image166.png"/><Relationship Id="rId12" Type="http://schemas.openxmlformats.org/officeDocument/2006/relationships/image" Target="../media/image171.png"/><Relationship Id="rId17" Type="http://schemas.openxmlformats.org/officeDocument/2006/relationships/image" Target="../media/image176.png"/><Relationship Id="rId2" Type="http://schemas.openxmlformats.org/officeDocument/2006/relationships/notesSlide" Target="../notesSlides/notesSlide12.xml"/><Relationship Id="rId16" Type="http://schemas.openxmlformats.org/officeDocument/2006/relationships/image" Target="../media/image175.png"/><Relationship Id="rId1" Type="http://schemas.openxmlformats.org/officeDocument/2006/relationships/slideLayout" Target="../slideLayouts/slideLayout1.xml"/><Relationship Id="rId6" Type="http://schemas.openxmlformats.org/officeDocument/2006/relationships/image" Target="../media/image165.png"/><Relationship Id="rId11" Type="http://schemas.openxmlformats.org/officeDocument/2006/relationships/image" Target="../media/image170.png"/><Relationship Id="rId5" Type="http://schemas.openxmlformats.org/officeDocument/2006/relationships/image" Target="../media/image164.png"/><Relationship Id="rId15" Type="http://schemas.openxmlformats.org/officeDocument/2006/relationships/image" Target="../media/image174.png"/><Relationship Id="rId10" Type="http://schemas.openxmlformats.org/officeDocument/2006/relationships/image" Target="../media/image169.png"/><Relationship Id="rId4" Type="http://schemas.openxmlformats.org/officeDocument/2006/relationships/image" Target="../media/image8.png"/><Relationship Id="rId9" Type="http://schemas.openxmlformats.org/officeDocument/2006/relationships/image" Target="../media/image168.png"/><Relationship Id="rId14" Type="http://schemas.openxmlformats.org/officeDocument/2006/relationships/image" Target="../media/image173.png"/></Relationships>
</file>

<file path=ppt/slides/_rels/slide13.xml.rels><?xml version="1.0" encoding="UTF-8" standalone="yes"?>
<Relationships xmlns="http://schemas.openxmlformats.org/package/2006/relationships"><Relationship Id="rId8" Type="http://schemas.openxmlformats.org/officeDocument/2006/relationships/image" Target="../media/image180.png"/><Relationship Id="rId13" Type="http://schemas.openxmlformats.org/officeDocument/2006/relationships/image" Target="../media/image185.png"/><Relationship Id="rId3" Type="http://schemas.openxmlformats.org/officeDocument/2006/relationships/image" Target="../media/image7.png"/><Relationship Id="rId7" Type="http://schemas.openxmlformats.org/officeDocument/2006/relationships/image" Target="../media/image92.png"/><Relationship Id="rId12" Type="http://schemas.openxmlformats.org/officeDocument/2006/relationships/image" Target="../media/image184.png"/><Relationship Id="rId17" Type="http://schemas.openxmlformats.org/officeDocument/2006/relationships/image" Target="../media/image126.png"/><Relationship Id="rId2" Type="http://schemas.openxmlformats.org/officeDocument/2006/relationships/notesSlide" Target="../notesSlides/notesSlide13.xml"/><Relationship Id="rId16" Type="http://schemas.openxmlformats.org/officeDocument/2006/relationships/image" Target="../media/image188.png"/><Relationship Id="rId1" Type="http://schemas.openxmlformats.org/officeDocument/2006/relationships/slideLayout" Target="../slideLayouts/slideLayout1.xml"/><Relationship Id="rId6" Type="http://schemas.openxmlformats.org/officeDocument/2006/relationships/image" Target="../media/image179.png"/><Relationship Id="rId11" Type="http://schemas.openxmlformats.org/officeDocument/2006/relationships/image" Target="../media/image183.png"/><Relationship Id="rId5" Type="http://schemas.openxmlformats.org/officeDocument/2006/relationships/image" Target="../media/image178.png"/><Relationship Id="rId15" Type="http://schemas.openxmlformats.org/officeDocument/2006/relationships/image" Target="../media/image187.png"/><Relationship Id="rId10" Type="http://schemas.openxmlformats.org/officeDocument/2006/relationships/image" Target="../media/image182.png"/><Relationship Id="rId4" Type="http://schemas.openxmlformats.org/officeDocument/2006/relationships/image" Target="../media/image8.png"/><Relationship Id="rId9" Type="http://schemas.openxmlformats.org/officeDocument/2006/relationships/image" Target="../media/image181.png"/><Relationship Id="rId14" Type="http://schemas.openxmlformats.org/officeDocument/2006/relationships/image" Target="../media/image186.png"/></Relationships>
</file>

<file path=ppt/slides/_rels/slide14.xml.rels><?xml version="1.0" encoding="UTF-8" standalone="yes"?>
<Relationships xmlns="http://schemas.openxmlformats.org/package/2006/relationships"><Relationship Id="rId8" Type="http://schemas.openxmlformats.org/officeDocument/2006/relationships/image" Target="../media/image192.png"/><Relationship Id="rId13" Type="http://schemas.openxmlformats.org/officeDocument/2006/relationships/image" Target="../media/image197.png"/><Relationship Id="rId3" Type="http://schemas.openxmlformats.org/officeDocument/2006/relationships/image" Target="../media/image7.png"/><Relationship Id="rId7" Type="http://schemas.openxmlformats.org/officeDocument/2006/relationships/image" Target="../media/image191.png"/><Relationship Id="rId12" Type="http://schemas.openxmlformats.org/officeDocument/2006/relationships/image" Target="../media/image196.png"/><Relationship Id="rId17" Type="http://schemas.openxmlformats.org/officeDocument/2006/relationships/image" Target="../media/image201.png"/><Relationship Id="rId2" Type="http://schemas.openxmlformats.org/officeDocument/2006/relationships/notesSlide" Target="../notesSlides/notesSlide14.xml"/><Relationship Id="rId16" Type="http://schemas.openxmlformats.org/officeDocument/2006/relationships/image" Target="../media/image200.png"/><Relationship Id="rId1" Type="http://schemas.openxmlformats.org/officeDocument/2006/relationships/slideLayout" Target="../slideLayouts/slideLayout1.xml"/><Relationship Id="rId6" Type="http://schemas.openxmlformats.org/officeDocument/2006/relationships/image" Target="../media/image190.png"/><Relationship Id="rId11" Type="http://schemas.openxmlformats.org/officeDocument/2006/relationships/image" Target="../media/image195.png"/><Relationship Id="rId5" Type="http://schemas.openxmlformats.org/officeDocument/2006/relationships/image" Target="../media/image189.png"/><Relationship Id="rId15" Type="http://schemas.openxmlformats.org/officeDocument/2006/relationships/image" Target="../media/image199.png"/><Relationship Id="rId10" Type="http://schemas.openxmlformats.org/officeDocument/2006/relationships/image" Target="../media/image194.png"/><Relationship Id="rId4" Type="http://schemas.openxmlformats.org/officeDocument/2006/relationships/image" Target="../media/image8.png"/><Relationship Id="rId9" Type="http://schemas.openxmlformats.org/officeDocument/2006/relationships/image" Target="../media/image193.png"/><Relationship Id="rId14" Type="http://schemas.openxmlformats.org/officeDocument/2006/relationships/image" Target="../media/image198.png"/></Relationships>
</file>

<file path=ppt/slides/_rels/slide15.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208.png"/><Relationship Id="rId18" Type="http://schemas.openxmlformats.org/officeDocument/2006/relationships/image" Target="../media/image213.png"/><Relationship Id="rId3" Type="http://schemas.openxmlformats.org/officeDocument/2006/relationships/image" Target="../media/image7.png"/><Relationship Id="rId7" Type="http://schemas.openxmlformats.org/officeDocument/2006/relationships/image" Target="../media/image204.png"/><Relationship Id="rId12" Type="http://schemas.openxmlformats.org/officeDocument/2006/relationships/image" Target="../media/image207.png"/><Relationship Id="rId17" Type="http://schemas.openxmlformats.org/officeDocument/2006/relationships/image" Target="../media/image212.png"/><Relationship Id="rId2" Type="http://schemas.openxmlformats.org/officeDocument/2006/relationships/notesSlide" Target="../notesSlides/notesSlide15.xml"/><Relationship Id="rId16" Type="http://schemas.openxmlformats.org/officeDocument/2006/relationships/image" Target="../media/image211.png"/><Relationship Id="rId20" Type="http://schemas.openxmlformats.org/officeDocument/2006/relationships/image" Target="../media/image215.png"/><Relationship Id="rId1" Type="http://schemas.openxmlformats.org/officeDocument/2006/relationships/slideLayout" Target="../slideLayouts/slideLayout1.xml"/><Relationship Id="rId6" Type="http://schemas.openxmlformats.org/officeDocument/2006/relationships/image" Target="../media/image203.png"/><Relationship Id="rId11" Type="http://schemas.openxmlformats.org/officeDocument/2006/relationships/image" Target="../media/image26.png"/><Relationship Id="rId5" Type="http://schemas.openxmlformats.org/officeDocument/2006/relationships/image" Target="../media/image202.png"/><Relationship Id="rId15" Type="http://schemas.openxmlformats.org/officeDocument/2006/relationships/image" Target="../media/image210.png"/><Relationship Id="rId10" Type="http://schemas.openxmlformats.org/officeDocument/2006/relationships/image" Target="../media/image206.png"/><Relationship Id="rId19" Type="http://schemas.openxmlformats.org/officeDocument/2006/relationships/image" Target="../media/image214.png"/><Relationship Id="rId4" Type="http://schemas.openxmlformats.org/officeDocument/2006/relationships/image" Target="../media/image8.png"/><Relationship Id="rId9" Type="http://schemas.openxmlformats.org/officeDocument/2006/relationships/image" Target="../media/image205.png"/><Relationship Id="rId14" Type="http://schemas.openxmlformats.org/officeDocument/2006/relationships/image" Target="../media/image209.png"/></Relationships>
</file>

<file path=ppt/slides/_rels/slide16.xml.rels><?xml version="1.0" encoding="UTF-8" standalone="yes"?>
<Relationships xmlns="http://schemas.openxmlformats.org/package/2006/relationships"><Relationship Id="rId8" Type="http://schemas.openxmlformats.org/officeDocument/2006/relationships/image" Target="../media/image218.png"/><Relationship Id="rId13" Type="http://schemas.openxmlformats.org/officeDocument/2006/relationships/image" Target="../media/image223.png"/><Relationship Id="rId18" Type="http://schemas.openxmlformats.org/officeDocument/2006/relationships/image" Target="../media/image228.png"/><Relationship Id="rId3" Type="http://schemas.openxmlformats.org/officeDocument/2006/relationships/image" Target="../media/image1.png"/><Relationship Id="rId7" Type="http://schemas.openxmlformats.org/officeDocument/2006/relationships/image" Target="../media/image217.png"/><Relationship Id="rId12" Type="http://schemas.openxmlformats.org/officeDocument/2006/relationships/image" Target="../media/image222.png"/><Relationship Id="rId17" Type="http://schemas.openxmlformats.org/officeDocument/2006/relationships/image" Target="../media/image227.png"/><Relationship Id="rId2" Type="http://schemas.openxmlformats.org/officeDocument/2006/relationships/notesSlide" Target="../notesSlides/notesSlide16.xml"/><Relationship Id="rId16" Type="http://schemas.openxmlformats.org/officeDocument/2006/relationships/image" Target="../media/image226.png"/><Relationship Id="rId20" Type="http://schemas.openxmlformats.org/officeDocument/2006/relationships/image" Target="../media/image230.png"/><Relationship Id="rId1" Type="http://schemas.openxmlformats.org/officeDocument/2006/relationships/slideLayout" Target="../slideLayouts/slideLayout1.xml"/><Relationship Id="rId6" Type="http://schemas.openxmlformats.org/officeDocument/2006/relationships/image" Target="../media/image216.png"/><Relationship Id="rId11" Type="http://schemas.openxmlformats.org/officeDocument/2006/relationships/image" Target="../media/image221.png"/><Relationship Id="rId5" Type="http://schemas.openxmlformats.org/officeDocument/2006/relationships/image" Target="../media/image8.png"/><Relationship Id="rId15" Type="http://schemas.openxmlformats.org/officeDocument/2006/relationships/image" Target="../media/image225.png"/><Relationship Id="rId10" Type="http://schemas.openxmlformats.org/officeDocument/2006/relationships/image" Target="../media/image220.png"/><Relationship Id="rId19" Type="http://schemas.openxmlformats.org/officeDocument/2006/relationships/image" Target="../media/image229.png"/><Relationship Id="rId4" Type="http://schemas.openxmlformats.org/officeDocument/2006/relationships/image" Target="../media/image7.png"/><Relationship Id="rId9" Type="http://schemas.openxmlformats.org/officeDocument/2006/relationships/image" Target="../media/image219.png"/><Relationship Id="rId14" Type="http://schemas.openxmlformats.org/officeDocument/2006/relationships/image" Target="../media/image224.png"/></Relationships>
</file>

<file path=ppt/slides/_rels/slide17.xml.rels><?xml version="1.0" encoding="UTF-8" standalone="yes"?>
<Relationships xmlns="http://schemas.openxmlformats.org/package/2006/relationships"><Relationship Id="rId8" Type="http://schemas.openxmlformats.org/officeDocument/2006/relationships/image" Target="../media/image234.png"/><Relationship Id="rId13" Type="http://schemas.openxmlformats.org/officeDocument/2006/relationships/image" Target="../media/image239.png"/><Relationship Id="rId3" Type="http://schemas.openxmlformats.org/officeDocument/2006/relationships/image" Target="../media/image7.png"/><Relationship Id="rId7" Type="http://schemas.openxmlformats.org/officeDocument/2006/relationships/image" Target="../media/image233.png"/><Relationship Id="rId12" Type="http://schemas.openxmlformats.org/officeDocument/2006/relationships/image" Target="../media/image23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32.png"/><Relationship Id="rId11" Type="http://schemas.openxmlformats.org/officeDocument/2006/relationships/image" Target="../media/image237.png"/><Relationship Id="rId5" Type="http://schemas.openxmlformats.org/officeDocument/2006/relationships/image" Target="../media/image231.png"/><Relationship Id="rId10" Type="http://schemas.openxmlformats.org/officeDocument/2006/relationships/image" Target="../media/image236.png"/><Relationship Id="rId4" Type="http://schemas.openxmlformats.org/officeDocument/2006/relationships/image" Target="../media/image8.png"/><Relationship Id="rId9" Type="http://schemas.openxmlformats.org/officeDocument/2006/relationships/image" Target="../media/image235.png"/></Relationships>
</file>

<file path=ppt/slides/_rels/slide18.xml.rels><?xml version="1.0" encoding="UTF-8" standalone="yes"?>
<Relationships xmlns="http://schemas.openxmlformats.org/package/2006/relationships"><Relationship Id="rId8" Type="http://schemas.openxmlformats.org/officeDocument/2006/relationships/image" Target="../media/image243.png"/><Relationship Id="rId13" Type="http://schemas.openxmlformats.org/officeDocument/2006/relationships/image" Target="../media/image82.png"/><Relationship Id="rId3" Type="http://schemas.openxmlformats.org/officeDocument/2006/relationships/image" Target="../media/image7.png"/><Relationship Id="rId7" Type="http://schemas.openxmlformats.org/officeDocument/2006/relationships/image" Target="../media/image242.png"/><Relationship Id="rId12" Type="http://schemas.openxmlformats.org/officeDocument/2006/relationships/image" Target="../media/image246.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241.png"/><Relationship Id="rId11" Type="http://schemas.openxmlformats.org/officeDocument/2006/relationships/image" Target="../media/image245.png"/><Relationship Id="rId5" Type="http://schemas.openxmlformats.org/officeDocument/2006/relationships/image" Target="../media/image240.png"/><Relationship Id="rId15" Type="http://schemas.openxmlformats.org/officeDocument/2006/relationships/image" Target="../media/image248.png"/><Relationship Id="rId10" Type="http://schemas.openxmlformats.org/officeDocument/2006/relationships/image" Target="../media/image244.png"/><Relationship Id="rId4" Type="http://schemas.openxmlformats.org/officeDocument/2006/relationships/image" Target="../media/image8.png"/><Relationship Id="rId9" Type="http://schemas.openxmlformats.org/officeDocument/2006/relationships/image" Target="../media/image177.png"/><Relationship Id="rId14" Type="http://schemas.openxmlformats.org/officeDocument/2006/relationships/image" Target="../media/image247.png"/></Relationships>
</file>

<file path=ppt/slides/_rels/slide19.xml.rels><?xml version="1.0" encoding="UTF-8" standalone="yes"?>
<Relationships xmlns="http://schemas.openxmlformats.org/package/2006/relationships"><Relationship Id="rId8" Type="http://schemas.openxmlformats.org/officeDocument/2006/relationships/image" Target="../media/image118.png"/><Relationship Id="rId13" Type="http://schemas.openxmlformats.org/officeDocument/2006/relationships/image" Target="../media/image255.png"/><Relationship Id="rId18" Type="http://schemas.openxmlformats.org/officeDocument/2006/relationships/image" Target="../media/image260.png"/><Relationship Id="rId3" Type="http://schemas.openxmlformats.org/officeDocument/2006/relationships/image" Target="../media/image7.png"/><Relationship Id="rId21" Type="http://schemas.openxmlformats.org/officeDocument/2006/relationships/image" Target="../media/image263.png"/><Relationship Id="rId7" Type="http://schemas.openxmlformats.org/officeDocument/2006/relationships/image" Target="../media/image117.png"/><Relationship Id="rId12" Type="http://schemas.openxmlformats.org/officeDocument/2006/relationships/image" Target="../media/image254.png"/><Relationship Id="rId17" Type="http://schemas.openxmlformats.org/officeDocument/2006/relationships/image" Target="../media/image259.png"/><Relationship Id="rId2" Type="http://schemas.openxmlformats.org/officeDocument/2006/relationships/notesSlide" Target="../notesSlides/notesSlide19.xml"/><Relationship Id="rId16" Type="http://schemas.openxmlformats.org/officeDocument/2006/relationships/image" Target="../media/image258.png"/><Relationship Id="rId20" Type="http://schemas.openxmlformats.org/officeDocument/2006/relationships/image" Target="../media/image262.png"/><Relationship Id="rId1" Type="http://schemas.openxmlformats.org/officeDocument/2006/relationships/slideLayout" Target="../slideLayouts/slideLayout1.xml"/><Relationship Id="rId6" Type="http://schemas.openxmlformats.org/officeDocument/2006/relationships/image" Target="../media/image250.png"/><Relationship Id="rId11" Type="http://schemas.openxmlformats.org/officeDocument/2006/relationships/image" Target="../media/image253.png"/><Relationship Id="rId5" Type="http://schemas.openxmlformats.org/officeDocument/2006/relationships/image" Target="../media/image249.png"/><Relationship Id="rId15" Type="http://schemas.openxmlformats.org/officeDocument/2006/relationships/image" Target="../media/image257.png"/><Relationship Id="rId10" Type="http://schemas.openxmlformats.org/officeDocument/2006/relationships/image" Target="../media/image252.png"/><Relationship Id="rId19" Type="http://schemas.openxmlformats.org/officeDocument/2006/relationships/image" Target="../media/image261.png"/><Relationship Id="rId4" Type="http://schemas.openxmlformats.org/officeDocument/2006/relationships/image" Target="../media/image8.png"/><Relationship Id="rId9" Type="http://schemas.openxmlformats.org/officeDocument/2006/relationships/image" Target="../media/image251.png"/><Relationship Id="rId14" Type="http://schemas.openxmlformats.org/officeDocument/2006/relationships/image" Target="../media/image256.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6"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8" Type="http://schemas.openxmlformats.org/officeDocument/2006/relationships/image" Target="../media/image266.png"/><Relationship Id="rId13" Type="http://schemas.openxmlformats.org/officeDocument/2006/relationships/image" Target="../media/image271.png"/><Relationship Id="rId18" Type="http://schemas.openxmlformats.org/officeDocument/2006/relationships/image" Target="../media/image276.png"/><Relationship Id="rId3" Type="http://schemas.openxmlformats.org/officeDocument/2006/relationships/image" Target="../media/image7.png"/><Relationship Id="rId7" Type="http://schemas.openxmlformats.org/officeDocument/2006/relationships/image" Target="../media/image14.png"/><Relationship Id="rId12" Type="http://schemas.openxmlformats.org/officeDocument/2006/relationships/image" Target="../media/image270.png"/><Relationship Id="rId17" Type="http://schemas.openxmlformats.org/officeDocument/2006/relationships/image" Target="../media/image275.png"/><Relationship Id="rId2" Type="http://schemas.openxmlformats.org/officeDocument/2006/relationships/notesSlide" Target="../notesSlides/notesSlide20.xml"/><Relationship Id="rId16" Type="http://schemas.openxmlformats.org/officeDocument/2006/relationships/image" Target="../media/image274.png"/><Relationship Id="rId1" Type="http://schemas.openxmlformats.org/officeDocument/2006/relationships/slideLayout" Target="../slideLayouts/slideLayout1.xml"/><Relationship Id="rId6" Type="http://schemas.openxmlformats.org/officeDocument/2006/relationships/image" Target="../media/image265.png"/><Relationship Id="rId11" Type="http://schemas.openxmlformats.org/officeDocument/2006/relationships/image" Target="../media/image269.png"/><Relationship Id="rId5" Type="http://schemas.openxmlformats.org/officeDocument/2006/relationships/image" Target="../media/image264.png"/><Relationship Id="rId15" Type="http://schemas.openxmlformats.org/officeDocument/2006/relationships/image" Target="../media/image273.png"/><Relationship Id="rId10" Type="http://schemas.openxmlformats.org/officeDocument/2006/relationships/image" Target="../media/image268.png"/><Relationship Id="rId4" Type="http://schemas.openxmlformats.org/officeDocument/2006/relationships/image" Target="../media/image8.png"/><Relationship Id="rId9" Type="http://schemas.openxmlformats.org/officeDocument/2006/relationships/image" Target="../media/image267.png"/><Relationship Id="rId14" Type="http://schemas.openxmlformats.org/officeDocument/2006/relationships/image" Target="../media/image272.png"/></Relationships>
</file>

<file path=ppt/slides/_rels/slide21.xml.rels><?xml version="1.0" encoding="UTF-8" standalone="yes"?>
<Relationships xmlns="http://schemas.openxmlformats.org/package/2006/relationships"><Relationship Id="rId8" Type="http://schemas.openxmlformats.org/officeDocument/2006/relationships/image" Target="../media/image280.png"/><Relationship Id="rId13" Type="http://schemas.openxmlformats.org/officeDocument/2006/relationships/image" Target="../media/image285.png"/><Relationship Id="rId18" Type="http://schemas.openxmlformats.org/officeDocument/2006/relationships/image" Target="../media/image290.png"/><Relationship Id="rId26" Type="http://schemas.openxmlformats.org/officeDocument/2006/relationships/image" Target="../media/image298.png"/><Relationship Id="rId3" Type="http://schemas.openxmlformats.org/officeDocument/2006/relationships/image" Target="../media/image7.png"/><Relationship Id="rId21" Type="http://schemas.openxmlformats.org/officeDocument/2006/relationships/image" Target="../media/image293.png"/><Relationship Id="rId7" Type="http://schemas.openxmlformats.org/officeDocument/2006/relationships/image" Target="../media/image279.png"/><Relationship Id="rId12" Type="http://schemas.openxmlformats.org/officeDocument/2006/relationships/image" Target="../media/image284.png"/><Relationship Id="rId17" Type="http://schemas.openxmlformats.org/officeDocument/2006/relationships/image" Target="../media/image289.png"/><Relationship Id="rId25" Type="http://schemas.openxmlformats.org/officeDocument/2006/relationships/image" Target="../media/image297.png"/><Relationship Id="rId2" Type="http://schemas.openxmlformats.org/officeDocument/2006/relationships/notesSlide" Target="../notesSlides/notesSlide21.xml"/><Relationship Id="rId16" Type="http://schemas.openxmlformats.org/officeDocument/2006/relationships/image" Target="../media/image288.png"/><Relationship Id="rId20" Type="http://schemas.openxmlformats.org/officeDocument/2006/relationships/image" Target="../media/image292.png"/><Relationship Id="rId1" Type="http://schemas.openxmlformats.org/officeDocument/2006/relationships/slideLayout" Target="../slideLayouts/slideLayout1.xml"/><Relationship Id="rId6" Type="http://schemas.openxmlformats.org/officeDocument/2006/relationships/image" Target="../media/image278.png"/><Relationship Id="rId11" Type="http://schemas.openxmlformats.org/officeDocument/2006/relationships/image" Target="../media/image283.png"/><Relationship Id="rId24" Type="http://schemas.openxmlformats.org/officeDocument/2006/relationships/image" Target="../media/image296.png"/><Relationship Id="rId5" Type="http://schemas.openxmlformats.org/officeDocument/2006/relationships/image" Target="../media/image277.png"/><Relationship Id="rId15" Type="http://schemas.openxmlformats.org/officeDocument/2006/relationships/image" Target="../media/image287.png"/><Relationship Id="rId23" Type="http://schemas.openxmlformats.org/officeDocument/2006/relationships/image" Target="../media/image295.png"/><Relationship Id="rId10" Type="http://schemas.openxmlformats.org/officeDocument/2006/relationships/image" Target="../media/image282.png"/><Relationship Id="rId19" Type="http://schemas.openxmlformats.org/officeDocument/2006/relationships/image" Target="../media/image291.png"/><Relationship Id="rId4" Type="http://schemas.openxmlformats.org/officeDocument/2006/relationships/image" Target="../media/image8.png"/><Relationship Id="rId9" Type="http://schemas.openxmlformats.org/officeDocument/2006/relationships/image" Target="../media/image281.png"/><Relationship Id="rId14" Type="http://schemas.openxmlformats.org/officeDocument/2006/relationships/image" Target="../media/image286.png"/><Relationship Id="rId22" Type="http://schemas.openxmlformats.org/officeDocument/2006/relationships/image" Target="../media/image294.png"/><Relationship Id="rId27" Type="http://schemas.openxmlformats.org/officeDocument/2006/relationships/image" Target="../media/image299.png"/></Relationships>
</file>

<file path=ppt/slides/_rels/slide22.xml.rels><?xml version="1.0" encoding="UTF-8" standalone="yes"?>
<Relationships xmlns="http://schemas.openxmlformats.org/package/2006/relationships"><Relationship Id="rId8" Type="http://schemas.openxmlformats.org/officeDocument/2006/relationships/image" Target="../media/image303.png"/><Relationship Id="rId13" Type="http://schemas.openxmlformats.org/officeDocument/2006/relationships/image" Target="../media/image307.png"/><Relationship Id="rId18" Type="http://schemas.openxmlformats.org/officeDocument/2006/relationships/image" Target="../media/image312.png"/><Relationship Id="rId3" Type="http://schemas.openxmlformats.org/officeDocument/2006/relationships/image" Target="../media/image7.png"/><Relationship Id="rId21" Type="http://schemas.openxmlformats.org/officeDocument/2006/relationships/image" Target="../media/image315.png"/><Relationship Id="rId7" Type="http://schemas.openxmlformats.org/officeDocument/2006/relationships/image" Target="../media/image302.png"/><Relationship Id="rId12" Type="http://schemas.openxmlformats.org/officeDocument/2006/relationships/image" Target="../media/image306.png"/><Relationship Id="rId17" Type="http://schemas.openxmlformats.org/officeDocument/2006/relationships/image" Target="../media/image311.png"/><Relationship Id="rId2" Type="http://schemas.openxmlformats.org/officeDocument/2006/relationships/notesSlide" Target="../notesSlides/notesSlide22.xml"/><Relationship Id="rId16" Type="http://schemas.openxmlformats.org/officeDocument/2006/relationships/image" Target="../media/image310.png"/><Relationship Id="rId20" Type="http://schemas.openxmlformats.org/officeDocument/2006/relationships/image" Target="../media/image314.png"/><Relationship Id="rId1" Type="http://schemas.openxmlformats.org/officeDocument/2006/relationships/slideLayout" Target="../slideLayouts/slideLayout1.xml"/><Relationship Id="rId6" Type="http://schemas.openxmlformats.org/officeDocument/2006/relationships/image" Target="../media/image301.png"/><Relationship Id="rId11" Type="http://schemas.openxmlformats.org/officeDocument/2006/relationships/image" Target="../media/image305.png"/><Relationship Id="rId5" Type="http://schemas.openxmlformats.org/officeDocument/2006/relationships/image" Target="../media/image300.png"/><Relationship Id="rId15" Type="http://schemas.openxmlformats.org/officeDocument/2006/relationships/image" Target="../media/image309.png"/><Relationship Id="rId10" Type="http://schemas.openxmlformats.org/officeDocument/2006/relationships/image" Target="../media/image37.png"/><Relationship Id="rId19" Type="http://schemas.openxmlformats.org/officeDocument/2006/relationships/image" Target="../media/image313.png"/><Relationship Id="rId4" Type="http://schemas.openxmlformats.org/officeDocument/2006/relationships/image" Target="../media/image8.png"/><Relationship Id="rId9" Type="http://schemas.openxmlformats.org/officeDocument/2006/relationships/image" Target="../media/image304.png"/><Relationship Id="rId14" Type="http://schemas.openxmlformats.org/officeDocument/2006/relationships/image" Target="../media/image308.png"/></Relationships>
</file>

<file path=ppt/slides/_rels/slide23.xml.rels><?xml version="1.0" encoding="UTF-8" standalone="yes"?>
<Relationships xmlns="http://schemas.openxmlformats.org/package/2006/relationships"><Relationship Id="rId8" Type="http://schemas.openxmlformats.org/officeDocument/2006/relationships/image" Target="../media/image318.png"/><Relationship Id="rId13" Type="http://schemas.openxmlformats.org/officeDocument/2006/relationships/image" Target="../media/image323.png"/><Relationship Id="rId18" Type="http://schemas.openxmlformats.org/officeDocument/2006/relationships/image" Target="../media/image328.png"/><Relationship Id="rId3" Type="http://schemas.openxmlformats.org/officeDocument/2006/relationships/image" Target="../media/image7.png"/><Relationship Id="rId21" Type="http://schemas.openxmlformats.org/officeDocument/2006/relationships/image" Target="../media/image147.png"/><Relationship Id="rId7" Type="http://schemas.openxmlformats.org/officeDocument/2006/relationships/image" Target="../media/image37.png"/><Relationship Id="rId12" Type="http://schemas.openxmlformats.org/officeDocument/2006/relationships/image" Target="../media/image322.png"/><Relationship Id="rId17" Type="http://schemas.openxmlformats.org/officeDocument/2006/relationships/image" Target="../media/image327.png"/><Relationship Id="rId2" Type="http://schemas.openxmlformats.org/officeDocument/2006/relationships/notesSlide" Target="../notesSlides/notesSlide23.xml"/><Relationship Id="rId16" Type="http://schemas.openxmlformats.org/officeDocument/2006/relationships/image" Target="../media/image326.png"/><Relationship Id="rId20" Type="http://schemas.openxmlformats.org/officeDocument/2006/relationships/image" Target="../media/image330.png"/><Relationship Id="rId1" Type="http://schemas.openxmlformats.org/officeDocument/2006/relationships/slideLayout" Target="../slideLayouts/slideLayout1.xml"/><Relationship Id="rId6" Type="http://schemas.openxmlformats.org/officeDocument/2006/relationships/image" Target="../media/image317.png"/><Relationship Id="rId11" Type="http://schemas.openxmlformats.org/officeDocument/2006/relationships/image" Target="../media/image321.png"/><Relationship Id="rId5" Type="http://schemas.openxmlformats.org/officeDocument/2006/relationships/image" Target="../media/image316.png"/><Relationship Id="rId15" Type="http://schemas.openxmlformats.org/officeDocument/2006/relationships/image" Target="../media/image325.png"/><Relationship Id="rId10" Type="http://schemas.openxmlformats.org/officeDocument/2006/relationships/image" Target="../media/image320.png"/><Relationship Id="rId19" Type="http://schemas.openxmlformats.org/officeDocument/2006/relationships/image" Target="../media/image329.png"/><Relationship Id="rId4" Type="http://schemas.openxmlformats.org/officeDocument/2006/relationships/image" Target="../media/image114.png"/><Relationship Id="rId9" Type="http://schemas.openxmlformats.org/officeDocument/2006/relationships/image" Target="../media/image319.png"/><Relationship Id="rId14" Type="http://schemas.openxmlformats.org/officeDocument/2006/relationships/image" Target="../media/image324.png"/></Relationships>
</file>

<file path=ppt/slides/_rels/slide24.xml.rels><?xml version="1.0" encoding="UTF-8" standalone="yes"?>
<Relationships xmlns="http://schemas.openxmlformats.org/package/2006/relationships"><Relationship Id="rId8" Type="http://schemas.openxmlformats.org/officeDocument/2006/relationships/image" Target="../media/image332.png"/><Relationship Id="rId3" Type="http://schemas.openxmlformats.org/officeDocument/2006/relationships/image" Target="../media/image7.png"/><Relationship Id="rId7" Type="http://schemas.openxmlformats.org/officeDocument/2006/relationships/image" Target="../media/image227.png"/><Relationship Id="rId12" Type="http://schemas.openxmlformats.org/officeDocument/2006/relationships/image" Target="../media/image336.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331.png"/><Relationship Id="rId11" Type="http://schemas.openxmlformats.org/officeDocument/2006/relationships/image" Target="../media/image335.png"/><Relationship Id="rId5" Type="http://schemas.openxmlformats.org/officeDocument/2006/relationships/image" Target="../media/image178.png"/><Relationship Id="rId10" Type="http://schemas.openxmlformats.org/officeDocument/2006/relationships/image" Target="../media/image334.png"/><Relationship Id="rId4" Type="http://schemas.openxmlformats.org/officeDocument/2006/relationships/image" Target="../media/image8.png"/><Relationship Id="rId9" Type="http://schemas.openxmlformats.org/officeDocument/2006/relationships/image" Target="../media/image333.png"/></Relationships>
</file>

<file path=ppt/slides/_rels/slide25.xml.rels><?xml version="1.0" encoding="UTF-8" standalone="yes"?>
<Relationships xmlns="http://schemas.openxmlformats.org/package/2006/relationships"><Relationship Id="rId8" Type="http://schemas.openxmlformats.org/officeDocument/2006/relationships/image" Target="../media/image341.png"/><Relationship Id="rId13" Type="http://schemas.openxmlformats.org/officeDocument/2006/relationships/image" Target="../media/image346.png"/><Relationship Id="rId18" Type="http://schemas.openxmlformats.org/officeDocument/2006/relationships/image" Target="../media/image350.png"/><Relationship Id="rId26" Type="http://schemas.openxmlformats.org/officeDocument/2006/relationships/image" Target="../media/image358.png"/><Relationship Id="rId3" Type="http://schemas.openxmlformats.org/officeDocument/2006/relationships/image" Target="../media/image7.png"/><Relationship Id="rId21" Type="http://schemas.openxmlformats.org/officeDocument/2006/relationships/image" Target="../media/image353.png"/><Relationship Id="rId7" Type="http://schemas.openxmlformats.org/officeDocument/2006/relationships/image" Target="../media/image340.png"/><Relationship Id="rId12" Type="http://schemas.openxmlformats.org/officeDocument/2006/relationships/image" Target="../media/image345.png"/><Relationship Id="rId17" Type="http://schemas.openxmlformats.org/officeDocument/2006/relationships/image" Target="../media/image190.png"/><Relationship Id="rId25" Type="http://schemas.openxmlformats.org/officeDocument/2006/relationships/image" Target="../media/image357.png"/><Relationship Id="rId2" Type="http://schemas.openxmlformats.org/officeDocument/2006/relationships/notesSlide" Target="../notesSlides/notesSlide25.xml"/><Relationship Id="rId16" Type="http://schemas.openxmlformats.org/officeDocument/2006/relationships/image" Target="../media/image349.png"/><Relationship Id="rId20" Type="http://schemas.openxmlformats.org/officeDocument/2006/relationships/image" Target="../media/image352.png"/><Relationship Id="rId1" Type="http://schemas.openxmlformats.org/officeDocument/2006/relationships/slideLayout" Target="../slideLayouts/slideLayout1.xml"/><Relationship Id="rId6" Type="http://schemas.openxmlformats.org/officeDocument/2006/relationships/image" Target="../media/image339.png"/><Relationship Id="rId11" Type="http://schemas.openxmlformats.org/officeDocument/2006/relationships/image" Target="../media/image344.png"/><Relationship Id="rId24" Type="http://schemas.openxmlformats.org/officeDocument/2006/relationships/image" Target="../media/image356.png"/><Relationship Id="rId5" Type="http://schemas.openxmlformats.org/officeDocument/2006/relationships/image" Target="../media/image338.png"/><Relationship Id="rId15" Type="http://schemas.openxmlformats.org/officeDocument/2006/relationships/image" Target="../media/image348.png"/><Relationship Id="rId23" Type="http://schemas.openxmlformats.org/officeDocument/2006/relationships/image" Target="../media/image355.png"/><Relationship Id="rId10" Type="http://schemas.openxmlformats.org/officeDocument/2006/relationships/image" Target="../media/image343.png"/><Relationship Id="rId19" Type="http://schemas.openxmlformats.org/officeDocument/2006/relationships/image" Target="../media/image351.png"/><Relationship Id="rId4" Type="http://schemas.openxmlformats.org/officeDocument/2006/relationships/image" Target="../media/image337.png"/><Relationship Id="rId9" Type="http://schemas.openxmlformats.org/officeDocument/2006/relationships/image" Target="../media/image342.png"/><Relationship Id="rId14" Type="http://schemas.openxmlformats.org/officeDocument/2006/relationships/image" Target="../media/image347.png"/><Relationship Id="rId22" Type="http://schemas.openxmlformats.org/officeDocument/2006/relationships/image" Target="../media/image354.png"/><Relationship Id="rId27" Type="http://schemas.openxmlformats.org/officeDocument/2006/relationships/image" Target="../media/image359.png"/></Relationships>
</file>

<file path=ppt/slides/_rels/slide26.xml.rels><?xml version="1.0" encoding="UTF-8" standalone="yes"?>
<Relationships xmlns="http://schemas.openxmlformats.org/package/2006/relationships"><Relationship Id="rId8" Type="http://schemas.openxmlformats.org/officeDocument/2006/relationships/image" Target="../media/image363.png"/><Relationship Id="rId13" Type="http://schemas.openxmlformats.org/officeDocument/2006/relationships/image" Target="../media/image368.png"/><Relationship Id="rId18" Type="http://schemas.openxmlformats.org/officeDocument/2006/relationships/image" Target="../media/image373.png"/><Relationship Id="rId3" Type="http://schemas.openxmlformats.org/officeDocument/2006/relationships/image" Target="../media/image7.png"/><Relationship Id="rId21" Type="http://schemas.openxmlformats.org/officeDocument/2006/relationships/image" Target="../media/image376.png"/><Relationship Id="rId7" Type="http://schemas.openxmlformats.org/officeDocument/2006/relationships/image" Target="../media/image362.png"/><Relationship Id="rId12" Type="http://schemas.openxmlformats.org/officeDocument/2006/relationships/image" Target="../media/image367.png"/><Relationship Id="rId17" Type="http://schemas.openxmlformats.org/officeDocument/2006/relationships/image" Target="../media/image372.png"/><Relationship Id="rId2" Type="http://schemas.openxmlformats.org/officeDocument/2006/relationships/notesSlide" Target="../notesSlides/notesSlide26.xml"/><Relationship Id="rId16" Type="http://schemas.openxmlformats.org/officeDocument/2006/relationships/image" Target="../media/image371.png"/><Relationship Id="rId20" Type="http://schemas.openxmlformats.org/officeDocument/2006/relationships/image" Target="../media/image375.png"/><Relationship Id="rId1" Type="http://schemas.openxmlformats.org/officeDocument/2006/relationships/slideLayout" Target="../slideLayouts/slideLayout1.xml"/><Relationship Id="rId6" Type="http://schemas.openxmlformats.org/officeDocument/2006/relationships/image" Target="../media/image361.png"/><Relationship Id="rId11" Type="http://schemas.openxmlformats.org/officeDocument/2006/relationships/image" Target="../media/image366.png"/><Relationship Id="rId24" Type="http://schemas.openxmlformats.org/officeDocument/2006/relationships/image" Target="../media/image379.png"/><Relationship Id="rId5" Type="http://schemas.openxmlformats.org/officeDocument/2006/relationships/image" Target="../media/image360.png"/><Relationship Id="rId15" Type="http://schemas.openxmlformats.org/officeDocument/2006/relationships/image" Target="../media/image370.png"/><Relationship Id="rId23" Type="http://schemas.openxmlformats.org/officeDocument/2006/relationships/image" Target="../media/image378.png"/><Relationship Id="rId10" Type="http://schemas.openxmlformats.org/officeDocument/2006/relationships/image" Target="../media/image365.png"/><Relationship Id="rId19" Type="http://schemas.openxmlformats.org/officeDocument/2006/relationships/image" Target="../media/image374.png"/><Relationship Id="rId4" Type="http://schemas.openxmlformats.org/officeDocument/2006/relationships/image" Target="../media/image8.png"/><Relationship Id="rId9" Type="http://schemas.openxmlformats.org/officeDocument/2006/relationships/image" Target="../media/image364.png"/><Relationship Id="rId14" Type="http://schemas.openxmlformats.org/officeDocument/2006/relationships/image" Target="../media/image369.png"/><Relationship Id="rId22" Type="http://schemas.openxmlformats.org/officeDocument/2006/relationships/image" Target="../media/image377.png"/></Relationships>
</file>

<file path=ppt/slides/_rels/slide27.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384.png"/><Relationship Id="rId18" Type="http://schemas.openxmlformats.org/officeDocument/2006/relationships/image" Target="../media/image388.png"/><Relationship Id="rId3" Type="http://schemas.openxmlformats.org/officeDocument/2006/relationships/image" Target="../media/image7.png"/><Relationship Id="rId21" Type="http://schemas.openxmlformats.org/officeDocument/2006/relationships/image" Target="../media/image391.png"/><Relationship Id="rId7" Type="http://schemas.openxmlformats.org/officeDocument/2006/relationships/image" Target="../media/image126.png"/><Relationship Id="rId12" Type="http://schemas.openxmlformats.org/officeDocument/2006/relationships/image" Target="../media/image383.png"/><Relationship Id="rId17" Type="http://schemas.openxmlformats.org/officeDocument/2006/relationships/image" Target="../media/image92.png"/><Relationship Id="rId2" Type="http://schemas.openxmlformats.org/officeDocument/2006/relationships/notesSlide" Target="../notesSlides/notesSlide27.xml"/><Relationship Id="rId16" Type="http://schemas.openxmlformats.org/officeDocument/2006/relationships/image" Target="../media/image387.png"/><Relationship Id="rId20" Type="http://schemas.openxmlformats.org/officeDocument/2006/relationships/image" Target="../media/image390.png"/><Relationship Id="rId1" Type="http://schemas.openxmlformats.org/officeDocument/2006/relationships/slideLayout" Target="../slideLayouts/slideLayout1.xml"/><Relationship Id="rId6" Type="http://schemas.openxmlformats.org/officeDocument/2006/relationships/image" Target="../media/image381.png"/><Relationship Id="rId11" Type="http://schemas.openxmlformats.org/officeDocument/2006/relationships/image" Target="../media/image382.png"/><Relationship Id="rId24" Type="http://schemas.openxmlformats.org/officeDocument/2006/relationships/image" Target="../media/image393.png"/><Relationship Id="rId5" Type="http://schemas.openxmlformats.org/officeDocument/2006/relationships/image" Target="../media/image380.png"/><Relationship Id="rId15" Type="http://schemas.openxmlformats.org/officeDocument/2006/relationships/image" Target="../media/image386.png"/><Relationship Id="rId23" Type="http://schemas.openxmlformats.org/officeDocument/2006/relationships/image" Target="../media/image392.png"/><Relationship Id="rId10" Type="http://schemas.openxmlformats.org/officeDocument/2006/relationships/image" Target="../media/image125.png"/><Relationship Id="rId19" Type="http://schemas.openxmlformats.org/officeDocument/2006/relationships/image" Target="../media/image389.png"/><Relationship Id="rId4" Type="http://schemas.openxmlformats.org/officeDocument/2006/relationships/image" Target="../media/image8.png"/><Relationship Id="rId9" Type="http://schemas.openxmlformats.org/officeDocument/2006/relationships/image" Target="../media/image118.png"/><Relationship Id="rId14" Type="http://schemas.openxmlformats.org/officeDocument/2006/relationships/image" Target="../media/image385.png"/><Relationship Id="rId22" Type="http://schemas.openxmlformats.org/officeDocument/2006/relationships/image" Target="../media/image85.png"/></Relationships>
</file>

<file path=ppt/slides/_rels/slide28.xml.rels><?xml version="1.0" encoding="UTF-8" standalone="yes"?>
<Relationships xmlns="http://schemas.openxmlformats.org/package/2006/relationships"><Relationship Id="rId8" Type="http://schemas.openxmlformats.org/officeDocument/2006/relationships/image" Target="../media/image397.png"/><Relationship Id="rId13" Type="http://schemas.openxmlformats.org/officeDocument/2006/relationships/image" Target="../media/image402.png"/><Relationship Id="rId3" Type="http://schemas.openxmlformats.org/officeDocument/2006/relationships/image" Target="../media/image7.png"/><Relationship Id="rId7" Type="http://schemas.openxmlformats.org/officeDocument/2006/relationships/image" Target="../media/image396.png"/><Relationship Id="rId12" Type="http://schemas.openxmlformats.org/officeDocument/2006/relationships/image" Target="../media/image401.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395.png"/><Relationship Id="rId11" Type="http://schemas.openxmlformats.org/officeDocument/2006/relationships/image" Target="../media/image400.png"/><Relationship Id="rId5" Type="http://schemas.openxmlformats.org/officeDocument/2006/relationships/image" Target="../media/image394.png"/><Relationship Id="rId10" Type="http://schemas.openxmlformats.org/officeDocument/2006/relationships/image" Target="../media/image399.png"/><Relationship Id="rId4" Type="http://schemas.openxmlformats.org/officeDocument/2006/relationships/image" Target="../media/image8.png"/><Relationship Id="rId9" Type="http://schemas.openxmlformats.org/officeDocument/2006/relationships/image" Target="../media/image398.png"/></Relationships>
</file>

<file path=ppt/slides/_rels/slide29.xml.rels><?xml version="1.0" encoding="UTF-8" standalone="yes"?>
<Relationships xmlns="http://schemas.openxmlformats.org/package/2006/relationships"><Relationship Id="rId8" Type="http://schemas.openxmlformats.org/officeDocument/2006/relationships/image" Target="../media/image406.png"/><Relationship Id="rId13" Type="http://schemas.openxmlformats.org/officeDocument/2006/relationships/image" Target="../media/image411.png"/><Relationship Id="rId18" Type="http://schemas.openxmlformats.org/officeDocument/2006/relationships/image" Target="../media/image416.png"/><Relationship Id="rId3" Type="http://schemas.openxmlformats.org/officeDocument/2006/relationships/image" Target="../media/image7.png"/><Relationship Id="rId21" Type="http://schemas.openxmlformats.org/officeDocument/2006/relationships/image" Target="../media/image419.png"/><Relationship Id="rId7" Type="http://schemas.openxmlformats.org/officeDocument/2006/relationships/image" Target="../media/image405.png"/><Relationship Id="rId12" Type="http://schemas.openxmlformats.org/officeDocument/2006/relationships/image" Target="../media/image410.png"/><Relationship Id="rId17" Type="http://schemas.openxmlformats.org/officeDocument/2006/relationships/image" Target="../media/image415.png"/><Relationship Id="rId2" Type="http://schemas.openxmlformats.org/officeDocument/2006/relationships/notesSlide" Target="../notesSlides/notesSlide29.xml"/><Relationship Id="rId16" Type="http://schemas.openxmlformats.org/officeDocument/2006/relationships/image" Target="../media/image414.png"/><Relationship Id="rId20" Type="http://schemas.openxmlformats.org/officeDocument/2006/relationships/image" Target="../media/image418.png"/><Relationship Id="rId1" Type="http://schemas.openxmlformats.org/officeDocument/2006/relationships/slideLayout" Target="../slideLayouts/slideLayout1.xml"/><Relationship Id="rId6" Type="http://schemas.openxmlformats.org/officeDocument/2006/relationships/image" Target="../media/image404.png"/><Relationship Id="rId11" Type="http://schemas.openxmlformats.org/officeDocument/2006/relationships/image" Target="../media/image409.png"/><Relationship Id="rId5" Type="http://schemas.openxmlformats.org/officeDocument/2006/relationships/image" Target="../media/image403.png"/><Relationship Id="rId15" Type="http://schemas.openxmlformats.org/officeDocument/2006/relationships/image" Target="../media/image413.png"/><Relationship Id="rId23" Type="http://schemas.openxmlformats.org/officeDocument/2006/relationships/image" Target="../media/image421.png"/><Relationship Id="rId10" Type="http://schemas.openxmlformats.org/officeDocument/2006/relationships/image" Target="../media/image408.png"/><Relationship Id="rId19" Type="http://schemas.openxmlformats.org/officeDocument/2006/relationships/image" Target="../media/image417.png"/><Relationship Id="rId4" Type="http://schemas.openxmlformats.org/officeDocument/2006/relationships/image" Target="../media/image8.png"/><Relationship Id="rId9" Type="http://schemas.openxmlformats.org/officeDocument/2006/relationships/image" Target="../media/image407.png"/><Relationship Id="rId14" Type="http://schemas.openxmlformats.org/officeDocument/2006/relationships/image" Target="../media/image412.png"/><Relationship Id="rId22" Type="http://schemas.openxmlformats.org/officeDocument/2006/relationships/image" Target="../media/image420.png"/></Relationships>
</file>

<file path=ppt/slides/_rels/slide3.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18" Type="http://schemas.openxmlformats.org/officeDocument/2006/relationships/image" Target="../media/image34.png"/><Relationship Id="rId3" Type="http://schemas.openxmlformats.org/officeDocument/2006/relationships/image" Target="../media/image7.png"/><Relationship Id="rId7" Type="http://schemas.openxmlformats.org/officeDocument/2006/relationships/image" Target="../media/image23.png"/><Relationship Id="rId12" Type="http://schemas.openxmlformats.org/officeDocument/2006/relationships/image" Target="../media/image28.png"/><Relationship Id="rId17" Type="http://schemas.openxmlformats.org/officeDocument/2006/relationships/image" Target="../media/image33.png"/><Relationship Id="rId2" Type="http://schemas.openxmlformats.org/officeDocument/2006/relationships/notesSlide" Target="../notesSlides/notesSlide3.xml"/><Relationship Id="rId16"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5" Type="http://schemas.openxmlformats.org/officeDocument/2006/relationships/image" Target="../media/image31.png"/><Relationship Id="rId10" Type="http://schemas.openxmlformats.org/officeDocument/2006/relationships/image" Target="../media/image26.png"/><Relationship Id="rId4" Type="http://schemas.openxmlformats.org/officeDocument/2006/relationships/image" Target="../media/image8.png"/><Relationship Id="rId9" Type="http://schemas.openxmlformats.org/officeDocument/2006/relationships/image" Target="../media/image25.png"/><Relationship Id="rId14" Type="http://schemas.openxmlformats.org/officeDocument/2006/relationships/image" Target="../media/image30.png"/></Relationships>
</file>

<file path=ppt/slides/_rels/slide30.xml.rels><?xml version="1.0" encoding="UTF-8" standalone="yes"?>
<Relationships xmlns="http://schemas.openxmlformats.org/package/2006/relationships"><Relationship Id="rId8" Type="http://schemas.openxmlformats.org/officeDocument/2006/relationships/image" Target="../media/image424.png"/><Relationship Id="rId13" Type="http://schemas.openxmlformats.org/officeDocument/2006/relationships/image" Target="../media/image227.png"/><Relationship Id="rId18" Type="http://schemas.openxmlformats.org/officeDocument/2006/relationships/image" Target="../media/image433.png"/><Relationship Id="rId3" Type="http://schemas.openxmlformats.org/officeDocument/2006/relationships/image" Target="../media/image7.png"/><Relationship Id="rId21" Type="http://schemas.openxmlformats.org/officeDocument/2006/relationships/image" Target="../media/image436.png"/><Relationship Id="rId7" Type="http://schemas.openxmlformats.org/officeDocument/2006/relationships/image" Target="../media/image423.png"/><Relationship Id="rId12" Type="http://schemas.openxmlformats.org/officeDocument/2006/relationships/image" Target="../media/image428.png"/><Relationship Id="rId17" Type="http://schemas.openxmlformats.org/officeDocument/2006/relationships/image" Target="../media/image432.png"/><Relationship Id="rId2" Type="http://schemas.openxmlformats.org/officeDocument/2006/relationships/notesSlide" Target="../notesSlides/notesSlide30.xml"/><Relationship Id="rId16" Type="http://schemas.openxmlformats.org/officeDocument/2006/relationships/image" Target="../media/image431.png"/><Relationship Id="rId20" Type="http://schemas.openxmlformats.org/officeDocument/2006/relationships/image" Target="../media/image435.png"/><Relationship Id="rId1" Type="http://schemas.openxmlformats.org/officeDocument/2006/relationships/slideLayout" Target="../slideLayouts/slideLayout1.xml"/><Relationship Id="rId6" Type="http://schemas.openxmlformats.org/officeDocument/2006/relationships/image" Target="../media/image331.png"/><Relationship Id="rId11" Type="http://schemas.openxmlformats.org/officeDocument/2006/relationships/image" Target="../media/image427.png"/><Relationship Id="rId5" Type="http://schemas.openxmlformats.org/officeDocument/2006/relationships/image" Target="../media/image422.png"/><Relationship Id="rId15" Type="http://schemas.openxmlformats.org/officeDocument/2006/relationships/image" Target="../media/image430.png"/><Relationship Id="rId10" Type="http://schemas.openxmlformats.org/officeDocument/2006/relationships/image" Target="../media/image426.png"/><Relationship Id="rId19" Type="http://schemas.openxmlformats.org/officeDocument/2006/relationships/image" Target="../media/image434.png"/><Relationship Id="rId4" Type="http://schemas.openxmlformats.org/officeDocument/2006/relationships/image" Target="../media/image8.png"/><Relationship Id="rId9" Type="http://schemas.openxmlformats.org/officeDocument/2006/relationships/image" Target="../media/image425.png"/><Relationship Id="rId14" Type="http://schemas.openxmlformats.org/officeDocument/2006/relationships/image" Target="../media/image429.png"/></Relationships>
</file>

<file path=ppt/slides/_rels/slide31.xml.rels><?xml version="1.0" encoding="UTF-8" standalone="yes"?>
<Relationships xmlns="http://schemas.openxmlformats.org/package/2006/relationships"><Relationship Id="rId8" Type="http://schemas.openxmlformats.org/officeDocument/2006/relationships/image" Target="../media/image440.png"/><Relationship Id="rId13" Type="http://schemas.openxmlformats.org/officeDocument/2006/relationships/image" Target="../media/image444.png"/><Relationship Id="rId18" Type="http://schemas.openxmlformats.org/officeDocument/2006/relationships/image" Target="../media/image449.png"/><Relationship Id="rId3" Type="http://schemas.openxmlformats.org/officeDocument/2006/relationships/image" Target="../media/image7.png"/><Relationship Id="rId21" Type="http://schemas.openxmlformats.org/officeDocument/2006/relationships/image" Target="../media/image452.png"/><Relationship Id="rId7" Type="http://schemas.openxmlformats.org/officeDocument/2006/relationships/image" Target="../media/image439.png"/><Relationship Id="rId12" Type="http://schemas.openxmlformats.org/officeDocument/2006/relationships/image" Target="../media/image443.png"/><Relationship Id="rId17" Type="http://schemas.openxmlformats.org/officeDocument/2006/relationships/image" Target="../media/image448.png"/><Relationship Id="rId2" Type="http://schemas.openxmlformats.org/officeDocument/2006/relationships/notesSlide" Target="../notesSlides/notesSlide31.xml"/><Relationship Id="rId16" Type="http://schemas.openxmlformats.org/officeDocument/2006/relationships/image" Target="../media/image447.png"/><Relationship Id="rId20" Type="http://schemas.openxmlformats.org/officeDocument/2006/relationships/image" Target="../media/image451.png"/><Relationship Id="rId1" Type="http://schemas.openxmlformats.org/officeDocument/2006/relationships/slideLayout" Target="../slideLayouts/slideLayout1.xml"/><Relationship Id="rId6" Type="http://schemas.openxmlformats.org/officeDocument/2006/relationships/image" Target="../media/image438.png"/><Relationship Id="rId11" Type="http://schemas.openxmlformats.org/officeDocument/2006/relationships/image" Target="../media/image442.png"/><Relationship Id="rId5" Type="http://schemas.openxmlformats.org/officeDocument/2006/relationships/image" Target="../media/image437.png"/><Relationship Id="rId15" Type="http://schemas.openxmlformats.org/officeDocument/2006/relationships/image" Target="../media/image446.png"/><Relationship Id="rId10" Type="http://schemas.openxmlformats.org/officeDocument/2006/relationships/image" Target="../media/image441.png"/><Relationship Id="rId19" Type="http://schemas.openxmlformats.org/officeDocument/2006/relationships/image" Target="../media/image450.png"/><Relationship Id="rId4" Type="http://schemas.openxmlformats.org/officeDocument/2006/relationships/image" Target="../media/image114.png"/><Relationship Id="rId9" Type="http://schemas.openxmlformats.org/officeDocument/2006/relationships/image" Target="../media/image14.png"/><Relationship Id="rId14" Type="http://schemas.openxmlformats.org/officeDocument/2006/relationships/image" Target="../media/image445.png"/></Relationships>
</file>

<file path=ppt/slides/_rels/slide32.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59.png"/><Relationship Id="rId18" Type="http://schemas.openxmlformats.org/officeDocument/2006/relationships/image" Target="../media/image45.png"/><Relationship Id="rId3" Type="http://schemas.openxmlformats.org/officeDocument/2006/relationships/image" Target="../media/image7.png"/><Relationship Id="rId7" Type="http://schemas.openxmlformats.org/officeDocument/2006/relationships/image" Target="../media/image454.png"/><Relationship Id="rId12" Type="http://schemas.openxmlformats.org/officeDocument/2006/relationships/image" Target="../media/image458.png"/><Relationship Id="rId17" Type="http://schemas.openxmlformats.org/officeDocument/2006/relationships/image" Target="../media/image463.png"/><Relationship Id="rId2" Type="http://schemas.openxmlformats.org/officeDocument/2006/relationships/notesSlide" Target="../notesSlides/notesSlide32.xml"/><Relationship Id="rId16" Type="http://schemas.openxmlformats.org/officeDocument/2006/relationships/image" Target="../media/image462.png"/><Relationship Id="rId20" Type="http://schemas.openxmlformats.org/officeDocument/2006/relationships/image" Target="../media/image465.png"/><Relationship Id="rId1" Type="http://schemas.openxmlformats.org/officeDocument/2006/relationships/slideLayout" Target="../slideLayouts/slideLayout1.xml"/><Relationship Id="rId6" Type="http://schemas.openxmlformats.org/officeDocument/2006/relationships/image" Target="../media/image453.png"/><Relationship Id="rId11" Type="http://schemas.openxmlformats.org/officeDocument/2006/relationships/image" Target="../media/image457.png"/><Relationship Id="rId5" Type="http://schemas.openxmlformats.org/officeDocument/2006/relationships/image" Target="../media/image178.png"/><Relationship Id="rId15" Type="http://schemas.openxmlformats.org/officeDocument/2006/relationships/image" Target="../media/image461.png"/><Relationship Id="rId10" Type="http://schemas.openxmlformats.org/officeDocument/2006/relationships/image" Target="../media/image456.png"/><Relationship Id="rId19" Type="http://schemas.openxmlformats.org/officeDocument/2006/relationships/image" Target="../media/image464.png"/><Relationship Id="rId4" Type="http://schemas.openxmlformats.org/officeDocument/2006/relationships/image" Target="../media/image8.png"/><Relationship Id="rId9" Type="http://schemas.openxmlformats.org/officeDocument/2006/relationships/image" Target="../media/image455.png"/><Relationship Id="rId14" Type="http://schemas.openxmlformats.org/officeDocument/2006/relationships/image" Target="../media/image460.png"/></Relationships>
</file>

<file path=ppt/slides/_rels/slide33.xml.rels><?xml version="1.0" encoding="UTF-8" standalone="yes"?>
<Relationships xmlns="http://schemas.openxmlformats.org/package/2006/relationships"><Relationship Id="rId8" Type="http://schemas.openxmlformats.org/officeDocument/2006/relationships/image" Target="../media/image469.png"/><Relationship Id="rId13" Type="http://schemas.openxmlformats.org/officeDocument/2006/relationships/image" Target="../media/image474.png"/><Relationship Id="rId18" Type="http://schemas.openxmlformats.org/officeDocument/2006/relationships/image" Target="../media/image479.png"/><Relationship Id="rId3" Type="http://schemas.openxmlformats.org/officeDocument/2006/relationships/image" Target="../media/image7.png"/><Relationship Id="rId21" Type="http://schemas.openxmlformats.org/officeDocument/2006/relationships/image" Target="../media/image482.png"/><Relationship Id="rId7" Type="http://schemas.openxmlformats.org/officeDocument/2006/relationships/image" Target="../media/image468.png"/><Relationship Id="rId12" Type="http://schemas.openxmlformats.org/officeDocument/2006/relationships/image" Target="../media/image473.png"/><Relationship Id="rId17" Type="http://schemas.openxmlformats.org/officeDocument/2006/relationships/image" Target="../media/image478.png"/><Relationship Id="rId2" Type="http://schemas.openxmlformats.org/officeDocument/2006/relationships/notesSlide" Target="../notesSlides/notesSlide33.xml"/><Relationship Id="rId16" Type="http://schemas.openxmlformats.org/officeDocument/2006/relationships/image" Target="../media/image477.png"/><Relationship Id="rId20" Type="http://schemas.openxmlformats.org/officeDocument/2006/relationships/image" Target="../media/image481.png"/><Relationship Id="rId1" Type="http://schemas.openxmlformats.org/officeDocument/2006/relationships/slideLayout" Target="../slideLayouts/slideLayout1.xml"/><Relationship Id="rId6" Type="http://schemas.openxmlformats.org/officeDocument/2006/relationships/image" Target="../media/image467.png"/><Relationship Id="rId11" Type="http://schemas.openxmlformats.org/officeDocument/2006/relationships/image" Target="../media/image472.png"/><Relationship Id="rId5" Type="http://schemas.openxmlformats.org/officeDocument/2006/relationships/image" Target="../media/image466.png"/><Relationship Id="rId15" Type="http://schemas.openxmlformats.org/officeDocument/2006/relationships/image" Target="../media/image476.png"/><Relationship Id="rId10" Type="http://schemas.openxmlformats.org/officeDocument/2006/relationships/image" Target="../media/image471.png"/><Relationship Id="rId19" Type="http://schemas.openxmlformats.org/officeDocument/2006/relationships/image" Target="../media/image480.png"/><Relationship Id="rId4" Type="http://schemas.openxmlformats.org/officeDocument/2006/relationships/image" Target="../media/image8.png"/><Relationship Id="rId9" Type="http://schemas.openxmlformats.org/officeDocument/2006/relationships/image" Target="../media/image470.png"/><Relationship Id="rId14" Type="http://schemas.openxmlformats.org/officeDocument/2006/relationships/image" Target="../media/image475.png"/></Relationships>
</file>

<file path=ppt/slides/_rels/slide34.xml.rels><?xml version="1.0" encoding="UTF-8" standalone="yes"?>
<Relationships xmlns="http://schemas.openxmlformats.org/package/2006/relationships"><Relationship Id="rId8" Type="http://schemas.openxmlformats.org/officeDocument/2006/relationships/image" Target="../media/image486.png"/><Relationship Id="rId13" Type="http://schemas.openxmlformats.org/officeDocument/2006/relationships/image" Target="../media/image491.png"/><Relationship Id="rId18" Type="http://schemas.openxmlformats.org/officeDocument/2006/relationships/image" Target="../media/image496.png"/><Relationship Id="rId26" Type="http://schemas.openxmlformats.org/officeDocument/2006/relationships/image" Target="../media/image504.png"/><Relationship Id="rId3" Type="http://schemas.openxmlformats.org/officeDocument/2006/relationships/image" Target="../media/image7.png"/><Relationship Id="rId21" Type="http://schemas.openxmlformats.org/officeDocument/2006/relationships/image" Target="../media/image499.png"/><Relationship Id="rId7" Type="http://schemas.openxmlformats.org/officeDocument/2006/relationships/image" Target="../media/image485.png"/><Relationship Id="rId12" Type="http://schemas.openxmlformats.org/officeDocument/2006/relationships/image" Target="../media/image490.png"/><Relationship Id="rId17" Type="http://schemas.openxmlformats.org/officeDocument/2006/relationships/image" Target="../media/image495.png"/><Relationship Id="rId25" Type="http://schemas.openxmlformats.org/officeDocument/2006/relationships/image" Target="../media/image503.png"/><Relationship Id="rId2" Type="http://schemas.openxmlformats.org/officeDocument/2006/relationships/notesSlide" Target="../notesSlides/notesSlide34.xml"/><Relationship Id="rId16" Type="http://schemas.openxmlformats.org/officeDocument/2006/relationships/image" Target="../media/image494.png"/><Relationship Id="rId20" Type="http://schemas.openxmlformats.org/officeDocument/2006/relationships/image" Target="../media/image498.png"/><Relationship Id="rId1" Type="http://schemas.openxmlformats.org/officeDocument/2006/relationships/slideLayout" Target="../slideLayouts/slideLayout1.xml"/><Relationship Id="rId6" Type="http://schemas.openxmlformats.org/officeDocument/2006/relationships/image" Target="../media/image484.png"/><Relationship Id="rId11" Type="http://schemas.openxmlformats.org/officeDocument/2006/relationships/image" Target="../media/image489.png"/><Relationship Id="rId24" Type="http://schemas.openxmlformats.org/officeDocument/2006/relationships/image" Target="../media/image502.png"/><Relationship Id="rId5" Type="http://schemas.openxmlformats.org/officeDocument/2006/relationships/image" Target="../media/image483.png"/><Relationship Id="rId15" Type="http://schemas.openxmlformats.org/officeDocument/2006/relationships/image" Target="../media/image493.png"/><Relationship Id="rId23" Type="http://schemas.openxmlformats.org/officeDocument/2006/relationships/image" Target="../media/image501.png"/><Relationship Id="rId10" Type="http://schemas.openxmlformats.org/officeDocument/2006/relationships/image" Target="../media/image488.png"/><Relationship Id="rId19" Type="http://schemas.openxmlformats.org/officeDocument/2006/relationships/image" Target="../media/image497.png"/><Relationship Id="rId4" Type="http://schemas.openxmlformats.org/officeDocument/2006/relationships/image" Target="../media/image8.png"/><Relationship Id="rId9" Type="http://schemas.openxmlformats.org/officeDocument/2006/relationships/image" Target="../media/image487.png"/><Relationship Id="rId14" Type="http://schemas.openxmlformats.org/officeDocument/2006/relationships/image" Target="../media/image492.png"/><Relationship Id="rId22" Type="http://schemas.openxmlformats.org/officeDocument/2006/relationships/image" Target="../media/image500.png"/><Relationship Id="rId27" Type="http://schemas.openxmlformats.org/officeDocument/2006/relationships/image" Target="../media/image505.png"/></Relationships>
</file>

<file path=ppt/slides/_rels/slide35.xml.rels><?xml version="1.0" encoding="UTF-8" standalone="yes"?>
<Relationships xmlns="http://schemas.openxmlformats.org/package/2006/relationships"><Relationship Id="rId8" Type="http://schemas.openxmlformats.org/officeDocument/2006/relationships/image" Target="../media/image235.png"/><Relationship Id="rId13" Type="http://schemas.openxmlformats.org/officeDocument/2006/relationships/image" Target="../media/image511.png"/><Relationship Id="rId18" Type="http://schemas.openxmlformats.org/officeDocument/2006/relationships/image" Target="../media/image515.png"/><Relationship Id="rId3" Type="http://schemas.openxmlformats.org/officeDocument/2006/relationships/image" Target="../media/image7.png"/><Relationship Id="rId21" Type="http://schemas.openxmlformats.org/officeDocument/2006/relationships/image" Target="../media/image518.png"/><Relationship Id="rId7" Type="http://schemas.openxmlformats.org/officeDocument/2006/relationships/image" Target="../media/image508.png"/><Relationship Id="rId12" Type="http://schemas.openxmlformats.org/officeDocument/2006/relationships/image" Target="../media/image510.png"/><Relationship Id="rId17" Type="http://schemas.openxmlformats.org/officeDocument/2006/relationships/image" Target="../media/image514.png"/><Relationship Id="rId2" Type="http://schemas.openxmlformats.org/officeDocument/2006/relationships/notesSlide" Target="../notesSlides/notesSlide35.xml"/><Relationship Id="rId16" Type="http://schemas.openxmlformats.org/officeDocument/2006/relationships/image" Target="../media/image513.png"/><Relationship Id="rId20" Type="http://schemas.openxmlformats.org/officeDocument/2006/relationships/image" Target="../media/image517.png"/><Relationship Id="rId1" Type="http://schemas.openxmlformats.org/officeDocument/2006/relationships/slideLayout" Target="../slideLayouts/slideLayout1.xml"/><Relationship Id="rId6" Type="http://schemas.openxmlformats.org/officeDocument/2006/relationships/image" Target="../media/image507.png"/><Relationship Id="rId11" Type="http://schemas.openxmlformats.org/officeDocument/2006/relationships/image" Target="../media/image509.png"/><Relationship Id="rId5" Type="http://schemas.openxmlformats.org/officeDocument/2006/relationships/image" Target="../media/image506.png"/><Relationship Id="rId15" Type="http://schemas.openxmlformats.org/officeDocument/2006/relationships/image" Target="../media/image512.png"/><Relationship Id="rId10" Type="http://schemas.openxmlformats.org/officeDocument/2006/relationships/image" Target="../media/image342.png"/><Relationship Id="rId19" Type="http://schemas.openxmlformats.org/officeDocument/2006/relationships/image" Target="../media/image516.png"/><Relationship Id="rId4" Type="http://schemas.openxmlformats.org/officeDocument/2006/relationships/image" Target="../media/image8.png"/><Relationship Id="rId9" Type="http://schemas.openxmlformats.org/officeDocument/2006/relationships/image" Target="../media/image341.png"/><Relationship Id="rId14" Type="http://schemas.openxmlformats.org/officeDocument/2006/relationships/image" Target="../media/image237.png"/></Relationships>
</file>

<file path=ppt/slides/_rels/slide36.xml.rels><?xml version="1.0" encoding="UTF-8" standalone="yes"?>
<Relationships xmlns="http://schemas.openxmlformats.org/package/2006/relationships"><Relationship Id="rId8" Type="http://schemas.openxmlformats.org/officeDocument/2006/relationships/image" Target="../media/image522.png"/><Relationship Id="rId13" Type="http://schemas.openxmlformats.org/officeDocument/2006/relationships/image" Target="../media/image527.png"/><Relationship Id="rId3" Type="http://schemas.openxmlformats.org/officeDocument/2006/relationships/image" Target="../media/image7.png"/><Relationship Id="rId7" Type="http://schemas.openxmlformats.org/officeDocument/2006/relationships/image" Target="../media/image521.png"/><Relationship Id="rId12" Type="http://schemas.openxmlformats.org/officeDocument/2006/relationships/image" Target="../media/image526.png"/><Relationship Id="rId2" Type="http://schemas.openxmlformats.org/officeDocument/2006/relationships/notesSlide" Target="../notesSlides/notesSlide36.xml"/><Relationship Id="rId16" Type="http://schemas.openxmlformats.org/officeDocument/2006/relationships/image" Target="../media/image530.png"/><Relationship Id="rId1" Type="http://schemas.openxmlformats.org/officeDocument/2006/relationships/slideLayout" Target="../slideLayouts/slideLayout1.xml"/><Relationship Id="rId6" Type="http://schemas.openxmlformats.org/officeDocument/2006/relationships/image" Target="../media/image520.png"/><Relationship Id="rId11" Type="http://schemas.openxmlformats.org/officeDocument/2006/relationships/image" Target="../media/image525.png"/><Relationship Id="rId5" Type="http://schemas.openxmlformats.org/officeDocument/2006/relationships/image" Target="../media/image519.png"/><Relationship Id="rId15" Type="http://schemas.openxmlformats.org/officeDocument/2006/relationships/image" Target="../media/image529.png"/><Relationship Id="rId10" Type="http://schemas.openxmlformats.org/officeDocument/2006/relationships/image" Target="../media/image524.png"/><Relationship Id="rId4" Type="http://schemas.openxmlformats.org/officeDocument/2006/relationships/image" Target="../media/image8.png"/><Relationship Id="rId9" Type="http://schemas.openxmlformats.org/officeDocument/2006/relationships/image" Target="../media/image523.png"/><Relationship Id="rId14" Type="http://schemas.openxmlformats.org/officeDocument/2006/relationships/image" Target="../media/image528.png"/></Relationships>
</file>

<file path=ppt/slides/_rels/slide37.xml.rels><?xml version="1.0" encoding="UTF-8" standalone="yes"?>
<Relationships xmlns="http://schemas.openxmlformats.org/package/2006/relationships"><Relationship Id="rId8" Type="http://schemas.openxmlformats.org/officeDocument/2006/relationships/image" Target="../media/image534.png"/><Relationship Id="rId13" Type="http://schemas.openxmlformats.org/officeDocument/2006/relationships/image" Target="../media/image539.png"/><Relationship Id="rId18" Type="http://schemas.openxmlformats.org/officeDocument/2006/relationships/image" Target="../media/image544.png"/><Relationship Id="rId3" Type="http://schemas.openxmlformats.org/officeDocument/2006/relationships/image" Target="../media/image7.png"/><Relationship Id="rId7" Type="http://schemas.openxmlformats.org/officeDocument/2006/relationships/image" Target="../media/image533.png"/><Relationship Id="rId12" Type="http://schemas.openxmlformats.org/officeDocument/2006/relationships/image" Target="../media/image538.png"/><Relationship Id="rId17" Type="http://schemas.openxmlformats.org/officeDocument/2006/relationships/image" Target="../media/image543.png"/><Relationship Id="rId2" Type="http://schemas.openxmlformats.org/officeDocument/2006/relationships/notesSlide" Target="../notesSlides/notesSlide37.xml"/><Relationship Id="rId16" Type="http://schemas.openxmlformats.org/officeDocument/2006/relationships/image" Target="../media/image542.png"/><Relationship Id="rId1" Type="http://schemas.openxmlformats.org/officeDocument/2006/relationships/slideLayout" Target="../slideLayouts/slideLayout1.xml"/><Relationship Id="rId6" Type="http://schemas.openxmlformats.org/officeDocument/2006/relationships/image" Target="../media/image532.png"/><Relationship Id="rId11" Type="http://schemas.openxmlformats.org/officeDocument/2006/relationships/image" Target="../media/image537.png"/><Relationship Id="rId5" Type="http://schemas.openxmlformats.org/officeDocument/2006/relationships/image" Target="../media/image531.png"/><Relationship Id="rId15" Type="http://schemas.openxmlformats.org/officeDocument/2006/relationships/image" Target="../media/image541.png"/><Relationship Id="rId10" Type="http://schemas.openxmlformats.org/officeDocument/2006/relationships/image" Target="../media/image536.png"/><Relationship Id="rId4" Type="http://schemas.openxmlformats.org/officeDocument/2006/relationships/image" Target="../media/image8.png"/><Relationship Id="rId9" Type="http://schemas.openxmlformats.org/officeDocument/2006/relationships/image" Target="../media/image535.png"/><Relationship Id="rId14" Type="http://schemas.openxmlformats.org/officeDocument/2006/relationships/image" Target="../media/image540.png"/></Relationships>
</file>

<file path=ppt/slides/_rels/slide38.xml.rels><?xml version="1.0" encoding="UTF-8" standalone="yes"?>
<Relationships xmlns="http://schemas.openxmlformats.org/package/2006/relationships"><Relationship Id="rId8" Type="http://schemas.openxmlformats.org/officeDocument/2006/relationships/image" Target="../media/image548.png"/><Relationship Id="rId13" Type="http://schemas.openxmlformats.org/officeDocument/2006/relationships/image" Target="../media/image553.png"/><Relationship Id="rId3" Type="http://schemas.openxmlformats.org/officeDocument/2006/relationships/image" Target="../media/image7.png"/><Relationship Id="rId7" Type="http://schemas.openxmlformats.org/officeDocument/2006/relationships/image" Target="../media/image547.png"/><Relationship Id="rId12" Type="http://schemas.openxmlformats.org/officeDocument/2006/relationships/image" Target="../media/image552.pn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546.png"/><Relationship Id="rId11" Type="http://schemas.openxmlformats.org/officeDocument/2006/relationships/image" Target="../media/image551.png"/><Relationship Id="rId5" Type="http://schemas.openxmlformats.org/officeDocument/2006/relationships/image" Target="../media/image545.png"/><Relationship Id="rId15" Type="http://schemas.openxmlformats.org/officeDocument/2006/relationships/image" Target="../media/image555.png"/><Relationship Id="rId10" Type="http://schemas.openxmlformats.org/officeDocument/2006/relationships/image" Target="../media/image550.png"/><Relationship Id="rId4" Type="http://schemas.openxmlformats.org/officeDocument/2006/relationships/image" Target="../media/image8.png"/><Relationship Id="rId9" Type="http://schemas.openxmlformats.org/officeDocument/2006/relationships/image" Target="../media/image549.png"/><Relationship Id="rId14" Type="http://schemas.openxmlformats.org/officeDocument/2006/relationships/image" Target="../media/image554.png"/></Relationships>
</file>

<file path=ppt/slides/_rels/slide39.xml.rels><?xml version="1.0" encoding="UTF-8" standalone="yes"?>
<Relationships xmlns="http://schemas.openxmlformats.org/package/2006/relationships"><Relationship Id="rId8" Type="http://schemas.openxmlformats.org/officeDocument/2006/relationships/image" Target="../media/image558.png"/><Relationship Id="rId13" Type="http://schemas.openxmlformats.org/officeDocument/2006/relationships/image" Target="../media/image562.png"/><Relationship Id="rId3" Type="http://schemas.openxmlformats.org/officeDocument/2006/relationships/image" Target="../media/image7.png"/><Relationship Id="rId7" Type="http://schemas.openxmlformats.org/officeDocument/2006/relationships/image" Target="../media/image557.png"/><Relationship Id="rId12" Type="http://schemas.openxmlformats.org/officeDocument/2006/relationships/image" Target="../media/image561.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201.png"/><Relationship Id="rId11" Type="http://schemas.openxmlformats.org/officeDocument/2006/relationships/image" Target="../media/image560.png"/><Relationship Id="rId5" Type="http://schemas.openxmlformats.org/officeDocument/2006/relationships/image" Target="../media/image556.png"/><Relationship Id="rId10" Type="http://schemas.openxmlformats.org/officeDocument/2006/relationships/image" Target="../media/image559.png"/><Relationship Id="rId4" Type="http://schemas.openxmlformats.org/officeDocument/2006/relationships/image" Target="../media/image8.png"/><Relationship Id="rId9" Type="http://schemas.openxmlformats.org/officeDocument/2006/relationships/image" Target="../media/image389.png"/></Relationships>
</file>

<file path=ppt/slides/_rels/slide4.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3" Type="http://schemas.openxmlformats.org/officeDocument/2006/relationships/image" Target="../media/image7.png"/><Relationship Id="rId7" Type="http://schemas.openxmlformats.org/officeDocument/2006/relationships/image" Target="../media/image37.png"/><Relationship Id="rId12" Type="http://schemas.openxmlformats.org/officeDocument/2006/relationships/image" Target="../media/image42.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41.png"/><Relationship Id="rId5" Type="http://schemas.openxmlformats.org/officeDocument/2006/relationships/image" Target="../media/image35.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8.png"/><Relationship Id="rId9" Type="http://schemas.openxmlformats.org/officeDocument/2006/relationships/image" Target="../media/image39.png"/><Relationship Id="rId14" Type="http://schemas.openxmlformats.org/officeDocument/2006/relationships/image" Target="../media/image44.png"/></Relationships>
</file>

<file path=ppt/slides/_rels/slide40.xml.rels><?xml version="1.0" encoding="UTF-8" standalone="yes"?>
<Relationships xmlns="http://schemas.openxmlformats.org/package/2006/relationships"><Relationship Id="rId8" Type="http://schemas.openxmlformats.org/officeDocument/2006/relationships/image" Target="../media/image566.png"/><Relationship Id="rId13" Type="http://schemas.openxmlformats.org/officeDocument/2006/relationships/image" Target="../media/image570.png"/><Relationship Id="rId3" Type="http://schemas.openxmlformats.org/officeDocument/2006/relationships/image" Target="../media/image7.png"/><Relationship Id="rId7" Type="http://schemas.openxmlformats.org/officeDocument/2006/relationships/image" Target="../media/image565.png"/><Relationship Id="rId12" Type="http://schemas.openxmlformats.org/officeDocument/2006/relationships/image" Target="../media/image569.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564.png"/><Relationship Id="rId11" Type="http://schemas.openxmlformats.org/officeDocument/2006/relationships/image" Target="../media/image117.png"/><Relationship Id="rId5" Type="http://schemas.openxmlformats.org/officeDocument/2006/relationships/image" Target="../media/image563.png"/><Relationship Id="rId10" Type="http://schemas.openxmlformats.org/officeDocument/2006/relationships/image" Target="../media/image568.png"/><Relationship Id="rId4" Type="http://schemas.openxmlformats.org/officeDocument/2006/relationships/image" Target="../media/image8.png"/><Relationship Id="rId9" Type="http://schemas.openxmlformats.org/officeDocument/2006/relationships/image" Target="../media/image567.png"/></Relationships>
</file>

<file path=ppt/slides/_rels/slide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6.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notesSlide" Target="../notesSlides/notesSlide5.xml"/><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8.png"/><Relationship Id="rId15" Type="http://schemas.openxmlformats.org/officeDocument/2006/relationships/image" Target="../media/image56.png"/><Relationship Id="rId10" Type="http://schemas.openxmlformats.org/officeDocument/2006/relationships/image" Target="../media/image51.png"/><Relationship Id="rId19" Type="http://schemas.openxmlformats.org/officeDocument/2006/relationships/image" Target="../media/image60.png"/><Relationship Id="rId4" Type="http://schemas.openxmlformats.org/officeDocument/2006/relationships/image" Target="../media/image7.png"/><Relationship Id="rId9" Type="http://schemas.openxmlformats.org/officeDocument/2006/relationships/image" Target="../media/image50.png"/><Relationship Id="rId14" Type="http://schemas.openxmlformats.org/officeDocument/2006/relationships/image" Target="../media/image55.png"/></Relationships>
</file>

<file path=ppt/slides/_rels/slide6.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18" Type="http://schemas.openxmlformats.org/officeDocument/2006/relationships/image" Target="../media/image75.png"/><Relationship Id="rId3" Type="http://schemas.openxmlformats.org/officeDocument/2006/relationships/image" Target="../media/image7.png"/><Relationship Id="rId21" Type="http://schemas.openxmlformats.org/officeDocument/2006/relationships/image" Target="../media/image78.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5" Type="http://schemas.openxmlformats.org/officeDocument/2006/relationships/image" Target="../media/image82.png"/><Relationship Id="rId2" Type="http://schemas.openxmlformats.org/officeDocument/2006/relationships/notesSlide" Target="../notesSlides/notesSlide6.xml"/><Relationship Id="rId16" Type="http://schemas.openxmlformats.org/officeDocument/2006/relationships/image" Target="../media/image73.png"/><Relationship Id="rId20"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63.png"/><Relationship Id="rId11" Type="http://schemas.openxmlformats.org/officeDocument/2006/relationships/image" Target="../media/image68.png"/><Relationship Id="rId24" Type="http://schemas.openxmlformats.org/officeDocument/2006/relationships/image" Target="../media/image81.png"/><Relationship Id="rId5" Type="http://schemas.openxmlformats.org/officeDocument/2006/relationships/image" Target="../media/image62.png"/><Relationship Id="rId15" Type="http://schemas.openxmlformats.org/officeDocument/2006/relationships/image" Target="../media/image72.png"/><Relationship Id="rId23" Type="http://schemas.openxmlformats.org/officeDocument/2006/relationships/image" Target="../media/image80.png"/><Relationship Id="rId10" Type="http://schemas.openxmlformats.org/officeDocument/2006/relationships/image" Target="../media/image67.png"/><Relationship Id="rId19" Type="http://schemas.openxmlformats.org/officeDocument/2006/relationships/image" Target="../media/image76.png"/><Relationship Id="rId4" Type="http://schemas.openxmlformats.org/officeDocument/2006/relationships/image" Target="../media/image8.png"/><Relationship Id="rId9" Type="http://schemas.openxmlformats.org/officeDocument/2006/relationships/image" Target="../media/image66.png"/><Relationship Id="rId14" Type="http://schemas.openxmlformats.org/officeDocument/2006/relationships/image" Target="../media/image71.png"/><Relationship Id="rId22" Type="http://schemas.openxmlformats.org/officeDocument/2006/relationships/image" Target="../media/image79.png"/></Relationships>
</file>

<file path=ppt/slides/_rels/slide7.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18" Type="http://schemas.openxmlformats.org/officeDocument/2006/relationships/image" Target="../media/image96.png"/><Relationship Id="rId3" Type="http://schemas.openxmlformats.org/officeDocument/2006/relationships/image" Target="../media/image7.png"/><Relationship Id="rId7" Type="http://schemas.openxmlformats.org/officeDocument/2006/relationships/image" Target="../media/image85.png"/><Relationship Id="rId12" Type="http://schemas.openxmlformats.org/officeDocument/2006/relationships/image" Target="../media/image90.png"/><Relationship Id="rId17" Type="http://schemas.openxmlformats.org/officeDocument/2006/relationships/image" Target="../media/image95.png"/><Relationship Id="rId2" Type="http://schemas.openxmlformats.org/officeDocument/2006/relationships/notesSlide" Target="../notesSlides/notesSlide7.xml"/><Relationship Id="rId16" Type="http://schemas.openxmlformats.org/officeDocument/2006/relationships/image" Target="../media/image94.png"/><Relationship Id="rId1" Type="http://schemas.openxmlformats.org/officeDocument/2006/relationships/slideLayout" Target="../slideLayouts/slideLayout1.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93.png"/><Relationship Id="rId10" Type="http://schemas.openxmlformats.org/officeDocument/2006/relationships/image" Target="../media/image88.png"/><Relationship Id="rId4" Type="http://schemas.openxmlformats.org/officeDocument/2006/relationships/image" Target="../media/image8.png"/><Relationship Id="rId9" Type="http://schemas.openxmlformats.org/officeDocument/2006/relationships/image" Target="../media/image87.png"/><Relationship Id="rId14" Type="http://schemas.openxmlformats.org/officeDocument/2006/relationships/image" Target="../media/image92.png"/></Relationships>
</file>

<file path=ppt/slides/_rels/slide8.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05.png"/><Relationship Id="rId18" Type="http://schemas.openxmlformats.org/officeDocument/2006/relationships/image" Target="../media/image110.png"/><Relationship Id="rId3" Type="http://schemas.openxmlformats.org/officeDocument/2006/relationships/image" Target="../media/image7.png"/><Relationship Id="rId7" Type="http://schemas.openxmlformats.org/officeDocument/2006/relationships/image" Target="../media/image99.png"/><Relationship Id="rId12" Type="http://schemas.openxmlformats.org/officeDocument/2006/relationships/image" Target="../media/image104.png"/><Relationship Id="rId17" Type="http://schemas.openxmlformats.org/officeDocument/2006/relationships/image" Target="../media/image109.png"/><Relationship Id="rId2" Type="http://schemas.openxmlformats.org/officeDocument/2006/relationships/notesSlide" Target="../notesSlides/notesSlide8.xml"/><Relationship Id="rId16" Type="http://schemas.openxmlformats.org/officeDocument/2006/relationships/image" Target="../media/image108.png"/><Relationship Id="rId20"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98.png"/><Relationship Id="rId11" Type="http://schemas.openxmlformats.org/officeDocument/2006/relationships/image" Target="../media/image103.png"/><Relationship Id="rId5" Type="http://schemas.openxmlformats.org/officeDocument/2006/relationships/image" Target="../media/image97.png"/><Relationship Id="rId15" Type="http://schemas.openxmlformats.org/officeDocument/2006/relationships/image" Target="../media/image107.png"/><Relationship Id="rId10" Type="http://schemas.openxmlformats.org/officeDocument/2006/relationships/image" Target="../media/image102.png"/><Relationship Id="rId19" Type="http://schemas.openxmlformats.org/officeDocument/2006/relationships/image" Target="../media/image111.png"/><Relationship Id="rId4" Type="http://schemas.openxmlformats.org/officeDocument/2006/relationships/image" Target="../media/image8.png"/><Relationship Id="rId9" Type="http://schemas.openxmlformats.org/officeDocument/2006/relationships/image" Target="../media/image101.png"/><Relationship Id="rId14" Type="http://schemas.openxmlformats.org/officeDocument/2006/relationships/image" Target="../media/image106.png"/></Relationships>
</file>

<file path=ppt/slides/_rels/slide9.xml.rels><?xml version="1.0" encoding="UTF-8" standalone="yes"?>
<Relationships xmlns="http://schemas.openxmlformats.org/package/2006/relationships"><Relationship Id="rId8" Type="http://schemas.openxmlformats.org/officeDocument/2006/relationships/image" Target="../media/image117.png"/><Relationship Id="rId13" Type="http://schemas.openxmlformats.org/officeDocument/2006/relationships/image" Target="../media/image85.png"/><Relationship Id="rId18" Type="http://schemas.openxmlformats.org/officeDocument/2006/relationships/image" Target="../media/image126.png"/><Relationship Id="rId3" Type="http://schemas.openxmlformats.org/officeDocument/2006/relationships/image" Target="../media/image113.png"/><Relationship Id="rId21" Type="http://schemas.openxmlformats.org/officeDocument/2006/relationships/image" Target="../media/image129.png"/><Relationship Id="rId7" Type="http://schemas.openxmlformats.org/officeDocument/2006/relationships/image" Target="../media/image116.png"/><Relationship Id="rId12" Type="http://schemas.openxmlformats.org/officeDocument/2006/relationships/image" Target="../media/image121.png"/><Relationship Id="rId17" Type="http://schemas.openxmlformats.org/officeDocument/2006/relationships/image" Target="../media/image125.png"/><Relationship Id="rId2" Type="http://schemas.openxmlformats.org/officeDocument/2006/relationships/notesSlide" Target="../notesSlides/notesSlide9.xml"/><Relationship Id="rId16" Type="http://schemas.openxmlformats.org/officeDocument/2006/relationships/image" Target="../media/image124.png"/><Relationship Id="rId20" Type="http://schemas.openxmlformats.org/officeDocument/2006/relationships/image" Target="../media/image128.png"/><Relationship Id="rId1" Type="http://schemas.openxmlformats.org/officeDocument/2006/relationships/slideLayout" Target="../slideLayouts/slideLayout1.xml"/><Relationship Id="rId6" Type="http://schemas.openxmlformats.org/officeDocument/2006/relationships/image" Target="../media/image115.png"/><Relationship Id="rId11" Type="http://schemas.openxmlformats.org/officeDocument/2006/relationships/image" Target="../media/image120.png"/><Relationship Id="rId24" Type="http://schemas.openxmlformats.org/officeDocument/2006/relationships/image" Target="../media/image131.png"/><Relationship Id="rId5" Type="http://schemas.openxmlformats.org/officeDocument/2006/relationships/image" Target="../media/image114.png"/><Relationship Id="rId15" Type="http://schemas.openxmlformats.org/officeDocument/2006/relationships/image" Target="../media/image123.png"/><Relationship Id="rId23" Type="http://schemas.openxmlformats.org/officeDocument/2006/relationships/image" Target="../media/image130.png"/><Relationship Id="rId10" Type="http://schemas.openxmlformats.org/officeDocument/2006/relationships/image" Target="../media/image119.png"/><Relationship Id="rId19" Type="http://schemas.openxmlformats.org/officeDocument/2006/relationships/image" Target="../media/image127.png"/><Relationship Id="rId4" Type="http://schemas.openxmlformats.org/officeDocument/2006/relationships/image" Target="../media/image7.png"/><Relationship Id="rId9" Type="http://schemas.openxmlformats.org/officeDocument/2006/relationships/image" Target="../media/image118.png"/><Relationship Id="rId14" Type="http://schemas.openxmlformats.org/officeDocument/2006/relationships/image" Target="../media/image122.png"/><Relationship Id="rId22" Type="http://schemas.openxmlformats.org/officeDocument/2006/relationships/image" Target="../media/image9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5"/>
          <a:stretch>
            <a:fillRect/>
          </a:stretch>
        </p:blipFill>
        <p:spPr>
          <a:xfrm>
            <a:off x="0" y="0"/>
            <a:ext cx="12192000" cy="76200"/>
          </a:xfrm>
          <a:prstGeom prst="rect">
            <a:avLst/>
          </a:prstGeom>
        </p:spPr>
      </p:pic>
      <p:pic>
        <p:nvPicPr>
          <p:cNvPr id="5" name="SK-1-img-4" descr="preencoded.png"/>
          <p:cNvPicPr>
            <a:picLocks noChangeAspect="1"/>
          </p:cNvPicPr>
          <p:nvPr/>
        </p:nvPicPr>
        <p:blipFill>
          <a:blip r:embed="rId6"/>
          <a:stretch>
            <a:fillRect/>
          </a:stretch>
        </p:blipFill>
        <p:spPr>
          <a:xfrm>
            <a:off x="381000" y="752475"/>
            <a:ext cx="4972050" cy="4953000"/>
          </a:xfrm>
          <a:prstGeom prst="rect">
            <a:avLst/>
          </a:prstGeom>
        </p:spPr>
      </p:pic>
      <p:pic>
        <p:nvPicPr>
          <p:cNvPr id="6" name="SK-1-img-5" descr="preencoded.png"/>
          <p:cNvPicPr>
            <a:picLocks noChangeAspect="1"/>
          </p:cNvPicPr>
          <p:nvPr/>
        </p:nvPicPr>
        <p:blipFill>
          <a:blip r:embed="rId7"/>
          <a:stretch>
            <a:fillRect/>
          </a:stretch>
        </p:blipFill>
        <p:spPr>
          <a:xfrm>
            <a:off x="5734050" y="3899297"/>
            <a:ext cx="6076950" cy="929580"/>
          </a:xfrm>
          <a:prstGeom prst="rect">
            <a:avLst/>
          </a:prstGeom>
        </p:spPr>
      </p:pic>
      <p:pic>
        <p:nvPicPr>
          <p:cNvPr id="7" name="SK-1-img-6" descr="preencoded.png"/>
          <p:cNvPicPr>
            <a:picLocks noChangeAspect="1"/>
          </p:cNvPicPr>
          <p:nvPr/>
        </p:nvPicPr>
        <p:blipFill>
          <a:blip r:embed="rId8"/>
          <a:stretch>
            <a:fillRect/>
          </a:stretch>
        </p:blipFill>
        <p:spPr>
          <a:xfrm>
            <a:off x="0" y="6334125"/>
            <a:ext cx="12192000" cy="523875"/>
          </a:xfrm>
          <a:prstGeom prst="rect">
            <a:avLst/>
          </a:prstGeom>
        </p:spPr>
      </p:pic>
      <p:sp>
        <p:nvSpPr>
          <p:cNvPr id="8" name="SK-1-text-7"/>
          <p:cNvSpPr/>
          <p:nvPr/>
        </p:nvSpPr>
        <p:spPr>
          <a:xfrm>
            <a:off x="381000" y="266700"/>
            <a:ext cx="3360420" cy="200025"/>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www.bradfordvts.co.uk</a:t>
            </a:r>
            <a:endParaRPr lang="en-US" sz="1050" dirty="0"/>
          </a:p>
        </p:txBody>
      </p:sp>
      <p:sp>
        <p:nvSpPr>
          <p:cNvPr id="9" name="SK-1-text-8"/>
          <p:cNvSpPr/>
          <p:nvPr/>
        </p:nvSpPr>
        <p:spPr>
          <a:xfrm>
            <a:off x="9977884" y="266700"/>
            <a:ext cx="2214116" cy="200025"/>
          </a:xfrm>
          <a:prstGeom prst="rect">
            <a:avLst/>
          </a:prstGeom>
          <a:noFill/>
          <a:ln/>
        </p:spPr>
        <p:txBody>
          <a:bodyPr vert="horz" wrap="square" lIns="0" tIns="0" rIns="0" bIns="0" rtlCol="0" anchor="ctr"/>
          <a:lstStyle/>
          <a:p>
            <a:pPr marL="0" indent="0">
              <a:lnSpc>
                <a:spcPts val="1575"/>
              </a:lnSpc>
              <a:buNone/>
            </a:pPr>
            <a:r>
              <a:rPr lang="en-US" sz="1050" b="1" kern="0" spc="60" dirty="0">
                <a:solidFill>
                  <a:srgbClr val="F58220"/>
                </a:solidFill>
              </a:rPr>
              <a:t>FEBRUARY 2026 UPDATE</a:t>
            </a:r>
            <a:endParaRPr lang="en-US" sz="1050" dirty="0"/>
          </a:p>
        </p:txBody>
      </p:sp>
      <p:sp>
        <p:nvSpPr>
          <p:cNvPr id="10" name="SK-1-text-9"/>
          <p:cNvSpPr/>
          <p:nvPr/>
        </p:nvSpPr>
        <p:spPr>
          <a:xfrm>
            <a:off x="5734050" y="1133475"/>
            <a:ext cx="6076950" cy="1760041"/>
          </a:xfrm>
          <a:prstGeom prst="rect">
            <a:avLst/>
          </a:prstGeom>
          <a:noFill/>
          <a:ln/>
        </p:spPr>
        <p:txBody>
          <a:bodyPr vert="horz" wrap="square" lIns="0" tIns="0" rIns="0" bIns="0" rtlCol="0" anchor="ctr"/>
          <a:lstStyle/>
          <a:p>
            <a:pPr marL="0" indent="0">
              <a:lnSpc>
                <a:spcPts val="4620"/>
              </a:lnSpc>
              <a:buNone/>
            </a:pPr>
            <a:r>
              <a:rPr lang="en-US" sz="4200" b="1" dirty="0">
                <a:solidFill>
                  <a:srgbClr val="2D2D2D"/>
                </a:solidFill>
              </a:rPr>
              <a:t>Diabetes in Primary Care: Diagnosis &amp; Management</a:t>
            </a:r>
            <a:endParaRPr lang="en-US" sz="4200" dirty="0"/>
          </a:p>
        </p:txBody>
      </p:sp>
      <p:sp>
        <p:nvSpPr>
          <p:cNvPr id="11" name="SK-1-text-10"/>
          <p:cNvSpPr/>
          <p:nvPr/>
        </p:nvSpPr>
        <p:spPr>
          <a:xfrm>
            <a:off x="5734050" y="957220"/>
            <a:ext cx="2930979" cy="319980"/>
          </a:xfrm>
          <a:prstGeom prst="rect">
            <a:avLst/>
          </a:prstGeom>
          <a:solidFill>
            <a:schemeClr val="accent2"/>
          </a:solidFill>
          <a:ln/>
        </p:spPr>
        <p:txBody>
          <a:bodyPr vert="horz" wrap="square" lIns="0" tIns="0" rIns="0" bIns="0" rtlCol="0" anchor="ctr"/>
          <a:lstStyle/>
          <a:p>
            <a:pPr marL="0" indent="0">
              <a:lnSpc>
                <a:spcPts val="2520"/>
              </a:lnSpc>
              <a:buNone/>
            </a:pPr>
            <a:r>
              <a:rPr lang="en-US" sz="1800" b="1" dirty="0">
                <a:solidFill>
                  <a:schemeClr val="bg1"/>
                </a:solidFill>
              </a:rPr>
              <a:t> Bradford VTS Teaching Deck</a:t>
            </a:r>
          </a:p>
        </p:txBody>
      </p:sp>
      <p:sp>
        <p:nvSpPr>
          <p:cNvPr id="12" name="SK-1-text-11"/>
          <p:cNvSpPr/>
          <p:nvPr/>
        </p:nvSpPr>
        <p:spPr>
          <a:xfrm>
            <a:off x="5924550" y="4089797"/>
            <a:ext cx="5695950" cy="548580"/>
          </a:xfrm>
          <a:prstGeom prst="rect">
            <a:avLst/>
          </a:prstGeom>
          <a:noFill/>
          <a:ln/>
        </p:spPr>
        <p:txBody>
          <a:bodyPr vert="horz" wrap="square" lIns="0" tIns="0" rIns="0" bIns="0" rtlCol="0" anchor="ctr"/>
          <a:lstStyle/>
          <a:p>
            <a:pPr marL="0" indent="0">
              <a:lnSpc>
                <a:spcPts val="2160"/>
              </a:lnSpc>
              <a:buNone/>
            </a:pPr>
            <a:r>
              <a:rPr lang="en-US" sz="1350" dirty="0">
                <a:solidFill>
                  <a:srgbClr val="444444"/>
                </a:solidFill>
              </a:rPr>
              <a:t>Comprehensive preparation for </a:t>
            </a:r>
            <a:r>
              <a:rPr lang="en-US" sz="1350" b="1" dirty="0">
                <a:solidFill>
                  <a:srgbClr val="444444"/>
                </a:solidFill>
              </a:rPr>
              <a:t>RCGP AKT and SCA exams</a:t>
            </a:r>
            <a:r>
              <a:rPr lang="en-US" sz="1350" dirty="0">
                <a:solidFill>
                  <a:srgbClr val="444444"/>
                </a:solidFill>
              </a:rPr>
              <a:t> based on the latest 7-pathway NICE algorithms.</a:t>
            </a:r>
            <a:endParaRPr lang="en-US" sz="1350" dirty="0"/>
          </a:p>
        </p:txBody>
      </p:sp>
      <p:sp>
        <p:nvSpPr>
          <p:cNvPr id="13" name="SK-1-text-12"/>
          <p:cNvSpPr/>
          <p:nvPr/>
        </p:nvSpPr>
        <p:spPr>
          <a:xfrm>
            <a:off x="5734050" y="5505450"/>
            <a:ext cx="6457950" cy="2000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777777"/>
                </a:solidFill>
              </a:rPr>
              <a:t>CURRENT CLINICAL CURRENCY: NICE NG28 (UPDATED FEB 2026)</a:t>
            </a:r>
            <a:endParaRPr lang="en-US" sz="1050" dirty="0"/>
          </a:p>
        </p:txBody>
      </p:sp>
      <p:sp>
        <p:nvSpPr>
          <p:cNvPr id="14" name="SK-1-text-13"/>
          <p:cNvSpPr/>
          <p:nvPr/>
        </p:nvSpPr>
        <p:spPr>
          <a:xfrm>
            <a:off x="381000" y="6524625"/>
            <a:ext cx="11430000" cy="142875"/>
          </a:xfrm>
          <a:prstGeom prst="rect">
            <a:avLst/>
          </a:prstGeom>
          <a:noFill/>
          <a:ln/>
        </p:spPr>
        <p:txBody>
          <a:bodyPr vert="horz" wrap="square" lIns="0" tIns="0" rIns="0" bIns="0" rtlCol="0" anchor="ctr"/>
          <a:lstStyle/>
          <a:p>
            <a:pPr marL="0" indent="0" algn="ctr">
              <a:lnSpc>
                <a:spcPts val="1125"/>
              </a:lnSpc>
              <a:buNone/>
            </a:pPr>
            <a:r>
              <a:rPr lang="en-US" sz="750" kern="0" spc="30" dirty="0">
                <a:solidFill>
                  <a:srgbClr val="999999"/>
                </a:solidFill>
              </a:rPr>
              <a:t>DISCLAIMER: FOR EDUCATIONAL PURPOSES ONLY. CLINICAL DECISIONS SHOULD BE MADE IN ACCORDANCE WITH THE MOST RECENT NICE NG28 GUIDELINES AND INDIVIDUAL PATIENT FACTORS.</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0-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10-img-4" descr="preencoded.png"/>
          <p:cNvPicPr>
            <a:picLocks noChangeAspect="1"/>
          </p:cNvPicPr>
          <p:nvPr/>
        </p:nvPicPr>
        <p:blipFill>
          <a:blip r:embed="rId5"/>
          <a:stretch>
            <a:fillRect/>
          </a:stretch>
        </p:blipFill>
        <p:spPr>
          <a:xfrm>
            <a:off x="285750" y="952500"/>
            <a:ext cx="5691188" cy="5619750"/>
          </a:xfrm>
          <a:prstGeom prst="rect">
            <a:avLst/>
          </a:prstGeom>
        </p:spPr>
      </p:pic>
      <p:pic>
        <p:nvPicPr>
          <p:cNvPr id="6" name="SK-10-img-5" descr="preencoded.png"/>
          <p:cNvPicPr>
            <a:picLocks noChangeAspect="1"/>
          </p:cNvPicPr>
          <p:nvPr/>
        </p:nvPicPr>
        <p:blipFill>
          <a:blip r:embed="rId6"/>
          <a:stretch>
            <a:fillRect/>
          </a:stretch>
        </p:blipFill>
        <p:spPr>
          <a:xfrm>
            <a:off x="571500" y="1304925"/>
            <a:ext cx="333375" cy="266700"/>
          </a:xfrm>
          <a:prstGeom prst="rect">
            <a:avLst/>
          </a:prstGeom>
        </p:spPr>
      </p:pic>
      <p:pic>
        <p:nvPicPr>
          <p:cNvPr id="7" name="SK-10-img-6" descr="preencoded.png"/>
          <p:cNvPicPr>
            <a:picLocks noChangeAspect="1"/>
          </p:cNvPicPr>
          <p:nvPr/>
        </p:nvPicPr>
        <p:blipFill>
          <a:blip r:embed="rId7"/>
          <a:stretch>
            <a:fillRect/>
          </a:stretch>
        </p:blipFill>
        <p:spPr>
          <a:xfrm>
            <a:off x="571500" y="2638425"/>
            <a:ext cx="5119688" cy="600075"/>
          </a:xfrm>
          <a:prstGeom prst="rect">
            <a:avLst/>
          </a:prstGeom>
        </p:spPr>
      </p:pic>
      <p:pic>
        <p:nvPicPr>
          <p:cNvPr id="8" name="SK-10-img-7" descr="preencoded.png"/>
          <p:cNvPicPr>
            <a:picLocks noChangeAspect="1"/>
          </p:cNvPicPr>
          <p:nvPr/>
        </p:nvPicPr>
        <p:blipFill>
          <a:blip r:embed="rId8"/>
          <a:stretch>
            <a:fillRect/>
          </a:stretch>
        </p:blipFill>
        <p:spPr>
          <a:xfrm>
            <a:off x="571500" y="3467100"/>
            <a:ext cx="190500" cy="190500"/>
          </a:xfrm>
          <a:prstGeom prst="rect">
            <a:avLst/>
          </a:prstGeom>
        </p:spPr>
      </p:pic>
      <p:pic>
        <p:nvPicPr>
          <p:cNvPr id="9" name="SK-10-img-8" descr="preencoded.png"/>
          <p:cNvPicPr>
            <a:picLocks noChangeAspect="1"/>
          </p:cNvPicPr>
          <p:nvPr/>
        </p:nvPicPr>
        <p:blipFill>
          <a:blip r:embed="rId9"/>
          <a:stretch>
            <a:fillRect/>
          </a:stretch>
        </p:blipFill>
        <p:spPr>
          <a:xfrm>
            <a:off x="571500" y="4089797"/>
            <a:ext cx="190500" cy="217587"/>
          </a:xfrm>
          <a:prstGeom prst="rect">
            <a:avLst/>
          </a:prstGeom>
        </p:spPr>
      </p:pic>
      <p:pic>
        <p:nvPicPr>
          <p:cNvPr id="10" name="SK-10-img-9" descr="preencoded.png"/>
          <p:cNvPicPr>
            <a:picLocks noChangeAspect="1"/>
          </p:cNvPicPr>
          <p:nvPr/>
        </p:nvPicPr>
        <p:blipFill>
          <a:blip r:embed="rId10"/>
          <a:stretch>
            <a:fillRect/>
          </a:stretch>
        </p:blipFill>
        <p:spPr>
          <a:xfrm>
            <a:off x="571500" y="4712494"/>
            <a:ext cx="190500" cy="169218"/>
          </a:xfrm>
          <a:prstGeom prst="rect">
            <a:avLst/>
          </a:prstGeom>
        </p:spPr>
      </p:pic>
      <p:pic>
        <p:nvPicPr>
          <p:cNvPr id="11" name="SK-10-img-10" descr="preencoded.png"/>
          <p:cNvPicPr>
            <a:picLocks noChangeAspect="1"/>
          </p:cNvPicPr>
          <p:nvPr/>
        </p:nvPicPr>
        <p:blipFill>
          <a:blip r:embed="rId11"/>
          <a:stretch>
            <a:fillRect/>
          </a:stretch>
        </p:blipFill>
        <p:spPr>
          <a:xfrm>
            <a:off x="6215063" y="952500"/>
            <a:ext cx="5691188" cy="2427238"/>
          </a:xfrm>
          <a:prstGeom prst="rect">
            <a:avLst/>
          </a:prstGeom>
        </p:spPr>
      </p:pic>
      <p:pic>
        <p:nvPicPr>
          <p:cNvPr id="12" name="SK-10-img-11" descr="preencoded.png"/>
          <p:cNvPicPr>
            <a:picLocks noChangeAspect="1"/>
          </p:cNvPicPr>
          <p:nvPr/>
        </p:nvPicPr>
        <p:blipFill>
          <a:blip r:embed="rId12"/>
          <a:stretch>
            <a:fillRect/>
          </a:stretch>
        </p:blipFill>
        <p:spPr>
          <a:xfrm>
            <a:off x="6405563" y="1190625"/>
            <a:ext cx="238125" cy="190500"/>
          </a:xfrm>
          <a:prstGeom prst="rect">
            <a:avLst/>
          </a:prstGeom>
        </p:spPr>
      </p:pic>
      <p:pic>
        <p:nvPicPr>
          <p:cNvPr id="13" name="SK-10-img-12" descr="preencoded.png"/>
          <p:cNvPicPr>
            <a:picLocks noChangeAspect="1"/>
          </p:cNvPicPr>
          <p:nvPr/>
        </p:nvPicPr>
        <p:blipFill>
          <a:blip r:embed="rId13"/>
          <a:stretch>
            <a:fillRect/>
          </a:stretch>
        </p:blipFill>
        <p:spPr>
          <a:xfrm>
            <a:off x="6405563" y="1562100"/>
            <a:ext cx="142875" cy="131862"/>
          </a:xfrm>
          <a:prstGeom prst="rect">
            <a:avLst/>
          </a:prstGeom>
        </p:spPr>
      </p:pic>
      <p:pic>
        <p:nvPicPr>
          <p:cNvPr id="14" name="SK-10-img-13" descr="preencoded.png"/>
          <p:cNvPicPr>
            <a:picLocks noChangeAspect="1"/>
          </p:cNvPicPr>
          <p:nvPr/>
        </p:nvPicPr>
        <p:blipFill>
          <a:blip r:embed="rId14"/>
          <a:stretch>
            <a:fillRect/>
          </a:stretch>
        </p:blipFill>
        <p:spPr>
          <a:xfrm>
            <a:off x="6405563" y="2064841"/>
            <a:ext cx="142875" cy="114300"/>
          </a:xfrm>
          <a:prstGeom prst="rect">
            <a:avLst/>
          </a:prstGeom>
        </p:spPr>
      </p:pic>
      <p:pic>
        <p:nvPicPr>
          <p:cNvPr id="15" name="SK-10-img-14" descr="preencoded.png"/>
          <p:cNvPicPr>
            <a:picLocks noChangeAspect="1"/>
          </p:cNvPicPr>
          <p:nvPr/>
        </p:nvPicPr>
        <p:blipFill>
          <a:blip r:embed="rId15"/>
          <a:stretch>
            <a:fillRect/>
          </a:stretch>
        </p:blipFill>
        <p:spPr>
          <a:xfrm>
            <a:off x="6405563" y="2354312"/>
            <a:ext cx="142875" cy="114300"/>
          </a:xfrm>
          <a:prstGeom prst="rect">
            <a:avLst/>
          </a:prstGeom>
        </p:spPr>
      </p:pic>
      <p:pic>
        <p:nvPicPr>
          <p:cNvPr id="16" name="SK-10-img-15" descr="preencoded.png"/>
          <p:cNvPicPr>
            <a:picLocks noChangeAspect="1"/>
          </p:cNvPicPr>
          <p:nvPr/>
        </p:nvPicPr>
        <p:blipFill>
          <a:blip r:embed="rId16"/>
          <a:stretch>
            <a:fillRect/>
          </a:stretch>
        </p:blipFill>
        <p:spPr>
          <a:xfrm>
            <a:off x="6215063" y="3570238"/>
            <a:ext cx="5691188" cy="3002012"/>
          </a:xfrm>
          <a:prstGeom prst="rect">
            <a:avLst/>
          </a:prstGeom>
        </p:spPr>
      </p:pic>
      <p:pic>
        <p:nvPicPr>
          <p:cNvPr id="17" name="SK-10-img-16" descr="preencoded.png"/>
          <p:cNvPicPr>
            <a:picLocks noChangeAspect="1"/>
          </p:cNvPicPr>
          <p:nvPr/>
        </p:nvPicPr>
        <p:blipFill>
          <a:blip r:embed="rId17"/>
          <a:stretch>
            <a:fillRect/>
          </a:stretch>
        </p:blipFill>
        <p:spPr>
          <a:xfrm>
            <a:off x="6405563" y="3808363"/>
            <a:ext cx="238125" cy="190500"/>
          </a:xfrm>
          <a:prstGeom prst="rect">
            <a:avLst/>
          </a:prstGeom>
        </p:spPr>
      </p:pic>
      <p:pic>
        <p:nvPicPr>
          <p:cNvPr id="18" name="SK-10-img-17" descr="preencoded.png"/>
          <p:cNvPicPr>
            <a:picLocks noChangeAspect="1"/>
          </p:cNvPicPr>
          <p:nvPr/>
        </p:nvPicPr>
        <p:blipFill>
          <a:blip r:embed="rId18"/>
          <a:stretch>
            <a:fillRect/>
          </a:stretch>
        </p:blipFill>
        <p:spPr>
          <a:xfrm>
            <a:off x="6405563" y="4141738"/>
            <a:ext cx="1666131" cy="276225"/>
          </a:xfrm>
          <a:prstGeom prst="rect">
            <a:avLst/>
          </a:prstGeom>
        </p:spPr>
      </p:pic>
      <p:pic>
        <p:nvPicPr>
          <p:cNvPr id="19" name="SK-10-img-18" descr="preencoded.png"/>
          <p:cNvPicPr>
            <a:picLocks noChangeAspect="1"/>
          </p:cNvPicPr>
          <p:nvPr/>
        </p:nvPicPr>
        <p:blipFill>
          <a:blip r:embed="rId19"/>
          <a:stretch>
            <a:fillRect/>
          </a:stretch>
        </p:blipFill>
        <p:spPr>
          <a:xfrm>
            <a:off x="6405563" y="5248275"/>
            <a:ext cx="5310188" cy="1133475"/>
          </a:xfrm>
          <a:prstGeom prst="rect">
            <a:avLst/>
          </a:prstGeom>
        </p:spPr>
      </p:pic>
      <p:pic>
        <p:nvPicPr>
          <p:cNvPr id="20" name="SK-10-img-19" descr="preencoded.png"/>
          <p:cNvPicPr>
            <a:picLocks noChangeAspect="1"/>
          </p:cNvPicPr>
          <p:nvPr/>
        </p:nvPicPr>
        <p:blipFill>
          <a:blip r:embed="rId20"/>
          <a:stretch>
            <a:fillRect/>
          </a:stretch>
        </p:blipFill>
        <p:spPr>
          <a:xfrm>
            <a:off x="6548438" y="5430143"/>
            <a:ext cx="166688" cy="137220"/>
          </a:xfrm>
          <a:prstGeom prst="rect">
            <a:avLst/>
          </a:prstGeom>
        </p:spPr>
      </p:pic>
      <p:sp>
        <p:nvSpPr>
          <p:cNvPr id="21" name="SK-10-text-20"/>
          <p:cNvSpPr/>
          <p:nvPr/>
        </p:nvSpPr>
        <p:spPr>
          <a:xfrm>
            <a:off x="285750" y="142875"/>
            <a:ext cx="11906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NICE NG28 February 2026: Headline Changes</a:t>
            </a:r>
            <a:endParaRPr lang="en-US" sz="1800" dirty="0"/>
          </a:p>
        </p:txBody>
      </p:sp>
      <p:sp>
        <p:nvSpPr>
          <p:cNvPr id="22" name="SK-10-text-21"/>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3" name="SK-10-text-22"/>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4" name="SK-10-text-23"/>
          <p:cNvSpPr/>
          <p:nvPr/>
        </p:nvSpPr>
        <p:spPr>
          <a:xfrm>
            <a:off x="1019175" y="1238250"/>
            <a:ext cx="736092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D32F2F"/>
                </a:solidFill>
              </a:rPr>
              <a:t>SEISMIC GUIDELINE SHIFT</a:t>
            </a:r>
            <a:endParaRPr lang="en-US" sz="2100" dirty="0"/>
          </a:p>
        </p:txBody>
      </p:sp>
      <p:sp>
        <p:nvSpPr>
          <p:cNvPr id="25" name="SK-10-text-24"/>
          <p:cNvSpPr/>
          <p:nvPr/>
        </p:nvSpPr>
        <p:spPr>
          <a:xfrm>
            <a:off x="571500" y="1781175"/>
            <a:ext cx="5119688" cy="571500"/>
          </a:xfrm>
          <a:prstGeom prst="rect">
            <a:avLst/>
          </a:prstGeom>
          <a:noFill/>
          <a:ln/>
        </p:spPr>
        <p:txBody>
          <a:bodyPr vert="horz" wrap="square" lIns="0" tIns="0" rIns="0" bIns="0" rtlCol="0" anchor="ctr"/>
          <a:lstStyle/>
          <a:p>
            <a:pPr marL="0" indent="0">
              <a:lnSpc>
                <a:spcPts val="2250"/>
              </a:lnSpc>
              <a:buNone/>
            </a:pPr>
            <a:r>
              <a:rPr lang="en-US" sz="1500" dirty="0">
                <a:solidFill>
                  <a:srgbClr val="444444"/>
                </a:solidFill>
              </a:rPr>
              <a:t>The biggest change in diabetes management in over a decade:</a:t>
            </a:r>
            <a:endParaRPr lang="en-US" sz="1500" dirty="0"/>
          </a:p>
        </p:txBody>
      </p:sp>
      <p:sp>
        <p:nvSpPr>
          <p:cNvPr id="26" name="SK-10-text-25"/>
          <p:cNvSpPr/>
          <p:nvPr/>
        </p:nvSpPr>
        <p:spPr>
          <a:xfrm>
            <a:off x="571500" y="2638425"/>
            <a:ext cx="4833938" cy="60007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2D2D2D"/>
                </a:solidFill>
              </a:rPr>
              <a:t>Metformin MR + SGLT2 Inhibitor</a:t>
            </a:r>
            <a:endParaRPr lang="en-US" sz="1650" dirty="0"/>
          </a:p>
        </p:txBody>
      </p:sp>
      <p:sp>
        <p:nvSpPr>
          <p:cNvPr id="27" name="SK-10-text-26"/>
          <p:cNvSpPr/>
          <p:nvPr/>
        </p:nvSpPr>
        <p:spPr>
          <a:xfrm>
            <a:off x="876300" y="3429000"/>
            <a:ext cx="48148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2D2D"/>
                </a:solidFill>
              </a:rPr>
              <a:t>Universal First-Line:</a:t>
            </a:r>
            <a:r>
              <a:rPr lang="en-US" sz="1350" dirty="0">
                <a:solidFill>
                  <a:srgbClr val="2D2D2D"/>
                </a:solidFill>
              </a:rPr>
              <a:t> Now recommended for </a:t>
            </a:r>
            <a:r>
              <a:rPr lang="en-US" sz="1350" b="1" dirty="0">
                <a:solidFill>
                  <a:srgbClr val="2D2D2D"/>
                </a:solidFill>
              </a:rPr>
              <a:t>ALL</a:t>
            </a:r>
            <a:r>
              <a:rPr lang="en-US" sz="1350" dirty="0">
                <a:solidFill>
                  <a:srgbClr val="2D2D2D"/>
                </a:solidFill>
              </a:rPr>
              <a:t> patients with Type 2 Diabetes at diagnosis.</a:t>
            </a:r>
            <a:endParaRPr lang="en-US" sz="1350" dirty="0"/>
          </a:p>
        </p:txBody>
      </p:sp>
      <p:sp>
        <p:nvSpPr>
          <p:cNvPr id="28" name="SK-10-text-27"/>
          <p:cNvSpPr/>
          <p:nvPr/>
        </p:nvSpPr>
        <p:spPr>
          <a:xfrm>
            <a:off x="876300" y="4051697"/>
            <a:ext cx="48148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2D2D"/>
                </a:solidFill>
              </a:rPr>
              <a:t>Comorbidity Independent:</a:t>
            </a:r>
            <a:r>
              <a:rPr lang="en-US" sz="1350" dirty="0">
                <a:solidFill>
                  <a:srgbClr val="2D2D2D"/>
                </a:solidFill>
              </a:rPr>
              <a:t> No longer reserved just for those with high CVD/CKD/HF risk.</a:t>
            </a:r>
            <a:endParaRPr lang="en-US" sz="1350" dirty="0"/>
          </a:p>
        </p:txBody>
      </p:sp>
      <p:sp>
        <p:nvSpPr>
          <p:cNvPr id="29" name="SK-10-text-28"/>
          <p:cNvSpPr/>
          <p:nvPr/>
        </p:nvSpPr>
        <p:spPr>
          <a:xfrm>
            <a:off x="876300" y="4674394"/>
            <a:ext cx="4814888" cy="479822"/>
          </a:xfrm>
          <a:prstGeom prst="rect">
            <a:avLst/>
          </a:prstGeom>
          <a:noFill/>
          <a:ln/>
        </p:spPr>
        <p:txBody>
          <a:bodyPr vert="horz" wrap="square" lIns="0" tIns="0" rIns="0" bIns="0" rtlCol="0" anchor="ctr"/>
          <a:lstStyle/>
          <a:p>
            <a:pPr marL="0" indent="0" algn="l">
              <a:lnSpc>
                <a:spcPts val="1890"/>
              </a:lnSpc>
              <a:buNone/>
            </a:pPr>
            <a:r>
              <a:rPr lang="en-US" sz="1350" b="1" dirty="0">
                <a:solidFill>
                  <a:srgbClr val="2D2D2D"/>
                </a:solidFill>
              </a:rPr>
              <a:t>Dual Therapy Default:</a:t>
            </a:r>
            <a:r>
              <a:rPr lang="en-US" sz="1350" dirty="0">
                <a:solidFill>
                  <a:srgbClr val="2D2D2D"/>
                </a:solidFill>
              </a:rPr>
              <a:t> Move directly to dual therapy rather than sequential monotherapy in most cases.</a:t>
            </a:r>
            <a:endParaRPr lang="en-US" sz="1350" dirty="0"/>
          </a:p>
        </p:txBody>
      </p:sp>
      <p:sp>
        <p:nvSpPr>
          <p:cNvPr id="30" name="SK-10-text-29"/>
          <p:cNvSpPr/>
          <p:nvPr/>
        </p:nvSpPr>
        <p:spPr>
          <a:xfrm>
            <a:off x="6738938" y="1143000"/>
            <a:ext cx="53101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Metformin MR Preference</a:t>
            </a:r>
            <a:endParaRPr lang="en-US" sz="1500" dirty="0"/>
          </a:p>
        </p:txBody>
      </p:sp>
      <p:sp>
        <p:nvSpPr>
          <p:cNvPr id="31" name="SK-10-text-30"/>
          <p:cNvSpPr/>
          <p:nvPr/>
        </p:nvSpPr>
        <p:spPr>
          <a:xfrm>
            <a:off x="6662738" y="1524000"/>
            <a:ext cx="505301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Modified-Release (MR)</a:t>
            </a:r>
            <a:r>
              <a:rPr lang="en-US" sz="1200" dirty="0">
                <a:solidFill>
                  <a:srgbClr val="2D2D2D"/>
                </a:solidFill>
              </a:rPr>
              <a:t> is now the preferred initial formulation over standard-release.</a:t>
            </a:r>
            <a:endParaRPr lang="en-US" sz="1200" dirty="0"/>
          </a:p>
        </p:txBody>
      </p:sp>
      <p:sp>
        <p:nvSpPr>
          <p:cNvPr id="32" name="SK-10-text-31"/>
          <p:cNvSpPr/>
          <p:nvPr/>
        </p:nvSpPr>
        <p:spPr>
          <a:xfrm>
            <a:off x="6662738" y="2026741"/>
            <a:ext cx="5529263"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Significantly improved </a:t>
            </a:r>
            <a:r>
              <a:rPr lang="en-US" sz="1200" b="1" dirty="0">
                <a:solidFill>
                  <a:srgbClr val="2D2D2D"/>
                </a:solidFill>
              </a:rPr>
              <a:t>GI tolerability</a:t>
            </a:r>
            <a:r>
              <a:rPr lang="en-US" sz="1200" dirty="0">
                <a:solidFill>
                  <a:srgbClr val="2D2D2D"/>
                </a:solidFill>
              </a:rPr>
              <a:t> and patient adherence.</a:t>
            </a:r>
            <a:endParaRPr lang="en-US" sz="1200" dirty="0"/>
          </a:p>
        </p:txBody>
      </p:sp>
      <p:sp>
        <p:nvSpPr>
          <p:cNvPr id="33" name="SK-10-text-32"/>
          <p:cNvSpPr/>
          <p:nvPr/>
        </p:nvSpPr>
        <p:spPr>
          <a:xfrm>
            <a:off x="6662738" y="2316212"/>
            <a:ext cx="5529263"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Cost-parity achieved for generic MR preparations in 2026.</a:t>
            </a:r>
            <a:endParaRPr lang="en-US" sz="1200" dirty="0"/>
          </a:p>
        </p:txBody>
      </p:sp>
      <p:sp>
        <p:nvSpPr>
          <p:cNvPr id="34" name="SK-10-text-33"/>
          <p:cNvSpPr/>
          <p:nvPr/>
        </p:nvSpPr>
        <p:spPr>
          <a:xfrm>
            <a:off x="6738938" y="3760738"/>
            <a:ext cx="531018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58220"/>
                </a:solidFill>
              </a:rPr>
              <a:t>Why Dual First-Line?</a:t>
            </a:r>
            <a:endParaRPr lang="en-US" sz="1500" dirty="0"/>
          </a:p>
        </p:txBody>
      </p:sp>
      <p:sp>
        <p:nvSpPr>
          <p:cNvPr id="35" name="SK-10-text-34"/>
          <p:cNvSpPr/>
          <p:nvPr/>
        </p:nvSpPr>
        <p:spPr>
          <a:xfrm>
            <a:off x="6519863" y="4141738"/>
            <a:ext cx="3037421"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Cardiorenal Protection</a:t>
            </a:r>
            <a:endParaRPr lang="en-US" sz="1050" dirty="0"/>
          </a:p>
        </p:txBody>
      </p:sp>
      <p:sp>
        <p:nvSpPr>
          <p:cNvPr id="36" name="SK-10-text-35"/>
          <p:cNvSpPr/>
          <p:nvPr/>
        </p:nvSpPr>
        <p:spPr>
          <a:xfrm>
            <a:off x="6405563" y="4513213"/>
            <a:ext cx="5310188" cy="639812"/>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Evidence demonstrates that early use of </a:t>
            </a:r>
            <a:r>
              <a:rPr lang="en-US" sz="1200" b="1" dirty="0">
                <a:solidFill>
                  <a:srgbClr val="444444"/>
                </a:solidFill>
              </a:rPr>
              <a:t>SGLT2 inhibitors</a:t>
            </a:r>
            <a:r>
              <a:rPr lang="en-US" sz="1200" dirty="0">
                <a:solidFill>
                  <a:srgbClr val="444444"/>
                </a:solidFill>
              </a:rPr>
              <a:t> provides organ protection (heart/kidneys) regardless of baseline HbA1c or pre-existing disease.</a:t>
            </a:r>
            <a:endParaRPr lang="en-US" sz="1200" dirty="0"/>
          </a:p>
        </p:txBody>
      </p:sp>
      <p:sp>
        <p:nvSpPr>
          <p:cNvPr id="37" name="SK-10-text-36"/>
          <p:cNvSpPr/>
          <p:nvPr/>
        </p:nvSpPr>
        <p:spPr>
          <a:xfrm>
            <a:off x="6715125" y="5391150"/>
            <a:ext cx="50244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 AKT PEARL</a:t>
            </a:r>
            <a:endParaRPr lang="en-US" sz="1050" dirty="0"/>
          </a:p>
        </p:txBody>
      </p:sp>
      <p:sp>
        <p:nvSpPr>
          <p:cNvPr id="38" name="SK-10-text-37"/>
          <p:cNvSpPr/>
          <p:nvPr/>
        </p:nvSpPr>
        <p:spPr>
          <a:xfrm>
            <a:off x="6548438" y="5638800"/>
            <a:ext cx="5024438" cy="60007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If an AKT question asks for the </a:t>
            </a:r>
            <a:r>
              <a:rPr lang="en-US" sz="1050" b="1" dirty="0">
                <a:solidFill>
                  <a:srgbClr val="2D2D2D"/>
                </a:solidFill>
              </a:rPr>
              <a:t>first-line</a:t>
            </a:r>
            <a:r>
              <a:rPr lang="en-US" sz="1050" dirty="0">
                <a:solidFill>
                  <a:srgbClr val="2D2D2D"/>
                </a:solidFill>
              </a:rPr>
              <a:t> management of a newly diagnosed T2DM patient with </a:t>
            </a:r>
            <a:r>
              <a:rPr lang="en-US" sz="1050" b="1" dirty="0">
                <a:solidFill>
                  <a:srgbClr val="2D2D2D"/>
                </a:solidFill>
              </a:rPr>
              <a:t>no comorbidities</a:t>
            </a:r>
            <a:r>
              <a:rPr lang="en-US" sz="1050" dirty="0">
                <a:solidFill>
                  <a:srgbClr val="2D2D2D"/>
                </a:solidFill>
              </a:rPr>
              <a:t>, the answer is now </a:t>
            </a:r>
            <a:r>
              <a:rPr lang="en-US" sz="1050" b="1" dirty="0">
                <a:solidFill>
                  <a:srgbClr val="2D2D2D"/>
                </a:solidFill>
              </a:rPr>
              <a:t>Dual Therapy</a:t>
            </a:r>
            <a:r>
              <a:rPr lang="en-US" sz="1050" dirty="0">
                <a:solidFill>
                  <a:srgbClr val="2D2D2D"/>
                </a:solidFill>
              </a:rPr>
              <a:t> (Metformin MR + SGLT2i).</a:t>
            </a:r>
            <a:endParaRPr lang="en-US" sz="10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1-img-3" descr="preencoded.png"/>
          <p:cNvPicPr>
            <a:picLocks noChangeAspect="1"/>
          </p:cNvPicPr>
          <p:nvPr/>
        </p:nvPicPr>
        <p:blipFill>
          <a:blip r:embed="rId5"/>
          <a:stretch>
            <a:fillRect/>
          </a:stretch>
        </p:blipFill>
        <p:spPr>
          <a:xfrm>
            <a:off x="0" y="0"/>
            <a:ext cx="12192000" cy="762000"/>
          </a:xfrm>
          <a:prstGeom prst="rect">
            <a:avLst/>
          </a:prstGeom>
        </p:spPr>
      </p:pic>
      <p:pic>
        <p:nvPicPr>
          <p:cNvPr id="5" name="SK-11-img-4" descr="preencoded.png"/>
          <p:cNvPicPr>
            <a:picLocks noChangeAspect="1"/>
          </p:cNvPicPr>
          <p:nvPr/>
        </p:nvPicPr>
        <p:blipFill>
          <a:blip r:embed="rId6"/>
          <a:stretch>
            <a:fillRect/>
          </a:stretch>
        </p:blipFill>
        <p:spPr>
          <a:xfrm>
            <a:off x="381000" y="952500"/>
            <a:ext cx="11430000" cy="1017091"/>
          </a:xfrm>
          <a:prstGeom prst="rect">
            <a:avLst/>
          </a:prstGeom>
        </p:spPr>
      </p:pic>
      <p:pic>
        <p:nvPicPr>
          <p:cNvPr id="6" name="SK-11-img-5" descr="preencoded.png"/>
          <p:cNvPicPr>
            <a:picLocks noChangeAspect="1"/>
          </p:cNvPicPr>
          <p:nvPr/>
        </p:nvPicPr>
        <p:blipFill>
          <a:blip r:embed="rId7"/>
          <a:stretch>
            <a:fillRect/>
          </a:stretch>
        </p:blipFill>
        <p:spPr>
          <a:xfrm>
            <a:off x="619125" y="1143446"/>
            <a:ext cx="214313" cy="175320"/>
          </a:xfrm>
          <a:prstGeom prst="rect">
            <a:avLst/>
          </a:prstGeom>
        </p:spPr>
      </p:pic>
      <p:pic>
        <p:nvPicPr>
          <p:cNvPr id="7" name="SK-11-img-6" descr="preencoded.png"/>
          <p:cNvPicPr>
            <a:picLocks noChangeAspect="1"/>
          </p:cNvPicPr>
          <p:nvPr/>
        </p:nvPicPr>
        <p:blipFill>
          <a:blip r:embed="rId8"/>
          <a:stretch>
            <a:fillRect/>
          </a:stretch>
        </p:blipFill>
        <p:spPr>
          <a:xfrm>
            <a:off x="381000" y="2160091"/>
            <a:ext cx="2750344" cy="1677442"/>
          </a:xfrm>
          <a:prstGeom prst="rect">
            <a:avLst/>
          </a:prstGeom>
        </p:spPr>
      </p:pic>
      <p:pic>
        <p:nvPicPr>
          <p:cNvPr id="8" name="SK-11-img-7" descr="preencoded.png"/>
          <p:cNvPicPr>
            <a:picLocks noChangeAspect="1"/>
          </p:cNvPicPr>
          <p:nvPr/>
        </p:nvPicPr>
        <p:blipFill>
          <a:blip r:embed="rId9"/>
          <a:stretch>
            <a:fillRect/>
          </a:stretch>
        </p:blipFill>
        <p:spPr>
          <a:xfrm>
            <a:off x="1565672" y="2819698"/>
            <a:ext cx="381000" cy="304800"/>
          </a:xfrm>
          <a:prstGeom prst="rect">
            <a:avLst/>
          </a:prstGeom>
        </p:spPr>
      </p:pic>
      <p:pic>
        <p:nvPicPr>
          <p:cNvPr id="9" name="SK-11-img-8" descr="preencoded.png"/>
          <p:cNvPicPr>
            <a:picLocks noChangeAspect="1"/>
          </p:cNvPicPr>
          <p:nvPr/>
        </p:nvPicPr>
        <p:blipFill>
          <a:blip r:embed="rId10"/>
          <a:stretch>
            <a:fillRect/>
          </a:stretch>
        </p:blipFill>
        <p:spPr>
          <a:xfrm>
            <a:off x="3274219" y="2160091"/>
            <a:ext cx="2750344" cy="1677442"/>
          </a:xfrm>
          <a:prstGeom prst="rect">
            <a:avLst/>
          </a:prstGeom>
        </p:spPr>
      </p:pic>
      <p:pic>
        <p:nvPicPr>
          <p:cNvPr id="10" name="SK-11-img-9" descr="preencoded.png"/>
          <p:cNvPicPr>
            <a:picLocks noChangeAspect="1"/>
          </p:cNvPicPr>
          <p:nvPr/>
        </p:nvPicPr>
        <p:blipFill>
          <a:blip r:embed="rId11"/>
          <a:stretch>
            <a:fillRect/>
          </a:stretch>
        </p:blipFill>
        <p:spPr>
          <a:xfrm>
            <a:off x="4458891" y="2819698"/>
            <a:ext cx="381000" cy="304800"/>
          </a:xfrm>
          <a:prstGeom prst="rect">
            <a:avLst/>
          </a:prstGeom>
        </p:spPr>
      </p:pic>
      <p:pic>
        <p:nvPicPr>
          <p:cNvPr id="11" name="SK-11-img-10" descr="preencoded.png"/>
          <p:cNvPicPr>
            <a:picLocks noChangeAspect="1"/>
          </p:cNvPicPr>
          <p:nvPr/>
        </p:nvPicPr>
        <p:blipFill>
          <a:blip r:embed="rId12"/>
          <a:stretch>
            <a:fillRect/>
          </a:stretch>
        </p:blipFill>
        <p:spPr>
          <a:xfrm>
            <a:off x="6167438" y="2160091"/>
            <a:ext cx="2750344" cy="1677442"/>
          </a:xfrm>
          <a:prstGeom prst="rect">
            <a:avLst/>
          </a:prstGeom>
        </p:spPr>
      </p:pic>
      <p:pic>
        <p:nvPicPr>
          <p:cNvPr id="12" name="SK-11-img-11" descr="preencoded.png"/>
          <p:cNvPicPr>
            <a:picLocks noChangeAspect="1"/>
          </p:cNvPicPr>
          <p:nvPr/>
        </p:nvPicPr>
        <p:blipFill>
          <a:blip r:embed="rId13"/>
          <a:stretch>
            <a:fillRect/>
          </a:stretch>
        </p:blipFill>
        <p:spPr>
          <a:xfrm>
            <a:off x="7352109" y="2819698"/>
            <a:ext cx="381000" cy="304800"/>
          </a:xfrm>
          <a:prstGeom prst="rect">
            <a:avLst/>
          </a:prstGeom>
        </p:spPr>
      </p:pic>
      <p:pic>
        <p:nvPicPr>
          <p:cNvPr id="13" name="SK-11-img-12" descr="preencoded.png"/>
          <p:cNvPicPr>
            <a:picLocks noChangeAspect="1"/>
          </p:cNvPicPr>
          <p:nvPr/>
        </p:nvPicPr>
        <p:blipFill>
          <a:blip r:embed="rId14"/>
          <a:stretch>
            <a:fillRect/>
          </a:stretch>
        </p:blipFill>
        <p:spPr>
          <a:xfrm>
            <a:off x="9060656" y="2160091"/>
            <a:ext cx="2750344" cy="1677442"/>
          </a:xfrm>
          <a:prstGeom prst="rect">
            <a:avLst/>
          </a:prstGeom>
        </p:spPr>
      </p:pic>
      <p:pic>
        <p:nvPicPr>
          <p:cNvPr id="14" name="SK-11-img-13" descr="preencoded.png"/>
          <p:cNvPicPr>
            <a:picLocks noChangeAspect="1"/>
          </p:cNvPicPr>
          <p:nvPr/>
        </p:nvPicPr>
        <p:blipFill>
          <a:blip r:embed="rId15"/>
          <a:stretch>
            <a:fillRect/>
          </a:stretch>
        </p:blipFill>
        <p:spPr>
          <a:xfrm>
            <a:off x="10245328" y="2819698"/>
            <a:ext cx="381000" cy="304800"/>
          </a:xfrm>
          <a:prstGeom prst="rect">
            <a:avLst/>
          </a:prstGeom>
        </p:spPr>
      </p:pic>
      <p:pic>
        <p:nvPicPr>
          <p:cNvPr id="15" name="SK-11-img-14" descr="preencoded.png"/>
          <p:cNvPicPr>
            <a:picLocks noChangeAspect="1"/>
          </p:cNvPicPr>
          <p:nvPr/>
        </p:nvPicPr>
        <p:blipFill>
          <a:blip r:embed="rId16"/>
          <a:stretch>
            <a:fillRect/>
          </a:stretch>
        </p:blipFill>
        <p:spPr>
          <a:xfrm>
            <a:off x="1838325" y="3980408"/>
            <a:ext cx="2743200" cy="1677442"/>
          </a:xfrm>
          <a:prstGeom prst="rect">
            <a:avLst/>
          </a:prstGeom>
        </p:spPr>
      </p:pic>
      <p:pic>
        <p:nvPicPr>
          <p:cNvPr id="16" name="SK-11-img-15" descr="preencoded.png"/>
          <p:cNvPicPr>
            <a:picLocks noChangeAspect="1"/>
          </p:cNvPicPr>
          <p:nvPr/>
        </p:nvPicPr>
        <p:blipFill>
          <a:blip r:embed="rId17"/>
          <a:stretch>
            <a:fillRect/>
          </a:stretch>
        </p:blipFill>
        <p:spPr>
          <a:xfrm>
            <a:off x="3019425" y="4640014"/>
            <a:ext cx="381000" cy="304800"/>
          </a:xfrm>
          <a:prstGeom prst="rect">
            <a:avLst/>
          </a:prstGeom>
        </p:spPr>
      </p:pic>
      <p:pic>
        <p:nvPicPr>
          <p:cNvPr id="17" name="SK-11-img-16" descr="preencoded.png"/>
          <p:cNvPicPr>
            <a:picLocks noChangeAspect="1"/>
          </p:cNvPicPr>
          <p:nvPr/>
        </p:nvPicPr>
        <p:blipFill>
          <a:blip r:embed="rId16"/>
          <a:stretch>
            <a:fillRect/>
          </a:stretch>
        </p:blipFill>
        <p:spPr>
          <a:xfrm>
            <a:off x="4724400" y="3980408"/>
            <a:ext cx="2743200" cy="1677442"/>
          </a:xfrm>
          <a:prstGeom prst="rect">
            <a:avLst/>
          </a:prstGeom>
        </p:spPr>
      </p:pic>
      <p:pic>
        <p:nvPicPr>
          <p:cNvPr id="18" name="SK-11-img-17" descr="preencoded.png"/>
          <p:cNvPicPr>
            <a:picLocks noChangeAspect="1"/>
          </p:cNvPicPr>
          <p:nvPr/>
        </p:nvPicPr>
        <p:blipFill>
          <a:blip r:embed="rId18"/>
          <a:stretch>
            <a:fillRect/>
          </a:stretch>
        </p:blipFill>
        <p:spPr>
          <a:xfrm>
            <a:off x="5905500" y="4640014"/>
            <a:ext cx="381000" cy="304800"/>
          </a:xfrm>
          <a:prstGeom prst="rect">
            <a:avLst/>
          </a:prstGeom>
        </p:spPr>
      </p:pic>
      <p:pic>
        <p:nvPicPr>
          <p:cNvPr id="19" name="SK-11-img-18" descr="preencoded.png"/>
          <p:cNvPicPr>
            <a:picLocks noChangeAspect="1"/>
          </p:cNvPicPr>
          <p:nvPr/>
        </p:nvPicPr>
        <p:blipFill>
          <a:blip r:embed="rId16"/>
          <a:stretch>
            <a:fillRect/>
          </a:stretch>
        </p:blipFill>
        <p:spPr>
          <a:xfrm>
            <a:off x="7610475" y="3980408"/>
            <a:ext cx="2743200" cy="1677442"/>
          </a:xfrm>
          <a:prstGeom prst="rect">
            <a:avLst/>
          </a:prstGeom>
        </p:spPr>
      </p:pic>
      <p:pic>
        <p:nvPicPr>
          <p:cNvPr id="20" name="SK-11-img-19" descr="preencoded.png"/>
          <p:cNvPicPr>
            <a:picLocks noChangeAspect="1"/>
          </p:cNvPicPr>
          <p:nvPr/>
        </p:nvPicPr>
        <p:blipFill>
          <a:blip r:embed="rId19"/>
          <a:stretch>
            <a:fillRect/>
          </a:stretch>
        </p:blipFill>
        <p:spPr>
          <a:xfrm>
            <a:off x="8791575" y="4640014"/>
            <a:ext cx="381000" cy="304800"/>
          </a:xfrm>
          <a:prstGeom prst="rect">
            <a:avLst/>
          </a:prstGeom>
        </p:spPr>
      </p:pic>
      <p:pic>
        <p:nvPicPr>
          <p:cNvPr id="21" name="SK-11-img-20" descr="preencoded.png"/>
          <p:cNvPicPr>
            <a:picLocks noChangeAspect="1"/>
          </p:cNvPicPr>
          <p:nvPr/>
        </p:nvPicPr>
        <p:blipFill>
          <a:blip r:embed="rId20"/>
          <a:stretch>
            <a:fillRect/>
          </a:stretch>
        </p:blipFill>
        <p:spPr>
          <a:xfrm>
            <a:off x="381000" y="5943600"/>
            <a:ext cx="11430000" cy="628650"/>
          </a:xfrm>
          <a:prstGeom prst="rect">
            <a:avLst/>
          </a:prstGeom>
        </p:spPr>
      </p:pic>
      <p:pic>
        <p:nvPicPr>
          <p:cNvPr id="22" name="SK-11-img-21" descr="preencoded.png"/>
          <p:cNvPicPr>
            <a:picLocks noChangeAspect="1"/>
          </p:cNvPicPr>
          <p:nvPr/>
        </p:nvPicPr>
        <p:blipFill>
          <a:blip r:embed="rId21"/>
          <a:stretch>
            <a:fillRect/>
          </a:stretch>
        </p:blipFill>
        <p:spPr>
          <a:xfrm>
            <a:off x="571500" y="6138863"/>
            <a:ext cx="238125" cy="238125"/>
          </a:xfrm>
          <a:prstGeom prst="rect">
            <a:avLst/>
          </a:prstGeom>
        </p:spPr>
      </p:pic>
      <p:sp>
        <p:nvSpPr>
          <p:cNvPr id="23" name="SK-11-text-22"/>
          <p:cNvSpPr/>
          <p:nvPr/>
        </p:nvSpPr>
        <p:spPr>
          <a:xfrm>
            <a:off x="285750" y="142875"/>
            <a:ext cx="11906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The Seven-Pathway Treatment Algorithm Overview</a:t>
            </a:r>
            <a:endParaRPr lang="en-US" sz="1800" dirty="0"/>
          </a:p>
        </p:txBody>
      </p:sp>
      <p:sp>
        <p:nvSpPr>
          <p:cNvPr id="24" name="SK-11-text-23"/>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5" name="SK-11-text-24"/>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6" name="SK-11-text-25"/>
          <p:cNvSpPr/>
          <p:nvPr/>
        </p:nvSpPr>
        <p:spPr>
          <a:xfrm>
            <a:off x="928688" y="1095375"/>
            <a:ext cx="10953750" cy="257175"/>
          </a:xfrm>
          <a:prstGeom prst="rect">
            <a:avLst/>
          </a:prstGeom>
          <a:noFill/>
          <a:ln/>
        </p:spPr>
        <p:txBody>
          <a:bodyPr vert="horz" wrap="square" lIns="0" tIns="0" rIns="0" bIns="0" rtlCol="0" anchor="ctr"/>
          <a:lstStyle/>
          <a:p>
            <a:pPr marL="0" indent="0">
              <a:lnSpc>
                <a:spcPts val="2025"/>
              </a:lnSpc>
              <a:buNone/>
            </a:pPr>
            <a:r>
              <a:rPr lang="en-US" sz="1350" dirty="0">
                <a:solidFill>
                  <a:srgbClr val="2D2D2D"/>
                </a:solidFill>
              </a:rPr>
              <a:t>The 2026 Core Shift: Shared Foundation</a:t>
            </a:r>
            <a:endParaRPr lang="en-US" sz="1350" dirty="0"/>
          </a:p>
        </p:txBody>
      </p:sp>
      <p:sp>
        <p:nvSpPr>
          <p:cNvPr id="27" name="SK-11-text-26"/>
          <p:cNvSpPr/>
          <p:nvPr/>
        </p:nvSpPr>
        <p:spPr>
          <a:xfrm>
            <a:off x="619125" y="1400175"/>
            <a:ext cx="10953750"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NICE NG28 (Feb 2026) mandates </a:t>
            </a:r>
            <a:r>
              <a:rPr lang="en-US" sz="1200" b="1" dirty="0">
                <a:solidFill>
                  <a:srgbClr val="F58220"/>
                </a:solidFill>
              </a:rPr>
              <a:t>Metformin MR + SGLT2 inhibitor</a:t>
            </a:r>
            <a:r>
              <a:rPr lang="en-US" sz="1200" dirty="0">
                <a:solidFill>
                  <a:srgbClr val="444444"/>
                </a:solidFill>
              </a:rPr>
              <a:t> as the standard first-line dual therapy for </a:t>
            </a:r>
            <a:r>
              <a:rPr lang="en-US" sz="1200" b="1" dirty="0">
                <a:solidFill>
                  <a:srgbClr val="F58220"/>
                </a:solidFill>
              </a:rPr>
              <a:t>ALL</a:t>
            </a:r>
            <a:r>
              <a:rPr lang="en-US" sz="1200" dirty="0">
                <a:solidFill>
                  <a:srgbClr val="444444"/>
                </a:solidFill>
              </a:rPr>
              <a:t> patients, unless contraindicated. The 7 pathways then guide the choice of </a:t>
            </a:r>
            <a:r>
              <a:rPr lang="en-US" sz="1200" i="1" dirty="0">
                <a:solidFill>
                  <a:srgbClr val="444444"/>
                </a:solidFill>
              </a:rPr>
              <a:t>additional</a:t>
            </a:r>
            <a:r>
              <a:rPr lang="en-US" sz="1200" dirty="0">
                <a:solidFill>
                  <a:srgbClr val="444444"/>
                </a:solidFill>
              </a:rPr>
              <a:t> agents or specific prioritizations based on comorbidities.</a:t>
            </a:r>
            <a:endParaRPr lang="en-US" sz="1200" dirty="0"/>
          </a:p>
        </p:txBody>
      </p:sp>
      <p:sp>
        <p:nvSpPr>
          <p:cNvPr id="28" name="SK-11-text-27"/>
          <p:cNvSpPr/>
          <p:nvPr/>
        </p:nvSpPr>
        <p:spPr>
          <a:xfrm>
            <a:off x="1464022" y="2523976"/>
            <a:ext cx="584299" cy="157163"/>
          </a:xfrm>
          <a:prstGeom prst="rect">
            <a:avLst/>
          </a:prstGeom>
          <a:noFill/>
          <a:ln/>
        </p:spPr>
        <p:txBody>
          <a:bodyPr vert="horz" wrap="square" lIns="0" tIns="0" rIns="0" bIns="0" rtlCol="0" anchor="ctr"/>
          <a:lstStyle/>
          <a:p>
            <a:pPr marL="0" indent="0" algn="ctr">
              <a:lnSpc>
                <a:spcPts val="1238"/>
              </a:lnSpc>
              <a:buNone/>
            </a:pPr>
            <a:r>
              <a:rPr lang="en-US" sz="825" b="1" dirty="0">
                <a:solidFill>
                  <a:srgbClr val="999999"/>
                </a:solidFill>
              </a:rPr>
              <a:t>PATHWAY 1</a:t>
            </a:r>
            <a:endParaRPr lang="en-US" sz="825" dirty="0"/>
          </a:p>
        </p:txBody>
      </p:sp>
      <p:sp>
        <p:nvSpPr>
          <p:cNvPr id="29" name="SK-11-text-28"/>
          <p:cNvSpPr/>
          <p:nvPr/>
        </p:nvSpPr>
        <p:spPr>
          <a:xfrm>
            <a:off x="845790" y="3290739"/>
            <a:ext cx="1820614" cy="182761"/>
          </a:xfrm>
          <a:prstGeom prst="rect">
            <a:avLst/>
          </a:prstGeom>
          <a:noFill/>
          <a:ln/>
        </p:spPr>
        <p:txBody>
          <a:bodyPr vert="horz" wrap="square" lIns="0" tIns="0" rIns="0" bIns="0" rtlCol="0" anchor="ctr"/>
          <a:lstStyle/>
          <a:p>
            <a:pPr marL="0" indent="0" algn="ctr">
              <a:lnSpc>
                <a:spcPts val="1440"/>
              </a:lnSpc>
              <a:buNone/>
            </a:pPr>
            <a:r>
              <a:rPr lang="en-US" sz="1200" b="1" dirty="0">
                <a:solidFill>
                  <a:srgbClr val="2D2D2D"/>
                </a:solidFill>
              </a:rPr>
              <a:t>No Relevant Comorbidity</a:t>
            </a:r>
            <a:endParaRPr lang="en-US" sz="1200" dirty="0"/>
          </a:p>
        </p:txBody>
      </p:sp>
      <p:sp>
        <p:nvSpPr>
          <p:cNvPr id="30" name="SK-11-text-29"/>
          <p:cNvSpPr/>
          <p:nvPr/>
        </p:nvSpPr>
        <p:spPr>
          <a:xfrm>
            <a:off x="4357241" y="2523976"/>
            <a:ext cx="584299" cy="157163"/>
          </a:xfrm>
          <a:prstGeom prst="rect">
            <a:avLst/>
          </a:prstGeom>
          <a:noFill/>
          <a:ln/>
        </p:spPr>
        <p:txBody>
          <a:bodyPr vert="horz" wrap="square" lIns="0" tIns="0" rIns="0" bIns="0" rtlCol="0" anchor="ctr"/>
          <a:lstStyle/>
          <a:p>
            <a:pPr marL="0" indent="0" algn="ctr">
              <a:lnSpc>
                <a:spcPts val="1238"/>
              </a:lnSpc>
              <a:buNone/>
            </a:pPr>
            <a:r>
              <a:rPr lang="en-US" sz="825" b="1" dirty="0">
                <a:solidFill>
                  <a:srgbClr val="999999"/>
                </a:solidFill>
              </a:rPr>
              <a:t>PATHWAY 2</a:t>
            </a:r>
            <a:endParaRPr lang="en-US" sz="825" dirty="0"/>
          </a:p>
        </p:txBody>
      </p:sp>
      <p:sp>
        <p:nvSpPr>
          <p:cNvPr id="31" name="SK-11-text-30"/>
          <p:cNvSpPr/>
          <p:nvPr/>
        </p:nvSpPr>
        <p:spPr>
          <a:xfrm>
            <a:off x="3533031" y="3290739"/>
            <a:ext cx="2232720" cy="182761"/>
          </a:xfrm>
          <a:prstGeom prst="rect">
            <a:avLst/>
          </a:prstGeom>
          <a:noFill/>
          <a:ln/>
        </p:spPr>
        <p:txBody>
          <a:bodyPr vert="horz" wrap="square" lIns="0" tIns="0" rIns="0" bIns="0" rtlCol="0" anchor="ctr"/>
          <a:lstStyle/>
          <a:p>
            <a:pPr marL="0" indent="0" algn="ctr">
              <a:lnSpc>
                <a:spcPts val="1440"/>
              </a:lnSpc>
              <a:buNone/>
            </a:pPr>
            <a:r>
              <a:rPr lang="en-US" sz="1200" b="1" dirty="0">
                <a:solidFill>
                  <a:srgbClr val="2D2D2D"/>
                </a:solidFill>
              </a:rPr>
              <a:t>Obesity &amp; Weight Management</a:t>
            </a:r>
            <a:endParaRPr lang="en-US" sz="1200" dirty="0"/>
          </a:p>
        </p:txBody>
      </p:sp>
      <p:sp>
        <p:nvSpPr>
          <p:cNvPr id="32" name="SK-11-text-31"/>
          <p:cNvSpPr/>
          <p:nvPr/>
        </p:nvSpPr>
        <p:spPr>
          <a:xfrm>
            <a:off x="7250460" y="2523976"/>
            <a:ext cx="584299" cy="157163"/>
          </a:xfrm>
          <a:prstGeom prst="rect">
            <a:avLst/>
          </a:prstGeom>
          <a:noFill/>
          <a:ln/>
        </p:spPr>
        <p:txBody>
          <a:bodyPr vert="horz" wrap="square" lIns="0" tIns="0" rIns="0" bIns="0" rtlCol="0" anchor="ctr"/>
          <a:lstStyle/>
          <a:p>
            <a:pPr marL="0" indent="0" algn="ctr">
              <a:lnSpc>
                <a:spcPts val="1238"/>
              </a:lnSpc>
              <a:buNone/>
            </a:pPr>
            <a:r>
              <a:rPr lang="en-US" sz="825" b="1" dirty="0">
                <a:solidFill>
                  <a:srgbClr val="999999"/>
                </a:solidFill>
              </a:rPr>
              <a:t>PATHWAY 3</a:t>
            </a:r>
            <a:endParaRPr lang="en-US" sz="825" dirty="0"/>
          </a:p>
        </p:txBody>
      </p:sp>
      <p:sp>
        <p:nvSpPr>
          <p:cNvPr id="33" name="SK-11-text-32"/>
          <p:cNvSpPr/>
          <p:nvPr/>
        </p:nvSpPr>
        <p:spPr>
          <a:xfrm>
            <a:off x="6462861" y="3290739"/>
            <a:ext cx="2159347" cy="182761"/>
          </a:xfrm>
          <a:prstGeom prst="rect">
            <a:avLst/>
          </a:prstGeom>
          <a:noFill/>
          <a:ln/>
        </p:spPr>
        <p:txBody>
          <a:bodyPr vert="horz" wrap="square" lIns="0" tIns="0" rIns="0" bIns="0" rtlCol="0" anchor="ctr"/>
          <a:lstStyle/>
          <a:p>
            <a:pPr marL="0" indent="0" algn="ctr">
              <a:lnSpc>
                <a:spcPts val="1440"/>
              </a:lnSpc>
              <a:buNone/>
            </a:pPr>
            <a:r>
              <a:rPr lang="en-US" sz="1200" b="1" dirty="0">
                <a:solidFill>
                  <a:srgbClr val="2D2D2D"/>
                </a:solidFill>
              </a:rPr>
              <a:t>Atherosclerotic CVD (ASCVD)</a:t>
            </a:r>
            <a:endParaRPr lang="en-US" sz="1200" dirty="0"/>
          </a:p>
        </p:txBody>
      </p:sp>
      <p:sp>
        <p:nvSpPr>
          <p:cNvPr id="34" name="SK-11-text-33"/>
          <p:cNvSpPr/>
          <p:nvPr/>
        </p:nvSpPr>
        <p:spPr>
          <a:xfrm>
            <a:off x="10143679" y="2523976"/>
            <a:ext cx="584299" cy="157163"/>
          </a:xfrm>
          <a:prstGeom prst="rect">
            <a:avLst/>
          </a:prstGeom>
          <a:noFill/>
          <a:ln/>
        </p:spPr>
        <p:txBody>
          <a:bodyPr vert="horz" wrap="square" lIns="0" tIns="0" rIns="0" bIns="0" rtlCol="0" anchor="ctr"/>
          <a:lstStyle/>
          <a:p>
            <a:pPr marL="0" indent="0" algn="ctr">
              <a:lnSpc>
                <a:spcPts val="1238"/>
              </a:lnSpc>
              <a:buNone/>
            </a:pPr>
            <a:r>
              <a:rPr lang="en-US" sz="825" b="1" dirty="0">
                <a:solidFill>
                  <a:srgbClr val="999999"/>
                </a:solidFill>
              </a:rPr>
              <a:t>PATHWAY 4</a:t>
            </a:r>
            <a:endParaRPr lang="en-US" sz="825" dirty="0"/>
          </a:p>
        </p:txBody>
      </p:sp>
      <p:sp>
        <p:nvSpPr>
          <p:cNvPr id="35" name="SK-11-text-34"/>
          <p:cNvSpPr/>
          <p:nvPr/>
        </p:nvSpPr>
        <p:spPr>
          <a:xfrm>
            <a:off x="9402812" y="3290739"/>
            <a:ext cx="2066032" cy="182761"/>
          </a:xfrm>
          <a:prstGeom prst="rect">
            <a:avLst/>
          </a:prstGeom>
          <a:noFill/>
          <a:ln/>
        </p:spPr>
        <p:txBody>
          <a:bodyPr vert="horz" wrap="square" lIns="0" tIns="0" rIns="0" bIns="0" rtlCol="0" anchor="ctr"/>
          <a:lstStyle/>
          <a:p>
            <a:pPr marL="0" indent="0" algn="ctr">
              <a:lnSpc>
                <a:spcPts val="1440"/>
              </a:lnSpc>
              <a:buNone/>
            </a:pPr>
            <a:r>
              <a:rPr lang="en-US" sz="1200" b="1" dirty="0">
                <a:solidFill>
                  <a:srgbClr val="2D2D2D"/>
                </a:solidFill>
              </a:rPr>
              <a:t>Heart Failure (HFrEF/HFpEF)</a:t>
            </a:r>
            <a:endParaRPr lang="en-US" sz="1200" dirty="0"/>
          </a:p>
        </p:txBody>
      </p:sp>
      <p:sp>
        <p:nvSpPr>
          <p:cNvPr id="36" name="SK-11-text-35"/>
          <p:cNvSpPr/>
          <p:nvPr/>
        </p:nvSpPr>
        <p:spPr>
          <a:xfrm>
            <a:off x="2917775" y="4344293"/>
            <a:ext cx="584299" cy="157163"/>
          </a:xfrm>
          <a:prstGeom prst="rect">
            <a:avLst/>
          </a:prstGeom>
          <a:noFill/>
          <a:ln/>
        </p:spPr>
        <p:txBody>
          <a:bodyPr vert="horz" wrap="square" lIns="0" tIns="0" rIns="0" bIns="0" rtlCol="0" anchor="ctr"/>
          <a:lstStyle/>
          <a:p>
            <a:pPr marL="0" indent="0" algn="ctr">
              <a:lnSpc>
                <a:spcPts val="1238"/>
              </a:lnSpc>
              <a:buNone/>
            </a:pPr>
            <a:r>
              <a:rPr lang="en-US" sz="825" b="1" dirty="0">
                <a:solidFill>
                  <a:srgbClr val="999999"/>
                </a:solidFill>
              </a:rPr>
              <a:t>PATHWAY 5</a:t>
            </a:r>
            <a:endParaRPr lang="en-US" sz="825" dirty="0"/>
          </a:p>
        </p:txBody>
      </p:sp>
      <p:sp>
        <p:nvSpPr>
          <p:cNvPr id="37" name="SK-11-text-36"/>
          <p:cNvSpPr/>
          <p:nvPr/>
        </p:nvSpPr>
        <p:spPr>
          <a:xfrm>
            <a:off x="2100560" y="5111055"/>
            <a:ext cx="2218730" cy="182761"/>
          </a:xfrm>
          <a:prstGeom prst="rect">
            <a:avLst/>
          </a:prstGeom>
          <a:noFill/>
          <a:ln/>
        </p:spPr>
        <p:txBody>
          <a:bodyPr vert="horz" wrap="square" lIns="0" tIns="0" rIns="0" bIns="0" rtlCol="0" anchor="ctr"/>
          <a:lstStyle/>
          <a:p>
            <a:pPr marL="0" indent="0" algn="ctr">
              <a:lnSpc>
                <a:spcPts val="1440"/>
              </a:lnSpc>
              <a:buNone/>
            </a:pPr>
            <a:r>
              <a:rPr lang="en-US" sz="1200" b="1" dirty="0">
                <a:solidFill>
                  <a:srgbClr val="2D2D2D"/>
                </a:solidFill>
              </a:rPr>
              <a:t>Chronic Kidney Disease (CKD)</a:t>
            </a:r>
            <a:endParaRPr lang="en-US" sz="1200" dirty="0"/>
          </a:p>
        </p:txBody>
      </p:sp>
      <p:sp>
        <p:nvSpPr>
          <p:cNvPr id="38" name="SK-11-text-37"/>
          <p:cNvSpPr/>
          <p:nvPr/>
        </p:nvSpPr>
        <p:spPr>
          <a:xfrm>
            <a:off x="5803850" y="4344293"/>
            <a:ext cx="584299" cy="157163"/>
          </a:xfrm>
          <a:prstGeom prst="rect">
            <a:avLst/>
          </a:prstGeom>
          <a:noFill/>
          <a:ln/>
        </p:spPr>
        <p:txBody>
          <a:bodyPr vert="horz" wrap="square" lIns="0" tIns="0" rIns="0" bIns="0" rtlCol="0" anchor="ctr"/>
          <a:lstStyle/>
          <a:p>
            <a:pPr marL="0" indent="0" algn="ctr">
              <a:lnSpc>
                <a:spcPts val="1238"/>
              </a:lnSpc>
              <a:buNone/>
            </a:pPr>
            <a:r>
              <a:rPr lang="en-US" sz="825" b="1" dirty="0">
                <a:solidFill>
                  <a:srgbClr val="999999"/>
                </a:solidFill>
              </a:rPr>
              <a:t>PATHWAY 6</a:t>
            </a:r>
            <a:endParaRPr lang="en-US" sz="825" dirty="0"/>
          </a:p>
        </p:txBody>
      </p:sp>
      <p:sp>
        <p:nvSpPr>
          <p:cNvPr id="39" name="SK-11-text-38"/>
          <p:cNvSpPr/>
          <p:nvPr/>
        </p:nvSpPr>
        <p:spPr>
          <a:xfrm>
            <a:off x="5196036" y="5111055"/>
            <a:ext cx="1799779" cy="182761"/>
          </a:xfrm>
          <a:prstGeom prst="rect">
            <a:avLst/>
          </a:prstGeom>
          <a:noFill/>
          <a:ln/>
        </p:spPr>
        <p:txBody>
          <a:bodyPr vert="horz" wrap="square" lIns="0" tIns="0" rIns="0" bIns="0" rtlCol="0" anchor="ctr"/>
          <a:lstStyle/>
          <a:p>
            <a:pPr marL="0" indent="0" algn="ctr">
              <a:lnSpc>
                <a:spcPts val="1440"/>
              </a:lnSpc>
              <a:buNone/>
            </a:pPr>
            <a:r>
              <a:rPr lang="en-US" sz="1200" b="1" dirty="0">
                <a:solidFill>
                  <a:srgbClr val="2D2D2D"/>
                </a:solidFill>
              </a:rPr>
              <a:t>Early-Onset T2DM (&lt;40y)</a:t>
            </a:r>
            <a:endParaRPr lang="en-US" sz="1200" dirty="0"/>
          </a:p>
        </p:txBody>
      </p:sp>
      <p:sp>
        <p:nvSpPr>
          <p:cNvPr id="40" name="SK-11-text-39"/>
          <p:cNvSpPr/>
          <p:nvPr/>
        </p:nvSpPr>
        <p:spPr>
          <a:xfrm>
            <a:off x="8689925" y="4344293"/>
            <a:ext cx="584299" cy="157163"/>
          </a:xfrm>
          <a:prstGeom prst="rect">
            <a:avLst/>
          </a:prstGeom>
          <a:noFill/>
          <a:ln/>
        </p:spPr>
        <p:txBody>
          <a:bodyPr vert="horz" wrap="square" lIns="0" tIns="0" rIns="0" bIns="0" rtlCol="0" anchor="ctr"/>
          <a:lstStyle/>
          <a:p>
            <a:pPr marL="0" indent="0" algn="ctr">
              <a:lnSpc>
                <a:spcPts val="1238"/>
              </a:lnSpc>
              <a:buNone/>
            </a:pPr>
            <a:r>
              <a:rPr lang="en-US" sz="825" b="1" dirty="0">
                <a:solidFill>
                  <a:srgbClr val="999999"/>
                </a:solidFill>
              </a:rPr>
              <a:t>PATHWAY 7</a:t>
            </a:r>
            <a:endParaRPr lang="en-US" sz="825" dirty="0"/>
          </a:p>
        </p:txBody>
      </p:sp>
      <p:sp>
        <p:nvSpPr>
          <p:cNvPr id="41" name="SK-11-text-40"/>
          <p:cNvSpPr/>
          <p:nvPr/>
        </p:nvSpPr>
        <p:spPr>
          <a:xfrm>
            <a:off x="7909322" y="5111055"/>
            <a:ext cx="2145506" cy="182761"/>
          </a:xfrm>
          <a:prstGeom prst="rect">
            <a:avLst/>
          </a:prstGeom>
          <a:noFill/>
          <a:ln/>
        </p:spPr>
        <p:txBody>
          <a:bodyPr vert="horz" wrap="square" lIns="0" tIns="0" rIns="0" bIns="0" rtlCol="0" anchor="ctr"/>
          <a:lstStyle/>
          <a:p>
            <a:pPr marL="0" indent="0" algn="ctr">
              <a:lnSpc>
                <a:spcPts val="1440"/>
              </a:lnSpc>
              <a:buNone/>
            </a:pPr>
            <a:r>
              <a:rPr lang="en-US" sz="1200" b="1" dirty="0">
                <a:solidFill>
                  <a:srgbClr val="2D2D2D"/>
                </a:solidFill>
              </a:rPr>
              <a:t>Frailty &amp; Clinical Vulnerability</a:t>
            </a:r>
            <a:endParaRPr lang="en-US" sz="1200" dirty="0"/>
          </a:p>
        </p:txBody>
      </p:sp>
      <p:sp>
        <p:nvSpPr>
          <p:cNvPr id="42" name="SK-11-text-41"/>
          <p:cNvSpPr/>
          <p:nvPr/>
        </p:nvSpPr>
        <p:spPr>
          <a:xfrm>
            <a:off x="952500" y="6057900"/>
            <a:ext cx="10668000" cy="400050"/>
          </a:xfrm>
          <a:prstGeom prst="rect">
            <a:avLst/>
          </a:prstGeom>
          <a:noFill/>
          <a:ln/>
        </p:spPr>
        <p:txBody>
          <a:bodyPr vert="horz" wrap="square" lIns="0" tIns="0" rIns="0" bIns="0" rtlCol="0" anchor="ctr"/>
          <a:lstStyle/>
          <a:p>
            <a:pPr marL="0" indent="0">
              <a:lnSpc>
                <a:spcPts val="1575"/>
              </a:lnSpc>
              <a:buNone/>
            </a:pPr>
            <a:r>
              <a:rPr lang="en-US" sz="1050" b="1" i="1" dirty="0">
                <a:solidFill>
                  <a:srgbClr val="555555"/>
                </a:solidFill>
              </a:rPr>
              <a:t>SCA Focus:</a:t>
            </a:r>
            <a:r>
              <a:rPr lang="en-US" sz="1050" i="1" dirty="0">
                <a:solidFill>
                  <a:srgbClr val="555555"/>
                </a:solidFill>
              </a:rPr>
              <a:t> When discussing treatment, use shared decision-making. "Based on your heart/kidney health, the guidelines now recommend a combination of two tablets from the start to provide the best long-term protection."</a:t>
            </a:r>
            <a:endParaRPr lang="en-US" sz="10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2-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12-img-4" descr="preencoded.png"/>
          <p:cNvPicPr>
            <a:picLocks noChangeAspect="1"/>
          </p:cNvPicPr>
          <p:nvPr/>
        </p:nvPicPr>
        <p:blipFill>
          <a:blip r:embed="rId5"/>
          <a:stretch>
            <a:fillRect/>
          </a:stretch>
        </p:blipFill>
        <p:spPr>
          <a:xfrm>
            <a:off x="285750" y="952500"/>
            <a:ext cx="6829425" cy="2762250"/>
          </a:xfrm>
          <a:prstGeom prst="rect">
            <a:avLst/>
          </a:prstGeom>
        </p:spPr>
      </p:pic>
      <p:pic>
        <p:nvPicPr>
          <p:cNvPr id="6" name="SK-12-img-5" descr="preencoded.png"/>
          <p:cNvPicPr>
            <a:picLocks noChangeAspect="1"/>
          </p:cNvPicPr>
          <p:nvPr/>
        </p:nvPicPr>
        <p:blipFill>
          <a:blip r:embed="rId6"/>
          <a:stretch>
            <a:fillRect/>
          </a:stretch>
        </p:blipFill>
        <p:spPr>
          <a:xfrm>
            <a:off x="476250" y="1190625"/>
            <a:ext cx="238125" cy="190500"/>
          </a:xfrm>
          <a:prstGeom prst="rect">
            <a:avLst/>
          </a:prstGeom>
        </p:spPr>
      </p:pic>
      <p:pic>
        <p:nvPicPr>
          <p:cNvPr id="7" name="SK-12-img-6" descr="preencoded.png"/>
          <p:cNvPicPr>
            <a:picLocks noChangeAspect="1"/>
          </p:cNvPicPr>
          <p:nvPr/>
        </p:nvPicPr>
        <p:blipFill>
          <a:blip r:embed="rId7"/>
          <a:stretch>
            <a:fillRect/>
          </a:stretch>
        </p:blipFill>
        <p:spPr>
          <a:xfrm>
            <a:off x="476250" y="1571625"/>
            <a:ext cx="190500" cy="190500"/>
          </a:xfrm>
          <a:prstGeom prst="rect">
            <a:avLst/>
          </a:prstGeom>
        </p:spPr>
      </p:pic>
      <p:pic>
        <p:nvPicPr>
          <p:cNvPr id="8" name="SK-12-img-7" descr="preencoded.png"/>
          <p:cNvPicPr>
            <a:picLocks noChangeAspect="1"/>
          </p:cNvPicPr>
          <p:nvPr/>
        </p:nvPicPr>
        <p:blipFill>
          <a:blip r:embed="rId8"/>
          <a:stretch>
            <a:fillRect/>
          </a:stretch>
        </p:blipFill>
        <p:spPr>
          <a:xfrm>
            <a:off x="476250" y="2112466"/>
            <a:ext cx="190500" cy="166688"/>
          </a:xfrm>
          <a:prstGeom prst="rect">
            <a:avLst/>
          </a:prstGeom>
        </p:spPr>
      </p:pic>
      <p:pic>
        <p:nvPicPr>
          <p:cNvPr id="9" name="SK-12-img-8" descr="preencoded.png"/>
          <p:cNvPicPr>
            <a:picLocks noChangeAspect="1"/>
          </p:cNvPicPr>
          <p:nvPr/>
        </p:nvPicPr>
        <p:blipFill>
          <a:blip r:embed="rId9"/>
          <a:stretch>
            <a:fillRect/>
          </a:stretch>
        </p:blipFill>
        <p:spPr>
          <a:xfrm>
            <a:off x="476250" y="2653308"/>
            <a:ext cx="190500" cy="156865"/>
          </a:xfrm>
          <a:prstGeom prst="rect">
            <a:avLst/>
          </a:prstGeom>
        </p:spPr>
      </p:pic>
      <p:pic>
        <p:nvPicPr>
          <p:cNvPr id="10" name="SK-12-img-9" descr="preencoded.png"/>
          <p:cNvPicPr>
            <a:picLocks noChangeAspect="1"/>
          </p:cNvPicPr>
          <p:nvPr/>
        </p:nvPicPr>
        <p:blipFill>
          <a:blip r:embed="rId5"/>
          <a:stretch>
            <a:fillRect/>
          </a:stretch>
        </p:blipFill>
        <p:spPr>
          <a:xfrm>
            <a:off x="285750" y="3905250"/>
            <a:ext cx="6829425" cy="2762250"/>
          </a:xfrm>
          <a:prstGeom prst="rect">
            <a:avLst/>
          </a:prstGeom>
        </p:spPr>
      </p:pic>
      <p:pic>
        <p:nvPicPr>
          <p:cNvPr id="11" name="SK-12-img-10" descr="preencoded.png"/>
          <p:cNvPicPr>
            <a:picLocks noChangeAspect="1"/>
          </p:cNvPicPr>
          <p:nvPr/>
        </p:nvPicPr>
        <p:blipFill>
          <a:blip r:embed="rId10"/>
          <a:stretch>
            <a:fillRect/>
          </a:stretch>
        </p:blipFill>
        <p:spPr>
          <a:xfrm>
            <a:off x="476250" y="4143375"/>
            <a:ext cx="238125" cy="190500"/>
          </a:xfrm>
          <a:prstGeom prst="rect">
            <a:avLst/>
          </a:prstGeom>
        </p:spPr>
      </p:pic>
      <p:pic>
        <p:nvPicPr>
          <p:cNvPr id="12" name="SK-12-img-11" descr="preencoded.png"/>
          <p:cNvPicPr>
            <a:picLocks noChangeAspect="1"/>
          </p:cNvPicPr>
          <p:nvPr/>
        </p:nvPicPr>
        <p:blipFill>
          <a:blip r:embed="rId11"/>
          <a:stretch>
            <a:fillRect/>
          </a:stretch>
        </p:blipFill>
        <p:spPr>
          <a:xfrm>
            <a:off x="476250" y="4524375"/>
            <a:ext cx="190500" cy="156865"/>
          </a:xfrm>
          <a:prstGeom prst="rect">
            <a:avLst/>
          </a:prstGeom>
        </p:spPr>
      </p:pic>
      <p:pic>
        <p:nvPicPr>
          <p:cNvPr id="13" name="SK-12-img-12" descr="preencoded.png"/>
          <p:cNvPicPr>
            <a:picLocks noChangeAspect="1"/>
          </p:cNvPicPr>
          <p:nvPr/>
        </p:nvPicPr>
        <p:blipFill>
          <a:blip r:embed="rId12"/>
          <a:stretch>
            <a:fillRect/>
          </a:stretch>
        </p:blipFill>
        <p:spPr>
          <a:xfrm>
            <a:off x="476250" y="4851946"/>
            <a:ext cx="190500" cy="190500"/>
          </a:xfrm>
          <a:prstGeom prst="rect">
            <a:avLst/>
          </a:prstGeom>
        </p:spPr>
      </p:pic>
      <p:pic>
        <p:nvPicPr>
          <p:cNvPr id="14" name="SK-12-img-13" descr="preencoded.png"/>
          <p:cNvPicPr>
            <a:picLocks noChangeAspect="1"/>
          </p:cNvPicPr>
          <p:nvPr/>
        </p:nvPicPr>
        <p:blipFill>
          <a:blip r:embed="rId13"/>
          <a:stretch>
            <a:fillRect/>
          </a:stretch>
        </p:blipFill>
        <p:spPr>
          <a:xfrm>
            <a:off x="7353300" y="1525042"/>
            <a:ext cx="4552950" cy="1804988"/>
          </a:xfrm>
          <a:prstGeom prst="rect">
            <a:avLst/>
          </a:prstGeom>
        </p:spPr>
      </p:pic>
      <p:pic>
        <p:nvPicPr>
          <p:cNvPr id="15" name="SK-12-img-14" descr="preencoded.png"/>
          <p:cNvPicPr>
            <a:picLocks noChangeAspect="1"/>
          </p:cNvPicPr>
          <p:nvPr/>
        </p:nvPicPr>
        <p:blipFill>
          <a:blip r:embed="rId14"/>
          <a:stretch>
            <a:fillRect/>
          </a:stretch>
        </p:blipFill>
        <p:spPr>
          <a:xfrm>
            <a:off x="7543800" y="1763613"/>
            <a:ext cx="214313" cy="175320"/>
          </a:xfrm>
          <a:prstGeom prst="rect">
            <a:avLst/>
          </a:prstGeom>
        </p:spPr>
      </p:pic>
      <p:pic>
        <p:nvPicPr>
          <p:cNvPr id="16" name="SK-12-img-15" descr="preencoded.png"/>
          <p:cNvPicPr>
            <a:picLocks noChangeAspect="1"/>
          </p:cNvPicPr>
          <p:nvPr/>
        </p:nvPicPr>
        <p:blipFill>
          <a:blip r:embed="rId15"/>
          <a:stretch>
            <a:fillRect/>
          </a:stretch>
        </p:blipFill>
        <p:spPr>
          <a:xfrm>
            <a:off x="7353300" y="3615779"/>
            <a:ext cx="4552950" cy="1136154"/>
          </a:xfrm>
          <a:prstGeom prst="rect">
            <a:avLst/>
          </a:prstGeom>
        </p:spPr>
      </p:pic>
      <p:pic>
        <p:nvPicPr>
          <p:cNvPr id="17" name="SK-12-img-16" descr="preencoded.png"/>
          <p:cNvPicPr>
            <a:picLocks noChangeAspect="1"/>
          </p:cNvPicPr>
          <p:nvPr/>
        </p:nvPicPr>
        <p:blipFill>
          <a:blip r:embed="rId16"/>
          <a:stretch>
            <a:fillRect/>
          </a:stretch>
        </p:blipFill>
        <p:spPr>
          <a:xfrm>
            <a:off x="7496175" y="3789313"/>
            <a:ext cx="178594" cy="148828"/>
          </a:xfrm>
          <a:prstGeom prst="rect">
            <a:avLst/>
          </a:prstGeom>
        </p:spPr>
      </p:pic>
      <p:pic>
        <p:nvPicPr>
          <p:cNvPr id="18" name="SK-12-img-17" descr="preencoded.png"/>
          <p:cNvPicPr>
            <a:picLocks noChangeAspect="1"/>
          </p:cNvPicPr>
          <p:nvPr/>
        </p:nvPicPr>
        <p:blipFill>
          <a:blip r:embed="rId17"/>
          <a:stretch>
            <a:fillRect/>
          </a:stretch>
        </p:blipFill>
        <p:spPr>
          <a:xfrm>
            <a:off x="7353300" y="4942433"/>
            <a:ext cx="4552950" cy="1152525"/>
          </a:xfrm>
          <a:prstGeom prst="rect">
            <a:avLst/>
          </a:prstGeom>
        </p:spPr>
      </p:pic>
      <p:pic>
        <p:nvPicPr>
          <p:cNvPr id="19" name="SK-12-img-18" descr="preencoded.png"/>
          <p:cNvPicPr>
            <a:picLocks noChangeAspect="1"/>
          </p:cNvPicPr>
          <p:nvPr/>
        </p:nvPicPr>
        <p:blipFill>
          <a:blip r:embed="rId18"/>
          <a:stretch>
            <a:fillRect/>
          </a:stretch>
        </p:blipFill>
        <p:spPr>
          <a:xfrm>
            <a:off x="7543800" y="5171033"/>
            <a:ext cx="190500" cy="152400"/>
          </a:xfrm>
          <a:prstGeom prst="rect">
            <a:avLst/>
          </a:prstGeom>
        </p:spPr>
      </p:pic>
      <p:sp>
        <p:nvSpPr>
          <p:cNvPr id="20" name="SK-12-text-19"/>
          <p:cNvSpPr/>
          <p:nvPr/>
        </p:nvSpPr>
        <p:spPr>
          <a:xfrm>
            <a:off x="285750" y="142875"/>
            <a:ext cx="95097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Pathway 1: No Relevant Comorbidity</a:t>
            </a:r>
            <a:endParaRPr lang="en-US" sz="1800" dirty="0"/>
          </a:p>
        </p:txBody>
      </p:sp>
      <p:sp>
        <p:nvSpPr>
          <p:cNvPr id="21" name="SK-12-text-20"/>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2" name="SK-12-text-21"/>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3" name="SK-12-text-22"/>
          <p:cNvSpPr/>
          <p:nvPr/>
        </p:nvSpPr>
        <p:spPr>
          <a:xfrm>
            <a:off x="809625" y="1143000"/>
            <a:ext cx="9829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First-Line Dual Therapy (NG28 Feb 2026)</a:t>
            </a:r>
            <a:endParaRPr lang="en-US" sz="1500" dirty="0"/>
          </a:p>
        </p:txBody>
      </p:sp>
      <p:sp>
        <p:nvSpPr>
          <p:cNvPr id="24" name="SK-12-text-23"/>
          <p:cNvSpPr/>
          <p:nvPr/>
        </p:nvSpPr>
        <p:spPr>
          <a:xfrm>
            <a:off x="762000" y="1571625"/>
            <a:ext cx="61626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Metformin MR + SGLT2 Inhibitor:</a:t>
            </a:r>
            <a:r>
              <a:rPr lang="en-US" sz="1200" dirty="0">
                <a:solidFill>
                  <a:srgbClr val="444444"/>
                </a:solidFill>
              </a:rPr>
              <a:t> Now the standard first-line for ALL patients without relevant comorbidities.</a:t>
            </a:r>
            <a:endParaRPr lang="en-US" sz="1200" dirty="0"/>
          </a:p>
        </p:txBody>
      </p:sp>
      <p:sp>
        <p:nvSpPr>
          <p:cNvPr id="25" name="SK-12-text-24"/>
          <p:cNvSpPr/>
          <p:nvPr/>
        </p:nvSpPr>
        <p:spPr>
          <a:xfrm>
            <a:off x="762000" y="2112466"/>
            <a:ext cx="6162675" cy="426541"/>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Preferred Agents:</a:t>
            </a:r>
            <a:r>
              <a:rPr lang="en-US" sz="1200" dirty="0">
                <a:solidFill>
                  <a:srgbClr val="444444"/>
                </a:solidFill>
              </a:rPr>
              <a:t> Metformin MR (titrated to 2g/day) and Dapagliflozin (generic) or Empagliflozin.</a:t>
            </a:r>
            <a:endParaRPr lang="en-US" sz="1200" dirty="0"/>
          </a:p>
        </p:txBody>
      </p:sp>
      <p:sp>
        <p:nvSpPr>
          <p:cNvPr id="26" name="SK-12-text-25"/>
          <p:cNvSpPr/>
          <p:nvPr/>
        </p:nvSpPr>
        <p:spPr>
          <a:xfrm>
            <a:off x="762000" y="2653308"/>
            <a:ext cx="11430000" cy="213271"/>
          </a:xfrm>
          <a:prstGeom prst="rect">
            <a:avLst/>
          </a:prstGeom>
          <a:noFill/>
          <a:ln/>
        </p:spPr>
        <p:txBody>
          <a:bodyPr vert="horz" wrap="square" lIns="0" tIns="0" rIns="0" bIns="0" rtlCol="0" anchor="ctr"/>
          <a:lstStyle/>
          <a:p>
            <a:pPr marL="0" indent="0">
              <a:lnSpc>
                <a:spcPts val="1680"/>
              </a:lnSpc>
              <a:buNone/>
            </a:pPr>
            <a:r>
              <a:rPr lang="en-US" sz="1200" b="1" dirty="0">
                <a:solidFill>
                  <a:srgbClr val="2D2D2D"/>
                </a:solidFill>
              </a:rPr>
              <a:t>If Metformin CI:</a:t>
            </a:r>
            <a:r>
              <a:rPr lang="en-US" sz="1200" dirty="0">
                <a:solidFill>
                  <a:srgbClr val="444444"/>
                </a:solidFill>
              </a:rPr>
              <a:t> Use SGLT2 inhibitor monotherapy as the initial step.</a:t>
            </a:r>
            <a:endParaRPr lang="en-US" sz="1200" dirty="0"/>
          </a:p>
        </p:txBody>
      </p:sp>
      <p:sp>
        <p:nvSpPr>
          <p:cNvPr id="27" name="SK-12-text-26"/>
          <p:cNvSpPr/>
          <p:nvPr/>
        </p:nvSpPr>
        <p:spPr>
          <a:xfrm>
            <a:off x="809625" y="4095750"/>
            <a:ext cx="64484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Monitoring &amp; Escalation</a:t>
            </a:r>
            <a:endParaRPr lang="en-US" sz="1500" dirty="0"/>
          </a:p>
        </p:txBody>
      </p:sp>
      <p:sp>
        <p:nvSpPr>
          <p:cNvPr id="28" name="SK-12-text-27"/>
          <p:cNvSpPr/>
          <p:nvPr/>
        </p:nvSpPr>
        <p:spPr>
          <a:xfrm>
            <a:off x="762000" y="4524375"/>
            <a:ext cx="10789920" cy="21327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Review HbA1c every </a:t>
            </a:r>
            <a:r>
              <a:rPr lang="en-US" sz="1200" b="1" dirty="0">
                <a:solidFill>
                  <a:srgbClr val="2D2D2D"/>
                </a:solidFill>
              </a:rPr>
              <a:t>3 months</a:t>
            </a:r>
            <a:r>
              <a:rPr lang="en-US" sz="1200" dirty="0">
                <a:solidFill>
                  <a:srgbClr val="444444"/>
                </a:solidFill>
              </a:rPr>
              <a:t> until stable, then 6-monthly.</a:t>
            </a:r>
            <a:endParaRPr lang="en-US" sz="1200" dirty="0"/>
          </a:p>
        </p:txBody>
      </p:sp>
      <p:sp>
        <p:nvSpPr>
          <p:cNvPr id="29" name="SK-12-text-28"/>
          <p:cNvSpPr/>
          <p:nvPr/>
        </p:nvSpPr>
        <p:spPr>
          <a:xfrm>
            <a:off x="762000" y="4851946"/>
            <a:ext cx="6162675" cy="426541"/>
          </a:xfrm>
          <a:prstGeom prst="rect">
            <a:avLst/>
          </a:prstGeom>
          <a:noFill/>
          <a:ln/>
        </p:spPr>
        <p:txBody>
          <a:bodyPr vert="horz" wrap="square" lIns="0" tIns="0" rIns="0" bIns="0" rtlCol="0" anchor="ctr"/>
          <a:lstStyle/>
          <a:p>
            <a:pPr marL="0" indent="0">
              <a:lnSpc>
                <a:spcPts val="1680"/>
              </a:lnSpc>
              <a:buNone/>
            </a:pPr>
            <a:r>
              <a:rPr lang="en-US" sz="1200" dirty="0">
                <a:solidFill>
                  <a:srgbClr val="444444"/>
                </a:solidFill>
              </a:rPr>
              <a:t>If target </a:t>
            </a:r>
            <a:r>
              <a:rPr lang="en-US" sz="1200" b="1" dirty="0">
                <a:solidFill>
                  <a:srgbClr val="2D2D2D"/>
                </a:solidFill>
              </a:rPr>
              <a:t>(≥48 mmol/mol)</a:t>
            </a:r>
            <a:r>
              <a:rPr lang="en-US" sz="1200" dirty="0">
                <a:solidFill>
                  <a:srgbClr val="444444"/>
                </a:solidFill>
              </a:rPr>
              <a:t> is not met on dual therapy, proceed to triple therapy based on individual clinical profile.</a:t>
            </a:r>
            <a:endParaRPr lang="en-US" sz="1200" dirty="0"/>
          </a:p>
        </p:txBody>
      </p:sp>
      <p:sp>
        <p:nvSpPr>
          <p:cNvPr id="30" name="SK-12-text-29"/>
          <p:cNvSpPr/>
          <p:nvPr/>
        </p:nvSpPr>
        <p:spPr>
          <a:xfrm>
            <a:off x="7758113" y="1715542"/>
            <a:ext cx="4171950" cy="257175"/>
          </a:xfrm>
          <a:prstGeom prst="rect">
            <a:avLst/>
          </a:prstGeom>
          <a:noFill/>
          <a:ln/>
        </p:spPr>
        <p:txBody>
          <a:bodyPr vert="horz" wrap="square" lIns="0" tIns="0" rIns="0" bIns="0" rtlCol="0" anchor="ctr"/>
          <a:lstStyle/>
          <a:p>
            <a:pPr marL="0" indent="0">
              <a:lnSpc>
                <a:spcPts val="2025"/>
              </a:lnSpc>
              <a:buNone/>
            </a:pPr>
            <a:r>
              <a:rPr lang="en-US" sz="1350" b="1" kern="0" spc="60" dirty="0">
                <a:solidFill>
                  <a:srgbClr val="E65100"/>
                </a:solidFill>
              </a:rPr>
              <a:t> SCA MICRO-SKILLS</a:t>
            </a:r>
            <a:endParaRPr lang="en-US" sz="1350" dirty="0"/>
          </a:p>
        </p:txBody>
      </p:sp>
      <p:sp>
        <p:nvSpPr>
          <p:cNvPr id="31" name="SK-12-text-30"/>
          <p:cNvSpPr/>
          <p:nvPr/>
        </p:nvSpPr>
        <p:spPr>
          <a:xfrm>
            <a:off x="7543800" y="2067967"/>
            <a:ext cx="4171950" cy="1071563"/>
          </a:xfrm>
          <a:prstGeom prst="rect">
            <a:avLst/>
          </a:prstGeom>
          <a:noFill/>
          <a:ln/>
        </p:spPr>
        <p:txBody>
          <a:bodyPr vert="horz" wrap="square" lIns="0" tIns="0" rIns="0" bIns="0" rtlCol="0" anchor="ctr"/>
          <a:lstStyle/>
          <a:p>
            <a:pPr marL="0" indent="0">
              <a:lnSpc>
                <a:spcPts val="1688"/>
              </a:lnSpc>
              <a:buNone/>
            </a:pPr>
            <a:r>
              <a:rPr lang="en-US" sz="1125" b="1" dirty="0">
                <a:solidFill>
                  <a:srgbClr val="5D4037"/>
                </a:solidFill>
              </a:rPr>
              <a:t>Explaining Dual Therapy:</a:t>
            </a:r>
            <a:r>
              <a:rPr lang="en-US" sz="1125" dirty="0">
                <a:solidFill>
                  <a:srgbClr val="5D4037"/>
                </a:solidFill>
              </a:rPr>
              <a:t> "We now recommend starting two medications together. One helps your body use its own insulin better, while the other helps your kidneys flush extra sugar out through your urine. This 'double-action' approach provides better long-term protection for your heart and kidneys."</a:t>
            </a:r>
            <a:endParaRPr lang="en-US" sz="1125" dirty="0"/>
          </a:p>
        </p:txBody>
      </p:sp>
      <p:sp>
        <p:nvSpPr>
          <p:cNvPr id="32" name="SK-12-text-31"/>
          <p:cNvSpPr/>
          <p:nvPr/>
        </p:nvSpPr>
        <p:spPr>
          <a:xfrm>
            <a:off x="7750969" y="3758654"/>
            <a:ext cx="4441031"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1B5E20"/>
                </a:solidFill>
              </a:rPr>
              <a:t> AKT PEARL: Why SGLT2i for everyone?</a:t>
            </a:r>
            <a:endParaRPr lang="en-US" sz="1125" dirty="0"/>
          </a:p>
        </p:txBody>
      </p:sp>
      <p:sp>
        <p:nvSpPr>
          <p:cNvPr id="33" name="SK-12-text-32"/>
          <p:cNvSpPr/>
          <p:nvPr/>
        </p:nvSpPr>
        <p:spPr>
          <a:xfrm>
            <a:off x="7496175" y="4049167"/>
            <a:ext cx="4267200" cy="559891"/>
          </a:xfrm>
          <a:prstGeom prst="rect">
            <a:avLst/>
          </a:prstGeom>
          <a:noFill/>
          <a:ln/>
        </p:spPr>
        <p:txBody>
          <a:bodyPr vert="horz" wrap="square" lIns="0" tIns="0" rIns="0" bIns="0" rtlCol="0" anchor="ctr"/>
          <a:lstStyle/>
          <a:p>
            <a:pPr marL="0" indent="0">
              <a:lnSpc>
                <a:spcPts val="1470"/>
              </a:lnSpc>
              <a:buNone/>
            </a:pPr>
            <a:r>
              <a:rPr lang="en-US" sz="1050" dirty="0">
                <a:solidFill>
                  <a:srgbClr val="2E7D32"/>
                </a:solidFill>
              </a:rPr>
              <a:t>The Feb 2026 update recognizes that cardiorenal benefits occur even in those without established disease. Starting early prevents the "legacy effect" of poor control.</a:t>
            </a:r>
            <a:endParaRPr lang="en-US" sz="1050" dirty="0"/>
          </a:p>
        </p:txBody>
      </p:sp>
      <p:sp>
        <p:nvSpPr>
          <p:cNvPr id="34" name="SK-12-text-33"/>
          <p:cNvSpPr/>
          <p:nvPr/>
        </p:nvSpPr>
        <p:spPr>
          <a:xfrm>
            <a:off x="7829550" y="5132933"/>
            <a:ext cx="41719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Quick Check</a:t>
            </a:r>
            <a:endParaRPr lang="en-US" sz="1200" dirty="0"/>
          </a:p>
        </p:txBody>
      </p:sp>
      <p:sp>
        <p:nvSpPr>
          <p:cNvPr id="35" name="SK-12-text-34"/>
          <p:cNvSpPr/>
          <p:nvPr/>
        </p:nvSpPr>
        <p:spPr>
          <a:xfrm>
            <a:off x="7543800" y="5504408"/>
            <a:ext cx="4171950" cy="400050"/>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Ensure no history of DKA and adequate renal function (eGFR &gt;30 for initiation) before starting SGLT2i.</a:t>
            </a:r>
            <a:endParaRPr lang="en-US" sz="10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13-img-4" descr="preencoded.png"/>
          <p:cNvPicPr>
            <a:picLocks noChangeAspect="1"/>
          </p:cNvPicPr>
          <p:nvPr/>
        </p:nvPicPr>
        <p:blipFill>
          <a:blip r:embed="rId5"/>
          <a:stretch>
            <a:fillRect/>
          </a:stretch>
        </p:blipFill>
        <p:spPr>
          <a:xfrm>
            <a:off x="285750" y="952500"/>
            <a:ext cx="5691188" cy="2714625"/>
          </a:xfrm>
          <a:prstGeom prst="rect">
            <a:avLst/>
          </a:prstGeom>
        </p:spPr>
      </p:pic>
      <p:pic>
        <p:nvPicPr>
          <p:cNvPr id="6" name="SK-13-img-5" descr="preencoded.png"/>
          <p:cNvPicPr>
            <a:picLocks noChangeAspect="1"/>
          </p:cNvPicPr>
          <p:nvPr/>
        </p:nvPicPr>
        <p:blipFill>
          <a:blip r:embed="rId6"/>
          <a:stretch>
            <a:fillRect/>
          </a:stretch>
        </p:blipFill>
        <p:spPr>
          <a:xfrm>
            <a:off x="500063" y="1197471"/>
            <a:ext cx="238125" cy="190500"/>
          </a:xfrm>
          <a:prstGeom prst="rect">
            <a:avLst/>
          </a:prstGeom>
        </p:spPr>
      </p:pic>
      <p:pic>
        <p:nvPicPr>
          <p:cNvPr id="7" name="SK-13-img-6" descr="preencoded.png"/>
          <p:cNvPicPr>
            <a:picLocks noChangeAspect="1"/>
          </p:cNvPicPr>
          <p:nvPr/>
        </p:nvPicPr>
        <p:blipFill>
          <a:blip r:embed="rId7"/>
          <a:stretch>
            <a:fillRect/>
          </a:stretch>
        </p:blipFill>
        <p:spPr>
          <a:xfrm>
            <a:off x="476250" y="1619250"/>
            <a:ext cx="119063" cy="99120"/>
          </a:xfrm>
          <a:prstGeom prst="rect">
            <a:avLst/>
          </a:prstGeom>
        </p:spPr>
      </p:pic>
      <p:pic>
        <p:nvPicPr>
          <p:cNvPr id="8" name="SK-13-img-7" descr="preencoded.png"/>
          <p:cNvPicPr>
            <a:picLocks noChangeAspect="1"/>
          </p:cNvPicPr>
          <p:nvPr/>
        </p:nvPicPr>
        <p:blipFill>
          <a:blip r:embed="rId7"/>
          <a:stretch>
            <a:fillRect/>
          </a:stretch>
        </p:blipFill>
        <p:spPr>
          <a:xfrm>
            <a:off x="476250" y="1914525"/>
            <a:ext cx="119063" cy="99120"/>
          </a:xfrm>
          <a:prstGeom prst="rect">
            <a:avLst/>
          </a:prstGeom>
        </p:spPr>
      </p:pic>
      <p:pic>
        <p:nvPicPr>
          <p:cNvPr id="9" name="SK-13-img-8" descr="preencoded.png"/>
          <p:cNvPicPr>
            <a:picLocks noChangeAspect="1"/>
          </p:cNvPicPr>
          <p:nvPr/>
        </p:nvPicPr>
        <p:blipFill>
          <a:blip r:embed="rId7"/>
          <a:stretch>
            <a:fillRect/>
          </a:stretch>
        </p:blipFill>
        <p:spPr>
          <a:xfrm>
            <a:off x="476250" y="2209800"/>
            <a:ext cx="119063" cy="99120"/>
          </a:xfrm>
          <a:prstGeom prst="rect">
            <a:avLst/>
          </a:prstGeom>
        </p:spPr>
      </p:pic>
      <p:pic>
        <p:nvPicPr>
          <p:cNvPr id="10" name="SK-13-img-9" descr="preencoded.png"/>
          <p:cNvPicPr>
            <a:picLocks noChangeAspect="1"/>
          </p:cNvPicPr>
          <p:nvPr/>
        </p:nvPicPr>
        <p:blipFill>
          <a:blip r:embed="rId8"/>
          <a:stretch>
            <a:fillRect/>
          </a:stretch>
        </p:blipFill>
        <p:spPr>
          <a:xfrm>
            <a:off x="476250" y="2457450"/>
            <a:ext cx="5310188" cy="819150"/>
          </a:xfrm>
          <a:prstGeom prst="rect">
            <a:avLst/>
          </a:prstGeom>
        </p:spPr>
      </p:pic>
      <p:pic>
        <p:nvPicPr>
          <p:cNvPr id="11" name="SK-13-img-10" descr="preencoded.png"/>
          <p:cNvPicPr>
            <a:picLocks noChangeAspect="1"/>
          </p:cNvPicPr>
          <p:nvPr/>
        </p:nvPicPr>
        <p:blipFill>
          <a:blip r:embed="rId5"/>
          <a:stretch>
            <a:fillRect/>
          </a:stretch>
        </p:blipFill>
        <p:spPr>
          <a:xfrm>
            <a:off x="285750" y="3857625"/>
            <a:ext cx="5691188" cy="2714625"/>
          </a:xfrm>
          <a:prstGeom prst="rect">
            <a:avLst/>
          </a:prstGeom>
        </p:spPr>
      </p:pic>
      <p:pic>
        <p:nvPicPr>
          <p:cNvPr id="12" name="SK-13-img-11" descr="preencoded.png"/>
          <p:cNvPicPr>
            <a:picLocks noChangeAspect="1"/>
          </p:cNvPicPr>
          <p:nvPr/>
        </p:nvPicPr>
        <p:blipFill>
          <a:blip r:embed="rId9"/>
          <a:stretch>
            <a:fillRect/>
          </a:stretch>
        </p:blipFill>
        <p:spPr>
          <a:xfrm>
            <a:off x="500063" y="4102596"/>
            <a:ext cx="238125" cy="190500"/>
          </a:xfrm>
          <a:prstGeom prst="rect">
            <a:avLst/>
          </a:prstGeom>
        </p:spPr>
      </p:pic>
      <p:pic>
        <p:nvPicPr>
          <p:cNvPr id="13" name="SK-13-img-12" descr="preencoded.png"/>
          <p:cNvPicPr>
            <a:picLocks noChangeAspect="1"/>
          </p:cNvPicPr>
          <p:nvPr/>
        </p:nvPicPr>
        <p:blipFill>
          <a:blip r:embed="rId7"/>
          <a:stretch>
            <a:fillRect/>
          </a:stretch>
        </p:blipFill>
        <p:spPr>
          <a:xfrm>
            <a:off x="476250" y="4524375"/>
            <a:ext cx="119063" cy="99120"/>
          </a:xfrm>
          <a:prstGeom prst="rect">
            <a:avLst/>
          </a:prstGeom>
        </p:spPr>
      </p:pic>
      <p:pic>
        <p:nvPicPr>
          <p:cNvPr id="14" name="SK-13-img-13" descr="preencoded.png"/>
          <p:cNvPicPr>
            <a:picLocks noChangeAspect="1"/>
          </p:cNvPicPr>
          <p:nvPr/>
        </p:nvPicPr>
        <p:blipFill>
          <a:blip r:embed="rId7"/>
          <a:stretch>
            <a:fillRect/>
          </a:stretch>
        </p:blipFill>
        <p:spPr>
          <a:xfrm>
            <a:off x="476250" y="4819650"/>
            <a:ext cx="119063" cy="99120"/>
          </a:xfrm>
          <a:prstGeom prst="rect">
            <a:avLst/>
          </a:prstGeom>
        </p:spPr>
      </p:pic>
      <p:pic>
        <p:nvPicPr>
          <p:cNvPr id="15" name="SK-13-img-14" descr="preencoded.png"/>
          <p:cNvPicPr>
            <a:picLocks noChangeAspect="1"/>
          </p:cNvPicPr>
          <p:nvPr/>
        </p:nvPicPr>
        <p:blipFill>
          <a:blip r:embed="rId7"/>
          <a:stretch>
            <a:fillRect/>
          </a:stretch>
        </p:blipFill>
        <p:spPr>
          <a:xfrm>
            <a:off x="476250" y="5114925"/>
            <a:ext cx="119063" cy="99120"/>
          </a:xfrm>
          <a:prstGeom prst="rect">
            <a:avLst/>
          </a:prstGeom>
        </p:spPr>
      </p:pic>
      <p:pic>
        <p:nvPicPr>
          <p:cNvPr id="16" name="SK-13-img-15" descr="preencoded.png"/>
          <p:cNvPicPr>
            <a:picLocks noChangeAspect="1"/>
          </p:cNvPicPr>
          <p:nvPr/>
        </p:nvPicPr>
        <p:blipFill>
          <a:blip r:embed="rId10"/>
          <a:stretch>
            <a:fillRect/>
          </a:stretch>
        </p:blipFill>
        <p:spPr>
          <a:xfrm>
            <a:off x="6215063" y="952500"/>
            <a:ext cx="5691188" cy="2924175"/>
          </a:xfrm>
          <a:prstGeom prst="rect">
            <a:avLst/>
          </a:prstGeom>
        </p:spPr>
      </p:pic>
      <p:pic>
        <p:nvPicPr>
          <p:cNvPr id="17" name="SK-13-img-16" descr="preencoded.png"/>
          <p:cNvPicPr>
            <a:picLocks noChangeAspect="1"/>
          </p:cNvPicPr>
          <p:nvPr/>
        </p:nvPicPr>
        <p:blipFill>
          <a:blip r:embed="rId11"/>
          <a:stretch>
            <a:fillRect/>
          </a:stretch>
        </p:blipFill>
        <p:spPr>
          <a:xfrm>
            <a:off x="6429375" y="1197471"/>
            <a:ext cx="238125" cy="190500"/>
          </a:xfrm>
          <a:prstGeom prst="rect">
            <a:avLst/>
          </a:prstGeom>
        </p:spPr>
      </p:pic>
      <p:pic>
        <p:nvPicPr>
          <p:cNvPr id="18" name="SK-13-img-17" descr="preencoded.png"/>
          <p:cNvPicPr>
            <a:picLocks noChangeAspect="1"/>
          </p:cNvPicPr>
          <p:nvPr/>
        </p:nvPicPr>
        <p:blipFill>
          <a:blip r:embed="rId12"/>
          <a:stretch>
            <a:fillRect/>
          </a:stretch>
        </p:blipFill>
        <p:spPr>
          <a:xfrm>
            <a:off x="6405563" y="1619250"/>
            <a:ext cx="119063" cy="99120"/>
          </a:xfrm>
          <a:prstGeom prst="rect">
            <a:avLst/>
          </a:prstGeom>
        </p:spPr>
      </p:pic>
      <p:pic>
        <p:nvPicPr>
          <p:cNvPr id="19" name="SK-13-img-18" descr="preencoded.png"/>
          <p:cNvPicPr>
            <a:picLocks noChangeAspect="1"/>
          </p:cNvPicPr>
          <p:nvPr/>
        </p:nvPicPr>
        <p:blipFill>
          <a:blip r:embed="rId13"/>
          <a:stretch>
            <a:fillRect/>
          </a:stretch>
        </p:blipFill>
        <p:spPr>
          <a:xfrm>
            <a:off x="6405563" y="2114550"/>
            <a:ext cx="119063" cy="108198"/>
          </a:xfrm>
          <a:prstGeom prst="rect">
            <a:avLst/>
          </a:prstGeom>
        </p:spPr>
      </p:pic>
      <p:pic>
        <p:nvPicPr>
          <p:cNvPr id="20" name="SK-13-img-19" descr="preencoded.png"/>
          <p:cNvPicPr>
            <a:picLocks noChangeAspect="1"/>
          </p:cNvPicPr>
          <p:nvPr/>
        </p:nvPicPr>
        <p:blipFill>
          <a:blip r:embed="rId12"/>
          <a:stretch>
            <a:fillRect/>
          </a:stretch>
        </p:blipFill>
        <p:spPr>
          <a:xfrm>
            <a:off x="6405563" y="2609850"/>
            <a:ext cx="119063" cy="99120"/>
          </a:xfrm>
          <a:prstGeom prst="rect">
            <a:avLst/>
          </a:prstGeom>
        </p:spPr>
      </p:pic>
      <p:pic>
        <p:nvPicPr>
          <p:cNvPr id="21" name="SK-13-img-20" descr="preencoded.png"/>
          <p:cNvPicPr>
            <a:picLocks noChangeAspect="1"/>
          </p:cNvPicPr>
          <p:nvPr/>
        </p:nvPicPr>
        <p:blipFill>
          <a:blip r:embed="rId14"/>
          <a:stretch>
            <a:fillRect/>
          </a:stretch>
        </p:blipFill>
        <p:spPr>
          <a:xfrm>
            <a:off x="6405563" y="2857500"/>
            <a:ext cx="5310188" cy="828675"/>
          </a:xfrm>
          <a:prstGeom prst="rect">
            <a:avLst/>
          </a:prstGeom>
        </p:spPr>
      </p:pic>
      <p:pic>
        <p:nvPicPr>
          <p:cNvPr id="22" name="SK-13-img-21" descr="preencoded.png"/>
          <p:cNvPicPr>
            <a:picLocks noChangeAspect="1"/>
          </p:cNvPicPr>
          <p:nvPr/>
        </p:nvPicPr>
        <p:blipFill>
          <a:blip r:embed="rId15"/>
          <a:stretch>
            <a:fillRect/>
          </a:stretch>
        </p:blipFill>
        <p:spPr>
          <a:xfrm>
            <a:off x="6215063" y="4067175"/>
            <a:ext cx="5691188" cy="2505075"/>
          </a:xfrm>
          <a:prstGeom prst="rect">
            <a:avLst/>
          </a:prstGeom>
        </p:spPr>
      </p:pic>
      <p:pic>
        <p:nvPicPr>
          <p:cNvPr id="23" name="SK-13-img-22" descr="preencoded.png"/>
          <p:cNvPicPr>
            <a:picLocks noChangeAspect="1"/>
          </p:cNvPicPr>
          <p:nvPr/>
        </p:nvPicPr>
        <p:blipFill>
          <a:blip r:embed="rId16"/>
          <a:stretch>
            <a:fillRect/>
          </a:stretch>
        </p:blipFill>
        <p:spPr>
          <a:xfrm>
            <a:off x="6429375" y="4312146"/>
            <a:ext cx="238125" cy="190500"/>
          </a:xfrm>
          <a:prstGeom prst="rect">
            <a:avLst/>
          </a:prstGeom>
        </p:spPr>
      </p:pic>
      <p:pic>
        <p:nvPicPr>
          <p:cNvPr id="24" name="SK-13-img-23" descr="preencoded.png"/>
          <p:cNvPicPr>
            <a:picLocks noChangeAspect="1"/>
          </p:cNvPicPr>
          <p:nvPr/>
        </p:nvPicPr>
        <p:blipFill>
          <a:blip r:embed="rId17"/>
          <a:stretch>
            <a:fillRect/>
          </a:stretch>
        </p:blipFill>
        <p:spPr>
          <a:xfrm>
            <a:off x="6405563" y="4733925"/>
            <a:ext cx="119063" cy="99120"/>
          </a:xfrm>
          <a:prstGeom prst="rect">
            <a:avLst/>
          </a:prstGeom>
        </p:spPr>
      </p:pic>
      <p:pic>
        <p:nvPicPr>
          <p:cNvPr id="25" name="SK-13-img-24" descr="preencoded.png"/>
          <p:cNvPicPr>
            <a:picLocks noChangeAspect="1"/>
          </p:cNvPicPr>
          <p:nvPr/>
        </p:nvPicPr>
        <p:blipFill>
          <a:blip r:embed="rId17"/>
          <a:stretch>
            <a:fillRect/>
          </a:stretch>
        </p:blipFill>
        <p:spPr>
          <a:xfrm>
            <a:off x="6405563" y="5029200"/>
            <a:ext cx="119063" cy="99120"/>
          </a:xfrm>
          <a:prstGeom prst="rect">
            <a:avLst/>
          </a:prstGeom>
        </p:spPr>
      </p:pic>
      <p:pic>
        <p:nvPicPr>
          <p:cNvPr id="26" name="SK-13-img-25" descr="preencoded.png"/>
          <p:cNvPicPr>
            <a:picLocks noChangeAspect="1"/>
          </p:cNvPicPr>
          <p:nvPr/>
        </p:nvPicPr>
        <p:blipFill>
          <a:blip r:embed="rId17"/>
          <a:stretch>
            <a:fillRect/>
          </a:stretch>
        </p:blipFill>
        <p:spPr>
          <a:xfrm>
            <a:off x="6405563" y="5324475"/>
            <a:ext cx="119063" cy="99120"/>
          </a:xfrm>
          <a:prstGeom prst="rect">
            <a:avLst/>
          </a:prstGeom>
        </p:spPr>
      </p:pic>
      <p:sp>
        <p:nvSpPr>
          <p:cNvPr id="27" name="SK-13-text-26"/>
          <p:cNvSpPr/>
          <p:nvPr/>
        </p:nvSpPr>
        <p:spPr>
          <a:xfrm>
            <a:off x="285750" y="142875"/>
            <a:ext cx="111556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Pathway 2: Obesity and Weight Management</a:t>
            </a:r>
            <a:endParaRPr lang="en-US" sz="1800" dirty="0"/>
          </a:p>
        </p:txBody>
      </p:sp>
      <p:sp>
        <p:nvSpPr>
          <p:cNvPr id="28" name="SK-13-text-27"/>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9" name="SK-13-text-28"/>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0" name="SK-13-text-29"/>
          <p:cNvSpPr/>
          <p:nvPr/>
        </p:nvSpPr>
        <p:spPr>
          <a:xfrm>
            <a:off x="876300" y="1157288"/>
            <a:ext cx="55549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Entry Criteria &amp; Thresholds</a:t>
            </a:r>
            <a:endParaRPr lang="en-US" sz="1350" dirty="0"/>
          </a:p>
        </p:txBody>
      </p:sp>
      <p:sp>
        <p:nvSpPr>
          <p:cNvPr id="31" name="SK-13-text-30"/>
          <p:cNvSpPr/>
          <p:nvPr/>
        </p:nvSpPr>
        <p:spPr>
          <a:xfrm>
            <a:off x="690563" y="1571625"/>
            <a:ext cx="61722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Defined as T2DM with </a:t>
            </a:r>
            <a:r>
              <a:rPr lang="en-US" sz="1050" b="1" dirty="0">
                <a:solidFill>
                  <a:srgbClr val="FFFFFF"/>
                </a:solidFill>
                <a:highlight>
                  <a:srgbClr val="F58220"/>
                </a:highlight>
              </a:rPr>
              <a:t>BMI ≥30 kg/m²</a:t>
            </a:r>
            <a:endParaRPr lang="en-US" sz="1125" dirty="0"/>
          </a:p>
        </p:txBody>
      </p:sp>
      <p:sp>
        <p:nvSpPr>
          <p:cNvPr id="32" name="SK-13-text-31"/>
          <p:cNvSpPr/>
          <p:nvPr/>
        </p:nvSpPr>
        <p:spPr>
          <a:xfrm>
            <a:off x="690563" y="1866900"/>
            <a:ext cx="9944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South Asian/Other high-risk ethnicities: </a:t>
            </a:r>
            <a:r>
              <a:rPr lang="en-US" sz="1050" b="1" dirty="0">
                <a:solidFill>
                  <a:srgbClr val="FFFFFF"/>
                </a:solidFill>
                <a:highlight>
                  <a:srgbClr val="F58220"/>
                </a:highlight>
              </a:rPr>
              <a:t>BMI ≥27.5 kg/m²</a:t>
            </a:r>
            <a:endParaRPr lang="en-US" sz="1125" dirty="0"/>
          </a:p>
        </p:txBody>
      </p:sp>
      <p:sp>
        <p:nvSpPr>
          <p:cNvPr id="33" name="SK-13-text-32"/>
          <p:cNvSpPr/>
          <p:nvPr/>
        </p:nvSpPr>
        <p:spPr>
          <a:xfrm>
            <a:off x="690563" y="2162175"/>
            <a:ext cx="115014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First-line (Feb 2026):</a:t>
            </a:r>
            <a:r>
              <a:rPr lang="en-US" sz="1125" dirty="0">
                <a:solidFill>
                  <a:srgbClr val="444444"/>
                </a:solidFill>
              </a:rPr>
              <a:t> Metformin MR + SGLT2 inhibitor dual therapy.</a:t>
            </a:r>
            <a:endParaRPr lang="en-US" sz="1125" dirty="0"/>
          </a:p>
        </p:txBody>
      </p:sp>
      <p:sp>
        <p:nvSpPr>
          <p:cNvPr id="34" name="SK-13-text-33"/>
          <p:cNvSpPr/>
          <p:nvPr/>
        </p:nvSpPr>
        <p:spPr>
          <a:xfrm>
            <a:off x="590550" y="2571750"/>
            <a:ext cx="5081588" cy="171450"/>
          </a:xfrm>
          <a:prstGeom prst="rect">
            <a:avLst/>
          </a:prstGeom>
          <a:noFill/>
          <a:ln/>
        </p:spPr>
        <p:txBody>
          <a:bodyPr vert="horz" wrap="square" lIns="0" tIns="0" rIns="0" bIns="0" rtlCol="0" anchor="ctr"/>
          <a:lstStyle/>
          <a:p>
            <a:pPr marL="0" indent="0">
              <a:lnSpc>
                <a:spcPts val="1350"/>
              </a:lnSpc>
              <a:buNone/>
            </a:pPr>
            <a:r>
              <a:rPr lang="en-US" sz="900" b="1" dirty="0">
                <a:solidFill>
                  <a:srgbClr val="2E7D32"/>
                </a:solidFill>
              </a:rPr>
              <a:t>SCA MICRO-SKILL: REFRAMING</a:t>
            </a:r>
            <a:endParaRPr lang="en-US" sz="900" dirty="0"/>
          </a:p>
        </p:txBody>
      </p:sp>
      <p:sp>
        <p:nvSpPr>
          <p:cNvPr id="35" name="SK-13-text-34"/>
          <p:cNvSpPr/>
          <p:nvPr/>
        </p:nvSpPr>
        <p:spPr>
          <a:xfrm>
            <a:off x="590550" y="2790825"/>
            <a:ext cx="5081588" cy="371475"/>
          </a:xfrm>
          <a:prstGeom prst="rect">
            <a:avLst/>
          </a:prstGeom>
          <a:noFill/>
          <a:ln/>
        </p:spPr>
        <p:txBody>
          <a:bodyPr vert="horz" wrap="square" lIns="0" tIns="0" rIns="0" bIns="0" rtlCol="0" anchor="ctr"/>
          <a:lstStyle/>
          <a:p>
            <a:pPr marL="0" indent="0">
              <a:lnSpc>
                <a:spcPts val="1463"/>
              </a:lnSpc>
              <a:buNone/>
            </a:pPr>
            <a:r>
              <a:rPr lang="en-US" sz="975" dirty="0">
                <a:solidFill>
                  <a:srgbClr val="1B5E20"/>
                </a:solidFill>
              </a:rPr>
              <a:t>Focus the consultation on </a:t>
            </a:r>
            <a:r>
              <a:rPr lang="en-US" sz="975" b="1" dirty="0">
                <a:solidFill>
                  <a:srgbClr val="1B5E20"/>
                </a:solidFill>
              </a:rPr>
              <a:t>Diabetes Remission</a:t>
            </a:r>
            <a:r>
              <a:rPr lang="en-US" sz="975" dirty="0">
                <a:solidFill>
                  <a:srgbClr val="1B5E20"/>
                </a:solidFill>
              </a:rPr>
              <a:t> rather than just "control." Use the "NHS Path to Remission" (800 kcal/day) as a shared-decision option.</a:t>
            </a:r>
            <a:endParaRPr lang="en-US" sz="975" dirty="0"/>
          </a:p>
        </p:txBody>
      </p:sp>
      <p:sp>
        <p:nvSpPr>
          <p:cNvPr id="36" name="SK-13-text-35"/>
          <p:cNvSpPr/>
          <p:nvPr/>
        </p:nvSpPr>
        <p:spPr>
          <a:xfrm>
            <a:off x="876300" y="4062412"/>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Treatment Escalation Logic</a:t>
            </a:r>
            <a:endParaRPr lang="en-US" sz="1350" dirty="0"/>
          </a:p>
        </p:txBody>
      </p:sp>
      <p:sp>
        <p:nvSpPr>
          <p:cNvPr id="37" name="SK-13-text-36"/>
          <p:cNvSpPr/>
          <p:nvPr/>
        </p:nvSpPr>
        <p:spPr>
          <a:xfrm>
            <a:off x="690563" y="4476750"/>
            <a:ext cx="93726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Escalate if HbA1c remains above individualised target.</a:t>
            </a:r>
            <a:endParaRPr lang="en-US" sz="1125" dirty="0"/>
          </a:p>
        </p:txBody>
      </p:sp>
      <p:sp>
        <p:nvSpPr>
          <p:cNvPr id="38" name="SK-13-text-37"/>
          <p:cNvSpPr/>
          <p:nvPr/>
        </p:nvSpPr>
        <p:spPr>
          <a:xfrm>
            <a:off x="690563" y="4772025"/>
            <a:ext cx="11501438"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Escalate if further weight loss is a clinical priority for the patient.</a:t>
            </a:r>
            <a:endParaRPr lang="en-US" sz="1125" dirty="0"/>
          </a:p>
        </p:txBody>
      </p:sp>
      <p:sp>
        <p:nvSpPr>
          <p:cNvPr id="39" name="SK-13-text-38"/>
          <p:cNvSpPr/>
          <p:nvPr/>
        </p:nvSpPr>
        <p:spPr>
          <a:xfrm>
            <a:off x="690563" y="5067300"/>
            <a:ext cx="94297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Initiate drugs sequentially to monitor GI tolerability.</a:t>
            </a:r>
            <a:endParaRPr lang="en-US" sz="1125" dirty="0"/>
          </a:p>
        </p:txBody>
      </p:sp>
      <p:sp>
        <p:nvSpPr>
          <p:cNvPr id="40" name="SK-13-text-39"/>
          <p:cNvSpPr/>
          <p:nvPr/>
        </p:nvSpPr>
        <p:spPr>
          <a:xfrm>
            <a:off x="6805613" y="1157288"/>
            <a:ext cx="53863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Preferred Escalation Agents</a:t>
            </a:r>
            <a:endParaRPr lang="en-US" sz="1350" dirty="0"/>
          </a:p>
        </p:txBody>
      </p:sp>
      <p:sp>
        <p:nvSpPr>
          <p:cNvPr id="41" name="SK-13-text-40"/>
          <p:cNvSpPr/>
          <p:nvPr/>
        </p:nvSpPr>
        <p:spPr>
          <a:xfrm>
            <a:off x="6619875" y="1571625"/>
            <a:ext cx="50958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GLP-1 Receptor Agonists (GLP-1 RA):</a:t>
            </a:r>
            <a:r>
              <a:rPr lang="en-US" sz="1125" dirty="0">
                <a:solidFill>
                  <a:srgbClr val="444444"/>
                </a:solidFill>
              </a:rPr>
              <a:t> Semaglutide, Dulaglutide, or Liraglutide.</a:t>
            </a:r>
            <a:endParaRPr lang="en-US" sz="1125" dirty="0"/>
          </a:p>
        </p:txBody>
      </p:sp>
      <p:sp>
        <p:nvSpPr>
          <p:cNvPr id="42" name="SK-13-text-41"/>
          <p:cNvSpPr/>
          <p:nvPr/>
        </p:nvSpPr>
        <p:spPr>
          <a:xfrm>
            <a:off x="6619875" y="2066925"/>
            <a:ext cx="50958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Tirzepatide (Mounjaro):</a:t>
            </a:r>
            <a:r>
              <a:rPr lang="en-US" sz="1125" dirty="0">
                <a:solidFill>
                  <a:srgbClr val="444444"/>
                </a:solidFill>
              </a:rPr>
              <a:t> Dual GIP/GLP-1 agonist. New first-line escalation choice for 2026.</a:t>
            </a:r>
            <a:endParaRPr lang="en-US" sz="1125" dirty="0"/>
          </a:p>
        </p:txBody>
      </p:sp>
      <p:sp>
        <p:nvSpPr>
          <p:cNvPr id="43" name="SK-13-text-42"/>
          <p:cNvSpPr/>
          <p:nvPr/>
        </p:nvSpPr>
        <p:spPr>
          <a:xfrm>
            <a:off x="6619875" y="2562225"/>
            <a:ext cx="55721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Superior weight loss and HbA1c reduction compared to standard GLP-1 RAs.</a:t>
            </a:r>
            <a:endParaRPr lang="en-US" sz="1125" dirty="0"/>
          </a:p>
        </p:txBody>
      </p:sp>
      <p:sp>
        <p:nvSpPr>
          <p:cNvPr id="44" name="SK-13-text-43"/>
          <p:cNvSpPr/>
          <p:nvPr/>
        </p:nvSpPr>
        <p:spPr>
          <a:xfrm>
            <a:off x="6519863" y="3019425"/>
            <a:ext cx="1508760" cy="133350"/>
          </a:xfrm>
          <a:prstGeom prst="rect">
            <a:avLst/>
          </a:prstGeom>
          <a:noFill/>
          <a:ln/>
        </p:spPr>
        <p:txBody>
          <a:bodyPr vert="horz" wrap="square" lIns="0" tIns="0" rIns="0" bIns="0" rtlCol="0" anchor="ctr"/>
          <a:lstStyle/>
          <a:p>
            <a:pPr marL="0" indent="0">
              <a:lnSpc>
                <a:spcPts val="1350"/>
              </a:lnSpc>
              <a:buNone/>
            </a:pPr>
            <a:r>
              <a:rPr lang="en-US" sz="900" b="1" dirty="0">
                <a:solidFill>
                  <a:srgbClr val="D32F2F"/>
                </a:solidFill>
              </a:rPr>
              <a:t>AKT WARNING</a:t>
            </a:r>
            <a:endParaRPr lang="en-US" sz="900" dirty="0"/>
          </a:p>
        </p:txBody>
      </p:sp>
      <p:sp>
        <p:nvSpPr>
          <p:cNvPr id="45" name="SK-13-text-44"/>
          <p:cNvSpPr/>
          <p:nvPr/>
        </p:nvSpPr>
        <p:spPr>
          <a:xfrm>
            <a:off x="6519863" y="3200400"/>
            <a:ext cx="5081588" cy="371475"/>
          </a:xfrm>
          <a:prstGeom prst="rect">
            <a:avLst/>
          </a:prstGeom>
          <a:noFill/>
          <a:ln/>
        </p:spPr>
        <p:txBody>
          <a:bodyPr vert="horz" wrap="square" lIns="0" tIns="0" rIns="0" bIns="0" rtlCol="0" anchor="ctr"/>
          <a:lstStyle/>
          <a:p>
            <a:pPr marL="0" indent="0">
              <a:lnSpc>
                <a:spcPts val="1463"/>
              </a:lnSpc>
              <a:buNone/>
            </a:pPr>
            <a:r>
              <a:rPr lang="en-US" sz="975" dirty="0">
                <a:solidFill>
                  <a:srgbClr val="B71C1C"/>
                </a:solidFill>
              </a:rPr>
              <a:t>Do </a:t>
            </a:r>
            <a:r>
              <a:rPr lang="en-US" sz="975" b="1" dirty="0">
                <a:solidFill>
                  <a:srgbClr val="B71C1C"/>
                </a:solidFill>
              </a:rPr>
              <a:t>NOT</a:t>
            </a:r>
            <a:r>
              <a:rPr lang="en-US" sz="975" dirty="0">
                <a:solidFill>
                  <a:srgbClr val="B71C1C"/>
                </a:solidFill>
              </a:rPr>
              <a:t> combine GLP-1 RA/Tirzepatide with DPP-4 inhibitors. Stop DPP-4i if starting an incretin mimetic.</a:t>
            </a:r>
            <a:endParaRPr lang="en-US" sz="975" dirty="0"/>
          </a:p>
        </p:txBody>
      </p:sp>
      <p:sp>
        <p:nvSpPr>
          <p:cNvPr id="46" name="SK-13-text-45"/>
          <p:cNvSpPr/>
          <p:nvPr/>
        </p:nvSpPr>
        <p:spPr>
          <a:xfrm>
            <a:off x="6805613" y="4271963"/>
            <a:ext cx="53863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Exam Focus: The "Remission" Conversation</a:t>
            </a:r>
            <a:endParaRPr lang="en-US" sz="1350" dirty="0"/>
          </a:p>
        </p:txBody>
      </p:sp>
      <p:sp>
        <p:nvSpPr>
          <p:cNvPr id="47" name="SK-13-text-46"/>
          <p:cNvSpPr/>
          <p:nvPr/>
        </p:nvSpPr>
        <p:spPr>
          <a:xfrm>
            <a:off x="6619875" y="4686300"/>
            <a:ext cx="55721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Discuss bariatric surgery referral if BMI ≥35 and T2DM.</a:t>
            </a:r>
            <a:endParaRPr lang="en-US" sz="1125" dirty="0"/>
          </a:p>
        </p:txBody>
      </p:sp>
      <p:sp>
        <p:nvSpPr>
          <p:cNvPr id="48" name="SK-13-text-47"/>
          <p:cNvSpPr/>
          <p:nvPr/>
        </p:nvSpPr>
        <p:spPr>
          <a:xfrm>
            <a:off x="6619875" y="4981575"/>
            <a:ext cx="55721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Remission possible in &gt;50% of those achieving significant weight loss.</a:t>
            </a:r>
            <a:endParaRPr lang="en-US" sz="1125" dirty="0"/>
          </a:p>
        </p:txBody>
      </p:sp>
      <p:sp>
        <p:nvSpPr>
          <p:cNvPr id="49" name="SK-13-text-48"/>
          <p:cNvSpPr/>
          <p:nvPr/>
        </p:nvSpPr>
        <p:spPr>
          <a:xfrm>
            <a:off x="6619875" y="5276850"/>
            <a:ext cx="5572125"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Monitor for rapid weight loss side effects (e.g., gallstones).</a:t>
            </a:r>
            <a:endParaRPr lang="en-US" sz="112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14-img-4" descr="preencoded.png"/>
          <p:cNvPicPr>
            <a:picLocks noChangeAspect="1"/>
          </p:cNvPicPr>
          <p:nvPr/>
        </p:nvPicPr>
        <p:blipFill>
          <a:blip r:embed="rId5"/>
          <a:stretch>
            <a:fillRect/>
          </a:stretch>
        </p:blipFill>
        <p:spPr>
          <a:xfrm>
            <a:off x="285750" y="857250"/>
            <a:ext cx="6829425" cy="419100"/>
          </a:xfrm>
          <a:prstGeom prst="rect">
            <a:avLst/>
          </a:prstGeom>
        </p:spPr>
      </p:pic>
      <p:pic>
        <p:nvPicPr>
          <p:cNvPr id="6" name="SK-14-img-5" descr="preencoded.png"/>
          <p:cNvPicPr>
            <a:picLocks noChangeAspect="1"/>
          </p:cNvPicPr>
          <p:nvPr/>
        </p:nvPicPr>
        <p:blipFill>
          <a:blip r:embed="rId6"/>
          <a:stretch>
            <a:fillRect/>
          </a:stretch>
        </p:blipFill>
        <p:spPr>
          <a:xfrm>
            <a:off x="1836837" y="988368"/>
            <a:ext cx="190500" cy="152400"/>
          </a:xfrm>
          <a:prstGeom prst="rect">
            <a:avLst/>
          </a:prstGeom>
        </p:spPr>
      </p:pic>
      <p:pic>
        <p:nvPicPr>
          <p:cNvPr id="7" name="SK-14-img-6" descr="preencoded.png"/>
          <p:cNvPicPr>
            <a:picLocks noChangeAspect="1"/>
          </p:cNvPicPr>
          <p:nvPr/>
        </p:nvPicPr>
        <p:blipFill>
          <a:blip r:embed="rId7"/>
          <a:stretch>
            <a:fillRect/>
          </a:stretch>
        </p:blipFill>
        <p:spPr>
          <a:xfrm>
            <a:off x="285750" y="1514475"/>
            <a:ext cx="6829425" cy="1590675"/>
          </a:xfrm>
          <a:prstGeom prst="rect">
            <a:avLst/>
          </a:prstGeom>
        </p:spPr>
      </p:pic>
      <p:pic>
        <p:nvPicPr>
          <p:cNvPr id="8" name="SK-14-img-7" descr="preencoded.png"/>
          <p:cNvPicPr>
            <a:picLocks noChangeAspect="1"/>
          </p:cNvPicPr>
          <p:nvPr/>
        </p:nvPicPr>
        <p:blipFill>
          <a:blip r:embed="rId8"/>
          <a:stretch>
            <a:fillRect/>
          </a:stretch>
        </p:blipFill>
        <p:spPr>
          <a:xfrm>
            <a:off x="457200" y="2071688"/>
            <a:ext cx="476250" cy="476250"/>
          </a:xfrm>
          <a:prstGeom prst="rect">
            <a:avLst/>
          </a:prstGeom>
        </p:spPr>
      </p:pic>
      <p:pic>
        <p:nvPicPr>
          <p:cNvPr id="9" name="SK-14-img-8" descr="preencoded.png"/>
          <p:cNvPicPr>
            <a:picLocks noChangeAspect="1"/>
          </p:cNvPicPr>
          <p:nvPr/>
        </p:nvPicPr>
        <p:blipFill>
          <a:blip r:embed="rId9"/>
          <a:stretch>
            <a:fillRect/>
          </a:stretch>
        </p:blipFill>
        <p:spPr>
          <a:xfrm>
            <a:off x="564356" y="2203103"/>
            <a:ext cx="261937" cy="213420"/>
          </a:xfrm>
          <a:prstGeom prst="rect">
            <a:avLst/>
          </a:prstGeom>
        </p:spPr>
      </p:pic>
      <p:pic>
        <p:nvPicPr>
          <p:cNvPr id="10" name="SK-14-img-9" descr="preencoded.png"/>
          <p:cNvPicPr>
            <a:picLocks noChangeAspect="1"/>
          </p:cNvPicPr>
          <p:nvPr/>
        </p:nvPicPr>
        <p:blipFill>
          <a:blip r:embed="rId7"/>
          <a:stretch>
            <a:fillRect/>
          </a:stretch>
        </p:blipFill>
        <p:spPr>
          <a:xfrm>
            <a:off x="285750" y="3248025"/>
            <a:ext cx="6829425" cy="1590675"/>
          </a:xfrm>
          <a:prstGeom prst="rect">
            <a:avLst/>
          </a:prstGeom>
        </p:spPr>
      </p:pic>
      <p:pic>
        <p:nvPicPr>
          <p:cNvPr id="11" name="SK-14-img-10" descr="preencoded.png"/>
          <p:cNvPicPr>
            <a:picLocks noChangeAspect="1"/>
          </p:cNvPicPr>
          <p:nvPr/>
        </p:nvPicPr>
        <p:blipFill>
          <a:blip r:embed="rId10"/>
          <a:stretch>
            <a:fillRect/>
          </a:stretch>
        </p:blipFill>
        <p:spPr>
          <a:xfrm>
            <a:off x="457200" y="3805237"/>
            <a:ext cx="476250" cy="476250"/>
          </a:xfrm>
          <a:prstGeom prst="rect">
            <a:avLst/>
          </a:prstGeom>
        </p:spPr>
      </p:pic>
      <p:pic>
        <p:nvPicPr>
          <p:cNvPr id="12" name="SK-14-img-11" descr="preencoded.png"/>
          <p:cNvPicPr>
            <a:picLocks noChangeAspect="1"/>
          </p:cNvPicPr>
          <p:nvPr/>
        </p:nvPicPr>
        <p:blipFill>
          <a:blip r:embed="rId11"/>
          <a:stretch>
            <a:fillRect/>
          </a:stretch>
        </p:blipFill>
        <p:spPr>
          <a:xfrm>
            <a:off x="564356" y="3936653"/>
            <a:ext cx="261937" cy="213420"/>
          </a:xfrm>
          <a:prstGeom prst="rect">
            <a:avLst/>
          </a:prstGeom>
        </p:spPr>
      </p:pic>
      <p:pic>
        <p:nvPicPr>
          <p:cNvPr id="13" name="SK-14-img-12" descr="preencoded.png"/>
          <p:cNvPicPr>
            <a:picLocks noChangeAspect="1"/>
          </p:cNvPicPr>
          <p:nvPr/>
        </p:nvPicPr>
        <p:blipFill>
          <a:blip r:embed="rId7"/>
          <a:stretch>
            <a:fillRect/>
          </a:stretch>
        </p:blipFill>
        <p:spPr>
          <a:xfrm>
            <a:off x="285750" y="4981575"/>
            <a:ext cx="6829425" cy="1590675"/>
          </a:xfrm>
          <a:prstGeom prst="rect">
            <a:avLst/>
          </a:prstGeom>
        </p:spPr>
      </p:pic>
      <p:pic>
        <p:nvPicPr>
          <p:cNvPr id="14" name="SK-14-img-13" descr="preencoded.png"/>
          <p:cNvPicPr>
            <a:picLocks noChangeAspect="1"/>
          </p:cNvPicPr>
          <p:nvPr/>
        </p:nvPicPr>
        <p:blipFill>
          <a:blip r:embed="rId12"/>
          <a:stretch>
            <a:fillRect/>
          </a:stretch>
        </p:blipFill>
        <p:spPr>
          <a:xfrm>
            <a:off x="457200" y="5538788"/>
            <a:ext cx="476250" cy="476250"/>
          </a:xfrm>
          <a:prstGeom prst="rect">
            <a:avLst/>
          </a:prstGeom>
        </p:spPr>
      </p:pic>
      <p:pic>
        <p:nvPicPr>
          <p:cNvPr id="15" name="SK-14-img-14" descr="preencoded.png"/>
          <p:cNvPicPr>
            <a:picLocks noChangeAspect="1"/>
          </p:cNvPicPr>
          <p:nvPr/>
        </p:nvPicPr>
        <p:blipFill>
          <a:blip r:embed="rId13"/>
          <a:stretch>
            <a:fillRect/>
          </a:stretch>
        </p:blipFill>
        <p:spPr>
          <a:xfrm>
            <a:off x="564356" y="5670203"/>
            <a:ext cx="261937" cy="213420"/>
          </a:xfrm>
          <a:prstGeom prst="rect">
            <a:avLst/>
          </a:prstGeom>
        </p:spPr>
      </p:pic>
      <p:pic>
        <p:nvPicPr>
          <p:cNvPr id="16" name="SK-14-img-15" descr="preencoded.png"/>
          <p:cNvPicPr>
            <a:picLocks noChangeAspect="1"/>
          </p:cNvPicPr>
          <p:nvPr/>
        </p:nvPicPr>
        <p:blipFill>
          <a:blip r:embed="rId14"/>
          <a:stretch>
            <a:fillRect/>
          </a:stretch>
        </p:blipFill>
        <p:spPr>
          <a:xfrm>
            <a:off x="7353300" y="857250"/>
            <a:ext cx="4552950" cy="2786063"/>
          </a:xfrm>
          <a:prstGeom prst="rect">
            <a:avLst/>
          </a:prstGeom>
        </p:spPr>
      </p:pic>
      <p:pic>
        <p:nvPicPr>
          <p:cNvPr id="17" name="SK-14-img-16" descr="preencoded.png"/>
          <p:cNvPicPr>
            <a:picLocks noChangeAspect="1"/>
          </p:cNvPicPr>
          <p:nvPr/>
        </p:nvPicPr>
        <p:blipFill>
          <a:blip r:embed="rId15"/>
          <a:stretch>
            <a:fillRect/>
          </a:stretch>
        </p:blipFill>
        <p:spPr>
          <a:xfrm>
            <a:off x="7543800" y="1085850"/>
            <a:ext cx="190500" cy="152400"/>
          </a:xfrm>
          <a:prstGeom prst="rect">
            <a:avLst/>
          </a:prstGeom>
        </p:spPr>
      </p:pic>
      <p:pic>
        <p:nvPicPr>
          <p:cNvPr id="18" name="SK-14-img-17" descr="preencoded.png"/>
          <p:cNvPicPr>
            <a:picLocks noChangeAspect="1"/>
          </p:cNvPicPr>
          <p:nvPr/>
        </p:nvPicPr>
        <p:blipFill>
          <a:blip r:embed="rId16"/>
          <a:stretch>
            <a:fillRect/>
          </a:stretch>
        </p:blipFill>
        <p:spPr>
          <a:xfrm>
            <a:off x="7353300" y="3786188"/>
            <a:ext cx="4552950" cy="2786063"/>
          </a:xfrm>
          <a:prstGeom prst="rect">
            <a:avLst/>
          </a:prstGeom>
        </p:spPr>
      </p:pic>
      <p:pic>
        <p:nvPicPr>
          <p:cNvPr id="19" name="SK-14-img-18" descr="preencoded.png"/>
          <p:cNvPicPr>
            <a:picLocks noChangeAspect="1"/>
          </p:cNvPicPr>
          <p:nvPr/>
        </p:nvPicPr>
        <p:blipFill>
          <a:blip r:embed="rId17"/>
          <a:stretch>
            <a:fillRect/>
          </a:stretch>
        </p:blipFill>
        <p:spPr>
          <a:xfrm>
            <a:off x="7543800" y="4014788"/>
            <a:ext cx="190500" cy="152400"/>
          </a:xfrm>
          <a:prstGeom prst="rect">
            <a:avLst/>
          </a:prstGeom>
        </p:spPr>
      </p:pic>
      <p:sp>
        <p:nvSpPr>
          <p:cNvPr id="20" name="SK-14-text-19"/>
          <p:cNvSpPr/>
          <p:nvPr/>
        </p:nvSpPr>
        <p:spPr>
          <a:xfrm>
            <a:off x="285750" y="142875"/>
            <a:ext cx="11906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Pathway 3: Atherosclerotic Cardiovascular Disease (ASCVD)</a:t>
            </a:r>
            <a:endParaRPr lang="en-US" sz="1800" dirty="0"/>
          </a:p>
        </p:txBody>
      </p:sp>
      <p:sp>
        <p:nvSpPr>
          <p:cNvPr id="21" name="SK-14-text-20"/>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2" name="SK-14-text-21"/>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3" name="SK-14-text-22"/>
          <p:cNvSpPr/>
          <p:nvPr/>
        </p:nvSpPr>
        <p:spPr>
          <a:xfrm>
            <a:off x="2103537" y="857250"/>
            <a:ext cx="4725888" cy="4191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FFFFFF"/>
                </a:solidFill>
              </a:rPr>
              <a:t> TRIPLE FIRST-LINE THERAPY (NICE FEB 2026)</a:t>
            </a:r>
            <a:endParaRPr lang="en-US" sz="1200" dirty="0"/>
          </a:p>
        </p:txBody>
      </p:sp>
      <p:sp>
        <p:nvSpPr>
          <p:cNvPr id="24" name="SK-14-text-23"/>
          <p:cNvSpPr/>
          <p:nvPr/>
        </p:nvSpPr>
        <p:spPr>
          <a:xfrm>
            <a:off x="1076325" y="2068860"/>
            <a:ext cx="4533751"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1. Metformin MR</a:t>
            </a:r>
            <a:endParaRPr lang="en-US" sz="1350" dirty="0"/>
          </a:p>
        </p:txBody>
      </p:sp>
      <p:sp>
        <p:nvSpPr>
          <p:cNvPr id="25" name="SK-14-text-24"/>
          <p:cNvSpPr/>
          <p:nvPr/>
        </p:nvSpPr>
        <p:spPr>
          <a:xfrm>
            <a:off x="1076325" y="2364135"/>
            <a:ext cx="11115675" cy="186630"/>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Preferred for better GI tolerability. Titrate sequentially to 2g daily as tolerated.</a:t>
            </a:r>
            <a:endParaRPr lang="en-US" sz="1050" dirty="0"/>
          </a:p>
        </p:txBody>
      </p:sp>
      <p:sp>
        <p:nvSpPr>
          <p:cNvPr id="26" name="SK-14-text-25"/>
          <p:cNvSpPr/>
          <p:nvPr/>
        </p:nvSpPr>
        <p:spPr>
          <a:xfrm>
            <a:off x="1076325" y="3802410"/>
            <a:ext cx="49068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2. SGLT2 Inhibitor</a:t>
            </a:r>
            <a:endParaRPr lang="en-US" sz="1350" dirty="0"/>
          </a:p>
        </p:txBody>
      </p:sp>
      <p:sp>
        <p:nvSpPr>
          <p:cNvPr id="27" name="SK-14-text-26"/>
          <p:cNvSpPr/>
          <p:nvPr/>
        </p:nvSpPr>
        <p:spPr>
          <a:xfrm>
            <a:off x="1076325" y="4097685"/>
            <a:ext cx="11115675" cy="186630"/>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Dapagliflozin or Empagliflozin. Proven CV protection regardless of HbA1c lowering.</a:t>
            </a:r>
            <a:endParaRPr lang="en-US" sz="1050" dirty="0"/>
          </a:p>
        </p:txBody>
      </p:sp>
      <p:sp>
        <p:nvSpPr>
          <p:cNvPr id="28" name="SK-14-text-27"/>
          <p:cNvSpPr/>
          <p:nvPr/>
        </p:nvSpPr>
        <p:spPr>
          <a:xfrm>
            <a:off x="1076325" y="5535960"/>
            <a:ext cx="4793159"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3. SC Semaglutide</a:t>
            </a:r>
            <a:endParaRPr lang="en-US" sz="1350" dirty="0"/>
          </a:p>
        </p:txBody>
      </p:sp>
      <p:sp>
        <p:nvSpPr>
          <p:cNvPr id="29" name="SK-14-text-28"/>
          <p:cNvSpPr/>
          <p:nvPr/>
        </p:nvSpPr>
        <p:spPr>
          <a:xfrm>
            <a:off x="1076325" y="5831235"/>
            <a:ext cx="11115675" cy="186630"/>
          </a:xfrm>
          <a:prstGeom prst="rect">
            <a:avLst/>
          </a:prstGeom>
          <a:noFill/>
          <a:ln/>
        </p:spPr>
        <p:txBody>
          <a:bodyPr vert="horz" wrap="square" lIns="0" tIns="0" rIns="0" bIns="0" rtlCol="0" anchor="ctr"/>
          <a:lstStyle/>
          <a:p>
            <a:pPr marL="0" indent="0">
              <a:lnSpc>
                <a:spcPts val="1470"/>
              </a:lnSpc>
              <a:buNone/>
            </a:pPr>
            <a:r>
              <a:rPr lang="en-US" sz="1050" dirty="0">
                <a:solidFill>
                  <a:srgbClr val="555555"/>
                </a:solidFill>
              </a:rPr>
              <a:t>Up to 1mg weekly. Integral for secondary prevention of major adverse CV events.</a:t>
            </a:r>
            <a:endParaRPr lang="en-US" sz="1050" dirty="0"/>
          </a:p>
        </p:txBody>
      </p:sp>
      <p:sp>
        <p:nvSpPr>
          <p:cNvPr id="30" name="SK-14-text-29"/>
          <p:cNvSpPr/>
          <p:nvPr/>
        </p:nvSpPr>
        <p:spPr>
          <a:xfrm>
            <a:off x="7810500" y="1047750"/>
            <a:ext cx="43815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E7D32"/>
                </a:solidFill>
              </a:rPr>
              <a:t>AKT Exam Pearl: Implementation</a:t>
            </a:r>
            <a:endParaRPr lang="en-US" sz="1200" dirty="0"/>
          </a:p>
        </p:txBody>
      </p:sp>
      <p:sp>
        <p:nvSpPr>
          <p:cNvPr id="31" name="SK-14-text-30"/>
          <p:cNvSpPr/>
          <p:nvPr/>
        </p:nvSpPr>
        <p:spPr>
          <a:xfrm>
            <a:off x="7734300" y="1371600"/>
            <a:ext cx="3981450"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444444"/>
                </a:solidFill>
              </a:rPr>
              <a:t>Sequential Titration:</a:t>
            </a:r>
            <a:r>
              <a:rPr lang="en-US" sz="1050" dirty="0">
                <a:solidFill>
                  <a:srgbClr val="444444"/>
                </a:solidFill>
              </a:rPr>
              <a:t> Do not start all three on day one. Introduce and check tolerability.</a:t>
            </a:r>
            <a:endParaRPr lang="en-US" sz="1050" dirty="0"/>
          </a:p>
        </p:txBody>
      </p:sp>
      <p:sp>
        <p:nvSpPr>
          <p:cNvPr id="32" name="SK-14-text-31"/>
          <p:cNvSpPr/>
          <p:nvPr/>
        </p:nvSpPr>
        <p:spPr>
          <a:xfrm>
            <a:off x="7734300" y="1828800"/>
            <a:ext cx="3981450"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444444"/>
                </a:solidFill>
              </a:rPr>
              <a:t>Metformin CI:</a:t>
            </a:r>
            <a:r>
              <a:rPr lang="en-US" sz="1050" dirty="0">
                <a:solidFill>
                  <a:srgbClr val="444444"/>
                </a:solidFill>
              </a:rPr>
              <a:t> Use SGLT2i + SC Semaglutide if Metformin is not tolerated/contraindicated.</a:t>
            </a:r>
            <a:endParaRPr lang="en-US" sz="1050" dirty="0"/>
          </a:p>
        </p:txBody>
      </p:sp>
      <p:sp>
        <p:nvSpPr>
          <p:cNvPr id="33" name="SK-14-text-32"/>
          <p:cNvSpPr/>
          <p:nvPr/>
        </p:nvSpPr>
        <p:spPr>
          <a:xfrm>
            <a:off x="7734300" y="2286000"/>
            <a:ext cx="3981450"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444444"/>
                </a:solidFill>
              </a:rPr>
              <a:t>Legacy Data:</a:t>
            </a:r>
            <a:r>
              <a:rPr lang="en-US" sz="1050" dirty="0">
                <a:solidFill>
                  <a:srgbClr val="444444"/>
                </a:solidFill>
              </a:rPr>
              <a:t> ASCVD includes previous MI, stroke, TIA, or peripheral arterial disease.</a:t>
            </a:r>
            <a:endParaRPr lang="en-US" sz="1050" dirty="0"/>
          </a:p>
        </p:txBody>
      </p:sp>
      <p:sp>
        <p:nvSpPr>
          <p:cNvPr id="34" name="SK-14-text-33"/>
          <p:cNvSpPr/>
          <p:nvPr/>
        </p:nvSpPr>
        <p:spPr>
          <a:xfrm>
            <a:off x="7810500" y="3976687"/>
            <a:ext cx="43815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58220"/>
                </a:solidFill>
              </a:rPr>
              <a:t>SCA Consultation Micro-Skill</a:t>
            </a:r>
            <a:endParaRPr lang="en-US" sz="1200" dirty="0"/>
          </a:p>
        </p:txBody>
      </p:sp>
      <p:sp>
        <p:nvSpPr>
          <p:cNvPr id="35" name="SK-14-text-34"/>
          <p:cNvSpPr/>
          <p:nvPr/>
        </p:nvSpPr>
        <p:spPr>
          <a:xfrm>
            <a:off x="7734300" y="4300538"/>
            <a:ext cx="3981450" cy="600075"/>
          </a:xfrm>
          <a:prstGeom prst="rect">
            <a:avLst/>
          </a:prstGeom>
          <a:noFill/>
          <a:ln/>
        </p:spPr>
        <p:txBody>
          <a:bodyPr vert="horz" wrap="square" lIns="0" tIns="0" rIns="0" bIns="0" rtlCol="0" anchor="ctr"/>
          <a:lstStyle/>
          <a:p>
            <a:pPr marL="0" indent="0" algn="l">
              <a:lnSpc>
                <a:spcPts val="1575"/>
              </a:lnSpc>
              <a:buNone/>
            </a:pPr>
            <a:r>
              <a:rPr lang="en-US" sz="1050" b="1" dirty="0">
                <a:solidFill>
                  <a:srgbClr val="444444"/>
                </a:solidFill>
              </a:rPr>
              <a:t>Framing:</a:t>
            </a:r>
            <a:r>
              <a:rPr lang="en-US" sz="1050" dirty="0">
                <a:solidFill>
                  <a:srgbClr val="444444"/>
                </a:solidFill>
              </a:rPr>
              <a:t> "We aren't just treating your sugar levels; these medicines specifically protect your heart and reduce the risk of a future stroke."</a:t>
            </a:r>
            <a:endParaRPr lang="en-US" sz="1050" dirty="0"/>
          </a:p>
        </p:txBody>
      </p:sp>
      <p:sp>
        <p:nvSpPr>
          <p:cNvPr id="36" name="SK-14-text-35"/>
          <p:cNvSpPr/>
          <p:nvPr/>
        </p:nvSpPr>
        <p:spPr>
          <a:xfrm>
            <a:off x="7734300" y="4957763"/>
            <a:ext cx="3981450" cy="400050"/>
          </a:xfrm>
          <a:prstGeom prst="rect">
            <a:avLst/>
          </a:prstGeom>
          <a:noFill/>
          <a:ln/>
        </p:spPr>
        <p:txBody>
          <a:bodyPr vert="horz" wrap="square" lIns="0" tIns="0" rIns="0" bIns="0" rtlCol="0" anchor="ctr"/>
          <a:lstStyle/>
          <a:p>
            <a:pPr marL="0" indent="0" algn="l">
              <a:lnSpc>
                <a:spcPts val="1575"/>
              </a:lnSpc>
              <a:buNone/>
            </a:pPr>
            <a:r>
              <a:rPr lang="en-US" sz="1050" b="1" dirty="0">
                <a:solidFill>
                  <a:srgbClr val="444444"/>
                </a:solidFill>
              </a:rPr>
              <a:t>Safety Net:</a:t>
            </a:r>
            <a:r>
              <a:rPr lang="en-US" sz="1050" dirty="0">
                <a:solidFill>
                  <a:srgbClr val="444444"/>
                </a:solidFill>
              </a:rPr>
              <a:t> Warn about </a:t>
            </a:r>
            <a:r>
              <a:rPr lang="en-US" sz="1050" b="1" dirty="0">
                <a:solidFill>
                  <a:srgbClr val="D32F2F"/>
                </a:solidFill>
              </a:rPr>
              <a:t>Euglycaemic DKA</a:t>
            </a:r>
            <a:r>
              <a:rPr lang="en-US" sz="1050" dirty="0">
                <a:solidFill>
                  <a:srgbClr val="444444"/>
                </a:solidFill>
              </a:rPr>
              <a:t> (SGLT2i) and </a:t>
            </a:r>
            <a:r>
              <a:rPr lang="en-US" sz="1050" b="1" dirty="0">
                <a:solidFill>
                  <a:srgbClr val="D32F2F"/>
                </a:solidFill>
              </a:rPr>
              <a:t>Pancreatitis</a:t>
            </a:r>
            <a:r>
              <a:rPr lang="en-US" sz="1050" dirty="0">
                <a:solidFill>
                  <a:srgbClr val="444444"/>
                </a:solidFill>
              </a:rPr>
              <a:t> (Semaglutide).</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15-img-4" descr="preencoded.png"/>
          <p:cNvPicPr>
            <a:picLocks noChangeAspect="1"/>
          </p:cNvPicPr>
          <p:nvPr/>
        </p:nvPicPr>
        <p:blipFill>
          <a:blip r:embed="rId5"/>
          <a:stretch>
            <a:fillRect/>
          </a:stretch>
        </p:blipFill>
        <p:spPr>
          <a:xfrm>
            <a:off x="285750" y="952500"/>
            <a:ext cx="6208514" cy="5619750"/>
          </a:xfrm>
          <a:prstGeom prst="rect">
            <a:avLst/>
          </a:prstGeom>
        </p:spPr>
      </p:pic>
      <p:pic>
        <p:nvPicPr>
          <p:cNvPr id="6" name="SK-15-img-5" descr="preencoded.png"/>
          <p:cNvPicPr>
            <a:picLocks noChangeAspect="1"/>
          </p:cNvPicPr>
          <p:nvPr/>
        </p:nvPicPr>
        <p:blipFill>
          <a:blip r:embed="rId6"/>
          <a:stretch>
            <a:fillRect/>
          </a:stretch>
        </p:blipFill>
        <p:spPr>
          <a:xfrm>
            <a:off x="514350" y="1181100"/>
            <a:ext cx="1636216" cy="247650"/>
          </a:xfrm>
          <a:prstGeom prst="rect">
            <a:avLst/>
          </a:prstGeom>
        </p:spPr>
      </p:pic>
      <p:pic>
        <p:nvPicPr>
          <p:cNvPr id="7" name="SK-15-img-6" descr="preencoded.png"/>
          <p:cNvPicPr>
            <a:picLocks noChangeAspect="1"/>
          </p:cNvPicPr>
          <p:nvPr/>
        </p:nvPicPr>
        <p:blipFill>
          <a:blip r:embed="rId7"/>
          <a:stretch>
            <a:fillRect/>
          </a:stretch>
        </p:blipFill>
        <p:spPr>
          <a:xfrm>
            <a:off x="514350" y="1571625"/>
            <a:ext cx="238125" cy="190500"/>
          </a:xfrm>
          <a:prstGeom prst="rect">
            <a:avLst/>
          </a:prstGeom>
        </p:spPr>
      </p:pic>
      <p:pic>
        <p:nvPicPr>
          <p:cNvPr id="8" name="SK-15-img-7" descr="preencoded.png"/>
          <p:cNvPicPr>
            <a:picLocks noChangeAspect="1"/>
          </p:cNvPicPr>
          <p:nvPr/>
        </p:nvPicPr>
        <p:blipFill>
          <a:blip r:embed="rId8"/>
          <a:stretch>
            <a:fillRect/>
          </a:stretch>
        </p:blipFill>
        <p:spPr>
          <a:xfrm>
            <a:off x="514350" y="1952625"/>
            <a:ext cx="190500" cy="190500"/>
          </a:xfrm>
          <a:prstGeom prst="rect">
            <a:avLst/>
          </a:prstGeom>
        </p:spPr>
      </p:pic>
      <p:pic>
        <p:nvPicPr>
          <p:cNvPr id="9" name="SK-15-img-8" descr="preencoded.png"/>
          <p:cNvPicPr>
            <a:picLocks noChangeAspect="1"/>
          </p:cNvPicPr>
          <p:nvPr/>
        </p:nvPicPr>
        <p:blipFill>
          <a:blip r:embed="rId8"/>
          <a:stretch>
            <a:fillRect/>
          </a:stretch>
        </p:blipFill>
        <p:spPr>
          <a:xfrm>
            <a:off x="514350" y="2524125"/>
            <a:ext cx="190500" cy="190500"/>
          </a:xfrm>
          <a:prstGeom prst="rect">
            <a:avLst/>
          </a:prstGeom>
        </p:spPr>
      </p:pic>
      <p:pic>
        <p:nvPicPr>
          <p:cNvPr id="10" name="SK-15-img-9" descr="preencoded.png"/>
          <p:cNvPicPr>
            <a:picLocks noChangeAspect="1"/>
          </p:cNvPicPr>
          <p:nvPr/>
        </p:nvPicPr>
        <p:blipFill>
          <a:blip r:embed="rId8"/>
          <a:stretch>
            <a:fillRect/>
          </a:stretch>
        </p:blipFill>
        <p:spPr>
          <a:xfrm>
            <a:off x="514350" y="3095625"/>
            <a:ext cx="190500" cy="190500"/>
          </a:xfrm>
          <a:prstGeom prst="rect">
            <a:avLst/>
          </a:prstGeom>
        </p:spPr>
      </p:pic>
      <p:pic>
        <p:nvPicPr>
          <p:cNvPr id="11" name="SK-15-img-10" descr="preencoded.png"/>
          <p:cNvPicPr>
            <a:picLocks noChangeAspect="1"/>
          </p:cNvPicPr>
          <p:nvPr/>
        </p:nvPicPr>
        <p:blipFill>
          <a:blip r:embed="rId9"/>
          <a:stretch>
            <a:fillRect/>
          </a:stretch>
        </p:blipFill>
        <p:spPr>
          <a:xfrm>
            <a:off x="514350" y="3667125"/>
            <a:ext cx="190500" cy="190500"/>
          </a:xfrm>
          <a:prstGeom prst="rect">
            <a:avLst/>
          </a:prstGeom>
        </p:spPr>
      </p:pic>
      <p:pic>
        <p:nvPicPr>
          <p:cNvPr id="12" name="SK-15-img-11" descr="preencoded.png"/>
          <p:cNvPicPr>
            <a:picLocks noChangeAspect="1"/>
          </p:cNvPicPr>
          <p:nvPr/>
        </p:nvPicPr>
        <p:blipFill>
          <a:blip r:embed="rId10"/>
          <a:stretch>
            <a:fillRect/>
          </a:stretch>
        </p:blipFill>
        <p:spPr>
          <a:xfrm>
            <a:off x="514350" y="5657850"/>
            <a:ext cx="5751314" cy="685800"/>
          </a:xfrm>
          <a:prstGeom prst="rect">
            <a:avLst/>
          </a:prstGeom>
        </p:spPr>
      </p:pic>
      <p:pic>
        <p:nvPicPr>
          <p:cNvPr id="13" name="SK-15-img-12" descr="preencoded.png"/>
          <p:cNvPicPr>
            <a:picLocks noChangeAspect="1"/>
          </p:cNvPicPr>
          <p:nvPr/>
        </p:nvPicPr>
        <p:blipFill>
          <a:blip r:embed="rId11"/>
          <a:stretch>
            <a:fillRect/>
          </a:stretch>
        </p:blipFill>
        <p:spPr>
          <a:xfrm>
            <a:off x="657225" y="5839718"/>
            <a:ext cx="166688" cy="137220"/>
          </a:xfrm>
          <a:prstGeom prst="rect">
            <a:avLst/>
          </a:prstGeom>
        </p:spPr>
      </p:pic>
      <p:pic>
        <p:nvPicPr>
          <p:cNvPr id="14" name="SK-15-img-13" descr="preencoded.png"/>
          <p:cNvPicPr>
            <a:picLocks noChangeAspect="1"/>
          </p:cNvPicPr>
          <p:nvPr/>
        </p:nvPicPr>
        <p:blipFill>
          <a:blip r:embed="rId12"/>
          <a:stretch>
            <a:fillRect/>
          </a:stretch>
        </p:blipFill>
        <p:spPr>
          <a:xfrm>
            <a:off x="6732389" y="952500"/>
            <a:ext cx="5173861" cy="2714625"/>
          </a:xfrm>
          <a:prstGeom prst="rect">
            <a:avLst/>
          </a:prstGeom>
        </p:spPr>
      </p:pic>
      <p:pic>
        <p:nvPicPr>
          <p:cNvPr id="15" name="SK-15-img-14" descr="preencoded.png"/>
          <p:cNvPicPr>
            <a:picLocks noChangeAspect="1"/>
          </p:cNvPicPr>
          <p:nvPr/>
        </p:nvPicPr>
        <p:blipFill>
          <a:blip r:embed="rId13"/>
          <a:stretch>
            <a:fillRect/>
          </a:stretch>
        </p:blipFill>
        <p:spPr>
          <a:xfrm>
            <a:off x="6960989" y="1228725"/>
            <a:ext cx="238125" cy="190500"/>
          </a:xfrm>
          <a:prstGeom prst="rect">
            <a:avLst/>
          </a:prstGeom>
        </p:spPr>
      </p:pic>
      <p:pic>
        <p:nvPicPr>
          <p:cNvPr id="16" name="SK-15-img-15" descr="preencoded.png"/>
          <p:cNvPicPr>
            <a:picLocks noChangeAspect="1"/>
          </p:cNvPicPr>
          <p:nvPr/>
        </p:nvPicPr>
        <p:blipFill>
          <a:blip r:embed="rId14"/>
          <a:stretch>
            <a:fillRect/>
          </a:stretch>
        </p:blipFill>
        <p:spPr>
          <a:xfrm>
            <a:off x="6960989" y="1609725"/>
            <a:ext cx="190500" cy="190500"/>
          </a:xfrm>
          <a:prstGeom prst="rect">
            <a:avLst/>
          </a:prstGeom>
        </p:spPr>
      </p:pic>
      <p:pic>
        <p:nvPicPr>
          <p:cNvPr id="17" name="SK-15-img-16" descr="preencoded.png"/>
          <p:cNvPicPr>
            <a:picLocks noChangeAspect="1"/>
          </p:cNvPicPr>
          <p:nvPr/>
        </p:nvPicPr>
        <p:blipFill>
          <a:blip r:embed="rId15"/>
          <a:stretch>
            <a:fillRect/>
          </a:stretch>
        </p:blipFill>
        <p:spPr>
          <a:xfrm>
            <a:off x="6960989" y="2181225"/>
            <a:ext cx="190500" cy="190500"/>
          </a:xfrm>
          <a:prstGeom prst="rect">
            <a:avLst/>
          </a:prstGeom>
        </p:spPr>
      </p:pic>
      <p:pic>
        <p:nvPicPr>
          <p:cNvPr id="18" name="SK-15-img-17" descr="preencoded.png"/>
          <p:cNvPicPr>
            <a:picLocks noChangeAspect="1"/>
          </p:cNvPicPr>
          <p:nvPr/>
        </p:nvPicPr>
        <p:blipFill>
          <a:blip r:embed="rId16"/>
          <a:stretch>
            <a:fillRect/>
          </a:stretch>
        </p:blipFill>
        <p:spPr>
          <a:xfrm>
            <a:off x="6732389" y="3857625"/>
            <a:ext cx="5173861" cy="2714625"/>
          </a:xfrm>
          <a:prstGeom prst="rect">
            <a:avLst/>
          </a:prstGeom>
        </p:spPr>
      </p:pic>
      <p:pic>
        <p:nvPicPr>
          <p:cNvPr id="19" name="SK-15-img-18" descr="preencoded.png"/>
          <p:cNvPicPr>
            <a:picLocks noChangeAspect="1"/>
          </p:cNvPicPr>
          <p:nvPr/>
        </p:nvPicPr>
        <p:blipFill>
          <a:blip r:embed="rId17"/>
          <a:stretch>
            <a:fillRect/>
          </a:stretch>
        </p:blipFill>
        <p:spPr>
          <a:xfrm>
            <a:off x="6960989" y="4133850"/>
            <a:ext cx="238125" cy="190500"/>
          </a:xfrm>
          <a:prstGeom prst="rect">
            <a:avLst/>
          </a:prstGeom>
        </p:spPr>
      </p:pic>
      <p:pic>
        <p:nvPicPr>
          <p:cNvPr id="20" name="SK-15-img-19" descr="preencoded.png"/>
          <p:cNvPicPr>
            <a:picLocks noChangeAspect="1"/>
          </p:cNvPicPr>
          <p:nvPr/>
        </p:nvPicPr>
        <p:blipFill>
          <a:blip r:embed="rId18"/>
          <a:stretch>
            <a:fillRect/>
          </a:stretch>
        </p:blipFill>
        <p:spPr>
          <a:xfrm>
            <a:off x="6960989" y="4514850"/>
            <a:ext cx="190500" cy="190500"/>
          </a:xfrm>
          <a:prstGeom prst="rect">
            <a:avLst/>
          </a:prstGeom>
        </p:spPr>
      </p:pic>
      <p:pic>
        <p:nvPicPr>
          <p:cNvPr id="21" name="SK-15-img-20" descr="preencoded.png"/>
          <p:cNvPicPr>
            <a:picLocks noChangeAspect="1"/>
          </p:cNvPicPr>
          <p:nvPr/>
        </p:nvPicPr>
        <p:blipFill>
          <a:blip r:embed="rId19"/>
          <a:stretch>
            <a:fillRect/>
          </a:stretch>
        </p:blipFill>
        <p:spPr>
          <a:xfrm>
            <a:off x="6960989" y="5086350"/>
            <a:ext cx="190500" cy="166688"/>
          </a:xfrm>
          <a:prstGeom prst="rect">
            <a:avLst/>
          </a:prstGeom>
        </p:spPr>
      </p:pic>
      <p:pic>
        <p:nvPicPr>
          <p:cNvPr id="22" name="SK-15-img-21" descr="preencoded.png"/>
          <p:cNvPicPr>
            <a:picLocks noChangeAspect="1"/>
          </p:cNvPicPr>
          <p:nvPr/>
        </p:nvPicPr>
        <p:blipFill>
          <a:blip r:embed="rId20"/>
          <a:stretch>
            <a:fillRect/>
          </a:stretch>
        </p:blipFill>
        <p:spPr>
          <a:xfrm>
            <a:off x="6960989" y="5657850"/>
            <a:ext cx="190500" cy="166688"/>
          </a:xfrm>
          <a:prstGeom prst="rect">
            <a:avLst/>
          </a:prstGeom>
        </p:spPr>
      </p:pic>
      <p:sp>
        <p:nvSpPr>
          <p:cNvPr id="23" name="SK-15-text-22"/>
          <p:cNvSpPr/>
          <p:nvPr/>
        </p:nvSpPr>
        <p:spPr>
          <a:xfrm>
            <a:off x="285750" y="142875"/>
            <a:ext cx="67665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Pathway 4: Heart Failure</a:t>
            </a:r>
            <a:endParaRPr lang="en-US" sz="1800" dirty="0"/>
          </a:p>
        </p:txBody>
      </p:sp>
      <p:sp>
        <p:nvSpPr>
          <p:cNvPr id="24" name="SK-15-text-23"/>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5" name="SK-15-text-24"/>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6" name="SK-15-text-25"/>
          <p:cNvSpPr/>
          <p:nvPr/>
        </p:nvSpPr>
        <p:spPr>
          <a:xfrm>
            <a:off x="628650" y="1181100"/>
            <a:ext cx="2123946" cy="2476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MANAGEMENT PATHWAY</a:t>
            </a:r>
            <a:endParaRPr lang="en-US" sz="900" dirty="0"/>
          </a:p>
        </p:txBody>
      </p:sp>
      <p:sp>
        <p:nvSpPr>
          <p:cNvPr id="27" name="SK-15-text-26"/>
          <p:cNvSpPr/>
          <p:nvPr/>
        </p:nvSpPr>
        <p:spPr>
          <a:xfrm>
            <a:off x="866775" y="1524000"/>
            <a:ext cx="5751314"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First-Line Dual Therapy</a:t>
            </a:r>
            <a:endParaRPr lang="en-US" sz="1500" dirty="0"/>
          </a:p>
        </p:txBody>
      </p:sp>
      <p:sp>
        <p:nvSpPr>
          <p:cNvPr id="28" name="SK-15-text-27"/>
          <p:cNvSpPr/>
          <p:nvPr/>
        </p:nvSpPr>
        <p:spPr>
          <a:xfrm>
            <a:off x="800100" y="1952625"/>
            <a:ext cx="5465564"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44444"/>
                </a:solidFill>
              </a:rPr>
              <a:t>Metformin MR + SGLT2 Inhibitor</a:t>
            </a:r>
            <a:r>
              <a:rPr lang="en-US" sz="1200" dirty="0">
                <a:solidFill>
                  <a:srgbClr val="444444"/>
                </a:solidFill>
              </a:rPr>
              <a:t> is the mandatory first-line combination for all Type 2 patients with Heart Failure.</a:t>
            </a:r>
            <a:endParaRPr lang="en-US" sz="1200" dirty="0"/>
          </a:p>
        </p:txBody>
      </p:sp>
      <p:sp>
        <p:nvSpPr>
          <p:cNvPr id="29" name="SK-15-text-28"/>
          <p:cNvSpPr/>
          <p:nvPr/>
        </p:nvSpPr>
        <p:spPr>
          <a:xfrm>
            <a:off x="800100" y="2524125"/>
            <a:ext cx="5465564"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44444"/>
                </a:solidFill>
              </a:rPr>
              <a:t>Specific SGLT2i:</a:t>
            </a:r>
            <a:r>
              <a:rPr lang="en-US" sz="1200" dirty="0">
                <a:solidFill>
                  <a:srgbClr val="444444"/>
                </a:solidFill>
              </a:rPr>
              <a:t> Dapagliflozin or Empagliflozin are preferred due to robust HFrEF/HFpEF evidence.</a:t>
            </a:r>
            <a:endParaRPr lang="en-US" sz="1200" dirty="0"/>
          </a:p>
        </p:txBody>
      </p:sp>
      <p:sp>
        <p:nvSpPr>
          <p:cNvPr id="30" name="SK-15-text-29"/>
          <p:cNvSpPr/>
          <p:nvPr/>
        </p:nvSpPr>
        <p:spPr>
          <a:xfrm>
            <a:off x="800100" y="3095625"/>
            <a:ext cx="5465564"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44444"/>
                </a:solidFill>
              </a:rPr>
              <a:t>If Metformin CI:</a:t>
            </a:r>
            <a:r>
              <a:rPr lang="en-US" sz="1200" dirty="0">
                <a:solidFill>
                  <a:srgbClr val="444444"/>
                </a:solidFill>
              </a:rPr>
              <a:t> Use SGLT2 inhibitor monotherapy immediately to capture cardioprotective benefits.</a:t>
            </a:r>
            <a:endParaRPr lang="en-US" sz="1200" dirty="0"/>
          </a:p>
        </p:txBody>
      </p:sp>
      <p:sp>
        <p:nvSpPr>
          <p:cNvPr id="31" name="SK-15-text-30"/>
          <p:cNvSpPr/>
          <p:nvPr/>
        </p:nvSpPr>
        <p:spPr>
          <a:xfrm>
            <a:off x="800100" y="3667125"/>
            <a:ext cx="5465564"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444"/>
                </a:solidFill>
              </a:rPr>
              <a:t>SGLT2i should be continued even if HbA1c benefit is minimal, provided eGFR remains &gt;20 ml/min.</a:t>
            </a:r>
            <a:endParaRPr lang="en-US" sz="1200" dirty="0"/>
          </a:p>
        </p:txBody>
      </p:sp>
      <p:sp>
        <p:nvSpPr>
          <p:cNvPr id="32" name="SK-15-text-31"/>
          <p:cNvSpPr/>
          <p:nvPr/>
        </p:nvSpPr>
        <p:spPr>
          <a:xfrm>
            <a:off x="823913" y="5800725"/>
            <a:ext cx="5465564"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 SCA Tip: When discussing with patients, frame SGLT2i as "heart protection" rather than just "sugar control."</a:t>
            </a:r>
            <a:endParaRPr lang="en-US" sz="1050" dirty="0"/>
          </a:p>
        </p:txBody>
      </p:sp>
      <p:sp>
        <p:nvSpPr>
          <p:cNvPr id="33" name="SK-15-text-32"/>
          <p:cNvSpPr/>
          <p:nvPr/>
        </p:nvSpPr>
        <p:spPr>
          <a:xfrm>
            <a:off x="7313414" y="1181100"/>
            <a:ext cx="4878586"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Strict Contraindications</a:t>
            </a:r>
            <a:endParaRPr lang="en-US" sz="1500" dirty="0"/>
          </a:p>
        </p:txBody>
      </p:sp>
      <p:sp>
        <p:nvSpPr>
          <p:cNvPr id="34" name="SK-15-text-33"/>
          <p:cNvSpPr/>
          <p:nvPr/>
        </p:nvSpPr>
        <p:spPr>
          <a:xfrm>
            <a:off x="7246739" y="1609725"/>
            <a:ext cx="4430911"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D32F2F"/>
                </a:solidFill>
              </a:rPr>
              <a:t>AVOID PIOGLITAZONE:</a:t>
            </a:r>
            <a:r>
              <a:rPr lang="en-US" sz="1200" dirty="0">
                <a:solidFill>
                  <a:srgbClr val="444444"/>
                </a:solidFill>
              </a:rPr>
              <a:t> Causes significant fluid retention and can precipitate or worsen heart failure.</a:t>
            </a:r>
            <a:endParaRPr lang="en-US" sz="1200" dirty="0"/>
          </a:p>
        </p:txBody>
      </p:sp>
      <p:sp>
        <p:nvSpPr>
          <p:cNvPr id="35" name="SK-15-text-34"/>
          <p:cNvSpPr/>
          <p:nvPr/>
        </p:nvSpPr>
        <p:spPr>
          <a:xfrm>
            <a:off x="7246739" y="2181225"/>
            <a:ext cx="4430911" cy="457200"/>
          </a:xfrm>
          <a:prstGeom prst="rect">
            <a:avLst/>
          </a:prstGeom>
          <a:noFill/>
          <a:ln/>
        </p:spPr>
        <p:txBody>
          <a:bodyPr vert="horz" wrap="square" lIns="0" tIns="0" rIns="0" bIns="0" rtlCol="0" anchor="ctr"/>
          <a:lstStyle/>
          <a:p>
            <a:pPr marL="0" indent="0" algn="l">
              <a:lnSpc>
                <a:spcPts val="1800"/>
              </a:lnSpc>
              <a:buNone/>
            </a:pPr>
            <a:r>
              <a:rPr lang="en-US" sz="1200" b="1" dirty="0">
                <a:solidFill>
                  <a:srgbClr val="444444"/>
                </a:solidFill>
              </a:rPr>
              <a:t>Saxagliptin (DPP-4i):</a:t>
            </a:r>
            <a:r>
              <a:rPr lang="en-US" sz="1200" dirty="0">
                <a:solidFill>
                  <a:srgbClr val="444444"/>
                </a:solidFill>
              </a:rPr>
              <a:t> Evidence suggests increased risk of HF hospitalisation; avoid in this cohort.</a:t>
            </a:r>
            <a:endParaRPr lang="en-US" sz="1200" dirty="0"/>
          </a:p>
        </p:txBody>
      </p:sp>
      <p:sp>
        <p:nvSpPr>
          <p:cNvPr id="36" name="SK-15-text-35"/>
          <p:cNvSpPr/>
          <p:nvPr/>
        </p:nvSpPr>
        <p:spPr>
          <a:xfrm>
            <a:off x="7313414" y="4086225"/>
            <a:ext cx="4716661"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Clinical Rationale</a:t>
            </a:r>
            <a:endParaRPr lang="en-US" sz="1500" dirty="0"/>
          </a:p>
        </p:txBody>
      </p:sp>
      <p:sp>
        <p:nvSpPr>
          <p:cNvPr id="37" name="SK-15-text-36"/>
          <p:cNvSpPr/>
          <p:nvPr/>
        </p:nvSpPr>
        <p:spPr>
          <a:xfrm>
            <a:off x="7246739" y="4514850"/>
            <a:ext cx="4430911"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444"/>
                </a:solidFill>
              </a:rPr>
              <a:t>SGLT2i reduce the risk of CV death and hospitalisation for HF by approx. 25-30%.</a:t>
            </a:r>
            <a:endParaRPr lang="en-US" sz="1200" dirty="0"/>
          </a:p>
        </p:txBody>
      </p:sp>
      <p:sp>
        <p:nvSpPr>
          <p:cNvPr id="38" name="SK-15-text-37"/>
          <p:cNvSpPr/>
          <p:nvPr/>
        </p:nvSpPr>
        <p:spPr>
          <a:xfrm>
            <a:off x="7246739" y="5086350"/>
            <a:ext cx="4430911"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444"/>
                </a:solidFill>
              </a:rPr>
              <a:t>Beneficial osmotic diuresis helps manage volume status alongside standard HF meds (e.g., ACEi/ARNI).</a:t>
            </a:r>
            <a:endParaRPr lang="en-US" sz="1200" dirty="0"/>
          </a:p>
        </p:txBody>
      </p:sp>
      <p:sp>
        <p:nvSpPr>
          <p:cNvPr id="39" name="SK-15-text-38"/>
          <p:cNvSpPr/>
          <p:nvPr/>
        </p:nvSpPr>
        <p:spPr>
          <a:xfrm>
            <a:off x="7246739" y="5657850"/>
            <a:ext cx="4430911" cy="457200"/>
          </a:xfrm>
          <a:prstGeom prst="rect">
            <a:avLst/>
          </a:prstGeom>
          <a:noFill/>
          <a:ln/>
        </p:spPr>
        <p:txBody>
          <a:bodyPr vert="horz" wrap="square" lIns="0" tIns="0" rIns="0" bIns="0" rtlCol="0" anchor="ctr"/>
          <a:lstStyle/>
          <a:p>
            <a:pPr marL="0" indent="0" algn="l">
              <a:lnSpc>
                <a:spcPts val="1800"/>
              </a:lnSpc>
              <a:buNone/>
            </a:pPr>
            <a:r>
              <a:rPr lang="en-US" sz="1200" dirty="0">
                <a:solidFill>
                  <a:srgbClr val="444444"/>
                </a:solidFill>
              </a:rPr>
              <a:t>Metformin MR remains the "anchor" therapy for its metabolic and legacy CV benefits.</a:t>
            </a:r>
            <a:endParaRPr lang="en-US"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6-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6-img-3" descr="preencoded.png"/>
          <p:cNvPicPr>
            <a:picLocks noChangeAspect="1"/>
          </p:cNvPicPr>
          <p:nvPr/>
        </p:nvPicPr>
        <p:blipFill>
          <a:blip r:embed="rId5"/>
          <a:stretch>
            <a:fillRect/>
          </a:stretch>
        </p:blipFill>
        <p:spPr>
          <a:xfrm>
            <a:off x="0" y="0"/>
            <a:ext cx="12192000" cy="762000"/>
          </a:xfrm>
          <a:prstGeom prst="rect">
            <a:avLst/>
          </a:prstGeom>
        </p:spPr>
      </p:pic>
      <p:pic>
        <p:nvPicPr>
          <p:cNvPr id="5" name="SK-16-img-4" descr="preencoded.png"/>
          <p:cNvPicPr>
            <a:picLocks noChangeAspect="1"/>
          </p:cNvPicPr>
          <p:nvPr/>
        </p:nvPicPr>
        <p:blipFill>
          <a:blip r:embed="rId6"/>
          <a:stretch>
            <a:fillRect/>
          </a:stretch>
        </p:blipFill>
        <p:spPr>
          <a:xfrm>
            <a:off x="285750" y="2031206"/>
            <a:ext cx="6829425" cy="3086100"/>
          </a:xfrm>
          <a:prstGeom prst="rect">
            <a:avLst/>
          </a:prstGeom>
        </p:spPr>
      </p:pic>
      <p:pic>
        <p:nvPicPr>
          <p:cNvPr id="6" name="SK-16-img-5" descr="preencoded.png"/>
          <p:cNvPicPr>
            <a:picLocks noChangeAspect="1"/>
          </p:cNvPicPr>
          <p:nvPr/>
        </p:nvPicPr>
        <p:blipFill>
          <a:blip r:embed="rId7"/>
          <a:stretch>
            <a:fillRect/>
          </a:stretch>
        </p:blipFill>
        <p:spPr>
          <a:xfrm>
            <a:off x="285750" y="2031206"/>
            <a:ext cx="1365796" cy="514350"/>
          </a:xfrm>
          <a:prstGeom prst="rect">
            <a:avLst/>
          </a:prstGeom>
        </p:spPr>
      </p:pic>
      <p:pic>
        <p:nvPicPr>
          <p:cNvPr id="7" name="SK-16-img-6" descr="preencoded.png"/>
          <p:cNvPicPr>
            <a:picLocks noChangeAspect="1"/>
          </p:cNvPicPr>
          <p:nvPr/>
        </p:nvPicPr>
        <p:blipFill>
          <a:blip r:embed="rId8"/>
          <a:stretch>
            <a:fillRect/>
          </a:stretch>
        </p:blipFill>
        <p:spPr>
          <a:xfrm>
            <a:off x="1651546" y="2031206"/>
            <a:ext cx="3073152" cy="514350"/>
          </a:xfrm>
          <a:prstGeom prst="rect">
            <a:avLst/>
          </a:prstGeom>
        </p:spPr>
      </p:pic>
      <p:pic>
        <p:nvPicPr>
          <p:cNvPr id="8" name="SK-16-img-7" descr="preencoded.png"/>
          <p:cNvPicPr>
            <a:picLocks noChangeAspect="1"/>
          </p:cNvPicPr>
          <p:nvPr/>
        </p:nvPicPr>
        <p:blipFill>
          <a:blip r:embed="rId9"/>
          <a:stretch>
            <a:fillRect/>
          </a:stretch>
        </p:blipFill>
        <p:spPr>
          <a:xfrm>
            <a:off x="4724698" y="2031206"/>
            <a:ext cx="2390477" cy="514350"/>
          </a:xfrm>
          <a:prstGeom prst="rect">
            <a:avLst/>
          </a:prstGeom>
        </p:spPr>
      </p:pic>
      <p:pic>
        <p:nvPicPr>
          <p:cNvPr id="9" name="SK-16-img-8" descr="preencoded.png"/>
          <p:cNvPicPr>
            <a:picLocks noChangeAspect="1"/>
          </p:cNvPicPr>
          <p:nvPr/>
        </p:nvPicPr>
        <p:blipFill>
          <a:blip r:embed="rId10"/>
          <a:stretch>
            <a:fillRect/>
          </a:stretch>
        </p:blipFill>
        <p:spPr>
          <a:xfrm>
            <a:off x="285750" y="2545556"/>
            <a:ext cx="1365796" cy="714375"/>
          </a:xfrm>
          <a:prstGeom prst="rect">
            <a:avLst/>
          </a:prstGeom>
        </p:spPr>
      </p:pic>
      <p:pic>
        <p:nvPicPr>
          <p:cNvPr id="10" name="SK-16-img-9" descr="preencoded.png"/>
          <p:cNvPicPr>
            <a:picLocks noChangeAspect="1"/>
          </p:cNvPicPr>
          <p:nvPr/>
        </p:nvPicPr>
        <p:blipFill>
          <a:blip r:embed="rId11"/>
          <a:stretch>
            <a:fillRect/>
          </a:stretch>
        </p:blipFill>
        <p:spPr>
          <a:xfrm>
            <a:off x="1651546" y="2545556"/>
            <a:ext cx="3073152" cy="714375"/>
          </a:xfrm>
          <a:prstGeom prst="rect">
            <a:avLst/>
          </a:prstGeom>
        </p:spPr>
      </p:pic>
      <p:pic>
        <p:nvPicPr>
          <p:cNvPr id="11" name="SK-16-img-10" descr="preencoded.png"/>
          <p:cNvPicPr>
            <a:picLocks noChangeAspect="1"/>
          </p:cNvPicPr>
          <p:nvPr/>
        </p:nvPicPr>
        <p:blipFill>
          <a:blip r:embed="rId12"/>
          <a:stretch>
            <a:fillRect/>
          </a:stretch>
        </p:blipFill>
        <p:spPr>
          <a:xfrm>
            <a:off x="4724698" y="2545556"/>
            <a:ext cx="2390477" cy="714375"/>
          </a:xfrm>
          <a:prstGeom prst="rect">
            <a:avLst/>
          </a:prstGeom>
        </p:spPr>
      </p:pic>
      <p:pic>
        <p:nvPicPr>
          <p:cNvPr id="12" name="SK-16-img-11" descr="preencoded.png"/>
          <p:cNvPicPr>
            <a:picLocks noChangeAspect="1"/>
          </p:cNvPicPr>
          <p:nvPr/>
        </p:nvPicPr>
        <p:blipFill>
          <a:blip r:embed="rId13"/>
          <a:stretch>
            <a:fillRect/>
          </a:stretch>
        </p:blipFill>
        <p:spPr>
          <a:xfrm>
            <a:off x="285750" y="3259931"/>
            <a:ext cx="1365796" cy="928688"/>
          </a:xfrm>
          <a:prstGeom prst="rect">
            <a:avLst/>
          </a:prstGeom>
        </p:spPr>
      </p:pic>
      <p:pic>
        <p:nvPicPr>
          <p:cNvPr id="13" name="SK-16-img-12" descr="preencoded.png"/>
          <p:cNvPicPr>
            <a:picLocks noChangeAspect="1"/>
          </p:cNvPicPr>
          <p:nvPr/>
        </p:nvPicPr>
        <p:blipFill>
          <a:blip r:embed="rId14"/>
          <a:stretch>
            <a:fillRect/>
          </a:stretch>
        </p:blipFill>
        <p:spPr>
          <a:xfrm>
            <a:off x="1651546" y="3259931"/>
            <a:ext cx="3073152" cy="928688"/>
          </a:xfrm>
          <a:prstGeom prst="rect">
            <a:avLst/>
          </a:prstGeom>
        </p:spPr>
      </p:pic>
      <p:pic>
        <p:nvPicPr>
          <p:cNvPr id="14" name="SK-16-img-13" descr="preencoded.png"/>
          <p:cNvPicPr>
            <a:picLocks noChangeAspect="1"/>
          </p:cNvPicPr>
          <p:nvPr/>
        </p:nvPicPr>
        <p:blipFill>
          <a:blip r:embed="rId15"/>
          <a:stretch>
            <a:fillRect/>
          </a:stretch>
        </p:blipFill>
        <p:spPr>
          <a:xfrm>
            <a:off x="4724698" y="3259931"/>
            <a:ext cx="2390477" cy="928688"/>
          </a:xfrm>
          <a:prstGeom prst="rect">
            <a:avLst/>
          </a:prstGeom>
        </p:spPr>
      </p:pic>
      <p:pic>
        <p:nvPicPr>
          <p:cNvPr id="15" name="SK-16-img-14" descr="preencoded.png"/>
          <p:cNvPicPr>
            <a:picLocks noChangeAspect="1"/>
          </p:cNvPicPr>
          <p:nvPr/>
        </p:nvPicPr>
        <p:blipFill>
          <a:blip r:embed="rId16"/>
          <a:stretch>
            <a:fillRect/>
          </a:stretch>
        </p:blipFill>
        <p:spPr>
          <a:xfrm>
            <a:off x="7353300" y="1600944"/>
            <a:ext cx="4552950" cy="1784747"/>
          </a:xfrm>
          <a:prstGeom prst="rect">
            <a:avLst/>
          </a:prstGeom>
        </p:spPr>
      </p:pic>
      <p:pic>
        <p:nvPicPr>
          <p:cNvPr id="16" name="SK-16-img-15" descr="preencoded.png"/>
          <p:cNvPicPr>
            <a:picLocks noChangeAspect="1"/>
          </p:cNvPicPr>
          <p:nvPr/>
        </p:nvPicPr>
        <p:blipFill>
          <a:blip r:embed="rId17"/>
          <a:stretch>
            <a:fillRect/>
          </a:stretch>
        </p:blipFill>
        <p:spPr>
          <a:xfrm>
            <a:off x="7543800" y="1832372"/>
            <a:ext cx="214313" cy="175320"/>
          </a:xfrm>
          <a:prstGeom prst="rect">
            <a:avLst/>
          </a:prstGeom>
        </p:spPr>
      </p:pic>
      <p:pic>
        <p:nvPicPr>
          <p:cNvPr id="17" name="SK-16-img-16" descr="preencoded.png"/>
          <p:cNvPicPr>
            <a:picLocks noChangeAspect="1"/>
          </p:cNvPicPr>
          <p:nvPr/>
        </p:nvPicPr>
        <p:blipFill>
          <a:blip r:embed="rId18"/>
          <a:stretch>
            <a:fillRect/>
          </a:stretch>
        </p:blipFill>
        <p:spPr>
          <a:xfrm>
            <a:off x="7353300" y="3576191"/>
            <a:ext cx="4552950" cy="1971377"/>
          </a:xfrm>
          <a:prstGeom prst="rect">
            <a:avLst/>
          </a:prstGeom>
        </p:spPr>
      </p:pic>
      <p:pic>
        <p:nvPicPr>
          <p:cNvPr id="18" name="SK-16-img-17" descr="preencoded.png"/>
          <p:cNvPicPr>
            <a:picLocks noChangeAspect="1"/>
          </p:cNvPicPr>
          <p:nvPr/>
        </p:nvPicPr>
        <p:blipFill>
          <a:blip r:embed="rId19"/>
          <a:stretch>
            <a:fillRect/>
          </a:stretch>
        </p:blipFill>
        <p:spPr>
          <a:xfrm>
            <a:off x="7543800" y="3807619"/>
            <a:ext cx="214313" cy="175320"/>
          </a:xfrm>
          <a:prstGeom prst="rect">
            <a:avLst/>
          </a:prstGeom>
        </p:spPr>
      </p:pic>
      <p:pic>
        <p:nvPicPr>
          <p:cNvPr id="19" name="SK-16-img-18" descr="preencoded.png"/>
          <p:cNvPicPr>
            <a:picLocks noChangeAspect="1"/>
          </p:cNvPicPr>
          <p:nvPr/>
        </p:nvPicPr>
        <p:blipFill>
          <a:blip r:embed="rId20"/>
          <a:stretch>
            <a:fillRect/>
          </a:stretch>
        </p:blipFill>
        <p:spPr>
          <a:xfrm>
            <a:off x="285750" y="6519416"/>
            <a:ext cx="154781" cy="125760"/>
          </a:xfrm>
          <a:prstGeom prst="rect">
            <a:avLst/>
          </a:prstGeom>
        </p:spPr>
      </p:pic>
      <p:sp>
        <p:nvSpPr>
          <p:cNvPr id="20" name="SK-16-text-19"/>
          <p:cNvSpPr/>
          <p:nvPr/>
        </p:nvSpPr>
        <p:spPr>
          <a:xfrm>
            <a:off x="285750" y="142875"/>
            <a:ext cx="9235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Pathway 5: Chronic Kidney Disease</a:t>
            </a:r>
            <a:endParaRPr lang="en-US" sz="1800" dirty="0"/>
          </a:p>
        </p:txBody>
      </p:sp>
      <p:sp>
        <p:nvSpPr>
          <p:cNvPr id="21" name="SK-16-text-20"/>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2" name="SK-16-text-21"/>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3" name="SK-16-text-22"/>
          <p:cNvSpPr/>
          <p:nvPr/>
        </p:nvSpPr>
        <p:spPr>
          <a:xfrm>
            <a:off x="428625" y="2031206"/>
            <a:ext cx="1301563"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eGFR Tier</a:t>
            </a:r>
            <a:endParaRPr lang="en-US" sz="1200" dirty="0"/>
          </a:p>
        </p:txBody>
      </p:sp>
      <p:sp>
        <p:nvSpPr>
          <p:cNvPr id="24" name="SK-16-text-23"/>
          <p:cNvSpPr/>
          <p:nvPr/>
        </p:nvSpPr>
        <p:spPr>
          <a:xfrm>
            <a:off x="1794421" y="2031206"/>
            <a:ext cx="3317506"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Preferred Management</a:t>
            </a:r>
            <a:endParaRPr lang="en-US" sz="1200" dirty="0"/>
          </a:p>
        </p:txBody>
      </p:sp>
      <p:sp>
        <p:nvSpPr>
          <p:cNvPr id="25" name="SK-16-text-24"/>
          <p:cNvSpPr/>
          <p:nvPr/>
        </p:nvSpPr>
        <p:spPr>
          <a:xfrm>
            <a:off x="4867573" y="2031206"/>
            <a:ext cx="2254268"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Clinical Notes</a:t>
            </a:r>
            <a:endParaRPr lang="en-US" sz="1200" dirty="0"/>
          </a:p>
        </p:txBody>
      </p:sp>
      <p:sp>
        <p:nvSpPr>
          <p:cNvPr id="26" name="SK-16-text-25"/>
          <p:cNvSpPr/>
          <p:nvPr/>
        </p:nvSpPr>
        <p:spPr>
          <a:xfrm>
            <a:off x="504825" y="2688431"/>
            <a:ext cx="1301185" cy="290513"/>
          </a:xfrm>
          <a:prstGeom prst="rect">
            <a:avLst/>
          </a:prstGeom>
          <a:noFill/>
          <a:ln/>
        </p:spPr>
        <p:txBody>
          <a:bodyPr vert="horz" wrap="square" lIns="0" tIns="0" rIns="0" bIns="0" rtlCol="0" anchor="ctr"/>
          <a:lstStyle/>
          <a:p>
            <a:pPr marL="0" indent="0">
              <a:lnSpc>
                <a:spcPts val="1688"/>
              </a:lnSpc>
              <a:buNone/>
            </a:pPr>
            <a:r>
              <a:rPr lang="en-US" sz="1125" b="1" dirty="0">
                <a:solidFill>
                  <a:srgbClr val="E65100"/>
                </a:solidFill>
                <a:highlight>
                  <a:srgbClr val="FFF3E0"/>
                </a:highlight>
              </a:rPr>
              <a:t>eGFR &gt;30</a:t>
            </a:r>
            <a:endParaRPr lang="en-US" sz="1125" dirty="0"/>
          </a:p>
        </p:txBody>
      </p:sp>
      <p:sp>
        <p:nvSpPr>
          <p:cNvPr id="27" name="SK-16-text-26"/>
          <p:cNvSpPr/>
          <p:nvPr/>
        </p:nvSpPr>
        <p:spPr>
          <a:xfrm>
            <a:off x="1794421" y="2545556"/>
            <a:ext cx="2787402" cy="71437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Metformin MR + SGLT2i</a:t>
            </a:r>
            <a:r>
              <a:rPr lang="en-US" sz="1125" dirty="0">
                <a:solidFill>
                  <a:srgbClr val="2D2D2D"/>
                </a:solidFill>
              </a:rPr>
              <a:t>
(Dapagliflozin or Empagliflozin)</a:t>
            </a:r>
            <a:endParaRPr lang="en-US" sz="1125" dirty="0"/>
          </a:p>
        </p:txBody>
      </p:sp>
      <p:sp>
        <p:nvSpPr>
          <p:cNvPr id="28" name="SK-16-text-27"/>
          <p:cNvSpPr/>
          <p:nvPr/>
        </p:nvSpPr>
        <p:spPr>
          <a:xfrm>
            <a:off x="4867573" y="2545556"/>
            <a:ext cx="2104727" cy="714375"/>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Full dual-therapy for cardiorenal protection and glucose control.</a:t>
            </a:r>
            <a:endParaRPr lang="en-US" sz="1125" dirty="0"/>
          </a:p>
        </p:txBody>
      </p:sp>
      <p:sp>
        <p:nvSpPr>
          <p:cNvPr id="29" name="SK-16-text-28"/>
          <p:cNvSpPr/>
          <p:nvPr/>
        </p:nvSpPr>
        <p:spPr>
          <a:xfrm>
            <a:off x="504825" y="3402806"/>
            <a:ext cx="1819104" cy="290513"/>
          </a:xfrm>
          <a:prstGeom prst="rect">
            <a:avLst/>
          </a:prstGeom>
          <a:noFill/>
          <a:ln/>
        </p:spPr>
        <p:txBody>
          <a:bodyPr vert="horz" wrap="square" lIns="0" tIns="0" rIns="0" bIns="0" rtlCol="0" anchor="ctr"/>
          <a:lstStyle/>
          <a:p>
            <a:pPr marL="0" indent="0">
              <a:lnSpc>
                <a:spcPts val="1688"/>
              </a:lnSpc>
              <a:buNone/>
            </a:pPr>
            <a:r>
              <a:rPr lang="en-US" sz="1125" b="1" dirty="0">
                <a:solidFill>
                  <a:srgbClr val="E65100"/>
                </a:solidFill>
                <a:highlight>
                  <a:srgbClr val="FFF3E0"/>
                </a:highlight>
              </a:rPr>
              <a:t>eGFR 20-30</a:t>
            </a:r>
            <a:endParaRPr lang="en-US" sz="1125" dirty="0"/>
          </a:p>
        </p:txBody>
      </p:sp>
      <p:sp>
        <p:nvSpPr>
          <p:cNvPr id="30" name="SK-16-text-29"/>
          <p:cNvSpPr/>
          <p:nvPr/>
        </p:nvSpPr>
        <p:spPr>
          <a:xfrm>
            <a:off x="1794421" y="3259931"/>
            <a:ext cx="2787402" cy="928688"/>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SGLT2i + DPP-4 Inhibitor</a:t>
            </a:r>
            <a:r>
              <a:rPr lang="en-US" sz="1125" dirty="0">
                <a:solidFill>
                  <a:srgbClr val="2D2D2D"/>
                </a:solidFill>
              </a:rPr>
              <a:t>
(Linagliptin preferred)</a:t>
            </a:r>
            <a:endParaRPr lang="en-US" sz="1125" dirty="0"/>
          </a:p>
        </p:txBody>
      </p:sp>
      <p:sp>
        <p:nvSpPr>
          <p:cNvPr id="31" name="SK-16-text-30"/>
          <p:cNvSpPr/>
          <p:nvPr/>
        </p:nvSpPr>
        <p:spPr>
          <a:xfrm>
            <a:off x="4867573" y="3259931"/>
            <a:ext cx="2104727" cy="928688"/>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Metformin contraindicated. Continue SGLT2i for renal protection.</a:t>
            </a:r>
            <a:endParaRPr lang="en-US" sz="1125" dirty="0"/>
          </a:p>
        </p:txBody>
      </p:sp>
      <p:sp>
        <p:nvSpPr>
          <p:cNvPr id="32" name="SK-16-text-31"/>
          <p:cNvSpPr/>
          <p:nvPr/>
        </p:nvSpPr>
        <p:spPr>
          <a:xfrm>
            <a:off x="504825" y="4331494"/>
            <a:ext cx="1301185" cy="290513"/>
          </a:xfrm>
          <a:prstGeom prst="rect">
            <a:avLst/>
          </a:prstGeom>
          <a:noFill/>
          <a:ln/>
        </p:spPr>
        <p:txBody>
          <a:bodyPr vert="horz" wrap="square" lIns="0" tIns="0" rIns="0" bIns="0" rtlCol="0" anchor="ctr"/>
          <a:lstStyle/>
          <a:p>
            <a:pPr marL="0" indent="0">
              <a:lnSpc>
                <a:spcPts val="1688"/>
              </a:lnSpc>
              <a:buNone/>
            </a:pPr>
            <a:r>
              <a:rPr lang="en-US" sz="1125" b="1" dirty="0">
                <a:solidFill>
                  <a:srgbClr val="E65100"/>
                </a:solidFill>
                <a:highlight>
                  <a:srgbClr val="FFF3E0"/>
                </a:highlight>
              </a:rPr>
              <a:t>eGFR &lt;20</a:t>
            </a:r>
            <a:endParaRPr lang="en-US" sz="1125" dirty="0"/>
          </a:p>
        </p:txBody>
      </p:sp>
      <p:sp>
        <p:nvSpPr>
          <p:cNvPr id="33" name="SK-16-text-32"/>
          <p:cNvSpPr/>
          <p:nvPr/>
        </p:nvSpPr>
        <p:spPr>
          <a:xfrm>
            <a:off x="1794421" y="4188619"/>
            <a:ext cx="2787402" cy="928688"/>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DPP-4 Inhibitor</a:t>
            </a:r>
            <a:r>
              <a:rPr lang="en-US" sz="1125" dirty="0">
                <a:solidFill>
                  <a:srgbClr val="2D2D2D"/>
                </a:solidFill>
              </a:rPr>
              <a:t> (Linagliptin)
or Pioglitazone / Insulin</a:t>
            </a:r>
            <a:endParaRPr lang="en-US" sz="1125" dirty="0"/>
          </a:p>
        </p:txBody>
      </p:sp>
      <p:sp>
        <p:nvSpPr>
          <p:cNvPr id="34" name="SK-16-text-33"/>
          <p:cNvSpPr/>
          <p:nvPr/>
        </p:nvSpPr>
        <p:spPr>
          <a:xfrm>
            <a:off x="4867573" y="4188619"/>
            <a:ext cx="2104727" cy="928688"/>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Specialist initiation for renal protection. Linagliptin needs no dose adjustment.</a:t>
            </a:r>
            <a:endParaRPr lang="en-US" sz="1125" dirty="0"/>
          </a:p>
        </p:txBody>
      </p:sp>
      <p:sp>
        <p:nvSpPr>
          <p:cNvPr id="35" name="SK-16-text-34"/>
          <p:cNvSpPr/>
          <p:nvPr/>
        </p:nvSpPr>
        <p:spPr>
          <a:xfrm>
            <a:off x="7853362" y="1791444"/>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Metformin Dose Review</a:t>
            </a:r>
            <a:endParaRPr lang="en-US" sz="1350" dirty="0"/>
          </a:p>
        </p:txBody>
      </p:sp>
      <p:sp>
        <p:nvSpPr>
          <p:cNvPr id="36" name="SK-16-text-35"/>
          <p:cNvSpPr/>
          <p:nvPr/>
        </p:nvSpPr>
        <p:spPr>
          <a:xfrm>
            <a:off x="7734300" y="2162919"/>
            <a:ext cx="44577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eGFR 30–45:</a:t>
            </a:r>
            <a:r>
              <a:rPr lang="en-US" sz="1050" dirty="0">
                <a:solidFill>
                  <a:srgbClr val="2D2D2D"/>
                </a:solidFill>
              </a:rPr>
              <a:t> Reduce dose to maximum </a:t>
            </a:r>
            <a:r>
              <a:rPr lang="en-US" sz="1050" b="1" dirty="0">
                <a:solidFill>
                  <a:srgbClr val="D32F2F"/>
                </a:solidFill>
              </a:rPr>
              <a:t>1g/day</a:t>
            </a:r>
            <a:r>
              <a:rPr lang="en-US" sz="1050" dirty="0">
                <a:solidFill>
                  <a:srgbClr val="2D2D2D"/>
                </a:solidFill>
              </a:rPr>
              <a:t>.</a:t>
            </a:r>
            <a:endParaRPr lang="en-US" sz="1050" dirty="0"/>
          </a:p>
        </p:txBody>
      </p:sp>
      <p:sp>
        <p:nvSpPr>
          <p:cNvPr id="37" name="SK-16-text-36"/>
          <p:cNvSpPr/>
          <p:nvPr/>
        </p:nvSpPr>
        <p:spPr>
          <a:xfrm>
            <a:off x="7734300" y="2444800"/>
            <a:ext cx="4457700" cy="186630"/>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eGFR &lt;30:</a:t>
            </a:r>
            <a:r>
              <a:rPr lang="en-US" sz="1050" dirty="0">
                <a:solidFill>
                  <a:srgbClr val="2D2D2D"/>
                </a:solidFill>
              </a:rPr>
              <a:t> </a:t>
            </a:r>
            <a:r>
              <a:rPr lang="en-US" sz="1050" b="1" dirty="0">
                <a:solidFill>
                  <a:srgbClr val="D32F2F"/>
                </a:solidFill>
              </a:rPr>
              <a:t>STOP</a:t>
            </a:r>
            <a:r>
              <a:rPr lang="en-US" sz="1050" dirty="0">
                <a:solidFill>
                  <a:srgbClr val="2D2D2D"/>
                </a:solidFill>
              </a:rPr>
              <a:t> Metformin immediately (Lactic acidosis risk).</a:t>
            </a:r>
            <a:endParaRPr lang="en-US" sz="1050" dirty="0"/>
          </a:p>
        </p:txBody>
      </p:sp>
      <p:sp>
        <p:nvSpPr>
          <p:cNvPr id="38" name="SK-16-text-37"/>
          <p:cNvSpPr/>
          <p:nvPr/>
        </p:nvSpPr>
        <p:spPr>
          <a:xfrm>
            <a:off x="7734300" y="2726680"/>
            <a:ext cx="39814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D2D2D"/>
                </a:solidFill>
              </a:rPr>
              <a:t>Always use </a:t>
            </a:r>
            <a:r>
              <a:rPr lang="en-US" sz="1050" b="1" dirty="0">
                <a:solidFill>
                  <a:srgbClr val="2E7D32"/>
                </a:solidFill>
                <a:highlight>
                  <a:srgbClr val="E8F5E9"/>
                </a:highlight>
              </a:rPr>
              <a:t>MR preparation</a:t>
            </a:r>
            <a:r>
              <a:rPr lang="en-US" sz="1050" dirty="0">
                <a:solidFill>
                  <a:srgbClr val="2D2D2D"/>
                </a:solidFill>
              </a:rPr>
              <a:t> for better tolerability in CKD patients.</a:t>
            </a:r>
            <a:endParaRPr lang="en-US" sz="1050" dirty="0"/>
          </a:p>
        </p:txBody>
      </p:sp>
      <p:sp>
        <p:nvSpPr>
          <p:cNvPr id="39" name="SK-16-text-38"/>
          <p:cNvSpPr/>
          <p:nvPr/>
        </p:nvSpPr>
        <p:spPr>
          <a:xfrm>
            <a:off x="7853362" y="3766691"/>
            <a:ext cx="43386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Cardiorenal Protection</a:t>
            </a:r>
            <a:endParaRPr lang="en-US" sz="1350" dirty="0"/>
          </a:p>
        </p:txBody>
      </p:sp>
      <p:sp>
        <p:nvSpPr>
          <p:cNvPr id="40" name="SK-16-text-39"/>
          <p:cNvSpPr/>
          <p:nvPr/>
        </p:nvSpPr>
        <p:spPr>
          <a:xfrm>
            <a:off x="7734300" y="4138166"/>
            <a:ext cx="39814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D2D2D"/>
                </a:solidFill>
              </a:rPr>
              <a:t>SGLT2i should be </a:t>
            </a:r>
            <a:r>
              <a:rPr lang="en-US" sz="1050" b="1" dirty="0">
                <a:solidFill>
                  <a:srgbClr val="2E7D32"/>
                </a:solidFill>
                <a:highlight>
                  <a:srgbClr val="E8F5E9"/>
                </a:highlight>
              </a:rPr>
              <a:t>continued</a:t>
            </a:r>
            <a:r>
              <a:rPr lang="en-US" sz="1050" dirty="0">
                <a:solidFill>
                  <a:srgbClr val="2D2D2D"/>
                </a:solidFill>
              </a:rPr>
              <a:t> even if glycaemic benefit diminishes at low eGFR.</a:t>
            </a:r>
            <a:endParaRPr lang="en-US" sz="1050" dirty="0"/>
          </a:p>
        </p:txBody>
      </p:sp>
      <p:sp>
        <p:nvSpPr>
          <p:cNvPr id="41" name="SK-16-text-40"/>
          <p:cNvSpPr/>
          <p:nvPr/>
        </p:nvSpPr>
        <p:spPr>
          <a:xfrm>
            <a:off x="7734300" y="4606677"/>
            <a:ext cx="3981450" cy="373261"/>
          </a:xfrm>
          <a:prstGeom prst="rect">
            <a:avLst/>
          </a:prstGeom>
          <a:noFill/>
          <a:ln/>
        </p:spPr>
        <p:txBody>
          <a:bodyPr vert="horz" wrap="square" lIns="0" tIns="0" rIns="0" bIns="0" rtlCol="0" anchor="ctr"/>
          <a:lstStyle/>
          <a:p>
            <a:pPr marL="0" indent="0">
              <a:lnSpc>
                <a:spcPts val="1470"/>
              </a:lnSpc>
              <a:buNone/>
            </a:pPr>
            <a:r>
              <a:rPr lang="en-US" sz="1050" dirty="0">
                <a:solidFill>
                  <a:srgbClr val="2D2D2D"/>
                </a:solidFill>
              </a:rPr>
              <a:t>Initiate Dapagliflozin/Empagliflozin down to </a:t>
            </a:r>
            <a:r>
              <a:rPr lang="en-US" sz="1050" b="1" dirty="0">
                <a:solidFill>
                  <a:srgbClr val="D32F2F"/>
                </a:solidFill>
              </a:rPr>
              <a:t>eGFR 20</a:t>
            </a:r>
            <a:r>
              <a:rPr lang="en-US" sz="1050" dirty="0">
                <a:solidFill>
                  <a:srgbClr val="2D2D2D"/>
                </a:solidFill>
              </a:rPr>
              <a:t> for renal/CVD protection.</a:t>
            </a:r>
            <a:endParaRPr lang="en-US" sz="1050" dirty="0"/>
          </a:p>
        </p:txBody>
      </p:sp>
      <p:sp>
        <p:nvSpPr>
          <p:cNvPr id="42" name="SK-16-text-41"/>
          <p:cNvSpPr/>
          <p:nvPr/>
        </p:nvSpPr>
        <p:spPr>
          <a:xfrm>
            <a:off x="7734300" y="5075188"/>
            <a:ext cx="4457700" cy="186630"/>
          </a:xfrm>
          <a:prstGeom prst="rect">
            <a:avLst/>
          </a:prstGeom>
          <a:noFill/>
          <a:ln/>
        </p:spPr>
        <p:txBody>
          <a:bodyPr vert="horz" wrap="square" lIns="0" tIns="0" rIns="0" bIns="0" rtlCol="0" anchor="ctr"/>
          <a:lstStyle/>
          <a:p>
            <a:pPr marL="0" indent="0">
              <a:lnSpc>
                <a:spcPts val="1470"/>
              </a:lnSpc>
              <a:buNone/>
            </a:pPr>
            <a:r>
              <a:rPr lang="en-US" sz="1050" dirty="0">
                <a:solidFill>
                  <a:srgbClr val="2D2D2D"/>
                </a:solidFill>
              </a:rPr>
              <a:t>Refer to nephrology if eGFR falls </a:t>
            </a:r>
            <a:r>
              <a:rPr lang="en-US" sz="1050" b="1" dirty="0">
                <a:solidFill>
                  <a:srgbClr val="D32F2F"/>
                </a:solidFill>
              </a:rPr>
              <a:t>&lt;30</a:t>
            </a:r>
            <a:r>
              <a:rPr lang="en-US" sz="1050" dirty="0">
                <a:solidFill>
                  <a:srgbClr val="2D2D2D"/>
                </a:solidFill>
              </a:rPr>
              <a:t> or UACR &gt;30mg/mmol.</a:t>
            </a:r>
            <a:endParaRPr lang="en-US" sz="1050" dirty="0"/>
          </a:p>
        </p:txBody>
      </p:sp>
      <p:sp>
        <p:nvSpPr>
          <p:cNvPr id="43" name="SK-16-text-42"/>
          <p:cNvSpPr/>
          <p:nvPr/>
        </p:nvSpPr>
        <p:spPr>
          <a:xfrm>
            <a:off x="440531" y="6481763"/>
            <a:ext cx="11751469" cy="3762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 Note: For patients with significant proteinuria (UACR &gt;3mg/mmol), prioritize ACEi/ARB alongside the SGLT2 inhibitor.</a:t>
            </a:r>
            <a:endParaRPr lang="en-US" sz="97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7-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17-img-4" descr="preencoded.png"/>
          <p:cNvPicPr>
            <a:picLocks noChangeAspect="1"/>
          </p:cNvPicPr>
          <p:nvPr/>
        </p:nvPicPr>
        <p:blipFill>
          <a:blip r:embed="rId5"/>
          <a:stretch>
            <a:fillRect/>
          </a:stretch>
        </p:blipFill>
        <p:spPr>
          <a:xfrm>
            <a:off x="285750" y="1181100"/>
            <a:ext cx="5691188" cy="3162300"/>
          </a:xfrm>
          <a:prstGeom prst="rect">
            <a:avLst/>
          </a:prstGeom>
        </p:spPr>
      </p:pic>
      <p:pic>
        <p:nvPicPr>
          <p:cNvPr id="6" name="SK-17-img-5" descr="preencoded.png"/>
          <p:cNvPicPr>
            <a:picLocks noChangeAspect="1"/>
          </p:cNvPicPr>
          <p:nvPr/>
        </p:nvPicPr>
        <p:blipFill>
          <a:blip r:embed="rId6"/>
          <a:stretch>
            <a:fillRect/>
          </a:stretch>
        </p:blipFill>
        <p:spPr>
          <a:xfrm>
            <a:off x="476250" y="1412528"/>
            <a:ext cx="214313" cy="175320"/>
          </a:xfrm>
          <a:prstGeom prst="rect">
            <a:avLst/>
          </a:prstGeom>
        </p:spPr>
      </p:pic>
      <p:pic>
        <p:nvPicPr>
          <p:cNvPr id="7" name="SK-17-img-6" descr="preencoded.png"/>
          <p:cNvPicPr>
            <a:picLocks noChangeAspect="1"/>
          </p:cNvPicPr>
          <p:nvPr/>
        </p:nvPicPr>
        <p:blipFill>
          <a:blip r:embed="rId7"/>
          <a:stretch>
            <a:fillRect/>
          </a:stretch>
        </p:blipFill>
        <p:spPr>
          <a:xfrm>
            <a:off x="476250" y="3324225"/>
            <a:ext cx="5310188" cy="828675"/>
          </a:xfrm>
          <a:prstGeom prst="rect">
            <a:avLst/>
          </a:prstGeom>
        </p:spPr>
      </p:pic>
      <p:pic>
        <p:nvPicPr>
          <p:cNvPr id="8" name="SK-17-img-7" descr="preencoded.png"/>
          <p:cNvPicPr>
            <a:picLocks noChangeAspect="1"/>
          </p:cNvPicPr>
          <p:nvPr/>
        </p:nvPicPr>
        <p:blipFill>
          <a:blip r:embed="rId8"/>
          <a:stretch>
            <a:fillRect/>
          </a:stretch>
        </p:blipFill>
        <p:spPr>
          <a:xfrm>
            <a:off x="285750" y="4533900"/>
            <a:ext cx="5691188" cy="2038350"/>
          </a:xfrm>
          <a:prstGeom prst="rect">
            <a:avLst/>
          </a:prstGeom>
        </p:spPr>
      </p:pic>
      <p:pic>
        <p:nvPicPr>
          <p:cNvPr id="9" name="SK-17-img-8" descr="preencoded.png"/>
          <p:cNvPicPr>
            <a:picLocks noChangeAspect="1"/>
          </p:cNvPicPr>
          <p:nvPr/>
        </p:nvPicPr>
        <p:blipFill>
          <a:blip r:embed="rId9"/>
          <a:stretch>
            <a:fillRect/>
          </a:stretch>
        </p:blipFill>
        <p:spPr>
          <a:xfrm>
            <a:off x="476250" y="4765328"/>
            <a:ext cx="214313" cy="175320"/>
          </a:xfrm>
          <a:prstGeom prst="rect">
            <a:avLst/>
          </a:prstGeom>
        </p:spPr>
      </p:pic>
      <p:pic>
        <p:nvPicPr>
          <p:cNvPr id="10" name="SK-17-img-9" descr="preencoded.png"/>
          <p:cNvPicPr>
            <a:picLocks noChangeAspect="1"/>
          </p:cNvPicPr>
          <p:nvPr/>
        </p:nvPicPr>
        <p:blipFill>
          <a:blip r:embed="rId10"/>
          <a:stretch>
            <a:fillRect/>
          </a:stretch>
        </p:blipFill>
        <p:spPr>
          <a:xfrm>
            <a:off x="6215063" y="1181100"/>
            <a:ext cx="5691188" cy="2600325"/>
          </a:xfrm>
          <a:prstGeom prst="rect">
            <a:avLst/>
          </a:prstGeom>
        </p:spPr>
      </p:pic>
      <p:pic>
        <p:nvPicPr>
          <p:cNvPr id="11" name="SK-17-img-10" descr="preencoded.png"/>
          <p:cNvPicPr>
            <a:picLocks noChangeAspect="1"/>
          </p:cNvPicPr>
          <p:nvPr/>
        </p:nvPicPr>
        <p:blipFill>
          <a:blip r:embed="rId11"/>
          <a:stretch>
            <a:fillRect/>
          </a:stretch>
        </p:blipFill>
        <p:spPr>
          <a:xfrm>
            <a:off x="6405563" y="1412528"/>
            <a:ext cx="214313" cy="175320"/>
          </a:xfrm>
          <a:prstGeom prst="rect">
            <a:avLst/>
          </a:prstGeom>
        </p:spPr>
      </p:pic>
      <p:pic>
        <p:nvPicPr>
          <p:cNvPr id="12" name="SK-17-img-11" descr="preencoded.png"/>
          <p:cNvPicPr>
            <a:picLocks noChangeAspect="1"/>
          </p:cNvPicPr>
          <p:nvPr/>
        </p:nvPicPr>
        <p:blipFill>
          <a:blip r:embed="rId10"/>
          <a:stretch>
            <a:fillRect/>
          </a:stretch>
        </p:blipFill>
        <p:spPr>
          <a:xfrm>
            <a:off x="6215063" y="3971925"/>
            <a:ext cx="5691188" cy="2600325"/>
          </a:xfrm>
          <a:prstGeom prst="rect">
            <a:avLst/>
          </a:prstGeom>
        </p:spPr>
      </p:pic>
      <p:pic>
        <p:nvPicPr>
          <p:cNvPr id="13" name="SK-17-img-12" descr="preencoded.png"/>
          <p:cNvPicPr>
            <a:picLocks noChangeAspect="1"/>
          </p:cNvPicPr>
          <p:nvPr/>
        </p:nvPicPr>
        <p:blipFill>
          <a:blip r:embed="rId12"/>
          <a:stretch>
            <a:fillRect/>
          </a:stretch>
        </p:blipFill>
        <p:spPr>
          <a:xfrm>
            <a:off x="6405563" y="4162425"/>
            <a:ext cx="5310188" cy="1839813"/>
          </a:xfrm>
          <a:prstGeom prst="rect">
            <a:avLst/>
          </a:prstGeom>
        </p:spPr>
      </p:pic>
      <p:pic>
        <p:nvPicPr>
          <p:cNvPr id="14" name="SK-17-img-13" descr="preencoded.png"/>
          <p:cNvPicPr>
            <a:picLocks noChangeAspect="1"/>
          </p:cNvPicPr>
          <p:nvPr/>
        </p:nvPicPr>
        <p:blipFill>
          <a:blip r:embed="rId13"/>
          <a:stretch>
            <a:fillRect/>
          </a:stretch>
        </p:blipFill>
        <p:spPr>
          <a:xfrm>
            <a:off x="6548438" y="4344293"/>
            <a:ext cx="166688" cy="137220"/>
          </a:xfrm>
          <a:prstGeom prst="rect">
            <a:avLst/>
          </a:prstGeom>
        </p:spPr>
      </p:pic>
      <p:sp>
        <p:nvSpPr>
          <p:cNvPr id="15" name="SK-17-text-14"/>
          <p:cNvSpPr/>
          <p:nvPr/>
        </p:nvSpPr>
        <p:spPr>
          <a:xfrm>
            <a:off x="285750" y="142875"/>
            <a:ext cx="107899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Pathway 6: Early-Onset Type 2 Diabetes</a:t>
            </a:r>
            <a:endParaRPr lang="en-US" sz="1800" dirty="0"/>
          </a:p>
        </p:txBody>
      </p:sp>
      <p:sp>
        <p:nvSpPr>
          <p:cNvPr id="16" name="SK-17-text-15"/>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17" name="SK-17-text-16"/>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18" name="SK-17-text-17"/>
          <p:cNvSpPr/>
          <p:nvPr/>
        </p:nvSpPr>
        <p:spPr>
          <a:xfrm>
            <a:off x="285750" y="809625"/>
            <a:ext cx="11906250" cy="228600"/>
          </a:xfrm>
          <a:prstGeom prst="rect">
            <a:avLst/>
          </a:prstGeom>
          <a:noFill/>
          <a:ln/>
        </p:spPr>
        <p:txBody>
          <a:bodyPr vert="horz" wrap="square" lIns="0" tIns="0" rIns="0" bIns="0" rtlCol="0" anchor="ctr"/>
          <a:lstStyle/>
          <a:p>
            <a:pPr marL="0" indent="0">
              <a:lnSpc>
                <a:spcPts val="1800"/>
              </a:lnSpc>
              <a:buNone/>
            </a:pPr>
            <a:r>
              <a:rPr lang="en-US" sz="1200" i="1" dirty="0">
                <a:solidFill>
                  <a:srgbClr val="444444"/>
                </a:solidFill>
              </a:rPr>
              <a:t>Aggressive management for patients diagnosed under age 40, utilizing SGLT2 inhibitors and GLP-1 RAs to mitigate high lifetime CVD risk.</a:t>
            </a:r>
            <a:endParaRPr lang="en-US" sz="1200" dirty="0"/>
          </a:p>
        </p:txBody>
      </p:sp>
      <p:sp>
        <p:nvSpPr>
          <p:cNvPr id="19" name="SK-17-text-18"/>
          <p:cNvSpPr/>
          <p:nvPr/>
        </p:nvSpPr>
        <p:spPr>
          <a:xfrm>
            <a:off x="785813" y="1371600"/>
            <a:ext cx="58293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Clinical Context: The &lt; 40s</a:t>
            </a:r>
            <a:endParaRPr lang="en-US" sz="1350" dirty="0"/>
          </a:p>
        </p:txBody>
      </p:sp>
      <p:sp>
        <p:nvSpPr>
          <p:cNvPr id="20" name="SK-17-text-19"/>
          <p:cNvSpPr/>
          <p:nvPr/>
        </p:nvSpPr>
        <p:spPr>
          <a:xfrm>
            <a:off x="714375" y="17430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Rapid Disease Progression:</a:t>
            </a:r>
            <a:r>
              <a:rPr lang="en-US" sz="1125" dirty="0">
                <a:solidFill>
                  <a:srgbClr val="2D2D2D"/>
                </a:solidFill>
              </a:rPr>
              <a:t> Younger patients often exhibit a more aggressive phenotype with faster beta-cell decline.</a:t>
            </a:r>
            <a:endParaRPr lang="en-US" sz="1125" dirty="0"/>
          </a:p>
        </p:txBody>
      </p:sp>
      <p:sp>
        <p:nvSpPr>
          <p:cNvPr id="21" name="SK-17-text-20"/>
          <p:cNvSpPr/>
          <p:nvPr/>
        </p:nvSpPr>
        <p:spPr>
          <a:xfrm>
            <a:off x="714375" y="22383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Lifetime CVD Risk:</a:t>
            </a:r>
            <a:r>
              <a:rPr lang="en-US" sz="1125" dirty="0">
                <a:solidFill>
                  <a:srgbClr val="2D2D2D"/>
                </a:solidFill>
              </a:rPr>
              <a:t> Long exposure to hyperglycaemia results in significantly higher lifetime risk of micro/macrovascular events.</a:t>
            </a:r>
            <a:endParaRPr lang="en-US" sz="1125" dirty="0"/>
          </a:p>
        </p:txBody>
      </p:sp>
      <p:sp>
        <p:nvSpPr>
          <p:cNvPr id="22" name="SK-17-text-21"/>
          <p:cNvSpPr/>
          <p:nvPr/>
        </p:nvSpPr>
        <p:spPr>
          <a:xfrm>
            <a:off x="714375" y="27336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Psychological Impact:</a:t>
            </a:r>
            <a:r>
              <a:rPr lang="en-US" sz="1125" dirty="0">
                <a:solidFill>
                  <a:srgbClr val="2D2D2D"/>
                </a:solidFill>
              </a:rPr>
              <a:t> High rates of diabetes distress and burden in early adulthood.</a:t>
            </a:r>
            <a:endParaRPr lang="en-US" sz="1125" dirty="0"/>
          </a:p>
        </p:txBody>
      </p:sp>
      <p:sp>
        <p:nvSpPr>
          <p:cNvPr id="23" name="SK-17-text-22"/>
          <p:cNvSpPr/>
          <p:nvPr/>
        </p:nvSpPr>
        <p:spPr>
          <a:xfrm>
            <a:off x="590550" y="3438525"/>
            <a:ext cx="50815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GOAL: AGGRESSIVE REDUCTION</a:t>
            </a:r>
            <a:endParaRPr lang="en-US" sz="1050" dirty="0"/>
          </a:p>
        </p:txBody>
      </p:sp>
      <p:sp>
        <p:nvSpPr>
          <p:cNvPr id="24" name="SK-17-text-23"/>
          <p:cNvSpPr/>
          <p:nvPr/>
        </p:nvSpPr>
        <p:spPr>
          <a:xfrm>
            <a:off x="590550" y="3638550"/>
            <a:ext cx="5081588"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Target "Legacy Effect" early to prevent irreversible complications in the 4th and 5th decades of life.</a:t>
            </a:r>
            <a:endParaRPr lang="en-US" sz="1050" dirty="0"/>
          </a:p>
        </p:txBody>
      </p:sp>
      <p:sp>
        <p:nvSpPr>
          <p:cNvPr id="25" name="SK-17-text-24"/>
          <p:cNvSpPr/>
          <p:nvPr/>
        </p:nvSpPr>
        <p:spPr>
          <a:xfrm>
            <a:off x="785813" y="4724400"/>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Assessment &amp; Differential</a:t>
            </a:r>
            <a:endParaRPr lang="en-US" sz="1350" dirty="0"/>
          </a:p>
        </p:txBody>
      </p:sp>
      <p:sp>
        <p:nvSpPr>
          <p:cNvPr id="26" name="SK-17-text-25"/>
          <p:cNvSpPr/>
          <p:nvPr/>
        </p:nvSpPr>
        <p:spPr>
          <a:xfrm>
            <a:off x="714375" y="50958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Exclude Type 1:</a:t>
            </a:r>
            <a:r>
              <a:rPr lang="en-US" sz="1125" dirty="0">
                <a:solidFill>
                  <a:srgbClr val="2D2D2D"/>
                </a:solidFill>
              </a:rPr>
              <a:t> Always check for rapid weight loss, ketones, and consider GAD antibodies/C-peptide if in doubt.</a:t>
            </a:r>
            <a:endParaRPr lang="en-US" sz="1125" dirty="0"/>
          </a:p>
        </p:txBody>
      </p:sp>
      <p:sp>
        <p:nvSpPr>
          <p:cNvPr id="27" name="SK-17-text-26"/>
          <p:cNvSpPr/>
          <p:nvPr/>
        </p:nvSpPr>
        <p:spPr>
          <a:xfrm>
            <a:off x="714375" y="55911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MODY Screening:</a:t>
            </a:r>
            <a:r>
              <a:rPr lang="en-US" sz="1125" dirty="0">
                <a:solidFill>
                  <a:srgbClr val="2D2D2D"/>
                </a:solidFill>
              </a:rPr>
              <a:t> Consider genetic testing if strong family history and non-obese phenotype.</a:t>
            </a:r>
            <a:endParaRPr lang="en-US" sz="1125" dirty="0"/>
          </a:p>
        </p:txBody>
      </p:sp>
      <p:sp>
        <p:nvSpPr>
          <p:cNvPr id="28" name="SK-17-text-27"/>
          <p:cNvSpPr/>
          <p:nvPr/>
        </p:nvSpPr>
        <p:spPr>
          <a:xfrm>
            <a:off x="6715125" y="1371600"/>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NICE NG28 (Feb 2026) Strategy</a:t>
            </a:r>
            <a:endParaRPr lang="en-US" sz="1350" dirty="0"/>
          </a:p>
        </p:txBody>
      </p:sp>
      <p:sp>
        <p:nvSpPr>
          <p:cNvPr id="29" name="SK-17-text-28"/>
          <p:cNvSpPr/>
          <p:nvPr/>
        </p:nvSpPr>
        <p:spPr>
          <a:xfrm>
            <a:off x="6643688" y="17430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Dual First-Line:</a:t>
            </a:r>
            <a:r>
              <a:rPr lang="en-US" sz="1125" dirty="0">
                <a:solidFill>
                  <a:srgbClr val="2D2D2D"/>
                </a:solidFill>
              </a:rPr>
              <a:t> Metformin MR + SGLT2 Inhibitor should be initiated sequentially but rapidly.</a:t>
            </a:r>
            <a:endParaRPr lang="en-US" sz="1125" dirty="0"/>
          </a:p>
        </p:txBody>
      </p:sp>
      <p:sp>
        <p:nvSpPr>
          <p:cNvPr id="30" name="SK-17-text-29"/>
          <p:cNvSpPr/>
          <p:nvPr/>
        </p:nvSpPr>
        <p:spPr>
          <a:xfrm>
            <a:off x="6643688" y="22383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Early Escalation:</a:t>
            </a:r>
            <a:r>
              <a:rPr lang="en-US" sz="1125" dirty="0">
                <a:solidFill>
                  <a:srgbClr val="2D2D2D"/>
                </a:solidFill>
              </a:rPr>
              <a:t> Consider adding </a:t>
            </a:r>
            <a:r>
              <a:rPr lang="en-US" sz="1125" b="1" dirty="0">
                <a:solidFill>
                  <a:srgbClr val="F58220"/>
                </a:solidFill>
              </a:rPr>
              <a:t>GLP-1 RA or Tirzepatide</a:t>
            </a:r>
            <a:r>
              <a:rPr lang="en-US" sz="1125" dirty="0">
                <a:solidFill>
                  <a:srgbClr val="2D2D2D"/>
                </a:solidFill>
              </a:rPr>
              <a:t> even if HbA1c is only marginally above target.</a:t>
            </a:r>
            <a:endParaRPr lang="en-US" sz="1125" dirty="0"/>
          </a:p>
        </p:txBody>
      </p:sp>
      <p:sp>
        <p:nvSpPr>
          <p:cNvPr id="31" name="SK-17-text-30"/>
          <p:cNvSpPr/>
          <p:nvPr/>
        </p:nvSpPr>
        <p:spPr>
          <a:xfrm>
            <a:off x="6643688" y="2733675"/>
            <a:ext cx="5072063"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CVD Mitigation:</a:t>
            </a:r>
            <a:r>
              <a:rPr lang="en-US" sz="1125" dirty="0">
                <a:solidFill>
                  <a:srgbClr val="2D2D2D"/>
                </a:solidFill>
              </a:rPr>
              <a:t> These agents are chosen for their proven cardiorenal protection, not just glucose lowering.</a:t>
            </a:r>
            <a:endParaRPr lang="en-US" sz="1125" dirty="0"/>
          </a:p>
        </p:txBody>
      </p:sp>
      <p:sp>
        <p:nvSpPr>
          <p:cNvPr id="32" name="SK-17-text-31"/>
          <p:cNvSpPr/>
          <p:nvPr/>
        </p:nvSpPr>
        <p:spPr>
          <a:xfrm>
            <a:off x="6715125" y="4305300"/>
            <a:ext cx="50244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 AKT / SCA EXAM PEARL</a:t>
            </a:r>
            <a:endParaRPr lang="en-US" sz="1050" dirty="0"/>
          </a:p>
        </p:txBody>
      </p:sp>
      <p:sp>
        <p:nvSpPr>
          <p:cNvPr id="33" name="SK-17-text-32"/>
          <p:cNvSpPr/>
          <p:nvPr/>
        </p:nvSpPr>
        <p:spPr>
          <a:xfrm>
            <a:off x="6548438" y="4552950"/>
            <a:ext cx="5024438" cy="1306413"/>
          </a:xfrm>
          <a:prstGeom prst="rect">
            <a:avLst/>
          </a:prstGeom>
          <a:noFill/>
          <a:ln/>
        </p:spPr>
        <p:txBody>
          <a:bodyPr vert="horz" wrap="square" lIns="0" tIns="0" rIns="0" bIns="0" rtlCol="0" anchor="ctr"/>
          <a:lstStyle/>
          <a:p>
            <a:pPr marL="0" indent="0">
              <a:lnSpc>
                <a:spcPts val="1470"/>
              </a:lnSpc>
              <a:buNone/>
            </a:pPr>
            <a:r>
              <a:rPr lang="en-US" sz="1050" b="1" dirty="0">
                <a:solidFill>
                  <a:srgbClr val="2D2D2D"/>
                </a:solidFill>
              </a:rPr>
              <a:t>AKT:</a:t>
            </a:r>
            <a:r>
              <a:rPr lang="en-US" sz="1050" dirty="0">
                <a:solidFill>
                  <a:srgbClr val="2D2D2D"/>
                </a:solidFill>
              </a:rPr>
              <a:t> The Feb 2026 update specifically highlights Pathway 6 as a cohort requiring "aggressive" intensification. If a question presents a 35-year-old with T2DM, standard monotherapy is rarely the correct 2026 answer.
</a:t>
            </a:r>
            <a:r>
              <a:rPr lang="en-US" sz="1050" b="1" dirty="0">
                <a:solidFill>
                  <a:srgbClr val="2D2D2D"/>
                </a:solidFill>
              </a:rPr>
              <a:t>SCA:</a:t>
            </a:r>
            <a:r>
              <a:rPr lang="en-US" sz="1050" dirty="0">
                <a:solidFill>
                  <a:srgbClr val="2D2D2D"/>
                </a:solidFill>
              </a:rPr>
              <a:t> Frame the conversation around </a:t>
            </a:r>
            <a:r>
              <a:rPr lang="en-US" sz="1050" b="1" dirty="0">
                <a:solidFill>
                  <a:srgbClr val="2D2D2D"/>
                </a:solidFill>
              </a:rPr>
              <a:t>"Long-term health protection"</a:t>
            </a:r>
            <a:r>
              <a:rPr lang="en-US" sz="1050" dirty="0">
                <a:solidFill>
                  <a:srgbClr val="2D2D2D"/>
                </a:solidFill>
              </a:rPr>
              <a:t> rather than just "sugar numbers." Use the 7-pathway logic to justify why you are starting two or three meds early.</a:t>
            </a:r>
            <a:endParaRPr lang="en-US" sz="10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8-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18-img-4" descr="preencoded.png"/>
          <p:cNvPicPr>
            <a:picLocks noChangeAspect="1"/>
          </p:cNvPicPr>
          <p:nvPr/>
        </p:nvPicPr>
        <p:blipFill>
          <a:blip r:embed="rId5"/>
          <a:stretch>
            <a:fillRect/>
          </a:stretch>
        </p:blipFill>
        <p:spPr>
          <a:xfrm>
            <a:off x="285750" y="857250"/>
            <a:ext cx="5691188" cy="4876800"/>
          </a:xfrm>
          <a:prstGeom prst="rect">
            <a:avLst/>
          </a:prstGeom>
        </p:spPr>
      </p:pic>
      <p:pic>
        <p:nvPicPr>
          <p:cNvPr id="6" name="SK-18-img-5" descr="preencoded.png"/>
          <p:cNvPicPr>
            <a:picLocks noChangeAspect="1"/>
          </p:cNvPicPr>
          <p:nvPr/>
        </p:nvPicPr>
        <p:blipFill>
          <a:blip r:embed="rId6"/>
          <a:stretch>
            <a:fillRect/>
          </a:stretch>
        </p:blipFill>
        <p:spPr>
          <a:xfrm>
            <a:off x="523875" y="1138982"/>
            <a:ext cx="238125" cy="198388"/>
          </a:xfrm>
          <a:prstGeom prst="rect">
            <a:avLst/>
          </a:prstGeom>
        </p:spPr>
      </p:pic>
      <p:pic>
        <p:nvPicPr>
          <p:cNvPr id="7" name="SK-18-img-6" descr="preencoded.png"/>
          <p:cNvPicPr>
            <a:picLocks noChangeAspect="1"/>
          </p:cNvPicPr>
          <p:nvPr/>
        </p:nvPicPr>
        <p:blipFill>
          <a:blip r:embed="rId7"/>
          <a:stretch>
            <a:fillRect/>
          </a:stretch>
        </p:blipFill>
        <p:spPr>
          <a:xfrm>
            <a:off x="523875" y="1524000"/>
            <a:ext cx="214313" cy="214313"/>
          </a:xfrm>
          <a:prstGeom prst="rect">
            <a:avLst/>
          </a:prstGeom>
        </p:spPr>
      </p:pic>
      <p:pic>
        <p:nvPicPr>
          <p:cNvPr id="8" name="SK-18-img-7" descr="preencoded.png"/>
          <p:cNvPicPr>
            <a:picLocks noChangeAspect="1"/>
          </p:cNvPicPr>
          <p:nvPr/>
        </p:nvPicPr>
        <p:blipFill>
          <a:blip r:embed="rId7"/>
          <a:stretch>
            <a:fillRect/>
          </a:stretch>
        </p:blipFill>
        <p:spPr>
          <a:xfrm>
            <a:off x="523875" y="2171700"/>
            <a:ext cx="214313" cy="214313"/>
          </a:xfrm>
          <a:prstGeom prst="rect">
            <a:avLst/>
          </a:prstGeom>
        </p:spPr>
      </p:pic>
      <p:pic>
        <p:nvPicPr>
          <p:cNvPr id="9" name="SK-18-img-8" descr="preencoded.png"/>
          <p:cNvPicPr>
            <a:picLocks noChangeAspect="1"/>
          </p:cNvPicPr>
          <p:nvPr/>
        </p:nvPicPr>
        <p:blipFill>
          <a:blip r:embed="rId7"/>
          <a:stretch>
            <a:fillRect/>
          </a:stretch>
        </p:blipFill>
        <p:spPr>
          <a:xfrm>
            <a:off x="523875" y="2819400"/>
            <a:ext cx="214313" cy="214313"/>
          </a:xfrm>
          <a:prstGeom prst="rect">
            <a:avLst/>
          </a:prstGeom>
        </p:spPr>
      </p:pic>
      <p:pic>
        <p:nvPicPr>
          <p:cNvPr id="10" name="SK-18-img-9" descr="preencoded.png"/>
          <p:cNvPicPr>
            <a:picLocks noChangeAspect="1"/>
          </p:cNvPicPr>
          <p:nvPr/>
        </p:nvPicPr>
        <p:blipFill>
          <a:blip r:embed="rId8"/>
          <a:stretch>
            <a:fillRect/>
          </a:stretch>
        </p:blipFill>
        <p:spPr>
          <a:xfrm>
            <a:off x="523875" y="3467100"/>
            <a:ext cx="5214938" cy="742950"/>
          </a:xfrm>
          <a:prstGeom prst="rect">
            <a:avLst/>
          </a:prstGeom>
        </p:spPr>
      </p:pic>
      <p:pic>
        <p:nvPicPr>
          <p:cNvPr id="11" name="SK-18-img-10" descr="preencoded.png"/>
          <p:cNvPicPr>
            <a:picLocks noChangeAspect="1"/>
          </p:cNvPicPr>
          <p:nvPr/>
        </p:nvPicPr>
        <p:blipFill>
          <a:blip r:embed="rId9"/>
          <a:stretch>
            <a:fillRect/>
          </a:stretch>
        </p:blipFill>
        <p:spPr>
          <a:xfrm>
            <a:off x="666750" y="3645843"/>
            <a:ext cx="190500" cy="152400"/>
          </a:xfrm>
          <a:prstGeom prst="rect">
            <a:avLst/>
          </a:prstGeom>
        </p:spPr>
      </p:pic>
      <p:pic>
        <p:nvPicPr>
          <p:cNvPr id="12" name="SK-18-img-11" descr="preencoded.png"/>
          <p:cNvPicPr>
            <a:picLocks noChangeAspect="1"/>
          </p:cNvPicPr>
          <p:nvPr/>
        </p:nvPicPr>
        <p:blipFill>
          <a:blip r:embed="rId10"/>
          <a:stretch>
            <a:fillRect/>
          </a:stretch>
        </p:blipFill>
        <p:spPr>
          <a:xfrm>
            <a:off x="6215063" y="857250"/>
            <a:ext cx="5691188" cy="4876800"/>
          </a:xfrm>
          <a:prstGeom prst="rect">
            <a:avLst/>
          </a:prstGeom>
        </p:spPr>
      </p:pic>
      <p:pic>
        <p:nvPicPr>
          <p:cNvPr id="13" name="SK-18-img-12" descr="preencoded.png"/>
          <p:cNvPicPr>
            <a:picLocks noChangeAspect="1"/>
          </p:cNvPicPr>
          <p:nvPr/>
        </p:nvPicPr>
        <p:blipFill>
          <a:blip r:embed="rId11"/>
          <a:stretch>
            <a:fillRect/>
          </a:stretch>
        </p:blipFill>
        <p:spPr>
          <a:xfrm>
            <a:off x="6453188" y="1138982"/>
            <a:ext cx="238125" cy="198388"/>
          </a:xfrm>
          <a:prstGeom prst="rect">
            <a:avLst/>
          </a:prstGeom>
        </p:spPr>
      </p:pic>
      <p:pic>
        <p:nvPicPr>
          <p:cNvPr id="14" name="SK-18-img-13" descr="preencoded.png"/>
          <p:cNvPicPr>
            <a:picLocks noChangeAspect="1"/>
          </p:cNvPicPr>
          <p:nvPr/>
        </p:nvPicPr>
        <p:blipFill>
          <a:blip r:embed="rId7"/>
          <a:stretch>
            <a:fillRect/>
          </a:stretch>
        </p:blipFill>
        <p:spPr>
          <a:xfrm>
            <a:off x="6453188" y="1524000"/>
            <a:ext cx="214313" cy="214313"/>
          </a:xfrm>
          <a:prstGeom prst="rect">
            <a:avLst/>
          </a:prstGeom>
        </p:spPr>
      </p:pic>
      <p:pic>
        <p:nvPicPr>
          <p:cNvPr id="15" name="SK-18-img-14" descr="preencoded.png"/>
          <p:cNvPicPr>
            <a:picLocks noChangeAspect="1"/>
          </p:cNvPicPr>
          <p:nvPr/>
        </p:nvPicPr>
        <p:blipFill>
          <a:blip r:embed="rId7"/>
          <a:stretch>
            <a:fillRect/>
          </a:stretch>
        </p:blipFill>
        <p:spPr>
          <a:xfrm>
            <a:off x="6453188" y="2171700"/>
            <a:ext cx="214313" cy="214313"/>
          </a:xfrm>
          <a:prstGeom prst="rect">
            <a:avLst/>
          </a:prstGeom>
        </p:spPr>
      </p:pic>
      <p:pic>
        <p:nvPicPr>
          <p:cNvPr id="16" name="SK-18-img-15" descr="preencoded.png"/>
          <p:cNvPicPr>
            <a:picLocks noChangeAspect="1"/>
          </p:cNvPicPr>
          <p:nvPr/>
        </p:nvPicPr>
        <p:blipFill>
          <a:blip r:embed="rId7"/>
          <a:stretch>
            <a:fillRect/>
          </a:stretch>
        </p:blipFill>
        <p:spPr>
          <a:xfrm>
            <a:off x="6453188" y="2819400"/>
            <a:ext cx="214313" cy="214313"/>
          </a:xfrm>
          <a:prstGeom prst="rect">
            <a:avLst/>
          </a:prstGeom>
        </p:spPr>
      </p:pic>
      <p:pic>
        <p:nvPicPr>
          <p:cNvPr id="17" name="SK-18-img-16" descr="preencoded.png"/>
          <p:cNvPicPr>
            <a:picLocks noChangeAspect="1"/>
          </p:cNvPicPr>
          <p:nvPr/>
        </p:nvPicPr>
        <p:blipFill>
          <a:blip r:embed="rId12"/>
          <a:stretch>
            <a:fillRect/>
          </a:stretch>
        </p:blipFill>
        <p:spPr>
          <a:xfrm>
            <a:off x="6453188" y="3467100"/>
            <a:ext cx="5214938" cy="742950"/>
          </a:xfrm>
          <a:prstGeom prst="rect">
            <a:avLst/>
          </a:prstGeom>
        </p:spPr>
      </p:pic>
      <p:pic>
        <p:nvPicPr>
          <p:cNvPr id="18" name="SK-18-img-17" descr="preencoded.png"/>
          <p:cNvPicPr>
            <a:picLocks noChangeAspect="1"/>
          </p:cNvPicPr>
          <p:nvPr/>
        </p:nvPicPr>
        <p:blipFill>
          <a:blip r:embed="rId13"/>
          <a:stretch>
            <a:fillRect/>
          </a:stretch>
        </p:blipFill>
        <p:spPr>
          <a:xfrm>
            <a:off x="6596063" y="3645843"/>
            <a:ext cx="190500" cy="152400"/>
          </a:xfrm>
          <a:prstGeom prst="rect">
            <a:avLst/>
          </a:prstGeom>
        </p:spPr>
      </p:pic>
      <p:pic>
        <p:nvPicPr>
          <p:cNvPr id="19" name="SK-18-img-18" descr="preencoded.png"/>
          <p:cNvPicPr>
            <a:picLocks noChangeAspect="1"/>
          </p:cNvPicPr>
          <p:nvPr/>
        </p:nvPicPr>
        <p:blipFill>
          <a:blip r:embed="rId14"/>
          <a:stretch>
            <a:fillRect/>
          </a:stretch>
        </p:blipFill>
        <p:spPr>
          <a:xfrm>
            <a:off x="285750" y="5924550"/>
            <a:ext cx="11620500" cy="742950"/>
          </a:xfrm>
          <a:prstGeom prst="rect">
            <a:avLst/>
          </a:prstGeom>
        </p:spPr>
      </p:pic>
      <p:pic>
        <p:nvPicPr>
          <p:cNvPr id="20" name="SK-18-img-19" descr="preencoded.png"/>
          <p:cNvPicPr>
            <a:picLocks noChangeAspect="1"/>
          </p:cNvPicPr>
          <p:nvPr/>
        </p:nvPicPr>
        <p:blipFill>
          <a:blip r:embed="rId15"/>
          <a:stretch>
            <a:fillRect/>
          </a:stretch>
        </p:blipFill>
        <p:spPr>
          <a:xfrm>
            <a:off x="523875" y="6211342"/>
            <a:ext cx="190500" cy="169218"/>
          </a:xfrm>
          <a:prstGeom prst="rect">
            <a:avLst/>
          </a:prstGeom>
        </p:spPr>
      </p:pic>
      <p:sp>
        <p:nvSpPr>
          <p:cNvPr id="21" name="SK-18-text-20"/>
          <p:cNvSpPr/>
          <p:nvPr/>
        </p:nvSpPr>
        <p:spPr>
          <a:xfrm>
            <a:off x="285750" y="142875"/>
            <a:ext cx="1170432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Pathway 7: Frailty and Individualised Care</a:t>
            </a:r>
            <a:endParaRPr lang="en-US" sz="1800" dirty="0"/>
          </a:p>
        </p:txBody>
      </p:sp>
      <p:sp>
        <p:nvSpPr>
          <p:cNvPr id="22" name="SK-18-text-21"/>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3" name="SK-18-text-22"/>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4" name="SK-18-text-23"/>
          <p:cNvSpPr/>
          <p:nvPr/>
        </p:nvSpPr>
        <p:spPr>
          <a:xfrm>
            <a:off x="876300" y="1095375"/>
            <a:ext cx="521493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Treatment Strategy</a:t>
            </a:r>
            <a:endParaRPr lang="en-US" sz="1500" dirty="0"/>
          </a:p>
        </p:txBody>
      </p:sp>
      <p:sp>
        <p:nvSpPr>
          <p:cNvPr id="25" name="SK-18-text-24"/>
          <p:cNvSpPr/>
          <p:nvPr/>
        </p:nvSpPr>
        <p:spPr>
          <a:xfrm>
            <a:off x="833438" y="1524000"/>
            <a:ext cx="49053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Metformin MR Monotherapy:</a:t>
            </a:r>
            <a:r>
              <a:rPr lang="en-US" sz="1350" dirty="0">
                <a:solidFill>
                  <a:srgbClr val="2D2D2D"/>
                </a:solidFill>
              </a:rPr>
              <a:t> Preferred first-line. Start low and titrate slowly to ensure GI tolerance.</a:t>
            </a:r>
            <a:endParaRPr lang="en-US" sz="1350" dirty="0"/>
          </a:p>
        </p:txBody>
      </p:sp>
      <p:sp>
        <p:nvSpPr>
          <p:cNvPr id="26" name="SK-18-text-25"/>
          <p:cNvSpPr/>
          <p:nvPr/>
        </p:nvSpPr>
        <p:spPr>
          <a:xfrm>
            <a:off x="833438" y="2171700"/>
            <a:ext cx="49053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SGLT2i Caution:</a:t>
            </a:r>
            <a:r>
              <a:rPr lang="en-US" sz="1350" dirty="0">
                <a:solidFill>
                  <a:srgbClr val="2D2D2D"/>
                </a:solidFill>
              </a:rPr>
              <a:t> Only add if frailty does </a:t>
            </a:r>
            <a:r>
              <a:rPr lang="en-US" sz="1350" b="1" dirty="0">
                <a:solidFill>
                  <a:srgbClr val="2D2D2D"/>
                </a:solidFill>
              </a:rPr>
              <a:t>not</a:t>
            </a:r>
            <a:r>
              <a:rPr lang="en-US" sz="1350" dirty="0">
                <a:solidFill>
                  <a:srgbClr val="2D2D2D"/>
                </a:solidFill>
              </a:rPr>
              <a:t> pose a risk of volume depletion or orthostatic hypotension.</a:t>
            </a:r>
            <a:endParaRPr lang="en-US" sz="1350" dirty="0"/>
          </a:p>
        </p:txBody>
      </p:sp>
      <p:sp>
        <p:nvSpPr>
          <p:cNvPr id="27" name="SK-18-text-26"/>
          <p:cNvSpPr/>
          <p:nvPr/>
        </p:nvSpPr>
        <p:spPr>
          <a:xfrm>
            <a:off x="833438" y="2819400"/>
            <a:ext cx="49053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DPP-4 Inhibitor Role:</a:t>
            </a:r>
            <a:r>
              <a:rPr lang="en-US" sz="1350" dirty="0">
                <a:solidFill>
                  <a:srgbClr val="2D2D2D"/>
                </a:solidFill>
              </a:rPr>
              <a:t> Use as monotherapy if Metformin is not tolerated AND SGLT2i is deemed unsafe.</a:t>
            </a:r>
            <a:endParaRPr lang="en-US" sz="1350" dirty="0"/>
          </a:p>
        </p:txBody>
      </p:sp>
      <p:sp>
        <p:nvSpPr>
          <p:cNvPr id="28" name="SK-18-text-27"/>
          <p:cNvSpPr/>
          <p:nvPr/>
        </p:nvSpPr>
        <p:spPr>
          <a:xfrm>
            <a:off x="899666" y="3467100"/>
            <a:ext cx="4929188" cy="742950"/>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 </a:t>
            </a:r>
            <a:r>
              <a:rPr lang="en-US" sz="1200" b="1" dirty="0">
                <a:solidFill>
                  <a:srgbClr val="2D2D2D"/>
                </a:solidFill>
              </a:rPr>
              <a:t>Clinical Priority:</a:t>
            </a:r>
            <a:r>
              <a:rPr lang="en-US" sz="1200" dirty="0">
                <a:solidFill>
                  <a:srgbClr val="2D2D2D"/>
                </a:solidFill>
              </a:rPr>
              <a:t> Prioritise quality of life and safety over tight glycaemic control. Avoid drugs causing weight loss if malnourished.</a:t>
            </a:r>
            <a:endParaRPr lang="en-US" sz="1200" dirty="0"/>
          </a:p>
        </p:txBody>
      </p:sp>
      <p:sp>
        <p:nvSpPr>
          <p:cNvPr id="29" name="SK-18-text-28"/>
          <p:cNvSpPr/>
          <p:nvPr/>
        </p:nvSpPr>
        <p:spPr>
          <a:xfrm>
            <a:off x="6805613" y="1095375"/>
            <a:ext cx="521493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Targets &amp; Safety</a:t>
            </a:r>
            <a:endParaRPr lang="en-US" sz="1500" dirty="0"/>
          </a:p>
        </p:txBody>
      </p:sp>
      <p:sp>
        <p:nvSpPr>
          <p:cNvPr id="30" name="SK-18-text-29"/>
          <p:cNvSpPr/>
          <p:nvPr/>
        </p:nvSpPr>
        <p:spPr>
          <a:xfrm>
            <a:off x="6762750" y="1524000"/>
            <a:ext cx="49053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Relaxed HbA1c Target:</a:t>
            </a:r>
            <a:r>
              <a:rPr lang="en-US" sz="1350" dirty="0">
                <a:solidFill>
                  <a:srgbClr val="2D2D2D"/>
                </a:solidFill>
              </a:rPr>
              <a:t> Set at </a:t>
            </a:r>
            <a:r>
              <a:rPr lang="en-US" sz="1350" b="1" dirty="0">
                <a:solidFill>
                  <a:srgbClr val="2D2D2D"/>
                </a:solidFill>
              </a:rPr>
              <a:t>58 mmol/mol (7.5%)</a:t>
            </a:r>
            <a:r>
              <a:rPr lang="en-US" sz="1350" dirty="0">
                <a:solidFill>
                  <a:srgbClr val="2D2D2D"/>
                </a:solidFill>
              </a:rPr>
              <a:t> or higher based on clinical judgement.</a:t>
            </a:r>
            <a:endParaRPr lang="en-US" sz="1350" dirty="0"/>
          </a:p>
        </p:txBody>
      </p:sp>
      <p:sp>
        <p:nvSpPr>
          <p:cNvPr id="31" name="SK-18-text-30"/>
          <p:cNvSpPr/>
          <p:nvPr/>
        </p:nvSpPr>
        <p:spPr>
          <a:xfrm>
            <a:off x="6762750" y="2171700"/>
            <a:ext cx="49053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Polypharmacy Review:</a:t>
            </a:r>
            <a:r>
              <a:rPr lang="en-US" sz="1350" dirty="0">
                <a:solidFill>
                  <a:srgbClr val="2D2D2D"/>
                </a:solidFill>
              </a:rPr>
              <a:t> Minimise the number and doses of medications. De-prescribe if life expectancy is limited.</a:t>
            </a:r>
            <a:endParaRPr lang="en-US" sz="1350" dirty="0"/>
          </a:p>
        </p:txBody>
      </p:sp>
      <p:sp>
        <p:nvSpPr>
          <p:cNvPr id="32" name="SK-18-text-31"/>
          <p:cNvSpPr/>
          <p:nvPr/>
        </p:nvSpPr>
        <p:spPr>
          <a:xfrm>
            <a:off x="6762750" y="2819400"/>
            <a:ext cx="4905375" cy="514350"/>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Hypoglycaemia Risk:</a:t>
            </a:r>
            <a:r>
              <a:rPr lang="en-US" sz="1350" dirty="0">
                <a:solidFill>
                  <a:srgbClr val="2D2D2D"/>
                </a:solidFill>
              </a:rPr>
              <a:t> High priority to avoid SUs/Insulin where possible to prevent falls and confusion.</a:t>
            </a:r>
            <a:endParaRPr lang="en-US" sz="1350" dirty="0"/>
          </a:p>
        </p:txBody>
      </p:sp>
      <p:sp>
        <p:nvSpPr>
          <p:cNvPr id="33" name="SK-18-text-32"/>
          <p:cNvSpPr/>
          <p:nvPr/>
        </p:nvSpPr>
        <p:spPr>
          <a:xfrm>
            <a:off x="6828979" y="3638550"/>
            <a:ext cx="4595366" cy="390525"/>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Red Flag:</a:t>
            </a:r>
            <a:r>
              <a:rPr lang="en-US" sz="1200" dirty="0">
                <a:solidFill>
                  <a:srgbClr val="D32F2F"/>
                </a:solidFill>
              </a:rPr>
              <a:t> Recurrent falls or unexplained confusion in the elderly often indicates over-treatment.</a:t>
            </a:r>
            <a:endParaRPr lang="en-US" sz="1200" dirty="0"/>
          </a:p>
        </p:txBody>
      </p:sp>
      <p:sp>
        <p:nvSpPr>
          <p:cNvPr id="34" name="SK-18-text-33"/>
          <p:cNvSpPr/>
          <p:nvPr/>
        </p:nvSpPr>
        <p:spPr>
          <a:xfrm>
            <a:off x="857250" y="6067425"/>
            <a:ext cx="10810875" cy="457200"/>
          </a:xfrm>
          <a:prstGeom prst="rect">
            <a:avLst/>
          </a:prstGeom>
          <a:noFill/>
          <a:ln/>
        </p:spPr>
        <p:txBody>
          <a:bodyPr vert="horz" wrap="square" lIns="0" tIns="0" rIns="0" bIns="0" rtlCol="0" anchor="ctr"/>
          <a:lstStyle/>
          <a:p>
            <a:pPr marL="0" indent="0">
              <a:lnSpc>
                <a:spcPts val="1800"/>
              </a:lnSpc>
              <a:buNone/>
            </a:pPr>
            <a:r>
              <a:rPr lang="en-US" sz="1200" b="1" dirty="0">
                <a:solidFill>
                  <a:srgbClr val="2E7D32"/>
                </a:solidFill>
              </a:rPr>
              <a:t>SCA MICRO-SKILL:</a:t>
            </a:r>
            <a:r>
              <a:rPr lang="en-US" sz="1200" dirty="0">
                <a:solidFill>
                  <a:srgbClr val="2E7D32"/>
                </a:solidFill>
              </a:rPr>
              <a:t> When explaining a higher HbA1c target to a patient or relative, frame it as </a:t>
            </a:r>
            <a:r>
              <a:rPr lang="en-US" sz="1200" b="1" dirty="0">
                <a:solidFill>
                  <a:srgbClr val="2E7D32"/>
                </a:solidFill>
              </a:rPr>
              <a:t>"balancing benefits vs. risks."</a:t>
            </a:r>
            <a:r>
              <a:rPr lang="en-US" sz="1200" dirty="0">
                <a:solidFill>
                  <a:srgbClr val="2E7D32"/>
                </a:solidFill>
              </a:rPr>
              <a:t> Explain that for them, the risk of a "sugar crash" (hypo) or a fall is more dangerous than a slightly higher reading.</a:t>
            </a:r>
            <a:endParaRPr lang="en-US"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9-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19-img-4" descr="preencoded.png"/>
          <p:cNvPicPr>
            <a:picLocks noChangeAspect="1"/>
          </p:cNvPicPr>
          <p:nvPr/>
        </p:nvPicPr>
        <p:blipFill>
          <a:blip r:embed="rId5"/>
          <a:stretch>
            <a:fillRect/>
          </a:stretch>
        </p:blipFill>
        <p:spPr>
          <a:xfrm>
            <a:off x="285750" y="952500"/>
            <a:ext cx="5715000" cy="2333625"/>
          </a:xfrm>
          <a:prstGeom prst="rect">
            <a:avLst/>
          </a:prstGeom>
        </p:spPr>
      </p:pic>
      <p:pic>
        <p:nvPicPr>
          <p:cNvPr id="6" name="SK-19-img-5" descr="preencoded.png"/>
          <p:cNvPicPr>
            <a:picLocks noChangeAspect="1"/>
          </p:cNvPicPr>
          <p:nvPr/>
        </p:nvPicPr>
        <p:blipFill>
          <a:blip r:embed="rId6"/>
          <a:stretch>
            <a:fillRect/>
          </a:stretch>
        </p:blipFill>
        <p:spPr>
          <a:xfrm>
            <a:off x="476250" y="1176338"/>
            <a:ext cx="238125" cy="190500"/>
          </a:xfrm>
          <a:prstGeom prst="rect">
            <a:avLst/>
          </a:prstGeom>
        </p:spPr>
      </p:pic>
      <p:pic>
        <p:nvPicPr>
          <p:cNvPr id="7" name="SK-19-img-6" descr="preencoded.png"/>
          <p:cNvPicPr>
            <a:picLocks noChangeAspect="1"/>
          </p:cNvPicPr>
          <p:nvPr/>
        </p:nvPicPr>
        <p:blipFill>
          <a:blip r:embed="rId7"/>
          <a:stretch>
            <a:fillRect/>
          </a:stretch>
        </p:blipFill>
        <p:spPr>
          <a:xfrm>
            <a:off x="476250" y="1552575"/>
            <a:ext cx="119063" cy="119063"/>
          </a:xfrm>
          <a:prstGeom prst="rect">
            <a:avLst/>
          </a:prstGeom>
        </p:spPr>
      </p:pic>
      <p:pic>
        <p:nvPicPr>
          <p:cNvPr id="8" name="SK-19-img-7" descr="preencoded.png"/>
          <p:cNvPicPr>
            <a:picLocks noChangeAspect="1"/>
          </p:cNvPicPr>
          <p:nvPr/>
        </p:nvPicPr>
        <p:blipFill>
          <a:blip r:embed="rId8"/>
          <a:stretch>
            <a:fillRect/>
          </a:stretch>
        </p:blipFill>
        <p:spPr>
          <a:xfrm>
            <a:off x="476250" y="2047875"/>
            <a:ext cx="119063" cy="119063"/>
          </a:xfrm>
          <a:prstGeom prst="rect">
            <a:avLst/>
          </a:prstGeom>
        </p:spPr>
      </p:pic>
      <p:pic>
        <p:nvPicPr>
          <p:cNvPr id="9" name="SK-19-img-8" descr="preencoded.png"/>
          <p:cNvPicPr>
            <a:picLocks noChangeAspect="1"/>
          </p:cNvPicPr>
          <p:nvPr/>
        </p:nvPicPr>
        <p:blipFill>
          <a:blip r:embed="rId7"/>
          <a:stretch>
            <a:fillRect/>
          </a:stretch>
        </p:blipFill>
        <p:spPr>
          <a:xfrm>
            <a:off x="476250" y="2543175"/>
            <a:ext cx="119063" cy="119063"/>
          </a:xfrm>
          <a:prstGeom prst="rect">
            <a:avLst/>
          </a:prstGeom>
        </p:spPr>
      </p:pic>
      <p:pic>
        <p:nvPicPr>
          <p:cNvPr id="10" name="SK-19-img-9" descr="preencoded.png"/>
          <p:cNvPicPr>
            <a:picLocks noChangeAspect="1"/>
          </p:cNvPicPr>
          <p:nvPr/>
        </p:nvPicPr>
        <p:blipFill>
          <a:blip r:embed="rId5"/>
          <a:stretch>
            <a:fillRect/>
          </a:stretch>
        </p:blipFill>
        <p:spPr>
          <a:xfrm>
            <a:off x="285750" y="3476625"/>
            <a:ext cx="5715000" cy="2333625"/>
          </a:xfrm>
          <a:prstGeom prst="rect">
            <a:avLst/>
          </a:prstGeom>
        </p:spPr>
      </p:pic>
      <p:pic>
        <p:nvPicPr>
          <p:cNvPr id="11" name="SK-19-img-10" descr="preencoded.png"/>
          <p:cNvPicPr>
            <a:picLocks noChangeAspect="1"/>
          </p:cNvPicPr>
          <p:nvPr/>
        </p:nvPicPr>
        <p:blipFill>
          <a:blip r:embed="rId9"/>
          <a:stretch>
            <a:fillRect/>
          </a:stretch>
        </p:blipFill>
        <p:spPr>
          <a:xfrm>
            <a:off x="476250" y="3700463"/>
            <a:ext cx="238125" cy="190500"/>
          </a:xfrm>
          <a:prstGeom prst="rect">
            <a:avLst/>
          </a:prstGeom>
        </p:spPr>
      </p:pic>
      <p:pic>
        <p:nvPicPr>
          <p:cNvPr id="12" name="SK-19-img-11" descr="preencoded.png"/>
          <p:cNvPicPr>
            <a:picLocks noChangeAspect="1"/>
          </p:cNvPicPr>
          <p:nvPr/>
        </p:nvPicPr>
        <p:blipFill>
          <a:blip r:embed="rId10"/>
          <a:stretch>
            <a:fillRect/>
          </a:stretch>
        </p:blipFill>
        <p:spPr>
          <a:xfrm>
            <a:off x="476250" y="4076700"/>
            <a:ext cx="119063" cy="99120"/>
          </a:xfrm>
          <a:prstGeom prst="rect">
            <a:avLst/>
          </a:prstGeom>
        </p:spPr>
      </p:pic>
      <p:pic>
        <p:nvPicPr>
          <p:cNvPr id="13" name="SK-19-img-12" descr="preencoded.png"/>
          <p:cNvPicPr>
            <a:picLocks noChangeAspect="1"/>
          </p:cNvPicPr>
          <p:nvPr/>
        </p:nvPicPr>
        <p:blipFill>
          <a:blip r:embed="rId10"/>
          <a:stretch>
            <a:fillRect/>
          </a:stretch>
        </p:blipFill>
        <p:spPr>
          <a:xfrm>
            <a:off x="476250" y="4371975"/>
            <a:ext cx="119063" cy="99120"/>
          </a:xfrm>
          <a:prstGeom prst="rect">
            <a:avLst/>
          </a:prstGeom>
        </p:spPr>
      </p:pic>
      <p:pic>
        <p:nvPicPr>
          <p:cNvPr id="14" name="SK-19-img-13" descr="preencoded.png"/>
          <p:cNvPicPr>
            <a:picLocks noChangeAspect="1"/>
          </p:cNvPicPr>
          <p:nvPr/>
        </p:nvPicPr>
        <p:blipFill>
          <a:blip r:embed="rId10"/>
          <a:stretch>
            <a:fillRect/>
          </a:stretch>
        </p:blipFill>
        <p:spPr>
          <a:xfrm>
            <a:off x="476250" y="4667250"/>
            <a:ext cx="119063" cy="99120"/>
          </a:xfrm>
          <a:prstGeom prst="rect">
            <a:avLst/>
          </a:prstGeom>
        </p:spPr>
      </p:pic>
      <p:pic>
        <p:nvPicPr>
          <p:cNvPr id="15" name="SK-19-img-14" descr="preencoded.png"/>
          <p:cNvPicPr>
            <a:picLocks noChangeAspect="1"/>
          </p:cNvPicPr>
          <p:nvPr/>
        </p:nvPicPr>
        <p:blipFill>
          <a:blip r:embed="rId5"/>
          <a:stretch>
            <a:fillRect/>
          </a:stretch>
        </p:blipFill>
        <p:spPr>
          <a:xfrm>
            <a:off x="6191250" y="952500"/>
            <a:ext cx="5715000" cy="2333625"/>
          </a:xfrm>
          <a:prstGeom prst="rect">
            <a:avLst/>
          </a:prstGeom>
        </p:spPr>
      </p:pic>
      <p:pic>
        <p:nvPicPr>
          <p:cNvPr id="16" name="SK-19-img-15" descr="preencoded.png"/>
          <p:cNvPicPr>
            <a:picLocks noChangeAspect="1"/>
          </p:cNvPicPr>
          <p:nvPr/>
        </p:nvPicPr>
        <p:blipFill>
          <a:blip r:embed="rId11"/>
          <a:stretch>
            <a:fillRect/>
          </a:stretch>
        </p:blipFill>
        <p:spPr>
          <a:xfrm>
            <a:off x="6381750" y="1176338"/>
            <a:ext cx="238125" cy="190500"/>
          </a:xfrm>
          <a:prstGeom prst="rect">
            <a:avLst/>
          </a:prstGeom>
        </p:spPr>
      </p:pic>
      <p:pic>
        <p:nvPicPr>
          <p:cNvPr id="17" name="SK-19-img-16" descr="preencoded.png"/>
          <p:cNvPicPr>
            <a:picLocks noChangeAspect="1"/>
          </p:cNvPicPr>
          <p:nvPr/>
        </p:nvPicPr>
        <p:blipFill>
          <a:blip r:embed="rId12"/>
          <a:stretch>
            <a:fillRect/>
          </a:stretch>
        </p:blipFill>
        <p:spPr>
          <a:xfrm>
            <a:off x="6381750" y="1552575"/>
            <a:ext cx="119063" cy="99120"/>
          </a:xfrm>
          <a:prstGeom prst="rect">
            <a:avLst/>
          </a:prstGeom>
        </p:spPr>
      </p:pic>
      <p:pic>
        <p:nvPicPr>
          <p:cNvPr id="18" name="SK-19-img-17" descr="preencoded.png"/>
          <p:cNvPicPr>
            <a:picLocks noChangeAspect="1"/>
          </p:cNvPicPr>
          <p:nvPr/>
        </p:nvPicPr>
        <p:blipFill>
          <a:blip r:embed="rId13"/>
          <a:stretch>
            <a:fillRect/>
          </a:stretch>
        </p:blipFill>
        <p:spPr>
          <a:xfrm>
            <a:off x="6381750" y="1847850"/>
            <a:ext cx="119063" cy="99120"/>
          </a:xfrm>
          <a:prstGeom prst="rect">
            <a:avLst/>
          </a:prstGeom>
        </p:spPr>
      </p:pic>
      <p:pic>
        <p:nvPicPr>
          <p:cNvPr id="19" name="SK-19-img-18" descr="preencoded.png"/>
          <p:cNvPicPr>
            <a:picLocks noChangeAspect="1"/>
          </p:cNvPicPr>
          <p:nvPr/>
        </p:nvPicPr>
        <p:blipFill>
          <a:blip r:embed="rId14"/>
          <a:stretch>
            <a:fillRect/>
          </a:stretch>
        </p:blipFill>
        <p:spPr>
          <a:xfrm>
            <a:off x="6381750" y="2143125"/>
            <a:ext cx="119063" cy="99120"/>
          </a:xfrm>
          <a:prstGeom prst="rect">
            <a:avLst/>
          </a:prstGeom>
        </p:spPr>
      </p:pic>
      <p:pic>
        <p:nvPicPr>
          <p:cNvPr id="20" name="SK-19-img-19" descr="preencoded.png"/>
          <p:cNvPicPr>
            <a:picLocks noChangeAspect="1"/>
          </p:cNvPicPr>
          <p:nvPr/>
        </p:nvPicPr>
        <p:blipFill>
          <a:blip r:embed="rId5"/>
          <a:stretch>
            <a:fillRect/>
          </a:stretch>
        </p:blipFill>
        <p:spPr>
          <a:xfrm>
            <a:off x="6191250" y="3476625"/>
            <a:ext cx="5715000" cy="2333625"/>
          </a:xfrm>
          <a:prstGeom prst="rect">
            <a:avLst/>
          </a:prstGeom>
        </p:spPr>
      </p:pic>
      <p:pic>
        <p:nvPicPr>
          <p:cNvPr id="21" name="SK-19-img-20" descr="preencoded.png"/>
          <p:cNvPicPr>
            <a:picLocks noChangeAspect="1"/>
          </p:cNvPicPr>
          <p:nvPr/>
        </p:nvPicPr>
        <p:blipFill>
          <a:blip r:embed="rId15"/>
          <a:stretch>
            <a:fillRect/>
          </a:stretch>
        </p:blipFill>
        <p:spPr>
          <a:xfrm>
            <a:off x="6381750" y="3700463"/>
            <a:ext cx="238125" cy="190500"/>
          </a:xfrm>
          <a:prstGeom prst="rect">
            <a:avLst/>
          </a:prstGeom>
        </p:spPr>
      </p:pic>
      <p:pic>
        <p:nvPicPr>
          <p:cNvPr id="22" name="SK-19-img-21" descr="preencoded.png"/>
          <p:cNvPicPr>
            <a:picLocks noChangeAspect="1"/>
          </p:cNvPicPr>
          <p:nvPr/>
        </p:nvPicPr>
        <p:blipFill>
          <a:blip r:embed="rId16"/>
          <a:stretch>
            <a:fillRect/>
          </a:stretch>
        </p:blipFill>
        <p:spPr>
          <a:xfrm>
            <a:off x="6381750" y="4076700"/>
            <a:ext cx="119063" cy="119063"/>
          </a:xfrm>
          <a:prstGeom prst="rect">
            <a:avLst/>
          </a:prstGeom>
        </p:spPr>
      </p:pic>
      <p:pic>
        <p:nvPicPr>
          <p:cNvPr id="23" name="SK-19-img-22" descr="preencoded.png"/>
          <p:cNvPicPr>
            <a:picLocks noChangeAspect="1"/>
          </p:cNvPicPr>
          <p:nvPr/>
        </p:nvPicPr>
        <p:blipFill>
          <a:blip r:embed="rId17"/>
          <a:stretch>
            <a:fillRect/>
          </a:stretch>
        </p:blipFill>
        <p:spPr>
          <a:xfrm>
            <a:off x="6381750" y="4572000"/>
            <a:ext cx="119063" cy="99120"/>
          </a:xfrm>
          <a:prstGeom prst="rect">
            <a:avLst/>
          </a:prstGeom>
        </p:spPr>
      </p:pic>
      <p:pic>
        <p:nvPicPr>
          <p:cNvPr id="24" name="SK-19-img-23" descr="preencoded.png"/>
          <p:cNvPicPr>
            <a:picLocks noChangeAspect="1"/>
          </p:cNvPicPr>
          <p:nvPr/>
        </p:nvPicPr>
        <p:blipFill>
          <a:blip r:embed="rId18"/>
          <a:stretch>
            <a:fillRect/>
          </a:stretch>
        </p:blipFill>
        <p:spPr>
          <a:xfrm>
            <a:off x="6381750" y="5067300"/>
            <a:ext cx="119063" cy="108198"/>
          </a:xfrm>
          <a:prstGeom prst="rect">
            <a:avLst/>
          </a:prstGeom>
        </p:spPr>
      </p:pic>
      <p:pic>
        <p:nvPicPr>
          <p:cNvPr id="25" name="SK-19-img-24" descr="preencoded.png"/>
          <p:cNvPicPr>
            <a:picLocks noChangeAspect="1"/>
          </p:cNvPicPr>
          <p:nvPr/>
        </p:nvPicPr>
        <p:blipFill>
          <a:blip r:embed="rId19"/>
          <a:stretch>
            <a:fillRect/>
          </a:stretch>
        </p:blipFill>
        <p:spPr>
          <a:xfrm>
            <a:off x="285750" y="5810250"/>
            <a:ext cx="11620500" cy="762000"/>
          </a:xfrm>
          <a:prstGeom prst="rect">
            <a:avLst/>
          </a:prstGeom>
        </p:spPr>
      </p:pic>
      <p:pic>
        <p:nvPicPr>
          <p:cNvPr id="26" name="SK-19-img-25" descr="preencoded.png"/>
          <p:cNvPicPr>
            <a:picLocks noChangeAspect="1"/>
          </p:cNvPicPr>
          <p:nvPr/>
        </p:nvPicPr>
        <p:blipFill>
          <a:blip r:embed="rId20"/>
          <a:stretch>
            <a:fillRect/>
          </a:stretch>
        </p:blipFill>
        <p:spPr>
          <a:xfrm>
            <a:off x="428625" y="5953125"/>
            <a:ext cx="351532" cy="476250"/>
          </a:xfrm>
          <a:prstGeom prst="rect">
            <a:avLst/>
          </a:prstGeom>
        </p:spPr>
      </p:pic>
      <p:pic>
        <p:nvPicPr>
          <p:cNvPr id="27" name="SK-19-img-26" descr="preencoded.png"/>
          <p:cNvPicPr>
            <a:picLocks noChangeAspect="1"/>
          </p:cNvPicPr>
          <p:nvPr/>
        </p:nvPicPr>
        <p:blipFill>
          <a:blip r:embed="rId21"/>
          <a:stretch>
            <a:fillRect/>
          </a:stretch>
        </p:blipFill>
        <p:spPr>
          <a:xfrm>
            <a:off x="523875" y="6133654"/>
            <a:ext cx="161032" cy="128736"/>
          </a:xfrm>
          <a:prstGeom prst="rect">
            <a:avLst/>
          </a:prstGeom>
        </p:spPr>
      </p:pic>
      <p:sp>
        <p:nvSpPr>
          <p:cNvPr id="28" name="SK-19-text-27"/>
          <p:cNvSpPr/>
          <p:nvPr/>
        </p:nvSpPr>
        <p:spPr>
          <a:xfrm>
            <a:off x="285750" y="142875"/>
            <a:ext cx="65836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Drug Class: Metformin MR</a:t>
            </a:r>
            <a:endParaRPr lang="en-US" sz="1800" dirty="0"/>
          </a:p>
        </p:txBody>
      </p:sp>
      <p:sp>
        <p:nvSpPr>
          <p:cNvPr id="29" name="SK-19-text-28"/>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0" name="SK-19-text-29"/>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1" name="SK-19-text-30"/>
          <p:cNvSpPr/>
          <p:nvPr/>
        </p:nvSpPr>
        <p:spPr>
          <a:xfrm>
            <a:off x="828675" y="1143000"/>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Benefits &amp; MOA</a:t>
            </a:r>
            <a:endParaRPr lang="en-US" sz="1350" dirty="0"/>
          </a:p>
        </p:txBody>
      </p:sp>
      <p:sp>
        <p:nvSpPr>
          <p:cNvPr id="32" name="SK-19-text-31"/>
          <p:cNvSpPr/>
          <p:nvPr/>
        </p:nvSpPr>
        <p:spPr>
          <a:xfrm>
            <a:off x="690563" y="1514475"/>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Metformin MR Preferred:</a:t>
            </a:r>
            <a:r>
              <a:rPr lang="en-US" sz="1125" dirty="0">
                <a:solidFill>
                  <a:srgbClr val="2D2D2D"/>
                </a:solidFill>
              </a:rPr>
              <a:t> February 2026 update prioritizes MR for better GI tolerability and adherence.</a:t>
            </a:r>
            <a:endParaRPr lang="en-US" sz="1125" dirty="0"/>
          </a:p>
        </p:txBody>
      </p:sp>
      <p:sp>
        <p:nvSpPr>
          <p:cNvPr id="33" name="SK-19-text-32"/>
          <p:cNvSpPr/>
          <p:nvPr/>
        </p:nvSpPr>
        <p:spPr>
          <a:xfrm>
            <a:off x="690563" y="2009775"/>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Mechanism:</a:t>
            </a:r>
            <a:r>
              <a:rPr lang="en-US" sz="1125" dirty="0">
                <a:solidFill>
                  <a:srgbClr val="2D2D2D"/>
                </a:solidFill>
              </a:rPr>
              <a:t> Reduces hepatic glucose production and increases peripheral insulin sensitivity.</a:t>
            </a:r>
            <a:endParaRPr lang="en-US" sz="1125" dirty="0"/>
          </a:p>
        </p:txBody>
      </p:sp>
      <p:sp>
        <p:nvSpPr>
          <p:cNvPr id="34" name="SK-19-text-33"/>
          <p:cNvSpPr/>
          <p:nvPr/>
        </p:nvSpPr>
        <p:spPr>
          <a:xfrm>
            <a:off x="690563" y="2505075"/>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Weight &amp; Safety:</a:t>
            </a:r>
            <a:r>
              <a:rPr lang="en-US" sz="1125" dirty="0">
                <a:solidFill>
                  <a:srgbClr val="2D2D2D"/>
                </a:solidFill>
              </a:rPr>
              <a:t> Weight neutral (or modest loss) with minimal risk of hypoglycaemia as monotherapy.</a:t>
            </a:r>
            <a:endParaRPr lang="en-US" sz="1125" dirty="0"/>
          </a:p>
        </p:txBody>
      </p:sp>
      <p:sp>
        <p:nvSpPr>
          <p:cNvPr id="35" name="SK-19-text-34"/>
          <p:cNvSpPr/>
          <p:nvPr/>
        </p:nvSpPr>
        <p:spPr>
          <a:xfrm>
            <a:off x="828675" y="3667125"/>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MR Titration Schedule</a:t>
            </a:r>
            <a:endParaRPr lang="en-US" sz="1350" dirty="0"/>
          </a:p>
        </p:txBody>
      </p:sp>
      <p:sp>
        <p:nvSpPr>
          <p:cNvPr id="36" name="SK-19-text-35"/>
          <p:cNvSpPr/>
          <p:nvPr/>
        </p:nvSpPr>
        <p:spPr>
          <a:xfrm>
            <a:off x="690563" y="4038600"/>
            <a:ext cx="109156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Step 1:</a:t>
            </a:r>
            <a:r>
              <a:rPr lang="en-US" sz="1125" dirty="0">
                <a:solidFill>
                  <a:srgbClr val="2D2D2D"/>
                </a:solidFill>
              </a:rPr>
              <a:t> Start 500mg MR once daily (OD) with the evening meal.</a:t>
            </a:r>
            <a:endParaRPr lang="en-US" sz="1125" dirty="0"/>
          </a:p>
        </p:txBody>
      </p:sp>
      <p:sp>
        <p:nvSpPr>
          <p:cNvPr id="37" name="SK-19-text-36"/>
          <p:cNvSpPr/>
          <p:nvPr/>
        </p:nvSpPr>
        <p:spPr>
          <a:xfrm>
            <a:off x="690563" y="4333875"/>
            <a:ext cx="115014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Step 2:</a:t>
            </a:r>
            <a:r>
              <a:rPr lang="en-US" sz="1125" dirty="0">
                <a:solidFill>
                  <a:srgbClr val="2D2D2D"/>
                </a:solidFill>
              </a:rPr>
              <a:t> Increase to 500mg MR twice daily (BD) after 1–2 weeks if tolerated.</a:t>
            </a:r>
            <a:endParaRPr lang="en-US" sz="1125" dirty="0"/>
          </a:p>
        </p:txBody>
      </p:sp>
      <p:sp>
        <p:nvSpPr>
          <p:cNvPr id="38" name="SK-19-text-37"/>
          <p:cNvSpPr/>
          <p:nvPr/>
        </p:nvSpPr>
        <p:spPr>
          <a:xfrm>
            <a:off x="690563" y="4629150"/>
            <a:ext cx="115014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Step 3:</a:t>
            </a:r>
            <a:r>
              <a:rPr lang="en-US" sz="1125" dirty="0">
                <a:solidFill>
                  <a:srgbClr val="2D2D2D"/>
                </a:solidFill>
              </a:rPr>
              <a:t> Titrate to maximum dose of 2g daily (can be taken as 2 x 1g tablets OD).</a:t>
            </a:r>
            <a:endParaRPr lang="en-US" sz="1125" dirty="0"/>
          </a:p>
        </p:txBody>
      </p:sp>
      <p:sp>
        <p:nvSpPr>
          <p:cNvPr id="39" name="SK-19-text-38"/>
          <p:cNvSpPr/>
          <p:nvPr/>
        </p:nvSpPr>
        <p:spPr>
          <a:xfrm>
            <a:off x="6734175" y="1143000"/>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Renal (eGFR) Thresholds</a:t>
            </a:r>
            <a:endParaRPr lang="en-US" sz="1350" dirty="0"/>
          </a:p>
        </p:txBody>
      </p:sp>
      <p:sp>
        <p:nvSpPr>
          <p:cNvPr id="40" name="SK-19-text-39"/>
          <p:cNvSpPr/>
          <p:nvPr/>
        </p:nvSpPr>
        <p:spPr>
          <a:xfrm>
            <a:off x="6596063" y="1514475"/>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eGFR &gt;45:</a:t>
            </a:r>
            <a:r>
              <a:rPr lang="en-US" sz="1125" dirty="0">
                <a:solidFill>
                  <a:srgbClr val="2D2D2D"/>
                </a:solidFill>
              </a:rPr>
              <a:t> No dose adjustment required (full 2g/day).</a:t>
            </a:r>
            <a:endParaRPr lang="en-US" sz="1125" dirty="0"/>
          </a:p>
        </p:txBody>
      </p:sp>
      <p:sp>
        <p:nvSpPr>
          <p:cNvPr id="41" name="SK-19-text-40"/>
          <p:cNvSpPr/>
          <p:nvPr/>
        </p:nvSpPr>
        <p:spPr>
          <a:xfrm>
            <a:off x="6596063" y="1809750"/>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eGFR 30–45:</a:t>
            </a:r>
            <a:r>
              <a:rPr lang="en-US" sz="1125" dirty="0">
                <a:solidFill>
                  <a:srgbClr val="2D2D2D"/>
                </a:solidFill>
              </a:rPr>
              <a:t> Review and reduce dose to </a:t>
            </a:r>
            <a:r>
              <a:rPr lang="en-US" sz="1125" b="1" dirty="0">
                <a:solidFill>
                  <a:srgbClr val="D32F2F"/>
                </a:solidFill>
              </a:rPr>
              <a:t>maximum 1g/day</a:t>
            </a:r>
            <a:r>
              <a:rPr lang="en-US" sz="1125" dirty="0">
                <a:solidFill>
                  <a:srgbClr val="2D2D2D"/>
                </a:solidFill>
              </a:rPr>
              <a:t>.</a:t>
            </a:r>
            <a:endParaRPr lang="en-US" sz="1125" dirty="0"/>
          </a:p>
        </p:txBody>
      </p:sp>
      <p:sp>
        <p:nvSpPr>
          <p:cNvPr id="42" name="SK-19-text-41"/>
          <p:cNvSpPr/>
          <p:nvPr/>
        </p:nvSpPr>
        <p:spPr>
          <a:xfrm>
            <a:off x="6596063" y="2105025"/>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eGFR &lt; 30:</a:t>
            </a:r>
            <a:r>
              <a:rPr lang="en-US" sz="1125" dirty="0">
                <a:solidFill>
                  <a:srgbClr val="2D2D2D"/>
                </a:solidFill>
              </a:rPr>
              <a:t> </a:t>
            </a:r>
            <a:r>
              <a:rPr lang="en-US" sz="1125" b="1" dirty="0">
                <a:solidFill>
                  <a:srgbClr val="D32F2F"/>
                </a:solidFill>
              </a:rPr>
              <a:t>STOP METFORMIN</a:t>
            </a:r>
            <a:r>
              <a:rPr lang="en-US" sz="1125" dirty="0">
                <a:solidFill>
                  <a:srgbClr val="2D2D2D"/>
                </a:solidFill>
              </a:rPr>
              <a:t> immediately due to lactic acidosis risk.</a:t>
            </a:r>
            <a:endParaRPr lang="en-US" sz="1125" dirty="0"/>
          </a:p>
        </p:txBody>
      </p:sp>
      <p:sp>
        <p:nvSpPr>
          <p:cNvPr id="43" name="SK-19-text-42"/>
          <p:cNvSpPr/>
          <p:nvPr/>
        </p:nvSpPr>
        <p:spPr>
          <a:xfrm>
            <a:off x="6734175" y="3667125"/>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Safety &amp; SADMAN Rules</a:t>
            </a:r>
            <a:endParaRPr lang="en-US" sz="1350" dirty="0"/>
          </a:p>
        </p:txBody>
      </p:sp>
      <p:sp>
        <p:nvSpPr>
          <p:cNvPr id="44" name="SK-19-text-43"/>
          <p:cNvSpPr/>
          <p:nvPr/>
        </p:nvSpPr>
        <p:spPr>
          <a:xfrm>
            <a:off x="6596063" y="4038600"/>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SADMAN Rules:</a:t>
            </a:r>
            <a:r>
              <a:rPr lang="en-US" sz="1125" dirty="0">
                <a:solidFill>
                  <a:srgbClr val="2D2D2D"/>
                </a:solidFill>
              </a:rPr>
              <a:t> Stop temporarily during acute illness with risk of dehydration (diarrhoea/vomiting).</a:t>
            </a:r>
            <a:endParaRPr lang="en-US" sz="1125" dirty="0"/>
          </a:p>
        </p:txBody>
      </p:sp>
      <p:sp>
        <p:nvSpPr>
          <p:cNvPr id="45" name="SK-19-text-44"/>
          <p:cNvSpPr/>
          <p:nvPr/>
        </p:nvSpPr>
        <p:spPr>
          <a:xfrm>
            <a:off x="6596063" y="4533900"/>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Monitoring:</a:t>
            </a:r>
            <a:r>
              <a:rPr lang="en-US" sz="1125" dirty="0">
                <a:solidFill>
                  <a:srgbClr val="2D2D2D"/>
                </a:solidFill>
              </a:rPr>
              <a:t> Check U&amp;Es before initiation and at least annually (more if eGFR &lt;45).</a:t>
            </a:r>
            <a:endParaRPr lang="en-US" sz="1125" dirty="0"/>
          </a:p>
        </p:txBody>
      </p:sp>
      <p:sp>
        <p:nvSpPr>
          <p:cNvPr id="46" name="SK-19-text-45"/>
          <p:cNvSpPr/>
          <p:nvPr/>
        </p:nvSpPr>
        <p:spPr>
          <a:xfrm>
            <a:off x="6596063" y="5029200"/>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Side Effects:</a:t>
            </a:r>
            <a:r>
              <a:rPr lang="en-US" sz="1125" dirty="0">
                <a:solidFill>
                  <a:srgbClr val="2D2D2D"/>
                </a:solidFill>
              </a:rPr>
              <a:t> Metallic taste and B12 deficiency (consider annual B12 check if symptomatic).</a:t>
            </a:r>
            <a:endParaRPr lang="en-US" sz="1125" dirty="0"/>
          </a:p>
        </p:txBody>
      </p:sp>
      <p:sp>
        <p:nvSpPr>
          <p:cNvPr id="47" name="SK-19-text-46"/>
          <p:cNvSpPr/>
          <p:nvPr/>
        </p:nvSpPr>
        <p:spPr>
          <a:xfrm>
            <a:off x="923032" y="6004620"/>
            <a:ext cx="10840343" cy="373261"/>
          </a:xfrm>
          <a:prstGeom prst="rect">
            <a:avLst/>
          </a:prstGeom>
          <a:noFill/>
          <a:ln/>
        </p:spPr>
        <p:txBody>
          <a:bodyPr vert="horz" wrap="square" lIns="0" tIns="0" rIns="0" bIns="0" rtlCol="0" anchor="ctr"/>
          <a:lstStyle/>
          <a:p>
            <a:pPr marL="0" indent="0">
              <a:lnSpc>
                <a:spcPts val="1470"/>
              </a:lnSpc>
              <a:buNone/>
            </a:pPr>
            <a:r>
              <a:rPr lang="en-US" sz="1050" b="1" dirty="0">
                <a:solidFill>
                  <a:srgbClr val="F58220"/>
                </a:solidFill>
              </a:rPr>
              <a:t>AKT/SCA PEARL:</a:t>
            </a:r>
            <a:r>
              <a:rPr lang="en-US" sz="1050" dirty="0">
                <a:solidFill>
                  <a:srgbClr val="2D2D2D"/>
                </a:solidFill>
              </a:rPr>
              <a:t> Metformin has a proven </a:t>
            </a:r>
            <a:r>
              <a:rPr lang="en-US" sz="1050" b="1" dirty="0">
                <a:solidFill>
                  <a:srgbClr val="F58220"/>
                </a:solidFill>
              </a:rPr>
              <a:t>"Legacy Effect"</a:t>
            </a:r>
            <a:r>
              <a:rPr lang="en-US" sz="1050" dirty="0">
                <a:solidFill>
                  <a:srgbClr val="2D2D2D"/>
                </a:solidFill>
              </a:rPr>
              <a:t> (UKPDS study) for long-term cardiovascular protection. Modified Release (MR) is now the first-line preference in the Feb 2026 NICE update to improve patient adherence by reducing gastrointestinal side effects.</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2-img-4" descr="preencoded.png"/>
          <p:cNvPicPr>
            <a:picLocks noChangeAspect="1"/>
          </p:cNvPicPr>
          <p:nvPr/>
        </p:nvPicPr>
        <p:blipFill>
          <a:blip r:embed="rId5"/>
          <a:stretch>
            <a:fillRect/>
          </a:stretch>
        </p:blipFill>
        <p:spPr>
          <a:xfrm>
            <a:off x="285750" y="952500"/>
            <a:ext cx="11620500" cy="628650"/>
          </a:xfrm>
          <a:prstGeom prst="rect">
            <a:avLst/>
          </a:prstGeom>
        </p:spPr>
      </p:pic>
      <p:pic>
        <p:nvPicPr>
          <p:cNvPr id="6" name="SK-2-img-5" descr="preencoded.png"/>
          <p:cNvPicPr>
            <a:picLocks noChangeAspect="1"/>
          </p:cNvPicPr>
          <p:nvPr/>
        </p:nvPicPr>
        <p:blipFill>
          <a:blip r:embed="rId6"/>
          <a:stretch>
            <a:fillRect/>
          </a:stretch>
        </p:blipFill>
        <p:spPr>
          <a:xfrm>
            <a:off x="476250" y="1158776"/>
            <a:ext cx="285750" cy="228600"/>
          </a:xfrm>
          <a:prstGeom prst="rect">
            <a:avLst/>
          </a:prstGeom>
        </p:spPr>
      </p:pic>
      <p:pic>
        <p:nvPicPr>
          <p:cNvPr id="7" name="SK-2-img-6" descr="preencoded.png"/>
          <p:cNvPicPr>
            <a:picLocks noChangeAspect="1"/>
          </p:cNvPicPr>
          <p:nvPr/>
        </p:nvPicPr>
        <p:blipFill>
          <a:blip r:embed="rId7"/>
          <a:stretch>
            <a:fillRect/>
          </a:stretch>
        </p:blipFill>
        <p:spPr>
          <a:xfrm>
            <a:off x="285750" y="1771650"/>
            <a:ext cx="5691188" cy="1581150"/>
          </a:xfrm>
          <a:prstGeom prst="rect">
            <a:avLst/>
          </a:prstGeom>
        </p:spPr>
      </p:pic>
      <p:pic>
        <p:nvPicPr>
          <p:cNvPr id="8" name="SK-2-img-7" descr="preencoded.png"/>
          <p:cNvPicPr>
            <a:picLocks noChangeAspect="1"/>
          </p:cNvPicPr>
          <p:nvPr/>
        </p:nvPicPr>
        <p:blipFill>
          <a:blip r:embed="rId8"/>
          <a:stretch>
            <a:fillRect/>
          </a:stretch>
        </p:blipFill>
        <p:spPr>
          <a:xfrm>
            <a:off x="476250" y="1962150"/>
            <a:ext cx="5310188" cy="333375"/>
          </a:xfrm>
          <a:prstGeom prst="rect">
            <a:avLst/>
          </a:prstGeom>
        </p:spPr>
      </p:pic>
      <p:pic>
        <p:nvPicPr>
          <p:cNvPr id="9" name="SK-2-img-8" descr="preencoded.png"/>
          <p:cNvPicPr>
            <a:picLocks noChangeAspect="1"/>
          </p:cNvPicPr>
          <p:nvPr/>
        </p:nvPicPr>
        <p:blipFill>
          <a:blip r:embed="rId9"/>
          <a:stretch>
            <a:fillRect/>
          </a:stretch>
        </p:blipFill>
        <p:spPr>
          <a:xfrm>
            <a:off x="476250" y="2005013"/>
            <a:ext cx="228600" cy="171450"/>
          </a:xfrm>
          <a:prstGeom prst="rect">
            <a:avLst/>
          </a:prstGeom>
        </p:spPr>
      </p:pic>
      <p:pic>
        <p:nvPicPr>
          <p:cNvPr id="10" name="SK-2-img-9" descr="preencoded.png"/>
          <p:cNvPicPr>
            <a:picLocks noChangeAspect="1"/>
          </p:cNvPicPr>
          <p:nvPr/>
        </p:nvPicPr>
        <p:blipFill>
          <a:blip r:embed="rId10"/>
          <a:stretch>
            <a:fillRect/>
          </a:stretch>
        </p:blipFill>
        <p:spPr>
          <a:xfrm>
            <a:off x="476250" y="2409825"/>
            <a:ext cx="178594" cy="142875"/>
          </a:xfrm>
          <a:prstGeom prst="rect">
            <a:avLst/>
          </a:prstGeom>
        </p:spPr>
      </p:pic>
      <p:pic>
        <p:nvPicPr>
          <p:cNvPr id="11" name="SK-2-img-10" descr="preencoded.png"/>
          <p:cNvPicPr>
            <a:picLocks noChangeAspect="1"/>
          </p:cNvPicPr>
          <p:nvPr/>
        </p:nvPicPr>
        <p:blipFill>
          <a:blip r:embed="rId10"/>
          <a:stretch>
            <a:fillRect/>
          </a:stretch>
        </p:blipFill>
        <p:spPr>
          <a:xfrm>
            <a:off x="476250" y="2686050"/>
            <a:ext cx="178594" cy="142875"/>
          </a:xfrm>
          <a:prstGeom prst="rect">
            <a:avLst/>
          </a:prstGeom>
        </p:spPr>
      </p:pic>
      <p:pic>
        <p:nvPicPr>
          <p:cNvPr id="12" name="SK-2-img-11" descr="preencoded.png"/>
          <p:cNvPicPr>
            <a:picLocks noChangeAspect="1"/>
          </p:cNvPicPr>
          <p:nvPr/>
        </p:nvPicPr>
        <p:blipFill>
          <a:blip r:embed="rId10"/>
          <a:stretch>
            <a:fillRect/>
          </a:stretch>
        </p:blipFill>
        <p:spPr>
          <a:xfrm>
            <a:off x="476250" y="2962275"/>
            <a:ext cx="178594" cy="142875"/>
          </a:xfrm>
          <a:prstGeom prst="rect">
            <a:avLst/>
          </a:prstGeom>
        </p:spPr>
      </p:pic>
      <p:pic>
        <p:nvPicPr>
          <p:cNvPr id="13" name="SK-2-img-12" descr="preencoded.png"/>
          <p:cNvPicPr>
            <a:picLocks noChangeAspect="1"/>
          </p:cNvPicPr>
          <p:nvPr/>
        </p:nvPicPr>
        <p:blipFill>
          <a:blip r:embed="rId11"/>
          <a:stretch>
            <a:fillRect/>
          </a:stretch>
        </p:blipFill>
        <p:spPr>
          <a:xfrm>
            <a:off x="285750" y="3543300"/>
            <a:ext cx="5691188" cy="1581150"/>
          </a:xfrm>
          <a:prstGeom prst="rect">
            <a:avLst/>
          </a:prstGeom>
        </p:spPr>
      </p:pic>
      <p:pic>
        <p:nvPicPr>
          <p:cNvPr id="14" name="SK-2-img-13" descr="preencoded.png"/>
          <p:cNvPicPr>
            <a:picLocks noChangeAspect="1"/>
          </p:cNvPicPr>
          <p:nvPr/>
        </p:nvPicPr>
        <p:blipFill>
          <a:blip r:embed="rId8"/>
          <a:stretch>
            <a:fillRect/>
          </a:stretch>
        </p:blipFill>
        <p:spPr>
          <a:xfrm>
            <a:off x="476250" y="3733800"/>
            <a:ext cx="5310188" cy="333375"/>
          </a:xfrm>
          <a:prstGeom prst="rect">
            <a:avLst/>
          </a:prstGeom>
        </p:spPr>
      </p:pic>
      <p:pic>
        <p:nvPicPr>
          <p:cNvPr id="15" name="SK-2-img-14" descr="preencoded.png"/>
          <p:cNvPicPr>
            <a:picLocks noChangeAspect="1"/>
          </p:cNvPicPr>
          <p:nvPr/>
        </p:nvPicPr>
        <p:blipFill>
          <a:blip r:embed="rId12"/>
          <a:stretch>
            <a:fillRect/>
          </a:stretch>
        </p:blipFill>
        <p:spPr>
          <a:xfrm>
            <a:off x="476250" y="3776662"/>
            <a:ext cx="228600" cy="171450"/>
          </a:xfrm>
          <a:prstGeom prst="rect">
            <a:avLst/>
          </a:prstGeom>
        </p:spPr>
      </p:pic>
      <p:pic>
        <p:nvPicPr>
          <p:cNvPr id="16" name="SK-2-img-15" descr="preencoded.png"/>
          <p:cNvPicPr>
            <a:picLocks noChangeAspect="1"/>
          </p:cNvPicPr>
          <p:nvPr/>
        </p:nvPicPr>
        <p:blipFill>
          <a:blip r:embed="rId10"/>
          <a:stretch>
            <a:fillRect/>
          </a:stretch>
        </p:blipFill>
        <p:spPr>
          <a:xfrm>
            <a:off x="476250" y="4181475"/>
            <a:ext cx="178594" cy="142875"/>
          </a:xfrm>
          <a:prstGeom prst="rect">
            <a:avLst/>
          </a:prstGeom>
        </p:spPr>
      </p:pic>
      <p:pic>
        <p:nvPicPr>
          <p:cNvPr id="17" name="SK-2-img-16" descr="preencoded.png"/>
          <p:cNvPicPr>
            <a:picLocks noChangeAspect="1"/>
          </p:cNvPicPr>
          <p:nvPr/>
        </p:nvPicPr>
        <p:blipFill>
          <a:blip r:embed="rId10"/>
          <a:stretch>
            <a:fillRect/>
          </a:stretch>
        </p:blipFill>
        <p:spPr>
          <a:xfrm>
            <a:off x="476250" y="4457700"/>
            <a:ext cx="178594" cy="142875"/>
          </a:xfrm>
          <a:prstGeom prst="rect">
            <a:avLst/>
          </a:prstGeom>
        </p:spPr>
      </p:pic>
      <p:pic>
        <p:nvPicPr>
          <p:cNvPr id="18" name="SK-2-img-17" descr="preencoded.png"/>
          <p:cNvPicPr>
            <a:picLocks noChangeAspect="1"/>
          </p:cNvPicPr>
          <p:nvPr/>
        </p:nvPicPr>
        <p:blipFill>
          <a:blip r:embed="rId10"/>
          <a:stretch>
            <a:fillRect/>
          </a:stretch>
        </p:blipFill>
        <p:spPr>
          <a:xfrm>
            <a:off x="476250" y="4733925"/>
            <a:ext cx="178594" cy="142875"/>
          </a:xfrm>
          <a:prstGeom prst="rect">
            <a:avLst/>
          </a:prstGeom>
        </p:spPr>
      </p:pic>
      <p:pic>
        <p:nvPicPr>
          <p:cNvPr id="19" name="SK-2-img-18" descr="preencoded.png"/>
          <p:cNvPicPr>
            <a:picLocks noChangeAspect="1"/>
          </p:cNvPicPr>
          <p:nvPr/>
        </p:nvPicPr>
        <p:blipFill>
          <a:blip r:embed="rId13"/>
          <a:stretch>
            <a:fillRect/>
          </a:stretch>
        </p:blipFill>
        <p:spPr>
          <a:xfrm>
            <a:off x="6215063" y="1771650"/>
            <a:ext cx="5691188" cy="1581150"/>
          </a:xfrm>
          <a:prstGeom prst="rect">
            <a:avLst/>
          </a:prstGeom>
        </p:spPr>
      </p:pic>
      <p:pic>
        <p:nvPicPr>
          <p:cNvPr id="20" name="SK-2-img-19" descr="preencoded.png"/>
          <p:cNvPicPr>
            <a:picLocks noChangeAspect="1"/>
          </p:cNvPicPr>
          <p:nvPr/>
        </p:nvPicPr>
        <p:blipFill>
          <a:blip r:embed="rId14"/>
          <a:stretch>
            <a:fillRect/>
          </a:stretch>
        </p:blipFill>
        <p:spPr>
          <a:xfrm>
            <a:off x="6405563" y="1962150"/>
            <a:ext cx="5310188" cy="333375"/>
          </a:xfrm>
          <a:prstGeom prst="rect">
            <a:avLst/>
          </a:prstGeom>
        </p:spPr>
      </p:pic>
      <p:pic>
        <p:nvPicPr>
          <p:cNvPr id="21" name="SK-2-img-20" descr="preencoded.png"/>
          <p:cNvPicPr>
            <a:picLocks noChangeAspect="1"/>
          </p:cNvPicPr>
          <p:nvPr/>
        </p:nvPicPr>
        <p:blipFill>
          <a:blip r:embed="rId15"/>
          <a:stretch>
            <a:fillRect/>
          </a:stretch>
        </p:blipFill>
        <p:spPr>
          <a:xfrm>
            <a:off x="6405563" y="2005013"/>
            <a:ext cx="228600" cy="171450"/>
          </a:xfrm>
          <a:prstGeom prst="rect">
            <a:avLst/>
          </a:prstGeom>
        </p:spPr>
      </p:pic>
      <p:pic>
        <p:nvPicPr>
          <p:cNvPr id="22" name="SK-2-img-21" descr="preencoded.png"/>
          <p:cNvPicPr>
            <a:picLocks noChangeAspect="1"/>
          </p:cNvPicPr>
          <p:nvPr/>
        </p:nvPicPr>
        <p:blipFill>
          <a:blip r:embed="rId10"/>
          <a:stretch>
            <a:fillRect/>
          </a:stretch>
        </p:blipFill>
        <p:spPr>
          <a:xfrm>
            <a:off x="6405563" y="2409825"/>
            <a:ext cx="178594" cy="142875"/>
          </a:xfrm>
          <a:prstGeom prst="rect">
            <a:avLst/>
          </a:prstGeom>
        </p:spPr>
      </p:pic>
      <p:pic>
        <p:nvPicPr>
          <p:cNvPr id="23" name="SK-2-img-22" descr="preencoded.png"/>
          <p:cNvPicPr>
            <a:picLocks noChangeAspect="1"/>
          </p:cNvPicPr>
          <p:nvPr/>
        </p:nvPicPr>
        <p:blipFill>
          <a:blip r:embed="rId10"/>
          <a:stretch>
            <a:fillRect/>
          </a:stretch>
        </p:blipFill>
        <p:spPr>
          <a:xfrm>
            <a:off x="6405563" y="2686050"/>
            <a:ext cx="178594" cy="142875"/>
          </a:xfrm>
          <a:prstGeom prst="rect">
            <a:avLst/>
          </a:prstGeom>
        </p:spPr>
      </p:pic>
      <p:pic>
        <p:nvPicPr>
          <p:cNvPr id="24" name="SK-2-img-23" descr="preencoded.png"/>
          <p:cNvPicPr>
            <a:picLocks noChangeAspect="1"/>
          </p:cNvPicPr>
          <p:nvPr/>
        </p:nvPicPr>
        <p:blipFill>
          <a:blip r:embed="rId10"/>
          <a:stretch>
            <a:fillRect/>
          </a:stretch>
        </p:blipFill>
        <p:spPr>
          <a:xfrm>
            <a:off x="6405563" y="2962275"/>
            <a:ext cx="178594" cy="142875"/>
          </a:xfrm>
          <a:prstGeom prst="rect">
            <a:avLst/>
          </a:prstGeom>
        </p:spPr>
      </p:pic>
      <p:pic>
        <p:nvPicPr>
          <p:cNvPr id="25" name="SK-2-img-24" descr="preencoded.png"/>
          <p:cNvPicPr>
            <a:picLocks noChangeAspect="1"/>
          </p:cNvPicPr>
          <p:nvPr/>
        </p:nvPicPr>
        <p:blipFill>
          <a:blip r:embed="rId13"/>
          <a:stretch>
            <a:fillRect/>
          </a:stretch>
        </p:blipFill>
        <p:spPr>
          <a:xfrm>
            <a:off x="6215063" y="3543300"/>
            <a:ext cx="5691188" cy="1581150"/>
          </a:xfrm>
          <a:prstGeom prst="rect">
            <a:avLst/>
          </a:prstGeom>
        </p:spPr>
      </p:pic>
      <p:pic>
        <p:nvPicPr>
          <p:cNvPr id="26" name="SK-2-img-25" descr="preencoded.png"/>
          <p:cNvPicPr>
            <a:picLocks noChangeAspect="1"/>
          </p:cNvPicPr>
          <p:nvPr/>
        </p:nvPicPr>
        <p:blipFill>
          <a:blip r:embed="rId14"/>
          <a:stretch>
            <a:fillRect/>
          </a:stretch>
        </p:blipFill>
        <p:spPr>
          <a:xfrm>
            <a:off x="6405563" y="3733800"/>
            <a:ext cx="5310188" cy="333375"/>
          </a:xfrm>
          <a:prstGeom prst="rect">
            <a:avLst/>
          </a:prstGeom>
        </p:spPr>
      </p:pic>
      <p:pic>
        <p:nvPicPr>
          <p:cNvPr id="27" name="SK-2-img-26" descr="preencoded.png"/>
          <p:cNvPicPr>
            <a:picLocks noChangeAspect="1"/>
          </p:cNvPicPr>
          <p:nvPr/>
        </p:nvPicPr>
        <p:blipFill>
          <a:blip r:embed="rId16"/>
          <a:stretch>
            <a:fillRect/>
          </a:stretch>
        </p:blipFill>
        <p:spPr>
          <a:xfrm>
            <a:off x="6405563" y="3776662"/>
            <a:ext cx="228600" cy="171450"/>
          </a:xfrm>
          <a:prstGeom prst="rect">
            <a:avLst/>
          </a:prstGeom>
        </p:spPr>
      </p:pic>
      <p:pic>
        <p:nvPicPr>
          <p:cNvPr id="28" name="SK-2-img-27" descr="preencoded.png"/>
          <p:cNvPicPr>
            <a:picLocks noChangeAspect="1"/>
          </p:cNvPicPr>
          <p:nvPr/>
        </p:nvPicPr>
        <p:blipFill>
          <a:blip r:embed="rId10"/>
          <a:stretch>
            <a:fillRect/>
          </a:stretch>
        </p:blipFill>
        <p:spPr>
          <a:xfrm>
            <a:off x="6405563" y="4181475"/>
            <a:ext cx="178594" cy="142875"/>
          </a:xfrm>
          <a:prstGeom prst="rect">
            <a:avLst/>
          </a:prstGeom>
        </p:spPr>
      </p:pic>
      <p:pic>
        <p:nvPicPr>
          <p:cNvPr id="29" name="SK-2-img-28" descr="preencoded.png"/>
          <p:cNvPicPr>
            <a:picLocks noChangeAspect="1"/>
          </p:cNvPicPr>
          <p:nvPr/>
        </p:nvPicPr>
        <p:blipFill>
          <a:blip r:embed="rId10"/>
          <a:stretch>
            <a:fillRect/>
          </a:stretch>
        </p:blipFill>
        <p:spPr>
          <a:xfrm>
            <a:off x="6405563" y="4457700"/>
            <a:ext cx="178594" cy="142875"/>
          </a:xfrm>
          <a:prstGeom prst="rect">
            <a:avLst/>
          </a:prstGeom>
        </p:spPr>
      </p:pic>
      <p:pic>
        <p:nvPicPr>
          <p:cNvPr id="30" name="SK-2-img-29" descr="preencoded.png"/>
          <p:cNvPicPr>
            <a:picLocks noChangeAspect="1"/>
          </p:cNvPicPr>
          <p:nvPr/>
        </p:nvPicPr>
        <p:blipFill>
          <a:blip r:embed="rId10"/>
          <a:stretch>
            <a:fillRect/>
          </a:stretch>
        </p:blipFill>
        <p:spPr>
          <a:xfrm>
            <a:off x="6405563" y="4733925"/>
            <a:ext cx="178594" cy="142875"/>
          </a:xfrm>
          <a:prstGeom prst="rect">
            <a:avLst/>
          </a:prstGeom>
        </p:spPr>
      </p:pic>
      <p:sp>
        <p:nvSpPr>
          <p:cNvPr id="31" name="SK-2-text-30"/>
          <p:cNvSpPr/>
          <p:nvPr/>
        </p:nvSpPr>
        <p:spPr>
          <a:xfrm>
            <a:off x="285750" y="142875"/>
            <a:ext cx="117957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Presentation Overview and Clinical Currency</a:t>
            </a:r>
            <a:endParaRPr lang="en-US" sz="1800" dirty="0"/>
          </a:p>
        </p:txBody>
      </p:sp>
      <p:sp>
        <p:nvSpPr>
          <p:cNvPr id="32" name="SK-2-text-31"/>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3" name="SK-2-text-32"/>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4" name="SK-2-text-33"/>
          <p:cNvSpPr/>
          <p:nvPr/>
        </p:nvSpPr>
        <p:spPr>
          <a:xfrm>
            <a:off x="904875" y="1138238"/>
            <a:ext cx="112871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Currency: </a:t>
            </a:r>
            <a:r>
              <a:rPr lang="en-US" sz="1350" b="1" dirty="0">
                <a:solidFill>
                  <a:srgbClr val="F58220"/>
                </a:solidFill>
              </a:rPr>
              <a:t>NICE NG28 updated February 2026</a:t>
            </a:r>
            <a:r>
              <a:rPr lang="en-US" sz="1350" b="1" dirty="0">
                <a:solidFill>
                  <a:srgbClr val="2D2D2D"/>
                </a:solidFill>
              </a:rPr>
              <a:t> — This deck reflects the most recent standards.</a:t>
            </a:r>
            <a:endParaRPr lang="en-US" sz="1350" dirty="0"/>
          </a:p>
        </p:txBody>
      </p:sp>
      <p:sp>
        <p:nvSpPr>
          <p:cNvPr id="35" name="SK-2-text-34"/>
          <p:cNvSpPr/>
          <p:nvPr/>
        </p:nvSpPr>
        <p:spPr>
          <a:xfrm>
            <a:off x="819150" y="1962150"/>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Foundations &amp; Criteria</a:t>
            </a:r>
            <a:endParaRPr lang="en-US" sz="1350" dirty="0"/>
          </a:p>
        </p:txBody>
      </p:sp>
      <p:sp>
        <p:nvSpPr>
          <p:cNvPr id="36" name="SK-2-text-35"/>
          <p:cNvSpPr/>
          <p:nvPr/>
        </p:nvSpPr>
        <p:spPr>
          <a:xfrm>
            <a:off x="731044" y="2409825"/>
            <a:ext cx="9486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Diagnosis of T2DM, Prediabetes, and HbA1c reliability.</a:t>
            </a:r>
            <a:endParaRPr lang="en-US" sz="1125" dirty="0"/>
          </a:p>
        </p:txBody>
      </p:sp>
      <p:sp>
        <p:nvSpPr>
          <p:cNvPr id="37" name="SK-2-text-36"/>
          <p:cNvSpPr/>
          <p:nvPr/>
        </p:nvSpPr>
        <p:spPr>
          <a:xfrm>
            <a:off x="731044" y="2686050"/>
            <a:ext cx="103441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Classification: Differentiating T1DM, T2DM, MODY, and LADA.</a:t>
            </a:r>
            <a:endParaRPr lang="en-US" sz="1125" dirty="0"/>
          </a:p>
        </p:txBody>
      </p:sp>
      <p:sp>
        <p:nvSpPr>
          <p:cNvPr id="38" name="SK-2-text-37"/>
          <p:cNvSpPr/>
          <p:nvPr/>
        </p:nvSpPr>
        <p:spPr>
          <a:xfrm>
            <a:off x="731044" y="2962275"/>
            <a:ext cx="91440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2026 HbA1c and weight targets (Path to Remission).</a:t>
            </a:r>
            <a:endParaRPr lang="en-US" sz="1125" dirty="0"/>
          </a:p>
        </p:txBody>
      </p:sp>
      <p:sp>
        <p:nvSpPr>
          <p:cNvPr id="39" name="SK-2-text-38"/>
          <p:cNvSpPr/>
          <p:nvPr/>
        </p:nvSpPr>
        <p:spPr>
          <a:xfrm>
            <a:off x="819150" y="3733800"/>
            <a:ext cx="48691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7-Pathway Algorithm</a:t>
            </a:r>
            <a:endParaRPr lang="en-US" sz="1350" dirty="0"/>
          </a:p>
        </p:txBody>
      </p:sp>
      <p:sp>
        <p:nvSpPr>
          <p:cNvPr id="40" name="SK-2-text-39"/>
          <p:cNvSpPr/>
          <p:nvPr/>
        </p:nvSpPr>
        <p:spPr>
          <a:xfrm>
            <a:off x="731044" y="4181475"/>
            <a:ext cx="85153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Metformin MR + SGLT2i</a:t>
            </a:r>
            <a:r>
              <a:rPr lang="en-US" sz="1125" dirty="0">
                <a:solidFill>
                  <a:srgbClr val="2D2D2D"/>
                </a:solidFill>
              </a:rPr>
              <a:t>as dual first-line for all.</a:t>
            </a:r>
            <a:endParaRPr lang="en-US" sz="1125" dirty="0"/>
          </a:p>
        </p:txBody>
      </p:sp>
      <p:sp>
        <p:nvSpPr>
          <p:cNvPr id="41" name="SK-2-text-40"/>
          <p:cNvSpPr/>
          <p:nvPr/>
        </p:nvSpPr>
        <p:spPr>
          <a:xfrm>
            <a:off x="731044" y="4457700"/>
            <a:ext cx="9944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Comorbidity-guided selection: Obesity, ASCVD, HF, and CKD.</a:t>
            </a:r>
            <a:endParaRPr lang="en-US" sz="1125" dirty="0"/>
          </a:p>
        </p:txBody>
      </p:sp>
      <p:sp>
        <p:nvSpPr>
          <p:cNvPr id="42" name="SK-2-text-41"/>
          <p:cNvSpPr/>
          <p:nvPr/>
        </p:nvSpPr>
        <p:spPr>
          <a:xfrm>
            <a:off x="731044" y="4733925"/>
            <a:ext cx="96583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Tailored approaches for Early-Onset (&lt;40y) and Frailty.</a:t>
            </a:r>
            <a:endParaRPr lang="en-US" sz="1125" dirty="0"/>
          </a:p>
        </p:txBody>
      </p:sp>
      <p:sp>
        <p:nvSpPr>
          <p:cNvPr id="43" name="SK-2-text-42"/>
          <p:cNvSpPr/>
          <p:nvPr/>
        </p:nvSpPr>
        <p:spPr>
          <a:xfrm>
            <a:off x="6748463" y="1962150"/>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Pharmacology &amp; Safety</a:t>
            </a:r>
            <a:endParaRPr lang="en-US" sz="1350" dirty="0"/>
          </a:p>
        </p:txBody>
      </p:sp>
      <p:sp>
        <p:nvSpPr>
          <p:cNvPr id="44" name="SK-2-text-43"/>
          <p:cNvSpPr/>
          <p:nvPr/>
        </p:nvSpPr>
        <p:spPr>
          <a:xfrm>
            <a:off x="6660356" y="2409825"/>
            <a:ext cx="55316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Deep dive into SGLT2i, GLP-1 RAs, and</a:t>
            </a:r>
            <a:r>
              <a:rPr lang="en-US" sz="1125" b="1" dirty="0">
                <a:solidFill>
                  <a:srgbClr val="F58220"/>
                </a:solidFill>
              </a:rPr>
              <a:t>Tirzepatide</a:t>
            </a:r>
            <a:r>
              <a:rPr lang="en-US" sz="1125" dirty="0">
                <a:solidFill>
                  <a:srgbClr val="2D2D2D"/>
                </a:solidFill>
              </a:rPr>
              <a:t>.</a:t>
            </a:r>
            <a:endParaRPr lang="en-US" sz="1125" dirty="0"/>
          </a:p>
        </p:txBody>
      </p:sp>
      <p:sp>
        <p:nvSpPr>
          <p:cNvPr id="45" name="SK-2-text-44"/>
          <p:cNvSpPr/>
          <p:nvPr/>
        </p:nvSpPr>
        <p:spPr>
          <a:xfrm>
            <a:off x="6660356" y="2686050"/>
            <a:ext cx="55316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Clinical Safety: Sick Day Rules (SADMAN) and DKA risk.</a:t>
            </a:r>
            <a:endParaRPr lang="en-US" sz="1125" dirty="0"/>
          </a:p>
        </p:txBody>
      </p:sp>
      <p:sp>
        <p:nvSpPr>
          <p:cNvPr id="46" name="SK-2-text-45"/>
          <p:cNvSpPr/>
          <p:nvPr/>
        </p:nvSpPr>
        <p:spPr>
          <a:xfrm>
            <a:off x="6660356" y="2962275"/>
            <a:ext cx="55316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Complication screening: Retinopathy, Foot care, and CKD.</a:t>
            </a:r>
            <a:endParaRPr lang="en-US" sz="1125" dirty="0"/>
          </a:p>
        </p:txBody>
      </p:sp>
      <p:sp>
        <p:nvSpPr>
          <p:cNvPr id="47" name="SK-2-text-46"/>
          <p:cNvSpPr/>
          <p:nvPr/>
        </p:nvSpPr>
        <p:spPr>
          <a:xfrm>
            <a:off x="6748463" y="3733800"/>
            <a:ext cx="47320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Exam Strategy (AKT/SCA)</a:t>
            </a:r>
            <a:endParaRPr lang="en-US" sz="1350" dirty="0"/>
          </a:p>
        </p:txBody>
      </p:sp>
      <p:sp>
        <p:nvSpPr>
          <p:cNvPr id="48" name="SK-2-text-47"/>
          <p:cNvSpPr/>
          <p:nvPr/>
        </p:nvSpPr>
        <p:spPr>
          <a:xfrm>
            <a:off x="6660356" y="4181475"/>
            <a:ext cx="55316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High-yield "AKT Pearls" on eGFR limits and drug CIs.</a:t>
            </a:r>
            <a:endParaRPr lang="en-US" sz="1125" dirty="0"/>
          </a:p>
        </p:txBody>
      </p:sp>
      <p:sp>
        <p:nvSpPr>
          <p:cNvPr id="49" name="SK-2-text-48"/>
          <p:cNvSpPr/>
          <p:nvPr/>
        </p:nvSpPr>
        <p:spPr>
          <a:xfrm>
            <a:off x="6660356" y="4457700"/>
            <a:ext cx="55316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SCA Consultation focus: Driving (DVLA) and Lifestyle.</a:t>
            </a:r>
            <a:endParaRPr lang="en-US" sz="1125" dirty="0"/>
          </a:p>
        </p:txBody>
      </p:sp>
      <p:sp>
        <p:nvSpPr>
          <p:cNvPr id="50" name="SK-2-text-49"/>
          <p:cNvSpPr/>
          <p:nvPr/>
        </p:nvSpPr>
        <p:spPr>
          <a:xfrm>
            <a:off x="6660356" y="4733925"/>
            <a:ext cx="5531644"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Common Pitfalls and Rapid Recall for the exam room.</a:t>
            </a:r>
            <a:endParaRPr lang="en-US" sz="1125"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0-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20-img-4" descr="preencoded.png"/>
          <p:cNvPicPr>
            <a:picLocks noChangeAspect="1"/>
          </p:cNvPicPr>
          <p:nvPr/>
        </p:nvPicPr>
        <p:blipFill>
          <a:blip r:embed="rId5"/>
          <a:stretch>
            <a:fillRect/>
          </a:stretch>
        </p:blipFill>
        <p:spPr>
          <a:xfrm>
            <a:off x="285750" y="952500"/>
            <a:ext cx="5463480" cy="2714625"/>
          </a:xfrm>
          <a:prstGeom prst="rect">
            <a:avLst/>
          </a:prstGeom>
        </p:spPr>
      </p:pic>
      <p:pic>
        <p:nvPicPr>
          <p:cNvPr id="6" name="SK-20-img-5" descr="preencoded.png"/>
          <p:cNvPicPr>
            <a:picLocks noChangeAspect="1"/>
          </p:cNvPicPr>
          <p:nvPr/>
        </p:nvPicPr>
        <p:blipFill>
          <a:blip r:embed="rId6"/>
          <a:stretch>
            <a:fillRect/>
          </a:stretch>
        </p:blipFill>
        <p:spPr>
          <a:xfrm>
            <a:off x="488156" y="1209526"/>
            <a:ext cx="261937" cy="213420"/>
          </a:xfrm>
          <a:prstGeom prst="rect">
            <a:avLst/>
          </a:prstGeom>
        </p:spPr>
      </p:pic>
      <p:pic>
        <p:nvPicPr>
          <p:cNvPr id="7" name="SK-20-img-6" descr="preencoded.png"/>
          <p:cNvPicPr>
            <a:picLocks noChangeAspect="1"/>
          </p:cNvPicPr>
          <p:nvPr/>
        </p:nvPicPr>
        <p:blipFill>
          <a:blip r:embed="rId7"/>
          <a:stretch>
            <a:fillRect/>
          </a:stretch>
        </p:blipFill>
        <p:spPr>
          <a:xfrm>
            <a:off x="476250" y="1571625"/>
            <a:ext cx="178594" cy="142875"/>
          </a:xfrm>
          <a:prstGeom prst="rect">
            <a:avLst/>
          </a:prstGeom>
        </p:spPr>
      </p:pic>
      <p:pic>
        <p:nvPicPr>
          <p:cNvPr id="8" name="SK-20-img-7" descr="preencoded.png"/>
          <p:cNvPicPr>
            <a:picLocks noChangeAspect="1"/>
          </p:cNvPicPr>
          <p:nvPr/>
        </p:nvPicPr>
        <p:blipFill>
          <a:blip r:embed="rId7"/>
          <a:stretch>
            <a:fillRect/>
          </a:stretch>
        </p:blipFill>
        <p:spPr>
          <a:xfrm>
            <a:off x="476250" y="1847850"/>
            <a:ext cx="178594" cy="142875"/>
          </a:xfrm>
          <a:prstGeom prst="rect">
            <a:avLst/>
          </a:prstGeom>
        </p:spPr>
      </p:pic>
      <p:pic>
        <p:nvPicPr>
          <p:cNvPr id="9" name="SK-20-img-8" descr="preencoded.png"/>
          <p:cNvPicPr>
            <a:picLocks noChangeAspect="1"/>
          </p:cNvPicPr>
          <p:nvPr/>
        </p:nvPicPr>
        <p:blipFill>
          <a:blip r:embed="rId7"/>
          <a:stretch>
            <a:fillRect/>
          </a:stretch>
        </p:blipFill>
        <p:spPr>
          <a:xfrm>
            <a:off x="476250" y="2124075"/>
            <a:ext cx="178594" cy="142875"/>
          </a:xfrm>
          <a:prstGeom prst="rect">
            <a:avLst/>
          </a:prstGeom>
        </p:spPr>
      </p:pic>
      <p:pic>
        <p:nvPicPr>
          <p:cNvPr id="10" name="SK-20-img-9" descr="preencoded.png"/>
          <p:cNvPicPr>
            <a:picLocks noChangeAspect="1"/>
          </p:cNvPicPr>
          <p:nvPr/>
        </p:nvPicPr>
        <p:blipFill>
          <a:blip r:embed="rId8"/>
          <a:stretch>
            <a:fillRect/>
          </a:stretch>
        </p:blipFill>
        <p:spPr>
          <a:xfrm>
            <a:off x="476250" y="2495550"/>
            <a:ext cx="5082480" cy="685800"/>
          </a:xfrm>
          <a:prstGeom prst="rect">
            <a:avLst/>
          </a:prstGeom>
        </p:spPr>
      </p:pic>
      <p:pic>
        <p:nvPicPr>
          <p:cNvPr id="11" name="SK-20-img-10" descr="preencoded.png"/>
          <p:cNvPicPr>
            <a:picLocks noChangeAspect="1"/>
          </p:cNvPicPr>
          <p:nvPr/>
        </p:nvPicPr>
        <p:blipFill>
          <a:blip r:embed="rId9"/>
          <a:stretch>
            <a:fillRect/>
          </a:stretch>
        </p:blipFill>
        <p:spPr>
          <a:xfrm>
            <a:off x="590550" y="2658368"/>
            <a:ext cx="166688" cy="137220"/>
          </a:xfrm>
          <a:prstGeom prst="rect">
            <a:avLst/>
          </a:prstGeom>
        </p:spPr>
      </p:pic>
      <p:pic>
        <p:nvPicPr>
          <p:cNvPr id="12" name="SK-20-img-11" descr="preencoded.png"/>
          <p:cNvPicPr>
            <a:picLocks noChangeAspect="1"/>
          </p:cNvPicPr>
          <p:nvPr/>
        </p:nvPicPr>
        <p:blipFill>
          <a:blip r:embed="rId5"/>
          <a:stretch>
            <a:fillRect/>
          </a:stretch>
        </p:blipFill>
        <p:spPr>
          <a:xfrm>
            <a:off x="285750" y="3857625"/>
            <a:ext cx="5463480" cy="2714625"/>
          </a:xfrm>
          <a:prstGeom prst="rect">
            <a:avLst/>
          </a:prstGeom>
        </p:spPr>
      </p:pic>
      <p:pic>
        <p:nvPicPr>
          <p:cNvPr id="13" name="SK-20-img-12" descr="preencoded.png"/>
          <p:cNvPicPr>
            <a:picLocks noChangeAspect="1"/>
          </p:cNvPicPr>
          <p:nvPr/>
        </p:nvPicPr>
        <p:blipFill>
          <a:blip r:embed="rId10"/>
          <a:stretch>
            <a:fillRect/>
          </a:stretch>
        </p:blipFill>
        <p:spPr>
          <a:xfrm>
            <a:off x="488156" y="4114651"/>
            <a:ext cx="261937" cy="213420"/>
          </a:xfrm>
          <a:prstGeom prst="rect">
            <a:avLst/>
          </a:prstGeom>
        </p:spPr>
      </p:pic>
      <p:pic>
        <p:nvPicPr>
          <p:cNvPr id="14" name="SK-20-img-13" descr="preencoded.png"/>
          <p:cNvPicPr>
            <a:picLocks noChangeAspect="1"/>
          </p:cNvPicPr>
          <p:nvPr/>
        </p:nvPicPr>
        <p:blipFill>
          <a:blip r:embed="rId11"/>
          <a:stretch>
            <a:fillRect/>
          </a:stretch>
        </p:blipFill>
        <p:spPr>
          <a:xfrm>
            <a:off x="476250" y="4524375"/>
            <a:ext cx="2183309" cy="352425"/>
          </a:xfrm>
          <a:prstGeom prst="rect">
            <a:avLst/>
          </a:prstGeom>
        </p:spPr>
      </p:pic>
      <p:pic>
        <p:nvPicPr>
          <p:cNvPr id="15" name="SK-20-img-14" descr="preencoded.png"/>
          <p:cNvPicPr>
            <a:picLocks noChangeAspect="1"/>
          </p:cNvPicPr>
          <p:nvPr/>
        </p:nvPicPr>
        <p:blipFill>
          <a:blip r:embed="rId12"/>
          <a:stretch>
            <a:fillRect/>
          </a:stretch>
        </p:blipFill>
        <p:spPr>
          <a:xfrm>
            <a:off x="2659559" y="4524375"/>
            <a:ext cx="2899172" cy="352425"/>
          </a:xfrm>
          <a:prstGeom prst="rect">
            <a:avLst/>
          </a:prstGeom>
        </p:spPr>
      </p:pic>
      <p:pic>
        <p:nvPicPr>
          <p:cNvPr id="16" name="SK-20-img-15" descr="preencoded.png"/>
          <p:cNvPicPr>
            <a:picLocks noChangeAspect="1"/>
          </p:cNvPicPr>
          <p:nvPr/>
        </p:nvPicPr>
        <p:blipFill>
          <a:blip r:embed="rId11"/>
          <a:stretch>
            <a:fillRect/>
          </a:stretch>
        </p:blipFill>
        <p:spPr>
          <a:xfrm>
            <a:off x="476250" y="4876800"/>
            <a:ext cx="2183309" cy="352425"/>
          </a:xfrm>
          <a:prstGeom prst="rect">
            <a:avLst/>
          </a:prstGeom>
        </p:spPr>
      </p:pic>
      <p:pic>
        <p:nvPicPr>
          <p:cNvPr id="17" name="SK-20-img-16" descr="preencoded.png"/>
          <p:cNvPicPr>
            <a:picLocks noChangeAspect="1"/>
          </p:cNvPicPr>
          <p:nvPr/>
        </p:nvPicPr>
        <p:blipFill>
          <a:blip r:embed="rId12"/>
          <a:stretch>
            <a:fillRect/>
          </a:stretch>
        </p:blipFill>
        <p:spPr>
          <a:xfrm>
            <a:off x="2659559" y="4876800"/>
            <a:ext cx="2899172" cy="352425"/>
          </a:xfrm>
          <a:prstGeom prst="rect">
            <a:avLst/>
          </a:prstGeom>
        </p:spPr>
      </p:pic>
      <p:pic>
        <p:nvPicPr>
          <p:cNvPr id="18" name="SK-20-img-17" descr="preencoded.png"/>
          <p:cNvPicPr>
            <a:picLocks noChangeAspect="1"/>
          </p:cNvPicPr>
          <p:nvPr/>
        </p:nvPicPr>
        <p:blipFill>
          <a:blip r:embed="rId11"/>
          <a:stretch>
            <a:fillRect/>
          </a:stretch>
        </p:blipFill>
        <p:spPr>
          <a:xfrm>
            <a:off x="476250" y="5229225"/>
            <a:ext cx="2183309" cy="352425"/>
          </a:xfrm>
          <a:prstGeom prst="rect">
            <a:avLst/>
          </a:prstGeom>
        </p:spPr>
      </p:pic>
      <p:pic>
        <p:nvPicPr>
          <p:cNvPr id="19" name="SK-20-img-18" descr="preencoded.png"/>
          <p:cNvPicPr>
            <a:picLocks noChangeAspect="1"/>
          </p:cNvPicPr>
          <p:nvPr/>
        </p:nvPicPr>
        <p:blipFill>
          <a:blip r:embed="rId12"/>
          <a:stretch>
            <a:fillRect/>
          </a:stretch>
        </p:blipFill>
        <p:spPr>
          <a:xfrm>
            <a:off x="2659559" y="5229225"/>
            <a:ext cx="2899172" cy="352425"/>
          </a:xfrm>
          <a:prstGeom prst="rect">
            <a:avLst/>
          </a:prstGeom>
        </p:spPr>
      </p:pic>
      <p:pic>
        <p:nvPicPr>
          <p:cNvPr id="20" name="SK-20-img-19" descr="preencoded.png"/>
          <p:cNvPicPr>
            <a:picLocks noChangeAspect="1"/>
          </p:cNvPicPr>
          <p:nvPr/>
        </p:nvPicPr>
        <p:blipFill>
          <a:blip r:embed="rId13"/>
          <a:stretch>
            <a:fillRect/>
          </a:stretch>
        </p:blipFill>
        <p:spPr>
          <a:xfrm>
            <a:off x="5987355" y="952500"/>
            <a:ext cx="5918895" cy="2714625"/>
          </a:xfrm>
          <a:prstGeom prst="rect">
            <a:avLst/>
          </a:prstGeom>
        </p:spPr>
      </p:pic>
      <p:pic>
        <p:nvPicPr>
          <p:cNvPr id="21" name="SK-20-img-20" descr="preencoded.png"/>
          <p:cNvPicPr>
            <a:picLocks noChangeAspect="1"/>
          </p:cNvPicPr>
          <p:nvPr/>
        </p:nvPicPr>
        <p:blipFill>
          <a:blip r:embed="rId14"/>
          <a:stretch>
            <a:fillRect/>
          </a:stretch>
        </p:blipFill>
        <p:spPr>
          <a:xfrm>
            <a:off x="6189762" y="1209526"/>
            <a:ext cx="261937" cy="213420"/>
          </a:xfrm>
          <a:prstGeom prst="rect">
            <a:avLst/>
          </a:prstGeom>
        </p:spPr>
      </p:pic>
      <p:pic>
        <p:nvPicPr>
          <p:cNvPr id="22" name="SK-20-img-21" descr="preencoded.png"/>
          <p:cNvPicPr>
            <a:picLocks noChangeAspect="1"/>
          </p:cNvPicPr>
          <p:nvPr/>
        </p:nvPicPr>
        <p:blipFill>
          <a:blip r:embed="rId7"/>
          <a:stretch>
            <a:fillRect/>
          </a:stretch>
        </p:blipFill>
        <p:spPr>
          <a:xfrm>
            <a:off x="6177855" y="1571625"/>
            <a:ext cx="178594" cy="142875"/>
          </a:xfrm>
          <a:prstGeom prst="rect">
            <a:avLst/>
          </a:prstGeom>
        </p:spPr>
      </p:pic>
      <p:pic>
        <p:nvPicPr>
          <p:cNvPr id="23" name="SK-20-img-22" descr="preencoded.png"/>
          <p:cNvPicPr>
            <a:picLocks noChangeAspect="1"/>
          </p:cNvPicPr>
          <p:nvPr/>
        </p:nvPicPr>
        <p:blipFill>
          <a:blip r:embed="rId7"/>
          <a:stretch>
            <a:fillRect/>
          </a:stretch>
        </p:blipFill>
        <p:spPr>
          <a:xfrm>
            <a:off x="6177855" y="1847850"/>
            <a:ext cx="178594" cy="142875"/>
          </a:xfrm>
          <a:prstGeom prst="rect">
            <a:avLst/>
          </a:prstGeom>
        </p:spPr>
      </p:pic>
      <p:pic>
        <p:nvPicPr>
          <p:cNvPr id="24" name="SK-20-img-23" descr="preencoded.png"/>
          <p:cNvPicPr>
            <a:picLocks noChangeAspect="1"/>
          </p:cNvPicPr>
          <p:nvPr/>
        </p:nvPicPr>
        <p:blipFill>
          <a:blip r:embed="rId7"/>
          <a:stretch>
            <a:fillRect/>
          </a:stretch>
        </p:blipFill>
        <p:spPr>
          <a:xfrm>
            <a:off x="6177855" y="2124075"/>
            <a:ext cx="178594" cy="142875"/>
          </a:xfrm>
          <a:prstGeom prst="rect">
            <a:avLst/>
          </a:prstGeom>
        </p:spPr>
      </p:pic>
      <p:pic>
        <p:nvPicPr>
          <p:cNvPr id="25" name="SK-20-img-24" descr="preencoded.png"/>
          <p:cNvPicPr>
            <a:picLocks noChangeAspect="1"/>
          </p:cNvPicPr>
          <p:nvPr/>
        </p:nvPicPr>
        <p:blipFill>
          <a:blip r:embed="rId7"/>
          <a:stretch>
            <a:fillRect/>
          </a:stretch>
        </p:blipFill>
        <p:spPr>
          <a:xfrm>
            <a:off x="6177855" y="2400300"/>
            <a:ext cx="178594" cy="142875"/>
          </a:xfrm>
          <a:prstGeom prst="rect">
            <a:avLst/>
          </a:prstGeom>
        </p:spPr>
      </p:pic>
      <p:pic>
        <p:nvPicPr>
          <p:cNvPr id="26" name="SK-20-img-25" descr="preencoded.png"/>
          <p:cNvPicPr>
            <a:picLocks noChangeAspect="1"/>
          </p:cNvPicPr>
          <p:nvPr/>
        </p:nvPicPr>
        <p:blipFill>
          <a:blip r:embed="rId13"/>
          <a:stretch>
            <a:fillRect/>
          </a:stretch>
        </p:blipFill>
        <p:spPr>
          <a:xfrm>
            <a:off x="5987355" y="3857625"/>
            <a:ext cx="5918895" cy="2714625"/>
          </a:xfrm>
          <a:prstGeom prst="rect">
            <a:avLst/>
          </a:prstGeom>
        </p:spPr>
      </p:pic>
      <p:pic>
        <p:nvPicPr>
          <p:cNvPr id="27" name="SK-20-img-26" descr="preencoded.png"/>
          <p:cNvPicPr>
            <a:picLocks noChangeAspect="1"/>
          </p:cNvPicPr>
          <p:nvPr/>
        </p:nvPicPr>
        <p:blipFill>
          <a:blip r:embed="rId15"/>
          <a:stretch>
            <a:fillRect/>
          </a:stretch>
        </p:blipFill>
        <p:spPr>
          <a:xfrm>
            <a:off x="6177855" y="4048125"/>
            <a:ext cx="5537895" cy="195263"/>
          </a:xfrm>
          <a:prstGeom prst="rect">
            <a:avLst/>
          </a:prstGeom>
        </p:spPr>
      </p:pic>
      <p:pic>
        <p:nvPicPr>
          <p:cNvPr id="28" name="SK-20-img-27" descr="preencoded.png"/>
          <p:cNvPicPr>
            <a:picLocks noChangeAspect="1"/>
          </p:cNvPicPr>
          <p:nvPr/>
        </p:nvPicPr>
        <p:blipFill>
          <a:blip r:embed="rId16"/>
          <a:stretch>
            <a:fillRect/>
          </a:stretch>
        </p:blipFill>
        <p:spPr>
          <a:xfrm>
            <a:off x="6189762" y="4386114"/>
            <a:ext cx="261937" cy="213420"/>
          </a:xfrm>
          <a:prstGeom prst="rect">
            <a:avLst/>
          </a:prstGeom>
        </p:spPr>
      </p:pic>
      <p:pic>
        <p:nvPicPr>
          <p:cNvPr id="29" name="SK-20-img-28" descr="preencoded.png"/>
          <p:cNvPicPr>
            <a:picLocks noChangeAspect="1"/>
          </p:cNvPicPr>
          <p:nvPr/>
        </p:nvPicPr>
        <p:blipFill>
          <a:blip r:embed="rId17"/>
          <a:stretch>
            <a:fillRect/>
          </a:stretch>
        </p:blipFill>
        <p:spPr>
          <a:xfrm>
            <a:off x="6177855" y="4748213"/>
            <a:ext cx="178594" cy="142875"/>
          </a:xfrm>
          <a:prstGeom prst="rect">
            <a:avLst/>
          </a:prstGeom>
        </p:spPr>
      </p:pic>
      <p:pic>
        <p:nvPicPr>
          <p:cNvPr id="30" name="SK-20-img-29" descr="preencoded.png"/>
          <p:cNvPicPr>
            <a:picLocks noChangeAspect="1"/>
          </p:cNvPicPr>
          <p:nvPr/>
        </p:nvPicPr>
        <p:blipFill>
          <a:blip r:embed="rId17"/>
          <a:stretch>
            <a:fillRect/>
          </a:stretch>
        </p:blipFill>
        <p:spPr>
          <a:xfrm>
            <a:off x="6177855" y="5024438"/>
            <a:ext cx="178594" cy="142875"/>
          </a:xfrm>
          <a:prstGeom prst="rect">
            <a:avLst/>
          </a:prstGeom>
        </p:spPr>
      </p:pic>
      <p:pic>
        <p:nvPicPr>
          <p:cNvPr id="31" name="SK-20-img-30" descr="preencoded.png"/>
          <p:cNvPicPr>
            <a:picLocks noChangeAspect="1"/>
          </p:cNvPicPr>
          <p:nvPr/>
        </p:nvPicPr>
        <p:blipFill>
          <a:blip r:embed="rId17"/>
          <a:stretch>
            <a:fillRect/>
          </a:stretch>
        </p:blipFill>
        <p:spPr>
          <a:xfrm>
            <a:off x="6177855" y="5300663"/>
            <a:ext cx="178594" cy="142875"/>
          </a:xfrm>
          <a:prstGeom prst="rect">
            <a:avLst/>
          </a:prstGeom>
        </p:spPr>
      </p:pic>
      <p:pic>
        <p:nvPicPr>
          <p:cNvPr id="32" name="SK-20-img-31" descr="preencoded.png"/>
          <p:cNvPicPr>
            <a:picLocks noChangeAspect="1"/>
          </p:cNvPicPr>
          <p:nvPr/>
        </p:nvPicPr>
        <p:blipFill>
          <a:blip r:embed="rId18"/>
          <a:stretch>
            <a:fillRect/>
          </a:stretch>
        </p:blipFill>
        <p:spPr>
          <a:xfrm>
            <a:off x="6177855" y="6005513"/>
            <a:ext cx="5537895" cy="376238"/>
          </a:xfrm>
          <a:prstGeom prst="rect">
            <a:avLst/>
          </a:prstGeom>
        </p:spPr>
      </p:pic>
      <p:sp>
        <p:nvSpPr>
          <p:cNvPr id="33" name="SK-20-text-32"/>
          <p:cNvSpPr/>
          <p:nvPr/>
        </p:nvSpPr>
        <p:spPr>
          <a:xfrm>
            <a:off x="285750" y="142875"/>
            <a:ext cx="114300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Drug Class: SGLT2 Inhibitors (Gliflozins)</a:t>
            </a:r>
            <a:endParaRPr lang="en-US" sz="1800" dirty="0"/>
          </a:p>
        </p:txBody>
      </p:sp>
      <p:sp>
        <p:nvSpPr>
          <p:cNvPr id="34" name="SK-20-text-33"/>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5" name="SK-20-text-34"/>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6" name="SK-20-text-35"/>
          <p:cNvSpPr/>
          <p:nvPr/>
        </p:nvSpPr>
        <p:spPr>
          <a:xfrm>
            <a:off x="876300" y="117157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Mechanism &amp; Role</a:t>
            </a:r>
            <a:endParaRPr lang="en-US" sz="1350" dirty="0"/>
          </a:p>
        </p:txBody>
      </p:sp>
      <p:sp>
        <p:nvSpPr>
          <p:cNvPr id="37" name="SK-20-text-36"/>
          <p:cNvSpPr/>
          <p:nvPr/>
        </p:nvSpPr>
        <p:spPr>
          <a:xfrm>
            <a:off x="654844" y="1571625"/>
            <a:ext cx="85153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Inhibits SGLT2 in the </a:t>
            </a:r>
            <a:r>
              <a:rPr lang="en-US" sz="1125" b="1" dirty="0">
                <a:solidFill>
                  <a:srgbClr val="444444"/>
                </a:solidFill>
              </a:rPr>
              <a:t>proximal convoluted tubule</a:t>
            </a:r>
            <a:r>
              <a:rPr lang="en-US" sz="1125" dirty="0">
                <a:solidFill>
                  <a:srgbClr val="444444"/>
                </a:solidFill>
              </a:rPr>
              <a:t>.</a:t>
            </a:r>
            <a:endParaRPr lang="en-US" sz="1125" dirty="0"/>
          </a:p>
        </p:txBody>
      </p:sp>
      <p:sp>
        <p:nvSpPr>
          <p:cNvPr id="38" name="SK-20-text-37"/>
          <p:cNvSpPr/>
          <p:nvPr/>
        </p:nvSpPr>
        <p:spPr>
          <a:xfrm>
            <a:off x="654844" y="1847850"/>
            <a:ext cx="7200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Reduces glucose reabsorption → </a:t>
            </a:r>
            <a:r>
              <a:rPr lang="en-US" sz="1125" b="1" dirty="0">
                <a:solidFill>
                  <a:srgbClr val="444444"/>
                </a:solidFill>
              </a:rPr>
              <a:t>Glucosuria</a:t>
            </a:r>
            <a:r>
              <a:rPr lang="en-US" sz="1125" dirty="0">
                <a:solidFill>
                  <a:srgbClr val="444444"/>
                </a:solidFill>
              </a:rPr>
              <a:t>.</a:t>
            </a:r>
            <a:endParaRPr lang="en-US" sz="1125" dirty="0"/>
          </a:p>
        </p:txBody>
      </p:sp>
      <p:sp>
        <p:nvSpPr>
          <p:cNvPr id="39" name="SK-20-text-38"/>
          <p:cNvSpPr/>
          <p:nvPr/>
        </p:nvSpPr>
        <p:spPr>
          <a:xfrm>
            <a:off x="654844" y="2124075"/>
            <a:ext cx="87439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Insulin-independent mechanism (works at any stage).</a:t>
            </a:r>
            <a:endParaRPr lang="en-US" sz="1125" dirty="0"/>
          </a:p>
        </p:txBody>
      </p:sp>
      <p:sp>
        <p:nvSpPr>
          <p:cNvPr id="40" name="SK-20-text-39"/>
          <p:cNvSpPr/>
          <p:nvPr/>
        </p:nvSpPr>
        <p:spPr>
          <a:xfrm>
            <a:off x="757238" y="2638425"/>
            <a:ext cx="4706392" cy="381000"/>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 NICE NG28 (Feb 2026): Now First-Line for ALL Type 2 Diabetes patients alongside Metformin MR.</a:t>
            </a:r>
            <a:endParaRPr lang="en-US" sz="1050" dirty="0"/>
          </a:p>
        </p:txBody>
      </p:sp>
      <p:sp>
        <p:nvSpPr>
          <p:cNvPr id="41" name="SK-20-text-40"/>
          <p:cNvSpPr/>
          <p:nvPr/>
        </p:nvSpPr>
        <p:spPr>
          <a:xfrm>
            <a:off x="876300" y="4076700"/>
            <a:ext cx="54864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Primary Agents (UK 2026)</a:t>
            </a:r>
            <a:endParaRPr lang="en-US" sz="1350" dirty="0"/>
          </a:p>
        </p:txBody>
      </p:sp>
      <p:sp>
        <p:nvSpPr>
          <p:cNvPr id="42" name="SK-20-text-41"/>
          <p:cNvSpPr/>
          <p:nvPr/>
        </p:nvSpPr>
        <p:spPr>
          <a:xfrm>
            <a:off x="552450" y="4524375"/>
            <a:ext cx="2030909"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Dapagliflozin</a:t>
            </a:r>
            <a:endParaRPr lang="en-US" sz="1050" dirty="0"/>
          </a:p>
        </p:txBody>
      </p:sp>
      <p:sp>
        <p:nvSpPr>
          <p:cNvPr id="43" name="SK-20-text-42"/>
          <p:cNvSpPr/>
          <p:nvPr/>
        </p:nvSpPr>
        <p:spPr>
          <a:xfrm>
            <a:off x="2659559" y="4524375"/>
            <a:ext cx="2746772" cy="352425"/>
          </a:xfrm>
          <a:prstGeom prst="rect">
            <a:avLst/>
          </a:prstGeom>
          <a:noFill/>
          <a:ln/>
        </p:spPr>
        <p:txBody>
          <a:bodyPr vert="horz" wrap="square" lIns="0" tIns="0" rIns="0" bIns="0" rtlCol="0" anchor="ctr"/>
          <a:lstStyle/>
          <a:p>
            <a:pPr marL="0" indent="0" algn="r">
              <a:lnSpc>
                <a:spcPts val="1575"/>
              </a:lnSpc>
              <a:buNone/>
            </a:pPr>
            <a:r>
              <a:rPr lang="en-US" sz="1050" dirty="0">
                <a:solidFill>
                  <a:srgbClr val="666666"/>
                </a:solidFill>
              </a:rPr>
              <a:t>10mg OD (Generic)</a:t>
            </a:r>
            <a:endParaRPr lang="en-US" sz="1050" dirty="0"/>
          </a:p>
        </p:txBody>
      </p:sp>
      <p:sp>
        <p:nvSpPr>
          <p:cNvPr id="44" name="SK-20-text-43"/>
          <p:cNvSpPr/>
          <p:nvPr/>
        </p:nvSpPr>
        <p:spPr>
          <a:xfrm>
            <a:off x="552450" y="4876800"/>
            <a:ext cx="2030909"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Empagliflozin</a:t>
            </a:r>
            <a:endParaRPr lang="en-US" sz="1050" dirty="0"/>
          </a:p>
        </p:txBody>
      </p:sp>
      <p:sp>
        <p:nvSpPr>
          <p:cNvPr id="45" name="SK-20-text-44"/>
          <p:cNvSpPr/>
          <p:nvPr/>
        </p:nvSpPr>
        <p:spPr>
          <a:xfrm>
            <a:off x="2659559" y="4876800"/>
            <a:ext cx="2746772" cy="352425"/>
          </a:xfrm>
          <a:prstGeom prst="rect">
            <a:avLst/>
          </a:prstGeom>
          <a:noFill/>
          <a:ln/>
        </p:spPr>
        <p:txBody>
          <a:bodyPr vert="horz" wrap="square" lIns="0" tIns="0" rIns="0" bIns="0" rtlCol="0" anchor="ctr"/>
          <a:lstStyle/>
          <a:p>
            <a:pPr marL="0" indent="0" algn="r">
              <a:lnSpc>
                <a:spcPts val="1575"/>
              </a:lnSpc>
              <a:buNone/>
            </a:pPr>
            <a:r>
              <a:rPr lang="en-US" sz="1050" dirty="0">
                <a:solidFill>
                  <a:srgbClr val="666666"/>
                </a:solidFill>
              </a:rPr>
              <a:t>10mg – 25mg OD</a:t>
            </a:r>
            <a:endParaRPr lang="en-US" sz="1050" dirty="0"/>
          </a:p>
        </p:txBody>
      </p:sp>
      <p:sp>
        <p:nvSpPr>
          <p:cNvPr id="46" name="SK-20-text-45"/>
          <p:cNvSpPr/>
          <p:nvPr/>
        </p:nvSpPr>
        <p:spPr>
          <a:xfrm>
            <a:off x="552450" y="5229225"/>
            <a:ext cx="2030909"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Canagliflozin</a:t>
            </a:r>
            <a:endParaRPr lang="en-US" sz="1050" dirty="0"/>
          </a:p>
        </p:txBody>
      </p:sp>
      <p:sp>
        <p:nvSpPr>
          <p:cNvPr id="47" name="SK-20-text-46"/>
          <p:cNvSpPr/>
          <p:nvPr/>
        </p:nvSpPr>
        <p:spPr>
          <a:xfrm>
            <a:off x="2659559" y="5229225"/>
            <a:ext cx="2746772" cy="352425"/>
          </a:xfrm>
          <a:prstGeom prst="rect">
            <a:avLst/>
          </a:prstGeom>
          <a:noFill/>
          <a:ln/>
        </p:spPr>
        <p:txBody>
          <a:bodyPr vert="horz" wrap="square" lIns="0" tIns="0" rIns="0" bIns="0" rtlCol="0" anchor="ctr"/>
          <a:lstStyle/>
          <a:p>
            <a:pPr marL="0" indent="0" algn="r">
              <a:lnSpc>
                <a:spcPts val="1575"/>
              </a:lnSpc>
              <a:buNone/>
            </a:pPr>
            <a:r>
              <a:rPr lang="en-US" sz="1050" dirty="0">
                <a:solidFill>
                  <a:srgbClr val="666666"/>
                </a:solidFill>
              </a:rPr>
              <a:t>100mg – 300mg OD</a:t>
            </a:r>
            <a:endParaRPr lang="en-US" sz="1050" dirty="0"/>
          </a:p>
        </p:txBody>
      </p:sp>
      <p:sp>
        <p:nvSpPr>
          <p:cNvPr id="48" name="SK-20-text-47"/>
          <p:cNvSpPr/>
          <p:nvPr/>
        </p:nvSpPr>
        <p:spPr>
          <a:xfrm>
            <a:off x="476250" y="5676900"/>
            <a:ext cx="11715750" cy="185738"/>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Dapagliflozin is often the most cost-effective choice due to generic availability.</a:t>
            </a:r>
            <a:endParaRPr lang="en-US" sz="975" dirty="0"/>
          </a:p>
        </p:txBody>
      </p:sp>
      <p:sp>
        <p:nvSpPr>
          <p:cNvPr id="49" name="SK-20-text-48"/>
          <p:cNvSpPr/>
          <p:nvPr/>
        </p:nvSpPr>
        <p:spPr>
          <a:xfrm>
            <a:off x="6577905" y="1171575"/>
            <a:ext cx="561409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Cardiorenal &amp; Metabolic Benefits</a:t>
            </a:r>
            <a:endParaRPr lang="en-US" sz="1350" dirty="0"/>
          </a:p>
        </p:txBody>
      </p:sp>
      <p:sp>
        <p:nvSpPr>
          <p:cNvPr id="50" name="SK-20-text-49"/>
          <p:cNvSpPr/>
          <p:nvPr/>
        </p:nvSpPr>
        <p:spPr>
          <a:xfrm>
            <a:off x="6356449" y="1571625"/>
            <a:ext cx="583555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Heart Failure:</a:t>
            </a:r>
            <a:r>
              <a:rPr lang="en-US" sz="1125" dirty="0">
                <a:solidFill>
                  <a:srgbClr val="444444"/>
                </a:solidFill>
              </a:rPr>
              <a:t> Reduces hospitalisation/mortality (HFrEF/HFpEF).</a:t>
            </a:r>
            <a:endParaRPr lang="en-US" sz="1125" dirty="0"/>
          </a:p>
        </p:txBody>
      </p:sp>
      <p:sp>
        <p:nvSpPr>
          <p:cNvPr id="51" name="SK-20-text-50"/>
          <p:cNvSpPr/>
          <p:nvPr/>
        </p:nvSpPr>
        <p:spPr>
          <a:xfrm>
            <a:off x="6356449" y="1847850"/>
            <a:ext cx="583555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CKD Protection:</a:t>
            </a:r>
            <a:r>
              <a:rPr lang="en-US" sz="1125" dirty="0">
                <a:solidFill>
                  <a:srgbClr val="444444"/>
                </a:solidFill>
              </a:rPr>
              <a:t> Slows eGFR decline &amp; reduces albuminuria.</a:t>
            </a:r>
            <a:endParaRPr lang="en-US" sz="1125" dirty="0"/>
          </a:p>
        </p:txBody>
      </p:sp>
      <p:sp>
        <p:nvSpPr>
          <p:cNvPr id="52" name="SK-20-text-51"/>
          <p:cNvSpPr/>
          <p:nvPr/>
        </p:nvSpPr>
        <p:spPr>
          <a:xfrm>
            <a:off x="6356449" y="2124075"/>
            <a:ext cx="583555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Weight:</a:t>
            </a:r>
            <a:r>
              <a:rPr lang="en-US" sz="1125" dirty="0">
                <a:solidFill>
                  <a:srgbClr val="444444"/>
                </a:solidFill>
              </a:rPr>
              <a:t> Modest loss (2-3kg) via calorie loss in urine.</a:t>
            </a:r>
            <a:endParaRPr lang="en-US" sz="1125" dirty="0"/>
          </a:p>
        </p:txBody>
      </p:sp>
      <p:sp>
        <p:nvSpPr>
          <p:cNvPr id="53" name="SK-20-text-52"/>
          <p:cNvSpPr/>
          <p:nvPr/>
        </p:nvSpPr>
        <p:spPr>
          <a:xfrm>
            <a:off x="6356449" y="2400300"/>
            <a:ext cx="583555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Safety:</a:t>
            </a:r>
            <a:r>
              <a:rPr lang="en-US" sz="1125" dirty="0">
                <a:solidFill>
                  <a:srgbClr val="444444"/>
                </a:solidFill>
              </a:rPr>
              <a:t> Low intrinsic risk of hypoglycaemia.</a:t>
            </a:r>
            <a:endParaRPr lang="en-US" sz="1125" dirty="0"/>
          </a:p>
        </p:txBody>
      </p:sp>
      <p:sp>
        <p:nvSpPr>
          <p:cNvPr id="54" name="SK-20-text-53"/>
          <p:cNvSpPr/>
          <p:nvPr/>
        </p:nvSpPr>
        <p:spPr>
          <a:xfrm>
            <a:off x="6254055" y="4048125"/>
            <a:ext cx="5385495"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AKT/SCA INITIATION CRITERIA</a:t>
            </a:r>
            <a:endParaRPr lang="en-US" sz="825" dirty="0"/>
          </a:p>
        </p:txBody>
      </p:sp>
      <p:sp>
        <p:nvSpPr>
          <p:cNvPr id="55" name="SK-20-text-54"/>
          <p:cNvSpPr/>
          <p:nvPr/>
        </p:nvSpPr>
        <p:spPr>
          <a:xfrm>
            <a:off x="6577905" y="4348163"/>
            <a:ext cx="49377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Pre-Initiation Checklist</a:t>
            </a:r>
            <a:endParaRPr lang="en-US" sz="1350" dirty="0"/>
          </a:p>
        </p:txBody>
      </p:sp>
      <p:sp>
        <p:nvSpPr>
          <p:cNvPr id="56" name="SK-20-text-55"/>
          <p:cNvSpPr/>
          <p:nvPr/>
        </p:nvSpPr>
        <p:spPr>
          <a:xfrm>
            <a:off x="6356449" y="4748213"/>
            <a:ext cx="583555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eGFR:</a:t>
            </a:r>
            <a:r>
              <a:rPr lang="en-US" sz="1125" dirty="0">
                <a:solidFill>
                  <a:srgbClr val="444444"/>
                </a:solidFill>
              </a:rPr>
              <a:t> Initiate if &gt;30 (Dapa/Empa can continue down to 20).</a:t>
            </a:r>
            <a:endParaRPr lang="en-US" sz="1125" dirty="0"/>
          </a:p>
        </p:txBody>
      </p:sp>
      <p:sp>
        <p:nvSpPr>
          <p:cNvPr id="57" name="SK-20-text-56"/>
          <p:cNvSpPr/>
          <p:nvPr/>
        </p:nvSpPr>
        <p:spPr>
          <a:xfrm>
            <a:off x="6356449" y="5024438"/>
            <a:ext cx="583555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DKA Risk:</a:t>
            </a:r>
            <a:r>
              <a:rPr lang="en-US" sz="1125" dirty="0">
                <a:solidFill>
                  <a:srgbClr val="444444"/>
                </a:solidFill>
              </a:rPr>
              <a:t> Screen for previous DKA or ketogenic diet.</a:t>
            </a:r>
            <a:endParaRPr lang="en-US" sz="1125" dirty="0"/>
          </a:p>
        </p:txBody>
      </p:sp>
      <p:sp>
        <p:nvSpPr>
          <p:cNvPr id="58" name="SK-20-text-57"/>
          <p:cNvSpPr/>
          <p:nvPr/>
        </p:nvSpPr>
        <p:spPr>
          <a:xfrm>
            <a:off x="6356449" y="5300663"/>
            <a:ext cx="583555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Volume Status:</a:t>
            </a:r>
            <a:r>
              <a:rPr lang="en-US" sz="1125" dirty="0">
                <a:solidFill>
                  <a:srgbClr val="444444"/>
                </a:solidFill>
              </a:rPr>
              <a:t> Caution in elderly/frail (hypotension risk).</a:t>
            </a:r>
            <a:endParaRPr lang="en-US" sz="1125" dirty="0"/>
          </a:p>
        </p:txBody>
      </p:sp>
      <p:sp>
        <p:nvSpPr>
          <p:cNvPr id="59" name="SK-20-text-58"/>
          <p:cNvSpPr/>
          <p:nvPr/>
        </p:nvSpPr>
        <p:spPr>
          <a:xfrm>
            <a:off x="6320730" y="6005513"/>
            <a:ext cx="5871270" cy="376238"/>
          </a:xfrm>
          <a:prstGeom prst="rect">
            <a:avLst/>
          </a:prstGeom>
          <a:noFill/>
          <a:ln/>
        </p:spPr>
        <p:txBody>
          <a:bodyPr vert="horz" wrap="square" lIns="0" tIns="0" rIns="0" bIns="0" rtlCol="0" anchor="ctr"/>
          <a:lstStyle/>
          <a:p>
            <a:pPr marL="0" indent="0">
              <a:lnSpc>
                <a:spcPts val="1463"/>
              </a:lnSpc>
              <a:buNone/>
            </a:pPr>
            <a:r>
              <a:rPr lang="en-US" sz="975" b="1" dirty="0">
                <a:solidFill>
                  <a:srgbClr val="E65100"/>
                </a:solidFill>
              </a:rPr>
              <a:t>SADMAN:</a:t>
            </a:r>
            <a:r>
              <a:rPr lang="en-US" sz="975" dirty="0">
                <a:solidFill>
                  <a:srgbClr val="E65100"/>
                </a:solidFill>
              </a:rPr>
              <a:t> Stop temporarily during acute illness to prevent AKI and euglycaemic DKA.</a:t>
            </a:r>
            <a:endParaRPr lang="en-US" sz="97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1-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21-img-4" descr="preencoded.png"/>
          <p:cNvPicPr>
            <a:picLocks noChangeAspect="1"/>
          </p:cNvPicPr>
          <p:nvPr/>
        </p:nvPicPr>
        <p:blipFill>
          <a:blip r:embed="rId5"/>
          <a:stretch>
            <a:fillRect/>
          </a:stretch>
        </p:blipFill>
        <p:spPr>
          <a:xfrm>
            <a:off x="285750" y="1381125"/>
            <a:ext cx="5715000" cy="2752725"/>
          </a:xfrm>
          <a:prstGeom prst="rect">
            <a:avLst/>
          </a:prstGeom>
        </p:spPr>
      </p:pic>
      <p:pic>
        <p:nvPicPr>
          <p:cNvPr id="6" name="SK-21-img-5" descr="preencoded.png"/>
          <p:cNvPicPr>
            <a:picLocks noChangeAspect="1"/>
          </p:cNvPicPr>
          <p:nvPr/>
        </p:nvPicPr>
        <p:blipFill>
          <a:blip r:embed="rId6"/>
          <a:stretch>
            <a:fillRect/>
          </a:stretch>
        </p:blipFill>
        <p:spPr>
          <a:xfrm>
            <a:off x="428625" y="1564928"/>
            <a:ext cx="214313" cy="175320"/>
          </a:xfrm>
          <a:prstGeom prst="rect">
            <a:avLst/>
          </a:prstGeom>
        </p:spPr>
      </p:pic>
      <p:pic>
        <p:nvPicPr>
          <p:cNvPr id="7" name="SK-21-img-6" descr="preencoded.png"/>
          <p:cNvPicPr>
            <a:picLocks noChangeAspect="1"/>
          </p:cNvPicPr>
          <p:nvPr/>
        </p:nvPicPr>
        <p:blipFill>
          <a:blip r:embed="rId7"/>
          <a:stretch>
            <a:fillRect/>
          </a:stretch>
        </p:blipFill>
        <p:spPr>
          <a:xfrm>
            <a:off x="428625" y="1857375"/>
            <a:ext cx="178594" cy="142875"/>
          </a:xfrm>
          <a:prstGeom prst="rect">
            <a:avLst/>
          </a:prstGeom>
        </p:spPr>
      </p:pic>
      <p:pic>
        <p:nvPicPr>
          <p:cNvPr id="8" name="SK-21-img-7" descr="preencoded.png"/>
          <p:cNvPicPr>
            <a:picLocks noChangeAspect="1"/>
          </p:cNvPicPr>
          <p:nvPr/>
        </p:nvPicPr>
        <p:blipFill>
          <a:blip r:embed="rId8"/>
          <a:stretch>
            <a:fillRect/>
          </a:stretch>
        </p:blipFill>
        <p:spPr>
          <a:xfrm>
            <a:off x="428625" y="2114550"/>
            <a:ext cx="178594" cy="152995"/>
          </a:xfrm>
          <a:prstGeom prst="rect">
            <a:avLst/>
          </a:prstGeom>
        </p:spPr>
      </p:pic>
      <p:pic>
        <p:nvPicPr>
          <p:cNvPr id="9" name="SK-21-img-8" descr="preencoded.png"/>
          <p:cNvPicPr>
            <a:picLocks noChangeAspect="1"/>
          </p:cNvPicPr>
          <p:nvPr/>
        </p:nvPicPr>
        <p:blipFill>
          <a:blip r:embed="rId9"/>
          <a:stretch>
            <a:fillRect/>
          </a:stretch>
        </p:blipFill>
        <p:spPr>
          <a:xfrm>
            <a:off x="428625" y="2571750"/>
            <a:ext cx="178594" cy="152995"/>
          </a:xfrm>
          <a:prstGeom prst="rect">
            <a:avLst/>
          </a:prstGeom>
        </p:spPr>
      </p:pic>
      <p:pic>
        <p:nvPicPr>
          <p:cNvPr id="10" name="SK-21-img-9" descr="preencoded.png"/>
          <p:cNvPicPr>
            <a:picLocks noChangeAspect="1"/>
          </p:cNvPicPr>
          <p:nvPr/>
        </p:nvPicPr>
        <p:blipFill>
          <a:blip r:embed="rId10"/>
          <a:stretch>
            <a:fillRect/>
          </a:stretch>
        </p:blipFill>
        <p:spPr>
          <a:xfrm>
            <a:off x="428625" y="3152775"/>
            <a:ext cx="5429250" cy="838200"/>
          </a:xfrm>
          <a:prstGeom prst="rect">
            <a:avLst/>
          </a:prstGeom>
        </p:spPr>
      </p:pic>
      <p:pic>
        <p:nvPicPr>
          <p:cNvPr id="11" name="SK-21-img-10" descr="preencoded.png"/>
          <p:cNvPicPr>
            <a:picLocks noChangeAspect="1"/>
          </p:cNvPicPr>
          <p:nvPr/>
        </p:nvPicPr>
        <p:blipFill>
          <a:blip r:embed="rId11"/>
          <a:stretch>
            <a:fillRect/>
          </a:stretch>
        </p:blipFill>
        <p:spPr>
          <a:xfrm>
            <a:off x="285750" y="4276725"/>
            <a:ext cx="5715000" cy="1333500"/>
          </a:xfrm>
          <a:prstGeom prst="rect">
            <a:avLst/>
          </a:prstGeom>
        </p:spPr>
      </p:pic>
      <p:pic>
        <p:nvPicPr>
          <p:cNvPr id="12" name="SK-21-img-11" descr="preencoded.png"/>
          <p:cNvPicPr>
            <a:picLocks noChangeAspect="1"/>
          </p:cNvPicPr>
          <p:nvPr/>
        </p:nvPicPr>
        <p:blipFill>
          <a:blip r:embed="rId12"/>
          <a:stretch>
            <a:fillRect/>
          </a:stretch>
        </p:blipFill>
        <p:spPr>
          <a:xfrm>
            <a:off x="428625" y="4460528"/>
            <a:ext cx="214313" cy="175320"/>
          </a:xfrm>
          <a:prstGeom prst="rect">
            <a:avLst/>
          </a:prstGeom>
        </p:spPr>
      </p:pic>
      <p:pic>
        <p:nvPicPr>
          <p:cNvPr id="13" name="SK-21-img-12" descr="preencoded.png"/>
          <p:cNvPicPr>
            <a:picLocks noChangeAspect="1"/>
          </p:cNvPicPr>
          <p:nvPr/>
        </p:nvPicPr>
        <p:blipFill>
          <a:blip r:embed="rId13"/>
          <a:stretch>
            <a:fillRect/>
          </a:stretch>
        </p:blipFill>
        <p:spPr>
          <a:xfrm>
            <a:off x="428625" y="4752975"/>
            <a:ext cx="178594" cy="152995"/>
          </a:xfrm>
          <a:prstGeom prst="rect">
            <a:avLst/>
          </a:prstGeom>
        </p:spPr>
      </p:pic>
      <p:pic>
        <p:nvPicPr>
          <p:cNvPr id="14" name="SK-21-img-13" descr="preencoded.png"/>
          <p:cNvPicPr>
            <a:picLocks noChangeAspect="1"/>
          </p:cNvPicPr>
          <p:nvPr/>
        </p:nvPicPr>
        <p:blipFill>
          <a:blip r:embed="rId14"/>
          <a:stretch>
            <a:fillRect/>
          </a:stretch>
        </p:blipFill>
        <p:spPr>
          <a:xfrm>
            <a:off x="428625" y="5210175"/>
            <a:ext cx="178594" cy="142875"/>
          </a:xfrm>
          <a:prstGeom prst="rect">
            <a:avLst/>
          </a:prstGeom>
        </p:spPr>
      </p:pic>
      <p:pic>
        <p:nvPicPr>
          <p:cNvPr id="15" name="SK-21-img-14" descr="preencoded.png"/>
          <p:cNvPicPr>
            <a:picLocks noChangeAspect="1"/>
          </p:cNvPicPr>
          <p:nvPr/>
        </p:nvPicPr>
        <p:blipFill>
          <a:blip r:embed="rId15"/>
          <a:stretch>
            <a:fillRect/>
          </a:stretch>
        </p:blipFill>
        <p:spPr>
          <a:xfrm>
            <a:off x="6191250" y="1195388"/>
            <a:ext cx="5715000" cy="2533650"/>
          </a:xfrm>
          <a:prstGeom prst="rect">
            <a:avLst/>
          </a:prstGeom>
        </p:spPr>
      </p:pic>
      <p:pic>
        <p:nvPicPr>
          <p:cNvPr id="16" name="SK-21-img-15" descr="preencoded.png"/>
          <p:cNvPicPr>
            <a:picLocks noChangeAspect="1"/>
          </p:cNvPicPr>
          <p:nvPr/>
        </p:nvPicPr>
        <p:blipFill>
          <a:blip r:embed="rId16"/>
          <a:stretch>
            <a:fillRect/>
          </a:stretch>
        </p:blipFill>
        <p:spPr>
          <a:xfrm>
            <a:off x="6334125" y="1338263"/>
            <a:ext cx="5429250" cy="209550"/>
          </a:xfrm>
          <a:prstGeom prst="rect">
            <a:avLst/>
          </a:prstGeom>
        </p:spPr>
      </p:pic>
      <p:pic>
        <p:nvPicPr>
          <p:cNvPr id="17" name="SK-21-img-16" descr="preencoded.png"/>
          <p:cNvPicPr>
            <a:picLocks noChangeAspect="1"/>
          </p:cNvPicPr>
          <p:nvPr/>
        </p:nvPicPr>
        <p:blipFill>
          <a:blip r:embed="rId17"/>
          <a:stretch>
            <a:fillRect/>
          </a:stretch>
        </p:blipFill>
        <p:spPr>
          <a:xfrm>
            <a:off x="6334125" y="1712565"/>
            <a:ext cx="214313" cy="175320"/>
          </a:xfrm>
          <a:prstGeom prst="rect">
            <a:avLst/>
          </a:prstGeom>
        </p:spPr>
      </p:pic>
      <p:pic>
        <p:nvPicPr>
          <p:cNvPr id="18" name="SK-21-img-17" descr="preencoded.png"/>
          <p:cNvPicPr>
            <a:picLocks noChangeAspect="1"/>
          </p:cNvPicPr>
          <p:nvPr/>
        </p:nvPicPr>
        <p:blipFill>
          <a:blip r:embed="rId18"/>
          <a:stretch>
            <a:fillRect/>
          </a:stretch>
        </p:blipFill>
        <p:spPr>
          <a:xfrm>
            <a:off x="6334125" y="2005013"/>
            <a:ext cx="178594" cy="164753"/>
          </a:xfrm>
          <a:prstGeom prst="rect">
            <a:avLst/>
          </a:prstGeom>
        </p:spPr>
      </p:pic>
      <p:pic>
        <p:nvPicPr>
          <p:cNvPr id="19" name="SK-21-img-18" descr="preencoded.png"/>
          <p:cNvPicPr>
            <a:picLocks noChangeAspect="1"/>
          </p:cNvPicPr>
          <p:nvPr/>
        </p:nvPicPr>
        <p:blipFill>
          <a:blip r:embed="rId19"/>
          <a:stretch>
            <a:fillRect/>
          </a:stretch>
        </p:blipFill>
        <p:spPr>
          <a:xfrm>
            <a:off x="6334125" y="2462213"/>
            <a:ext cx="178594" cy="152995"/>
          </a:xfrm>
          <a:prstGeom prst="rect">
            <a:avLst/>
          </a:prstGeom>
        </p:spPr>
      </p:pic>
      <p:pic>
        <p:nvPicPr>
          <p:cNvPr id="20" name="SK-21-img-19" descr="preencoded.png"/>
          <p:cNvPicPr>
            <a:picLocks noChangeAspect="1"/>
          </p:cNvPicPr>
          <p:nvPr/>
        </p:nvPicPr>
        <p:blipFill>
          <a:blip r:embed="rId20"/>
          <a:stretch>
            <a:fillRect/>
          </a:stretch>
        </p:blipFill>
        <p:spPr>
          <a:xfrm>
            <a:off x="6334125" y="2995613"/>
            <a:ext cx="5429250" cy="590550"/>
          </a:xfrm>
          <a:prstGeom prst="rect">
            <a:avLst/>
          </a:prstGeom>
        </p:spPr>
      </p:pic>
      <p:pic>
        <p:nvPicPr>
          <p:cNvPr id="21" name="SK-21-img-20" descr="preencoded.png"/>
          <p:cNvPicPr>
            <a:picLocks noChangeAspect="1"/>
          </p:cNvPicPr>
          <p:nvPr/>
        </p:nvPicPr>
        <p:blipFill>
          <a:blip r:embed="rId21"/>
          <a:stretch>
            <a:fillRect/>
          </a:stretch>
        </p:blipFill>
        <p:spPr>
          <a:xfrm>
            <a:off x="6429375" y="3148013"/>
            <a:ext cx="285750" cy="285750"/>
          </a:xfrm>
          <a:prstGeom prst="rect">
            <a:avLst/>
          </a:prstGeom>
        </p:spPr>
      </p:pic>
      <p:pic>
        <p:nvPicPr>
          <p:cNvPr id="22" name="SK-21-img-21" descr="preencoded.png"/>
          <p:cNvPicPr>
            <a:picLocks noChangeAspect="1"/>
          </p:cNvPicPr>
          <p:nvPr/>
        </p:nvPicPr>
        <p:blipFill>
          <a:blip r:embed="rId22"/>
          <a:stretch>
            <a:fillRect/>
          </a:stretch>
        </p:blipFill>
        <p:spPr>
          <a:xfrm>
            <a:off x="6191250" y="3871913"/>
            <a:ext cx="5715000" cy="1924050"/>
          </a:xfrm>
          <a:prstGeom prst="rect">
            <a:avLst/>
          </a:prstGeom>
        </p:spPr>
      </p:pic>
      <p:pic>
        <p:nvPicPr>
          <p:cNvPr id="23" name="SK-21-img-22" descr="preencoded.png"/>
          <p:cNvPicPr>
            <a:picLocks noChangeAspect="1"/>
          </p:cNvPicPr>
          <p:nvPr/>
        </p:nvPicPr>
        <p:blipFill>
          <a:blip r:embed="rId23"/>
          <a:stretch>
            <a:fillRect/>
          </a:stretch>
        </p:blipFill>
        <p:spPr>
          <a:xfrm>
            <a:off x="6334125" y="4014788"/>
            <a:ext cx="5429250" cy="209550"/>
          </a:xfrm>
          <a:prstGeom prst="rect">
            <a:avLst/>
          </a:prstGeom>
        </p:spPr>
      </p:pic>
      <p:pic>
        <p:nvPicPr>
          <p:cNvPr id="24" name="SK-21-img-23" descr="preencoded.png"/>
          <p:cNvPicPr>
            <a:picLocks noChangeAspect="1"/>
          </p:cNvPicPr>
          <p:nvPr/>
        </p:nvPicPr>
        <p:blipFill>
          <a:blip r:embed="rId24"/>
          <a:stretch>
            <a:fillRect/>
          </a:stretch>
        </p:blipFill>
        <p:spPr>
          <a:xfrm>
            <a:off x="6334125" y="4389090"/>
            <a:ext cx="214313" cy="175320"/>
          </a:xfrm>
          <a:prstGeom prst="rect">
            <a:avLst/>
          </a:prstGeom>
        </p:spPr>
      </p:pic>
      <p:pic>
        <p:nvPicPr>
          <p:cNvPr id="25" name="SK-21-img-24" descr="preencoded.png"/>
          <p:cNvPicPr>
            <a:picLocks noChangeAspect="1"/>
          </p:cNvPicPr>
          <p:nvPr/>
        </p:nvPicPr>
        <p:blipFill>
          <a:blip r:embed="rId25"/>
          <a:stretch>
            <a:fillRect/>
          </a:stretch>
        </p:blipFill>
        <p:spPr>
          <a:xfrm>
            <a:off x="6334125" y="4681538"/>
            <a:ext cx="178594" cy="142875"/>
          </a:xfrm>
          <a:prstGeom prst="rect">
            <a:avLst/>
          </a:prstGeom>
        </p:spPr>
      </p:pic>
      <p:pic>
        <p:nvPicPr>
          <p:cNvPr id="26" name="SK-21-img-25" descr="preencoded.png"/>
          <p:cNvPicPr>
            <a:picLocks noChangeAspect="1"/>
          </p:cNvPicPr>
          <p:nvPr/>
        </p:nvPicPr>
        <p:blipFill>
          <a:blip r:embed="rId26"/>
          <a:stretch>
            <a:fillRect/>
          </a:stretch>
        </p:blipFill>
        <p:spPr>
          <a:xfrm>
            <a:off x="6334125" y="4938713"/>
            <a:ext cx="178594" cy="152995"/>
          </a:xfrm>
          <a:prstGeom prst="rect">
            <a:avLst/>
          </a:prstGeom>
        </p:spPr>
      </p:pic>
      <p:pic>
        <p:nvPicPr>
          <p:cNvPr id="27" name="SK-21-img-26" descr="preencoded.png"/>
          <p:cNvPicPr>
            <a:picLocks noChangeAspect="1"/>
          </p:cNvPicPr>
          <p:nvPr/>
        </p:nvPicPr>
        <p:blipFill>
          <a:blip r:embed="rId25"/>
          <a:stretch>
            <a:fillRect/>
          </a:stretch>
        </p:blipFill>
        <p:spPr>
          <a:xfrm>
            <a:off x="6334125" y="5395913"/>
            <a:ext cx="178594" cy="142875"/>
          </a:xfrm>
          <a:prstGeom prst="rect">
            <a:avLst/>
          </a:prstGeom>
        </p:spPr>
      </p:pic>
      <p:pic>
        <p:nvPicPr>
          <p:cNvPr id="28" name="SK-21-img-27" descr="preencoded.png"/>
          <p:cNvPicPr>
            <a:picLocks noChangeAspect="1"/>
          </p:cNvPicPr>
          <p:nvPr/>
        </p:nvPicPr>
        <p:blipFill>
          <a:blip r:embed="rId27"/>
          <a:stretch>
            <a:fillRect/>
          </a:stretch>
        </p:blipFill>
        <p:spPr>
          <a:xfrm>
            <a:off x="0" y="6324600"/>
            <a:ext cx="12192000" cy="533400"/>
          </a:xfrm>
          <a:prstGeom prst="rect">
            <a:avLst/>
          </a:prstGeom>
        </p:spPr>
      </p:pic>
      <p:sp>
        <p:nvSpPr>
          <p:cNvPr id="29" name="SK-21-text-28"/>
          <p:cNvSpPr/>
          <p:nvPr/>
        </p:nvSpPr>
        <p:spPr>
          <a:xfrm>
            <a:off x="285750" y="142875"/>
            <a:ext cx="108813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SGLT2 Inhibitors: Safety and Monitoring</a:t>
            </a:r>
            <a:endParaRPr lang="en-US" sz="1800" dirty="0"/>
          </a:p>
        </p:txBody>
      </p:sp>
      <p:sp>
        <p:nvSpPr>
          <p:cNvPr id="30" name="SK-21-text-29"/>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1" name="SK-21-text-30"/>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2" name="SK-21-text-31"/>
          <p:cNvSpPr/>
          <p:nvPr/>
        </p:nvSpPr>
        <p:spPr>
          <a:xfrm>
            <a:off x="738188" y="1524000"/>
            <a:ext cx="61722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Genital Hygiene &amp; Common Risks</a:t>
            </a:r>
            <a:endParaRPr lang="en-US" sz="1350" dirty="0"/>
          </a:p>
        </p:txBody>
      </p:sp>
      <p:sp>
        <p:nvSpPr>
          <p:cNvPr id="33" name="SK-21-text-32"/>
          <p:cNvSpPr/>
          <p:nvPr/>
        </p:nvSpPr>
        <p:spPr>
          <a:xfrm>
            <a:off x="702469" y="1857375"/>
            <a:ext cx="1148953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Mycotic Infections:</a:t>
            </a:r>
            <a:r>
              <a:rPr lang="en-US" sz="1125" dirty="0">
                <a:solidFill>
                  <a:srgbClr val="2D2D2D"/>
                </a:solidFill>
              </a:rPr>
              <a:t> High risk of thrush (candidiasis) due to glycosuria.</a:t>
            </a:r>
            <a:endParaRPr lang="en-US" sz="1125" dirty="0"/>
          </a:p>
        </p:txBody>
      </p:sp>
      <p:sp>
        <p:nvSpPr>
          <p:cNvPr id="34" name="SK-21-text-33"/>
          <p:cNvSpPr/>
          <p:nvPr/>
        </p:nvSpPr>
        <p:spPr>
          <a:xfrm>
            <a:off x="702469" y="2114550"/>
            <a:ext cx="51554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Patient Advice:</a:t>
            </a:r>
            <a:r>
              <a:rPr lang="en-US" sz="1125" dirty="0">
                <a:solidFill>
                  <a:srgbClr val="2D2D2D"/>
                </a:solidFill>
              </a:rPr>
              <a:t> Daily washing with mild soap, cotton underwear, and staying hydrated.</a:t>
            </a:r>
            <a:endParaRPr lang="en-US" sz="1125" dirty="0"/>
          </a:p>
        </p:txBody>
      </p:sp>
      <p:sp>
        <p:nvSpPr>
          <p:cNvPr id="35" name="SK-21-text-34"/>
          <p:cNvSpPr/>
          <p:nvPr/>
        </p:nvSpPr>
        <p:spPr>
          <a:xfrm>
            <a:off x="702469" y="2571750"/>
            <a:ext cx="51554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Volume Depletion:</a:t>
            </a:r>
            <a:r>
              <a:rPr lang="en-US" sz="1125" dirty="0">
                <a:solidFill>
                  <a:srgbClr val="2D2D2D"/>
                </a:solidFill>
              </a:rPr>
              <a:t> Risk of hypotension/dizziness, especially in elderly on diuretics.</a:t>
            </a:r>
            <a:endParaRPr lang="en-US" sz="1125" dirty="0"/>
          </a:p>
        </p:txBody>
      </p:sp>
      <p:sp>
        <p:nvSpPr>
          <p:cNvPr id="36" name="SK-21-text-35"/>
          <p:cNvSpPr/>
          <p:nvPr/>
        </p:nvSpPr>
        <p:spPr>
          <a:xfrm>
            <a:off x="542925" y="3267075"/>
            <a:ext cx="52006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SCA CONSULTATION TIP</a:t>
            </a:r>
            <a:endParaRPr lang="en-US" sz="1050" dirty="0"/>
          </a:p>
        </p:txBody>
      </p:sp>
      <p:sp>
        <p:nvSpPr>
          <p:cNvPr id="37" name="SK-21-text-36"/>
          <p:cNvSpPr/>
          <p:nvPr/>
        </p:nvSpPr>
        <p:spPr>
          <a:xfrm>
            <a:off x="542925" y="3505200"/>
            <a:ext cx="5200650" cy="371475"/>
          </a:xfrm>
          <a:prstGeom prst="rect">
            <a:avLst/>
          </a:prstGeom>
          <a:noFill/>
          <a:ln/>
        </p:spPr>
        <p:txBody>
          <a:bodyPr vert="horz" wrap="square" lIns="0" tIns="0" rIns="0" bIns="0" rtlCol="0" anchor="ctr"/>
          <a:lstStyle/>
          <a:p>
            <a:pPr marL="0" indent="0">
              <a:lnSpc>
                <a:spcPts val="1463"/>
              </a:lnSpc>
              <a:buNone/>
            </a:pPr>
            <a:r>
              <a:rPr lang="en-US" sz="975" i="1" dirty="0">
                <a:solidFill>
                  <a:srgbClr val="2E7D32"/>
                </a:solidFill>
              </a:rPr>
              <a:t>"This tablet works by putting sugar into your urine. Because sugar attracts germs, it's vital to maintain excellent hygiene to prevent infections."</a:t>
            </a:r>
            <a:endParaRPr lang="en-US" sz="975" dirty="0"/>
          </a:p>
        </p:txBody>
      </p:sp>
      <p:sp>
        <p:nvSpPr>
          <p:cNvPr id="38" name="SK-21-text-37"/>
          <p:cNvSpPr/>
          <p:nvPr/>
        </p:nvSpPr>
        <p:spPr>
          <a:xfrm>
            <a:off x="738188" y="4419600"/>
            <a:ext cx="54292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SADMAN &amp; Sick Day Rules</a:t>
            </a:r>
            <a:endParaRPr lang="en-US" sz="1350" dirty="0"/>
          </a:p>
        </p:txBody>
      </p:sp>
      <p:sp>
        <p:nvSpPr>
          <p:cNvPr id="39" name="SK-21-text-38"/>
          <p:cNvSpPr/>
          <p:nvPr/>
        </p:nvSpPr>
        <p:spPr>
          <a:xfrm>
            <a:off x="702469" y="4752975"/>
            <a:ext cx="51554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Temporary Cessation:</a:t>
            </a:r>
            <a:r>
              <a:rPr lang="en-US" sz="1125" dirty="0">
                <a:solidFill>
                  <a:srgbClr val="2D2D2D"/>
                </a:solidFill>
              </a:rPr>
              <a:t> Stop SGLT2i during acute illness (fever, vomiting, diarrhoea).</a:t>
            </a:r>
            <a:endParaRPr lang="en-US" sz="1125" dirty="0"/>
          </a:p>
        </p:txBody>
      </p:sp>
      <p:sp>
        <p:nvSpPr>
          <p:cNvPr id="40" name="SK-21-text-39"/>
          <p:cNvSpPr/>
          <p:nvPr/>
        </p:nvSpPr>
        <p:spPr>
          <a:xfrm>
            <a:off x="702469" y="5210175"/>
            <a:ext cx="1148953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Surgical Buffer:</a:t>
            </a:r>
            <a:r>
              <a:rPr lang="en-US" sz="1125" dirty="0">
                <a:solidFill>
                  <a:srgbClr val="2D2D2D"/>
                </a:solidFill>
              </a:rPr>
              <a:t> Omit 48 hours before major elective surgery or colonoscopy.</a:t>
            </a:r>
            <a:endParaRPr lang="en-US" sz="1125" dirty="0"/>
          </a:p>
        </p:txBody>
      </p:sp>
      <p:sp>
        <p:nvSpPr>
          <p:cNvPr id="41" name="SK-21-text-40"/>
          <p:cNvSpPr/>
          <p:nvPr/>
        </p:nvSpPr>
        <p:spPr>
          <a:xfrm>
            <a:off x="6410325" y="1338263"/>
            <a:ext cx="527685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RED FLAG</a:t>
            </a:r>
            <a:endParaRPr lang="en-US" sz="900" dirty="0"/>
          </a:p>
        </p:txBody>
      </p:sp>
      <p:sp>
        <p:nvSpPr>
          <p:cNvPr id="42" name="SK-21-text-41"/>
          <p:cNvSpPr/>
          <p:nvPr/>
        </p:nvSpPr>
        <p:spPr>
          <a:xfrm>
            <a:off x="6643688" y="1671638"/>
            <a:ext cx="54292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Euglycaemic DKA (eDKA)</a:t>
            </a:r>
            <a:endParaRPr lang="en-US" sz="1350" dirty="0"/>
          </a:p>
        </p:txBody>
      </p:sp>
      <p:sp>
        <p:nvSpPr>
          <p:cNvPr id="43" name="SK-21-text-42"/>
          <p:cNvSpPr/>
          <p:nvPr/>
        </p:nvSpPr>
        <p:spPr>
          <a:xfrm>
            <a:off x="6607969" y="2005013"/>
            <a:ext cx="51554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Stealth Presentation:</a:t>
            </a:r>
            <a:r>
              <a:rPr lang="en-US" sz="1125" dirty="0">
                <a:solidFill>
                  <a:srgbClr val="2D2D2D"/>
                </a:solidFill>
              </a:rPr>
              <a:t> DKA can occur with </a:t>
            </a:r>
            <a:r>
              <a:rPr lang="en-US" sz="1125" b="1" dirty="0">
                <a:solidFill>
                  <a:srgbClr val="2D2D2D"/>
                </a:solidFill>
              </a:rPr>
              <a:t>normal or near-normal</a:t>
            </a:r>
            <a:r>
              <a:rPr lang="en-US" sz="1125" dirty="0">
                <a:solidFill>
                  <a:srgbClr val="2D2D2D"/>
                </a:solidFill>
              </a:rPr>
              <a:t> blood glucose levels.</a:t>
            </a:r>
            <a:endParaRPr lang="en-US" sz="1125" dirty="0"/>
          </a:p>
        </p:txBody>
      </p:sp>
      <p:sp>
        <p:nvSpPr>
          <p:cNvPr id="44" name="SK-21-text-43"/>
          <p:cNvSpPr/>
          <p:nvPr/>
        </p:nvSpPr>
        <p:spPr>
          <a:xfrm>
            <a:off x="6607969" y="2462213"/>
            <a:ext cx="51554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Risk Factors:</a:t>
            </a:r>
            <a:r>
              <a:rPr lang="en-US" sz="1125" dirty="0">
                <a:solidFill>
                  <a:srgbClr val="2D2D2D"/>
                </a:solidFill>
              </a:rPr>
              <a:t> Low-carb/ketogenic diets, surgery, sepsis, or sudden insulin reduction.</a:t>
            </a:r>
            <a:endParaRPr lang="en-US" sz="1125" dirty="0"/>
          </a:p>
        </p:txBody>
      </p:sp>
      <p:sp>
        <p:nvSpPr>
          <p:cNvPr id="45" name="SK-21-text-44"/>
          <p:cNvSpPr/>
          <p:nvPr/>
        </p:nvSpPr>
        <p:spPr>
          <a:xfrm>
            <a:off x="6858000" y="3090863"/>
            <a:ext cx="4810125"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Ketone Monitoring:</a:t>
            </a:r>
            <a:r>
              <a:rPr lang="en-US" sz="1050" dirty="0">
                <a:solidFill>
                  <a:srgbClr val="2D2D2D"/>
                </a:solidFill>
              </a:rPr>
              <a:t> If unwell, patients MUST check finger-prick blood ketones. Seek hospital if ketones &gt;1.5 mmol/L.</a:t>
            </a:r>
            <a:endParaRPr lang="en-US" sz="1050" dirty="0"/>
          </a:p>
        </p:txBody>
      </p:sp>
      <p:sp>
        <p:nvSpPr>
          <p:cNvPr id="46" name="SK-21-text-45"/>
          <p:cNvSpPr/>
          <p:nvPr/>
        </p:nvSpPr>
        <p:spPr>
          <a:xfrm>
            <a:off x="6410325" y="4014788"/>
            <a:ext cx="527685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SURGICAL EMERGENCY</a:t>
            </a:r>
            <a:endParaRPr lang="en-US" sz="900" dirty="0"/>
          </a:p>
        </p:txBody>
      </p:sp>
      <p:sp>
        <p:nvSpPr>
          <p:cNvPr id="47" name="SK-21-text-46"/>
          <p:cNvSpPr/>
          <p:nvPr/>
        </p:nvSpPr>
        <p:spPr>
          <a:xfrm>
            <a:off x="6643688" y="4348163"/>
            <a:ext cx="54292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Fournier’s Gangrene</a:t>
            </a:r>
            <a:endParaRPr lang="en-US" sz="1350" dirty="0"/>
          </a:p>
        </p:txBody>
      </p:sp>
      <p:sp>
        <p:nvSpPr>
          <p:cNvPr id="48" name="SK-21-text-47"/>
          <p:cNvSpPr/>
          <p:nvPr/>
        </p:nvSpPr>
        <p:spPr>
          <a:xfrm>
            <a:off x="6607969" y="4681538"/>
            <a:ext cx="558403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Clinical Picture:</a:t>
            </a:r>
            <a:r>
              <a:rPr lang="en-US" sz="1125" dirty="0">
                <a:solidFill>
                  <a:srgbClr val="2D2D2D"/>
                </a:solidFill>
              </a:rPr>
              <a:t> Rare necrotizing fasciitis of the perineum/genitals.</a:t>
            </a:r>
            <a:endParaRPr lang="en-US" sz="1125" dirty="0"/>
          </a:p>
        </p:txBody>
      </p:sp>
      <p:sp>
        <p:nvSpPr>
          <p:cNvPr id="49" name="SK-21-text-48"/>
          <p:cNvSpPr/>
          <p:nvPr/>
        </p:nvSpPr>
        <p:spPr>
          <a:xfrm>
            <a:off x="6607969" y="4938713"/>
            <a:ext cx="51554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Warning Signs:</a:t>
            </a:r>
            <a:r>
              <a:rPr lang="en-US" sz="1125" dirty="0">
                <a:solidFill>
                  <a:srgbClr val="2D2D2D"/>
                </a:solidFill>
              </a:rPr>
              <a:t> Severe pain, tenderness, erythema, or swelling in the genital area.</a:t>
            </a:r>
            <a:endParaRPr lang="en-US" sz="1125" dirty="0"/>
          </a:p>
        </p:txBody>
      </p:sp>
      <p:sp>
        <p:nvSpPr>
          <p:cNvPr id="50" name="SK-21-text-49"/>
          <p:cNvSpPr/>
          <p:nvPr/>
        </p:nvSpPr>
        <p:spPr>
          <a:xfrm>
            <a:off x="6607969" y="5395913"/>
            <a:ext cx="558403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Action:</a:t>
            </a:r>
            <a:r>
              <a:rPr lang="en-US" sz="1125" dirty="0">
                <a:solidFill>
                  <a:srgbClr val="2D2D2D"/>
                </a:solidFill>
              </a:rPr>
              <a:t> Immediate referral to A&amp;E / Urology for surgical debridement.</a:t>
            </a:r>
            <a:endParaRPr lang="en-US" sz="1125" dirty="0"/>
          </a:p>
        </p:txBody>
      </p:sp>
      <p:sp>
        <p:nvSpPr>
          <p:cNvPr id="51" name="SK-21-text-50"/>
          <p:cNvSpPr/>
          <p:nvPr/>
        </p:nvSpPr>
        <p:spPr>
          <a:xfrm>
            <a:off x="285750" y="6324600"/>
            <a:ext cx="11620500" cy="533400"/>
          </a:xfrm>
          <a:prstGeom prst="rect">
            <a:avLst/>
          </a:prstGeom>
          <a:noFill/>
          <a:ln/>
        </p:spPr>
        <p:txBody>
          <a:bodyPr vert="horz" wrap="square" lIns="0" tIns="0" rIns="0" bIns="0" rtlCol="0" anchor="ctr"/>
          <a:lstStyle/>
          <a:p>
            <a:pPr marL="0" indent="0">
              <a:lnSpc>
                <a:spcPts val="1350"/>
              </a:lnSpc>
              <a:buNone/>
            </a:pPr>
            <a:r>
              <a:rPr lang="en-US" sz="900" b="1" dirty="0">
                <a:solidFill>
                  <a:srgbClr val="555555"/>
                </a:solidFill>
              </a:rPr>
              <a:t>Speaker Notes:</a:t>
            </a:r>
            <a:r>
              <a:rPr lang="en-US" sz="900" dirty="0">
                <a:solidFill>
                  <a:srgbClr val="555555"/>
                </a:solidFill>
              </a:rPr>
              <a:t> SGLT2i safety is high-yield for AKT. 1) Euglycaemic DKA is the most dangerous pitfall—glucose might be 8.0, but the patient is acidotic. Always check ketones if they feel sick. 2) Fournier's Gangrene is rare but an MHRA requirement to counsel. 3) Genital hygiene is the #1 reason for discontinuation; address it proactively in SCA scenarios. 4) Remember SADMAN rules for AKI prevention.</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2-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22-img-4" descr="preencoded.png"/>
          <p:cNvPicPr>
            <a:picLocks noChangeAspect="1"/>
          </p:cNvPicPr>
          <p:nvPr/>
        </p:nvPicPr>
        <p:blipFill>
          <a:blip r:embed="rId5"/>
          <a:stretch>
            <a:fillRect/>
          </a:stretch>
        </p:blipFill>
        <p:spPr>
          <a:xfrm>
            <a:off x="285750" y="1465808"/>
            <a:ext cx="5715000" cy="1783259"/>
          </a:xfrm>
          <a:prstGeom prst="rect">
            <a:avLst/>
          </a:prstGeom>
        </p:spPr>
      </p:pic>
      <p:pic>
        <p:nvPicPr>
          <p:cNvPr id="6" name="SK-22-img-5" descr="preencoded.png"/>
          <p:cNvPicPr>
            <a:picLocks noChangeAspect="1"/>
          </p:cNvPicPr>
          <p:nvPr/>
        </p:nvPicPr>
        <p:blipFill>
          <a:blip r:embed="rId6"/>
          <a:stretch>
            <a:fillRect/>
          </a:stretch>
        </p:blipFill>
        <p:spPr>
          <a:xfrm>
            <a:off x="428625" y="1640830"/>
            <a:ext cx="214313" cy="192881"/>
          </a:xfrm>
          <a:prstGeom prst="rect">
            <a:avLst/>
          </a:prstGeom>
        </p:spPr>
      </p:pic>
      <p:pic>
        <p:nvPicPr>
          <p:cNvPr id="7" name="SK-22-img-6" descr="preencoded.png"/>
          <p:cNvPicPr>
            <a:picLocks noChangeAspect="1"/>
          </p:cNvPicPr>
          <p:nvPr/>
        </p:nvPicPr>
        <p:blipFill>
          <a:blip r:embed="rId7"/>
          <a:stretch>
            <a:fillRect/>
          </a:stretch>
        </p:blipFill>
        <p:spPr>
          <a:xfrm>
            <a:off x="428625" y="1961108"/>
            <a:ext cx="2667000" cy="524917"/>
          </a:xfrm>
          <a:prstGeom prst="rect">
            <a:avLst/>
          </a:prstGeom>
        </p:spPr>
      </p:pic>
      <p:pic>
        <p:nvPicPr>
          <p:cNvPr id="8" name="SK-22-img-7" descr="preencoded.png"/>
          <p:cNvPicPr>
            <a:picLocks noChangeAspect="1"/>
          </p:cNvPicPr>
          <p:nvPr/>
        </p:nvPicPr>
        <p:blipFill>
          <a:blip r:embed="rId7"/>
          <a:stretch>
            <a:fillRect/>
          </a:stretch>
        </p:blipFill>
        <p:spPr>
          <a:xfrm>
            <a:off x="3190875" y="1961108"/>
            <a:ext cx="2667000" cy="524917"/>
          </a:xfrm>
          <a:prstGeom prst="rect">
            <a:avLst/>
          </a:prstGeom>
        </p:spPr>
      </p:pic>
      <p:pic>
        <p:nvPicPr>
          <p:cNvPr id="9" name="SK-22-img-8" descr="preencoded.png"/>
          <p:cNvPicPr>
            <a:picLocks noChangeAspect="1"/>
          </p:cNvPicPr>
          <p:nvPr/>
        </p:nvPicPr>
        <p:blipFill>
          <a:blip r:embed="rId7"/>
          <a:stretch>
            <a:fillRect/>
          </a:stretch>
        </p:blipFill>
        <p:spPr>
          <a:xfrm>
            <a:off x="428625" y="2581275"/>
            <a:ext cx="2667000" cy="524917"/>
          </a:xfrm>
          <a:prstGeom prst="rect">
            <a:avLst/>
          </a:prstGeom>
        </p:spPr>
      </p:pic>
      <p:pic>
        <p:nvPicPr>
          <p:cNvPr id="10" name="SK-22-img-9" descr="preencoded.png"/>
          <p:cNvPicPr>
            <a:picLocks noChangeAspect="1"/>
          </p:cNvPicPr>
          <p:nvPr/>
        </p:nvPicPr>
        <p:blipFill>
          <a:blip r:embed="rId7"/>
          <a:stretch>
            <a:fillRect/>
          </a:stretch>
        </p:blipFill>
        <p:spPr>
          <a:xfrm>
            <a:off x="3190875" y="2581275"/>
            <a:ext cx="2667000" cy="524917"/>
          </a:xfrm>
          <a:prstGeom prst="rect">
            <a:avLst/>
          </a:prstGeom>
        </p:spPr>
      </p:pic>
      <p:pic>
        <p:nvPicPr>
          <p:cNvPr id="11" name="SK-22-img-10" descr="preencoded.png"/>
          <p:cNvPicPr>
            <a:picLocks noChangeAspect="1"/>
          </p:cNvPicPr>
          <p:nvPr/>
        </p:nvPicPr>
        <p:blipFill>
          <a:blip r:embed="rId8"/>
          <a:stretch>
            <a:fillRect/>
          </a:stretch>
        </p:blipFill>
        <p:spPr>
          <a:xfrm>
            <a:off x="285750" y="3391942"/>
            <a:ext cx="5715000" cy="1743075"/>
          </a:xfrm>
          <a:prstGeom prst="rect">
            <a:avLst/>
          </a:prstGeom>
        </p:spPr>
      </p:pic>
      <p:pic>
        <p:nvPicPr>
          <p:cNvPr id="12" name="SK-22-img-11" descr="preencoded.png"/>
          <p:cNvPicPr>
            <a:picLocks noChangeAspect="1"/>
          </p:cNvPicPr>
          <p:nvPr/>
        </p:nvPicPr>
        <p:blipFill>
          <a:blip r:embed="rId9"/>
          <a:stretch>
            <a:fillRect/>
          </a:stretch>
        </p:blipFill>
        <p:spPr>
          <a:xfrm>
            <a:off x="428625" y="3566964"/>
            <a:ext cx="214313" cy="192881"/>
          </a:xfrm>
          <a:prstGeom prst="rect">
            <a:avLst/>
          </a:prstGeom>
        </p:spPr>
      </p:pic>
      <p:pic>
        <p:nvPicPr>
          <p:cNvPr id="13" name="SK-22-img-12" descr="preencoded.png"/>
          <p:cNvPicPr>
            <a:picLocks noChangeAspect="1"/>
          </p:cNvPicPr>
          <p:nvPr/>
        </p:nvPicPr>
        <p:blipFill>
          <a:blip r:embed="rId10"/>
          <a:stretch>
            <a:fillRect/>
          </a:stretch>
        </p:blipFill>
        <p:spPr>
          <a:xfrm>
            <a:off x="428625" y="3887242"/>
            <a:ext cx="178594" cy="142875"/>
          </a:xfrm>
          <a:prstGeom prst="rect">
            <a:avLst/>
          </a:prstGeom>
        </p:spPr>
      </p:pic>
      <p:pic>
        <p:nvPicPr>
          <p:cNvPr id="14" name="SK-22-img-13" descr="preencoded.png"/>
          <p:cNvPicPr>
            <a:picLocks noChangeAspect="1"/>
          </p:cNvPicPr>
          <p:nvPr/>
        </p:nvPicPr>
        <p:blipFill>
          <a:blip r:embed="rId10"/>
          <a:stretch>
            <a:fillRect/>
          </a:stretch>
        </p:blipFill>
        <p:spPr>
          <a:xfrm>
            <a:off x="428625" y="4163467"/>
            <a:ext cx="178594" cy="142875"/>
          </a:xfrm>
          <a:prstGeom prst="rect">
            <a:avLst/>
          </a:prstGeom>
        </p:spPr>
      </p:pic>
      <p:pic>
        <p:nvPicPr>
          <p:cNvPr id="15" name="SK-22-img-14" descr="preencoded.png"/>
          <p:cNvPicPr>
            <a:picLocks noChangeAspect="1"/>
          </p:cNvPicPr>
          <p:nvPr/>
        </p:nvPicPr>
        <p:blipFill>
          <a:blip r:embed="rId10"/>
          <a:stretch>
            <a:fillRect/>
          </a:stretch>
        </p:blipFill>
        <p:spPr>
          <a:xfrm>
            <a:off x="428625" y="4439692"/>
            <a:ext cx="178594" cy="142875"/>
          </a:xfrm>
          <a:prstGeom prst="rect">
            <a:avLst/>
          </a:prstGeom>
        </p:spPr>
      </p:pic>
      <p:pic>
        <p:nvPicPr>
          <p:cNvPr id="16" name="SK-22-img-15" descr="preencoded.png"/>
          <p:cNvPicPr>
            <a:picLocks noChangeAspect="1"/>
          </p:cNvPicPr>
          <p:nvPr/>
        </p:nvPicPr>
        <p:blipFill>
          <a:blip r:embed="rId10"/>
          <a:stretch>
            <a:fillRect/>
          </a:stretch>
        </p:blipFill>
        <p:spPr>
          <a:xfrm>
            <a:off x="428625" y="4715917"/>
            <a:ext cx="178594" cy="142875"/>
          </a:xfrm>
          <a:prstGeom prst="rect">
            <a:avLst/>
          </a:prstGeom>
        </p:spPr>
      </p:pic>
      <p:pic>
        <p:nvPicPr>
          <p:cNvPr id="17" name="SK-22-img-16" descr="preencoded.png"/>
          <p:cNvPicPr>
            <a:picLocks noChangeAspect="1"/>
          </p:cNvPicPr>
          <p:nvPr/>
        </p:nvPicPr>
        <p:blipFill>
          <a:blip r:embed="rId11"/>
          <a:stretch>
            <a:fillRect/>
          </a:stretch>
        </p:blipFill>
        <p:spPr>
          <a:xfrm>
            <a:off x="285750" y="5277892"/>
            <a:ext cx="5715000" cy="876300"/>
          </a:xfrm>
          <a:prstGeom prst="rect">
            <a:avLst/>
          </a:prstGeom>
        </p:spPr>
      </p:pic>
      <p:pic>
        <p:nvPicPr>
          <p:cNvPr id="18" name="SK-22-img-17" descr="preencoded.png"/>
          <p:cNvPicPr>
            <a:picLocks noChangeAspect="1"/>
          </p:cNvPicPr>
          <p:nvPr/>
        </p:nvPicPr>
        <p:blipFill>
          <a:blip r:embed="rId12"/>
          <a:stretch>
            <a:fillRect/>
          </a:stretch>
        </p:blipFill>
        <p:spPr>
          <a:xfrm>
            <a:off x="400050" y="5431185"/>
            <a:ext cx="166688" cy="137220"/>
          </a:xfrm>
          <a:prstGeom prst="rect">
            <a:avLst/>
          </a:prstGeom>
        </p:spPr>
      </p:pic>
      <p:pic>
        <p:nvPicPr>
          <p:cNvPr id="19" name="SK-22-img-18" descr="preencoded.png"/>
          <p:cNvPicPr>
            <a:picLocks noChangeAspect="1"/>
          </p:cNvPicPr>
          <p:nvPr/>
        </p:nvPicPr>
        <p:blipFill>
          <a:blip r:embed="rId13"/>
          <a:stretch>
            <a:fillRect/>
          </a:stretch>
        </p:blipFill>
        <p:spPr>
          <a:xfrm>
            <a:off x="6191250" y="1421606"/>
            <a:ext cx="5715000" cy="1943100"/>
          </a:xfrm>
          <a:prstGeom prst="rect">
            <a:avLst/>
          </a:prstGeom>
        </p:spPr>
      </p:pic>
      <p:pic>
        <p:nvPicPr>
          <p:cNvPr id="20" name="SK-22-img-19" descr="preencoded.png"/>
          <p:cNvPicPr>
            <a:picLocks noChangeAspect="1"/>
          </p:cNvPicPr>
          <p:nvPr/>
        </p:nvPicPr>
        <p:blipFill>
          <a:blip r:embed="rId14"/>
          <a:stretch>
            <a:fillRect/>
          </a:stretch>
        </p:blipFill>
        <p:spPr>
          <a:xfrm>
            <a:off x="6334125" y="1596628"/>
            <a:ext cx="214313" cy="192881"/>
          </a:xfrm>
          <a:prstGeom prst="rect">
            <a:avLst/>
          </a:prstGeom>
        </p:spPr>
      </p:pic>
      <p:pic>
        <p:nvPicPr>
          <p:cNvPr id="21" name="SK-22-img-20" descr="preencoded.png"/>
          <p:cNvPicPr>
            <a:picLocks noChangeAspect="1"/>
          </p:cNvPicPr>
          <p:nvPr/>
        </p:nvPicPr>
        <p:blipFill>
          <a:blip r:embed="rId15"/>
          <a:stretch>
            <a:fillRect/>
          </a:stretch>
        </p:blipFill>
        <p:spPr>
          <a:xfrm>
            <a:off x="6334125" y="1916906"/>
            <a:ext cx="178594" cy="178594"/>
          </a:xfrm>
          <a:prstGeom prst="rect">
            <a:avLst/>
          </a:prstGeom>
        </p:spPr>
      </p:pic>
      <p:pic>
        <p:nvPicPr>
          <p:cNvPr id="22" name="SK-22-img-21" descr="preencoded.png"/>
          <p:cNvPicPr>
            <a:picLocks noChangeAspect="1"/>
          </p:cNvPicPr>
          <p:nvPr/>
        </p:nvPicPr>
        <p:blipFill>
          <a:blip r:embed="rId16"/>
          <a:stretch>
            <a:fillRect/>
          </a:stretch>
        </p:blipFill>
        <p:spPr>
          <a:xfrm>
            <a:off x="6334125" y="2393156"/>
            <a:ext cx="178594" cy="142875"/>
          </a:xfrm>
          <a:prstGeom prst="rect">
            <a:avLst/>
          </a:prstGeom>
        </p:spPr>
      </p:pic>
      <p:pic>
        <p:nvPicPr>
          <p:cNvPr id="23" name="SK-22-img-22" descr="preencoded.png"/>
          <p:cNvPicPr>
            <a:picLocks noChangeAspect="1"/>
          </p:cNvPicPr>
          <p:nvPr/>
        </p:nvPicPr>
        <p:blipFill>
          <a:blip r:embed="rId16"/>
          <a:stretch>
            <a:fillRect/>
          </a:stretch>
        </p:blipFill>
        <p:spPr>
          <a:xfrm>
            <a:off x="6334125" y="2669381"/>
            <a:ext cx="178594" cy="142875"/>
          </a:xfrm>
          <a:prstGeom prst="rect">
            <a:avLst/>
          </a:prstGeom>
        </p:spPr>
      </p:pic>
      <p:pic>
        <p:nvPicPr>
          <p:cNvPr id="24" name="SK-22-img-23" descr="preencoded.png"/>
          <p:cNvPicPr>
            <a:picLocks noChangeAspect="1"/>
          </p:cNvPicPr>
          <p:nvPr/>
        </p:nvPicPr>
        <p:blipFill>
          <a:blip r:embed="rId16"/>
          <a:stretch>
            <a:fillRect/>
          </a:stretch>
        </p:blipFill>
        <p:spPr>
          <a:xfrm>
            <a:off x="6334125" y="2945606"/>
            <a:ext cx="178594" cy="142875"/>
          </a:xfrm>
          <a:prstGeom prst="rect">
            <a:avLst/>
          </a:prstGeom>
        </p:spPr>
      </p:pic>
      <p:pic>
        <p:nvPicPr>
          <p:cNvPr id="25" name="SK-22-img-24" descr="preencoded.png"/>
          <p:cNvPicPr>
            <a:picLocks noChangeAspect="1"/>
          </p:cNvPicPr>
          <p:nvPr/>
        </p:nvPicPr>
        <p:blipFill>
          <a:blip r:embed="rId17"/>
          <a:stretch>
            <a:fillRect/>
          </a:stretch>
        </p:blipFill>
        <p:spPr>
          <a:xfrm>
            <a:off x="6191250" y="3507581"/>
            <a:ext cx="5715000" cy="1581150"/>
          </a:xfrm>
          <a:prstGeom prst="rect">
            <a:avLst/>
          </a:prstGeom>
        </p:spPr>
      </p:pic>
      <p:pic>
        <p:nvPicPr>
          <p:cNvPr id="26" name="SK-22-img-25" descr="preencoded.png"/>
          <p:cNvPicPr>
            <a:picLocks noChangeAspect="1"/>
          </p:cNvPicPr>
          <p:nvPr/>
        </p:nvPicPr>
        <p:blipFill>
          <a:blip r:embed="rId18"/>
          <a:stretch>
            <a:fillRect/>
          </a:stretch>
        </p:blipFill>
        <p:spPr>
          <a:xfrm>
            <a:off x="6305550" y="3660874"/>
            <a:ext cx="166688" cy="137220"/>
          </a:xfrm>
          <a:prstGeom prst="rect">
            <a:avLst/>
          </a:prstGeom>
        </p:spPr>
      </p:pic>
      <p:pic>
        <p:nvPicPr>
          <p:cNvPr id="27" name="SK-22-img-26" descr="preencoded.png"/>
          <p:cNvPicPr>
            <a:picLocks noChangeAspect="1"/>
          </p:cNvPicPr>
          <p:nvPr/>
        </p:nvPicPr>
        <p:blipFill>
          <a:blip r:embed="rId19"/>
          <a:stretch>
            <a:fillRect/>
          </a:stretch>
        </p:blipFill>
        <p:spPr>
          <a:xfrm>
            <a:off x="6305550" y="3869531"/>
            <a:ext cx="178594" cy="142875"/>
          </a:xfrm>
          <a:prstGeom prst="rect">
            <a:avLst/>
          </a:prstGeom>
        </p:spPr>
      </p:pic>
      <p:pic>
        <p:nvPicPr>
          <p:cNvPr id="28" name="SK-22-img-27" descr="preencoded.png"/>
          <p:cNvPicPr>
            <a:picLocks noChangeAspect="1"/>
          </p:cNvPicPr>
          <p:nvPr/>
        </p:nvPicPr>
        <p:blipFill>
          <a:blip r:embed="rId19"/>
          <a:stretch>
            <a:fillRect/>
          </a:stretch>
        </p:blipFill>
        <p:spPr>
          <a:xfrm>
            <a:off x="6305550" y="4145756"/>
            <a:ext cx="178594" cy="142875"/>
          </a:xfrm>
          <a:prstGeom prst="rect">
            <a:avLst/>
          </a:prstGeom>
        </p:spPr>
      </p:pic>
      <p:pic>
        <p:nvPicPr>
          <p:cNvPr id="29" name="SK-22-img-28" descr="preencoded.png"/>
          <p:cNvPicPr>
            <a:picLocks noChangeAspect="1"/>
          </p:cNvPicPr>
          <p:nvPr/>
        </p:nvPicPr>
        <p:blipFill>
          <a:blip r:embed="rId19"/>
          <a:stretch>
            <a:fillRect/>
          </a:stretch>
        </p:blipFill>
        <p:spPr>
          <a:xfrm>
            <a:off x="6305550" y="4421981"/>
            <a:ext cx="178594" cy="142875"/>
          </a:xfrm>
          <a:prstGeom prst="rect">
            <a:avLst/>
          </a:prstGeom>
        </p:spPr>
      </p:pic>
      <p:pic>
        <p:nvPicPr>
          <p:cNvPr id="30" name="SK-22-img-29" descr="preencoded.png"/>
          <p:cNvPicPr>
            <a:picLocks noChangeAspect="1"/>
          </p:cNvPicPr>
          <p:nvPr/>
        </p:nvPicPr>
        <p:blipFill>
          <a:blip r:embed="rId19"/>
          <a:stretch>
            <a:fillRect/>
          </a:stretch>
        </p:blipFill>
        <p:spPr>
          <a:xfrm>
            <a:off x="6305550" y="4698206"/>
            <a:ext cx="178594" cy="142875"/>
          </a:xfrm>
          <a:prstGeom prst="rect">
            <a:avLst/>
          </a:prstGeom>
        </p:spPr>
      </p:pic>
      <p:pic>
        <p:nvPicPr>
          <p:cNvPr id="31" name="SK-22-img-30" descr="preencoded.png"/>
          <p:cNvPicPr>
            <a:picLocks noChangeAspect="1"/>
          </p:cNvPicPr>
          <p:nvPr/>
        </p:nvPicPr>
        <p:blipFill>
          <a:blip r:embed="rId20"/>
          <a:stretch>
            <a:fillRect/>
          </a:stretch>
        </p:blipFill>
        <p:spPr>
          <a:xfrm>
            <a:off x="6191250" y="5231606"/>
            <a:ext cx="5715000" cy="966788"/>
          </a:xfrm>
          <a:prstGeom prst="rect">
            <a:avLst/>
          </a:prstGeom>
        </p:spPr>
      </p:pic>
      <p:pic>
        <p:nvPicPr>
          <p:cNvPr id="32" name="SK-22-img-31" descr="preencoded.png"/>
          <p:cNvPicPr>
            <a:picLocks noChangeAspect="1"/>
          </p:cNvPicPr>
          <p:nvPr/>
        </p:nvPicPr>
        <p:blipFill>
          <a:blip r:embed="rId21"/>
          <a:stretch>
            <a:fillRect/>
          </a:stretch>
        </p:blipFill>
        <p:spPr>
          <a:xfrm>
            <a:off x="6334125" y="5414665"/>
            <a:ext cx="178594" cy="133945"/>
          </a:xfrm>
          <a:prstGeom prst="rect">
            <a:avLst/>
          </a:prstGeom>
        </p:spPr>
      </p:pic>
      <p:sp>
        <p:nvSpPr>
          <p:cNvPr id="33" name="SK-22-text-32"/>
          <p:cNvSpPr/>
          <p:nvPr/>
        </p:nvSpPr>
        <p:spPr>
          <a:xfrm>
            <a:off x="285750" y="142875"/>
            <a:ext cx="97840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Drug Class: GLP-1 Receptor Agonists</a:t>
            </a:r>
            <a:endParaRPr lang="en-US" sz="1800" dirty="0"/>
          </a:p>
        </p:txBody>
      </p:sp>
      <p:sp>
        <p:nvSpPr>
          <p:cNvPr id="34" name="SK-22-text-33"/>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5" name="SK-22-text-34"/>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6" name="SK-22-text-35"/>
          <p:cNvSpPr/>
          <p:nvPr/>
        </p:nvSpPr>
        <p:spPr>
          <a:xfrm>
            <a:off x="738188" y="1608683"/>
            <a:ext cx="56921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Approved Agents (UK 2026)</a:t>
            </a:r>
            <a:endParaRPr lang="en-US" sz="1350" dirty="0"/>
          </a:p>
        </p:txBody>
      </p:sp>
      <p:sp>
        <p:nvSpPr>
          <p:cNvPr id="37" name="SK-22-text-36"/>
          <p:cNvSpPr/>
          <p:nvPr/>
        </p:nvSpPr>
        <p:spPr>
          <a:xfrm>
            <a:off x="428625" y="1961108"/>
            <a:ext cx="2514600" cy="524917"/>
          </a:xfrm>
          <a:prstGeom prst="rect">
            <a:avLst/>
          </a:prstGeom>
          <a:noFill/>
          <a:ln/>
        </p:spPr>
        <p:txBody>
          <a:bodyPr vert="horz" wrap="square" lIns="0" tIns="0" rIns="0" bIns="0" rtlCol="0" anchor="ctr"/>
          <a:lstStyle/>
          <a:p>
            <a:pPr marL="0" indent="0" algn="ctr">
              <a:lnSpc>
                <a:spcPts val="1463"/>
              </a:lnSpc>
              <a:buNone/>
            </a:pPr>
            <a:r>
              <a:rPr lang="en-US" sz="975" b="1" dirty="0">
                <a:solidFill>
                  <a:srgbClr val="2D2D2D"/>
                </a:solidFill>
              </a:rPr>
              <a:t>Semaglutide SC</a:t>
            </a:r>
            <a:r>
              <a:rPr lang="en-US" sz="975" dirty="0">
                <a:solidFill>
                  <a:srgbClr val="2D2D2D"/>
                </a:solidFill>
              </a:rPr>
              <a:t> (Ozempic)
</a:t>
            </a:r>
            <a:endParaRPr lang="en-US" sz="975" dirty="0"/>
          </a:p>
        </p:txBody>
      </p:sp>
      <p:sp>
        <p:nvSpPr>
          <p:cNvPr id="38" name="SK-22-text-37"/>
          <p:cNvSpPr/>
          <p:nvPr/>
        </p:nvSpPr>
        <p:spPr>
          <a:xfrm>
            <a:off x="3190875" y="1961108"/>
            <a:ext cx="2514600" cy="524917"/>
          </a:xfrm>
          <a:prstGeom prst="rect">
            <a:avLst/>
          </a:prstGeom>
          <a:noFill/>
          <a:ln/>
        </p:spPr>
        <p:txBody>
          <a:bodyPr vert="horz" wrap="square" lIns="0" tIns="0" rIns="0" bIns="0" rtlCol="0" anchor="ctr"/>
          <a:lstStyle/>
          <a:p>
            <a:pPr marL="0" indent="0" algn="ctr">
              <a:lnSpc>
                <a:spcPts val="1463"/>
              </a:lnSpc>
              <a:buNone/>
            </a:pPr>
            <a:r>
              <a:rPr lang="en-US" sz="975" b="1" dirty="0">
                <a:solidFill>
                  <a:srgbClr val="2D2D2D"/>
                </a:solidFill>
              </a:rPr>
              <a:t>Semaglutide Oral</a:t>
            </a:r>
            <a:r>
              <a:rPr lang="en-US" sz="975" dirty="0">
                <a:solidFill>
                  <a:srgbClr val="2D2D2D"/>
                </a:solidFill>
              </a:rPr>
              <a:t> (Rybelsus)
</a:t>
            </a:r>
            <a:endParaRPr lang="en-US" sz="975" dirty="0"/>
          </a:p>
        </p:txBody>
      </p:sp>
      <p:sp>
        <p:nvSpPr>
          <p:cNvPr id="39" name="SK-22-text-38"/>
          <p:cNvSpPr/>
          <p:nvPr/>
        </p:nvSpPr>
        <p:spPr>
          <a:xfrm>
            <a:off x="428625" y="2581275"/>
            <a:ext cx="2514600" cy="524917"/>
          </a:xfrm>
          <a:prstGeom prst="rect">
            <a:avLst/>
          </a:prstGeom>
          <a:noFill/>
          <a:ln/>
        </p:spPr>
        <p:txBody>
          <a:bodyPr vert="horz" wrap="square" lIns="0" tIns="0" rIns="0" bIns="0" rtlCol="0" anchor="ctr"/>
          <a:lstStyle/>
          <a:p>
            <a:pPr marL="0" indent="0" algn="ctr">
              <a:lnSpc>
                <a:spcPts val="1463"/>
              </a:lnSpc>
              <a:buNone/>
            </a:pPr>
            <a:r>
              <a:rPr lang="en-US" sz="975" b="1" dirty="0">
                <a:solidFill>
                  <a:srgbClr val="2D2D2D"/>
                </a:solidFill>
              </a:rPr>
              <a:t>Dulaglutide</a:t>
            </a:r>
            <a:r>
              <a:rPr lang="en-US" sz="975" dirty="0">
                <a:solidFill>
                  <a:srgbClr val="2D2D2D"/>
                </a:solidFill>
              </a:rPr>
              <a:t> (Trulicity)
</a:t>
            </a:r>
            <a:endParaRPr lang="en-US" sz="975" dirty="0"/>
          </a:p>
        </p:txBody>
      </p:sp>
      <p:sp>
        <p:nvSpPr>
          <p:cNvPr id="40" name="SK-22-text-39"/>
          <p:cNvSpPr/>
          <p:nvPr/>
        </p:nvSpPr>
        <p:spPr>
          <a:xfrm>
            <a:off x="3190875" y="2581275"/>
            <a:ext cx="2514600" cy="524917"/>
          </a:xfrm>
          <a:prstGeom prst="rect">
            <a:avLst/>
          </a:prstGeom>
          <a:noFill/>
          <a:ln/>
        </p:spPr>
        <p:txBody>
          <a:bodyPr vert="horz" wrap="square" lIns="0" tIns="0" rIns="0" bIns="0" rtlCol="0" anchor="ctr"/>
          <a:lstStyle/>
          <a:p>
            <a:pPr marL="0" indent="0" algn="ctr">
              <a:lnSpc>
                <a:spcPts val="1463"/>
              </a:lnSpc>
              <a:buNone/>
            </a:pPr>
            <a:r>
              <a:rPr lang="en-US" sz="975" b="1" dirty="0">
                <a:solidFill>
                  <a:srgbClr val="2D2D2D"/>
                </a:solidFill>
              </a:rPr>
              <a:t>Liraglutide</a:t>
            </a:r>
            <a:r>
              <a:rPr lang="en-US" sz="975" dirty="0">
                <a:solidFill>
                  <a:srgbClr val="2D2D2D"/>
                </a:solidFill>
              </a:rPr>
              <a:t> (Victoza)
</a:t>
            </a:r>
            <a:endParaRPr lang="en-US" sz="975" dirty="0"/>
          </a:p>
        </p:txBody>
      </p:sp>
      <p:sp>
        <p:nvSpPr>
          <p:cNvPr id="41" name="SK-22-text-40"/>
          <p:cNvSpPr/>
          <p:nvPr/>
        </p:nvSpPr>
        <p:spPr>
          <a:xfrm>
            <a:off x="738188" y="3534817"/>
            <a:ext cx="54292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Mechanism of Action</a:t>
            </a:r>
            <a:endParaRPr lang="en-US" sz="1350" dirty="0"/>
          </a:p>
        </p:txBody>
      </p:sp>
      <p:sp>
        <p:nvSpPr>
          <p:cNvPr id="42" name="SK-22-text-41"/>
          <p:cNvSpPr/>
          <p:nvPr/>
        </p:nvSpPr>
        <p:spPr>
          <a:xfrm>
            <a:off x="683419" y="3887242"/>
            <a:ext cx="75438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Enhances glucose-dependent insulin secretion</a:t>
            </a:r>
            <a:endParaRPr lang="en-US" sz="1125" dirty="0"/>
          </a:p>
        </p:txBody>
      </p:sp>
      <p:sp>
        <p:nvSpPr>
          <p:cNvPr id="43" name="SK-22-text-42"/>
          <p:cNvSpPr/>
          <p:nvPr/>
        </p:nvSpPr>
        <p:spPr>
          <a:xfrm>
            <a:off x="683419" y="4163467"/>
            <a:ext cx="70294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Suppresses inappropriate glucagon release</a:t>
            </a:r>
            <a:endParaRPr lang="en-US" sz="1125" dirty="0"/>
          </a:p>
        </p:txBody>
      </p:sp>
      <p:sp>
        <p:nvSpPr>
          <p:cNvPr id="44" name="SK-22-text-43"/>
          <p:cNvSpPr/>
          <p:nvPr/>
        </p:nvSpPr>
        <p:spPr>
          <a:xfrm>
            <a:off x="683419" y="4439692"/>
            <a:ext cx="73723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Delays gastric emptying (increases satiety)</a:t>
            </a:r>
            <a:endParaRPr lang="en-US" sz="1125" dirty="0"/>
          </a:p>
        </p:txBody>
      </p:sp>
      <p:sp>
        <p:nvSpPr>
          <p:cNvPr id="45" name="SK-22-text-44"/>
          <p:cNvSpPr/>
          <p:nvPr/>
        </p:nvSpPr>
        <p:spPr>
          <a:xfrm>
            <a:off x="683419" y="4715917"/>
            <a:ext cx="771525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Central appetite suppression via hypothalamus</a:t>
            </a:r>
            <a:endParaRPr lang="en-US" sz="1125" dirty="0"/>
          </a:p>
        </p:txBody>
      </p:sp>
      <p:sp>
        <p:nvSpPr>
          <p:cNvPr id="46" name="SK-22-text-45"/>
          <p:cNvSpPr/>
          <p:nvPr/>
        </p:nvSpPr>
        <p:spPr>
          <a:xfrm>
            <a:off x="566738" y="5392192"/>
            <a:ext cx="5486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 SCA Consultation Tip</a:t>
            </a:r>
            <a:endParaRPr lang="en-US" sz="1050" dirty="0"/>
          </a:p>
        </p:txBody>
      </p:sp>
      <p:sp>
        <p:nvSpPr>
          <p:cNvPr id="47" name="SK-22-text-46"/>
          <p:cNvSpPr/>
          <p:nvPr/>
        </p:nvSpPr>
        <p:spPr>
          <a:xfrm>
            <a:off x="400050" y="5639842"/>
            <a:ext cx="5486400" cy="400050"/>
          </a:xfrm>
          <a:prstGeom prst="rect">
            <a:avLst/>
          </a:prstGeom>
          <a:noFill/>
          <a:ln/>
        </p:spPr>
        <p:txBody>
          <a:bodyPr vert="horz" wrap="square" lIns="0" tIns="0" rIns="0" bIns="0" rtlCol="0" anchor="ctr"/>
          <a:lstStyle/>
          <a:p>
            <a:pPr marL="0" indent="0">
              <a:lnSpc>
                <a:spcPts val="1575"/>
              </a:lnSpc>
              <a:buNone/>
            </a:pPr>
            <a:r>
              <a:rPr lang="en-US" sz="1050" dirty="0">
                <a:solidFill>
                  <a:srgbClr val="2E7D32"/>
                </a:solidFill>
              </a:rPr>
              <a:t>When explaining to patients: "This mimics a natural hormone your body makes when you eat, helping your pancreas release insulin and telling your brain you are full."</a:t>
            </a:r>
            <a:endParaRPr lang="en-US" sz="1050" dirty="0"/>
          </a:p>
        </p:txBody>
      </p:sp>
      <p:sp>
        <p:nvSpPr>
          <p:cNvPr id="48" name="SK-22-text-47"/>
          <p:cNvSpPr/>
          <p:nvPr/>
        </p:nvSpPr>
        <p:spPr>
          <a:xfrm>
            <a:off x="6643688" y="1564481"/>
            <a:ext cx="54292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Role &amp; Clinical Benefits</a:t>
            </a:r>
            <a:endParaRPr lang="en-US" sz="1350" dirty="0"/>
          </a:p>
        </p:txBody>
      </p:sp>
      <p:sp>
        <p:nvSpPr>
          <p:cNvPr id="49" name="SK-22-text-48"/>
          <p:cNvSpPr/>
          <p:nvPr/>
        </p:nvSpPr>
        <p:spPr>
          <a:xfrm>
            <a:off x="6588919" y="1916906"/>
            <a:ext cx="542925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ASCVD Pathway:</a:t>
            </a:r>
            <a:r>
              <a:rPr lang="en-US" sz="1125" dirty="0">
                <a:solidFill>
                  <a:srgbClr val="2D2D2D"/>
                </a:solidFill>
              </a:rPr>
              <a:t>Subcutaneous semaglutide (up to 1mg) is now part of triple first-line therapy.</a:t>
            </a:r>
            <a:endParaRPr lang="en-US" sz="1125" dirty="0"/>
          </a:p>
        </p:txBody>
      </p:sp>
      <p:sp>
        <p:nvSpPr>
          <p:cNvPr id="50" name="SK-22-text-49"/>
          <p:cNvSpPr/>
          <p:nvPr/>
        </p:nvSpPr>
        <p:spPr>
          <a:xfrm>
            <a:off x="6588919" y="2393156"/>
            <a:ext cx="56030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Weight:</a:t>
            </a:r>
            <a:r>
              <a:rPr lang="en-US" sz="1125" dirty="0">
                <a:solidFill>
                  <a:srgbClr val="2D2D2D"/>
                </a:solidFill>
              </a:rPr>
              <a:t>Significant loss (essential for Obesity Pathway).</a:t>
            </a:r>
            <a:endParaRPr lang="en-US" sz="1125" dirty="0"/>
          </a:p>
        </p:txBody>
      </p:sp>
      <p:sp>
        <p:nvSpPr>
          <p:cNvPr id="51" name="SK-22-text-50"/>
          <p:cNvSpPr/>
          <p:nvPr/>
        </p:nvSpPr>
        <p:spPr>
          <a:xfrm>
            <a:off x="6588919" y="2669381"/>
            <a:ext cx="56030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CV Protection:</a:t>
            </a:r>
            <a:r>
              <a:rPr lang="en-US" sz="1125" dirty="0">
                <a:solidFill>
                  <a:srgbClr val="2D2D2D"/>
                </a:solidFill>
              </a:rPr>
              <a:t>Proven MACE reduction (especially semaglutide).</a:t>
            </a:r>
            <a:endParaRPr lang="en-US" sz="1125" dirty="0"/>
          </a:p>
        </p:txBody>
      </p:sp>
      <p:sp>
        <p:nvSpPr>
          <p:cNvPr id="52" name="SK-22-text-51"/>
          <p:cNvSpPr/>
          <p:nvPr/>
        </p:nvSpPr>
        <p:spPr>
          <a:xfrm>
            <a:off x="6588919" y="2945606"/>
            <a:ext cx="5603081"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Low hypoglycaemia risk (unless combined with SU/Insulin).</a:t>
            </a:r>
            <a:endParaRPr lang="en-US" sz="1125" dirty="0"/>
          </a:p>
        </p:txBody>
      </p:sp>
      <p:sp>
        <p:nvSpPr>
          <p:cNvPr id="53" name="SK-22-text-52"/>
          <p:cNvSpPr/>
          <p:nvPr/>
        </p:nvSpPr>
        <p:spPr>
          <a:xfrm>
            <a:off x="6472238" y="3621881"/>
            <a:ext cx="54864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 SAFETY &amp; RED FLAGS</a:t>
            </a:r>
            <a:endParaRPr lang="en-US" sz="1050" dirty="0"/>
          </a:p>
        </p:txBody>
      </p:sp>
      <p:sp>
        <p:nvSpPr>
          <p:cNvPr id="54" name="SK-22-text-53"/>
          <p:cNvSpPr/>
          <p:nvPr/>
        </p:nvSpPr>
        <p:spPr>
          <a:xfrm>
            <a:off x="6560344" y="3869531"/>
            <a:ext cx="56316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Pancreatitis:</a:t>
            </a:r>
            <a:r>
              <a:rPr lang="en-US" sz="1125" dirty="0">
                <a:solidFill>
                  <a:srgbClr val="2D2D2D"/>
                </a:solidFill>
              </a:rPr>
              <a:t>Counsel on severe abdominal pain; stop immediately.</a:t>
            </a:r>
            <a:endParaRPr lang="en-US" sz="1125" dirty="0"/>
          </a:p>
        </p:txBody>
      </p:sp>
      <p:sp>
        <p:nvSpPr>
          <p:cNvPr id="55" name="SK-22-text-54"/>
          <p:cNvSpPr/>
          <p:nvPr/>
        </p:nvSpPr>
        <p:spPr>
          <a:xfrm>
            <a:off x="6560344" y="4145756"/>
            <a:ext cx="56316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NAION:</a:t>
            </a:r>
            <a:r>
              <a:rPr lang="en-US" sz="1125" dirty="0">
                <a:solidFill>
                  <a:srgbClr val="2D2D2D"/>
                </a:solidFill>
              </a:rPr>
              <a:t>Advise urgent eye review if sudden vision change occurs.</a:t>
            </a:r>
            <a:endParaRPr lang="en-US" sz="1125" dirty="0"/>
          </a:p>
        </p:txBody>
      </p:sp>
      <p:sp>
        <p:nvSpPr>
          <p:cNvPr id="56" name="SK-22-text-55"/>
          <p:cNvSpPr/>
          <p:nvPr/>
        </p:nvSpPr>
        <p:spPr>
          <a:xfrm>
            <a:off x="6560344" y="4421981"/>
            <a:ext cx="56316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Avoid Combination:</a:t>
            </a:r>
            <a:r>
              <a:rPr lang="en-US" sz="1125" dirty="0">
                <a:solidFill>
                  <a:srgbClr val="2D2D2D"/>
                </a:solidFill>
              </a:rPr>
              <a:t>NEVER combine with</a:t>
            </a:r>
            <a:r>
              <a:rPr lang="en-US" sz="1125" b="1" dirty="0">
                <a:solidFill>
                  <a:srgbClr val="D32F2F"/>
                </a:solidFill>
              </a:rPr>
              <a:t>DPP-4 inhibitors</a:t>
            </a:r>
            <a:r>
              <a:rPr lang="en-US" sz="1125" dirty="0">
                <a:solidFill>
                  <a:srgbClr val="2D2D2D"/>
                </a:solidFill>
              </a:rPr>
              <a:t>.</a:t>
            </a:r>
            <a:endParaRPr lang="en-US" sz="1125" dirty="0"/>
          </a:p>
        </p:txBody>
      </p:sp>
      <p:sp>
        <p:nvSpPr>
          <p:cNvPr id="57" name="SK-22-text-56"/>
          <p:cNvSpPr/>
          <p:nvPr/>
        </p:nvSpPr>
        <p:spPr>
          <a:xfrm>
            <a:off x="6560344" y="4698206"/>
            <a:ext cx="56316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Pregnancy:</a:t>
            </a:r>
            <a:r>
              <a:rPr lang="en-US" sz="1125" dirty="0">
                <a:solidFill>
                  <a:srgbClr val="2D2D2D"/>
                </a:solidFill>
              </a:rPr>
              <a:t>Contraindicated; stop 2 months before conception.</a:t>
            </a:r>
            <a:endParaRPr lang="en-US" sz="1125" dirty="0"/>
          </a:p>
        </p:txBody>
      </p:sp>
      <p:sp>
        <p:nvSpPr>
          <p:cNvPr id="58" name="SK-22-text-57"/>
          <p:cNvSpPr/>
          <p:nvPr/>
        </p:nvSpPr>
        <p:spPr>
          <a:xfrm>
            <a:off x="6607969" y="5374481"/>
            <a:ext cx="54292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When to Discontinue</a:t>
            </a:r>
            <a:endParaRPr lang="en-US" sz="1125" dirty="0"/>
          </a:p>
        </p:txBody>
      </p:sp>
      <p:sp>
        <p:nvSpPr>
          <p:cNvPr id="59" name="SK-22-text-58"/>
          <p:cNvSpPr/>
          <p:nvPr/>
        </p:nvSpPr>
        <p:spPr>
          <a:xfrm>
            <a:off x="6334125" y="5684044"/>
            <a:ext cx="5429250" cy="371475"/>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Stop if BMI falls below 18.5, or targets (HbA1c/Weight) are not met and not required for secondary CVD prevention.</a:t>
            </a:r>
            <a:endParaRPr lang="en-US" sz="97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3-img-3" descr="preencoded.png"/>
          <p:cNvPicPr>
            <a:picLocks noChangeAspect="1"/>
          </p:cNvPicPr>
          <p:nvPr/>
        </p:nvPicPr>
        <p:blipFill>
          <a:blip r:embed="rId4"/>
          <a:stretch>
            <a:fillRect/>
          </a:stretch>
        </p:blipFill>
        <p:spPr>
          <a:xfrm>
            <a:off x="0" y="0"/>
            <a:ext cx="12192000" cy="704850"/>
          </a:xfrm>
          <a:prstGeom prst="rect">
            <a:avLst/>
          </a:prstGeom>
        </p:spPr>
      </p:pic>
      <p:pic>
        <p:nvPicPr>
          <p:cNvPr id="5" name="SK-23-img-4" descr="preencoded.png"/>
          <p:cNvPicPr>
            <a:picLocks noChangeAspect="1"/>
          </p:cNvPicPr>
          <p:nvPr/>
        </p:nvPicPr>
        <p:blipFill>
          <a:blip r:embed="rId5"/>
          <a:stretch>
            <a:fillRect/>
          </a:stretch>
        </p:blipFill>
        <p:spPr>
          <a:xfrm>
            <a:off x="285750" y="857250"/>
            <a:ext cx="5667375" cy="5581650"/>
          </a:xfrm>
          <a:prstGeom prst="rect">
            <a:avLst/>
          </a:prstGeom>
        </p:spPr>
      </p:pic>
      <p:pic>
        <p:nvPicPr>
          <p:cNvPr id="6" name="SK-23-img-5" descr="preencoded.png"/>
          <p:cNvPicPr>
            <a:picLocks noChangeAspect="1"/>
          </p:cNvPicPr>
          <p:nvPr/>
        </p:nvPicPr>
        <p:blipFill>
          <a:blip r:embed="rId6"/>
          <a:stretch>
            <a:fillRect/>
          </a:stretch>
        </p:blipFill>
        <p:spPr>
          <a:xfrm>
            <a:off x="476250" y="1079897"/>
            <a:ext cx="214313" cy="192881"/>
          </a:xfrm>
          <a:prstGeom prst="rect">
            <a:avLst/>
          </a:prstGeom>
        </p:spPr>
      </p:pic>
      <p:pic>
        <p:nvPicPr>
          <p:cNvPr id="7" name="SK-23-img-6" descr="preencoded.png"/>
          <p:cNvPicPr>
            <a:picLocks noChangeAspect="1"/>
          </p:cNvPicPr>
          <p:nvPr/>
        </p:nvPicPr>
        <p:blipFill>
          <a:blip r:embed="rId7"/>
          <a:stretch>
            <a:fillRect/>
          </a:stretch>
        </p:blipFill>
        <p:spPr>
          <a:xfrm>
            <a:off x="476250" y="1447800"/>
            <a:ext cx="178594" cy="142875"/>
          </a:xfrm>
          <a:prstGeom prst="rect">
            <a:avLst/>
          </a:prstGeom>
        </p:spPr>
      </p:pic>
      <p:pic>
        <p:nvPicPr>
          <p:cNvPr id="8" name="SK-23-img-7" descr="preencoded.png"/>
          <p:cNvPicPr>
            <a:picLocks noChangeAspect="1"/>
          </p:cNvPicPr>
          <p:nvPr/>
        </p:nvPicPr>
        <p:blipFill>
          <a:blip r:embed="rId8"/>
          <a:stretch>
            <a:fillRect/>
          </a:stretch>
        </p:blipFill>
        <p:spPr>
          <a:xfrm>
            <a:off x="476250" y="1776413"/>
            <a:ext cx="178594" cy="267891"/>
          </a:xfrm>
          <a:prstGeom prst="rect">
            <a:avLst/>
          </a:prstGeom>
        </p:spPr>
      </p:pic>
      <p:pic>
        <p:nvPicPr>
          <p:cNvPr id="9" name="SK-23-img-8" descr="preencoded.png"/>
          <p:cNvPicPr>
            <a:picLocks noChangeAspect="1"/>
          </p:cNvPicPr>
          <p:nvPr/>
        </p:nvPicPr>
        <p:blipFill>
          <a:blip r:embed="rId9"/>
          <a:stretch>
            <a:fillRect/>
          </a:stretch>
        </p:blipFill>
        <p:spPr>
          <a:xfrm>
            <a:off x="476250" y="2319338"/>
            <a:ext cx="178594" cy="214313"/>
          </a:xfrm>
          <a:prstGeom prst="rect">
            <a:avLst/>
          </a:prstGeom>
        </p:spPr>
      </p:pic>
      <p:pic>
        <p:nvPicPr>
          <p:cNvPr id="10" name="SK-23-img-9" descr="preencoded.png"/>
          <p:cNvPicPr>
            <a:picLocks noChangeAspect="1"/>
          </p:cNvPicPr>
          <p:nvPr/>
        </p:nvPicPr>
        <p:blipFill>
          <a:blip r:embed="rId10"/>
          <a:stretch>
            <a:fillRect/>
          </a:stretch>
        </p:blipFill>
        <p:spPr>
          <a:xfrm>
            <a:off x="476250" y="2862263"/>
            <a:ext cx="5286375" cy="933450"/>
          </a:xfrm>
          <a:prstGeom prst="rect">
            <a:avLst/>
          </a:prstGeom>
        </p:spPr>
      </p:pic>
      <p:pic>
        <p:nvPicPr>
          <p:cNvPr id="11" name="SK-23-img-10" descr="preencoded.png"/>
          <p:cNvPicPr>
            <a:picLocks noChangeAspect="1"/>
          </p:cNvPicPr>
          <p:nvPr/>
        </p:nvPicPr>
        <p:blipFill>
          <a:blip r:embed="rId11"/>
          <a:stretch>
            <a:fillRect/>
          </a:stretch>
        </p:blipFill>
        <p:spPr>
          <a:xfrm>
            <a:off x="6238875" y="857250"/>
            <a:ext cx="5667375" cy="2500313"/>
          </a:xfrm>
          <a:prstGeom prst="rect">
            <a:avLst/>
          </a:prstGeom>
        </p:spPr>
      </p:pic>
      <p:pic>
        <p:nvPicPr>
          <p:cNvPr id="12" name="SK-23-img-11" descr="preencoded.png"/>
          <p:cNvPicPr>
            <a:picLocks noChangeAspect="1"/>
          </p:cNvPicPr>
          <p:nvPr/>
        </p:nvPicPr>
        <p:blipFill>
          <a:blip r:embed="rId12"/>
          <a:stretch>
            <a:fillRect/>
          </a:stretch>
        </p:blipFill>
        <p:spPr>
          <a:xfrm>
            <a:off x="6429375" y="1079897"/>
            <a:ext cx="214313" cy="192881"/>
          </a:xfrm>
          <a:prstGeom prst="rect">
            <a:avLst/>
          </a:prstGeom>
        </p:spPr>
      </p:pic>
      <p:pic>
        <p:nvPicPr>
          <p:cNvPr id="13" name="SK-23-img-12" descr="preencoded.png"/>
          <p:cNvPicPr>
            <a:picLocks noChangeAspect="1"/>
          </p:cNvPicPr>
          <p:nvPr/>
        </p:nvPicPr>
        <p:blipFill>
          <a:blip r:embed="rId13"/>
          <a:stretch>
            <a:fillRect/>
          </a:stretch>
        </p:blipFill>
        <p:spPr>
          <a:xfrm>
            <a:off x="6429375" y="1447800"/>
            <a:ext cx="178594" cy="214313"/>
          </a:xfrm>
          <a:prstGeom prst="rect">
            <a:avLst/>
          </a:prstGeom>
        </p:spPr>
      </p:pic>
      <p:pic>
        <p:nvPicPr>
          <p:cNvPr id="14" name="SK-23-img-13" descr="preencoded.png"/>
          <p:cNvPicPr>
            <a:picLocks noChangeAspect="1"/>
          </p:cNvPicPr>
          <p:nvPr/>
        </p:nvPicPr>
        <p:blipFill>
          <a:blip r:embed="rId14"/>
          <a:stretch>
            <a:fillRect/>
          </a:stretch>
        </p:blipFill>
        <p:spPr>
          <a:xfrm>
            <a:off x="6429375" y="2005013"/>
            <a:ext cx="178594" cy="194816"/>
          </a:xfrm>
          <a:prstGeom prst="rect">
            <a:avLst/>
          </a:prstGeom>
        </p:spPr>
      </p:pic>
      <p:pic>
        <p:nvPicPr>
          <p:cNvPr id="15" name="SK-23-img-14" descr="preencoded.png"/>
          <p:cNvPicPr>
            <a:picLocks noChangeAspect="1"/>
          </p:cNvPicPr>
          <p:nvPr/>
        </p:nvPicPr>
        <p:blipFill>
          <a:blip r:embed="rId15"/>
          <a:stretch>
            <a:fillRect/>
          </a:stretch>
        </p:blipFill>
        <p:spPr>
          <a:xfrm>
            <a:off x="6429375" y="2562225"/>
            <a:ext cx="178594" cy="267891"/>
          </a:xfrm>
          <a:prstGeom prst="rect">
            <a:avLst/>
          </a:prstGeom>
        </p:spPr>
      </p:pic>
      <p:pic>
        <p:nvPicPr>
          <p:cNvPr id="16" name="SK-23-img-15" descr="preencoded.png"/>
          <p:cNvPicPr>
            <a:picLocks noChangeAspect="1"/>
          </p:cNvPicPr>
          <p:nvPr/>
        </p:nvPicPr>
        <p:blipFill>
          <a:blip r:embed="rId16"/>
          <a:stretch>
            <a:fillRect/>
          </a:stretch>
        </p:blipFill>
        <p:spPr>
          <a:xfrm>
            <a:off x="6238875" y="3548063"/>
            <a:ext cx="5667375" cy="2890838"/>
          </a:xfrm>
          <a:prstGeom prst="rect">
            <a:avLst/>
          </a:prstGeom>
        </p:spPr>
      </p:pic>
      <p:pic>
        <p:nvPicPr>
          <p:cNvPr id="17" name="SK-23-img-16" descr="preencoded.png"/>
          <p:cNvPicPr>
            <a:picLocks noChangeAspect="1"/>
          </p:cNvPicPr>
          <p:nvPr/>
        </p:nvPicPr>
        <p:blipFill>
          <a:blip r:embed="rId17"/>
          <a:stretch>
            <a:fillRect/>
          </a:stretch>
        </p:blipFill>
        <p:spPr>
          <a:xfrm>
            <a:off x="6429375" y="3770709"/>
            <a:ext cx="214313" cy="192881"/>
          </a:xfrm>
          <a:prstGeom prst="rect">
            <a:avLst/>
          </a:prstGeom>
        </p:spPr>
      </p:pic>
      <p:pic>
        <p:nvPicPr>
          <p:cNvPr id="18" name="SK-23-img-17" descr="preencoded.png"/>
          <p:cNvPicPr>
            <a:picLocks noChangeAspect="1"/>
          </p:cNvPicPr>
          <p:nvPr/>
        </p:nvPicPr>
        <p:blipFill>
          <a:blip r:embed="rId18"/>
          <a:stretch>
            <a:fillRect/>
          </a:stretch>
        </p:blipFill>
        <p:spPr>
          <a:xfrm>
            <a:off x="6429375" y="4138613"/>
            <a:ext cx="178594" cy="152995"/>
          </a:xfrm>
          <a:prstGeom prst="rect">
            <a:avLst/>
          </a:prstGeom>
        </p:spPr>
      </p:pic>
      <p:pic>
        <p:nvPicPr>
          <p:cNvPr id="19" name="SK-23-img-18" descr="preencoded.png"/>
          <p:cNvPicPr>
            <a:picLocks noChangeAspect="1"/>
          </p:cNvPicPr>
          <p:nvPr/>
        </p:nvPicPr>
        <p:blipFill>
          <a:blip r:embed="rId19"/>
          <a:stretch>
            <a:fillRect/>
          </a:stretch>
        </p:blipFill>
        <p:spPr>
          <a:xfrm>
            <a:off x="6429375" y="4681538"/>
            <a:ext cx="178594" cy="164753"/>
          </a:xfrm>
          <a:prstGeom prst="rect">
            <a:avLst/>
          </a:prstGeom>
        </p:spPr>
      </p:pic>
      <p:pic>
        <p:nvPicPr>
          <p:cNvPr id="20" name="SK-23-img-19" descr="preencoded.png"/>
          <p:cNvPicPr>
            <a:picLocks noChangeAspect="1"/>
          </p:cNvPicPr>
          <p:nvPr/>
        </p:nvPicPr>
        <p:blipFill>
          <a:blip r:embed="rId20"/>
          <a:stretch>
            <a:fillRect/>
          </a:stretch>
        </p:blipFill>
        <p:spPr>
          <a:xfrm>
            <a:off x="6429375" y="5224463"/>
            <a:ext cx="5286375" cy="1023938"/>
          </a:xfrm>
          <a:prstGeom prst="rect">
            <a:avLst/>
          </a:prstGeom>
        </p:spPr>
      </p:pic>
      <p:pic>
        <p:nvPicPr>
          <p:cNvPr id="21" name="SK-23-img-20" descr="preencoded.png"/>
          <p:cNvPicPr>
            <a:picLocks noChangeAspect="1"/>
          </p:cNvPicPr>
          <p:nvPr/>
        </p:nvPicPr>
        <p:blipFill>
          <a:blip r:embed="rId21"/>
          <a:stretch>
            <a:fillRect/>
          </a:stretch>
        </p:blipFill>
        <p:spPr>
          <a:xfrm>
            <a:off x="6572250" y="5370165"/>
            <a:ext cx="166688" cy="137220"/>
          </a:xfrm>
          <a:prstGeom prst="rect">
            <a:avLst/>
          </a:prstGeom>
        </p:spPr>
      </p:pic>
      <p:sp>
        <p:nvSpPr>
          <p:cNvPr id="22" name="SK-23-text-21"/>
          <p:cNvSpPr/>
          <p:nvPr/>
        </p:nvSpPr>
        <p:spPr>
          <a:xfrm>
            <a:off x="285750" y="114300"/>
            <a:ext cx="93268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latin typeface="Open Sans" pitchFamily="34" charset="0"/>
                <a:ea typeface="Open Sans" pitchFamily="34" charset="-122"/>
                <a:cs typeface="Open Sans" pitchFamily="34" charset="-120"/>
              </a:rPr>
              <a:t>Drug Class: Tirzepatide (Mounjaro)</a:t>
            </a:r>
            <a:endParaRPr lang="en-US" sz="1800" dirty="0"/>
          </a:p>
        </p:txBody>
      </p:sp>
      <p:sp>
        <p:nvSpPr>
          <p:cNvPr id="23" name="SK-23-text-22"/>
          <p:cNvSpPr/>
          <p:nvPr/>
        </p:nvSpPr>
        <p:spPr>
          <a:xfrm>
            <a:off x="10696575" y="247650"/>
            <a:ext cx="1495425"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latin typeface="Open Sans" pitchFamily="34" charset="0"/>
                <a:ea typeface="Open Sans" pitchFamily="34" charset="-122"/>
                <a:cs typeface="Open Sans" pitchFamily="34" charset="-120"/>
              </a:rPr>
              <a:t>www.bradfordvts.co.uk</a:t>
            </a:r>
            <a:endParaRPr lang="en-US" sz="900" dirty="0"/>
          </a:p>
        </p:txBody>
      </p:sp>
      <p:sp>
        <p:nvSpPr>
          <p:cNvPr id="24" name="SK-23-text-23"/>
          <p:cNvSpPr/>
          <p:nvPr/>
        </p:nvSpPr>
        <p:spPr>
          <a:xfrm>
            <a:off x="285750" y="4857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latin typeface="Open Sans" pitchFamily="34" charset="0"/>
                <a:ea typeface="Open Sans" pitchFamily="34" charset="-122"/>
                <a:cs typeface="Open Sans" pitchFamily="34" charset="-120"/>
              </a:rPr>
              <a:t>DISCLAIMER: FOR EDUCATIONAL PURPOSES ONLY. REFER TO NICE NG28 (FEB 2026) FOR CLINICAL DECISIONS.</a:t>
            </a:r>
            <a:endParaRPr lang="en-US" sz="750" dirty="0"/>
          </a:p>
        </p:txBody>
      </p:sp>
      <p:sp>
        <p:nvSpPr>
          <p:cNvPr id="25" name="SK-23-text-24"/>
          <p:cNvSpPr/>
          <p:nvPr/>
        </p:nvSpPr>
        <p:spPr>
          <a:xfrm>
            <a:off x="785813" y="1047750"/>
            <a:ext cx="76123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latin typeface="Open Sans" pitchFamily="34" charset="0"/>
                <a:ea typeface="Open Sans" pitchFamily="34" charset="-122"/>
                <a:cs typeface="Open Sans" pitchFamily="34" charset="-120"/>
              </a:rPr>
              <a:t>Mechanism of Action: The "Twincretin"</a:t>
            </a:r>
            <a:endParaRPr lang="en-US" sz="1350" dirty="0"/>
          </a:p>
        </p:txBody>
      </p:sp>
      <p:sp>
        <p:nvSpPr>
          <p:cNvPr id="26" name="SK-23-text-25"/>
          <p:cNvSpPr/>
          <p:nvPr/>
        </p:nvSpPr>
        <p:spPr>
          <a:xfrm>
            <a:off x="750094" y="1447800"/>
            <a:ext cx="1144190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latin typeface="Open Sans" pitchFamily="34" charset="0"/>
                <a:ea typeface="Open Sans" pitchFamily="34" charset="-122"/>
                <a:cs typeface="Open Sans" pitchFamily="34" charset="-120"/>
              </a:rPr>
              <a:t>First-in-class dual agonist:</a:t>
            </a:r>
            <a:r>
              <a:rPr lang="en-US" sz="1125" dirty="0">
                <a:solidFill>
                  <a:srgbClr val="2D2D2D"/>
                </a:solidFill>
                <a:latin typeface="Open Sans" pitchFamily="34" charset="0"/>
                <a:ea typeface="Open Sans" pitchFamily="34" charset="-122"/>
                <a:cs typeface="Open Sans" pitchFamily="34" charset="-120"/>
              </a:rPr>
              <a:t> Activates both GIP and GLP-1 receptors.</a:t>
            </a:r>
            <a:endParaRPr lang="en-US" sz="1125" dirty="0"/>
          </a:p>
        </p:txBody>
      </p:sp>
      <p:sp>
        <p:nvSpPr>
          <p:cNvPr id="27" name="SK-23-text-26"/>
          <p:cNvSpPr/>
          <p:nvPr/>
        </p:nvSpPr>
        <p:spPr>
          <a:xfrm>
            <a:off x="750094" y="1776413"/>
            <a:ext cx="50125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latin typeface="Open Sans" pitchFamily="34" charset="0"/>
                <a:ea typeface="Open Sans" pitchFamily="34" charset="-122"/>
                <a:cs typeface="Open Sans" pitchFamily="34" charset="-120"/>
              </a:rPr>
              <a:t>Synergistic effect:</a:t>
            </a:r>
            <a:r>
              <a:rPr lang="en-US" sz="1125" dirty="0">
                <a:solidFill>
                  <a:srgbClr val="2D2D2D"/>
                </a:solidFill>
                <a:latin typeface="Open Sans" pitchFamily="34" charset="0"/>
                <a:ea typeface="Open Sans" pitchFamily="34" charset="-122"/>
                <a:cs typeface="Open Sans" pitchFamily="34" charset="-120"/>
              </a:rPr>
              <a:t> GIP enhances insulin secretion and improves lipid metabolism; GLP-1 slows gastric emptying and suppresses appetite.</a:t>
            </a:r>
            <a:endParaRPr lang="en-US" sz="1125" dirty="0"/>
          </a:p>
        </p:txBody>
      </p:sp>
      <p:sp>
        <p:nvSpPr>
          <p:cNvPr id="28" name="SK-23-text-27"/>
          <p:cNvSpPr/>
          <p:nvPr/>
        </p:nvSpPr>
        <p:spPr>
          <a:xfrm>
            <a:off x="750094" y="2319338"/>
            <a:ext cx="50125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latin typeface="Open Sans" pitchFamily="34" charset="0"/>
                <a:ea typeface="Open Sans" pitchFamily="34" charset="-122"/>
                <a:cs typeface="Open Sans" pitchFamily="34" charset="-120"/>
              </a:rPr>
              <a:t>Administration:</a:t>
            </a:r>
            <a:r>
              <a:rPr lang="en-US" sz="1125" dirty="0">
                <a:solidFill>
                  <a:srgbClr val="2D2D2D"/>
                </a:solidFill>
                <a:latin typeface="Open Sans" pitchFamily="34" charset="0"/>
                <a:ea typeface="Open Sans" pitchFamily="34" charset="-122"/>
                <a:cs typeface="Open Sans" pitchFamily="34" charset="-120"/>
              </a:rPr>
              <a:t> Once-weekly subcutaneous injection with dose titration (2.5mg → 5mg → 7.5mg → up to 15mg).</a:t>
            </a:r>
            <a:endParaRPr lang="en-US" sz="1125" dirty="0"/>
          </a:p>
        </p:txBody>
      </p:sp>
      <p:sp>
        <p:nvSpPr>
          <p:cNvPr id="29" name="SK-23-text-28"/>
          <p:cNvSpPr/>
          <p:nvPr/>
        </p:nvSpPr>
        <p:spPr>
          <a:xfrm>
            <a:off x="619125" y="3005138"/>
            <a:ext cx="50006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latin typeface="Open Sans" pitchFamily="34" charset="0"/>
                <a:ea typeface="Open Sans" pitchFamily="34" charset="-122"/>
                <a:cs typeface="Open Sans" pitchFamily="34" charset="-120"/>
              </a:rPr>
              <a:t>EFFICACY (SURPASS TRIALS)</a:t>
            </a:r>
            <a:endParaRPr lang="en-US" sz="1050" dirty="0"/>
          </a:p>
        </p:txBody>
      </p:sp>
      <p:sp>
        <p:nvSpPr>
          <p:cNvPr id="30" name="SK-23-text-29"/>
          <p:cNvSpPr/>
          <p:nvPr/>
        </p:nvSpPr>
        <p:spPr>
          <a:xfrm>
            <a:off x="619125" y="3252788"/>
            <a:ext cx="5000625" cy="400050"/>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latin typeface="Open Sans" pitchFamily="34" charset="0"/>
                <a:ea typeface="Open Sans" pitchFamily="34" charset="-122"/>
                <a:cs typeface="Open Sans" pitchFamily="34" charset="-120"/>
              </a:rPr>
              <a:t>Demonstrated </a:t>
            </a:r>
            <a:r>
              <a:rPr lang="en-US" sz="1050" b="1" dirty="0">
                <a:solidFill>
                  <a:srgbClr val="2D2D2D"/>
                </a:solidFill>
                <a:latin typeface="Open Sans" pitchFamily="34" charset="0"/>
                <a:ea typeface="Open Sans" pitchFamily="34" charset="-122"/>
                <a:cs typeface="Open Sans" pitchFamily="34" charset="-120"/>
              </a:rPr>
              <a:t>superior HbA1c reduction</a:t>
            </a:r>
            <a:r>
              <a:rPr lang="en-US" sz="1050" dirty="0">
                <a:solidFill>
                  <a:srgbClr val="2D2D2D"/>
                </a:solidFill>
                <a:latin typeface="Open Sans" pitchFamily="34" charset="0"/>
                <a:ea typeface="Open Sans" pitchFamily="34" charset="-122"/>
                <a:cs typeface="Open Sans" pitchFamily="34" charset="-120"/>
              </a:rPr>
              <a:t> and significantly greater </a:t>
            </a:r>
            <a:r>
              <a:rPr lang="en-US" sz="1050" b="1" dirty="0">
                <a:solidFill>
                  <a:srgbClr val="2D2D2D"/>
                </a:solidFill>
                <a:latin typeface="Open Sans" pitchFamily="34" charset="0"/>
                <a:ea typeface="Open Sans" pitchFamily="34" charset="-122"/>
                <a:cs typeface="Open Sans" pitchFamily="34" charset="-120"/>
              </a:rPr>
              <a:t>weight loss</a:t>
            </a:r>
            <a:r>
              <a:rPr lang="en-US" sz="1050" dirty="0">
                <a:solidFill>
                  <a:srgbClr val="2D2D2D"/>
                </a:solidFill>
                <a:latin typeface="Open Sans" pitchFamily="34" charset="0"/>
                <a:ea typeface="Open Sans" pitchFamily="34" charset="-122"/>
                <a:cs typeface="Open Sans" pitchFamily="34" charset="-120"/>
              </a:rPr>
              <a:t> compared to semaglutide 1mg and insulin glargine.</a:t>
            </a:r>
            <a:endParaRPr lang="en-US" sz="1050" dirty="0"/>
          </a:p>
        </p:txBody>
      </p:sp>
      <p:sp>
        <p:nvSpPr>
          <p:cNvPr id="31" name="SK-23-text-30"/>
          <p:cNvSpPr/>
          <p:nvPr/>
        </p:nvSpPr>
        <p:spPr>
          <a:xfrm>
            <a:off x="6738938" y="1047750"/>
            <a:ext cx="5453063"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latin typeface="Open Sans" pitchFamily="34" charset="0"/>
                <a:ea typeface="Open Sans" pitchFamily="34" charset="-122"/>
                <a:cs typeface="Open Sans" pitchFamily="34" charset="-120"/>
              </a:rPr>
              <a:t>NICE NG28 (Feb 2026) Placement</a:t>
            </a:r>
            <a:endParaRPr lang="en-US" sz="1350" dirty="0"/>
          </a:p>
        </p:txBody>
      </p:sp>
      <p:sp>
        <p:nvSpPr>
          <p:cNvPr id="32" name="SK-23-text-31"/>
          <p:cNvSpPr/>
          <p:nvPr/>
        </p:nvSpPr>
        <p:spPr>
          <a:xfrm>
            <a:off x="6779419" y="1447800"/>
            <a:ext cx="5012531" cy="442913"/>
          </a:xfrm>
          <a:prstGeom prst="rect">
            <a:avLst/>
          </a:prstGeom>
          <a:noFill/>
          <a:ln/>
        </p:spPr>
        <p:txBody>
          <a:bodyPr vert="horz" wrap="square" lIns="0" tIns="0" rIns="0" bIns="0" rtlCol="0" anchor="ctr"/>
          <a:lstStyle/>
          <a:p>
            <a:pPr marL="0" indent="0" algn="l">
              <a:lnSpc>
                <a:spcPts val="1350"/>
              </a:lnSpc>
              <a:buNone/>
            </a:pPr>
            <a:r>
              <a:rPr lang="en-US" sz="900" b="1" dirty="0">
                <a:solidFill>
                  <a:srgbClr val="FFFFFF"/>
                </a:solidFill>
                <a:highlight>
                  <a:srgbClr val="F58220"/>
                </a:highlight>
                <a:latin typeface="Open Sans" pitchFamily="34" charset="0"/>
                <a:ea typeface="Open Sans" pitchFamily="34" charset="-122"/>
                <a:cs typeface="Open Sans" pitchFamily="34" charset="-120"/>
              </a:rPr>
              <a:t>Pathway 2</a:t>
            </a:r>
            <a:r>
              <a:rPr lang="en-US" sz="1125" dirty="0">
                <a:solidFill>
                  <a:srgbClr val="2D2D2D"/>
                </a:solidFill>
                <a:latin typeface="Open Sans" pitchFamily="34" charset="0"/>
                <a:ea typeface="Open Sans" pitchFamily="34" charset="-122"/>
                <a:cs typeface="Open Sans" pitchFamily="34" charset="-120"/>
              </a:rPr>
              <a:t> </a:t>
            </a:r>
            <a:r>
              <a:rPr lang="en-US" sz="1125" b="1" dirty="0">
                <a:solidFill>
                  <a:srgbClr val="2D2D2D"/>
                </a:solidFill>
                <a:latin typeface="Open Sans" pitchFamily="34" charset="0"/>
                <a:ea typeface="Open Sans" pitchFamily="34" charset="-122"/>
                <a:cs typeface="Open Sans" pitchFamily="34" charset="-120"/>
              </a:rPr>
              <a:t>Obesity (BMI ≥30):</a:t>
            </a:r>
            <a:r>
              <a:rPr lang="en-US" sz="1125" dirty="0">
                <a:solidFill>
                  <a:srgbClr val="2D2D2D"/>
                </a:solidFill>
                <a:latin typeface="Open Sans" pitchFamily="34" charset="0"/>
                <a:ea typeface="Open Sans" pitchFamily="34" charset="-122"/>
                <a:cs typeface="Open Sans" pitchFamily="34" charset="-120"/>
              </a:rPr>
              <a:t> Recommended as additional therapy if further glucose or weight control is needed.</a:t>
            </a:r>
            <a:endParaRPr lang="en-US" sz="1125" dirty="0"/>
          </a:p>
        </p:txBody>
      </p:sp>
      <p:sp>
        <p:nvSpPr>
          <p:cNvPr id="33" name="SK-23-text-32"/>
          <p:cNvSpPr/>
          <p:nvPr/>
        </p:nvSpPr>
        <p:spPr>
          <a:xfrm>
            <a:off x="6779419" y="2005013"/>
            <a:ext cx="5012531" cy="442913"/>
          </a:xfrm>
          <a:prstGeom prst="rect">
            <a:avLst/>
          </a:prstGeom>
          <a:noFill/>
          <a:ln/>
        </p:spPr>
        <p:txBody>
          <a:bodyPr vert="horz" wrap="square" lIns="0" tIns="0" rIns="0" bIns="0" rtlCol="0" anchor="ctr"/>
          <a:lstStyle/>
          <a:p>
            <a:pPr marL="0" indent="0" algn="l">
              <a:lnSpc>
                <a:spcPts val="1350"/>
              </a:lnSpc>
              <a:buNone/>
            </a:pPr>
            <a:r>
              <a:rPr lang="en-US" sz="900" b="1" dirty="0">
                <a:solidFill>
                  <a:srgbClr val="FFFFFF"/>
                </a:solidFill>
                <a:highlight>
                  <a:srgbClr val="F58220"/>
                </a:highlight>
                <a:latin typeface="Open Sans" pitchFamily="34" charset="0"/>
                <a:ea typeface="Open Sans" pitchFamily="34" charset="-122"/>
                <a:cs typeface="Open Sans" pitchFamily="34" charset="-120"/>
              </a:rPr>
              <a:t>Pathway 6</a:t>
            </a:r>
            <a:r>
              <a:rPr lang="en-US" sz="1125" dirty="0">
                <a:solidFill>
                  <a:srgbClr val="2D2D2D"/>
                </a:solidFill>
                <a:latin typeface="Open Sans" pitchFamily="34" charset="0"/>
                <a:ea typeface="Open Sans" pitchFamily="34" charset="-122"/>
                <a:cs typeface="Open Sans" pitchFamily="34" charset="-120"/>
              </a:rPr>
              <a:t> </a:t>
            </a:r>
            <a:r>
              <a:rPr lang="en-US" sz="1125" b="1" dirty="0">
                <a:solidFill>
                  <a:srgbClr val="2D2D2D"/>
                </a:solidFill>
                <a:latin typeface="Open Sans" pitchFamily="34" charset="0"/>
                <a:ea typeface="Open Sans" pitchFamily="34" charset="-122"/>
                <a:cs typeface="Open Sans" pitchFamily="34" charset="-120"/>
              </a:rPr>
              <a:t>Early-Onset T2DM (&lt;40y):</a:t>
            </a:r>
            <a:r>
              <a:rPr lang="en-US" sz="1125" dirty="0">
                <a:solidFill>
                  <a:srgbClr val="2D2D2D"/>
                </a:solidFill>
                <a:latin typeface="Open Sans" pitchFamily="34" charset="0"/>
                <a:ea typeface="Open Sans" pitchFamily="34" charset="-122"/>
                <a:cs typeface="Open Sans" pitchFamily="34" charset="-120"/>
              </a:rPr>
              <a:t> Recommended to reduce high lifetime CVD and metabolic risk.</a:t>
            </a:r>
            <a:endParaRPr lang="en-US" sz="1125" dirty="0"/>
          </a:p>
        </p:txBody>
      </p:sp>
      <p:sp>
        <p:nvSpPr>
          <p:cNvPr id="34" name="SK-23-text-33"/>
          <p:cNvSpPr/>
          <p:nvPr/>
        </p:nvSpPr>
        <p:spPr>
          <a:xfrm>
            <a:off x="6703219" y="2562225"/>
            <a:ext cx="50125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latin typeface="Open Sans" pitchFamily="34" charset="0"/>
                <a:ea typeface="Open Sans" pitchFamily="34" charset="-122"/>
                <a:cs typeface="Open Sans" pitchFamily="34" charset="-120"/>
              </a:rPr>
              <a:t>Note:</a:t>
            </a:r>
            <a:r>
              <a:rPr lang="en-US" sz="1125" dirty="0">
                <a:solidFill>
                  <a:srgbClr val="2D2D2D"/>
                </a:solidFill>
                <a:latin typeface="Open Sans" pitchFamily="34" charset="0"/>
                <a:ea typeface="Open Sans" pitchFamily="34" charset="-122"/>
                <a:cs typeface="Open Sans" pitchFamily="34" charset="-120"/>
              </a:rPr>
              <a:t> Not currently the primary choice for ASCVD (Pathway 3) over semaglutide until dedicated CVOT evidence is further integrated.</a:t>
            </a:r>
            <a:endParaRPr lang="en-US" sz="1125" dirty="0"/>
          </a:p>
        </p:txBody>
      </p:sp>
      <p:sp>
        <p:nvSpPr>
          <p:cNvPr id="35" name="SK-23-text-34"/>
          <p:cNvSpPr/>
          <p:nvPr/>
        </p:nvSpPr>
        <p:spPr>
          <a:xfrm>
            <a:off x="6738938" y="3738563"/>
            <a:ext cx="52863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latin typeface="Open Sans" pitchFamily="34" charset="0"/>
                <a:ea typeface="Open Sans" pitchFamily="34" charset="-122"/>
                <a:cs typeface="Open Sans" pitchFamily="34" charset="-120"/>
              </a:rPr>
              <a:t>Safety &amp; Practicalities</a:t>
            </a:r>
            <a:endParaRPr lang="en-US" sz="1350" dirty="0"/>
          </a:p>
        </p:txBody>
      </p:sp>
      <p:sp>
        <p:nvSpPr>
          <p:cNvPr id="36" name="SK-23-text-35"/>
          <p:cNvSpPr/>
          <p:nvPr/>
        </p:nvSpPr>
        <p:spPr>
          <a:xfrm>
            <a:off x="6703219" y="4138613"/>
            <a:ext cx="50125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latin typeface="Open Sans" pitchFamily="34" charset="0"/>
                <a:ea typeface="Open Sans" pitchFamily="34" charset="-122"/>
                <a:cs typeface="Open Sans" pitchFamily="34" charset="-120"/>
              </a:rPr>
              <a:t>Side Effects:</a:t>
            </a:r>
            <a:r>
              <a:rPr lang="en-US" sz="1125" dirty="0">
                <a:solidFill>
                  <a:srgbClr val="2D2D2D"/>
                </a:solidFill>
                <a:latin typeface="Open Sans" pitchFamily="34" charset="0"/>
                <a:ea typeface="Open Sans" pitchFamily="34" charset="-122"/>
                <a:cs typeface="Open Sans" pitchFamily="34" charset="-120"/>
              </a:rPr>
              <a:t> Primarily GI (nausea, diarrhoea). Usually transient during titration.</a:t>
            </a:r>
            <a:endParaRPr lang="en-US" sz="1125" dirty="0"/>
          </a:p>
        </p:txBody>
      </p:sp>
      <p:sp>
        <p:nvSpPr>
          <p:cNvPr id="37" name="SK-23-text-36"/>
          <p:cNvSpPr/>
          <p:nvPr/>
        </p:nvSpPr>
        <p:spPr>
          <a:xfrm>
            <a:off x="6703219" y="4681538"/>
            <a:ext cx="5012531"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2D2D2D"/>
                </a:solidFill>
                <a:latin typeface="Open Sans" pitchFamily="34" charset="0"/>
                <a:ea typeface="Open Sans" pitchFamily="34" charset="-122"/>
                <a:cs typeface="Open Sans" pitchFamily="34" charset="-120"/>
              </a:rPr>
              <a:t>Contraindications:</a:t>
            </a:r>
            <a:r>
              <a:rPr lang="en-US" sz="1125" dirty="0">
                <a:solidFill>
                  <a:srgbClr val="2D2D2D"/>
                </a:solidFill>
                <a:latin typeface="Open Sans" pitchFamily="34" charset="0"/>
                <a:ea typeface="Open Sans" pitchFamily="34" charset="-122"/>
                <a:cs typeface="Open Sans" pitchFamily="34" charset="-120"/>
              </a:rPr>
              <a:t> Personal/family history of MTC or MEN2; previous pancreatitis.</a:t>
            </a:r>
            <a:endParaRPr lang="en-US" sz="1125" dirty="0"/>
          </a:p>
        </p:txBody>
      </p:sp>
      <p:sp>
        <p:nvSpPr>
          <p:cNvPr id="38" name="SK-23-text-37"/>
          <p:cNvSpPr/>
          <p:nvPr/>
        </p:nvSpPr>
        <p:spPr>
          <a:xfrm>
            <a:off x="6815138" y="5338763"/>
            <a:ext cx="50006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latin typeface="Open Sans" pitchFamily="34" charset="0"/>
                <a:ea typeface="Open Sans" pitchFamily="34" charset="-122"/>
                <a:cs typeface="Open Sans" pitchFamily="34" charset="-120"/>
              </a:rPr>
              <a:t>SCA/AKT Pearl</a:t>
            </a:r>
            <a:endParaRPr lang="en-US" sz="1050" dirty="0"/>
          </a:p>
        </p:txBody>
      </p:sp>
      <p:sp>
        <p:nvSpPr>
          <p:cNvPr id="39" name="SK-23-text-38"/>
          <p:cNvSpPr/>
          <p:nvPr/>
        </p:nvSpPr>
        <p:spPr>
          <a:xfrm>
            <a:off x="6572250" y="5576888"/>
            <a:ext cx="5000625" cy="557213"/>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latin typeface="Open Sans" pitchFamily="34" charset="0"/>
                <a:ea typeface="Open Sans" pitchFamily="34" charset="-122"/>
                <a:cs typeface="Open Sans" pitchFamily="34" charset="-120"/>
              </a:rPr>
              <a:t>SCA:</a:t>
            </a:r>
            <a:r>
              <a:rPr lang="en-US" sz="975" dirty="0">
                <a:solidFill>
                  <a:srgbClr val="2D2D2D"/>
                </a:solidFill>
                <a:latin typeface="Open Sans" pitchFamily="34" charset="0"/>
                <a:ea typeface="Open Sans" pitchFamily="34" charset="-122"/>
                <a:cs typeface="Open Sans" pitchFamily="34" charset="-120"/>
              </a:rPr>
              <a:t> Explain it as a "two-in-one" hormone mimic that helps the body process sugar while making you feel full faster. </a:t>
            </a:r>
            <a:r>
              <a:rPr lang="en-US" sz="975" b="1" dirty="0">
                <a:solidFill>
                  <a:srgbClr val="2D2D2D"/>
                </a:solidFill>
                <a:latin typeface="Open Sans" pitchFamily="34" charset="0"/>
                <a:ea typeface="Open Sans" pitchFamily="34" charset="-122"/>
                <a:cs typeface="Open Sans" pitchFamily="34" charset="-120"/>
              </a:rPr>
              <a:t>AKT:</a:t>
            </a:r>
            <a:r>
              <a:rPr lang="en-US" sz="975" dirty="0">
                <a:solidFill>
                  <a:srgbClr val="2D2D2D"/>
                </a:solidFill>
                <a:latin typeface="Open Sans" pitchFamily="34" charset="0"/>
                <a:ea typeface="Open Sans" pitchFamily="34" charset="-122"/>
                <a:cs typeface="Open Sans" pitchFamily="34" charset="-120"/>
              </a:rPr>
              <a:t> Do NOT combine Tirzepatide with a GLP-1 RA or DPP-4i.</a:t>
            </a:r>
            <a:endParaRPr lang="en-US" sz="975"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4-img-2" descr="preencoded.png"/>
          <p:cNvPicPr>
            <a:picLocks noChangeAspect="1"/>
          </p:cNvPicPr>
          <p:nvPr/>
        </p:nvPicPr>
        <p:blipFill>
          <a:blip r:embed="rId4"/>
          <a:stretch>
            <a:fillRect/>
          </a:stretch>
        </p:blipFill>
        <p:spPr>
          <a:xfrm>
            <a:off x="0" y="0"/>
            <a:ext cx="12192000" cy="762000"/>
          </a:xfrm>
          <a:prstGeom prst="rect">
            <a:avLst/>
          </a:prstGeom>
        </p:spPr>
      </p:pic>
      <p:pic>
        <p:nvPicPr>
          <p:cNvPr id="4" name="SK-24-img-3" descr="preencoded.png"/>
          <p:cNvPicPr>
            <a:picLocks noChangeAspect="1"/>
          </p:cNvPicPr>
          <p:nvPr/>
        </p:nvPicPr>
        <p:blipFill>
          <a:blip r:embed="rId5"/>
          <a:stretch>
            <a:fillRect/>
          </a:stretch>
        </p:blipFill>
        <p:spPr>
          <a:xfrm>
            <a:off x="285750" y="952500"/>
            <a:ext cx="5691188" cy="2714625"/>
          </a:xfrm>
          <a:prstGeom prst="rect">
            <a:avLst/>
          </a:prstGeom>
        </p:spPr>
      </p:pic>
      <p:pic>
        <p:nvPicPr>
          <p:cNvPr id="5" name="SK-24-img-4" descr="preencoded.png"/>
          <p:cNvPicPr>
            <a:picLocks noChangeAspect="1"/>
          </p:cNvPicPr>
          <p:nvPr/>
        </p:nvPicPr>
        <p:blipFill>
          <a:blip r:embed="rId6"/>
          <a:stretch>
            <a:fillRect/>
          </a:stretch>
        </p:blipFill>
        <p:spPr>
          <a:xfrm>
            <a:off x="476250" y="1136303"/>
            <a:ext cx="214313" cy="175320"/>
          </a:xfrm>
          <a:prstGeom prst="rect">
            <a:avLst/>
          </a:prstGeom>
        </p:spPr>
      </p:pic>
      <p:pic>
        <p:nvPicPr>
          <p:cNvPr id="6" name="SK-24-img-5" descr="preencoded.png"/>
          <p:cNvPicPr>
            <a:picLocks noChangeAspect="1"/>
          </p:cNvPicPr>
          <p:nvPr/>
        </p:nvPicPr>
        <p:blipFill>
          <a:blip r:embed="rId5"/>
          <a:stretch>
            <a:fillRect/>
          </a:stretch>
        </p:blipFill>
        <p:spPr>
          <a:xfrm>
            <a:off x="285750" y="3857625"/>
            <a:ext cx="5691188" cy="2714625"/>
          </a:xfrm>
          <a:prstGeom prst="rect">
            <a:avLst/>
          </a:prstGeom>
        </p:spPr>
      </p:pic>
      <p:pic>
        <p:nvPicPr>
          <p:cNvPr id="7" name="SK-24-img-6" descr="preencoded.png"/>
          <p:cNvPicPr>
            <a:picLocks noChangeAspect="1"/>
          </p:cNvPicPr>
          <p:nvPr/>
        </p:nvPicPr>
        <p:blipFill>
          <a:blip r:embed="rId7"/>
          <a:stretch>
            <a:fillRect/>
          </a:stretch>
        </p:blipFill>
        <p:spPr>
          <a:xfrm>
            <a:off x="476250" y="4041428"/>
            <a:ext cx="214313" cy="175320"/>
          </a:xfrm>
          <a:prstGeom prst="rect">
            <a:avLst/>
          </a:prstGeom>
        </p:spPr>
      </p:pic>
      <p:pic>
        <p:nvPicPr>
          <p:cNvPr id="8" name="SK-24-img-7" descr="preencoded.png"/>
          <p:cNvPicPr>
            <a:picLocks noChangeAspect="1"/>
          </p:cNvPicPr>
          <p:nvPr/>
        </p:nvPicPr>
        <p:blipFill>
          <a:blip r:embed="rId8"/>
          <a:stretch>
            <a:fillRect/>
          </a:stretch>
        </p:blipFill>
        <p:spPr>
          <a:xfrm>
            <a:off x="6215063" y="952500"/>
            <a:ext cx="5691188" cy="2714625"/>
          </a:xfrm>
          <a:prstGeom prst="rect">
            <a:avLst/>
          </a:prstGeom>
        </p:spPr>
      </p:pic>
      <p:pic>
        <p:nvPicPr>
          <p:cNvPr id="9" name="SK-24-img-8" descr="preencoded.png"/>
          <p:cNvPicPr>
            <a:picLocks noChangeAspect="1"/>
          </p:cNvPicPr>
          <p:nvPr/>
        </p:nvPicPr>
        <p:blipFill>
          <a:blip r:embed="rId9"/>
          <a:stretch>
            <a:fillRect/>
          </a:stretch>
        </p:blipFill>
        <p:spPr>
          <a:xfrm>
            <a:off x="6405563" y="1136303"/>
            <a:ext cx="214313" cy="175320"/>
          </a:xfrm>
          <a:prstGeom prst="rect">
            <a:avLst/>
          </a:prstGeom>
        </p:spPr>
      </p:pic>
      <p:pic>
        <p:nvPicPr>
          <p:cNvPr id="10" name="SK-24-img-9" descr="preencoded.png"/>
          <p:cNvPicPr>
            <a:picLocks noChangeAspect="1"/>
          </p:cNvPicPr>
          <p:nvPr/>
        </p:nvPicPr>
        <p:blipFill>
          <a:blip r:embed="rId10"/>
          <a:stretch>
            <a:fillRect/>
          </a:stretch>
        </p:blipFill>
        <p:spPr>
          <a:xfrm>
            <a:off x="6405563" y="2057400"/>
            <a:ext cx="5310188" cy="647700"/>
          </a:xfrm>
          <a:prstGeom prst="rect">
            <a:avLst/>
          </a:prstGeom>
        </p:spPr>
      </p:pic>
      <p:pic>
        <p:nvPicPr>
          <p:cNvPr id="11" name="SK-24-img-10" descr="preencoded.png"/>
          <p:cNvPicPr>
            <a:picLocks noChangeAspect="1"/>
          </p:cNvPicPr>
          <p:nvPr/>
        </p:nvPicPr>
        <p:blipFill>
          <a:blip r:embed="rId8"/>
          <a:stretch>
            <a:fillRect/>
          </a:stretch>
        </p:blipFill>
        <p:spPr>
          <a:xfrm>
            <a:off x="6215063" y="3857625"/>
            <a:ext cx="5691188" cy="2714625"/>
          </a:xfrm>
          <a:prstGeom prst="rect">
            <a:avLst/>
          </a:prstGeom>
        </p:spPr>
      </p:pic>
      <p:pic>
        <p:nvPicPr>
          <p:cNvPr id="12" name="SK-24-img-11" descr="preencoded.png"/>
          <p:cNvPicPr>
            <a:picLocks noChangeAspect="1"/>
          </p:cNvPicPr>
          <p:nvPr/>
        </p:nvPicPr>
        <p:blipFill>
          <a:blip r:embed="rId11"/>
          <a:stretch>
            <a:fillRect/>
          </a:stretch>
        </p:blipFill>
        <p:spPr>
          <a:xfrm>
            <a:off x="6405563" y="4041428"/>
            <a:ext cx="214313" cy="175320"/>
          </a:xfrm>
          <a:prstGeom prst="rect">
            <a:avLst/>
          </a:prstGeom>
        </p:spPr>
      </p:pic>
      <p:pic>
        <p:nvPicPr>
          <p:cNvPr id="13" name="SK-24-img-12" descr="preencoded.png"/>
          <p:cNvPicPr>
            <a:picLocks noChangeAspect="1"/>
          </p:cNvPicPr>
          <p:nvPr/>
        </p:nvPicPr>
        <p:blipFill>
          <a:blip r:embed="rId12"/>
          <a:stretch>
            <a:fillRect/>
          </a:stretch>
        </p:blipFill>
        <p:spPr>
          <a:xfrm>
            <a:off x="6405563" y="5200204"/>
            <a:ext cx="154781" cy="125760"/>
          </a:xfrm>
          <a:prstGeom prst="rect">
            <a:avLst/>
          </a:prstGeom>
        </p:spPr>
      </p:pic>
      <p:sp>
        <p:nvSpPr>
          <p:cNvPr id="14" name="SK-24-text-13"/>
          <p:cNvSpPr/>
          <p:nvPr/>
        </p:nvSpPr>
        <p:spPr>
          <a:xfrm>
            <a:off x="285750" y="142875"/>
            <a:ext cx="108813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Drug Class: DPP-4 Inhibitors (Gliptins)</a:t>
            </a:r>
            <a:endParaRPr lang="en-US" sz="1800" dirty="0"/>
          </a:p>
        </p:txBody>
      </p:sp>
      <p:sp>
        <p:nvSpPr>
          <p:cNvPr id="15" name="SK-24-text-14"/>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16" name="SK-24-text-15"/>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17" name="SK-24-text-16"/>
          <p:cNvSpPr/>
          <p:nvPr/>
        </p:nvSpPr>
        <p:spPr>
          <a:xfrm>
            <a:off x="785813" y="1095375"/>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Mechanism &amp; Profile</a:t>
            </a:r>
            <a:endParaRPr lang="en-US" sz="1350" dirty="0"/>
          </a:p>
        </p:txBody>
      </p:sp>
      <p:sp>
        <p:nvSpPr>
          <p:cNvPr id="18" name="SK-24-text-17"/>
          <p:cNvSpPr/>
          <p:nvPr/>
        </p:nvSpPr>
        <p:spPr>
          <a:xfrm>
            <a:off x="666750" y="1466850"/>
            <a:ext cx="10468957"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Inhibits DPP-4 enzyme to increase endogenous GLP-1/GIP levels.</a:t>
            </a:r>
            <a:endParaRPr lang="en-US" sz="1125" dirty="0"/>
          </a:p>
        </p:txBody>
      </p:sp>
      <p:sp>
        <p:nvSpPr>
          <p:cNvPr id="19" name="SK-24-text-18"/>
          <p:cNvSpPr/>
          <p:nvPr/>
        </p:nvSpPr>
        <p:spPr>
          <a:xfrm>
            <a:off x="666750" y="1762125"/>
            <a:ext cx="5119688"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Clinical Profile:</a:t>
            </a:r>
            <a:r>
              <a:rPr lang="en-US" sz="1125" dirty="0">
                <a:solidFill>
                  <a:srgbClr val="2D2D2D"/>
                </a:solidFill>
              </a:rPr>
              <a:t> Weight neutral, low hypoglycaemia risk, and generally well tolerated.</a:t>
            </a:r>
            <a:endParaRPr lang="en-US" sz="1125" dirty="0"/>
          </a:p>
        </p:txBody>
      </p:sp>
      <p:sp>
        <p:nvSpPr>
          <p:cNvPr id="20" name="SK-24-text-19"/>
          <p:cNvSpPr/>
          <p:nvPr/>
        </p:nvSpPr>
        <p:spPr>
          <a:xfrm>
            <a:off x="666750" y="2257425"/>
            <a:ext cx="5119688" cy="400050"/>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Used as </a:t>
            </a:r>
            <a:r>
              <a:rPr lang="en-US" sz="1125" b="1" dirty="0">
                <a:solidFill>
                  <a:srgbClr val="2D2D2D"/>
                </a:solidFill>
              </a:rPr>
              <a:t>ADDITIONAL therapy</a:t>
            </a:r>
            <a:r>
              <a:rPr lang="en-US" sz="1125" dirty="0">
                <a:solidFill>
                  <a:srgbClr val="2D2D2D"/>
                </a:solidFill>
              </a:rPr>
              <a:t> when first-line dual therapy (Metformin MR + SGLT2i) is insufficient.</a:t>
            </a:r>
            <a:endParaRPr lang="en-US" sz="1125" dirty="0"/>
          </a:p>
        </p:txBody>
      </p:sp>
      <p:sp>
        <p:nvSpPr>
          <p:cNvPr id="21" name="SK-24-text-20"/>
          <p:cNvSpPr/>
          <p:nvPr/>
        </p:nvSpPr>
        <p:spPr>
          <a:xfrm>
            <a:off x="785813" y="4000500"/>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Common Agents</a:t>
            </a:r>
            <a:endParaRPr lang="en-US" sz="1350" dirty="0"/>
          </a:p>
        </p:txBody>
      </p:sp>
      <p:sp>
        <p:nvSpPr>
          <p:cNvPr id="22" name="SK-24-text-21"/>
          <p:cNvSpPr/>
          <p:nvPr/>
        </p:nvSpPr>
        <p:spPr>
          <a:xfrm>
            <a:off x="552450" y="4371975"/>
            <a:ext cx="2912567" cy="223838"/>
          </a:xfrm>
          <a:prstGeom prst="rect">
            <a:avLst/>
          </a:prstGeom>
          <a:noFill/>
          <a:ln/>
        </p:spPr>
        <p:txBody>
          <a:bodyPr vert="horz" wrap="square" lIns="0" tIns="0" rIns="0" bIns="0" rtlCol="0" anchor="ctr"/>
          <a:lstStyle/>
          <a:p>
            <a:pPr marL="0" indent="0">
              <a:lnSpc>
                <a:spcPts val="1463"/>
              </a:lnSpc>
              <a:buNone/>
            </a:pPr>
            <a:r>
              <a:rPr lang="en-US" sz="975" b="1" dirty="0">
                <a:solidFill>
                  <a:srgbClr val="E65100"/>
                </a:solidFill>
                <a:highlight>
                  <a:srgbClr val="FFF3E0"/>
                </a:highlight>
              </a:rPr>
              <a:t>Sitagliptin 100mg OD</a:t>
            </a:r>
            <a:endParaRPr lang="en-US" sz="975" dirty="0"/>
          </a:p>
        </p:txBody>
      </p:sp>
      <p:sp>
        <p:nvSpPr>
          <p:cNvPr id="23" name="SK-24-text-22"/>
          <p:cNvSpPr/>
          <p:nvPr/>
        </p:nvSpPr>
        <p:spPr>
          <a:xfrm>
            <a:off x="2040285" y="4371975"/>
            <a:ext cx="2536317" cy="223838"/>
          </a:xfrm>
          <a:prstGeom prst="rect">
            <a:avLst/>
          </a:prstGeom>
          <a:noFill/>
          <a:ln/>
        </p:spPr>
        <p:txBody>
          <a:bodyPr vert="horz" wrap="square" lIns="0" tIns="0" rIns="0" bIns="0" rtlCol="0" anchor="ctr"/>
          <a:lstStyle/>
          <a:p>
            <a:pPr marL="0" indent="0">
              <a:lnSpc>
                <a:spcPts val="1463"/>
              </a:lnSpc>
              <a:buNone/>
            </a:pPr>
            <a:r>
              <a:rPr lang="en-US" sz="975" b="1" dirty="0">
                <a:solidFill>
                  <a:srgbClr val="E65100"/>
                </a:solidFill>
                <a:highlight>
                  <a:srgbClr val="FFF3E0"/>
                </a:highlight>
              </a:rPr>
              <a:t>Alogliptin 25mg OD</a:t>
            </a:r>
            <a:endParaRPr lang="en-US" sz="975" dirty="0"/>
          </a:p>
        </p:txBody>
      </p:sp>
      <p:sp>
        <p:nvSpPr>
          <p:cNvPr id="24" name="SK-24-text-23"/>
          <p:cNvSpPr/>
          <p:nvPr/>
        </p:nvSpPr>
        <p:spPr>
          <a:xfrm>
            <a:off x="3431679" y="4371975"/>
            <a:ext cx="2445366" cy="223838"/>
          </a:xfrm>
          <a:prstGeom prst="rect">
            <a:avLst/>
          </a:prstGeom>
          <a:noFill/>
          <a:ln/>
        </p:spPr>
        <p:txBody>
          <a:bodyPr vert="horz" wrap="square" lIns="0" tIns="0" rIns="0" bIns="0" rtlCol="0" anchor="ctr"/>
          <a:lstStyle/>
          <a:p>
            <a:pPr marL="0" indent="0">
              <a:lnSpc>
                <a:spcPts val="1463"/>
              </a:lnSpc>
              <a:buNone/>
            </a:pPr>
            <a:r>
              <a:rPr lang="en-US" sz="975" b="1" dirty="0">
                <a:solidFill>
                  <a:srgbClr val="E65100"/>
                </a:solidFill>
                <a:highlight>
                  <a:srgbClr val="FFF3E0"/>
                </a:highlight>
              </a:rPr>
              <a:t>Linagliptin 5mg OD</a:t>
            </a:r>
            <a:endParaRPr lang="en-US" sz="975" dirty="0"/>
          </a:p>
        </p:txBody>
      </p:sp>
      <p:sp>
        <p:nvSpPr>
          <p:cNvPr id="25" name="SK-24-text-24"/>
          <p:cNvSpPr/>
          <p:nvPr/>
        </p:nvSpPr>
        <p:spPr>
          <a:xfrm>
            <a:off x="552450" y="4643438"/>
            <a:ext cx="2822010" cy="223838"/>
          </a:xfrm>
          <a:prstGeom prst="rect">
            <a:avLst/>
          </a:prstGeom>
          <a:noFill/>
          <a:ln/>
        </p:spPr>
        <p:txBody>
          <a:bodyPr vert="horz" wrap="square" lIns="0" tIns="0" rIns="0" bIns="0" rtlCol="0" anchor="ctr"/>
          <a:lstStyle/>
          <a:p>
            <a:pPr marL="0" indent="0">
              <a:lnSpc>
                <a:spcPts val="1463"/>
              </a:lnSpc>
              <a:buNone/>
            </a:pPr>
            <a:r>
              <a:rPr lang="en-US" sz="975" b="1" dirty="0">
                <a:solidFill>
                  <a:srgbClr val="E65100"/>
                </a:solidFill>
                <a:highlight>
                  <a:srgbClr val="FFF3E0"/>
                </a:highlight>
              </a:rPr>
              <a:t>Vildagliptin 50mg BD</a:t>
            </a:r>
            <a:endParaRPr lang="en-US" sz="975" dirty="0"/>
          </a:p>
        </p:txBody>
      </p:sp>
      <p:sp>
        <p:nvSpPr>
          <p:cNvPr id="26" name="SK-24-text-25"/>
          <p:cNvSpPr/>
          <p:nvPr/>
        </p:nvSpPr>
        <p:spPr>
          <a:xfrm>
            <a:off x="666750" y="5010150"/>
            <a:ext cx="7438470"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Most require dose reduction as eGFR declines.</a:t>
            </a:r>
            <a:endParaRPr lang="en-US" sz="1125" dirty="0"/>
          </a:p>
        </p:txBody>
      </p:sp>
      <p:sp>
        <p:nvSpPr>
          <p:cNvPr id="27" name="SK-24-text-26"/>
          <p:cNvSpPr/>
          <p:nvPr/>
        </p:nvSpPr>
        <p:spPr>
          <a:xfrm>
            <a:off x="666750" y="5305425"/>
            <a:ext cx="10083259"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Avoid </a:t>
            </a:r>
            <a:r>
              <a:rPr lang="en-US" sz="1125" b="1" dirty="0">
                <a:solidFill>
                  <a:srgbClr val="2D2D2D"/>
                </a:solidFill>
              </a:rPr>
              <a:t>Saxagliptin</a:t>
            </a:r>
            <a:r>
              <a:rPr lang="en-US" sz="1125" dirty="0">
                <a:solidFill>
                  <a:srgbClr val="2D2D2D"/>
                </a:solidFill>
              </a:rPr>
              <a:t> in Heart Failure (risk of hospitalisation).</a:t>
            </a:r>
            <a:endParaRPr lang="en-US" sz="1125" dirty="0"/>
          </a:p>
        </p:txBody>
      </p:sp>
      <p:sp>
        <p:nvSpPr>
          <p:cNvPr id="28" name="SK-24-text-27"/>
          <p:cNvSpPr/>
          <p:nvPr/>
        </p:nvSpPr>
        <p:spPr>
          <a:xfrm>
            <a:off x="6715125" y="1095375"/>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Renal Spotlight: Linagliptin</a:t>
            </a:r>
            <a:endParaRPr lang="en-US" sz="1350" dirty="0"/>
          </a:p>
        </p:txBody>
      </p:sp>
      <p:sp>
        <p:nvSpPr>
          <p:cNvPr id="29" name="SK-24-text-28"/>
          <p:cNvSpPr/>
          <p:nvPr/>
        </p:nvSpPr>
        <p:spPr>
          <a:xfrm>
            <a:off x="6596063" y="1466850"/>
            <a:ext cx="5595938"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No dose adjustment needed:</a:t>
            </a:r>
            <a:r>
              <a:rPr lang="en-US" sz="1125" dirty="0">
                <a:solidFill>
                  <a:srgbClr val="2D2D2D"/>
                </a:solidFill>
              </a:rPr>
              <a:t> Primarily excreted via bile/gut.</a:t>
            </a:r>
            <a:endParaRPr lang="en-US" sz="1125" dirty="0"/>
          </a:p>
        </p:txBody>
      </p:sp>
      <p:sp>
        <p:nvSpPr>
          <p:cNvPr id="30" name="SK-24-text-29"/>
          <p:cNvSpPr/>
          <p:nvPr/>
        </p:nvSpPr>
        <p:spPr>
          <a:xfrm>
            <a:off x="6596063" y="1762125"/>
            <a:ext cx="5595938"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Safe to use across all eGFR ranges, including </a:t>
            </a:r>
            <a:r>
              <a:rPr lang="en-US" sz="1125" b="1" dirty="0">
                <a:solidFill>
                  <a:srgbClr val="2D2D2D"/>
                </a:solidFill>
              </a:rPr>
              <a:t>eGFR &lt;15 mL/min</a:t>
            </a:r>
            <a:r>
              <a:rPr lang="en-US" sz="1125" dirty="0">
                <a:solidFill>
                  <a:srgbClr val="2D2D2D"/>
                </a:solidFill>
              </a:rPr>
              <a:t>.</a:t>
            </a:r>
            <a:endParaRPr lang="en-US" sz="1125" dirty="0"/>
          </a:p>
        </p:txBody>
      </p:sp>
      <p:sp>
        <p:nvSpPr>
          <p:cNvPr id="31" name="SK-24-text-30"/>
          <p:cNvSpPr/>
          <p:nvPr/>
        </p:nvSpPr>
        <p:spPr>
          <a:xfrm>
            <a:off x="6500813" y="2057400"/>
            <a:ext cx="5119688" cy="6477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AKT PEARL:</a:t>
            </a:r>
            <a:r>
              <a:rPr lang="en-US" sz="1200" dirty="0">
                <a:solidFill>
                  <a:srgbClr val="2D2D2D"/>
                </a:solidFill>
              </a:rPr>
              <a:t> Linagliptin is the "go-to" oral agent for patients with severe renal impairment who cannot tolerate or use other classes.</a:t>
            </a:r>
            <a:endParaRPr lang="en-US" sz="1200" dirty="0"/>
          </a:p>
        </p:txBody>
      </p:sp>
      <p:sp>
        <p:nvSpPr>
          <p:cNvPr id="32" name="SK-24-text-31"/>
          <p:cNvSpPr/>
          <p:nvPr/>
        </p:nvSpPr>
        <p:spPr>
          <a:xfrm>
            <a:off x="6715125" y="400050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Safety &amp; SCA Pearls</a:t>
            </a:r>
            <a:endParaRPr lang="en-US" sz="1350" dirty="0"/>
          </a:p>
        </p:txBody>
      </p:sp>
      <p:sp>
        <p:nvSpPr>
          <p:cNvPr id="33" name="SK-24-text-32"/>
          <p:cNvSpPr/>
          <p:nvPr/>
        </p:nvSpPr>
        <p:spPr>
          <a:xfrm>
            <a:off x="6596063" y="4371975"/>
            <a:ext cx="5595938"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D32F2F"/>
                </a:solidFill>
              </a:rPr>
              <a:t>NEVER COMBINE</a:t>
            </a:r>
            <a:r>
              <a:rPr lang="en-US" sz="1125" dirty="0">
                <a:solidFill>
                  <a:srgbClr val="2D2D2D"/>
                </a:solidFill>
              </a:rPr>
              <a:t> with GLP-1 RAs or Tirzepatide (overlapping pathways).</a:t>
            </a:r>
            <a:endParaRPr lang="en-US" sz="1125" dirty="0"/>
          </a:p>
        </p:txBody>
      </p:sp>
      <p:sp>
        <p:nvSpPr>
          <p:cNvPr id="34" name="SK-24-text-33"/>
          <p:cNvSpPr/>
          <p:nvPr/>
        </p:nvSpPr>
        <p:spPr>
          <a:xfrm>
            <a:off x="6596063" y="4667250"/>
            <a:ext cx="5119688"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Rare Risk:</a:t>
            </a:r>
            <a:r>
              <a:rPr lang="en-US" sz="1125" dirty="0">
                <a:solidFill>
                  <a:srgbClr val="2D2D2D"/>
                </a:solidFill>
              </a:rPr>
              <a:t> Acute pancreatitis (stop immediately if persistent severe abdominal pain).</a:t>
            </a:r>
            <a:endParaRPr lang="en-US" sz="1125" dirty="0"/>
          </a:p>
        </p:txBody>
      </p:sp>
      <p:sp>
        <p:nvSpPr>
          <p:cNvPr id="35" name="SK-24-text-34"/>
          <p:cNvSpPr/>
          <p:nvPr/>
        </p:nvSpPr>
        <p:spPr>
          <a:xfrm>
            <a:off x="6560344" y="5162550"/>
            <a:ext cx="5310188" cy="371475"/>
          </a:xfrm>
          <a:prstGeom prst="rect">
            <a:avLst/>
          </a:prstGeom>
          <a:noFill/>
          <a:ln/>
        </p:spPr>
        <p:txBody>
          <a:bodyPr vert="horz" wrap="square" lIns="0" tIns="0" rIns="0" bIns="0" rtlCol="0" anchor="ctr"/>
          <a:lstStyle/>
          <a:p>
            <a:pPr marL="0" indent="0">
              <a:lnSpc>
                <a:spcPts val="1463"/>
              </a:lnSpc>
              <a:buNone/>
            </a:pPr>
            <a:r>
              <a:rPr lang="en-US" sz="975" i="1" dirty="0">
                <a:solidFill>
                  <a:srgbClr val="666666"/>
                </a:solidFill>
              </a:rPr>
              <a:t> SCA Tip: Explain as "enhancing your body's natural hormones to manage sugar levels without causing weight gain."</a:t>
            </a:r>
            <a:endParaRPr lang="en-US" sz="97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5-img-3" descr="preencoded.png"/>
          <p:cNvPicPr>
            <a:picLocks noChangeAspect="1"/>
          </p:cNvPicPr>
          <p:nvPr/>
        </p:nvPicPr>
        <p:blipFill>
          <a:blip r:embed="rId4"/>
          <a:stretch>
            <a:fillRect/>
          </a:stretch>
        </p:blipFill>
        <p:spPr>
          <a:xfrm>
            <a:off x="0" y="0"/>
            <a:ext cx="12192000" cy="819150"/>
          </a:xfrm>
          <a:prstGeom prst="rect">
            <a:avLst/>
          </a:prstGeom>
        </p:spPr>
      </p:pic>
      <p:pic>
        <p:nvPicPr>
          <p:cNvPr id="5" name="SK-25-img-4" descr="preencoded.png"/>
          <p:cNvPicPr>
            <a:picLocks noChangeAspect="1"/>
          </p:cNvPicPr>
          <p:nvPr/>
        </p:nvPicPr>
        <p:blipFill>
          <a:blip r:embed="rId5"/>
          <a:stretch>
            <a:fillRect/>
          </a:stretch>
        </p:blipFill>
        <p:spPr>
          <a:xfrm>
            <a:off x="285750" y="1009650"/>
            <a:ext cx="5691188" cy="2686050"/>
          </a:xfrm>
          <a:prstGeom prst="rect">
            <a:avLst/>
          </a:prstGeom>
        </p:spPr>
      </p:pic>
      <p:pic>
        <p:nvPicPr>
          <p:cNvPr id="6" name="SK-25-img-5" descr="preencoded.png"/>
          <p:cNvPicPr>
            <a:picLocks noChangeAspect="1"/>
          </p:cNvPicPr>
          <p:nvPr/>
        </p:nvPicPr>
        <p:blipFill>
          <a:blip r:embed="rId6"/>
          <a:stretch>
            <a:fillRect/>
          </a:stretch>
        </p:blipFill>
        <p:spPr>
          <a:xfrm>
            <a:off x="476250" y="1200150"/>
            <a:ext cx="342900" cy="342900"/>
          </a:xfrm>
          <a:prstGeom prst="rect">
            <a:avLst/>
          </a:prstGeom>
        </p:spPr>
      </p:pic>
      <p:pic>
        <p:nvPicPr>
          <p:cNvPr id="7" name="SK-25-img-6" descr="preencoded.png"/>
          <p:cNvPicPr>
            <a:picLocks noChangeAspect="1"/>
          </p:cNvPicPr>
          <p:nvPr/>
        </p:nvPicPr>
        <p:blipFill>
          <a:blip r:embed="rId7"/>
          <a:stretch>
            <a:fillRect/>
          </a:stretch>
        </p:blipFill>
        <p:spPr>
          <a:xfrm>
            <a:off x="552450" y="1295400"/>
            <a:ext cx="190500" cy="152400"/>
          </a:xfrm>
          <a:prstGeom prst="rect">
            <a:avLst/>
          </a:prstGeom>
        </p:spPr>
      </p:pic>
      <p:pic>
        <p:nvPicPr>
          <p:cNvPr id="8" name="SK-25-img-7" descr="preencoded.png"/>
          <p:cNvPicPr>
            <a:picLocks noChangeAspect="1"/>
          </p:cNvPicPr>
          <p:nvPr/>
        </p:nvPicPr>
        <p:blipFill>
          <a:blip r:embed="rId8"/>
          <a:stretch>
            <a:fillRect/>
          </a:stretch>
        </p:blipFill>
        <p:spPr>
          <a:xfrm>
            <a:off x="476250" y="1724025"/>
            <a:ext cx="142875" cy="142875"/>
          </a:xfrm>
          <a:prstGeom prst="rect">
            <a:avLst/>
          </a:prstGeom>
        </p:spPr>
      </p:pic>
      <p:pic>
        <p:nvPicPr>
          <p:cNvPr id="9" name="SK-25-img-8" descr="preencoded.png"/>
          <p:cNvPicPr>
            <a:picLocks noChangeAspect="1"/>
          </p:cNvPicPr>
          <p:nvPr/>
        </p:nvPicPr>
        <p:blipFill>
          <a:blip r:embed="rId9"/>
          <a:stretch>
            <a:fillRect/>
          </a:stretch>
        </p:blipFill>
        <p:spPr>
          <a:xfrm>
            <a:off x="476250" y="2245816"/>
            <a:ext cx="142875" cy="142875"/>
          </a:xfrm>
          <a:prstGeom prst="rect">
            <a:avLst/>
          </a:prstGeom>
        </p:spPr>
      </p:pic>
      <p:pic>
        <p:nvPicPr>
          <p:cNvPr id="10" name="SK-25-img-9" descr="preencoded.png"/>
          <p:cNvPicPr>
            <a:picLocks noChangeAspect="1"/>
          </p:cNvPicPr>
          <p:nvPr/>
        </p:nvPicPr>
        <p:blipFill>
          <a:blip r:embed="rId10"/>
          <a:stretch>
            <a:fillRect/>
          </a:stretch>
        </p:blipFill>
        <p:spPr>
          <a:xfrm>
            <a:off x="476250" y="2767608"/>
            <a:ext cx="142875" cy="131862"/>
          </a:xfrm>
          <a:prstGeom prst="rect">
            <a:avLst/>
          </a:prstGeom>
        </p:spPr>
      </p:pic>
      <p:pic>
        <p:nvPicPr>
          <p:cNvPr id="11" name="SK-25-img-10" descr="preencoded.png"/>
          <p:cNvPicPr>
            <a:picLocks noChangeAspect="1"/>
          </p:cNvPicPr>
          <p:nvPr/>
        </p:nvPicPr>
        <p:blipFill>
          <a:blip r:embed="rId5"/>
          <a:stretch>
            <a:fillRect/>
          </a:stretch>
        </p:blipFill>
        <p:spPr>
          <a:xfrm>
            <a:off x="285750" y="3886200"/>
            <a:ext cx="5691188" cy="2686050"/>
          </a:xfrm>
          <a:prstGeom prst="rect">
            <a:avLst/>
          </a:prstGeom>
        </p:spPr>
      </p:pic>
      <p:pic>
        <p:nvPicPr>
          <p:cNvPr id="12" name="SK-25-img-11" descr="preencoded.png"/>
          <p:cNvPicPr>
            <a:picLocks noChangeAspect="1"/>
          </p:cNvPicPr>
          <p:nvPr/>
        </p:nvPicPr>
        <p:blipFill>
          <a:blip r:embed="rId11"/>
          <a:stretch>
            <a:fillRect/>
          </a:stretch>
        </p:blipFill>
        <p:spPr>
          <a:xfrm>
            <a:off x="476250" y="4076700"/>
            <a:ext cx="342900" cy="342900"/>
          </a:xfrm>
          <a:prstGeom prst="rect">
            <a:avLst/>
          </a:prstGeom>
        </p:spPr>
      </p:pic>
      <p:pic>
        <p:nvPicPr>
          <p:cNvPr id="13" name="SK-25-img-12" descr="preencoded.png"/>
          <p:cNvPicPr>
            <a:picLocks noChangeAspect="1"/>
          </p:cNvPicPr>
          <p:nvPr/>
        </p:nvPicPr>
        <p:blipFill>
          <a:blip r:embed="rId12"/>
          <a:stretch>
            <a:fillRect/>
          </a:stretch>
        </p:blipFill>
        <p:spPr>
          <a:xfrm>
            <a:off x="552450" y="4171950"/>
            <a:ext cx="190500" cy="152400"/>
          </a:xfrm>
          <a:prstGeom prst="rect">
            <a:avLst/>
          </a:prstGeom>
        </p:spPr>
      </p:pic>
      <p:pic>
        <p:nvPicPr>
          <p:cNvPr id="14" name="SK-25-img-13" descr="preencoded.png"/>
          <p:cNvPicPr>
            <a:picLocks noChangeAspect="1"/>
          </p:cNvPicPr>
          <p:nvPr/>
        </p:nvPicPr>
        <p:blipFill>
          <a:blip r:embed="rId13"/>
          <a:stretch>
            <a:fillRect/>
          </a:stretch>
        </p:blipFill>
        <p:spPr>
          <a:xfrm>
            <a:off x="476250" y="4600575"/>
            <a:ext cx="142875" cy="142875"/>
          </a:xfrm>
          <a:prstGeom prst="rect">
            <a:avLst/>
          </a:prstGeom>
        </p:spPr>
      </p:pic>
      <p:pic>
        <p:nvPicPr>
          <p:cNvPr id="15" name="SK-25-img-14" descr="preencoded.png"/>
          <p:cNvPicPr>
            <a:picLocks noChangeAspect="1"/>
          </p:cNvPicPr>
          <p:nvPr/>
        </p:nvPicPr>
        <p:blipFill>
          <a:blip r:embed="rId10"/>
          <a:stretch>
            <a:fillRect/>
          </a:stretch>
        </p:blipFill>
        <p:spPr>
          <a:xfrm>
            <a:off x="476250" y="5122366"/>
            <a:ext cx="142875" cy="131862"/>
          </a:xfrm>
          <a:prstGeom prst="rect">
            <a:avLst/>
          </a:prstGeom>
        </p:spPr>
      </p:pic>
      <p:pic>
        <p:nvPicPr>
          <p:cNvPr id="16" name="SK-25-img-15" descr="preencoded.png"/>
          <p:cNvPicPr>
            <a:picLocks noChangeAspect="1"/>
          </p:cNvPicPr>
          <p:nvPr/>
        </p:nvPicPr>
        <p:blipFill>
          <a:blip r:embed="rId14"/>
          <a:stretch>
            <a:fillRect/>
          </a:stretch>
        </p:blipFill>
        <p:spPr>
          <a:xfrm>
            <a:off x="476250" y="5644158"/>
            <a:ext cx="142875" cy="114300"/>
          </a:xfrm>
          <a:prstGeom prst="rect">
            <a:avLst/>
          </a:prstGeom>
        </p:spPr>
      </p:pic>
      <p:pic>
        <p:nvPicPr>
          <p:cNvPr id="17" name="SK-25-img-16" descr="preencoded.png"/>
          <p:cNvPicPr>
            <a:picLocks noChangeAspect="1"/>
          </p:cNvPicPr>
          <p:nvPr/>
        </p:nvPicPr>
        <p:blipFill>
          <a:blip r:embed="rId15"/>
          <a:stretch>
            <a:fillRect/>
          </a:stretch>
        </p:blipFill>
        <p:spPr>
          <a:xfrm>
            <a:off x="6215063" y="1009650"/>
            <a:ext cx="5691188" cy="2686050"/>
          </a:xfrm>
          <a:prstGeom prst="rect">
            <a:avLst/>
          </a:prstGeom>
        </p:spPr>
      </p:pic>
      <p:pic>
        <p:nvPicPr>
          <p:cNvPr id="18" name="SK-25-img-17" descr="preencoded.png"/>
          <p:cNvPicPr>
            <a:picLocks noChangeAspect="1"/>
          </p:cNvPicPr>
          <p:nvPr/>
        </p:nvPicPr>
        <p:blipFill>
          <a:blip r:embed="rId16"/>
          <a:stretch>
            <a:fillRect/>
          </a:stretch>
        </p:blipFill>
        <p:spPr>
          <a:xfrm>
            <a:off x="6405563" y="1200150"/>
            <a:ext cx="342900" cy="342900"/>
          </a:xfrm>
          <a:prstGeom prst="rect">
            <a:avLst/>
          </a:prstGeom>
        </p:spPr>
      </p:pic>
      <p:pic>
        <p:nvPicPr>
          <p:cNvPr id="19" name="SK-25-img-18" descr="preencoded.png"/>
          <p:cNvPicPr>
            <a:picLocks noChangeAspect="1"/>
          </p:cNvPicPr>
          <p:nvPr/>
        </p:nvPicPr>
        <p:blipFill>
          <a:blip r:embed="rId17"/>
          <a:stretch>
            <a:fillRect/>
          </a:stretch>
        </p:blipFill>
        <p:spPr>
          <a:xfrm>
            <a:off x="6481763" y="1295400"/>
            <a:ext cx="190500" cy="152400"/>
          </a:xfrm>
          <a:prstGeom prst="rect">
            <a:avLst/>
          </a:prstGeom>
        </p:spPr>
      </p:pic>
      <p:pic>
        <p:nvPicPr>
          <p:cNvPr id="20" name="SK-25-img-19" descr="preencoded.png"/>
          <p:cNvPicPr>
            <a:picLocks noChangeAspect="1"/>
          </p:cNvPicPr>
          <p:nvPr/>
        </p:nvPicPr>
        <p:blipFill>
          <a:blip r:embed="rId18"/>
          <a:stretch>
            <a:fillRect/>
          </a:stretch>
        </p:blipFill>
        <p:spPr>
          <a:xfrm>
            <a:off x="6405563" y="1724025"/>
            <a:ext cx="142875" cy="142875"/>
          </a:xfrm>
          <a:prstGeom prst="rect">
            <a:avLst/>
          </a:prstGeom>
        </p:spPr>
      </p:pic>
      <p:pic>
        <p:nvPicPr>
          <p:cNvPr id="21" name="SK-25-img-20" descr="preencoded.png"/>
          <p:cNvPicPr>
            <a:picLocks noChangeAspect="1"/>
          </p:cNvPicPr>
          <p:nvPr/>
        </p:nvPicPr>
        <p:blipFill>
          <a:blip r:embed="rId19"/>
          <a:stretch>
            <a:fillRect/>
          </a:stretch>
        </p:blipFill>
        <p:spPr>
          <a:xfrm>
            <a:off x="6405563" y="2245816"/>
            <a:ext cx="142875" cy="131862"/>
          </a:xfrm>
          <a:prstGeom prst="rect">
            <a:avLst/>
          </a:prstGeom>
        </p:spPr>
      </p:pic>
      <p:pic>
        <p:nvPicPr>
          <p:cNvPr id="22" name="SK-25-img-21" descr="preencoded.png"/>
          <p:cNvPicPr>
            <a:picLocks noChangeAspect="1"/>
          </p:cNvPicPr>
          <p:nvPr/>
        </p:nvPicPr>
        <p:blipFill>
          <a:blip r:embed="rId20"/>
          <a:stretch>
            <a:fillRect/>
          </a:stretch>
        </p:blipFill>
        <p:spPr>
          <a:xfrm>
            <a:off x="6405563" y="2767608"/>
            <a:ext cx="142875" cy="131862"/>
          </a:xfrm>
          <a:prstGeom prst="rect">
            <a:avLst/>
          </a:prstGeom>
        </p:spPr>
      </p:pic>
      <p:pic>
        <p:nvPicPr>
          <p:cNvPr id="23" name="SK-25-img-22" descr="preencoded.png"/>
          <p:cNvPicPr>
            <a:picLocks noChangeAspect="1"/>
          </p:cNvPicPr>
          <p:nvPr/>
        </p:nvPicPr>
        <p:blipFill>
          <a:blip r:embed="rId21"/>
          <a:stretch>
            <a:fillRect/>
          </a:stretch>
        </p:blipFill>
        <p:spPr>
          <a:xfrm>
            <a:off x="6215063" y="3886200"/>
            <a:ext cx="5691188" cy="2686050"/>
          </a:xfrm>
          <a:prstGeom prst="rect">
            <a:avLst/>
          </a:prstGeom>
        </p:spPr>
      </p:pic>
      <p:pic>
        <p:nvPicPr>
          <p:cNvPr id="24" name="SK-25-img-23" descr="preencoded.png"/>
          <p:cNvPicPr>
            <a:picLocks noChangeAspect="1"/>
          </p:cNvPicPr>
          <p:nvPr/>
        </p:nvPicPr>
        <p:blipFill>
          <a:blip r:embed="rId22"/>
          <a:stretch>
            <a:fillRect/>
          </a:stretch>
        </p:blipFill>
        <p:spPr>
          <a:xfrm>
            <a:off x="6405563" y="4076700"/>
            <a:ext cx="342900" cy="342900"/>
          </a:xfrm>
          <a:prstGeom prst="rect">
            <a:avLst/>
          </a:prstGeom>
        </p:spPr>
      </p:pic>
      <p:pic>
        <p:nvPicPr>
          <p:cNvPr id="25" name="SK-25-img-24" descr="preencoded.png"/>
          <p:cNvPicPr>
            <a:picLocks noChangeAspect="1"/>
          </p:cNvPicPr>
          <p:nvPr/>
        </p:nvPicPr>
        <p:blipFill>
          <a:blip r:embed="rId23"/>
          <a:stretch>
            <a:fillRect/>
          </a:stretch>
        </p:blipFill>
        <p:spPr>
          <a:xfrm>
            <a:off x="6481763" y="4171950"/>
            <a:ext cx="190500" cy="152400"/>
          </a:xfrm>
          <a:prstGeom prst="rect">
            <a:avLst/>
          </a:prstGeom>
        </p:spPr>
      </p:pic>
      <p:pic>
        <p:nvPicPr>
          <p:cNvPr id="26" name="SK-25-img-25" descr="preencoded.png"/>
          <p:cNvPicPr>
            <a:picLocks noChangeAspect="1"/>
          </p:cNvPicPr>
          <p:nvPr/>
        </p:nvPicPr>
        <p:blipFill>
          <a:blip r:embed="rId24"/>
          <a:stretch>
            <a:fillRect/>
          </a:stretch>
        </p:blipFill>
        <p:spPr>
          <a:xfrm>
            <a:off x="6405563" y="4600575"/>
            <a:ext cx="142875" cy="142875"/>
          </a:xfrm>
          <a:prstGeom prst="rect">
            <a:avLst/>
          </a:prstGeom>
        </p:spPr>
      </p:pic>
      <p:pic>
        <p:nvPicPr>
          <p:cNvPr id="27" name="SK-25-img-26" descr="preencoded.png"/>
          <p:cNvPicPr>
            <a:picLocks noChangeAspect="1"/>
          </p:cNvPicPr>
          <p:nvPr/>
        </p:nvPicPr>
        <p:blipFill>
          <a:blip r:embed="rId25"/>
          <a:stretch>
            <a:fillRect/>
          </a:stretch>
        </p:blipFill>
        <p:spPr>
          <a:xfrm>
            <a:off x="6405563" y="5122366"/>
            <a:ext cx="142875" cy="122337"/>
          </a:xfrm>
          <a:prstGeom prst="rect">
            <a:avLst/>
          </a:prstGeom>
        </p:spPr>
      </p:pic>
      <p:pic>
        <p:nvPicPr>
          <p:cNvPr id="28" name="SK-25-img-27" descr="preencoded.png"/>
          <p:cNvPicPr>
            <a:picLocks noChangeAspect="1"/>
          </p:cNvPicPr>
          <p:nvPr/>
        </p:nvPicPr>
        <p:blipFill>
          <a:blip r:embed="rId26"/>
          <a:stretch>
            <a:fillRect/>
          </a:stretch>
        </p:blipFill>
        <p:spPr>
          <a:xfrm>
            <a:off x="6405563" y="5644158"/>
            <a:ext cx="142875" cy="114300"/>
          </a:xfrm>
          <a:prstGeom prst="rect">
            <a:avLst/>
          </a:prstGeom>
        </p:spPr>
      </p:pic>
      <p:pic>
        <p:nvPicPr>
          <p:cNvPr id="29" name="SK-25-img-28" descr="preencoded.png"/>
          <p:cNvPicPr>
            <a:picLocks noChangeAspect="1"/>
          </p:cNvPicPr>
          <p:nvPr/>
        </p:nvPicPr>
        <p:blipFill>
          <a:blip r:embed="rId27"/>
          <a:stretch>
            <a:fillRect/>
          </a:stretch>
        </p:blipFill>
        <p:spPr>
          <a:xfrm>
            <a:off x="6405563" y="5990779"/>
            <a:ext cx="2336155" cy="195263"/>
          </a:xfrm>
          <a:prstGeom prst="rect">
            <a:avLst/>
          </a:prstGeom>
        </p:spPr>
      </p:pic>
      <p:sp>
        <p:nvSpPr>
          <p:cNvPr id="30" name="SK-25-text-29"/>
          <p:cNvSpPr/>
          <p:nvPr/>
        </p:nvSpPr>
        <p:spPr>
          <a:xfrm>
            <a:off x="285750" y="142875"/>
            <a:ext cx="800100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F58220"/>
                </a:solidFill>
              </a:rPr>
              <a:t>Drug Class: Sulfonylureas</a:t>
            </a:r>
            <a:endParaRPr lang="en-US" sz="2100" dirty="0"/>
          </a:p>
        </p:txBody>
      </p:sp>
      <p:sp>
        <p:nvSpPr>
          <p:cNvPr id="31" name="SK-25-text-30"/>
          <p:cNvSpPr/>
          <p:nvPr/>
        </p:nvSpPr>
        <p:spPr>
          <a:xfrm>
            <a:off x="10564713" y="285750"/>
            <a:ext cx="1627287" cy="200025"/>
          </a:xfrm>
          <a:prstGeom prst="rect">
            <a:avLst/>
          </a:prstGeom>
          <a:noFill/>
          <a:ln/>
        </p:spPr>
        <p:txBody>
          <a:bodyPr vert="horz" wrap="square" lIns="0" tIns="0" rIns="0" bIns="0" rtlCol="0" anchor="ctr"/>
          <a:lstStyle/>
          <a:p>
            <a:pPr marL="0" indent="0">
              <a:lnSpc>
                <a:spcPts val="1575"/>
              </a:lnSpc>
              <a:buNone/>
            </a:pPr>
            <a:r>
              <a:rPr lang="en-US" sz="1050" dirty="0">
                <a:solidFill>
                  <a:srgbClr val="666666"/>
                </a:solidFill>
              </a:rPr>
              <a:t>www.bradfordvts.co.uk</a:t>
            </a:r>
            <a:endParaRPr lang="en-US" sz="1050" dirty="0"/>
          </a:p>
        </p:txBody>
      </p:sp>
      <p:sp>
        <p:nvSpPr>
          <p:cNvPr id="32" name="SK-25-text-31"/>
          <p:cNvSpPr/>
          <p:nvPr/>
        </p:nvSpPr>
        <p:spPr>
          <a:xfrm>
            <a:off x="285750" y="58102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3" name="SK-25-text-32"/>
          <p:cNvSpPr/>
          <p:nvPr/>
        </p:nvSpPr>
        <p:spPr>
          <a:xfrm>
            <a:off x="933450" y="1228725"/>
            <a:ext cx="3886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Clinical Overview</a:t>
            </a:r>
            <a:endParaRPr lang="en-US" sz="1500" dirty="0"/>
          </a:p>
        </p:txBody>
      </p:sp>
      <p:sp>
        <p:nvSpPr>
          <p:cNvPr id="34" name="SK-25-text-33"/>
          <p:cNvSpPr/>
          <p:nvPr/>
        </p:nvSpPr>
        <p:spPr>
          <a:xfrm>
            <a:off x="714375" y="1685925"/>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58220"/>
                </a:solidFill>
              </a:rPr>
              <a:t>Mechanism:</a:t>
            </a:r>
            <a:r>
              <a:rPr lang="en-US" sz="1200" dirty="0">
                <a:solidFill>
                  <a:srgbClr val="2D2D2D"/>
                </a:solidFill>
              </a:rPr>
              <a:t> Stimulates insulin secretion from pancreatic beta cells (requires residual function).</a:t>
            </a:r>
            <a:endParaRPr lang="en-US" sz="1200" dirty="0"/>
          </a:p>
        </p:txBody>
      </p:sp>
      <p:sp>
        <p:nvSpPr>
          <p:cNvPr id="35" name="SK-25-text-34"/>
          <p:cNvSpPr/>
          <p:nvPr/>
        </p:nvSpPr>
        <p:spPr>
          <a:xfrm>
            <a:off x="714375" y="2207716"/>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58220"/>
                </a:solidFill>
              </a:rPr>
              <a:t>Preferred:</a:t>
            </a:r>
            <a:r>
              <a:rPr lang="en-US" sz="1200" dirty="0">
                <a:solidFill>
                  <a:srgbClr val="2D2D2D"/>
                </a:solidFill>
              </a:rPr>
              <a:t> </a:t>
            </a:r>
            <a:r>
              <a:rPr lang="en-US" sz="1200" b="1" dirty="0">
                <a:solidFill>
                  <a:srgbClr val="F58220"/>
                </a:solidFill>
              </a:rPr>
              <a:t>Gliclazide MR</a:t>
            </a:r>
            <a:r>
              <a:rPr lang="en-US" sz="1200" dirty="0">
                <a:solidFill>
                  <a:srgbClr val="2D2D2D"/>
                </a:solidFill>
              </a:rPr>
              <a:t> (Modified Release) is preferred due to lower hypoglycaemia risk.</a:t>
            </a:r>
            <a:endParaRPr lang="en-US" sz="1200" dirty="0"/>
          </a:p>
        </p:txBody>
      </p:sp>
      <p:sp>
        <p:nvSpPr>
          <p:cNvPr id="36" name="SK-25-text-35"/>
          <p:cNvSpPr/>
          <p:nvPr/>
        </p:nvSpPr>
        <p:spPr>
          <a:xfrm>
            <a:off x="714375" y="2729508"/>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Avoid:</a:t>
            </a:r>
            <a:r>
              <a:rPr lang="en-US" sz="1200" dirty="0">
                <a:solidFill>
                  <a:srgbClr val="2D2D2D"/>
                </a:solidFill>
              </a:rPr>
              <a:t> Glibenclamide (long-acting, high risk of prolonged hypos, especially in elderly).</a:t>
            </a:r>
            <a:endParaRPr lang="en-US" sz="1200" dirty="0"/>
          </a:p>
        </p:txBody>
      </p:sp>
      <p:sp>
        <p:nvSpPr>
          <p:cNvPr id="37" name="SK-25-text-36"/>
          <p:cNvSpPr/>
          <p:nvPr/>
        </p:nvSpPr>
        <p:spPr>
          <a:xfrm>
            <a:off x="933450" y="410527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Initiation &amp; Monitoring</a:t>
            </a:r>
            <a:endParaRPr lang="en-US" sz="1500" dirty="0"/>
          </a:p>
        </p:txBody>
      </p:sp>
      <p:sp>
        <p:nvSpPr>
          <p:cNvPr id="38" name="SK-25-text-37"/>
          <p:cNvSpPr/>
          <p:nvPr/>
        </p:nvSpPr>
        <p:spPr>
          <a:xfrm>
            <a:off x="714375" y="4562475"/>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58220"/>
                </a:solidFill>
              </a:rPr>
              <a:t>Dosing:</a:t>
            </a:r>
            <a:r>
              <a:rPr lang="en-US" sz="1200" dirty="0">
                <a:solidFill>
                  <a:srgbClr val="2D2D2D"/>
                </a:solidFill>
              </a:rPr>
              <a:t> Gliclazide MR 30mg OD with breakfast; titrate to max 120mg OD based on HbA1c.</a:t>
            </a:r>
            <a:endParaRPr lang="en-US" sz="1200" dirty="0"/>
          </a:p>
        </p:txBody>
      </p:sp>
      <p:sp>
        <p:nvSpPr>
          <p:cNvPr id="39" name="SK-25-text-38"/>
          <p:cNvSpPr/>
          <p:nvPr/>
        </p:nvSpPr>
        <p:spPr>
          <a:xfrm>
            <a:off x="714375" y="5084266"/>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58220"/>
                </a:solidFill>
              </a:rPr>
              <a:t>Monitoring:</a:t>
            </a:r>
            <a:r>
              <a:rPr lang="en-US" sz="1200" dirty="0">
                <a:solidFill>
                  <a:srgbClr val="2D2D2D"/>
                </a:solidFill>
              </a:rPr>
              <a:t> Annual U&amp;Es and LFTs. Caution if eGFR &lt;30 (reduced drug clearance).</a:t>
            </a:r>
            <a:endParaRPr lang="en-US" sz="1200" dirty="0"/>
          </a:p>
        </p:txBody>
      </p:sp>
      <p:sp>
        <p:nvSpPr>
          <p:cNvPr id="40" name="SK-25-text-39"/>
          <p:cNvSpPr/>
          <p:nvPr/>
        </p:nvSpPr>
        <p:spPr>
          <a:xfrm>
            <a:off x="714375" y="5606058"/>
            <a:ext cx="11477625"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Contraindications:</a:t>
            </a:r>
            <a:r>
              <a:rPr lang="en-US" sz="1200" dirty="0">
                <a:solidFill>
                  <a:srgbClr val="2D2D2D"/>
                </a:solidFill>
              </a:rPr>
              <a:t> Pregnancy, breastfeeding, severe hepatic impairment.</a:t>
            </a:r>
            <a:endParaRPr lang="en-US" sz="1200" dirty="0"/>
          </a:p>
        </p:txBody>
      </p:sp>
      <p:sp>
        <p:nvSpPr>
          <p:cNvPr id="41" name="SK-25-text-40"/>
          <p:cNvSpPr/>
          <p:nvPr/>
        </p:nvSpPr>
        <p:spPr>
          <a:xfrm>
            <a:off x="6862763" y="1228725"/>
            <a:ext cx="2514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Major Risks</a:t>
            </a:r>
            <a:endParaRPr lang="en-US" sz="1500" dirty="0"/>
          </a:p>
        </p:txBody>
      </p:sp>
      <p:sp>
        <p:nvSpPr>
          <p:cNvPr id="42" name="SK-25-text-41"/>
          <p:cNvSpPr/>
          <p:nvPr/>
        </p:nvSpPr>
        <p:spPr>
          <a:xfrm>
            <a:off x="6643688" y="1685925"/>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Hypoglycaemia:</a:t>
            </a:r>
            <a:r>
              <a:rPr lang="en-US" sz="1200" dirty="0">
                <a:solidFill>
                  <a:srgbClr val="2D2D2D"/>
                </a:solidFill>
              </a:rPr>
              <a:t> Highest risk in elderly, irregular meals, renal impairment, or alcohol use.</a:t>
            </a:r>
            <a:endParaRPr lang="en-US" sz="1200" dirty="0"/>
          </a:p>
        </p:txBody>
      </p:sp>
      <p:sp>
        <p:nvSpPr>
          <p:cNvPr id="43" name="SK-25-text-42"/>
          <p:cNvSpPr/>
          <p:nvPr/>
        </p:nvSpPr>
        <p:spPr>
          <a:xfrm>
            <a:off x="6643688" y="2207716"/>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Weight Gain:</a:t>
            </a:r>
            <a:r>
              <a:rPr lang="en-US" sz="1200" dirty="0">
                <a:solidFill>
                  <a:srgbClr val="2D2D2D"/>
                </a:solidFill>
              </a:rPr>
              <a:t> Significant factor; consider SGLT2i/GLP-1 if weight is a primary concern.</a:t>
            </a:r>
            <a:endParaRPr lang="en-US" sz="1200" dirty="0"/>
          </a:p>
        </p:txBody>
      </p:sp>
      <p:sp>
        <p:nvSpPr>
          <p:cNvPr id="44" name="SK-25-text-43"/>
          <p:cNvSpPr/>
          <p:nvPr/>
        </p:nvSpPr>
        <p:spPr>
          <a:xfrm>
            <a:off x="6643688" y="2729508"/>
            <a:ext cx="5072063"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2D2D2D"/>
                </a:solidFill>
              </a:rPr>
              <a:t>Highly effective HbA1c lowering and rapid effect—useful if patient is symptomatic.</a:t>
            </a:r>
            <a:endParaRPr lang="en-US" sz="1200" dirty="0"/>
          </a:p>
        </p:txBody>
      </p:sp>
      <p:sp>
        <p:nvSpPr>
          <p:cNvPr id="45" name="SK-25-text-44"/>
          <p:cNvSpPr/>
          <p:nvPr/>
        </p:nvSpPr>
        <p:spPr>
          <a:xfrm>
            <a:off x="6862763" y="4105275"/>
            <a:ext cx="32004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DVLA &amp; Driving</a:t>
            </a:r>
            <a:endParaRPr lang="en-US" sz="1500" dirty="0"/>
          </a:p>
        </p:txBody>
      </p:sp>
      <p:sp>
        <p:nvSpPr>
          <p:cNvPr id="46" name="SK-25-text-45"/>
          <p:cNvSpPr/>
          <p:nvPr/>
        </p:nvSpPr>
        <p:spPr>
          <a:xfrm>
            <a:off x="6643688" y="4562475"/>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58220"/>
                </a:solidFill>
              </a:rPr>
              <a:t>Group 1:</a:t>
            </a:r>
            <a:r>
              <a:rPr lang="en-US" sz="1200" dirty="0">
                <a:solidFill>
                  <a:srgbClr val="2D2D2D"/>
                </a:solidFill>
              </a:rPr>
              <a:t> Must have hypo awareness; advise testing glucose before driving (BM strips required).</a:t>
            </a:r>
            <a:endParaRPr lang="en-US" sz="1200" dirty="0"/>
          </a:p>
        </p:txBody>
      </p:sp>
      <p:sp>
        <p:nvSpPr>
          <p:cNvPr id="47" name="SK-25-text-46"/>
          <p:cNvSpPr/>
          <p:nvPr/>
        </p:nvSpPr>
        <p:spPr>
          <a:xfrm>
            <a:off x="6643688" y="5084266"/>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F58220"/>
                </a:solidFill>
              </a:rPr>
              <a:t>Group 2:</a:t>
            </a:r>
            <a:r>
              <a:rPr lang="en-US" sz="1200" dirty="0">
                <a:solidFill>
                  <a:srgbClr val="2D2D2D"/>
                </a:solidFill>
              </a:rPr>
              <a:t> Stricter rules; must demonstrate awareness and regular HCP review.</a:t>
            </a:r>
            <a:endParaRPr lang="en-US" sz="1200" dirty="0"/>
          </a:p>
        </p:txBody>
      </p:sp>
      <p:sp>
        <p:nvSpPr>
          <p:cNvPr id="48" name="SK-25-text-47"/>
          <p:cNvSpPr/>
          <p:nvPr/>
        </p:nvSpPr>
        <p:spPr>
          <a:xfrm>
            <a:off x="6643688" y="5606058"/>
            <a:ext cx="5548313"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D32F2F"/>
                </a:solidFill>
              </a:rPr>
              <a:t>Requirement:</a:t>
            </a:r>
            <a:r>
              <a:rPr lang="en-US" sz="1200" dirty="0">
                <a:solidFill>
                  <a:srgbClr val="2D2D2D"/>
                </a:solidFill>
              </a:rPr>
              <a:t> Inform DVLA if hypo unawareness develops or on request.</a:t>
            </a:r>
            <a:endParaRPr lang="en-US" sz="1200" dirty="0"/>
          </a:p>
        </p:txBody>
      </p:sp>
      <p:sp>
        <p:nvSpPr>
          <p:cNvPr id="49" name="SK-25-text-48"/>
          <p:cNvSpPr/>
          <p:nvPr/>
        </p:nvSpPr>
        <p:spPr>
          <a:xfrm>
            <a:off x="6481763" y="5990779"/>
            <a:ext cx="4113478"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PEARL: GLICLAZIDE MR &lt; STANDARD</a:t>
            </a:r>
            <a:endParaRPr lang="en-US" sz="82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6-img-2" descr="preencoded.png"/>
          <p:cNvPicPr>
            <a:picLocks noChangeAspect="1"/>
          </p:cNvPicPr>
          <p:nvPr/>
        </p:nvPicPr>
        <p:blipFill>
          <a:blip r:embed="rId4"/>
          <a:stretch>
            <a:fillRect/>
          </a:stretch>
        </p:blipFill>
        <p:spPr>
          <a:xfrm>
            <a:off x="0" y="0"/>
            <a:ext cx="12192000" cy="762000"/>
          </a:xfrm>
          <a:prstGeom prst="rect">
            <a:avLst/>
          </a:prstGeom>
        </p:spPr>
      </p:pic>
      <p:pic>
        <p:nvPicPr>
          <p:cNvPr id="4" name="SK-26-img-3" descr="preencoded.png"/>
          <p:cNvPicPr>
            <a:picLocks noChangeAspect="1"/>
          </p:cNvPicPr>
          <p:nvPr/>
        </p:nvPicPr>
        <p:blipFill>
          <a:blip r:embed="rId5"/>
          <a:stretch>
            <a:fillRect/>
          </a:stretch>
        </p:blipFill>
        <p:spPr>
          <a:xfrm>
            <a:off x="285750" y="857250"/>
            <a:ext cx="5715000" cy="2333625"/>
          </a:xfrm>
          <a:prstGeom prst="rect">
            <a:avLst/>
          </a:prstGeom>
        </p:spPr>
      </p:pic>
      <p:pic>
        <p:nvPicPr>
          <p:cNvPr id="5" name="SK-26-img-4" descr="preencoded.png"/>
          <p:cNvPicPr>
            <a:picLocks noChangeAspect="1"/>
          </p:cNvPicPr>
          <p:nvPr/>
        </p:nvPicPr>
        <p:blipFill>
          <a:blip r:embed="rId6"/>
          <a:stretch>
            <a:fillRect/>
          </a:stretch>
        </p:blipFill>
        <p:spPr>
          <a:xfrm>
            <a:off x="476250" y="1088678"/>
            <a:ext cx="214313" cy="175320"/>
          </a:xfrm>
          <a:prstGeom prst="rect">
            <a:avLst/>
          </a:prstGeom>
        </p:spPr>
      </p:pic>
      <p:pic>
        <p:nvPicPr>
          <p:cNvPr id="6" name="SK-26-img-5" descr="preencoded.png"/>
          <p:cNvPicPr>
            <a:picLocks noChangeAspect="1"/>
          </p:cNvPicPr>
          <p:nvPr/>
        </p:nvPicPr>
        <p:blipFill>
          <a:blip r:embed="rId7"/>
          <a:stretch>
            <a:fillRect/>
          </a:stretch>
        </p:blipFill>
        <p:spPr>
          <a:xfrm>
            <a:off x="476250" y="1419225"/>
            <a:ext cx="178594" cy="142875"/>
          </a:xfrm>
          <a:prstGeom prst="rect">
            <a:avLst/>
          </a:prstGeom>
        </p:spPr>
      </p:pic>
      <p:pic>
        <p:nvPicPr>
          <p:cNvPr id="7" name="SK-26-img-6" descr="preencoded.png"/>
          <p:cNvPicPr>
            <a:picLocks noChangeAspect="1"/>
          </p:cNvPicPr>
          <p:nvPr/>
        </p:nvPicPr>
        <p:blipFill>
          <a:blip r:embed="rId8"/>
          <a:stretch>
            <a:fillRect/>
          </a:stretch>
        </p:blipFill>
        <p:spPr>
          <a:xfrm>
            <a:off x="476250" y="1695450"/>
            <a:ext cx="178594" cy="142875"/>
          </a:xfrm>
          <a:prstGeom prst="rect">
            <a:avLst/>
          </a:prstGeom>
        </p:spPr>
      </p:pic>
      <p:pic>
        <p:nvPicPr>
          <p:cNvPr id="8" name="SK-26-img-7" descr="preencoded.png"/>
          <p:cNvPicPr>
            <a:picLocks noChangeAspect="1"/>
          </p:cNvPicPr>
          <p:nvPr/>
        </p:nvPicPr>
        <p:blipFill>
          <a:blip r:embed="rId9"/>
          <a:stretch>
            <a:fillRect/>
          </a:stretch>
        </p:blipFill>
        <p:spPr>
          <a:xfrm>
            <a:off x="476250" y="1971675"/>
            <a:ext cx="178594" cy="142875"/>
          </a:xfrm>
          <a:prstGeom prst="rect">
            <a:avLst/>
          </a:prstGeom>
        </p:spPr>
      </p:pic>
      <p:pic>
        <p:nvPicPr>
          <p:cNvPr id="9" name="SK-26-img-8" descr="preencoded.png"/>
          <p:cNvPicPr>
            <a:picLocks noChangeAspect="1"/>
          </p:cNvPicPr>
          <p:nvPr/>
        </p:nvPicPr>
        <p:blipFill>
          <a:blip r:embed="rId10"/>
          <a:stretch>
            <a:fillRect/>
          </a:stretch>
        </p:blipFill>
        <p:spPr>
          <a:xfrm>
            <a:off x="476250" y="2247900"/>
            <a:ext cx="178594" cy="152995"/>
          </a:xfrm>
          <a:prstGeom prst="rect">
            <a:avLst/>
          </a:prstGeom>
        </p:spPr>
      </p:pic>
      <p:pic>
        <p:nvPicPr>
          <p:cNvPr id="10" name="SK-26-img-9" descr="preencoded.png"/>
          <p:cNvPicPr>
            <a:picLocks noChangeAspect="1"/>
          </p:cNvPicPr>
          <p:nvPr/>
        </p:nvPicPr>
        <p:blipFill>
          <a:blip r:embed="rId11"/>
          <a:stretch>
            <a:fillRect/>
          </a:stretch>
        </p:blipFill>
        <p:spPr>
          <a:xfrm>
            <a:off x="476250" y="2724150"/>
            <a:ext cx="178594" cy="142875"/>
          </a:xfrm>
          <a:prstGeom prst="rect">
            <a:avLst/>
          </a:prstGeom>
        </p:spPr>
      </p:pic>
      <p:pic>
        <p:nvPicPr>
          <p:cNvPr id="11" name="SK-26-img-10" descr="preencoded.png"/>
          <p:cNvPicPr>
            <a:picLocks noChangeAspect="1"/>
          </p:cNvPicPr>
          <p:nvPr/>
        </p:nvPicPr>
        <p:blipFill>
          <a:blip r:embed="rId12"/>
          <a:stretch>
            <a:fillRect/>
          </a:stretch>
        </p:blipFill>
        <p:spPr>
          <a:xfrm>
            <a:off x="285750" y="5476875"/>
            <a:ext cx="5715000" cy="1190625"/>
          </a:xfrm>
          <a:prstGeom prst="rect">
            <a:avLst/>
          </a:prstGeom>
        </p:spPr>
      </p:pic>
      <p:pic>
        <p:nvPicPr>
          <p:cNvPr id="12" name="SK-26-img-11" descr="preencoded.png"/>
          <p:cNvPicPr>
            <a:picLocks noChangeAspect="1"/>
          </p:cNvPicPr>
          <p:nvPr/>
        </p:nvPicPr>
        <p:blipFill>
          <a:blip r:embed="rId13"/>
          <a:stretch>
            <a:fillRect/>
          </a:stretch>
        </p:blipFill>
        <p:spPr>
          <a:xfrm>
            <a:off x="428625" y="5657850"/>
            <a:ext cx="190500" cy="152400"/>
          </a:xfrm>
          <a:prstGeom prst="rect">
            <a:avLst/>
          </a:prstGeom>
        </p:spPr>
      </p:pic>
      <p:pic>
        <p:nvPicPr>
          <p:cNvPr id="13" name="SK-26-img-12" descr="preencoded.png"/>
          <p:cNvPicPr>
            <a:picLocks noChangeAspect="1"/>
          </p:cNvPicPr>
          <p:nvPr/>
        </p:nvPicPr>
        <p:blipFill>
          <a:blip r:embed="rId14"/>
          <a:stretch>
            <a:fillRect/>
          </a:stretch>
        </p:blipFill>
        <p:spPr>
          <a:xfrm>
            <a:off x="6191250" y="857250"/>
            <a:ext cx="5715000" cy="1981200"/>
          </a:xfrm>
          <a:prstGeom prst="rect">
            <a:avLst/>
          </a:prstGeom>
        </p:spPr>
      </p:pic>
      <p:pic>
        <p:nvPicPr>
          <p:cNvPr id="14" name="SK-26-img-13" descr="preencoded.png"/>
          <p:cNvPicPr>
            <a:picLocks noChangeAspect="1"/>
          </p:cNvPicPr>
          <p:nvPr/>
        </p:nvPicPr>
        <p:blipFill>
          <a:blip r:embed="rId15"/>
          <a:stretch>
            <a:fillRect/>
          </a:stretch>
        </p:blipFill>
        <p:spPr>
          <a:xfrm>
            <a:off x="6381750" y="1088678"/>
            <a:ext cx="214313" cy="175320"/>
          </a:xfrm>
          <a:prstGeom prst="rect">
            <a:avLst/>
          </a:prstGeom>
        </p:spPr>
      </p:pic>
      <p:pic>
        <p:nvPicPr>
          <p:cNvPr id="15" name="SK-26-img-14" descr="preencoded.png"/>
          <p:cNvPicPr>
            <a:picLocks noChangeAspect="1"/>
          </p:cNvPicPr>
          <p:nvPr/>
        </p:nvPicPr>
        <p:blipFill>
          <a:blip r:embed="rId16"/>
          <a:stretch>
            <a:fillRect/>
          </a:stretch>
        </p:blipFill>
        <p:spPr>
          <a:xfrm>
            <a:off x="6381750" y="1419225"/>
            <a:ext cx="178594" cy="164753"/>
          </a:xfrm>
          <a:prstGeom prst="rect">
            <a:avLst/>
          </a:prstGeom>
        </p:spPr>
      </p:pic>
      <p:pic>
        <p:nvPicPr>
          <p:cNvPr id="16" name="SK-26-img-15" descr="preencoded.png"/>
          <p:cNvPicPr>
            <a:picLocks noChangeAspect="1"/>
          </p:cNvPicPr>
          <p:nvPr/>
        </p:nvPicPr>
        <p:blipFill>
          <a:blip r:embed="rId17"/>
          <a:stretch>
            <a:fillRect/>
          </a:stretch>
        </p:blipFill>
        <p:spPr>
          <a:xfrm>
            <a:off x="6381750" y="1895475"/>
            <a:ext cx="178594" cy="142875"/>
          </a:xfrm>
          <a:prstGeom prst="rect">
            <a:avLst/>
          </a:prstGeom>
        </p:spPr>
      </p:pic>
      <p:pic>
        <p:nvPicPr>
          <p:cNvPr id="17" name="SK-26-img-16" descr="preencoded.png"/>
          <p:cNvPicPr>
            <a:picLocks noChangeAspect="1"/>
          </p:cNvPicPr>
          <p:nvPr/>
        </p:nvPicPr>
        <p:blipFill>
          <a:blip r:embed="rId18"/>
          <a:stretch>
            <a:fillRect/>
          </a:stretch>
        </p:blipFill>
        <p:spPr>
          <a:xfrm>
            <a:off x="6381750" y="2171700"/>
            <a:ext cx="178594" cy="152995"/>
          </a:xfrm>
          <a:prstGeom prst="rect">
            <a:avLst/>
          </a:prstGeom>
        </p:spPr>
      </p:pic>
      <p:pic>
        <p:nvPicPr>
          <p:cNvPr id="18" name="SK-26-img-17" descr="preencoded.png"/>
          <p:cNvPicPr>
            <a:picLocks noChangeAspect="1"/>
          </p:cNvPicPr>
          <p:nvPr/>
        </p:nvPicPr>
        <p:blipFill>
          <a:blip r:embed="rId19"/>
          <a:stretch>
            <a:fillRect/>
          </a:stretch>
        </p:blipFill>
        <p:spPr>
          <a:xfrm>
            <a:off x="6191250" y="2981325"/>
            <a:ext cx="5715000" cy="1857375"/>
          </a:xfrm>
          <a:prstGeom prst="rect">
            <a:avLst/>
          </a:prstGeom>
        </p:spPr>
      </p:pic>
      <p:pic>
        <p:nvPicPr>
          <p:cNvPr id="19" name="SK-26-img-18" descr="preencoded.png"/>
          <p:cNvPicPr>
            <a:picLocks noChangeAspect="1"/>
          </p:cNvPicPr>
          <p:nvPr/>
        </p:nvPicPr>
        <p:blipFill>
          <a:blip r:embed="rId20"/>
          <a:stretch>
            <a:fillRect/>
          </a:stretch>
        </p:blipFill>
        <p:spPr>
          <a:xfrm>
            <a:off x="6381750" y="3212753"/>
            <a:ext cx="214313" cy="175320"/>
          </a:xfrm>
          <a:prstGeom prst="rect">
            <a:avLst/>
          </a:prstGeom>
        </p:spPr>
      </p:pic>
      <p:pic>
        <p:nvPicPr>
          <p:cNvPr id="20" name="SK-26-img-19" descr="preencoded.png"/>
          <p:cNvPicPr>
            <a:picLocks noChangeAspect="1"/>
          </p:cNvPicPr>
          <p:nvPr/>
        </p:nvPicPr>
        <p:blipFill>
          <a:blip r:embed="rId21"/>
          <a:stretch>
            <a:fillRect/>
          </a:stretch>
        </p:blipFill>
        <p:spPr>
          <a:xfrm>
            <a:off x="6381750" y="3543300"/>
            <a:ext cx="178594" cy="142875"/>
          </a:xfrm>
          <a:prstGeom prst="rect">
            <a:avLst/>
          </a:prstGeom>
        </p:spPr>
      </p:pic>
      <p:pic>
        <p:nvPicPr>
          <p:cNvPr id="21" name="SK-26-img-20" descr="preencoded.png"/>
          <p:cNvPicPr>
            <a:picLocks noChangeAspect="1"/>
          </p:cNvPicPr>
          <p:nvPr/>
        </p:nvPicPr>
        <p:blipFill>
          <a:blip r:embed="rId22"/>
          <a:stretch>
            <a:fillRect/>
          </a:stretch>
        </p:blipFill>
        <p:spPr>
          <a:xfrm>
            <a:off x="6381750" y="3819525"/>
            <a:ext cx="178594" cy="142875"/>
          </a:xfrm>
          <a:prstGeom prst="rect">
            <a:avLst/>
          </a:prstGeom>
        </p:spPr>
      </p:pic>
      <p:pic>
        <p:nvPicPr>
          <p:cNvPr id="22" name="SK-26-img-21" descr="preencoded.png"/>
          <p:cNvPicPr>
            <a:picLocks noChangeAspect="1"/>
          </p:cNvPicPr>
          <p:nvPr/>
        </p:nvPicPr>
        <p:blipFill>
          <a:blip r:embed="rId23"/>
          <a:stretch>
            <a:fillRect/>
          </a:stretch>
        </p:blipFill>
        <p:spPr>
          <a:xfrm>
            <a:off x="6381750" y="4095750"/>
            <a:ext cx="178594" cy="142875"/>
          </a:xfrm>
          <a:prstGeom prst="rect">
            <a:avLst/>
          </a:prstGeom>
        </p:spPr>
      </p:pic>
      <p:pic>
        <p:nvPicPr>
          <p:cNvPr id="23" name="SK-26-img-22" descr="preencoded.png"/>
          <p:cNvPicPr>
            <a:picLocks noChangeAspect="1"/>
          </p:cNvPicPr>
          <p:nvPr/>
        </p:nvPicPr>
        <p:blipFill>
          <a:blip r:embed="rId24"/>
          <a:stretch>
            <a:fillRect/>
          </a:stretch>
        </p:blipFill>
        <p:spPr>
          <a:xfrm>
            <a:off x="6381750" y="4371975"/>
            <a:ext cx="178594" cy="142875"/>
          </a:xfrm>
          <a:prstGeom prst="rect">
            <a:avLst/>
          </a:prstGeom>
        </p:spPr>
      </p:pic>
      <p:sp>
        <p:nvSpPr>
          <p:cNvPr id="24" name="SK-26-text-23"/>
          <p:cNvSpPr/>
          <p:nvPr/>
        </p:nvSpPr>
        <p:spPr>
          <a:xfrm>
            <a:off x="285750" y="142875"/>
            <a:ext cx="65836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Drug Class: Pioglitazone</a:t>
            </a:r>
            <a:endParaRPr lang="en-US" sz="1800" dirty="0"/>
          </a:p>
        </p:txBody>
      </p:sp>
      <p:sp>
        <p:nvSpPr>
          <p:cNvPr id="25" name="SK-26-text-24"/>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6" name="SK-26-text-25"/>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7" name="SK-26-text-26"/>
          <p:cNvSpPr/>
          <p:nvPr/>
        </p:nvSpPr>
        <p:spPr>
          <a:xfrm>
            <a:off x="785813" y="1047750"/>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Mechanism &amp; Clinical Benefits</a:t>
            </a:r>
            <a:endParaRPr lang="en-US" sz="1350" dirty="0"/>
          </a:p>
        </p:txBody>
      </p:sp>
      <p:sp>
        <p:nvSpPr>
          <p:cNvPr id="28" name="SK-26-text-27"/>
          <p:cNvSpPr/>
          <p:nvPr/>
        </p:nvSpPr>
        <p:spPr>
          <a:xfrm>
            <a:off x="750094" y="1419225"/>
            <a:ext cx="114419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MOA:</a:t>
            </a:r>
            <a:r>
              <a:rPr lang="en-US" sz="1125" dirty="0">
                <a:solidFill>
                  <a:srgbClr val="2D2D2D"/>
                </a:solidFill>
              </a:rPr>
              <a:t> PPAR-γ agonist; reduces peripheral insulin resistance (sensitizer).</a:t>
            </a:r>
            <a:endParaRPr lang="en-US" sz="1125" dirty="0"/>
          </a:p>
        </p:txBody>
      </p:sp>
      <p:sp>
        <p:nvSpPr>
          <p:cNvPr id="29" name="SK-26-text-28"/>
          <p:cNvSpPr/>
          <p:nvPr/>
        </p:nvSpPr>
        <p:spPr>
          <a:xfrm>
            <a:off x="750094" y="1695450"/>
            <a:ext cx="72009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Dosing:</a:t>
            </a:r>
            <a:r>
              <a:rPr lang="en-US" sz="1125" dirty="0">
                <a:solidFill>
                  <a:srgbClr val="2D2D2D"/>
                </a:solidFill>
              </a:rPr>
              <a:t> Start 15–30mg OD; max 45mg OD.</a:t>
            </a:r>
            <a:endParaRPr lang="en-US" sz="1125" dirty="0"/>
          </a:p>
        </p:txBody>
      </p:sp>
      <p:sp>
        <p:nvSpPr>
          <p:cNvPr id="30" name="SK-26-text-29"/>
          <p:cNvSpPr/>
          <p:nvPr/>
        </p:nvSpPr>
        <p:spPr>
          <a:xfrm>
            <a:off x="750094" y="1971675"/>
            <a:ext cx="84010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Hypoglycaemia:</a:t>
            </a:r>
            <a:r>
              <a:rPr lang="en-US" sz="1125" dirty="0">
                <a:solidFill>
                  <a:srgbClr val="2D2D2D"/>
                </a:solidFill>
              </a:rPr>
              <a:t> Low risk when used as monotherapy.</a:t>
            </a:r>
            <a:endParaRPr lang="en-US" sz="1125" dirty="0"/>
          </a:p>
        </p:txBody>
      </p:sp>
      <p:sp>
        <p:nvSpPr>
          <p:cNvPr id="31" name="SK-26-text-30"/>
          <p:cNvSpPr/>
          <p:nvPr/>
        </p:nvSpPr>
        <p:spPr>
          <a:xfrm>
            <a:off x="750094" y="2247900"/>
            <a:ext cx="50601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Renal Safety:</a:t>
            </a:r>
            <a:r>
              <a:rPr lang="en-US" sz="1125" dirty="0">
                <a:solidFill>
                  <a:srgbClr val="2D2D2D"/>
                </a:solidFill>
              </a:rPr>
              <a:t> No dose adjustment required in CKD; safe across all eGFR ranges.</a:t>
            </a:r>
            <a:endParaRPr lang="en-US" sz="1125" dirty="0"/>
          </a:p>
        </p:txBody>
      </p:sp>
      <p:sp>
        <p:nvSpPr>
          <p:cNvPr id="32" name="SK-26-text-31"/>
          <p:cNvSpPr/>
          <p:nvPr/>
        </p:nvSpPr>
        <p:spPr>
          <a:xfrm>
            <a:off x="750094" y="2724150"/>
            <a:ext cx="114419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Cost:</a:t>
            </a:r>
            <a:r>
              <a:rPr lang="en-US" sz="1125" dirty="0">
                <a:solidFill>
                  <a:srgbClr val="2D2D2D"/>
                </a:solidFill>
              </a:rPr>
              <a:t> Inexpensive oral option for patients failing first-line therapies.</a:t>
            </a:r>
            <a:endParaRPr lang="en-US" sz="1125" dirty="0"/>
          </a:p>
        </p:txBody>
      </p:sp>
      <p:sp>
        <p:nvSpPr>
          <p:cNvPr id="33" name="SK-26-text-32"/>
          <p:cNvSpPr/>
          <p:nvPr/>
        </p:nvSpPr>
        <p:spPr>
          <a:xfrm>
            <a:off x="714375" y="5619750"/>
            <a:ext cx="5429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SCA Consultation Tip</a:t>
            </a:r>
            <a:endParaRPr lang="en-US" sz="1200" dirty="0"/>
          </a:p>
        </p:txBody>
      </p:sp>
      <p:sp>
        <p:nvSpPr>
          <p:cNvPr id="34" name="SK-26-text-33"/>
          <p:cNvSpPr/>
          <p:nvPr/>
        </p:nvSpPr>
        <p:spPr>
          <a:xfrm>
            <a:off x="428625" y="5924550"/>
            <a:ext cx="5429250" cy="60007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When initiating Pioglitazone, always document a </a:t>
            </a:r>
            <a:r>
              <a:rPr lang="en-US" sz="1050" b="1" dirty="0">
                <a:solidFill>
                  <a:srgbClr val="2D2D2D"/>
                </a:solidFill>
              </a:rPr>
              <a:t>negative urine dipstick</a:t>
            </a:r>
            <a:r>
              <a:rPr lang="en-US" sz="1050" dirty="0">
                <a:solidFill>
                  <a:srgbClr val="2D2D2D"/>
                </a:solidFill>
              </a:rPr>
              <a:t> (to exclude haematuria) and counsel the patient on reporting </a:t>
            </a:r>
            <a:r>
              <a:rPr lang="en-US" sz="1050" b="1" dirty="0">
                <a:solidFill>
                  <a:srgbClr val="2D2D2D"/>
                </a:solidFill>
              </a:rPr>
              <a:t>new urinary symptoms</a:t>
            </a:r>
            <a:r>
              <a:rPr lang="en-US" sz="1050" dirty="0">
                <a:solidFill>
                  <a:srgbClr val="2D2D2D"/>
                </a:solidFill>
              </a:rPr>
              <a:t> or </a:t>
            </a:r>
            <a:r>
              <a:rPr lang="en-US" sz="1050" b="1" dirty="0">
                <a:solidFill>
                  <a:srgbClr val="2D2D2D"/>
                </a:solidFill>
              </a:rPr>
              <a:t>leg swelling</a:t>
            </a:r>
            <a:r>
              <a:rPr lang="en-US" sz="1050" dirty="0">
                <a:solidFill>
                  <a:srgbClr val="2D2D2D"/>
                </a:solidFill>
              </a:rPr>
              <a:t> immediately.</a:t>
            </a:r>
            <a:endParaRPr lang="en-US" sz="1050" dirty="0"/>
          </a:p>
        </p:txBody>
      </p:sp>
      <p:sp>
        <p:nvSpPr>
          <p:cNvPr id="35" name="SK-26-text-34"/>
          <p:cNvSpPr/>
          <p:nvPr/>
        </p:nvSpPr>
        <p:spPr>
          <a:xfrm>
            <a:off x="6691313" y="1047750"/>
            <a:ext cx="5334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Risks &amp; Monitoring</a:t>
            </a:r>
            <a:endParaRPr lang="en-US" sz="1350" dirty="0"/>
          </a:p>
        </p:txBody>
      </p:sp>
      <p:sp>
        <p:nvSpPr>
          <p:cNvPr id="36" name="SK-26-text-35"/>
          <p:cNvSpPr/>
          <p:nvPr/>
        </p:nvSpPr>
        <p:spPr>
          <a:xfrm>
            <a:off x="6655594" y="1419225"/>
            <a:ext cx="50601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Weight Gain &amp; Oedema:</a:t>
            </a:r>
            <a:r>
              <a:rPr lang="en-US" sz="1125" dirty="0">
                <a:solidFill>
                  <a:srgbClr val="2D2D2D"/>
                </a:solidFill>
              </a:rPr>
              <a:t> Causes fluid retention; significant risk of exacerbating heart failure.</a:t>
            </a:r>
            <a:endParaRPr lang="en-US" sz="1125" dirty="0"/>
          </a:p>
        </p:txBody>
      </p:sp>
      <p:sp>
        <p:nvSpPr>
          <p:cNvPr id="37" name="SK-26-text-36"/>
          <p:cNvSpPr/>
          <p:nvPr/>
        </p:nvSpPr>
        <p:spPr>
          <a:xfrm>
            <a:off x="6655594" y="1895475"/>
            <a:ext cx="55364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Fractures:</a:t>
            </a:r>
            <a:r>
              <a:rPr lang="en-US" sz="1125" dirty="0">
                <a:solidFill>
                  <a:srgbClr val="2D2D2D"/>
                </a:solidFill>
              </a:rPr>
              <a:t> Increased risk of distal limb fractures (especially in women).</a:t>
            </a:r>
            <a:endParaRPr lang="en-US" sz="1125" dirty="0"/>
          </a:p>
        </p:txBody>
      </p:sp>
      <p:sp>
        <p:nvSpPr>
          <p:cNvPr id="38" name="SK-26-text-37"/>
          <p:cNvSpPr/>
          <p:nvPr/>
        </p:nvSpPr>
        <p:spPr>
          <a:xfrm>
            <a:off x="6655594" y="2171700"/>
            <a:ext cx="506015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Bladder Cancer:</a:t>
            </a:r>
            <a:r>
              <a:rPr lang="en-US" sz="1125" dirty="0">
                <a:solidFill>
                  <a:srgbClr val="2D2D2D"/>
                </a:solidFill>
              </a:rPr>
              <a:t> Small increased risk. </a:t>
            </a:r>
            <a:r>
              <a:rPr lang="en-US" sz="1125" b="1" dirty="0">
                <a:solidFill>
                  <a:srgbClr val="2D2D2D"/>
                </a:solidFill>
              </a:rPr>
              <a:t>Mandatory:</a:t>
            </a:r>
            <a:r>
              <a:rPr lang="en-US" sz="1125" dirty="0">
                <a:solidFill>
                  <a:srgbClr val="2D2D2D"/>
                </a:solidFill>
              </a:rPr>
              <a:t> Screen for macroscopic haematuria before and during use.</a:t>
            </a:r>
            <a:endParaRPr lang="en-US" sz="1125" dirty="0"/>
          </a:p>
        </p:txBody>
      </p:sp>
      <p:sp>
        <p:nvSpPr>
          <p:cNvPr id="39" name="SK-26-text-38"/>
          <p:cNvSpPr/>
          <p:nvPr/>
        </p:nvSpPr>
        <p:spPr>
          <a:xfrm>
            <a:off x="6691313" y="317182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Absolute Contraindications</a:t>
            </a:r>
            <a:endParaRPr lang="en-US" sz="1350" dirty="0"/>
          </a:p>
        </p:txBody>
      </p:sp>
      <p:sp>
        <p:nvSpPr>
          <p:cNvPr id="40" name="SK-26-text-39"/>
          <p:cNvSpPr/>
          <p:nvPr/>
        </p:nvSpPr>
        <p:spPr>
          <a:xfrm>
            <a:off x="6655594" y="3543300"/>
            <a:ext cx="55364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Heart Failure:</a:t>
            </a:r>
            <a:r>
              <a:rPr lang="en-US" sz="1125" dirty="0">
                <a:solidFill>
                  <a:srgbClr val="2D2D2D"/>
                </a:solidFill>
              </a:rPr>
              <a:t> Past or present NYHA I-IV (fluid load risk).</a:t>
            </a:r>
            <a:endParaRPr lang="en-US" sz="1125" dirty="0"/>
          </a:p>
        </p:txBody>
      </p:sp>
      <p:sp>
        <p:nvSpPr>
          <p:cNvPr id="41" name="SK-26-text-40"/>
          <p:cNvSpPr/>
          <p:nvPr/>
        </p:nvSpPr>
        <p:spPr>
          <a:xfrm>
            <a:off x="6655594" y="3819525"/>
            <a:ext cx="55364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Bladder Cancer:</a:t>
            </a:r>
            <a:r>
              <a:rPr lang="en-US" sz="1125" dirty="0">
                <a:solidFill>
                  <a:srgbClr val="2D2D2D"/>
                </a:solidFill>
              </a:rPr>
              <a:t> Active or previous history.</a:t>
            </a:r>
            <a:endParaRPr lang="en-US" sz="1125" dirty="0"/>
          </a:p>
        </p:txBody>
      </p:sp>
      <p:sp>
        <p:nvSpPr>
          <p:cNvPr id="42" name="SK-26-text-41"/>
          <p:cNvSpPr/>
          <p:nvPr/>
        </p:nvSpPr>
        <p:spPr>
          <a:xfrm>
            <a:off x="6655594" y="4095750"/>
            <a:ext cx="55364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Hepatic Impairment:</a:t>
            </a:r>
            <a:r>
              <a:rPr lang="en-US" sz="1125" dirty="0">
                <a:solidFill>
                  <a:srgbClr val="2D2D2D"/>
                </a:solidFill>
              </a:rPr>
              <a:t> Avoid in active liver disease.</a:t>
            </a:r>
            <a:endParaRPr lang="en-US" sz="1125" dirty="0"/>
          </a:p>
        </p:txBody>
      </p:sp>
      <p:sp>
        <p:nvSpPr>
          <p:cNvPr id="43" name="SK-26-text-42"/>
          <p:cNvSpPr/>
          <p:nvPr/>
        </p:nvSpPr>
        <p:spPr>
          <a:xfrm>
            <a:off x="6655594" y="4371975"/>
            <a:ext cx="55364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Pregnancy &amp; Breastfeeding:</a:t>
            </a:r>
            <a:r>
              <a:rPr lang="en-US" sz="1125" dirty="0">
                <a:solidFill>
                  <a:srgbClr val="2D2D2D"/>
                </a:solidFill>
              </a:rPr>
              <a:t> Contraindicated.</a:t>
            </a:r>
            <a:endParaRPr lang="en-US" sz="112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7-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27-img-4" descr="preencoded.png"/>
          <p:cNvPicPr>
            <a:picLocks noChangeAspect="1"/>
          </p:cNvPicPr>
          <p:nvPr/>
        </p:nvPicPr>
        <p:blipFill>
          <a:blip r:embed="rId5"/>
          <a:stretch>
            <a:fillRect/>
          </a:stretch>
        </p:blipFill>
        <p:spPr>
          <a:xfrm>
            <a:off x="285750" y="857250"/>
            <a:ext cx="5715000" cy="2566988"/>
          </a:xfrm>
          <a:prstGeom prst="rect">
            <a:avLst/>
          </a:prstGeom>
        </p:spPr>
      </p:pic>
      <p:pic>
        <p:nvPicPr>
          <p:cNvPr id="6" name="SK-27-img-5" descr="preencoded.png"/>
          <p:cNvPicPr>
            <a:picLocks noChangeAspect="1"/>
          </p:cNvPicPr>
          <p:nvPr/>
        </p:nvPicPr>
        <p:blipFill>
          <a:blip r:embed="rId6"/>
          <a:stretch>
            <a:fillRect/>
          </a:stretch>
        </p:blipFill>
        <p:spPr>
          <a:xfrm>
            <a:off x="428625" y="1038225"/>
            <a:ext cx="190500" cy="152400"/>
          </a:xfrm>
          <a:prstGeom prst="rect">
            <a:avLst/>
          </a:prstGeom>
        </p:spPr>
      </p:pic>
      <p:pic>
        <p:nvPicPr>
          <p:cNvPr id="7" name="SK-27-img-6" descr="preencoded.png"/>
          <p:cNvPicPr>
            <a:picLocks noChangeAspect="1"/>
          </p:cNvPicPr>
          <p:nvPr/>
        </p:nvPicPr>
        <p:blipFill>
          <a:blip r:embed="rId7"/>
          <a:stretch>
            <a:fillRect/>
          </a:stretch>
        </p:blipFill>
        <p:spPr>
          <a:xfrm>
            <a:off x="428625" y="1323975"/>
            <a:ext cx="166688" cy="138857"/>
          </a:xfrm>
          <a:prstGeom prst="rect">
            <a:avLst/>
          </a:prstGeom>
        </p:spPr>
      </p:pic>
      <p:pic>
        <p:nvPicPr>
          <p:cNvPr id="8" name="SK-27-img-7" descr="preencoded.png"/>
          <p:cNvPicPr>
            <a:picLocks noChangeAspect="1"/>
          </p:cNvPicPr>
          <p:nvPr/>
        </p:nvPicPr>
        <p:blipFill>
          <a:blip r:embed="rId8"/>
          <a:stretch>
            <a:fillRect/>
          </a:stretch>
        </p:blipFill>
        <p:spPr>
          <a:xfrm>
            <a:off x="428625" y="1800225"/>
            <a:ext cx="166688" cy="166688"/>
          </a:xfrm>
          <a:prstGeom prst="rect">
            <a:avLst/>
          </a:prstGeom>
        </p:spPr>
      </p:pic>
      <p:pic>
        <p:nvPicPr>
          <p:cNvPr id="9" name="SK-27-img-8" descr="preencoded.png"/>
          <p:cNvPicPr>
            <a:picLocks noChangeAspect="1"/>
          </p:cNvPicPr>
          <p:nvPr/>
        </p:nvPicPr>
        <p:blipFill>
          <a:blip r:embed="rId9"/>
          <a:stretch>
            <a:fillRect/>
          </a:stretch>
        </p:blipFill>
        <p:spPr>
          <a:xfrm>
            <a:off x="428625" y="2276475"/>
            <a:ext cx="166688" cy="166688"/>
          </a:xfrm>
          <a:prstGeom prst="rect">
            <a:avLst/>
          </a:prstGeom>
        </p:spPr>
      </p:pic>
      <p:pic>
        <p:nvPicPr>
          <p:cNvPr id="10" name="SK-27-img-9" descr="preencoded.png"/>
          <p:cNvPicPr>
            <a:picLocks noChangeAspect="1"/>
          </p:cNvPicPr>
          <p:nvPr/>
        </p:nvPicPr>
        <p:blipFill>
          <a:blip r:embed="rId10"/>
          <a:stretch>
            <a:fillRect/>
          </a:stretch>
        </p:blipFill>
        <p:spPr>
          <a:xfrm>
            <a:off x="428625" y="2752725"/>
            <a:ext cx="166688" cy="151507"/>
          </a:xfrm>
          <a:prstGeom prst="rect">
            <a:avLst/>
          </a:prstGeom>
        </p:spPr>
      </p:pic>
      <p:pic>
        <p:nvPicPr>
          <p:cNvPr id="11" name="SK-27-img-10" descr="preencoded.png"/>
          <p:cNvPicPr>
            <a:picLocks noChangeAspect="1"/>
          </p:cNvPicPr>
          <p:nvPr/>
        </p:nvPicPr>
        <p:blipFill>
          <a:blip r:embed="rId5"/>
          <a:stretch>
            <a:fillRect/>
          </a:stretch>
        </p:blipFill>
        <p:spPr>
          <a:xfrm>
            <a:off x="285750" y="3567113"/>
            <a:ext cx="5715000" cy="2566988"/>
          </a:xfrm>
          <a:prstGeom prst="rect">
            <a:avLst/>
          </a:prstGeom>
        </p:spPr>
      </p:pic>
      <p:pic>
        <p:nvPicPr>
          <p:cNvPr id="12" name="SK-27-img-11" descr="preencoded.png"/>
          <p:cNvPicPr>
            <a:picLocks noChangeAspect="1"/>
          </p:cNvPicPr>
          <p:nvPr/>
        </p:nvPicPr>
        <p:blipFill>
          <a:blip r:embed="rId11"/>
          <a:stretch>
            <a:fillRect/>
          </a:stretch>
        </p:blipFill>
        <p:spPr>
          <a:xfrm>
            <a:off x="428625" y="3748087"/>
            <a:ext cx="190500" cy="152400"/>
          </a:xfrm>
          <a:prstGeom prst="rect">
            <a:avLst/>
          </a:prstGeom>
        </p:spPr>
      </p:pic>
      <p:pic>
        <p:nvPicPr>
          <p:cNvPr id="13" name="SK-27-img-12" descr="preencoded.png"/>
          <p:cNvPicPr>
            <a:picLocks noChangeAspect="1"/>
          </p:cNvPicPr>
          <p:nvPr/>
        </p:nvPicPr>
        <p:blipFill>
          <a:blip r:embed="rId12"/>
          <a:stretch>
            <a:fillRect/>
          </a:stretch>
        </p:blipFill>
        <p:spPr>
          <a:xfrm>
            <a:off x="428625" y="4033837"/>
            <a:ext cx="166688" cy="166688"/>
          </a:xfrm>
          <a:prstGeom prst="rect">
            <a:avLst/>
          </a:prstGeom>
        </p:spPr>
      </p:pic>
      <p:pic>
        <p:nvPicPr>
          <p:cNvPr id="14" name="SK-27-img-13" descr="preencoded.png"/>
          <p:cNvPicPr>
            <a:picLocks noChangeAspect="1"/>
          </p:cNvPicPr>
          <p:nvPr/>
        </p:nvPicPr>
        <p:blipFill>
          <a:blip r:embed="rId13"/>
          <a:stretch>
            <a:fillRect/>
          </a:stretch>
        </p:blipFill>
        <p:spPr>
          <a:xfrm>
            <a:off x="428625" y="4510088"/>
            <a:ext cx="166688" cy="151507"/>
          </a:xfrm>
          <a:prstGeom prst="rect">
            <a:avLst/>
          </a:prstGeom>
        </p:spPr>
      </p:pic>
      <p:pic>
        <p:nvPicPr>
          <p:cNvPr id="15" name="SK-27-img-14" descr="preencoded.png"/>
          <p:cNvPicPr>
            <a:picLocks noChangeAspect="1"/>
          </p:cNvPicPr>
          <p:nvPr/>
        </p:nvPicPr>
        <p:blipFill>
          <a:blip r:embed="rId14"/>
          <a:stretch>
            <a:fillRect/>
          </a:stretch>
        </p:blipFill>
        <p:spPr>
          <a:xfrm>
            <a:off x="428625" y="5005388"/>
            <a:ext cx="5429250" cy="756047"/>
          </a:xfrm>
          <a:prstGeom prst="rect">
            <a:avLst/>
          </a:prstGeom>
        </p:spPr>
      </p:pic>
      <p:pic>
        <p:nvPicPr>
          <p:cNvPr id="16" name="SK-27-img-15" descr="preencoded.png"/>
          <p:cNvPicPr>
            <a:picLocks noChangeAspect="1"/>
          </p:cNvPicPr>
          <p:nvPr/>
        </p:nvPicPr>
        <p:blipFill>
          <a:blip r:embed="rId15"/>
          <a:stretch>
            <a:fillRect/>
          </a:stretch>
        </p:blipFill>
        <p:spPr>
          <a:xfrm>
            <a:off x="6191250" y="857250"/>
            <a:ext cx="5715000" cy="2320528"/>
          </a:xfrm>
          <a:prstGeom prst="rect">
            <a:avLst/>
          </a:prstGeom>
        </p:spPr>
      </p:pic>
      <p:pic>
        <p:nvPicPr>
          <p:cNvPr id="17" name="SK-27-img-16" descr="preencoded.png"/>
          <p:cNvPicPr>
            <a:picLocks noChangeAspect="1"/>
          </p:cNvPicPr>
          <p:nvPr/>
        </p:nvPicPr>
        <p:blipFill>
          <a:blip r:embed="rId16"/>
          <a:stretch>
            <a:fillRect/>
          </a:stretch>
        </p:blipFill>
        <p:spPr>
          <a:xfrm>
            <a:off x="6334125" y="1038225"/>
            <a:ext cx="190500" cy="152400"/>
          </a:xfrm>
          <a:prstGeom prst="rect">
            <a:avLst/>
          </a:prstGeom>
        </p:spPr>
      </p:pic>
      <p:pic>
        <p:nvPicPr>
          <p:cNvPr id="18" name="SK-27-img-17" descr="preencoded.png"/>
          <p:cNvPicPr>
            <a:picLocks noChangeAspect="1"/>
          </p:cNvPicPr>
          <p:nvPr/>
        </p:nvPicPr>
        <p:blipFill>
          <a:blip r:embed="rId17"/>
          <a:stretch>
            <a:fillRect/>
          </a:stretch>
        </p:blipFill>
        <p:spPr>
          <a:xfrm>
            <a:off x="6334125" y="1323975"/>
            <a:ext cx="166688" cy="138857"/>
          </a:xfrm>
          <a:prstGeom prst="rect">
            <a:avLst/>
          </a:prstGeom>
        </p:spPr>
      </p:pic>
      <p:pic>
        <p:nvPicPr>
          <p:cNvPr id="19" name="SK-27-img-18" descr="preencoded.png"/>
          <p:cNvPicPr>
            <a:picLocks noChangeAspect="1"/>
          </p:cNvPicPr>
          <p:nvPr/>
        </p:nvPicPr>
        <p:blipFill>
          <a:blip r:embed="rId8"/>
          <a:stretch>
            <a:fillRect/>
          </a:stretch>
        </p:blipFill>
        <p:spPr>
          <a:xfrm>
            <a:off x="6334125" y="1600200"/>
            <a:ext cx="166688" cy="166688"/>
          </a:xfrm>
          <a:prstGeom prst="rect">
            <a:avLst/>
          </a:prstGeom>
        </p:spPr>
      </p:pic>
      <p:pic>
        <p:nvPicPr>
          <p:cNvPr id="20" name="SK-27-img-19" descr="preencoded.png"/>
          <p:cNvPicPr>
            <a:picLocks noChangeAspect="1"/>
          </p:cNvPicPr>
          <p:nvPr/>
        </p:nvPicPr>
        <p:blipFill>
          <a:blip r:embed="rId17"/>
          <a:stretch>
            <a:fillRect/>
          </a:stretch>
        </p:blipFill>
        <p:spPr>
          <a:xfrm>
            <a:off x="6334125" y="2076450"/>
            <a:ext cx="166688" cy="138857"/>
          </a:xfrm>
          <a:prstGeom prst="rect">
            <a:avLst/>
          </a:prstGeom>
        </p:spPr>
      </p:pic>
      <p:pic>
        <p:nvPicPr>
          <p:cNvPr id="21" name="SK-27-img-20" descr="preencoded.png"/>
          <p:cNvPicPr>
            <a:picLocks noChangeAspect="1"/>
          </p:cNvPicPr>
          <p:nvPr/>
        </p:nvPicPr>
        <p:blipFill>
          <a:blip r:embed="rId18"/>
          <a:stretch>
            <a:fillRect/>
          </a:stretch>
        </p:blipFill>
        <p:spPr>
          <a:xfrm>
            <a:off x="6191250" y="3320653"/>
            <a:ext cx="5715000" cy="2813447"/>
          </a:xfrm>
          <a:prstGeom prst="rect">
            <a:avLst/>
          </a:prstGeom>
        </p:spPr>
      </p:pic>
      <p:pic>
        <p:nvPicPr>
          <p:cNvPr id="22" name="SK-27-img-21" descr="preencoded.png"/>
          <p:cNvPicPr>
            <a:picLocks noChangeAspect="1"/>
          </p:cNvPicPr>
          <p:nvPr/>
        </p:nvPicPr>
        <p:blipFill>
          <a:blip r:embed="rId19"/>
          <a:stretch>
            <a:fillRect/>
          </a:stretch>
        </p:blipFill>
        <p:spPr>
          <a:xfrm>
            <a:off x="6334125" y="3501628"/>
            <a:ext cx="190500" cy="152400"/>
          </a:xfrm>
          <a:prstGeom prst="rect">
            <a:avLst/>
          </a:prstGeom>
        </p:spPr>
      </p:pic>
      <p:pic>
        <p:nvPicPr>
          <p:cNvPr id="23" name="SK-27-img-22" descr="preencoded.png"/>
          <p:cNvPicPr>
            <a:picLocks noChangeAspect="1"/>
          </p:cNvPicPr>
          <p:nvPr/>
        </p:nvPicPr>
        <p:blipFill>
          <a:blip r:embed="rId20"/>
          <a:stretch>
            <a:fillRect/>
          </a:stretch>
        </p:blipFill>
        <p:spPr>
          <a:xfrm>
            <a:off x="6334125" y="3787378"/>
            <a:ext cx="166688" cy="151507"/>
          </a:xfrm>
          <a:prstGeom prst="rect">
            <a:avLst/>
          </a:prstGeom>
        </p:spPr>
      </p:pic>
      <p:pic>
        <p:nvPicPr>
          <p:cNvPr id="24" name="SK-27-img-23" descr="preencoded.png"/>
          <p:cNvPicPr>
            <a:picLocks noChangeAspect="1"/>
          </p:cNvPicPr>
          <p:nvPr/>
        </p:nvPicPr>
        <p:blipFill>
          <a:blip r:embed="rId21"/>
          <a:stretch>
            <a:fillRect/>
          </a:stretch>
        </p:blipFill>
        <p:spPr>
          <a:xfrm>
            <a:off x="6334125" y="4263628"/>
            <a:ext cx="166688" cy="151507"/>
          </a:xfrm>
          <a:prstGeom prst="rect">
            <a:avLst/>
          </a:prstGeom>
        </p:spPr>
      </p:pic>
      <p:pic>
        <p:nvPicPr>
          <p:cNvPr id="25" name="SK-27-img-24" descr="preencoded.png"/>
          <p:cNvPicPr>
            <a:picLocks noChangeAspect="1"/>
          </p:cNvPicPr>
          <p:nvPr/>
        </p:nvPicPr>
        <p:blipFill>
          <a:blip r:embed="rId22"/>
          <a:stretch>
            <a:fillRect/>
          </a:stretch>
        </p:blipFill>
        <p:spPr>
          <a:xfrm>
            <a:off x="6334125" y="4739878"/>
            <a:ext cx="166688" cy="138857"/>
          </a:xfrm>
          <a:prstGeom prst="rect">
            <a:avLst/>
          </a:prstGeom>
        </p:spPr>
      </p:pic>
      <p:pic>
        <p:nvPicPr>
          <p:cNvPr id="26" name="SK-27-img-25" descr="preencoded.png"/>
          <p:cNvPicPr>
            <a:picLocks noChangeAspect="1"/>
          </p:cNvPicPr>
          <p:nvPr/>
        </p:nvPicPr>
        <p:blipFill>
          <a:blip r:embed="rId23"/>
          <a:stretch>
            <a:fillRect/>
          </a:stretch>
        </p:blipFill>
        <p:spPr>
          <a:xfrm>
            <a:off x="6334125" y="5235178"/>
            <a:ext cx="5429250" cy="756047"/>
          </a:xfrm>
          <a:prstGeom prst="rect">
            <a:avLst/>
          </a:prstGeom>
        </p:spPr>
      </p:pic>
      <p:pic>
        <p:nvPicPr>
          <p:cNvPr id="27" name="SK-27-img-26" descr="preencoded.png"/>
          <p:cNvPicPr>
            <a:picLocks noChangeAspect="1"/>
          </p:cNvPicPr>
          <p:nvPr/>
        </p:nvPicPr>
        <p:blipFill>
          <a:blip r:embed="rId24"/>
          <a:stretch>
            <a:fillRect/>
          </a:stretch>
        </p:blipFill>
        <p:spPr>
          <a:xfrm>
            <a:off x="0" y="6324600"/>
            <a:ext cx="12192000" cy="533400"/>
          </a:xfrm>
          <a:prstGeom prst="rect">
            <a:avLst/>
          </a:prstGeom>
        </p:spPr>
      </p:pic>
      <p:sp>
        <p:nvSpPr>
          <p:cNvPr id="28" name="SK-27-text-27"/>
          <p:cNvSpPr/>
          <p:nvPr/>
        </p:nvSpPr>
        <p:spPr>
          <a:xfrm>
            <a:off x="285750" y="142875"/>
            <a:ext cx="90525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Insulin Initiation and Management</a:t>
            </a:r>
            <a:endParaRPr lang="en-US" sz="1800" dirty="0"/>
          </a:p>
        </p:txBody>
      </p:sp>
      <p:sp>
        <p:nvSpPr>
          <p:cNvPr id="29" name="SK-27-text-28"/>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0" name="SK-27-text-29"/>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1" name="SK-27-text-30"/>
          <p:cNvSpPr/>
          <p:nvPr/>
        </p:nvSpPr>
        <p:spPr>
          <a:xfrm>
            <a:off x="714375" y="1000125"/>
            <a:ext cx="5429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Initiation &amp; Basal Regimens</a:t>
            </a:r>
            <a:endParaRPr lang="en-US" sz="1200" dirty="0"/>
          </a:p>
        </p:txBody>
      </p:sp>
      <p:sp>
        <p:nvSpPr>
          <p:cNvPr id="32" name="SK-27-text-31"/>
          <p:cNvSpPr/>
          <p:nvPr/>
        </p:nvSpPr>
        <p:spPr>
          <a:xfrm>
            <a:off x="671513" y="1323975"/>
            <a:ext cx="5186363" cy="400050"/>
          </a:xfrm>
          <a:prstGeom prst="rect">
            <a:avLst/>
          </a:prstGeom>
          <a:noFill/>
          <a:ln/>
        </p:spPr>
        <p:txBody>
          <a:bodyPr vert="horz" wrap="square" lIns="0" tIns="0" rIns="0" bIns="0" rtlCol="0" anchor="ctr"/>
          <a:lstStyle/>
          <a:p>
            <a:pPr marL="0" indent="0">
              <a:lnSpc>
                <a:spcPts val="1575"/>
              </a:lnSpc>
              <a:buNone/>
            </a:pPr>
            <a:r>
              <a:rPr lang="en-US" sz="1050" dirty="0">
                <a:solidFill>
                  <a:srgbClr val="444444"/>
                </a:solidFill>
              </a:rPr>
              <a:t>Start if HbA1c remains above individualised target despite optimized oral/injectable therapy.</a:t>
            </a:r>
            <a:endParaRPr lang="en-US" sz="1050" dirty="0"/>
          </a:p>
        </p:txBody>
      </p:sp>
      <p:sp>
        <p:nvSpPr>
          <p:cNvPr id="33" name="SK-27-text-32"/>
          <p:cNvSpPr/>
          <p:nvPr/>
        </p:nvSpPr>
        <p:spPr>
          <a:xfrm>
            <a:off x="671513" y="1800225"/>
            <a:ext cx="51863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Initial Insulin:</a:t>
            </a:r>
            <a:r>
              <a:rPr lang="en-US" sz="1050" dirty="0">
                <a:solidFill>
                  <a:srgbClr val="444444"/>
                </a:solidFill>
              </a:rPr>
              <a:t> Once or twice daily </a:t>
            </a:r>
            <a:r>
              <a:rPr lang="en-US" sz="1050" b="1" dirty="0">
                <a:solidFill>
                  <a:srgbClr val="444444"/>
                </a:solidFill>
              </a:rPr>
              <a:t>Basal Insulin</a:t>
            </a:r>
            <a:r>
              <a:rPr lang="en-US" sz="1050" dirty="0">
                <a:solidFill>
                  <a:srgbClr val="444444"/>
                </a:solidFill>
              </a:rPr>
              <a:t> (NPH or long-acting analogues like Glargine, Detemir, or Degludec).</a:t>
            </a:r>
            <a:endParaRPr lang="en-US" sz="1050" dirty="0"/>
          </a:p>
        </p:txBody>
      </p:sp>
      <p:sp>
        <p:nvSpPr>
          <p:cNvPr id="34" name="SK-27-text-33"/>
          <p:cNvSpPr/>
          <p:nvPr/>
        </p:nvSpPr>
        <p:spPr>
          <a:xfrm>
            <a:off x="671513" y="2276475"/>
            <a:ext cx="51863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Basal-Plus/Bolus:</a:t>
            </a:r>
            <a:r>
              <a:rPr lang="en-US" sz="1050" dirty="0">
                <a:solidFill>
                  <a:srgbClr val="444444"/>
                </a:solidFill>
              </a:rPr>
              <a:t> If HbA1c ≥ 75 mmol/mol, consider combining basal with meal-time rapid-acting insulin.</a:t>
            </a:r>
            <a:endParaRPr lang="en-US" sz="1050" dirty="0"/>
          </a:p>
        </p:txBody>
      </p:sp>
      <p:sp>
        <p:nvSpPr>
          <p:cNvPr id="35" name="SK-27-text-34"/>
          <p:cNvSpPr/>
          <p:nvPr/>
        </p:nvSpPr>
        <p:spPr>
          <a:xfrm>
            <a:off x="671513" y="2752725"/>
            <a:ext cx="51863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Pre-mixed Insulin:</a:t>
            </a:r>
            <a:r>
              <a:rPr lang="en-US" sz="1050" dirty="0">
                <a:solidFill>
                  <a:srgbClr val="444444"/>
                </a:solidFill>
              </a:rPr>
              <a:t> Useful for patients with predictable meal patterns or postprandial glucose spikes.</a:t>
            </a:r>
            <a:endParaRPr lang="en-US" sz="1050" dirty="0"/>
          </a:p>
        </p:txBody>
      </p:sp>
      <p:sp>
        <p:nvSpPr>
          <p:cNvPr id="36" name="SK-27-text-35"/>
          <p:cNvSpPr/>
          <p:nvPr/>
        </p:nvSpPr>
        <p:spPr>
          <a:xfrm>
            <a:off x="714375" y="3709988"/>
            <a:ext cx="67056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Cardiorenal Protection (NICE 2026)</a:t>
            </a:r>
            <a:endParaRPr lang="en-US" sz="1200" dirty="0"/>
          </a:p>
        </p:txBody>
      </p:sp>
      <p:sp>
        <p:nvSpPr>
          <p:cNvPr id="37" name="SK-27-text-36"/>
          <p:cNvSpPr/>
          <p:nvPr/>
        </p:nvSpPr>
        <p:spPr>
          <a:xfrm>
            <a:off x="671513" y="4033837"/>
            <a:ext cx="51863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DO NOT STOP:</a:t>
            </a:r>
            <a:r>
              <a:rPr lang="en-US" sz="1050" dirty="0">
                <a:solidFill>
                  <a:srgbClr val="444444"/>
                </a:solidFill>
              </a:rPr>
              <a:t> Continue Metformin MR and SGLT2 inhibitors when starting insulin for continued cardiorenal benefit.</a:t>
            </a:r>
            <a:endParaRPr lang="en-US" sz="1050" dirty="0"/>
          </a:p>
        </p:txBody>
      </p:sp>
      <p:sp>
        <p:nvSpPr>
          <p:cNvPr id="38" name="SK-27-text-37"/>
          <p:cNvSpPr/>
          <p:nvPr/>
        </p:nvSpPr>
        <p:spPr>
          <a:xfrm>
            <a:off x="671513" y="4510088"/>
            <a:ext cx="51863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Biosimilars:</a:t>
            </a:r>
            <a:r>
              <a:rPr lang="en-US" sz="1050" dirty="0">
                <a:solidFill>
                  <a:srgbClr val="444444"/>
                </a:solidFill>
              </a:rPr>
              <a:t> Always use the lowest acquisition cost biosimilar insulin when initiating treatment.</a:t>
            </a:r>
            <a:endParaRPr lang="en-US" sz="1050" dirty="0"/>
          </a:p>
        </p:txBody>
      </p:sp>
      <p:sp>
        <p:nvSpPr>
          <p:cNvPr id="39" name="SK-27-text-38"/>
          <p:cNvSpPr/>
          <p:nvPr/>
        </p:nvSpPr>
        <p:spPr>
          <a:xfrm>
            <a:off x="523875" y="5100638"/>
            <a:ext cx="52387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E65100"/>
                </a:solidFill>
              </a:rPr>
              <a:t>SCA MICRO-SKILL</a:t>
            </a:r>
            <a:endParaRPr lang="en-US" sz="900" dirty="0"/>
          </a:p>
        </p:txBody>
      </p:sp>
      <p:sp>
        <p:nvSpPr>
          <p:cNvPr id="40" name="SK-27-text-39"/>
          <p:cNvSpPr/>
          <p:nvPr/>
        </p:nvSpPr>
        <p:spPr>
          <a:xfrm>
            <a:off x="523875" y="5319713"/>
            <a:ext cx="5238750" cy="346472"/>
          </a:xfrm>
          <a:prstGeom prst="rect">
            <a:avLst/>
          </a:prstGeom>
          <a:noFill/>
          <a:ln/>
        </p:spPr>
        <p:txBody>
          <a:bodyPr vert="horz" wrap="square" lIns="0" tIns="0" rIns="0" bIns="0" rtlCol="0" anchor="ctr"/>
          <a:lstStyle/>
          <a:p>
            <a:pPr marL="0" indent="0">
              <a:lnSpc>
                <a:spcPts val="1365"/>
              </a:lnSpc>
              <a:buNone/>
            </a:pPr>
            <a:r>
              <a:rPr lang="en-US" sz="975" dirty="0">
                <a:solidFill>
                  <a:srgbClr val="5D4037"/>
                </a:solidFill>
              </a:rPr>
              <a:t>"We are starting insulin to control your sugars, but we’ll keep the other tablets (SGLT2i) because they protect your heart and kidneys independently."</a:t>
            </a:r>
            <a:endParaRPr lang="en-US" sz="975" dirty="0"/>
          </a:p>
        </p:txBody>
      </p:sp>
      <p:sp>
        <p:nvSpPr>
          <p:cNvPr id="41" name="SK-27-text-40"/>
          <p:cNvSpPr/>
          <p:nvPr/>
        </p:nvSpPr>
        <p:spPr>
          <a:xfrm>
            <a:off x="6619875" y="1000125"/>
            <a:ext cx="5429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Essential Counselling Points</a:t>
            </a:r>
            <a:endParaRPr lang="en-US" sz="1200" dirty="0"/>
          </a:p>
        </p:txBody>
      </p:sp>
      <p:sp>
        <p:nvSpPr>
          <p:cNvPr id="42" name="SK-27-text-41"/>
          <p:cNvSpPr/>
          <p:nvPr/>
        </p:nvSpPr>
        <p:spPr>
          <a:xfrm>
            <a:off x="6577013" y="1323975"/>
            <a:ext cx="56149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Technique:</a:t>
            </a:r>
            <a:r>
              <a:rPr lang="en-US" sz="1050" dirty="0">
                <a:solidFill>
                  <a:srgbClr val="444444"/>
                </a:solidFill>
              </a:rPr>
              <a:t> Injection site rotation (prevent lipohypertrophy) and sharps disposal.</a:t>
            </a:r>
            <a:endParaRPr lang="en-US" sz="1050" dirty="0"/>
          </a:p>
        </p:txBody>
      </p:sp>
      <p:sp>
        <p:nvSpPr>
          <p:cNvPr id="43" name="SK-27-text-42"/>
          <p:cNvSpPr/>
          <p:nvPr/>
        </p:nvSpPr>
        <p:spPr>
          <a:xfrm>
            <a:off x="6577013" y="1600200"/>
            <a:ext cx="51863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Safety:</a:t>
            </a:r>
            <a:r>
              <a:rPr lang="en-US" sz="1050" dirty="0">
                <a:solidFill>
                  <a:srgbClr val="444444"/>
                </a:solidFill>
              </a:rPr>
              <a:t> Hypoglycaemia awareness, treatment (15g fast-acting glucose), and carrying monitoring equipment.</a:t>
            </a:r>
            <a:endParaRPr lang="en-US" sz="1050" dirty="0"/>
          </a:p>
        </p:txBody>
      </p:sp>
      <p:sp>
        <p:nvSpPr>
          <p:cNvPr id="44" name="SK-27-text-43"/>
          <p:cNvSpPr/>
          <p:nvPr/>
        </p:nvSpPr>
        <p:spPr>
          <a:xfrm>
            <a:off x="6577013" y="2076450"/>
            <a:ext cx="56149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Sick Days:</a:t>
            </a:r>
            <a:r>
              <a:rPr lang="en-US" sz="1050" dirty="0">
                <a:solidFill>
                  <a:srgbClr val="444444"/>
                </a:solidFill>
              </a:rPr>
              <a:t> Never stop insulin during illness; monitor glucose and ketones frequently.</a:t>
            </a:r>
            <a:endParaRPr lang="en-US" sz="1050" dirty="0"/>
          </a:p>
        </p:txBody>
      </p:sp>
      <p:sp>
        <p:nvSpPr>
          <p:cNvPr id="45" name="SK-27-text-44"/>
          <p:cNvSpPr/>
          <p:nvPr/>
        </p:nvSpPr>
        <p:spPr>
          <a:xfrm>
            <a:off x="6619875" y="3463528"/>
            <a:ext cx="5429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D2D2D"/>
                </a:solidFill>
              </a:rPr>
              <a:t>DVLA &amp; Occupational Rules</a:t>
            </a:r>
            <a:endParaRPr lang="en-US" sz="1200" dirty="0"/>
          </a:p>
        </p:txBody>
      </p:sp>
      <p:sp>
        <p:nvSpPr>
          <p:cNvPr id="46" name="SK-27-text-45"/>
          <p:cNvSpPr/>
          <p:nvPr/>
        </p:nvSpPr>
        <p:spPr>
          <a:xfrm>
            <a:off x="6577013" y="3787378"/>
            <a:ext cx="51863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Mandatory:</a:t>
            </a:r>
            <a:r>
              <a:rPr lang="en-US" sz="1050" dirty="0">
                <a:solidFill>
                  <a:srgbClr val="444444"/>
                </a:solidFill>
              </a:rPr>
              <a:t> Must inform DVLA when starting insulin. Licence restricted to 1–3 years (Group 1).</a:t>
            </a:r>
            <a:endParaRPr lang="en-US" sz="1050" dirty="0"/>
          </a:p>
        </p:txBody>
      </p:sp>
      <p:sp>
        <p:nvSpPr>
          <p:cNvPr id="47" name="SK-27-text-46"/>
          <p:cNvSpPr/>
          <p:nvPr/>
        </p:nvSpPr>
        <p:spPr>
          <a:xfrm>
            <a:off x="6577013" y="4263628"/>
            <a:ext cx="51863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Driving Protocol:</a:t>
            </a:r>
            <a:r>
              <a:rPr lang="en-US" sz="1050" dirty="0">
                <a:solidFill>
                  <a:srgbClr val="444444"/>
                </a:solidFill>
              </a:rPr>
              <a:t> Check glucose before driving and every 2 hours. Do not drive if BM &lt; 5 mmol/L.</a:t>
            </a:r>
            <a:endParaRPr lang="en-US" sz="1050" dirty="0"/>
          </a:p>
        </p:txBody>
      </p:sp>
      <p:sp>
        <p:nvSpPr>
          <p:cNvPr id="48" name="SK-27-text-47"/>
          <p:cNvSpPr/>
          <p:nvPr/>
        </p:nvSpPr>
        <p:spPr>
          <a:xfrm>
            <a:off x="6577013" y="4739878"/>
            <a:ext cx="5186363" cy="400050"/>
          </a:xfrm>
          <a:prstGeom prst="rect">
            <a:avLst/>
          </a:prstGeom>
          <a:noFill/>
          <a:ln/>
        </p:spPr>
        <p:txBody>
          <a:bodyPr vert="horz" wrap="square" lIns="0" tIns="0" rIns="0" bIns="0" rtlCol="0" anchor="ctr"/>
          <a:lstStyle/>
          <a:p>
            <a:pPr marL="0" indent="0">
              <a:lnSpc>
                <a:spcPts val="1575"/>
              </a:lnSpc>
              <a:buNone/>
            </a:pPr>
            <a:r>
              <a:rPr lang="en-US" sz="1050" b="1" dirty="0">
                <a:solidFill>
                  <a:srgbClr val="444444"/>
                </a:solidFill>
              </a:rPr>
              <a:t>Group 2 (HGV):</a:t>
            </a:r>
            <a:r>
              <a:rPr lang="en-US" sz="1050" dirty="0">
                <a:solidFill>
                  <a:srgbClr val="444444"/>
                </a:solidFill>
              </a:rPr>
              <a:t> Stricter rules; BM meter with memory required; annual consultant review.</a:t>
            </a:r>
            <a:endParaRPr lang="en-US" sz="1050" dirty="0"/>
          </a:p>
        </p:txBody>
      </p:sp>
      <p:sp>
        <p:nvSpPr>
          <p:cNvPr id="49" name="SK-27-text-48"/>
          <p:cNvSpPr/>
          <p:nvPr/>
        </p:nvSpPr>
        <p:spPr>
          <a:xfrm>
            <a:off x="6429375" y="5330428"/>
            <a:ext cx="523875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E65100"/>
                </a:solidFill>
              </a:rPr>
              <a:t>AKT EXAM PEARL</a:t>
            </a:r>
            <a:endParaRPr lang="en-US" sz="900" dirty="0"/>
          </a:p>
        </p:txBody>
      </p:sp>
      <p:sp>
        <p:nvSpPr>
          <p:cNvPr id="50" name="SK-27-text-49"/>
          <p:cNvSpPr/>
          <p:nvPr/>
        </p:nvSpPr>
        <p:spPr>
          <a:xfrm>
            <a:off x="6429375" y="5549503"/>
            <a:ext cx="5238750" cy="346472"/>
          </a:xfrm>
          <a:prstGeom prst="rect">
            <a:avLst/>
          </a:prstGeom>
          <a:noFill/>
          <a:ln/>
        </p:spPr>
        <p:txBody>
          <a:bodyPr vert="horz" wrap="square" lIns="0" tIns="0" rIns="0" bIns="0" rtlCol="0" anchor="ctr"/>
          <a:lstStyle/>
          <a:p>
            <a:pPr marL="0" indent="0">
              <a:lnSpc>
                <a:spcPts val="1365"/>
              </a:lnSpc>
              <a:buNone/>
            </a:pPr>
            <a:r>
              <a:rPr lang="en-US" sz="975" dirty="0">
                <a:solidFill>
                  <a:srgbClr val="5D4037"/>
                </a:solidFill>
              </a:rPr>
              <a:t>Hypoglycaemia unawareness is a </a:t>
            </a:r>
            <a:r>
              <a:rPr lang="en-US" sz="975" b="1" dirty="0">
                <a:solidFill>
                  <a:srgbClr val="5D4037"/>
                </a:solidFill>
              </a:rPr>
              <a:t>contraindication</a:t>
            </a:r>
            <a:r>
              <a:rPr lang="en-US" sz="975" dirty="0">
                <a:solidFill>
                  <a:srgbClr val="5D4037"/>
                </a:solidFill>
              </a:rPr>
              <a:t> to driving and requires immediate DVLA notification.</a:t>
            </a:r>
            <a:endParaRPr lang="en-US" sz="975" dirty="0"/>
          </a:p>
        </p:txBody>
      </p:sp>
      <p:sp>
        <p:nvSpPr>
          <p:cNvPr id="51" name="SK-27-text-50"/>
          <p:cNvSpPr/>
          <p:nvPr/>
        </p:nvSpPr>
        <p:spPr>
          <a:xfrm>
            <a:off x="285750" y="6324600"/>
            <a:ext cx="11620500" cy="533400"/>
          </a:xfrm>
          <a:prstGeom prst="rect">
            <a:avLst/>
          </a:prstGeom>
          <a:noFill/>
          <a:ln/>
        </p:spPr>
        <p:txBody>
          <a:bodyPr vert="horz" wrap="square" lIns="0" tIns="0" rIns="0" bIns="0" rtlCol="0" anchor="ctr"/>
          <a:lstStyle/>
          <a:p>
            <a:pPr marL="0" indent="0">
              <a:lnSpc>
                <a:spcPts val="1350"/>
              </a:lnSpc>
              <a:buNone/>
            </a:pPr>
            <a:r>
              <a:rPr lang="en-US" sz="900" b="1" dirty="0">
                <a:solidFill>
                  <a:srgbClr val="666666"/>
                </a:solidFill>
              </a:rPr>
              <a:t>Speaker Notes:</a:t>
            </a:r>
            <a:r>
              <a:rPr lang="en-US" sz="900" dirty="0">
                <a:solidFill>
                  <a:srgbClr val="666666"/>
                </a:solidFill>
              </a:rPr>
              <a:t> Insulin is no longer the final step; it is part of a multi-drug regimen. </a:t>
            </a:r>
            <a:r>
              <a:rPr lang="en-US" sz="900" b="1" dirty="0">
                <a:solidFill>
                  <a:srgbClr val="666666"/>
                </a:solidFill>
              </a:rPr>
              <a:t>Crucial AKT point:</a:t>
            </a:r>
            <a:r>
              <a:rPr lang="en-US" sz="900" dirty="0">
                <a:solidFill>
                  <a:srgbClr val="666666"/>
                </a:solidFill>
              </a:rPr>
              <a:t> Always continue Metformin and SGLT2i for cardiorenal protection unless contraindicated. When initiating, start with a basal regimen (usually an analogue). For SCA, focus on the "5-to-drive" rule (don't drive if BM &lt; 5) and site rotation. Remember that biosimilars are the standard for cost-effectiveness.</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8-img-2" descr="preencoded.png"/>
          <p:cNvPicPr>
            <a:picLocks noChangeAspect="1"/>
          </p:cNvPicPr>
          <p:nvPr/>
        </p:nvPicPr>
        <p:blipFill>
          <a:blip r:embed="rId4"/>
          <a:stretch>
            <a:fillRect/>
          </a:stretch>
        </p:blipFill>
        <p:spPr>
          <a:xfrm>
            <a:off x="0" y="0"/>
            <a:ext cx="12192000" cy="762000"/>
          </a:xfrm>
          <a:prstGeom prst="rect">
            <a:avLst/>
          </a:prstGeom>
        </p:spPr>
      </p:pic>
      <p:pic>
        <p:nvPicPr>
          <p:cNvPr id="4" name="SK-28-img-3" descr="preencoded.png"/>
          <p:cNvPicPr>
            <a:picLocks noChangeAspect="1"/>
          </p:cNvPicPr>
          <p:nvPr/>
        </p:nvPicPr>
        <p:blipFill>
          <a:blip r:embed="rId5"/>
          <a:stretch>
            <a:fillRect/>
          </a:stretch>
        </p:blipFill>
        <p:spPr>
          <a:xfrm>
            <a:off x="285750" y="952500"/>
            <a:ext cx="5691188" cy="4352925"/>
          </a:xfrm>
          <a:prstGeom prst="rect">
            <a:avLst/>
          </a:prstGeom>
        </p:spPr>
      </p:pic>
      <p:pic>
        <p:nvPicPr>
          <p:cNvPr id="5" name="SK-28-img-4" descr="preencoded.png"/>
          <p:cNvPicPr>
            <a:picLocks noChangeAspect="1"/>
          </p:cNvPicPr>
          <p:nvPr/>
        </p:nvPicPr>
        <p:blipFill>
          <a:blip r:embed="rId6"/>
          <a:stretch>
            <a:fillRect/>
          </a:stretch>
        </p:blipFill>
        <p:spPr>
          <a:xfrm>
            <a:off x="523875" y="1238250"/>
            <a:ext cx="238125" cy="190500"/>
          </a:xfrm>
          <a:prstGeom prst="rect">
            <a:avLst/>
          </a:prstGeom>
        </p:spPr>
      </p:pic>
      <p:pic>
        <p:nvPicPr>
          <p:cNvPr id="6" name="SK-28-img-5" descr="preencoded.png"/>
          <p:cNvPicPr>
            <a:picLocks noChangeAspect="1"/>
          </p:cNvPicPr>
          <p:nvPr/>
        </p:nvPicPr>
        <p:blipFill>
          <a:blip r:embed="rId7"/>
          <a:stretch>
            <a:fillRect/>
          </a:stretch>
        </p:blipFill>
        <p:spPr>
          <a:xfrm>
            <a:off x="285750" y="5495925"/>
            <a:ext cx="5691188" cy="1076325"/>
          </a:xfrm>
          <a:prstGeom prst="rect">
            <a:avLst/>
          </a:prstGeom>
        </p:spPr>
      </p:pic>
      <p:pic>
        <p:nvPicPr>
          <p:cNvPr id="7" name="SK-28-img-6" descr="preencoded.png"/>
          <p:cNvPicPr>
            <a:picLocks noChangeAspect="1"/>
          </p:cNvPicPr>
          <p:nvPr/>
        </p:nvPicPr>
        <p:blipFill>
          <a:blip r:embed="rId8"/>
          <a:stretch>
            <a:fillRect/>
          </a:stretch>
        </p:blipFill>
        <p:spPr>
          <a:xfrm>
            <a:off x="476250" y="5695950"/>
            <a:ext cx="806500" cy="209550"/>
          </a:xfrm>
          <a:prstGeom prst="rect">
            <a:avLst/>
          </a:prstGeom>
        </p:spPr>
      </p:pic>
      <p:pic>
        <p:nvPicPr>
          <p:cNvPr id="8" name="SK-28-img-7" descr="preencoded.png"/>
          <p:cNvPicPr>
            <a:picLocks noChangeAspect="1"/>
          </p:cNvPicPr>
          <p:nvPr/>
        </p:nvPicPr>
        <p:blipFill>
          <a:blip r:embed="rId9"/>
          <a:stretch>
            <a:fillRect/>
          </a:stretch>
        </p:blipFill>
        <p:spPr>
          <a:xfrm>
            <a:off x="6215063" y="952500"/>
            <a:ext cx="5691188" cy="2740670"/>
          </a:xfrm>
          <a:prstGeom prst="rect">
            <a:avLst/>
          </a:prstGeom>
        </p:spPr>
      </p:pic>
      <p:pic>
        <p:nvPicPr>
          <p:cNvPr id="9" name="SK-28-img-8" descr="preencoded.png"/>
          <p:cNvPicPr>
            <a:picLocks noChangeAspect="1"/>
          </p:cNvPicPr>
          <p:nvPr/>
        </p:nvPicPr>
        <p:blipFill>
          <a:blip r:embed="rId10"/>
          <a:stretch>
            <a:fillRect/>
          </a:stretch>
        </p:blipFill>
        <p:spPr>
          <a:xfrm>
            <a:off x="6453188" y="1238250"/>
            <a:ext cx="238125" cy="190500"/>
          </a:xfrm>
          <a:prstGeom prst="rect">
            <a:avLst/>
          </a:prstGeom>
        </p:spPr>
      </p:pic>
      <p:pic>
        <p:nvPicPr>
          <p:cNvPr id="10" name="SK-28-img-9" descr="preencoded.png"/>
          <p:cNvPicPr>
            <a:picLocks noChangeAspect="1"/>
          </p:cNvPicPr>
          <p:nvPr/>
        </p:nvPicPr>
        <p:blipFill>
          <a:blip r:embed="rId11"/>
          <a:stretch>
            <a:fillRect/>
          </a:stretch>
        </p:blipFill>
        <p:spPr>
          <a:xfrm>
            <a:off x="6215063" y="3883670"/>
            <a:ext cx="5691188" cy="2688580"/>
          </a:xfrm>
          <a:prstGeom prst="rect">
            <a:avLst/>
          </a:prstGeom>
        </p:spPr>
      </p:pic>
      <p:pic>
        <p:nvPicPr>
          <p:cNvPr id="11" name="SK-28-img-10" descr="preencoded.png"/>
          <p:cNvPicPr>
            <a:picLocks noChangeAspect="1"/>
          </p:cNvPicPr>
          <p:nvPr/>
        </p:nvPicPr>
        <p:blipFill>
          <a:blip r:embed="rId12"/>
          <a:stretch>
            <a:fillRect/>
          </a:stretch>
        </p:blipFill>
        <p:spPr>
          <a:xfrm>
            <a:off x="6453188" y="4131320"/>
            <a:ext cx="1665833" cy="209550"/>
          </a:xfrm>
          <a:prstGeom prst="rect">
            <a:avLst/>
          </a:prstGeom>
        </p:spPr>
      </p:pic>
      <p:pic>
        <p:nvPicPr>
          <p:cNvPr id="12" name="SK-28-img-11" descr="preencoded.png"/>
          <p:cNvPicPr>
            <a:picLocks noChangeAspect="1"/>
          </p:cNvPicPr>
          <p:nvPr/>
        </p:nvPicPr>
        <p:blipFill>
          <a:blip r:embed="rId13"/>
          <a:stretch>
            <a:fillRect/>
          </a:stretch>
        </p:blipFill>
        <p:spPr>
          <a:xfrm>
            <a:off x="6453188" y="4712345"/>
            <a:ext cx="5214938" cy="600075"/>
          </a:xfrm>
          <a:prstGeom prst="rect">
            <a:avLst/>
          </a:prstGeom>
        </p:spPr>
      </p:pic>
      <p:sp>
        <p:nvSpPr>
          <p:cNvPr id="13" name="SK-28-text-12"/>
          <p:cNvSpPr/>
          <p:nvPr/>
        </p:nvSpPr>
        <p:spPr>
          <a:xfrm>
            <a:off x="285750" y="142875"/>
            <a:ext cx="11906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Complication Screening: Diabetic Retinopathy</a:t>
            </a:r>
            <a:endParaRPr lang="en-US" sz="1800" dirty="0"/>
          </a:p>
        </p:txBody>
      </p:sp>
      <p:sp>
        <p:nvSpPr>
          <p:cNvPr id="14" name="SK-28-text-13"/>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15" name="SK-28-text-14"/>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16" name="SK-28-text-15"/>
          <p:cNvSpPr/>
          <p:nvPr/>
        </p:nvSpPr>
        <p:spPr>
          <a:xfrm>
            <a:off x="857250" y="119062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NHS Screening Programme</a:t>
            </a:r>
            <a:endParaRPr lang="en-US" sz="1500" dirty="0"/>
          </a:p>
        </p:txBody>
      </p:sp>
      <p:sp>
        <p:nvSpPr>
          <p:cNvPr id="17" name="SK-28-text-16"/>
          <p:cNvSpPr/>
          <p:nvPr/>
        </p:nvSpPr>
        <p:spPr>
          <a:xfrm>
            <a:off x="809625" y="1619250"/>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Annual Digital Retinal Photography:</a:t>
            </a:r>
            <a:r>
              <a:rPr lang="en-US" sz="1200" dirty="0">
                <a:solidFill>
                  <a:srgbClr val="2D2D2D"/>
                </a:solidFill>
              </a:rPr>
              <a:t> Essential for all patients with diabetes aged 12 and over.</a:t>
            </a:r>
            <a:endParaRPr lang="en-US" sz="1200" dirty="0"/>
          </a:p>
        </p:txBody>
      </p:sp>
      <p:sp>
        <p:nvSpPr>
          <p:cNvPr id="18" name="SK-28-text-17"/>
          <p:cNvSpPr/>
          <p:nvPr/>
        </p:nvSpPr>
        <p:spPr>
          <a:xfrm>
            <a:off x="809625" y="2179141"/>
            <a:ext cx="5303520" cy="161925"/>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Prompt Referral Required for:</a:t>
            </a:r>
            <a:endParaRPr lang="en-US" sz="1200" dirty="0"/>
          </a:p>
        </p:txBody>
      </p:sp>
      <p:sp>
        <p:nvSpPr>
          <p:cNvPr id="19" name="SK-28-text-18"/>
          <p:cNvSpPr/>
          <p:nvPr/>
        </p:nvSpPr>
        <p:spPr>
          <a:xfrm>
            <a:off x="809625" y="2420987"/>
            <a:ext cx="624078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666666"/>
                </a:solidFill>
              </a:rPr>
              <a:t>• Maculopathy (decreased visual acuity)</a:t>
            </a:r>
            <a:endParaRPr lang="en-US" sz="1050" dirty="0"/>
          </a:p>
        </p:txBody>
      </p:sp>
      <p:sp>
        <p:nvSpPr>
          <p:cNvPr id="20" name="SK-28-text-19"/>
          <p:cNvSpPr/>
          <p:nvPr/>
        </p:nvSpPr>
        <p:spPr>
          <a:xfrm>
            <a:off x="809625" y="2655243"/>
            <a:ext cx="58674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666666"/>
                </a:solidFill>
              </a:rPr>
              <a:t>• Pre-proliferative retinopathy (R2)</a:t>
            </a:r>
            <a:endParaRPr lang="en-US" sz="1050" dirty="0"/>
          </a:p>
        </p:txBody>
      </p:sp>
      <p:sp>
        <p:nvSpPr>
          <p:cNvPr id="21" name="SK-28-text-20"/>
          <p:cNvSpPr/>
          <p:nvPr/>
        </p:nvSpPr>
        <p:spPr>
          <a:xfrm>
            <a:off x="809625" y="2889498"/>
            <a:ext cx="714756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666666"/>
                </a:solidFill>
              </a:rPr>
              <a:t>• Proliferative retinopathy (R3) - Emergency</a:t>
            </a:r>
            <a:endParaRPr lang="en-US" sz="1050" dirty="0"/>
          </a:p>
        </p:txBody>
      </p:sp>
      <p:sp>
        <p:nvSpPr>
          <p:cNvPr id="22" name="SK-28-text-21"/>
          <p:cNvSpPr/>
          <p:nvPr/>
        </p:nvSpPr>
        <p:spPr>
          <a:xfrm>
            <a:off x="809625" y="3190429"/>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Pregnancy:</a:t>
            </a:r>
            <a:r>
              <a:rPr lang="en-US" sz="1200" dirty="0">
                <a:solidFill>
                  <a:srgbClr val="2D2D2D"/>
                </a:solidFill>
              </a:rPr>
              <a:t> Requires more frequent screening (at first booking and again at 28 weeks).</a:t>
            </a:r>
            <a:endParaRPr lang="en-US" sz="1200" dirty="0"/>
          </a:p>
        </p:txBody>
      </p:sp>
      <p:sp>
        <p:nvSpPr>
          <p:cNvPr id="23" name="SK-28-text-22"/>
          <p:cNvSpPr/>
          <p:nvPr/>
        </p:nvSpPr>
        <p:spPr>
          <a:xfrm>
            <a:off x="552450" y="5695950"/>
            <a:ext cx="1001174"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AKT PEARL</a:t>
            </a:r>
            <a:endParaRPr lang="en-US" sz="900" dirty="0"/>
          </a:p>
        </p:txBody>
      </p:sp>
      <p:sp>
        <p:nvSpPr>
          <p:cNvPr id="24" name="SK-28-text-23"/>
          <p:cNvSpPr/>
          <p:nvPr/>
        </p:nvSpPr>
        <p:spPr>
          <a:xfrm>
            <a:off x="476250" y="5981700"/>
            <a:ext cx="5310188" cy="400050"/>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Sudden loss of vision in a diabetic patient is </a:t>
            </a:r>
            <a:r>
              <a:rPr lang="en-US" sz="1125" b="1" dirty="0">
                <a:solidFill>
                  <a:srgbClr val="D32F2F"/>
                </a:solidFill>
              </a:rPr>
              <a:t>vitreous haemorrhage</a:t>
            </a:r>
            <a:r>
              <a:rPr lang="en-US" sz="1125" dirty="0">
                <a:solidFill>
                  <a:srgbClr val="2D2D2D"/>
                </a:solidFill>
              </a:rPr>
              <a:t> until proven otherwise. This is a complication of proliferative retinopathy.</a:t>
            </a:r>
            <a:endParaRPr lang="en-US" sz="1125" dirty="0"/>
          </a:p>
        </p:txBody>
      </p:sp>
      <p:sp>
        <p:nvSpPr>
          <p:cNvPr id="25" name="SK-28-text-24"/>
          <p:cNvSpPr/>
          <p:nvPr/>
        </p:nvSpPr>
        <p:spPr>
          <a:xfrm>
            <a:off x="6786563" y="1190625"/>
            <a:ext cx="5405438"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D32F2F"/>
                </a:solidFill>
              </a:rPr>
              <a:t>The GLP-1 RA / Tirzepatide Risk</a:t>
            </a:r>
            <a:endParaRPr lang="en-US" sz="1500" dirty="0"/>
          </a:p>
        </p:txBody>
      </p:sp>
      <p:sp>
        <p:nvSpPr>
          <p:cNvPr id="26" name="SK-28-text-25"/>
          <p:cNvSpPr/>
          <p:nvPr/>
        </p:nvSpPr>
        <p:spPr>
          <a:xfrm>
            <a:off x="6738938" y="1619250"/>
            <a:ext cx="4929188" cy="639812"/>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The "Paradox":</a:t>
            </a:r>
            <a:r>
              <a:rPr lang="en-US" sz="1200" dirty="0">
                <a:solidFill>
                  <a:srgbClr val="2D2D2D"/>
                </a:solidFill>
              </a:rPr>
              <a:t> Rapid reduction in HbA1c (common with GLP-1s/Tirzepatide) is associated with a </a:t>
            </a:r>
            <a:r>
              <a:rPr lang="en-US" sz="1200" b="1" dirty="0">
                <a:solidFill>
                  <a:srgbClr val="2D2D2D"/>
                </a:solidFill>
              </a:rPr>
              <a:t>transient worsening</a:t>
            </a:r>
            <a:r>
              <a:rPr lang="en-US" sz="1200" dirty="0">
                <a:solidFill>
                  <a:srgbClr val="2D2D2D"/>
                </a:solidFill>
              </a:rPr>
              <a:t> of diabetic retinopathy.</a:t>
            </a:r>
            <a:endParaRPr lang="en-US" sz="1200" dirty="0"/>
          </a:p>
        </p:txBody>
      </p:sp>
      <p:sp>
        <p:nvSpPr>
          <p:cNvPr id="27" name="SK-28-text-26"/>
          <p:cNvSpPr/>
          <p:nvPr/>
        </p:nvSpPr>
        <p:spPr>
          <a:xfrm>
            <a:off x="6738938" y="2373362"/>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Mandatory Action:</a:t>
            </a:r>
            <a:r>
              <a:rPr lang="en-US" sz="1200" dirty="0">
                <a:solidFill>
                  <a:srgbClr val="2D2D2D"/>
                </a:solidFill>
              </a:rPr>
              <a:t> Notify the ophthalmologist/screening service </a:t>
            </a:r>
            <a:r>
              <a:rPr lang="en-US" sz="1200" b="1" dirty="0">
                <a:solidFill>
                  <a:srgbClr val="2D2D2D"/>
                </a:solidFill>
              </a:rPr>
              <a:t>before</a:t>
            </a:r>
            <a:r>
              <a:rPr lang="en-US" sz="1200" dirty="0">
                <a:solidFill>
                  <a:srgbClr val="2D2D2D"/>
                </a:solidFill>
              </a:rPr>
              <a:t> starting a GLP-1 RA if the patient has known retinopathy.</a:t>
            </a:r>
            <a:endParaRPr lang="en-US" sz="1200" dirty="0"/>
          </a:p>
        </p:txBody>
      </p:sp>
      <p:sp>
        <p:nvSpPr>
          <p:cNvPr id="28" name="SK-28-text-27"/>
          <p:cNvSpPr/>
          <p:nvPr/>
        </p:nvSpPr>
        <p:spPr>
          <a:xfrm>
            <a:off x="6738938" y="2914204"/>
            <a:ext cx="4929188"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Semaglutide &amp; NAION:</a:t>
            </a:r>
            <a:r>
              <a:rPr lang="en-US" sz="1200" dirty="0">
                <a:solidFill>
                  <a:srgbClr val="2D2D2D"/>
                </a:solidFill>
              </a:rPr>
              <a:t> Be aware of the rare association with Non-Arteritic Anterior Ischemic Optic Neuropathy.</a:t>
            </a:r>
            <a:endParaRPr lang="en-US" sz="1200" dirty="0"/>
          </a:p>
        </p:txBody>
      </p:sp>
      <p:sp>
        <p:nvSpPr>
          <p:cNvPr id="29" name="SK-28-text-28"/>
          <p:cNvSpPr/>
          <p:nvPr/>
        </p:nvSpPr>
        <p:spPr>
          <a:xfrm>
            <a:off x="6529388" y="4131320"/>
            <a:ext cx="2741460" cy="2095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CONSULTATION SKILL</a:t>
            </a:r>
            <a:endParaRPr lang="en-US" sz="900" dirty="0"/>
          </a:p>
        </p:txBody>
      </p:sp>
      <p:sp>
        <p:nvSpPr>
          <p:cNvPr id="30" name="SK-28-text-29"/>
          <p:cNvSpPr/>
          <p:nvPr/>
        </p:nvSpPr>
        <p:spPr>
          <a:xfrm>
            <a:off x="6453188" y="4417070"/>
            <a:ext cx="5738813" cy="200025"/>
          </a:xfrm>
          <a:prstGeom prst="rect">
            <a:avLst/>
          </a:prstGeom>
          <a:noFill/>
          <a:ln/>
        </p:spPr>
        <p:txBody>
          <a:bodyPr vert="horz" wrap="square" lIns="0" tIns="0" rIns="0" bIns="0" rtlCol="0" anchor="ctr"/>
          <a:lstStyle/>
          <a:p>
            <a:pPr marL="0" indent="0">
              <a:lnSpc>
                <a:spcPts val="1575"/>
              </a:lnSpc>
              <a:buNone/>
            </a:pPr>
            <a:r>
              <a:rPr lang="en-US" sz="1125" dirty="0">
                <a:solidFill>
                  <a:srgbClr val="2D2D2D"/>
                </a:solidFill>
              </a:rPr>
              <a:t>When starting Semaglutide, counsel the patient:</a:t>
            </a:r>
            <a:endParaRPr lang="en-US" sz="1125" dirty="0"/>
          </a:p>
        </p:txBody>
      </p:sp>
      <p:sp>
        <p:nvSpPr>
          <p:cNvPr id="31" name="SK-28-text-30"/>
          <p:cNvSpPr/>
          <p:nvPr/>
        </p:nvSpPr>
        <p:spPr>
          <a:xfrm>
            <a:off x="6548438" y="4712345"/>
            <a:ext cx="5119688" cy="600075"/>
          </a:xfrm>
          <a:prstGeom prst="rect">
            <a:avLst/>
          </a:prstGeom>
          <a:noFill/>
          <a:ln/>
        </p:spPr>
        <p:txBody>
          <a:bodyPr vert="horz" wrap="square" lIns="0" tIns="0" rIns="0" bIns="0" rtlCol="0" anchor="ctr"/>
          <a:lstStyle/>
          <a:p>
            <a:pPr marL="0" indent="0">
              <a:lnSpc>
                <a:spcPts val="1575"/>
              </a:lnSpc>
              <a:buNone/>
            </a:pPr>
            <a:r>
              <a:rPr lang="en-US" sz="1050" i="1" dirty="0">
                <a:solidFill>
                  <a:srgbClr val="444444"/>
                </a:solidFill>
              </a:rPr>
              <a:t>"While this medication is excellent for your sugar and heart, improving control very quickly can sometimes stress the blood vessels in the eyes. Please report any sudden vision changes immediately."</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9-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29-img-4" descr="preencoded.png"/>
          <p:cNvPicPr>
            <a:picLocks noChangeAspect="1"/>
          </p:cNvPicPr>
          <p:nvPr/>
        </p:nvPicPr>
        <p:blipFill>
          <a:blip r:embed="rId5"/>
          <a:stretch>
            <a:fillRect/>
          </a:stretch>
        </p:blipFill>
        <p:spPr>
          <a:xfrm>
            <a:off x="285750" y="952500"/>
            <a:ext cx="5691188" cy="2714625"/>
          </a:xfrm>
          <a:prstGeom prst="rect">
            <a:avLst/>
          </a:prstGeom>
        </p:spPr>
      </p:pic>
      <p:pic>
        <p:nvPicPr>
          <p:cNvPr id="6" name="SK-29-img-5" descr="preencoded.png"/>
          <p:cNvPicPr>
            <a:picLocks noChangeAspect="1"/>
          </p:cNvPicPr>
          <p:nvPr/>
        </p:nvPicPr>
        <p:blipFill>
          <a:blip r:embed="rId6"/>
          <a:stretch>
            <a:fillRect/>
          </a:stretch>
        </p:blipFill>
        <p:spPr>
          <a:xfrm>
            <a:off x="476250" y="1176338"/>
            <a:ext cx="238125" cy="190500"/>
          </a:xfrm>
          <a:prstGeom prst="rect">
            <a:avLst/>
          </a:prstGeom>
        </p:spPr>
      </p:pic>
      <p:pic>
        <p:nvPicPr>
          <p:cNvPr id="7" name="SK-29-img-6" descr="preencoded.png"/>
          <p:cNvPicPr>
            <a:picLocks noChangeAspect="1"/>
          </p:cNvPicPr>
          <p:nvPr/>
        </p:nvPicPr>
        <p:blipFill>
          <a:blip r:embed="rId7"/>
          <a:stretch>
            <a:fillRect/>
          </a:stretch>
        </p:blipFill>
        <p:spPr>
          <a:xfrm>
            <a:off x="476250" y="1543050"/>
            <a:ext cx="178594" cy="142875"/>
          </a:xfrm>
          <a:prstGeom prst="rect">
            <a:avLst/>
          </a:prstGeom>
        </p:spPr>
      </p:pic>
      <p:pic>
        <p:nvPicPr>
          <p:cNvPr id="8" name="SK-29-img-7" descr="preencoded.png"/>
          <p:cNvPicPr>
            <a:picLocks noChangeAspect="1"/>
          </p:cNvPicPr>
          <p:nvPr/>
        </p:nvPicPr>
        <p:blipFill>
          <a:blip r:embed="rId7"/>
          <a:stretch>
            <a:fillRect/>
          </a:stretch>
        </p:blipFill>
        <p:spPr>
          <a:xfrm>
            <a:off x="476250" y="2038350"/>
            <a:ext cx="178594" cy="142875"/>
          </a:xfrm>
          <a:prstGeom prst="rect">
            <a:avLst/>
          </a:prstGeom>
        </p:spPr>
      </p:pic>
      <p:pic>
        <p:nvPicPr>
          <p:cNvPr id="9" name="SK-29-img-8" descr="preencoded.png"/>
          <p:cNvPicPr>
            <a:picLocks noChangeAspect="1"/>
          </p:cNvPicPr>
          <p:nvPr/>
        </p:nvPicPr>
        <p:blipFill>
          <a:blip r:embed="rId8"/>
          <a:stretch>
            <a:fillRect/>
          </a:stretch>
        </p:blipFill>
        <p:spPr>
          <a:xfrm>
            <a:off x="476250" y="2333625"/>
            <a:ext cx="178594" cy="152995"/>
          </a:xfrm>
          <a:prstGeom prst="rect">
            <a:avLst/>
          </a:prstGeom>
        </p:spPr>
      </p:pic>
      <p:pic>
        <p:nvPicPr>
          <p:cNvPr id="10" name="SK-29-img-9" descr="preencoded.png"/>
          <p:cNvPicPr>
            <a:picLocks noChangeAspect="1"/>
          </p:cNvPicPr>
          <p:nvPr/>
        </p:nvPicPr>
        <p:blipFill>
          <a:blip r:embed="rId5"/>
          <a:stretch>
            <a:fillRect/>
          </a:stretch>
        </p:blipFill>
        <p:spPr>
          <a:xfrm>
            <a:off x="285750" y="3857625"/>
            <a:ext cx="5691188" cy="2714625"/>
          </a:xfrm>
          <a:prstGeom prst="rect">
            <a:avLst/>
          </a:prstGeom>
        </p:spPr>
      </p:pic>
      <p:pic>
        <p:nvPicPr>
          <p:cNvPr id="11" name="SK-29-img-10" descr="preencoded.png"/>
          <p:cNvPicPr>
            <a:picLocks noChangeAspect="1"/>
          </p:cNvPicPr>
          <p:nvPr/>
        </p:nvPicPr>
        <p:blipFill>
          <a:blip r:embed="rId9"/>
          <a:stretch>
            <a:fillRect/>
          </a:stretch>
        </p:blipFill>
        <p:spPr>
          <a:xfrm>
            <a:off x="476250" y="4081463"/>
            <a:ext cx="238125" cy="190500"/>
          </a:xfrm>
          <a:prstGeom prst="rect">
            <a:avLst/>
          </a:prstGeom>
        </p:spPr>
      </p:pic>
      <p:pic>
        <p:nvPicPr>
          <p:cNvPr id="12" name="SK-29-img-11" descr="preencoded.png"/>
          <p:cNvPicPr>
            <a:picLocks noChangeAspect="1"/>
          </p:cNvPicPr>
          <p:nvPr/>
        </p:nvPicPr>
        <p:blipFill>
          <a:blip r:embed="rId10"/>
          <a:stretch>
            <a:fillRect/>
          </a:stretch>
        </p:blipFill>
        <p:spPr>
          <a:xfrm>
            <a:off x="476250" y="4448175"/>
            <a:ext cx="1087785" cy="352425"/>
          </a:xfrm>
          <a:prstGeom prst="rect">
            <a:avLst/>
          </a:prstGeom>
        </p:spPr>
      </p:pic>
      <p:pic>
        <p:nvPicPr>
          <p:cNvPr id="13" name="SK-29-img-12" descr="preencoded.png"/>
          <p:cNvPicPr>
            <a:picLocks noChangeAspect="1"/>
          </p:cNvPicPr>
          <p:nvPr/>
        </p:nvPicPr>
        <p:blipFill>
          <a:blip r:embed="rId11"/>
          <a:stretch>
            <a:fillRect/>
          </a:stretch>
        </p:blipFill>
        <p:spPr>
          <a:xfrm>
            <a:off x="1564035" y="4448175"/>
            <a:ext cx="4222403" cy="352425"/>
          </a:xfrm>
          <a:prstGeom prst="rect">
            <a:avLst/>
          </a:prstGeom>
        </p:spPr>
      </p:pic>
      <p:pic>
        <p:nvPicPr>
          <p:cNvPr id="14" name="SK-29-img-13" descr="preencoded.png"/>
          <p:cNvPicPr>
            <a:picLocks noChangeAspect="1"/>
          </p:cNvPicPr>
          <p:nvPr/>
        </p:nvPicPr>
        <p:blipFill>
          <a:blip r:embed="rId12"/>
          <a:stretch>
            <a:fillRect/>
          </a:stretch>
        </p:blipFill>
        <p:spPr>
          <a:xfrm>
            <a:off x="476250" y="4800600"/>
            <a:ext cx="1087785" cy="352425"/>
          </a:xfrm>
          <a:prstGeom prst="rect">
            <a:avLst/>
          </a:prstGeom>
        </p:spPr>
      </p:pic>
      <p:pic>
        <p:nvPicPr>
          <p:cNvPr id="15" name="SK-29-img-14" descr="preencoded.png"/>
          <p:cNvPicPr>
            <a:picLocks noChangeAspect="1"/>
          </p:cNvPicPr>
          <p:nvPr/>
        </p:nvPicPr>
        <p:blipFill>
          <a:blip r:embed="rId13"/>
          <a:stretch>
            <a:fillRect/>
          </a:stretch>
        </p:blipFill>
        <p:spPr>
          <a:xfrm>
            <a:off x="1564035" y="4800600"/>
            <a:ext cx="4222403" cy="352425"/>
          </a:xfrm>
          <a:prstGeom prst="rect">
            <a:avLst/>
          </a:prstGeom>
        </p:spPr>
      </p:pic>
      <p:pic>
        <p:nvPicPr>
          <p:cNvPr id="16" name="SK-29-img-15" descr="preencoded.png"/>
          <p:cNvPicPr>
            <a:picLocks noChangeAspect="1"/>
          </p:cNvPicPr>
          <p:nvPr/>
        </p:nvPicPr>
        <p:blipFill>
          <a:blip r:embed="rId12"/>
          <a:stretch>
            <a:fillRect/>
          </a:stretch>
        </p:blipFill>
        <p:spPr>
          <a:xfrm>
            <a:off x="476250" y="5153025"/>
            <a:ext cx="1087785" cy="352425"/>
          </a:xfrm>
          <a:prstGeom prst="rect">
            <a:avLst/>
          </a:prstGeom>
        </p:spPr>
      </p:pic>
      <p:pic>
        <p:nvPicPr>
          <p:cNvPr id="17" name="SK-29-img-16" descr="preencoded.png"/>
          <p:cNvPicPr>
            <a:picLocks noChangeAspect="1"/>
          </p:cNvPicPr>
          <p:nvPr/>
        </p:nvPicPr>
        <p:blipFill>
          <a:blip r:embed="rId13"/>
          <a:stretch>
            <a:fillRect/>
          </a:stretch>
        </p:blipFill>
        <p:spPr>
          <a:xfrm>
            <a:off x="1564035" y="5153025"/>
            <a:ext cx="4222403" cy="352425"/>
          </a:xfrm>
          <a:prstGeom prst="rect">
            <a:avLst/>
          </a:prstGeom>
        </p:spPr>
      </p:pic>
      <p:pic>
        <p:nvPicPr>
          <p:cNvPr id="18" name="SK-29-img-17" descr="preencoded.png"/>
          <p:cNvPicPr>
            <a:picLocks noChangeAspect="1"/>
          </p:cNvPicPr>
          <p:nvPr/>
        </p:nvPicPr>
        <p:blipFill>
          <a:blip r:embed="rId12"/>
          <a:stretch>
            <a:fillRect/>
          </a:stretch>
        </p:blipFill>
        <p:spPr>
          <a:xfrm>
            <a:off x="476250" y="5505450"/>
            <a:ext cx="1087785" cy="352425"/>
          </a:xfrm>
          <a:prstGeom prst="rect">
            <a:avLst/>
          </a:prstGeom>
        </p:spPr>
      </p:pic>
      <p:pic>
        <p:nvPicPr>
          <p:cNvPr id="19" name="SK-29-img-18" descr="preencoded.png"/>
          <p:cNvPicPr>
            <a:picLocks noChangeAspect="1"/>
          </p:cNvPicPr>
          <p:nvPr/>
        </p:nvPicPr>
        <p:blipFill>
          <a:blip r:embed="rId13"/>
          <a:stretch>
            <a:fillRect/>
          </a:stretch>
        </p:blipFill>
        <p:spPr>
          <a:xfrm>
            <a:off x="1564035" y="5505450"/>
            <a:ext cx="4222403" cy="352425"/>
          </a:xfrm>
          <a:prstGeom prst="rect">
            <a:avLst/>
          </a:prstGeom>
        </p:spPr>
      </p:pic>
      <p:pic>
        <p:nvPicPr>
          <p:cNvPr id="20" name="SK-29-img-19" descr="preencoded.png"/>
          <p:cNvPicPr>
            <a:picLocks noChangeAspect="1"/>
          </p:cNvPicPr>
          <p:nvPr/>
        </p:nvPicPr>
        <p:blipFill>
          <a:blip r:embed="rId14"/>
          <a:stretch>
            <a:fillRect/>
          </a:stretch>
        </p:blipFill>
        <p:spPr>
          <a:xfrm>
            <a:off x="6215063" y="952500"/>
            <a:ext cx="5691188" cy="2714625"/>
          </a:xfrm>
          <a:prstGeom prst="rect">
            <a:avLst/>
          </a:prstGeom>
        </p:spPr>
      </p:pic>
      <p:pic>
        <p:nvPicPr>
          <p:cNvPr id="21" name="SK-29-img-20" descr="preencoded.png"/>
          <p:cNvPicPr>
            <a:picLocks noChangeAspect="1"/>
          </p:cNvPicPr>
          <p:nvPr/>
        </p:nvPicPr>
        <p:blipFill>
          <a:blip r:embed="rId15"/>
          <a:stretch>
            <a:fillRect/>
          </a:stretch>
        </p:blipFill>
        <p:spPr>
          <a:xfrm>
            <a:off x="6405563" y="1176338"/>
            <a:ext cx="238125" cy="190500"/>
          </a:xfrm>
          <a:prstGeom prst="rect">
            <a:avLst/>
          </a:prstGeom>
        </p:spPr>
      </p:pic>
      <p:pic>
        <p:nvPicPr>
          <p:cNvPr id="22" name="SK-29-img-21" descr="preencoded.png"/>
          <p:cNvPicPr>
            <a:picLocks noChangeAspect="1"/>
          </p:cNvPicPr>
          <p:nvPr/>
        </p:nvPicPr>
        <p:blipFill>
          <a:blip r:embed="rId16"/>
          <a:stretch>
            <a:fillRect/>
          </a:stretch>
        </p:blipFill>
        <p:spPr>
          <a:xfrm>
            <a:off x="6405563" y="1543050"/>
            <a:ext cx="178594" cy="142875"/>
          </a:xfrm>
          <a:prstGeom prst="rect">
            <a:avLst/>
          </a:prstGeom>
        </p:spPr>
      </p:pic>
      <p:pic>
        <p:nvPicPr>
          <p:cNvPr id="23" name="SK-29-img-22" descr="preencoded.png"/>
          <p:cNvPicPr>
            <a:picLocks noChangeAspect="1"/>
          </p:cNvPicPr>
          <p:nvPr/>
        </p:nvPicPr>
        <p:blipFill>
          <a:blip r:embed="rId16"/>
          <a:stretch>
            <a:fillRect/>
          </a:stretch>
        </p:blipFill>
        <p:spPr>
          <a:xfrm>
            <a:off x="6405563" y="1838325"/>
            <a:ext cx="178594" cy="142875"/>
          </a:xfrm>
          <a:prstGeom prst="rect">
            <a:avLst/>
          </a:prstGeom>
        </p:spPr>
      </p:pic>
      <p:pic>
        <p:nvPicPr>
          <p:cNvPr id="24" name="SK-29-img-23" descr="preencoded.png"/>
          <p:cNvPicPr>
            <a:picLocks noChangeAspect="1"/>
          </p:cNvPicPr>
          <p:nvPr/>
        </p:nvPicPr>
        <p:blipFill>
          <a:blip r:embed="rId16"/>
          <a:stretch>
            <a:fillRect/>
          </a:stretch>
        </p:blipFill>
        <p:spPr>
          <a:xfrm>
            <a:off x="6405563" y="2133600"/>
            <a:ext cx="178594" cy="142875"/>
          </a:xfrm>
          <a:prstGeom prst="rect">
            <a:avLst/>
          </a:prstGeom>
        </p:spPr>
      </p:pic>
      <p:pic>
        <p:nvPicPr>
          <p:cNvPr id="25" name="SK-29-img-24" descr="preencoded.png"/>
          <p:cNvPicPr>
            <a:picLocks noChangeAspect="1"/>
          </p:cNvPicPr>
          <p:nvPr/>
        </p:nvPicPr>
        <p:blipFill>
          <a:blip r:embed="rId17"/>
          <a:stretch>
            <a:fillRect/>
          </a:stretch>
        </p:blipFill>
        <p:spPr>
          <a:xfrm>
            <a:off x="6405563" y="2476500"/>
            <a:ext cx="5310188" cy="457200"/>
          </a:xfrm>
          <a:prstGeom prst="rect">
            <a:avLst/>
          </a:prstGeom>
        </p:spPr>
      </p:pic>
      <p:pic>
        <p:nvPicPr>
          <p:cNvPr id="26" name="SK-29-img-25" descr="preencoded.png"/>
          <p:cNvPicPr>
            <a:picLocks noChangeAspect="1"/>
          </p:cNvPicPr>
          <p:nvPr/>
        </p:nvPicPr>
        <p:blipFill>
          <a:blip r:embed="rId18"/>
          <a:stretch>
            <a:fillRect/>
          </a:stretch>
        </p:blipFill>
        <p:spPr>
          <a:xfrm>
            <a:off x="7753052" y="2626668"/>
            <a:ext cx="190500" cy="152400"/>
          </a:xfrm>
          <a:prstGeom prst="rect">
            <a:avLst/>
          </a:prstGeom>
        </p:spPr>
      </p:pic>
      <p:pic>
        <p:nvPicPr>
          <p:cNvPr id="27" name="SK-29-img-26" descr="preencoded.png"/>
          <p:cNvPicPr>
            <a:picLocks noChangeAspect="1"/>
          </p:cNvPicPr>
          <p:nvPr/>
        </p:nvPicPr>
        <p:blipFill>
          <a:blip r:embed="rId19"/>
          <a:stretch>
            <a:fillRect/>
          </a:stretch>
        </p:blipFill>
        <p:spPr>
          <a:xfrm>
            <a:off x="6215063" y="3857625"/>
            <a:ext cx="5691188" cy="2714625"/>
          </a:xfrm>
          <a:prstGeom prst="rect">
            <a:avLst/>
          </a:prstGeom>
        </p:spPr>
      </p:pic>
      <p:pic>
        <p:nvPicPr>
          <p:cNvPr id="28" name="SK-29-img-27" descr="preencoded.png"/>
          <p:cNvPicPr>
            <a:picLocks noChangeAspect="1"/>
          </p:cNvPicPr>
          <p:nvPr/>
        </p:nvPicPr>
        <p:blipFill>
          <a:blip r:embed="rId20"/>
          <a:stretch>
            <a:fillRect/>
          </a:stretch>
        </p:blipFill>
        <p:spPr>
          <a:xfrm>
            <a:off x="6405563" y="4081463"/>
            <a:ext cx="238125" cy="190500"/>
          </a:xfrm>
          <a:prstGeom prst="rect">
            <a:avLst/>
          </a:prstGeom>
        </p:spPr>
      </p:pic>
      <p:pic>
        <p:nvPicPr>
          <p:cNvPr id="29" name="SK-29-img-28" descr="preencoded.png"/>
          <p:cNvPicPr>
            <a:picLocks noChangeAspect="1"/>
          </p:cNvPicPr>
          <p:nvPr/>
        </p:nvPicPr>
        <p:blipFill>
          <a:blip r:embed="rId21"/>
          <a:stretch>
            <a:fillRect/>
          </a:stretch>
        </p:blipFill>
        <p:spPr>
          <a:xfrm>
            <a:off x="6405563" y="4448175"/>
            <a:ext cx="178594" cy="142875"/>
          </a:xfrm>
          <a:prstGeom prst="rect">
            <a:avLst/>
          </a:prstGeom>
        </p:spPr>
      </p:pic>
      <p:pic>
        <p:nvPicPr>
          <p:cNvPr id="30" name="SK-29-img-29" descr="preencoded.png"/>
          <p:cNvPicPr>
            <a:picLocks noChangeAspect="1"/>
          </p:cNvPicPr>
          <p:nvPr/>
        </p:nvPicPr>
        <p:blipFill>
          <a:blip r:embed="rId22"/>
          <a:stretch>
            <a:fillRect/>
          </a:stretch>
        </p:blipFill>
        <p:spPr>
          <a:xfrm>
            <a:off x="6405563" y="4743450"/>
            <a:ext cx="178594" cy="164753"/>
          </a:xfrm>
          <a:prstGeom prst="rect">
            <a:avLst/>
          </a:prstGeom>
        </p:spPr>
      </p:pic>
      <p:pic>
        <p:nvPicPr>
          <p:cNvPr id="31" name="SK-29-img-30" descr="preencoded.png"/>
          <p:cNvPicPr>
            <a:picLocks noChangeAspect="1"/>
          </p:cNvPicPr>
          <p:nvPr/>
        </p:nvPicPr>
        <p:blipFill>
          <a:blip r:embed="rId23"/>
          <a:stretch>
            <a:fillRect/>
          </a:stretch>
        </p:blipFill>
        <p:spPr>
          <a:xfrm>
            <a:off x="6405563" y="5238750"/>
            <a:ext cx="178594" cy="164753"/>
          </a:xfrm>
          <a:prstGeom prst="rect">
            <a:avLst/>
          </a:prstGeom>
        </p:spPr>
      </p:pic>
      <p:sp>
        <p:nvSpPr>
          <p:cNvPr id="32" name="SK-29-text-31"/>
          <p:cNvSpPr/>
          <p:nvPr/>
        </p:nvSpPr>
        <p:spPr>
          <a:xfrm>
            <a:off x="285750" y="142875"/>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Complication Screening: Diabetic Foot Care</a:t>
            </a:r>
            <a:endParaRPr lang="en-US" sz="1800" dirty="0"/>
          </a:p>
        </p:txBody>
      </p:sp>
      <p:sp>
        <p:nvSpPr>
          <p:cNvPr id="33" name="SK-29-text-32"/>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4" name="SK-29-text-33"/>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5" name="SK-29-text-34"/>
          <p:cNvSpPr/>
          <p:nvPr/>
        </p:nvSpPr>
        <p:spPr>
          <a:xfrm>
            <a:off x="828675" y="1143000"/>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Annual Foot Assessment</a:t>
            </a:r>
            <a:endParaRPr lang="en-US" sz="1350" dirty="0"/>
          </a:p>
        </p:txBody>
      </p:sp>
      <p:sp>
        <p:nvSpPr>
          <p:cNvPr id="36" name="SK-29-text-35"/>
          <p:cNvSpPr/>
          <p:nvPr/>
        </p:nvSpPr>
        <p:spPr>
          <a:xfrm>
            <a:off x="750094" y="1543050"/>
            <a:ext cx="5036344"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Inspection:</a:t>
            </a:r>
            <a:r>
              <a:rPr lang="en-US" sz="1125" dirty="0">
                <a:solidFill>
                  <a:srgbClr val="2D2D2D"/>
                </a:solidFill>
              </a:rPr>
              <a:t> Check for deformity, callus, skin integrity, and suitability of footwear.</a:t>
            </a:r>
            <a:endParaRPr lang="en-US" sz="1125" dirty="0"/>
          </a:p>
        </p:txBody>
      </p:sp>
      <p:sp>
        <p:nvSpPr>
          <p:cNvPr id="37" name="SK-29-text-36"/>
          <p:cNvSpPr/>
          <p:nvPr/>
        </p:nvSpPr>
        <p:spPr>
          <a:xfrm>
            <a:off x="750094" y="2038350"/>
            <a:ext cx="11441906"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Pulses:</a:t>
            </a:r>
            <a:r>
              <a:rPr lang="en-US" sz="1125" dirty="0">
                <a:solidFill>
                  <a:srgbClr val="2D2D2D"/>
                </a:solidFill>
              </a:rPr>
              <a:t> Palpate Dorsalis Pedis and Posterior Tibial pulses bilaterally.</a:t>
            </a:r>
            <a:endParaRPr lang="en-US" sz="1125" dirty="0"/>
          </a:p>
        </p:txBody>
      </p:sp>
      <p:sp>
        <p:nvSpPr>
          <p:cNvPr id="38" name="SK-29-text-37"/>
          <p:cNvSpPr/>
          <p:nvPr/>
        </p:nvSpPr>
        <p:spPr>
          <a:xfrm>
            <a:off x="750094" y="2333625"/>
            <a:ext cx="5036344"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Sensation:</a:t>
            </a:r>
            <a:r>
              <a:rPr lang="en-US" sz="1125" dirty="0">
                <a:solidFill>
                  <a:srgbClr val="2D2D2D"/>
                </a:solidFill>
              </a:rPr>
              <a:t> Test with 10g monofilament (at least 10 sites) + vibration perception.</a:t>
            </a:r>
            <a:endParaRPr lang="en-US" sz="1125" dirty="0"/>
          </a:p>
        </p:txBody>
      </p:sp>
      <p:sp>
        <p:nvSpPr>
          <p:cNvPr id="39" name="SK-29-text-38"/>
          <p:cNvSpPr/>
          <p:nvPr/>
        </p:nvSpPr>
        <p:spPr>
          <a:xfrm>
            <a:off x="828675" y="4048125"/>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Risk Stratification</a:t>
            </a:r>
            <a:endParaRPr lang="en-US" sz="1350" dirty="0"/>
          </a:p>
        </p:txBody>
      </p:sp>
      <p:sp>
        <p:nvSpPr>
          <p:cNvPr id="40" name="SK-29-text-39"/>
          <p:cNvSpPr/>
          <p:nvPr/>
        </p:nvSpPr>
        <p:spPr>
          <a:xfrm>
            <a:off x="590550" y="4448175"/>
            <a:ext cx="1011132"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Category</a:t>
            </a:r>
            <a:endParaRPr lang="en-US" sz="1050" dirty="0"/>
          </a:p>
        </p:txBody>
      </p:sp>
      <p:sp>
        <p:nvSpPr>
          <p:cNvPr id="41" name="SK-29-text-40"/>
          <p:cNvSpPr/>
          <p:nvPr/>
        </p:nvSpPr>
        <p:spPr>
          <a:xfrm>
            <a:off x="1678335" y="4448175"/>
            <a:ext cx="3993803"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Criteria</a:t>
            </a:r>
            <a:endParaRPr lang="en-US" sz="1050" dirty="0"/>
          </a:p>
        </p:txBody>
      </p:sp>
      <p:sp>
        <p:nvSpPr>
          <p:cNvPr id="42" name="SK-29-text-41"/>
          <p:cNvSpPr/>
          <p:nvPr/>
        </p:nvSpPr>
        <p:spPr>
          <a:xfrm>
            <a:off x="590550" y="4800600"/>
            <a:ext cx="1011132"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Low Risk</a:t>
            </a:r>
            <a:endParaRPr lang="en-US" sz="1050" dirty="0"/>
          </a:p>
        </p:txBody>
      </p:sp>
      <p:sp>
        <p:nvSpPr>
          <p:cNvPr id="43" name="SK-29-text-42"/>
          <p:cNvSpPr/>
          <p:nvPr/>
        </p:nvSpPr>
        <p:spPr>
          <a:xfrm>
            <a:off x="1678335" y="4800600"/>
            <a:ext cx="7870541"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No risk factors identified (Normal sensation/pulses)</a:t>
            </a:r>
            <a:endParaRPr lang="en-US" sz="1050" dirty="0"/>
          </a:p>
        </p:txBody>
      </p:sp>
      <p:sp>
        <p:nvSpPr>
          <p:cNvPr id="44" name="SK-29-text-43"/>
          <p:cNvSpPr/>
          <p:nvPr/>
        </p:nvSpPr>
        <p:spPr>
          <a:xfrm>
            <a:off x="590550" y="5153025"/>
            <a:ext cx="1011132"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Moderate</a:t>
            </a:r>
            <a:endParaRPr lang="en-US" sz="1050" dirty="0"/>
          </a:p>
        </p:txBody>
      </p:sp>
      <p:sp>
        <p:nvSpPr>
          <p:cNvPr id="45" name="SK-29-text-44"/>
          <p:cNvSpPr/>
          <p:nvPr/>
        </p:nvSpPr>
        <p:spPr>
          <a:xfrm>
            <a:off x="1678335" y="5153025"/>
            <a:ext cx="7870541"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One risk factor (e.g. loss of sensation OR ischemia)</a:t>
            </a:r>
            <a:endParaRPr lang="en-US" sz="1050" dirty="0"/>
          </a:p>
        </p:txBody>
      </p:sp>
      <p:sp>
        <p:nvSpPr>
          <p:cNvPr id="46" name="SK-29-text-45"/>
          <p:cNvSpPr/>
          <p:nvPr/>
        </p:nvSpPr>
        <p:spPr>
          <a:xfrm>
            <a:off x="590550" y="5505450"/>
            <a:ext cx="1137523"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D2D2D"/>
                </a:solidFill>
              </a:rPr>
              <a:t>High Risk</a:t>
            </a:r>
            <a:endParaRPr lang="en-US" sz="1050" dirty="0"/>
          </a:p>
        </p:txBody>
      </p:sp>
      <p:sp>
        <p:nvSpPr>
          <p:cNvPr id="47" name="SK-29-text-46"/>
          <p:cNvSpPr/>
          <p:nvPr/>
        </p:nvSpPr>
        <p:spPr>
          <a:xfrm>
            <a:off x="1678335" y="5505450"/>
            <a:ext cx="7567828"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Previous ulcer/amputation OR multiple risk factors</a:t>
            </a:r>
            <a:endParaRPr lang="en-US" sz="1050" dirty="0"/>
          </a:p>
        </p:txBody>
      </p:sp>
      <p:sp>
        <p:nvSpPr>
          <p:cNvPr id="48" name="SK-29-text-47"/>
          <p:cNvSpPr/>
          <p:nvPr/>
        </p:nvSpPr>
        <p:spPr>
          <a:xfrm>
            <a:off x="6757988" y="1143000"/>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Emergency Red Flags</a:t>
            </a:r>
            <a:endParaRPr lang="en-US" sz="1350" dirty="0"/>
          </a:p>
        </p:txBody>
      </p:sp>
      <p:sp>
        <p:nvSpPr>
          <p:cNvPr id="49" name="SK-29-text-48"/>
          <p:cNvSpPr/>
          <p:nvPr/>
        </p:nvSpPr>
        <p:spPr>
          <a:xfrm>
            <a:off x="6679406" y="1543050"/>
            <a:ext cx="5512594"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New Ulceration:</a:t>
            </a:r>
            <a:r>
              <a:rPr lang="en-US" sz="1125" dirty="0">
                <a:solidFill>
                  <a:srgbClr val="2D2D2D"/>
                </a:solidFill>
              </a:rPr>
              <a:t> Any break in skin in a patient with diabetes.</a:t>
            </a:r>
            <a:endParaRPr lang="en-US" sz="1125" dirty="0"/>
          </a:p>
        </p:txBody>
      </p:sp>
      <p:sp>
        <p:nvSpPr>
          <p:cNvPr id="50" name="SK-29-text-49"/>
          <p:cNvSpPr/>
          <p:nvPr/>
        </p:nvSpPr>
        <p:spPr>
          <a:xfrm>
            <a:off x="6679406" y="1838325"/>
            <a:ext cx="5512594"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Critical Ischaemia:</a:t>
            </a:r>
            <a:r>
              <a:rPr lang="en-US" sz="1125" dirty="0">
                <a:solidFill>
                  <a:srgbClr val="2D2D2D"/>
                </a:solidFill>
              </a:rPr>
              <a:t> Pain at rest, cold, pale or blue extremities.</a:t>
            </a:r>
            <a:endParaRPr lang="en-US" sz="1125" dirty="0"/>
          </a:p>
        </p:txBody>
      </p:sp>
      <p:sp>
        <p:nvSpPr>
          <p:cNvPr id="51" name="SK-29-text-50"/>
          <p:cNvSpPr/>
          <p:nvPr/>
        </p:nvSpPr>
        <p:spPr>
          <a:xfrm>
            <a:off x="6679406" y="2133600"/>
            <a:ext cx="5512594"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Infection:</a:t>
            </a:r>
            <a:r>
              <a:rPr lang="en-US" sz="1125" dirty="0">
                <a:solidFill>
                  <a:srgbClr val="2D2D2D"/>
                </a:solidFill>
              </a:rPr>
              <a:t> Spreading cellulitis, systemic upset, or malodorous discharge.</a:t>
            </a:r>
            <a:endParaRPr lang="en-US" sz="1125" dirty="0"/>
          </a:p>
        </p:txBody>
      </p:sp>
      <p:sp>
        <p:nvSpPr>
          <p:cNvPr id="52" name="SK-29-text-51"/>
          <p:cNvSpPr/>
          <p:nvPr/>
        </p:nvSpPr>
        <p:spPr>
          <a:xfrm>
            <a:off x="7943552" y="2476500"/>
            <a:ext cx="3543598" cy="457200"/>
          </a:xfrm>
          <a:prstGeom prst="rect">
            <a:avLst/>
          </a:prstGeom>
          <a:noFill/>
          <a:ln/>
        </p:spPr>
        <p:txBody>
          <a:bodyPr vert="horz" wrap="square" lIns="0" tIns="0" rIns="0" bIns="0" rtlCol="0" anchor="ctr"/>
          <a:lstStyle/>
          <a:p>
            <a:pPr marL="0" indent="0" algn="ctr">
              <a:lnSpc>
                <a:spcPts val="1800"/>
              </a:lnSpc>
              <a:buNone/>
            </a:pPr>
            <a:r>
              <a:rPr lang="en-US" sz="1200" b="1" dirty="0">
                <a:solidFill>
                  <a:srgbClr val="FFFFFF"/>
                </a:solidFill>
              </a:rPr>
              <a:t> SAME-DAY REFERRAL TO MDFT</a:t>
            </a:r>
            <a:endParaRPr lang="en-US" sz="1200" dirty="0"/>
          </a:p>
        </p:txBody>
      </p:sp>
      <p:sp>
        <p:nvSpPr>
          <p:cNvPr id="53" name="SK-29-text-52"/>
          <p:cNvSpPr/>
          <p:nvPr/>
        </p:nvSpPr>
        <p:spPr>
          <a:xfrm>
            <a:off x="6757988" y="404812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Charcot Foot</a:t>
            </a:r>
            <a:endParaRPr lang="en-US" sz="1350" dirty="0"/>
          </a:p>
        </p:txBody>
      </p:sp>
      <p:sp>
        <p:nvSpPr>
          <p:cNvPr id="54" name="SK-29-text-53"/>
          <p:cNvSpPr/>
          <p:nvPr/>
        </p:nvSpPr>
        <p:spPr>
          <a:xfrm>
            <a:off x="6679406" y="4448175"/>
            <a:ext cx="5512594" cy="200025"/>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Clinical Triad:</a:t>
            </a:r>
            <a:r>
              <a:rPr lang="en-US" sz="1125" dirty="0">
                <a:solidFill>
                  <a:srgbClr val="2D2D2D"/>
                </a:solidFill>
              </a:rPr>
              <a:t> Hot, Swollen, and Red foot—often </a:t>
            </a:r>
            <a:r>
              <a:rPr lang="en-US" sz="1125" b="1" dirty="0">
                <a:solidFill>
                  <a:srgbClr val="2D2D2D"/>
                </a:solidFill>
              </a:rPr>
              <a:t>Painless</a:t>
            </a:r>
            <a:r>
              <a:rPr lang="en-US" sz="1125" dirty="0">
                <a:solidFill>
                  <a:srgbClr val="2D2D2D"/>
                </a:solidFill>
              </a:rPr>
              <a:t> due to neuropathy.</a:t>
            </a:r>
            <a:endParaRPr lang="en-US" sz="1125" dirty="0"/>
          </a:p>
        </p:txBody>
      </p:sp>
      <p:sp>
        <p:nvSpPr>
          <p:cNvPr id="55" name="SK-29-text-54"/>
          <p:cNvSpPr/>
          <p:nvPr/>
        </p:nvSpPr>
        <p:spPr>
          <a:xfrm>
            <a:off x="6679406" y="4743450"/>
            <a:ext cx="5036344"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Complication:</a:t>
            </a:r>
            <a:r>
              <a:rPr lang="en-US" sz="1125" dirty="0">
                <a:solidFill>
                  <a:srgbClr val="2D2D2D"/>
                </a:solidFill>
              </a:rPr>
              <a:t> Progressive bone destruction and joint subluxation ("rocker-bottom" foot).</a:t>
            </a:r>
            <a:endParaRPr lang="en-US" sz="1125" dirty="0"/>
          </a:p>
        </p:txBody>
      </p:sp>
      <p:sp>
        <p:nvSpPr>
          <p:cNvPr id="56" name="SK-29-text-55"/>
          <p:cNvSpPr/>
          <p:nvPr/>
        </p:nvSpPr>
        <p:spPr>
          <a:xfrm>
            <a:off x="6679406" y="5238750"/>
            <a:ext cx="5036344" cy="400050"/>
          </a:xfrm>
          <a:prstGeom prst="rect">
            <a:avLst/>
          </a:prstGeom>
          <a:noFill/>
          <a:ln/>
        </p:spPr>
        <p:txBody>
          <a:bodyPr vert="horz" wrap="square" lIns="0" tIns="0" rIns="0" bIns="0" rtlCol="0" anchor="ctr"/>
          <a:lstStyle/>
          <a:p>
            <a:pPr marL="0" indent="0">
              <a:lnSpc>
                <a:spcPts val="1575"/>
              </a:lnSpc>
              <a:buNone/>
            </a:pPr>
            <a:r>
              <a:rPr lang="en-US" sz="1125" b="1" dirty="0">
                <a:solidFill>
                  <a:srgbClr val="2D2D2D"/>
                </a:solidFill>
              </a:rPr>
              <a:t>Urgency:</a:t>
            </a:r>
            <a:r>
              <a:rPr lang="en-US" sz="1125" dirty="0">
                <a:solidFill>
                  <a:srgbClr val="2D2D2D"/>
                </a:solidFill>
              </a:rPr>
              <a:t> Suspected Charcot requires non-weight bearing and urgent specialist review.</a:t>
            </a:r>
            <a:endParaRPr lang="en-US" sz="112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3-img-4" descr="preencoded.png"/>
          <p:cNvPicPr>
            <a:picLocks noChangeAspect="1"/>
          </p:cNvPicPr>
          <p:nvPr/>
        </p:nvPicPr>
        <p:blipFill>
          <a:blip r:embed="rId5"/>
          <a:stretch>
            <a:fillRect/>
          </a:stretch>
        </p:blipFill>
        <p:spPr>
          <a:xfrm>
            <a:off x="381000" y="1272778"/>
            <a:ext cx="4419600" cy="1636216"/>
          </a:xfrm>
          <a:prstGeom prst="rect">
            <a:avLst/>
          </a:prstGeom>
        </p:spPr>
      </p:pic>
      <p:pic>
        <p:nvPicPr>
          <p:cNvPr id="6" name="SK-3-img-5" descr="preencoded.png"/>
          <p:cNvPicPr>
            <a:picLocks noChangeAspect="1"/>
          </p:cNvPicPr>
          <p:nvPr/>
        </p:nvPicPr>
        <p:blipFill>
          <a:blip r:embed="rId6"/>
          <a:stretch>
            <a:fillRect/>
          </a:stretch>
        </p:blipFill>
        <p:spPr>
          <a:xfrm>
            <a:off x="619125" y="1558528"/>
            <a:ext cx="238125" cy="190500"/>
          </a:xfrm>
          <a:prstGeom prst="rect">
            <a:avLst/>
          </a:prstGeom>
        </p:spPr>
      </p:pic>
      <p:pic>
        <p:nvPicPr>
          <p:cNvPr id="7" name="SK-3-img-6" descr="preencoded.png"/>
          <p:cNvPicPr>
            <a:picLocks noChangeAspect="1"/>
          </p:cNvPicPr>
          <p:nvPr/>
        </p:nvPicPr>
        <p:blipFill>
          <a:blip r:embed="rId7"/>
          <a:stretch>
            <a:fillRect/>
          </a:stretch>
        </p:blipFill>
        <p:spPr>
          <a:xfrm>
            <a:off x="381000" y="3147120"/>
            <a:ext cx="4419600" cy="1392436"/>
          </a:xfrm>
          <a:prstGeom prst="rect">
            <a:avLst/>
          </a:prstGeom>
        </p:spPr>
      </p:pic>
      <p:pic>
        <p:nvPicPr>
          <p:cNvPr id="8" name="SK-3-img-7" descr="preencoded.png"/>
          <p:cNvPicPr>
            <a:picLocks noChangeAspect="1"/>
          </p:cNvPicPr>
          <p:nvPr/>
        </p:nvPicPr>
        <p:blipFill>
          <a:blip r:embed="rId8"/>
          <a:stretch>
            <a:fillRect/>
          </a:stretch>
        </p:blipFill>
        <p:spPr>
          <a:xfrm>
            <a:off x="619125" y="3432870"/>
            <a:ext cx="238125" cy="190500"/>
          </a:xfrm>
          <a:prstGeom prst="rect">
            <a:avLst/>
          </a:prstGeom>
        </p:spPr>
      </p:pic>
      <p:pic>
        <p:nvPicPr>
          <p:cNvPr id="9" name="SK-3-img-8" descr="preencoded.png"/>
          <p:cNvPicPr>
            <a:picLocks noChangeAspect="1"/>
          </p:cNvPicPr>
          <p:nvPr/>
        </p:nvPicPr>
        <p:blipFill>
          <a:blip r:embed="rId9"/>
          <a:stretch>
            <a:fillRect/>
          </a:stretch>
        </p:blipFill>
        <p:spPr>
          <a:xfrm>
            <a:off x="381000" y="5063430"/>
            <a:ext cx="4419600" cy="1093291"/>
          </a:xfrm>
          <a:prstGeom prst="rect">
            <a:avLst/>
          </a:prstGeom>
        </p:spPr>
      </p:pic>
      <p:pic>
        <p:nvPicPr>
          <p:cNvPr id="10" name="SK-3-img-9" descr="preencoded.png"/>
          <p:cNvPicPr>
            <a:picLocks noChangeAspect="1"/>
          </p:cNvPicPr>
          <p:nvPr/>
        </p:nvPicPr>
        <p:blipFill>
          <a:blip r:embed="rId10"/>
          <a:stretch>
            <a:fillRect/>
          </a:stretch>
        </p:blipFill>
        <p:spPr>
          <a:xfrm>
            <a:off x="523875" y="5237708"/>
            <a:ext cx="166688" cy="137220"/>
          </a:xfrm>
          <a:prstGeom prst="rect">
            <a:avLst/>
          </a:prstGeom>
        </p:spPr>
      </p:pic>
      <p:pic>
        <p:nvPicPr>
          <p:cNvPr id="11" name="SK-3-img-10" descr="preencoded.png"/>
          <p:cNvPicPr>
            <a:picLocks noChangeAspect="1"/>
          </p:cNvPicPr>
          <p:nvPr/>
        </p:nvPicPr>
        <p:blipFill>
          <a:blip r:embed="rId11"/>
          <a:stretch>
            <a:fillRect/>
          </a:stretch>
        </p:blipFill>
        <p:spPr>
          <a:xfrm>
            <a:off x="5181600" y="1795463"/>
            <a:ext cx="6629400" cy="2914650"/>
          </a:xfrm>
          <a:prstGeom prst="rect">
            <a:avLst/>
          </a:prstGeom>
        </p:spPr>
      </p:pic>
      <p:pic>
        <p:nvPicPr>
          <p:cNvPr id="12" name="SK-3-img-11" descr="preencoded.png"/>
          <p:cNvPicPr>
            <a:picLocks noChangeAspect="1"/>
          </p:cNvPicPr>
          <p:nvPr/>
        </p:nvPicPr>
        <p:blipFill>
          <a:blip r:embed="rId12"/>
          <a:stretch>
            <a:fillRect/>
          </a:stretch>
        </p:blipFill>
        <p:spPr>
          <a:xfrm>
            <a:off x="5181600" y="1795463"/>
            <a:ext cx="3061246" cy="514350"/>
          </a:xfrm>
          <a:prstGeom prst="rect">
            <a:avLst/>
          </a:prstGeom>
        </p:spPr>
      </p:pic>
      <p:pic>
        <p:nvPicPr>
          <p:cNvPr id="13" name="SK-3-img-12" descr="preencoded.png"/>
          <p:cNvPicPr>
            <a:picLocks noChangeAspect="1"/>
          </p:cNvPicPr>
          <p:nvPr/>
        </p:nvPicPr>
        <p:blipFill>
          <a:blip r:embed="rId13"/>
          <a:stretch>
            <a:fillRect/>
          </a:stretch>
        </p:blipFill>
        <p:spPr>
          <a:xfrm>
            <a:off x="8242846" y="1795463"/>
            <a:ext cx="3568154" cy="514350"/>
          </a:xfrm>
          <a:prstGeom prst="rect">
            <a:avLst/>
          </a:prstGeom>
        </p:spPr>
      </p:pic>
      <p:pic>
        <p:nvPicPr>
          <p:cNvPr id="14" name="SK-3-img-13" descr="preencoded.png"/>
          <p:cNvPicPr>
            <a:picLocks noChangeAspect="1"/>
          </p:cNvPicPr>
          <p:nvPr/>
        </p:nvPicPr>
        <p:blipFill>
          <a:blip r:embed="rId14"/>
          <a:stretch>
            <a:fillRect/>
          </a:stretch>
        </p:blipFill>
        <p:spPr>
          <a:xfrm>
            <a:off x="5181600" y="2309813"/>
            <a:ext cx="3061246" cy="600075"/>
          </a:xfrm>
          <a:prstGeom prst="rect">
            <a:avLst/>
          </a:prstGeom>
        </p:spPr>
      </p:pic>
      <p:pic>
        <p:nvPicPr>
          <p:cNvPr id="15" name="SK-3-img-14" descr="preencoded.png"/>
          <p:cNvPicPr>
            <a:picLocks noChangeAspect="1"/>
          </p:cNvPicPr>
          <p:nvPr/>
        </p:nvPicPr>
        <p:blipFill>
          <a:blip r:embed="rId15"/>
          <a:stretch>
            <a:fillRect/>
          </a:stretch>
        </p:blipFill>
        <p:spPr>
          <a:xfrm>
            <a:off x="8242846" y="2309813"/>
            <a:ext cx="3568154" cy="600075"/>
          </a:xfrm>
          <a:prstGeom prst="rect">
            <a:avLst/>
          </a:prstGeom>
        </p:spPr>
      </p:pic>
      <p:pic>
        <p:nvPicPr>
          <p:cNvPr id="16" name="SK-3-img-15" descr="preencoded.png"/>
          <p:cNvPicPr>
            <a:picLocks noChangeAspect="1"/>
          </p:cNvPicPr>
          <p:nvPr/>
        </p:nvPicPr>
        <p:blipFill>
          <a:blip r:embed="rId16"/>
          <a:stretch>
            <a:fillRect/>
          </a:stretch>
        </p:blipFill>
        <p:spPr>
          <a:xfrm>
            <a:off x="5181600" y="2909888"/>
            <a:ext cx="6629400" cy="600075"/>
          </a:xfrm>
          <a:prstGeom prst="rect">
            <a:avLst/>
          </a:prstGeom>
        </p:spPr>
      </p:pic>
      <p:pic>
        <p:nvPicPr>
          <p:cNvPr id="17" name="SK-3-img-16" descr="preencoded.png"/>
          <p:cNvPicPr>
            <a:picLocks noChangeAspect="1"/>
          </p:cNvPicPr>
          <p:nvPr/>
        </p:nvPicPr>
        <p:blipFill>
          <a:blip r:embed="rId14"/>
          <a:stretch>
            <a:fillRect/>
          </a:stretch>
        </p:blipFill>
        <p:spPr>
          <a:xfrm>
            <a:off x="5181600" y="2909888"/>
            <a:ext cx="3061246" cy="600075"/>
          </a:xfrm>
          <a:prstGeom prst="rect">
            <a:avLst/>
          </a:prstGeom>
        </p:spPr>
      </p:pic>
      <p:pic>
        <p:nvPicPr>
          <p:cNvPr id="18" name="SK-3-img-17" descr="preencoded.png"/>
          <p:cNvPicPr>
            <a:picLocks noChangeAspect="1"/>
          </p:cNvPicPr>
          <p:nvPr/>
        </p:nvPicPr>
        <p:blipFill>
          <a:blip r:embed="rId15"/>
          <a:stretch>
            <a:fillRect/>
          </a:stretch>
        </p:blipFill>
        <p:spPr>
          <a:xfrm>
            <a:off x="8242846" y="2909888"/>
            <a:ext cx="3568154" cy="600075"/>
          </a:xfrm>
          <a:prstGeom prst="rect">
            <a:avLst/>
          </a:prstGeom>
        </p:spPr>
      </p:pic>
      <p:pic>
        <p:nvPicPr>
          <p:cNvPr id="19" name="SK-3-img-18" descr="preencoded.png"/>
          <p:cNvPicPr>
            <a:picLocks noChangeAspect="1"/>
          </p:cNvPicPr>
          <p:nvPr/>
        </p:nvPicPr>
        <p:blipFill>
          <a:blip r:embed="rId14"/>
          <a:stretch>
            <a:fillRect/>
          </a:stretch>
        </p:blipFill>
        <p:spPr>
          <a:xfrm>
            <a:off x="5181600" y="3509963"/>
            <a:ext cx="3061246" cy="600075"/>
          </a:xfrm>
          <a:prstGeom prst="rect">
            <a:avLst/>
          </a:prstGeom>
        </p:spPr>
      </p:pic>
      <p:pic>
        <p:nvPicPr>
          <p:cNvPr id="20" name="SK-3-img-19" descr="preencoded.png"/>
          <p:cNvPicPr>
            <a:picLocks noChangeAspect="1"/>
          </p:cNvPicPr>
          <p:nvPr/>
        </p:nvPicPr>
        <p:blipFill>
          <a:blip r:embed="rId15"/>
          <a:stretch>
            <a:fillRect/>
          </a:stretch>
        </p:blipFill>
        <p:spPr>
          <a:xfrm>
            <a:off x="8242846" y="3509963"/>
            <a:ext cx="3568154" cy="600075"/>
          </a:xfrm>
          <a:prstGeom prst="rect">
            <a:avLst/>
          </a:prstGeom>
        </p:spPr>
      </p:pic>
      <p:pic>
        <p:nvPicPr>
          <p:cNvPr id="21" name="SK-3-img-20" descr="preencoded.png"/>
          <p:cNvPicPr>
            <a:picLocks noChangeAspect="1"/>
          </p:cNvPicPr>
          <p:nvPr/>
        </p:nvPicPr>
        <p:blipFill>
          <a:blip r:embed="rId16"/>
          <a:stretch>
            <a:fillRect/>
          </a:stretch>
        </p:blipFill>
        <p:spPr>
          <a:xfrm>
            <a:off x="5181600" y="4110038"/>
            <a:ext cx="6629400" cy="600075"/>
          </a:xfrm>
          <a:prstGeom prst="rect">
            <a:avLst/>
          </a:prstGeom>
        </p:spPr>
      </p:pic>
      <p:pic>
        <p:nvPicPr>
          <p:cNvPr id="22" name="SK-3-img-21" descr="preencoded.png"/>
          <p:cNvPicPr>
            <a:picLocks noChangeAspect="1"/>
          </p:cNvPicPr>
          <p:nvPr/>
        </p:nvPicPr>
        <p:blipFill>
          <a:blip r:embed="rId17"/>
          <a:stretch>
            <a:fillRect/>
          </a:stretch>
        </p:blipFill>
        <p:spPr>
          <a:xfrm>
            <a:off x="5181600" y="4948238"/>
            <a:ext cx="6629400" cy="685800"/>
          </a:xfrm>
          <a:prstGeom prst="rect">
            <a:avLst/>
          </a:prstGeom>
        </p:spPr>
      </p:pic>
      <p:pic>
        <p:nvPicPr>
          <p:cNvPr id="23" name="SK-3-img-22" descr="preencoded.png"/>
          <p:cNvPicPr>
            <a:picLocks noChangeAspect="1"/>
          </p:cNvPicPr>
          <p:nvPr/>
        </p:nvPicPr>
        <p:blipFill>
          <a:blip r:embed="rId18"/>
          <a:stretch>
            <a:fillRect/>
          </a:stretch>
        </p:blipFill>
        <p:spPr>
          <a:xfrm>
            <a:off x="5324475" y="5130105"/>
            <a:ext cx="166688" cy="137220"/>
          </a:xfrm>
          <a:prstGeom prst="rect">
            <a:avLst/>
          </a:prstGeom>
        </p:spPr>
      </p:pic>
      <p:sp>
        <p:nvSpPr>
          <p:cNvPr id="24" name="SK-3-text-23"/>
          <p:cNvSpPr/>
          <p:nvPr/>
        </p:nvSpPr>
        <p:spPr>
          <a:xfrm>
            <a:off x="285750" y="142875"/>
            <a:ext cx="108813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Diagnostic Criteria for Type 2 Diabetes</a:t>
            </a:r>
            <a:endParaRPr lang="en-US" sz="1800" dirty="0"/>
          </a:p>
        </p:txBody>
      </p:sp>
      <p:sp>
        <p:nvSpPr>
          <p:cNvPr id="25" name="SK-3-text-24"/>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6" name="SK-3-text-25"/>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7" name="SK-3-text-26"/>
          <p:cNvSpPr/>
          <p:nvPr/>
        </p:nvSpPr>
        <p:spPr>
          <a:xfrm>
            <a:off x="971550" y="1510903"/>
            <a:ext cx="4572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Symptomatic Patients</a:t>
            </a:r>
            <a:endParaRPr lang="en-US" sz="1500" dirty="0"/>
          </a:p>
        </p:txBody>
      </p:sp>
      <p:sp>
        <p:nvSpPr>
          <p:cNvPr id="28" name="SK-3-text-27"/>
          <p:cNvSpPr/>
          <p:nvPr/>
        </p:nvSpPr>
        <p:spPr>
          <a:xfrm>
            <a:off x="619125" y="1939528"/>
            <a:ext cx="3943350" cy="731341"/>
          </a:xfrm>
          <a:prstGeom prst="rect">
            <a:avLst/>
          </a:prstGeom>
          <a:noFill/>
          <a:ln/>
        </p:spPr>
        <p:txBody>
          <a:bodyPr vert="horz" wrap="square" lIns="0" tIns="0" rIns="0" bIns="0" rtlCol="0" anchor="ctr"/>
          <a:lstStyle/>
          <a:p>
            <a:pPr marL="0" indent="0">
              <a:lnSpc>
                <a:spcPts val="1920"/>
              </a:lnSpc>
              <a:buNone/>
            </a:pPr>
            <a:r>
              <a:rPr lang="en-US" sz="1200" dirty="0">
                <a:solidFill>
                  <a:srgbClr val="2D2D2D"/>
                </a:solidFill>
              </a:rPr>
              <a:t>Diagnosis can be made with </a:t>
            </a:r>
            <a:r>
              <a:rPr lang="en-US" sz="1200" b="1" dirty="0">
                <a:solidFill>
                  <a:srgbClr val="D32F2F"/>
                </a:solidFill>
              </a:rPr>
              <a:t>ONE</a:t>
            </a:r>
            <a:r>
              <a:rPr lang="en-US" sz="1200" dirty="0">
                <a:solidFill>
                  <a:srgbClr val="2D2D2D"/>
                </a:solidFill>
              </a:rPr>
              <a:t> abnormal laboratory reading in the presence of osmotic symptoms (polyuria, polydipsia, weight loss).</a:t>
            </a:r>
            <a:endParaRPr lang="en-US" sz="1200" dirty="0"/>
          </a:p>
        </p:txBody>
      </p:sp>
      <p:sp>
        <p:nvSpPr>
          <p:cNvPr id="29" name="SK-3-text-28"/>
          <p:cNvSpPr/>
          <p:nvPr/>
        </p:nvSpPr>
        <p:spPr>
          <a:xfrm>
            <a:off x="971550" y="3385245"/>
            <a:ext cx="4800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Asymptomatic Patients</a:t>
            </a:r>
            <a:endParaRPr lang="en-US" sz="1500" dirty="0"/>
          </a:p>
        </p:txBody>
      </p:sp>
      <p:sp>
        <p:nvSpPr>
          <p:cNvPr id="30" name="SK-3-text-29"/>
          <p:cNvSpPr/>
          <p:nvPr/>
        </p:nvSpPr>
        <p:spPr>
          <a:xfrm>
            <a:off x="619125" y="3813870"/>
            <a:ext cx="3943350" cy="487561"/>
          </a:xfrm>
          <a:prstGeom prst="rect">
            <a:avLst/>
          </a:prstGeom>
          <a:noFill/>
          <a:ln/>
        </p:spPr>
        <p:txBody>
          <a:bodyPr vert="horz" wrap="square" lIns="0" tIns="0" rIns="0" bIns="0" rtlCol="0" anchor="ctr"/>
          <a:lstStyle/>
          <a:p>
            <a:pPr marL="0" indent="0">
              <a:lnSpc>
                <a:spcPts val="1920"/>
              </a:lnSpc>
              <a:buNone/>
            </a:pPr>
            <a:r>
              <a:rPr lang="en-US" sz="1200" dirty="0">
                <a:solidFill>
                  <a:srgbClr val="2D2D2D"/>
                </a:solidFill>
              </a:rPr>
              <a:t>Diagnosis requires </a:t>
            </a:r>
            <a:r>
              <a:rPr lang="en-US" sz="1200" b="1" dirty="0">
                <a:solidFill>
                  <a:srgbClr val="D32F2F"/>
                </a:solidFill>
              </a:rPr>
              <a:t>TWO</a:t>
            </a:r>
            <a:r>
              <a:rPr lang="en-US" sz="1200" dirty="0">
                <a:solidFill>
                  <a:srgbClr val="2D2D2D"/>
                </a:solidFill>
              </a:rPr>
              <a:t> separate abnormal readings (same test or different tests) on different days to confirm.</a:t>
            </a:r>
            <a:endParaRPr lang="en-US" sz="1200" dirty="0"/>
          </a:p>
        </p:txBody>
      </p:sp>
      <p:sp>
        <p:nvSpPr>
          <p:cNvPr id="31" name="SK-3-text-30"/>
          <p:cNvSpPr/>
          <p:nvPr/>
        </p:nvSpPr>
        <p:spPr>
          <a:xfrm>
            <a:off x="766763" y="5206305"/>
            <a:ext cx="41338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AKT EXAM PEARL</a:t>
            </a:r>
            <a:endParaRPr lang="en-US" sz="1050" dirty="0"/>
          </a:p>
        </p:txBody>
      </p:sp>
      <p:sp>
        <p:nvSpPr>
          <p:cNvPr id="32" name="SK-3-text-31"/>
          <p:cNvSpPr/>
          <p:nvPr/>
        </p:nvSpPr>
        <p:spPr>
          <a:xfrm>
            <a:off x="523875" y="5453955"/>
            <a:ext cx="4133850" cy="559891"/>
          </a:xfrm>
          <a:prstGeom prst="rect">
            <a:avLst/>
          </a:prstGeom>
          <a:noFill/>
          <a:ln/>
        </p:spPr>
        <p:txBody>
          <a:bodyPr vert="horz" wrap="square" lIns="0" tIns="0" rIns="0" bIns="0" rtlCol="0" anchor="ctr"/>
          <a:lstStyle/>
          <a:p>
            <a:pPr marL="0" indent="0">
              <a:lnSpc>
                <a:spcPts val="1470"/>
              </a:lnSpc>
              <a:buNone/>
            </a:pPr>
            <a:r>
              <a:rPr lang="en-US" sz="1050" dirty="0">
                <a:solidFill>
                  <a:srgbClr val="2D2D2D"/>
                </a:solidFill>
              </a:rPr>
              <a:t>A random plasma glucose of ≥11.1 mmol/L is only diagnostic if symptoms are present. If asymptomatic, you must perform a formal fasting glucose or HbA1c.</a:t>
            </a:r>
            <a:endParaRPr lang="en-US" sz="1050" dirty="0"/>
          </a:p>
        </p:txBody>
      </p:sp>
      <p:sp>
        <p:nvSpPr>
          <p:cNvPr id="33" name="SK-3-text-32"/>
          <p:cNvSpPr/>
          <p:nvPr/>
        </p:nvSpPr>
        <p:spPr>
          <a:xfrm>
            <a:off x="5372100" y="1795463"/>
            <a:ext cx="2680246"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Test Type</a:t>
            </a:r>
            <a:endParaRPr lang="en-US" sz="1200" dirty="0"/>
          </a:p>
        </p:txBody>
      </p:sp>
      <p:sp>
        <p:nvSpPr>
          <p:cNvPr id="34" name="SK-3-text-33"/>
          <p:cNvSpPr/>
          <p:nvPr/>
        </p:nvSpPr>
        <p:spPr>
          <a:xfrm>
            <a:off x="8433346" y="1795463"/>
            <a:ext cx="3267049" cy="514350"/>
          </a:xfrm>
          <a:prstGeom prst="rect">
            <a:avLst/>
          </a:prstGeom>
          <a:noFill/>
          <a:ln/>
        </p:spPr>
        <p:txBody>
          <a:bodyPr vert="horz" wrap="square" lIns="0" tIns="0" rIns="0" bIns="0" rtlCol="0" anchor="ctr"/>
          <a:lstStyle/>
          <a:p>
            <a:pPr marL="0" indent="0" algn="l">
              <a:lnSpc>
                <a:spcPts val="1800"/>
              </a:lnSpc>
              <a:buNone/>
            </a:pPr>
            <a:r>
              <a:rPr lang="en-US" sz="1200" b="1" dirty="0">
                <a:solidFill>
                  <a:srgbClr val="FFFFFF"/>
                </a:solidFill>
              </a:rPr>
              <a:t>Diagnostic Threshold</a:t>
            </a:r>
            <a:endParaRPr lang="en-US" sz="1200" dirty="0"/>
          </a:p>
        </p:txBody>
      </p:sp>
      <p:sp>
        <p:nvSpPr>
          <p:cNvPr id="35" name="SK-3-text-34"/>
          <p:cNvSpPr/>
          <p:nvPr/>
        </p:nvSpPr>
        <p:spPr>
          <a:xfrm>
            <a:off x="5372100" y="2309813"/>
            <a:ext cx="3469243" cy="600075"/>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HbA1c (Gold Standard)</a:t>
            </a:r>
            <a:endParaRPr lang="en-US" sz="1200" dirty="0"/>
          </a:p>
        </p:txBody>
      </p:sp>
      <p:sp>
        <p:nvSpPr>
          <p:cNvPr id="36" name="SK-3-text-35"/>
          <p:cNvSpPr/>
          <p:nvPr/>
        </p:nvSpPr>
        <p:spPr>
          <a:xfrm>
            <a:off x="8433346" y="2509838"/>
            <a:ext cx="3758654" cy="190500"/>
          </a:xfrm>
          <a:prstGeom prst="rect">
            <a:avLst/>
          </a:prstGeom>
          <a:noFill/>
          <a:ln/>
        </p:spPr>
        <p:txBody>
          <a:bodyPr vert="horz" wrap="square" lIns="0" tIns="0" rIns="0" bIns="0" rtlCol="0" anchor="ctr"/>
          <a:lstStyle/>
          <a:p>
            <a:pPr marL="0" indent="0">
              <a:lnSpc>
                <a:spcPts val="2025"/>
              </a:lnSpc>
              <a:buNone/>
            </a:pPr>
            <a:r>
              <a:rPr lang="en-US" sz="1350" b="1" dirty="0">
                <a:solidFill>
                  <a:srgbClr val="2E7D32"/>
                </a:solidFill>
              </a:rPr>
              <a:t>≥ 48 mmol/mol (6.5%)</a:t>
            </a:r>
            <a:endParaRPr lang="en-US" sz="1350" dirty="0"/>
          </a:p>
        </p:txBody>
      </p:sp>
      <p:sp>
        <p:nvSpPr>
          <p:cNvPr id="37" name="SK-3-text-36"/>
          <p:cNvSpPr/>
          <p:nvPr/>
        </p:nvSpPr>
        <p:spPr>
          <a:xfrm>
            <a:off x="5372100" y="2909888"/>
            <a:ext cx="3522616" cy="600075"/>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Fasting Plasma Glucose</a:t>
            </a:r>
            <a:endParaRPr lang="en-US" sz="1200" dirty="0"/>
          </a:p>
        </p:txBody>
      </p:sp>
      <p:sp>
        <p:nvSpPr>
          <p:cNvPr id="38" name="SK-3-text-37"/>
          <p:cNvSpPr/>
          <p:nvPr/>
        </p:nvSpPr>
        <p:spPr>
          <a:xfrm>
            <a:off x="8433346" y="3109913"/>
            <a:ext cx="2743200" cy="190500"/>
          </a:xfrm>
          <a:prstGeom prst="rect">
            <a:avLst/>
          </a:prstGeom>
          <a:noFill/>
          <a:ln/>
        </p:spPr>
        <p:txBody>
          <a:bodyPr vert="horz" wrap="square" lIns="0" tIns="0" rIns="0" bIns="0" rtlCol="0" anchor="ctr"/>
          <a:lstStyle/>
          <a:p>
            <a:pPr marL="0" indent="0">
              <a:lnSpc>
                <a:spcPts val="2025"/>
              </a:lnSpc>
              <a:buNone/>
            </a:pPr>
            <a:r>
              <a:rPr lang="en-US" sz="1350" b="1" dirty="0">
                <a:solidFill>
                  <a:srgbClr val="2E7D32"/>
                </a:solidFill>
              </a:rPr>
              <a:t>≥ 7.0 mmol/L</a:t>
            </a:r>
            <a:endParaRPr lang="en-US" sz="1350" dirty="0"/>
          </a:p>
        </p:txBody>
      </p:sp>
      <p:sp>
        <p:nvSpPr>
          <p:cNvPr id="39" name="SK-3-text-38"/>
          <p:cNvSpPr/>
          <p:nvPr/>
        </p:nvSpPr>
        <p:spPr>
          <a:xfrm>
            <a:off x="5372100" y="3509963"/>
            <a:ext cx="4323211" cy="600075"/>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2-hour Glucose (75g OGTT)</a:t>
            </a:r>
            <a:endParaRPr lang="en-US" sz="1200" dirty="0"/>
          </a:p>
        </p:txBody>
      </p:sp>
      <p:sp>
        <p:nvSpPr>
          <p:cNvPr id="40" name="SK-3-text-39"/>
          <p:cNvSpPr/>
          <p:nvPr/>
        </p:nvSpPr>
        <p:spPr>
          <a:xfrm>
            <a:off x="8433346" y="3709988"/>
            <a:ext cx="3086100" cy="190500"/>
          </a:xfrm>
          <a:prstGeom prst="rect">
            <a:avLst/>
          </a:prstGeom>
          <a:noFill/>
          <a:ln/>
        </p:spPr>
        <p:txBody>
          <a:bodyPr vert="horz" wrap="square" lIns="0" tIns="0" rIns="0" bIns="0" rtlCol="0" anchor="ctr"/>
          <a:lstStyle/>
          <a:p>
            <a:pPr marL="0" indent="0">
              <a:lnSpc>
                <a:spcPts val="2025"/>
              </a:lnSpc>
              <a:buNone/>
            </a:pPr>
            <a:r>
              <a:rPr lang="en-US" sz="1350" b="1" dirty="0">
                <a:solidFill>
                  <a:srgbClr val="2E7D32"/>
                </a:solidFill>
              </a:rPr>
              <a:t>≥ 11.1 mmol/L</a:t>
            </a:r>
            <a:endParaRPr lang="en-US" sz="1350" dirty="0"/>
          </a:p>
        </p:txBody>
      </p:sp>
      <p:sp>
        <p:nvSpPr>
          <p:cNvPr id="41" name="SK-3-text-40"/>
          <p:cNvSpPr/>
          <p:nvPr/>
        </p:nvSpPr>
        <p:spPr>
          <a:xfrm>
            <a:off x="5372100" y="4110038"/>
            <a:ext cx="3362497" cy="600075"/>
          </a:xfrm>
          <a:prstGeom prst="rect">
            <a:avLst/>
          </a:prstGeom>
          <a:noFill/>
          <a:ln/>
        </p:spPr>
        <p:txBody>
          <a:bodyPr vert="horz" wrap="square" lIns="0" tIns="0" rIns="0" bIns="0" rtlCol="0" anchor="ctr"/>
          <a:lstStyle/>
          <a:p>
            <a:pPr marL="0" indent="0">
              <a:lnSpc>
                <a:spcPts val="1800"/>
              </a:lnSpc>
              <a:buNone/>
            </a:pPr>
            <a:r>
              <a:rPr lang="en-US" sz="1200" dirty="0">
                <a:solidFill>
                  <a:srgbClr val="2D2D2D"/>
                </a:solidFill>
              </a:rPr>
              <a:t>Random Plasma Glucose</a:t>
            </a:r>
            <a:endParaRPr lang="en-US" sz="1200" dirty="0"/>
          </a:p>
        </p:txBody>
      </p:sp>
      <p:sp>
        <p:nvSpPr>
          <p:cNvPr id="42" name="SK-3-text-41"/>
          <p:cNvSpPr/>
          <p:nvPr/>
        </p:nvSpPr>
        <p:spPr>
          <a:xfrm>
            <a:off x="8433346" y="4110038"/>
            <a:ext cx="3187154" cy="600075"/>
          </a:xfrm>
          <a:prstGeom prst="rect">
            <a:avLst/>
          </a:prstGeom>
          <a:noFill/>
          <a:ln/>
        </p:spPr>
        <p:txBody>
          <a:bodyPr vert="horz" wrap="square" lIns="0" tIns="0" rIns="0" bIns="0" rtlCol="0" anchor="ctr"/>
          <a:lstStyle/>
          <a:p>
            <a:pPr marL="0" indent="0">
              <a:lnSpc>
                <a:spcPts val="2025"/>
              </a:lnSpc>
              <a:buNone/>
            </a:pPr>
            <a:r>
              <a:rPr lang="en-US" sz="1350" b="1" dirty="0">
                <a:solidFill>
                  <a:srgbClr val="2E7D32"/>
                </a:solidFill>
              </a:rPr>
              <a:t>≥ 11.1 mmol/L</a:t>
            </a:r>
            <a:r>
              <a:rPr lang="en-US" sz="1200" dirty="0">
                <a:solidFill>
                  <a:srgbClr val="2D2D2D"/>
                </a:solidFill>
              </a:rPr>
              <a:t> (with symptoms)</a:t>
            </a:r>
            <a:endParaRPr lang="en-US" sz="1200" dirty="0"/>
          </a:p>
        </p:txBody>
      </p:sp>
      <p:sp>
        <p:nvSpPr>
          <p:cNvPr id="43" name="SK-3-text-42"/>
          <p:cNvSpPr/>
          <p:nvPr/>
        </p:nvSpPr>
        <p:spPr>
          <a:xfrm>
            <a:off x="5528221" y="5091113"/>
            <a:ext cx="6343650" cy="400050"/>
          </a:xfrm>
          <a:prstGeom prst="rect">
            <a:avLst/>
          </a:prstGeom>
          <a:noFill/>
          <a:ln/>
        </p:spPr>
        <p:txBody>
          <a:bodyPr vert="horz" wrap="square" lIns="0" tIns="0" rIns="0" bIns="0" rtlCol="0" anchor="ctr"/>
          <a:lstStyle/>
          <a:p>
            <a:pPr marL="0" indent="0">
              <a:lnSpc>
                <a:spcPts val="1575"/>
              </a:lnSpc>
              <a:buNone/>
            </a:pPr>
            <a:r>
              <a:rPr lang="en-US" sz="1050" dirty="0">
                <a:solidFill>
                  <a:srgbClr val="555555"/>
                </a:solidFill>
              </a:rPr>
              <a:t> </a:t>
            </a:r>
            <a:r>
              <a:rPr lang="en-US" sz="1050" b="1" dirty="0">
                <a:solidFill>
                  <a:srgbClr val="555555"/>
                </a:solidFill>
              </a:rPr>
              <a:t>Note on OGTT:</a:t>
            </a:r>
            <a:r>
              <a:rPr lang="en-US" sz="1050" dirty="0">
                <a:solidFill>
                  <a:srgbClr val="555555"/>
                </a:solidFill>
              </a:rPr>
              <a:t> Ensure the patient has had an unrestricted carbohydrate diet for 3 days prior and is fasting for at least 8-10 hours. 2-hour sample is definitive.</a:t>
            </a:r>
            <a:endParaRPr lang="en-US" sz="10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0-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30-img-4" descr="preencoded.png"/>
          <p:cNvPicPr>
            <a:picLocks noChangeAspect="1"/>
          </p:cNvPicPr>
          <p:nvPr/>
        </p:nvPicPr>
        <p:blipFill>
          <a:blip r:embed="rId5"/>
          <a:stretch>
            <a:fillRect/>
          </a:stretch>
        </p:blipFill>
        <p:spPr>
          <a:xfrm>
            <a:off x="285750" y="952500"/>
            <a:ext cx="4572000" cy="5715000"/>
          </a:xfrm>
          <a:prstGeom prst="rect">
            <a:avLst/>
          </a:prstGeom>
        </p:spPr>
      </p:pic>
      <p:pic>
        <p:nvPicPr>
          <p:cNvPr id="6" name="SK-30-img-5" descr="preencoded.png"/>
          <p:cNvPicPr>
            <a:picLocks noChangeAspect="1"/>
          </p:cNvPicPr>
          <p:nvPr/>
        </p:nvPicPr>
        <p:blipFill>
          <a:blip r:embed="rId6"/>
          <a:stretch>
            <a:fillRect/>
          </a:stretch>
        </p:blipFill>
        <p:spPr>
          <a:xfrm>
            <a:off x="476250" y="1183928"/>
            <a:ext cx="214313" cy="175320"/>
          </a:xfrm>
          <a:prstGeom prst="rect">
            <a:avLst/>
          </a:prstGeom>
        </p:spPr>
      </p:pic>
      <p:pic>
        <p:nvPicPr>
          <p:cNvPr id="7" name="SK-30-img-6" descr="preencoded.png"/>
          <p:cNvPicPr>
            <a:picLocks noChangeAspect="1"/>
          </p:cNvPicPr>
          <p:nvPr/>
        </p:nvPicPr>
        <p:blipFill>
          <a:blip r:embed="rId7"/>
          <a:stretch>
            <a:fillRect/>
          </a:stretch>
        </p:blipFill>
        <p:spPr>
          <a:xfrm>
            <a:off x="476250" y="1543050"/>
            <a:ext cx="178594" cy="164753"/>
          </a:xfrm>
          <a:prstGeom prst="rect">
            <a:avLst/>
          </a:prstGeom>
        </p:spPr>
      </p:pic>
      <p:pic>
        <p:nvPicPr>
          <p:cNvPr id="8" name="SK-30-img-7" descr="preencoded.png"/>
          <p:cNvPicPr>
            <a:picLocks noChangeAspect="1"/>
          </p:cNvPicPr>
          <p:nvPr/>
        </p:nvPicPr>
        <p:blipFill>
          <a:blip r:embed="rId8"/>
          <a:stretch>
            <a:fillRect/>
          </a:stretch>
        </p:blipFill>
        <p:spPr>
          <a:xfrm>
            <a:off x="476250" y="2085975"/>
            <a:ext cx="178594" cy="194816"/>
          </a:xfrm>
          <a:prstGeom prst="rect">
            <a:avLst/>
          </a:prstGeom>
        </p:spPr>
      </p:pic>
      <p:pic>
        <p:nvPicPr>
          <p:cNvPr id="9" name="SK-30-img-8" descr="preencoded.png"/>
          <p:cNvPicPr>
            <a:picLocks noChangeAspect="1"/>
          </p:cNvPicPr>
          <p:nvPr/>
        </p:nvPicPr>
        <p:blipFill>
          <a:blip r:embed="rId9"/>
          <a:stretch>
            <a:fillRect/>
          </a:stretch>
        </p:blipFill>
        <p:spPr>
          <a:xfrm>
            <a:off x="476250" y="2628900"/>
            <a:ext cx="1310878" cy="352425"/>
          </a:xfrm>
          <a:prstGeom prst="rect">
            <a:avLst/>
          </a:prstGeom>
        </p:spPr>
      </p:pic>
      <p:pic>
        <p:nvPicPr>
          <p:cNvPr id="10" name="SK-30-img-9" descr="preencoded.png"/>
          <p:cNvPicPr>
            <a:picLocks noChangeAspect="1"/>
          </p:cNvPicPr>
          <p:nvPr/>
        </p:nvPicPr>
        <p:blipFill>
          <a:blip r:embed="rId10"/>
          <a:stretch>
            <a:fillRect/>
          </a:stretch>
        </p:blipFill>
        <p:spPr>
          <a:xfrm>
            <a:off x="1787128" y="2628900"/>
            <a:ext cx="2880122" cy="352425"/>
          </a:xfrm>
          <a:prstGeom prst="rect">
            <a:avLst/>
          </a:prstGeom>
        </p:spPr>
      </p:pic>
      <p:pic>
        <p:nvPicPr>
          <p:cNvPr id="11" name="SK-30-img-10" descr="preencoded.png"/>
          <p:cNvPicPr>
            <a:picLocks noChangeAspect="1"/>
          </p:cNvPicPr>
          <p:nvPr/>
        </p:nvPicPr>
        <p:blipFill>
          <a:blip r:embed="rId9"/>
          <a:stretch>
            <a:fillRect/>
          </a:stretch>
        </p:blipFill>
        <p:spPr>
          <a:xfrm>
            <a:off x="476250" y="2981325"/>
            <a:ext cx="1310878" cy="352425"/>
          </a:xfrm>
          <a:prstGeom prst="rect">
            <a:avLst/>
          </a:prstGeom>
        </p:spPr>
      </p:pic>
      <p:pic>
        <p:nvPicPr>
          <p:cNvPr id="12" name="SK-30-img-11" descr="preencoded.png"/>
          <p:cNvPicPr>
            <a:picLocks noChangeAspect="1"/>
          </p:cNvPicPr>
          <p:nvPr/>
        </p:nvPicPr>
        <p:blipFill>
          <a:blip r:embed="rId10"/>
          <a:stretch>
            <a:fillRect/>
          </a:stretch>
        </p:blipFill>
        <p:spPr>
          <a:xfrm>
            <a:off x="1787128" y="2981325"/>
            <a:ext cx="2880122" cy="352425"/>
          </a:xfrm>
          <a:prstGeom prst="rect">
            <a:avLst/>
          </a:prstGeom>
        </p:spPr>
      </p:pic>
      <p:pic>
        <p:nvPicPr>
          <p:cNvPr id="13" name="SK-30-img-12" descr="preencoded.png"/>
          <p:cNvPicPr>
            <a:picLocks noChangeAspect="1"/>
          </p:cNvPicPr>
          <p:nvPr/>
        </p:nvPicPr>
        <p:blipFill>
          <a:blip r:embed="rId9"/>
          <a:stretch>
            <a:fillRect/>
          </a:stretch>
        </p:blipFill>
        <p:spPr>
          <a:xfrm>
            <a:off x="476250" y="3333750"/>
            <a:ext cx="1310878" cy="352425"/>
          </a:xfrm>
          <a:prstGeom prst="rect">
            <a:avLst/>
          </a:prstGeom>
        </p:spPr>
      </p:pic>
      <p:pic>
        <p:nvPicPr>
          <p:cNvPr id="14" name="SK-30-img-13" descr="preencoded.png"/>
          <p:cNvPicPr>
            <a:picLocks noChangeAspect="1"/>
          </p:cNvPicPr>
          <p:nvPr/>
        </p:nvPicPr>
        <p:blipFill>
          <a:blip r:embed="rId10"/>
          <a:stretch>
            <a:fillRect/>
          </a:stretch>
        </p:blipFill>
        <p:spPr>
          <a:xfrm>
            <a:off x="1787128" y="3333750"/>
            <a:ext cx="2880122" cy="352425"/>
          </a:xfrm>
          <a:prstGeom prst="rect">
            <a:avLst/>
          </a:prstGeom>
        </p:spPr>
      </p:pic>
      <p:pic>
        <p:nvPicPr>
          <p:cNvPr id="15" name="SK-30-img-14" descr="preencoded.png"/>
          <p:cNvPicPr>
            <a:picLocks noChangeAspect="1"/>
          </p:cNvPicPr>
          <p:nvPr/>
        </p:nvPicPr>
        <p:blipFill>
          <a:blip r:embed="rId9"/>
          <a:stretch>
            <a:fillRect/>
          </a:stretch>
        </p:blipFill>
        <p:spPr>
          <a:xfrm>
            <a:off x="476250" y="3686175"/>
            <a:ext cx="1310878" cy="352425"/>
          </a:xfrm>
          <a:prstGeom prst="rect">
            <a:avLst/>
          </a:prstGeom>
        </p:spPr>
      </p:pic>
      <p:pic>
        <p:nvPicPr>
          <p:cNvPr id="16" name="SK-30-img-15" descr="preencoded.png"/>
          <p:cNvPicPr>
            <a:picLocks noChangeAspect="1"/>
          </p:cNvPicPr>
          <p:nvPr/>
        </p:nvPicPr>
        <p:blipFill>
          <a:blip r:embed="rId10"/>
          <a:stretch>
            <a:fillRect/>
          </a:stretch>
        </p:blipFill>
        <p:spPr>
          <a:xfrm>
            <a:off x="1787128" y="3686175"/>
            <a:ext cx="2880122" cy="352425"/>
          </a:xfrm>
          <a:prstGeom prst="rect">
            <a:avLst/>
          </a:prstGeom>
        </p:spPr>
      </p:pic>
      <p:pic>
        <p:nvPicPr>
          <p:cNvPr id="17" name="SK-30-img-16" descr="preencoded.png"/>
          <p:cNvPicPr>
            <a:picLocks noChangeAspect="1"/>
          </p:cNvPicPr>
          <p:nvPr/>
        </p:nvPicPr>
        <p:blipFill>
          <a:blip r:embed="rId11"/>
          <a:stretch>
            <a:fillRect/>
          </a:stretch>
        </p:blipFill>
        <p:spPr>
          <a:xfrm>
            <a:off x="476250" y="4133850"/>
            <a:ext cx="4191000" cy="757238"/>
          </a:xfrm>
          <a:prstGeom prst="rect">
            <a:avLst/>
          </a:prstGeom>
        </p:spPr>
      </p:pic>
      <p:pic>
        <p:nvPicPr>
          <p:cNvPr id="18" name="SK-30-img-17" descr="preencoded.png"/>
          <p:cNvPicPr>
            <a:picLocks noChangeAspect="1"/>
          </p:cNvPicPr>
          <p:nvPr/>
        </p:nvPicPr>
        <p:blipFill>
          <a:blip r:embed="rId12"/>
          <a:stretch>
            <a:fillRect/>
          </a:stretch>
        </p:blipFill>
        <p:spPr>
          <a:xfrm>
            <a:off x="5048250" y="952500"/>
            <a:ext cx="6858000" cy="2180927"/>
          </a:xfrm>
          <a:prstGeom prst="rect">
            <a:avLst/>
          </a:prstGeom>
        </p:spPr>
      </p:pic>
      <p:pic>
        <p:nvPicPr>
          <p:cNvPr id="19" name="SK-30-img-18" descr="preencoded.png"/>
          <p:cNvPicPr>
            <a:picLocks noChangeAspect="1"/>
          </p:cNvPicPr>
          <p:nvPr/>
        </p:nvPicPr>
        <p:blipFill>
          <a:blip r:embed="rId13"/>
          <a:stretch>
            <a:fillRect/>
          </a:stretch>
        </p:blipFill>
        <p:spPr>
          <a:xfrm>
            <a:off x="5238750" y="1183928"/>
            <a:ext cx="214313" cy="175320"/>
          </a:xfrm>
          <a:prstGeom prst="rect">
            <a:avLst/>
          </a:prstGeom>
        </p:spPr>
      </p:pic>
      <p:pic>
        <p:nvPicPr>
          <p:cNvPr id="20" name="SK-30-img-19" descr="preencoded.png"/>
          <p:cNvPicPr>
            <a:picLocks noChangeAspect="1"/>
          </p:cNvPicPr>
          <p:nvPr/>
        </p:nvPicPr>
        <p:blipFill>
          <a:blip r:embed="rId14"/>
          <a:stretch>
            <a:fillRect/>
          </a:stretch>
        </p:blipFill>
        <p:spPr>
          <a:xfrm>
            <a:off x="5238750" y="1543050"/>
            <a:ext cx="178594" cy="178594"/>
          </a:xfrm>
          <a:prstGeom prst="rect">
            <a:avLst/>
          </a:prstGeom>
        </p:spPr>
      </p:pic>
      <p:pic>
        <p:nvPicPr>
          <p:cNvPr id="21" name="SK-30-img-20" descr="preencoded.png"/>
          <p:cNvPicPr>
            <a:picLocks noChangeAspect="1"/>
          </p:cNvPicPr>
          <p:nvPr/>
        </p:nvPicPr>
        <p:blipFill>
          <a:blip r:embed="rId14"/>
          <a:stretch>
            <a:fillRect/>
          </a:stretch>
        </p:blipFill>
        <p:spPr>
          <a:xfrm>
            <a:off x="5238750" y="2085975"/>
            <a:ext cx="178594" cy="178594"/>
          </a:xfrm>
          <a:prstGeom prst="rect">
            <a:avLst/>
          </a:prstGeom>
        </p:spPr>
      </p:pic>
      <p:pic>
        <p:nvPicPr>
          <p:cNvPr id="22" name="SK-30-img-21" descr="preencoded.png"/>
          <p:cNvPicPr>
            <a:picLocks noChangeAspect="1"/>
          </p:cNvPicPr>
          <p:nvPr/>
        </p:nvPicPr>
        <p:blipFill>
          <a:blip r:embed="rId15"/>
          <a:stretch>
            <a:fillRect/>
          </a:stretch>
        </p:blipFill>
        <p:spPr>
          <a:xfrm>
            <a:off x="5048250" y="3276302"/>
            <a:ext cx="6858000" cy="2180927"/>
          </a:xfrm>
          <a:prstGeom prst="rect">
            <a:avLst/>
          </a:prstGeom>
        </p:spPr>
      </p:pic>
      <p:pic>
        <p:nvPicPr>
          <p:cNvPr id="23" name="SK-30-img-22" descr="preencoded.png"/>
          <p:cNvPicPr>
            <a:picLocks noChangeAspect="1"/>
          </p:cNvPicPr>
          <p:nvPr/>
        </p:nvPicPr>
        <p:blipFill>
          <a:blip r:embed="rId16"/>
          <a:stretch>
            <a:fillRect/>
          </a:stretch>
        </p:blipFill>
        <p:spPr>
          <a:xfrm>
            <a:off x="5238750" y="3507730"/>
            <a:ext cx="214313" cy="175320"/>
          </a:xfrm>
          <a:prstGeom prst="rect">
            <a:avLst/>
          </a:prstGeom>
        </p:spPr>
      </p:pic>
      <p:pic>
        <p:nvPicPr>
          <p:cNvPr id="24" name="SK-30-img-23" descr="preencoded.png"/>
          <p:cNvPicPr>
            <a:picLocks noChangeAspect="1"/>
          </p:cNvPicPr>
          <p:nvPr/>
        </p:nvPicPr>
        <p:blipFill>
          <a:blip r:embed="rId17"/>
          <a:stretch>
            <a:fillRect/>
          </a:stretch>
        </p:blipFill>
        <p:spPr>
          <a:xfrm>
            <a:off x="5238750" y="3866852"/>
            <a:ext cx="178594" cy="142875"/>
          </a:xfrm>
          <a:prstGeom prst="rect">
            <a:avLst/>
          </a:prstGeom>
        </p:spPr>
      </p:pic>
      <p:pic>
        <p:nvPicPr>
          <p:cNvPr id="25" name="SK-30-img-24" descr="preencoded.png"/>
          <p:cNvPicPr>
            <a:picLocks noChangeAspect="1"/>
          </p:cNvPicPr>
          <p:nvPr/>
        </p:nvPicPr>
        <p:blipFill>
          <a:blip r:embed="rId18"/>
          <a:stretch>
            <a:fillRect/>
          </a:stretch>
        </p:blipFill>
        <p:spPr>
          <a:xfrm>
            <a:off x="5238750" y="4195465"/>
            <a:ext cx="178594" cy="142875"/>
          </a:xfrm>
          <a:prstGeom prst="rect">
            <a:avLst/>
          </a:prstGeom>
        </p:spPr>
      </p:pic>
      <p:pic>
        <p:nvPicPr>
          <p:cNvPr id="26" name="SK-30-img-25" descr="preencoded.png"/>
          <p:cNvPicPr>
            <a:picLocks noChangeAspect="1"/>
          </p:cNvPicPr>
          <p:nvPr/>
        </p:nvPicPr>
        <p:blipFill>
          <a:blip r:embed="rId19"/>
          <a:stretch>
            <a:fillRect/>
          </a:stretch>
        </p:blipFill>
        <p:spPr>
          <a:xfrm>
            <a:off x="5238750" y="4524077"/>
            <a:ext cx="178594" cy="142875"/>
          </a:xfrm>
          <a:prstGeom prst="rect">
            <a:avLst/>
          </a:prstGeom>
        </p:spPr>
      </p:pic>
      <p:pic>
        <p:nvPicPr>
          <p:cNvPr id="27" name="SK-30-img-26" descr="preencoded.png"/>
          <p:cNvPicPr>
            <a:picLocks noChangeAspect="1"/>
          </p:cNvPicPr>
          <p:nvPr/>
        </p:nvPicPr>
        <p:blipFill>
          <a:blip r:embed="rId20"/>
          <a:stretch>
            <a:fillRect/>
          </a:stretch>
        </p:blipFill>
        <p:spPr>
          <a:xfrm>
            <a:off x="5048250" y="5600105"/>
            <a:ext cx="6858000" cy="1067395"/>
          </a:xfrm>
          <a:prstGeom prst="rect">
            <a:avLst/>
          </a:prstGeom>
        </p:spPr>
      </p:pic>
      <p:pic>
        <p:nvPicPr>
          <p:cNvPr id="28" name="SK-30-img-27" descr="preencoded.png"/>
          <p:cNvPicPr>
            <a:picLocks noChangeAspect="1"/>
          </p:cNvPicPr>
          <p:nvPr/>
        </p:nvPicPr>
        <p:blipFill>
          <a:blip r:embed="rId21"/>
          <a:stretch>
            <a:fillRect/>
          </a:stretch>
        </p:blipFill>
        <p:spPr>
          <a:xfrm>
            <a:off x="5191125" y="5772894"/>
            <a:ext cx="154781" cy="125760"/>
          </a:xfrm>
          <a:prstGeom prst="rect">
            <a:avLst/>
          </a:prstGeom>
        </p:spPr>
      </p:pic>
      <p:sp>
        <p:nvSpPr>
          <p:cNvPr id="29" name="SK-30-text-28"/>
          <p:cNvSpPr/>
          <p:nvPr/>
        </p:nvSpPr>
        <p:spPr>
          <a:xfrm>
            <a:off x="285750" y="142875"/>
            <a:ext cx="11906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Complication Screening: Diabetic Nephropathy</a:t>
            </a:r>
            <a:endParaRPr lang="en-US" sz="1800" dirty="0"/>
          </a:p>
        </p:txBody>
      </p:sp>
      <p:sp>
        <p:nvSpPr>
          <p:cNvPr id="30" name="SK-30-text-29"/>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1" name="SK-30-text-30"/>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2" name="SK-30-text-31"/>
          <p:cNvSpPr/>
          <p:nvPr/>
        </p:nvSpPr>
        <p:spPr>
          <a:xfrm>
            <a:off x="785813" y="1143000"/>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Annual Monitoring Protocol</a:t>
            </a:r>
            <a:endParaRPr lang="en-US" sz="1350" dirty="0"/>
          </a:p>
        </p:txBody>
      </p:sp>
      <p:sp>
        <p:nvSpPr>
          <p:cNvPr id="33" name="SK-30-text-32"/>
          <p:cNvSpPr/>
          <p:nvPr/>
        </p:nvSpPr>
        <p:spPr>
          <a:xfrm>
            <a:off x="750094" y="1543050"/>
            <a:ext cx="391715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44444"/>
                </a:solidFill>
              </a:rPr>
              <a:t>Serum eGFR:</a:t>
            </a:r>
            <a:r>
              <a:rPr lang="en-US" sz="1125" dirty="0">
                <a:solidFill>
                  <a:srgbClr val="444444"/>
                </a:solidFill>
              </a:rPr>
              <a:t> Assess filtration rate annually (more frequent if &lt; 60).</a:t>
            </a:r>
            <a:endParaRPr lang="en-US" sz="1125" dirty="0"/>
          </a:p>
        </p:txBody>
      </p:sp>
      <p:sp>
        <p:nvSpPr>
          <p:cNvPr id="34" name="SK-30-text-33"/>
          <p:cNvSpPr/>
          <p:nvPr/>
        </p:nvSpPr>
        <p:spPr>
          <a:xfrm>
            <a:off x="750094" y="2085975"/>
            <a:ext cx="391715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44444"/>
                </a:solidFill>
              </a:rPr>
              <a:t>Urine ACR:</a:t>
            </a:r>
            <a:r>
              <a:rPr lang="en-US" sz="1125" dirty="0">
                <a:solidFill>
                  <a:srgbClr val="444444"/>
                </a:solidFill>
              </a:rPr>
              <a:t> First-pass morning urine sample preferred for albumin:creatinine ratio.</a:t>
            </a:r>
            <a:endParaRPr lang="en-US" sz="1125" dirty="0"/>
          </a:p>
        </p:txBody>
      </p:sp>
      <p:sp>
        <p:nvSpPr>
          <p:cNvPr id="35" name="SK-30-text-34"/>
          <p:cNvSpPr/>
          <p:nvPr/>
        </p:nvSpPr>
        <p:spPr>
          <a:xfrm>
            <a:off x="552450" y="2628900"/>
            <a:ext cx="1555580"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666666"/>
                </a:solidFill>
              </a:rPr>
              <a:t>UACR Result</a:t>
            </a:r>
            <a:endParaRPr lang="en-US" sz="1050" dirty="0"/>
          </a:p>
        </p:txBody>
      </p:sp>
      <p:sp>
        <p:nvSpPr>
          <p:cNvPr id="36" name="SK-30-text-35"/>
          <p:cNvSpPr/>
          <p:nvPr/>
        </p:nvSpPr>
        <p:spPr>
          <a:xfrm>
            <a:off x="1863328" y="2628900"/>
            <a:ext cx="2727722"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666666"/>
                </a:solidFill>
              </a:rPr>
              <a:t>Classification</a:t>
            </a:r>
            <a:endParaRPr lang="en-US" sz="1050" dirty="0"/>
          </a:p>
        </p:txBody>
      </p:sp>
      <p:sp>
        <p:nvSpPr>
          <p:cNvPr id="37" name="SK-30-text-36"/>
          <p:cNvSpPr/>
          <p:nvPr/>
        </p:nvSpPr>
        <p:spPr>
          <a:xfrm>
            <a:off x="552450" y="2981325"/>
            <a:ext cx="1649858"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000000"/>
                </a:solidFill>
              </a:rPr>
              <a:t>&lt; 3 mg/mmol</a:t>
            </a:r>
            <a:endParaRPr lang="en-US" sz="1050" dirty="0"/>
          </a:p>
        </p:txBody>
      </p:sp>
      <p:sp>
        <p:nvSpPr>
          <p:cNvPr id="38" name="SK-30-text-37"/>
          <p:cNvSpPr/>
          <p:nvPr/>
        </p:nvSpPr>
        <p:spPr>
          <a:xfrm>
            <a:off x="1863328" y="2981325"/>
            <a:ext cx="2727722"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000000"/>
                </a:solidFill>
              </a:rPr>
              <a:t>Normal</a:t>
            </a:r>
            <a:endParaRPr lang="en-US" sz="1050" dirty="0"/>
          </a:p>
        </p:txBody>
      </p:sp>
      <p:sp>
        <p:nvSpPr>
          <p:cNvPr id="39" name="SK-30-text-38"/>
          <p:cNvSpPr/>
          <p:nvPr/>
        </p:nvSpPr>
        <p:spPr>
          <a:xfrm>
            <a:off x="552450" y="3333750"/>
            <a:ext cx="2262662"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000000"/>
                </a:solidFill>
              </a:rPr>
              <a:t>3 – 30 mg/mmol</a:t>
            </a:r>
            <a:endParaRPr lang="en-US" sz="1050" dirty="0"/>
          </a:p>
        </p:txBody>
      </p:sp>
      <p:sp>
        <p:nvSpPr>
          <p:cNvPr id="40" name="SK-30-text-39"/>
          <p:cNvSpPr/>
          <p:nvPr/>
        </p:nvSpPr>
        <p:spPr>
          <a:xfrm>
            <a:off x="1863328" y="3333750"/>
            <a:ext cx="2727722"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000000"/>
                </a:solidFill>
              </a:rPr>
              <a:t>Microalbuminuria</a:t>
            </a:r>
            <a:endParaRPr lang="en-US" sz="1050" dirty="0"/>
          </a:p>
        </p:txBody>
      </p:sp>
      <p:sp>
        <p:nvSpPr>
          <p:cNvPr id="41" name="SK-30-text-40"/>
          <p:cNvSpPr/>
          <p:nvPr/>
        </p:nvSpPr>
        <p:spPr>
          <a:xfrm>
            <a:off x="552450" y="3686175"/>
            <a:ext cx="1885552"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000000"/>
                </a:solidFill>
              </a:rPr>
              <a:t>&gt; 30 mg/mmol</a:t>
            </a:r>
            <a:endParaRPr lang="en-US" sz="1050" dirty="0"/>
          </a:p>
        </p:txBody>
      </p:sp>
      <p:sp>
        <p:nvSpPr>
          <p:cNvPr id="42" name="SK-30-text-41"/>
          <p:cNvSpPr/>
          <p:nvPr/>
        </p:nvSpPr>
        <p:spPr>
          <a:xfrm>
            <a:off x="1863328" y="3686175"/>
            <a:ext cx="5910553" cy="352425"/>
          </a:xfrm>
          <a:prstGeom prst="rect">
            <a:avLst/>
          </a:prstGeom>
          <a:noFill/>
          <a:ln/>
        </p:spPr>
        <p:txBody>
          <a:bodyPr vert="horz" wrap="square" lIns="0" tIns="0" rIns="0" bIns="0" rtlCol="0" anchor="ctr"/>
          <a:lstStyle/>
          <a:p>
            <a:pPr marL="0" indent="0" algn="l">
              <a:lnSpc>
                <a:spcPts val="1575"/>
              </a:lnSpc>
              <a:buNone/>
            </a:pPr>
            <a:r>
              <a:rPr lang="en-US" sz="1050" dirty="0">
                <a:solidFill>
                  <a:srgbClr val="000000"/>
                </a:solidFill>
              </a:rPr>
              <a:t>Macroalbuminuria / Clinical Proteinuria</a:t>
            </a:r>
            <a:endParaRPr lang="en-US" sz="1050" dirty="0"/>
          </a:p>
        </p:txBody>
      </p:sp>
      <p:sp>
        <p:nvSpPr>
          <p:cNvPr id="43" name="SK-30-text-42"/>
          <p:cNvSpPr/>
          <p:nvPr/>
        </p:nvSpPr>
        <p:spPr>
          <a:xfrm>
            <a:off x="619125" y="4276725"/>
            <a:ext cx="39052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BP TARGETS (NG28)</a:t>
            </a:r>
            <a:endParaRPr lang="en-US" sz="1050" dirty="0"/>
          </a:p>
        </p:txBody>
      </p:sp>
      <p:sp>
        <p:nvSpPr>
          <p:cNvPr id="44" name="SK-30-text-43"/>
          <p:cNvSpPr/>
          <p:nvPr/>
        </p:nvSpPr>
        <p:spPr>
          <a:xfrm>
            <a:off x="619125" y="4524375"/>
            <a:ext cx="7520940" cy="223838"/>
          </a:xfrm>
          <a:prstGeom prst="rect">
            <a:avLst/>
          </a:prstGeom>
          <a:noFill/>
          <a:ln/>
        </p:spPr>
        <p:txBody>
          <a:bodyPr vert="horz" wrap="square" lIns="0" tIns="0" rIns="0" bIns="0" rtlCol="0" anchor="ctr"/>
          <a:lstStyle/>
          <a:p>
            <a:pPr marL="0" indent="0">
              <a:lnSpc>
                <a:spcPts val="1575"/>
              </a:lnSpc>
              <a:buNone/>
            </a:pPr>
            <a:r>
              <a:rPr lang="en-US" sz="1050" dirty="0">
                <a:solidFill>
                  <a:srgbClr val="000000"/>
                </a:solidFill>
              </a:rPr>
              <a:t>If UACR &gt; 3 or CVD/High Risk: </a:t>
            </a:r>
            <a:r>
              <a:rPr lang="en-US" sz="975" b="1" dirty="0">
                <a:solidFill>
                  <a:srgbClr val="FFFFFF"/>
                </a:solidFill>
                <a:highlight>
                  <a:srgbClr val="2E7D32"/>
                </a:highlight>
              </a:rPr>
              <a:t>&lt; 130/80 mmHg</a:t>
            </a:r>
            <a:endParaRPr lang="en-US" sz="1050" dirty="0"/>
          </a:p>
        </p:txBody>
      </p:sp>
      <p:sp>
        <p:nvSpPr>
          <p:cNvPr id="45" name="SK-30-text-44"/>
          <p:cNvSpPr/>
          <p:nvPr/>
        </p:nvSpPr>
        <p:spPr>
          <a:xfrm>
            <a:off x="5548313" y="1143000"/>
            <a:ext cx="6477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Management of Proteinuria</a:t>
            </a:r>
            <a:endParaRPr lang="en-US" sz="1350" dirty="0"/>
          </a:p>
        </p:txBody>
      </p:sp>
      <p:sp>
        <p:nvSpPr>
          <p:cNvPr id="46" name="SK-30-text-45"/>
          <p:cNvSpPr/>
          <p:nvPr/>
        </p:nvSpPr>
        <p:spPr>
          <a:xfrm>
            <a:off x="5512594" y="1543050"/>
            <a:ext cx="620315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44444"/>
                </a:solidFill>
              </a:rPr>
              <a:t>ACEi or ARB:</a:t>
            </a:r>
            <a:r>
              <a:rPr lang="en-US" sz="1125" dirty="0">
                <a:solidFill>
                  <a:srgbClr val="444444"/>
                </a:solidFill>
              </a:rPr>
              <a:t> Start if UACR ≥ 3 mg/mmol (even if BP is normal). Titrate to max tolerated dose. Do NOT combine ACEi + ARB.</a:t>
            </a:r>
            <a:endParaRPr lang="en-US" sz="1125" dirty="0"/>
          </a:p>
        </p:txBody>
      </p:sp>
      <p:sp>
        <p:nvSpPr>
          <p:cNvPr id="47" name="SK-30-text-46"/>
          <p:cNvSpPr/>
          <p:nvPr/>
        </p:nvSpPr>
        <p:spPr>
          <a:xfrm>
            <a:off x="5512594" y="2085975"/>
            <a:ext cx="6203156" cy="428625"/>
          </a:xfrm>
          <a:prstGeom prst="rect">
            <a:avLst/>
          </a:prstGeom>
          <a:noFill/>
          <a:ln/>
        </p:spPr>
        <p:txBody>
          <a:bodyPr vert="horz" wrap="square" lIns="0" tIns="0" rIns="0" bIns="0" rtlCol="0" anchor="ctr"/>
          <a:lstStyle/>
          <a:p>
            <a:pPr marL="0" indent="0" algn="l">
              <a:lnSpc>
                <a:spcPts val="1688"/>
              </a:lnSpc>
              <a:buNone/>
            </a:pPr>
            <a:r>
              <a:rPr lang="en-US" sz="1125" b="1" dirty="0">
                <a:solidFill>
                  <a:srgbClr val="444444"/>
                </a:solidFill>
              </a:rPr>
              <a:t>SGLT2 Inhibitor:</a:t>
            </a:r>
            <a:r>
              <a:rPr lang="en-US" sz="1125" dirty="0">
                <a:solidFill>
                  <a:srgbClr val="444444"/>
                </a:solidFill>
              </a:rPr>
              <a:t> Initiate if UACR ≥ 3 mg/mmol. Continue for renal protection even if glycaemic benefit wanes at low eGFR.</a:t>
            </a:r>
            <a:endParaRPr lang="en-US" sz="1125" dirty="0"/>
          </a:p>
        </p:txBody>
      </p:sp>
      <p:sp>
        <p:nvSpPr>
          <p:cNvPr id="48" name="SK-30-text-47"/>
          <p:cNvSpPr/>
          <p:nvPr/>
        </p:nvSpPr>
        <p:spPr>
          <a:xfrm>
            <a:off x="5548313" y="3466802"/>
            <a:ext cx="6477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Nephrology Referral Criteria</a:t>
            </a:r>
            <a:endParaRPr lang="en-US" sz="1350" dirty="0"/>
          </a:p>
        </p:txBody>
      </p:sp>
      <p:sp>
        <p:nvSpPr>
          <p:cNvPr id="49" name="SK-30-text-48"/>
          <p:cNvSpPr/>
          <p:nvPr/>
        </p:nvSpPr>
        <p:spPr>
          <a:xfrm>
            <a:off x="5512594" y="3866852"/>
            <a:ext cx="667940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44444"/>
                </a:solidFill>
              </a:rPr>
              <a:t>eGFR &lt; 30:</a:t>
            </a:r>
            <a:r>
              <a:rPr lang="en-US" sz="1125" dirty="0">
                <a:solidFill>
                  <a:srgbClr val="444444"/>
                </a:solidFill>
              </a:rPr>
              <a:t> Mandatory specialist referral.</a:t>
            </a:r>
            <a:endParaRPr lang="en-US" sz="1125" dirty="0"/>
          </a:p>
        </p:txBody>
      </p:sp>
      <p:sp>
        <p:nvSpPr>
          <p:cNvPr id="50" name="SK-30-text-49"/>
          <p:cNvSpPr/>
          <p:nvPr/>
        </p:nvSpPr>
        <p:spPr>
          <a:xfrm>
            <a:off x="5512594" y="4195465"/>
            <a:ext cx="667940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44444"/>
                </a:solidFill>
              </a:rPr>
              <a:t>Rapid Decline:</a:t>
            </a:r>
            <a:r>
              <a:rPr lang="en-US" sz="1125" dirty="0">
                <a:solidFill>
                  <a:srgbClr val="444444"/>
                </a:solidFill>
              </a:rPr>
              <a:t> Loss of eGFR &gt; 5ml/min/1.73m² in 1 year or 10ml in 5 years.</a:t>
            </a:r>
            <a:endParaRPr lang="en-US" sz="1125" dirty="0"/>
          </a:p>
        </p:txBody>
      </p:sp>
      <p:sp>
        <p:nvSpPr>
          <p:cNvPr id="51" name="SK-30-text-50"/>
          <p:cNvSpPr/>
          <p:nvPr/>
        </p:nvSpPr>
        <p:spPr>
          <a:xfrm>
            <a:off x="5512594" y="4524077"/>
            <a:ext cx="6679406"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44444"/>
                </a:solidFill>
              </a:rPr>
              <a:t>UACR &gt; 70:</a:t>
            </a:r>
            <a:r>
              <a:rPr lang="en-US" sz="1125" dirty="0">
                <a:solidFill>
                  <a:srgbClr val="444444"/>
                </a:solidFill>
              </a:rPr>
              <a:t> Unless known to be diabetic and already managed.</a:t>
            </a:r>
            <a:endParaRPr lang="en-US" sz="1125" dirty="0"/>
          </a:p>
        </p:txBody>
      </p:sp>
      <p:sp>
        <p:nvSpPr>
          <p:cNvPr id="52" name="SK-30-text-51"/>
          <p:cNvSpPr/>
          <p:nvPr/>
        </p:nvSpPr>
        <p:spPr>
          <a:xfrm>
            <a:off x="5422106" y="5742980"/>
            <a:ext cx="6572250" cy="185738"/>
          </a:xfrm>
          <a:prstGeom prst="rect">
            <a:avLst/>
          </a:prstGeom>
          <a:noFill/>
          <a:ln/>
        </p:spPr>
        <p:txBody>
          <a:bodyPr vert="horz" wrap="square" lIns="0" tIns="0" rIns="0" bIns="0" rtlCol="0" anchor="ctr"/>
          <a:lstStyle/>
          <a:p>
            <a:pPr marL="0" indent="0">
              <a:lnSpc>
                <a:spcPts val="1463"/>
              </a:lnSpc>
              <a:buNone/>
            </a:pPr>
            <a:r>
              <a:rPr lang="en-US" sz="975" b="1" kern="0" spc="30" dirty="0">
                <a:solidFill>
                  <a:srgbClr val="2D2D2D"/>
                </a:solidFill>
              </a:rPr>
              <a:t>SCA FRAMING: EXPLAINING PROTEINURIA</a:t>
            </a:r>
            <a:endParaRPr lang="en-US" sz="975" dirty="0"/>
          </a:p>
        </p:txBody>
      </p:sp>
      <p:sp>
        <p:nvSpPr>
          <p:cNvPr id="53" name="SK-30-text-52"/>
          <p:cNvSpPr/>
          <p:nvPr/>
        </p:nvSpPr>
        <p:spPr>
          <a:xfrm>
            <a:off x="5191125" y="6004917"/>
            <a:ext cx="6572250" cy="519708"/>
          </a:xfrm>
          <a:prstGeom prst="rect">
            <a:avLst/>
          </a:prstGeom>
          <a:noFill/>
          <a:ln/>
        </p:spPr>
        <p:txBody>
          <a:bodyPr vert="horz" wrap="square" lIns="0" tIns="0" rIns="0" bIns="0" rtlCol="0" anchor="ctr"/>
          <a:lstStyle/>
          <a:p>
            <a:pPr marL="0" indent="0">
              <a:lnSpc>
                <a:spcPts val="1365"/>
              </a:lnSpc>
              <a:buNone/>
            </a:pPr>
            <a:r>
              <a:rPr lang="en-US" sz="975" dirty="0">
                <a:solidFill>
                  <a:srgbClr val="555555"/>
                </a:solidFill>
              </a:rPr>
              <a:t>"The test shows a small amount of protein leaking into your urine. Think of your kidneys like a sieve; this leak tells us the sieve is under pressure. We use an ACE inhibitor not just for blood pressure, but to 'seal the leaks' and protect your kidneys long-term."</a:t>
            </a:r>
            <a:endParaRPr lang="en-US" sz="975"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1-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1-img-3" descr="preencoded.png"/>
          <p:cNvPicPr>
            <a:picLocks noChangeAspect="1"/>
          </p:cNvPicPr>
          <p:nvPr/>
        </p:nvPicPr>
        <p:blipFill>
          <a:blip r:embed="rId4"/>
          <a:stretch>
            <a:fillRect/>
          </a:stretch>
        </p:blipFill>
        <p:spPr>
          <a:xfrm>
            <a:off x="0" y="0"/>
            <a:ext cx="12192000" cy="704850"/>
          </a:xfrm>
          <a:prstGeom prst="rect">
            <a:avLst/>
          </a:prstGeom>
        </p:spPr>
      </p:pic>
      <p:pic>
        <p:nvPicPr>
          <p:cNvPr id="5" name="SK-31-img-4" descr="preencoded.png"/>
          <p:cNvPicPr>
            <a:picLocks noChangeAspect="1"/>
          </p:cNvPicPr>
          <p:nvPr/>
        </p:nvPicPr>
        <p:blipFill>
          <a:blip r:embed="rId5"/>
          <a:stretch>
            <a:fillRect/>
          </a:stretch>
        </p:blipFill>
        <p:spPr>
          <a:xfrm>
            <a:off x="285750" y="857250"/>
            <a:ext cx="5691188" cy="4781550"/>
          </a:xfrm>
          <a:prstGeom prst="rect">
            <a:avLst/>
          </a:prstGeom>
        </p:spPr>
      </p:pic>
      <p:pic>
        <p:nvPicPr>
          <p:cNvPr id="6" name="SK-31-img-5" descr="preencoded.png"/>
          <p:cNvPicPr>
            <a:picLocks noChangeAspect="1"/>
          </p:cNvPicPr>
          <p:nvPr/>
        </p:nvPicPr>
        <p:blipFill>
          <a:blip r:embed="rId6"/>
          <a:stretch>
            <a:fillRect/>
          </a:stretch>
        </p:blipFill>
        <p:spPr>
          <a:xfrm>
            <a:off x="476250" y="1009650"/>
            <a:ext cx="5310188" cy="333375"/>
          </a:xfrm>
          <a:prstGeom prst="rect">
            <a:avLst/>
          </a:prstGeom>
        </p:spPr>
      </p:pic>
      <p:pic>
        <p:nvPicPr>
          <p:cNvPr id="7" name="SK-31-img-6" descr="preencoded.png"/>
          <p:cNvPicPr>
            <a:picLocks noChangeAspect="1"/>
          </p:cNvPicPr>
          <p:nvPr/>
        </p:nvPicPr>
        <p:blipFill>
          <a:blip r:embed="rId7"/>
          <a:stretch>
            <a:fillRect/>
          </a:stretch>
        </p:blipFill>
        <p:spPr>
          <a:xfrm>
            <a:off x="476250" y="1050578"/>
            <a:ext cx="214313" cy="175320"/>
          </a:xfrm>
          <a:prstGeom prst="rect">
            <a:avLst/>
          </a:prstGeom>
        </p:spPr>
      </p:pic>
      <p:pic>
        <p:nvPicPr>
          <p:cNvPr id="8" name="SK-31-img-7" descr="preencoded.png"/>
          <p:cNvPicPr>
            <a:picLocks noChangeAspect="1"/>
          </p:cNvPicPr>
          <p:nvPr/>
        </p:nvPicPr>
        <p:blipFill>
          <a:blip r:embed="rId8"/>
          <a:stretch>
            <a:fillRect/>
          </a:stretch>
        </p:blipFill>
        <p:spPr>
          <a:xfrm>
            <a:off x="476250" y="1504950"/>
            <a:ext cx="95250" cy="84534"/>
          </a:xfrm>
          <a:prstGeom prst="rect">
            <a:avLst/>
          </a:prstGeom>
        </p:spPr>
      </p:pic>
      <p:pic>
        <p:nvPicPr>
          <p:cNvPr id="9" name="SK-31-img-8" descr="preencoded.png"/>
          <p:cNvPicPr>
            <a:picLocks noChangeAspect="1"/>
          </p:cNvPicPr>
          <p:nvPr/>
        </p:nvPicPr>
        <p:blipFill>
          <a:blip r:embed="rId9"/>
          <a:stretch>
            <a:fillRect/>
          </a:stretch>
        </p:blipFill>
        <p:spPr>
          <a:xfrm>
            <a:off x="476250" y="2000250"/>
            <a:ext cx="95250" cy="76200"/>
          </a:xfrm>
          <a:prstGeom prst="rect">
            <a:avLst/>
          </a:prstGeom>
        </p:spPr>
      </p:pic>
      <p:pic>
        <p:nvPicPr>
          <p:cNvPr id="10" name="SK-31-img-9" descr="preencoded.png"/>
          <p:cNvPicPr>
            <a:picLocks noChangeAspect="1"/>
          </p:cNvPicPr>
          <p:nvPr/>
        </p:nvPicPr>
        <p:blipFill>
          <a:blip r:embed="rId9"/>
          <a:stretch>
            <a:fillRect/>
          </a:stretch>
        </p:blipFill>
        <p:spPr>
          <a:xfrm>
            <a:off x="476250" y="2295525"/>
            <a:ext cx="95250" cy="76200"/>
          </a:xfrm>
          <a:prstGeom prst="rect">
            <a:avLst/>
          </a:prstGeom>
        </p:spPr>
      </p:pic>
      <p:pic>
        <p:nvPicPr>
          <p:cNvPr id="11" name="SK-31-img-10" descr="preencoded.png"/>
          <p:cNvPicPr>
            <a:picLocks noChangeAspect="1"/>
          </p:cNvPicPr>
          <p:nvPr/>
        </p:nvPicPr>
        <p:blipFill>
          <a:blip r:embed="rId9"/>
          <a:stretch>
            <a:fillRect/>
          </a:stretch>
        </p:blipFill>
        <p:spPr>
          <a:xfrm>
            <a:off x="476250" y="2590800"/>
            <a:ext cx="95250" cy="76200"/>
          </a:xfrm>
          <a:prstGeom prst="rect">
            <a:avLst/>
          </a:prstGeom>
        </p:spPr>
      </p:pic>
      <p:pic>
        <p:nvPicPr>
          <p:cNvPr id="12" name="SK-31-img-11" descr="preencoded.png"/>
          <p:cNvPicPr>
            <a:picLocks noChangeAspect="1"/>
          </p:cNvPicPr>
          <p:nvPr/>
        </p:nvPicPr>
        <p:blipFill>
          <a:blip r:embed="rId10"/>
          <a:stretch>
            <a:fillRect/>
          </a:stretch>
        </p:blipFill>
        <p:spPr>
          <a:xfrm>
            <a:off x="476250" y="2838450"/>
            <a:ext cx="5310188" cy="838200"/>
          </a:xfrm>
          <a:prstGeom prst="rect">
            <a:avLst/>
          </a:prstGeom>
        </p:spPr>
      </p:pic>
      <p:pic>
        <p:nvPicPr>
          <p:cNvPr id="13" name="SK-31-img-12" descr="preencoded.png"/>
          <p:cNvPicPr>
            <a:picLocks noChangeAspect="1"/>
          </p:cNvPicPr>
          <p:nvPr/>
        </p:nvPicPr>
        <p:blipFill>
          <a:blip r:embed="rId11"/>
          <a:stretch>
            <a:fillRect/>
          </a:stretch>
        </p:blipFill>
        <p:spPr>
          <a:xfrm>
            <a:off x="619125" y="2984153"/>
            <a:ext cx="166688" cy="137220"/>
          </a:xfrm>
          <a:prstGeom prst="rect">
            <a:avLst/>
          </a:prstGeom>
        </p:spPr>
      </p:pic>
      <p:pic>
        <p:nvPicPr>
          <p:cNvPr id="14" name="SK-31-img-13" descr="preencoded.png"/>
          <p:cNvPicPr>
            <a:picLocks noChangeAspect="1"/>
          </p:cNvPicPr>
          <p:nvPr/>
        </p:nvPicPr>
        <p:blipFill>
          <a:blip r:embed="rId12"/>
          <a:stretch>
            <a:fillRect/>
          </a:stretch>
        </p:blipFill>
        <p:spPr>
          <a:xfrm>
            <a:off x="285750" y="5791200"/>
            <a:ext cx="5691188" cy="838200"/>
          </a:xfrm>
          <a:prstGeom prst="rect">
            <a:avLst/>
          </a:prstGeom>
        </p:spPr>
      </p:pic>
      <p:pic>
        <p:nvPicPr>
          <p:cNvPr id="15" name="SK-31-img-14" descr="preencoded.png"/>
          <p:cNvPicPr>
            <a:picLocks noChangeAspect="1"/>
          </p:cNvPicPr>
          <p:nvPr/>
        </p:nvPicPr>
        <p:blipFill>
          <a:blip r:embed="rId13"/>
          <a:stretch>
            <a:fillRect/>
          </a:stretch>
        </p:blipFill>
        <p:spPr>
          <a:xfrm>
            <a:off x="428625" y="5936903"/>
            <a:ext cx="166688" cy="137220"/>
          </a:xfrm>
          <a:prstGeom prst="rect">
            <a:avLst/>
          </a:prstGeom>
        </p:spPr>
      </p:pic>
      <p:pic>
        <p:nvPicPr>
          <p:cNvPr id="16" name="SK-31-img-15" descr="preencoded.png"/>
          <p:cNvPicPr>
            <a:picLocks noChangeAspect="1"/>
          </p:cNvPicPr>
          <p:nvPr/>
        </p:nvPicPr>
        <p:blipFill>
          <a:blip r:embed="rId14"/>
          <a:stretch>
            <a:fillRect/>
          </a:stretch>
        </p:blipFill>
        <p:spPr>
          <a:xfrm>
            <a:off x="6215063" y="857250"/>
            <a:ext cx="5691188" cy="2543175"/>
          </a:xfrm>
          <a:prstGeom prst="rect">
            <a:avLst/>
          </a:prstGeom>
        </p:spPr>
      </p:pic>
      <p:pic>
        <p:nvPicPr>
          <p:cNvPr id="17" name="SK-31-img-16" descr="preencoded.png"/>
          <p:cNvPicPr>
            <a:picLocks noChangeAspect="1"/>
          </p:cNvPicPr>
          <p:nvPr/>
        </p:nvPicPr>
        <p:blipFill>
          <a:blip r:embed="rId15"/>
          <a:stretch>
            <a:fillRect/>
          </a:stretch>
        </p:blipFill>
        <p:spPr>
          <a:xfrm>
            <a:off x="6405563" y="1009650"/>
            <a:ext cx="5310188" cy="333375"/>
          </a:xfrm>
          <a:prstGeom prst="rect">
            <a:avLst/>
          </a:prstGeom>
        </p:spPr>
      </p:pic>
      <p:pic>
        <p:nvPicPr>
          <p:cNvPr id="18" name="SK-31-img-17" descr="preencoded.png"/>
          <p:cNvPicPr>
            <a:picLocks noChangeAspect="1"/>
          </p:cNvPicPr>
          <p:nvPr/>
        </p:nvPicPr>
        <p:blipFill>
          <a:blip r:embed="rId16"/>
          <a:stretch>
            <a:fillRect/>
          </a:stretch>
        </p:blipFill>
        <p:spPr>
          <a:xfrm>
            <a:off x="6405563" y="1050578"/>
            <a:ext cx="214313" cy="175320"/>
          </a:xfrm>
          <a:prstGeom prst="rect">
            <a:avLst/>
          </a:prstGeom>
        </p:spPr>
      </p:pic>
      <p:pic>
        <p:nvPicPr>
          <p:cNvPr id="19" name="SK-31-img-18" descr="preencoded.png"/>
          <p:cNvPicPr>
            <a:picLocks noChangeAspect="1"/>
          </p:cNvPicPr>
          <p:nvPr/>
        </p:nvPicPr>
        <p:blipFill>
          <a:blip r:embed="rId9"/>
          <a:stretch>
            <a:fillRect/>
          </a:stretch>
        </p:blipFill>
        <p:spPr>
          <a:xfrm>
            <a:off x="6405563" y="1504950"/>
            <a:ext cx="95250" cy="76200"/>
          </a:xfrm>
          <a:prstGeom prst="rect">
            <a:avLst/>
          </a:prstGeom>
        </p:spPr>
      </p:pic>
      <p:pic>
        <p:nvPicPr>
          <p:cNvPr id="20" name="SK-31-img-19" descr="preencoded.png"/>
          <p:cNvPicPr>
            <a:picLocks noChangeAspect="1"/>
          </p:cNvPicPr>
          <p:nvPr/>
        </p:nvPicPr>
        <p:blipFill>
          <a:blip r:embed="rId8"/>
          <a:stretch>
            <a:fillRect/>
          </a:stretch>
        </p:blipFill>
        <p:spPr>
          <a:xfrm>
            <a:off x="6405563" y="1800225"/>
            <a:ext cx="95250" cy="84534"/>
          </a:xfrm>
          <a:prstGeom prst="rect">
            <a:avLst/>
          </a:prstGeom>
        </p:spPr>
      </p:pic>
      <p:pic>
        <p:nvPicPr>
          <p:cNvPr id="21" name="SK-31-img-20" descr="preencoded.png"/>
          <p:cNvPicPr>
            <a:picLocks noChangeAspect="1"/>
          </p:cNvPicPr>
          <p:nvPr/>
        </p:nvPicPr>
        <p:blipFill>
          <a:blip r:embed="rId17"/>
          <a:stretch>
            <a:fillRect/>
          </a:stretch>
        </p:blipFill>
        <p:spPr>
          <a:xfrm>
            <a:off x="6405563" y="2295525"/>
            <a:ext cx="95250" cy="95250"/>
          </a:xfrm>
          <a:prstGeom prst="rect">
            <a:avLst/>
          </a:prstGeom>
        </p:spPr>
      </p:pic>
      <p:pic>
        <p:nvPicPr>
          <p:cNvPr id="22" name="SK-31-img-21" descr="preencoded.png"/>
          <p:cNvPicPr>
            <a:picLocks noChangeAspect="1"/>
          </p:cNvPicPr>
          <p:nvPr/>
        </p:nvPicPr>
        <p:blipFill>
          <a:blip r:embed="rId18"/>
          <a:stretch>
            <a:fillRect/>
          </a:stretch>
        </p:blipFill>
        <p:spPr>
          <a:xfrm>
            <a:off x="6215063" y="3552825"/>
            <a:ext cx="5691188" cy="3076575"/>
          </a:xfrm>
          <a:prstGeom prst="rect">
            <a:avLst/>
          </a:prstGeom>
        </p:spPr>
      </p:pic>
      <p:pic>
        <p:nvPicPr>
          <p:cNvPr id="23" name="SK-31-img-22" descr="preencoded.png"/>
          <p:cNvPicPr>
            <a:picLocks noChangeAspect="1"/>
          </p:cNvPicPr>
          <p:nvPr/>
        </p:nvPicPr>
        <p:blipFill>
          <a:blip r:embed="rId15"/>
          <a:stretch>
            <a:fillRect/>
          </a:stretch>
        </p:blipFill>
        <p:spPr>
          <a:xfrm>
            <a:off x="6405563" y="3705225"/>
            <a:ext cx="5310188" cy="333375"/>
          </a:xfrm>
          <a:prstGeom prst="rect">
            <a:avLst/>
          </a:prstGeom>
        </p:spPr>
      </p:pic>
      <p:pic>
        <p:nvPicPr>
          <p:cNvPr id="24" name="SK-31-img-23" descr="preencoded.png"/>
          <p:cNvPicPr>
            <a:picLocks noChangeAspect="1"/>
          </p:cNvPicPr>
          <p:nvPr/>
        </p:nvPicPr>
        <p:blipFill>
          <a:blip r:embed="rId19"/>
          <a:stretch>
            <a:fillRect/>
          </a:stretch>
        </p:blipFill>
        <p:spPr>
          <a:xfrm>
            <a:off x="6405563" y="3746153"/>
            <a:ext cx="214313" cy="175320"/>
          </a:xfrm>
          <a:prstGeom prst="rect">
            <a:avLst/>
          </a:prstGeom>
        </p:spPr>
      </p:pic>
      <p:pic>
        <p:nvPicPr>
          <p:cNvPr id="25" name="SK-31-img-24" descr="preencoded.png"/>
          <p:cNvPicPr>
            <a:picLocks noChangeAspect="1"/>
          </p:cNvPicPr>
          <p:nvPr/>
        </p:nvPicPr>
        <p:blipFill>
          <a:blip r:embed="rId8"/>
          <a:stretch>
            <a:fillRect/>
          </a:stretch>
        </p:blipFill>
        <p:spPr>
          <a:xfrm>
            <a:off x="6405563" y="4200525"/>
            <a:ext cx="95250" cy="84534"/>
          </a:xfrm>
          <a:prstGeom prst="rect">
            <a:avLst/>
          </a:prstGeom>
        </p:spPr>
      </p:pic>
      <p:pic>
        <p:nvPicPr>
          <p:cNvPr id="26" name="SK-31-img-25" descr="preencoded.png"/>
          <p:cNvPicPr>
            <a:picLocks noChangeAspect="1"/>
          </p:cNvPicPr>
          <p:nvPr/>
        </p:nvPicPr>
        <p:blipFill>
          <a:blip r:embed="rId17"/>
          <a:stretch>
            <a:fillRect/>
          </a:stretch>
        </p:blipFill>
        <p:spPr>
          <a:xfrm>
            <a:off x="6405563" y="4695825"/>
            <a:ext cx="95250" cy="95250"/>
          </a:xfrm>
          <a:prstGeom prst="rect">
            <a:avLst/>
          </a:prstGeom>
        </p:spPr>
      </p:pic>
      <p:pic>
        <p:nvPicPr>
          <p:cNvPr id="27" name="SK-31-img-26" descr="preencoded.png"/>
          <p:cNvPicPr>
            <a:picLocks noChangeAspect="1"/>
          </p:cNvPicPr>
          <p:nvPr/>
        </p:nvPicPr>
        <p:blipFill>
          <a:blip r:embed="rId8"/>
          <a:stretch>
            <a:fillRect/>
          </a:stretch>
        </p:blipFill>
        <p:spPr>
          <a:xfrm>
            <a:off x="6405563" y="5191125"/>
            <a:ext cx="95250" cy="84534"/>
          </a:xfrm>
          <a:prstGeom prst="rect">
            <a:avLst/>
          </a:prstGeom>
        </p:spPr>
      </p:pic>
      <p:pic>
        <p:nvPicPr>
          <p:cNvPr id="28" name="SK-31-img-27" descr="preencoded.png"/>
          <p:cNvPicPr>
            <a:picLocks noChangeAspect="1"/>
          </p:cNvPicPr>
          <p:nvPr/>
        </p:nvPicPr>
        <p:blipFill>
          <a:blip r:embed="rId20"/>
          <a:stretch>
            <a:fillRect/>
          </a:stretch>
        </p:blipFill>
        <p:spPr>
          <a:xfrm>
            <a:off x="6405563" y="5638800"/>
            <a:ext cx="5310188" cy="838200"/>
          </a:xfrm>
          <a:prstGeom prst="rect">
            <a:avLst/>
          </a:prstGeom>
        </p:spPr>
      </p:pic>
      <p:pic>
        <p:nvPicPr>
          <p:cNvPr id="29" name="SK-31-img-28" descr="preencoded.png"/>
          <p:cNvPicPr>
            <a:picLocks noChangeAspect="1"/>
          </p:cNvPicPr>
          <p:nvPr/>
        </p:nvPicPr>
        <p:blipFill>
          <a:blip r:embed="rId21"/>
          <a:stretch>
            <a:fillRect/>
          </a:stretch>
        </p:blipFill>
        <p:spPr>
          <a:xfrm>
            <a:off x="6548438" y="5784503"/>
            <a:ext cx="166688" cy="137220"/>
          </a:xfrm>
          <a:prstGeom prst="rect">
            <a:avLst/>
          </a:prstGeom>
        </p:spPr>
      </p:pic>
      <p:sp>
        <p:nvSpPr>
          <p:cNvPr id="30" name="SK-31-text-29"/>
          <p:cNvSpPr/>
          <p:nvPr/>
        </p:nvSpPr>
        <p:spPr>
          <a:xfrm>
            <a:off x="285750" y="114300"/>
            <a:ext cx="109728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Cardiovascular Risk and Lipid Management</a:t>
            </a:r>
            <a:endParaRPr lang="en-US" sz="1800" dirty="0"/>
          </a:p>
        </p:txBody>
      </p:sp>
      <p:sp>
        <p:nvSpPr>
          <p:cNvPr id="31" name="SK-31-text-30"/>
          <p:cNvSpPr/>
          <p:nvPr/>
        </p:nvSpPr>
        <p:spPr>
          <a:xfrm>
            <a:off x="10756404" y="228600"/>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2" name="SK-31-text-31"/>
          <p:cNvSpPr/>
          <p:nvPr/>
        </p:nvSpPr>
        <p:spPr>
          <a:xfrm>
            <a:off x="285750" y="4857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3" name="SK-31-text-32"/>
          <p:cNvSpPr/>
          <p:nvPr/>
        </p:nvSpPr>
        <p:spPr>
          <a:xfrm>
            <a:off x="804863" y="1009650"/>
            <a:ext cx="76809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Lipid Management (NICE CG181/NG28)</a:t>
            </a:r>
            <a:endParaRPr lang="en-US" sz="1350" dirty="0"/>
          </a:p>
        </p:txBody>
      </p:sp>
      <p:sp>
        <p:nvSpPr>
          <p:cNvPr id="34" name="SK-31-text-33"/>
          <p:cNvSpPr/>
          <p:nvPr/>
        </p:nvSpPr>
        <p:spPr>
          <a:xfrm>
            <a:off x="666750" y="1457325"/>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Primary Prevention:</a:t>
            </a:r>
            <a:r>
              <a:rPr lang="en-US" sz="1125" dirty="0">
                <a:solidFill>
                  <a:srgbClr val="2D2D2D"/>
                </a:solidFill>
              </a:rPr>
              <a:t> Offer </a:t>
            </a:r>
            <a:r>
              <a:rPr lang="en-US" sz="1125" b="1" dirty="0">
                <a:solidFill>
                  <a:srgbClr val="2E7D32"/>
                </a:solidFill>
              </a:rPr>
              <a:t>Atorvastatin 20mg</a:t>
            </a:r>
            <a:r>
              <a:rPr lang="en-US" sz="1125" dirty="0">
                <a:solidFill>
                  <a:srgbClr val="2D2D2D"/>
                </a:solidFill>
              </a:rPr>
              <a:t> to all T2DM patients aged ≥40 years.</a:t>
            </a:r>
            <a:endParaRPr lang="en-US" sz="1125" dirty="0"/>
          </a:p>
        </p:txBody>
      </p:sp>
      <p:sp>
        <p:nvSpPr>
          <p:cNvPr id="35" name="SK-31-text-34"/>
          <p:cNvSpPr/>
          <p:nvPr/>
        </p:nvSpPr>
        <p:spPr>
          <a:xfrm>
            <a:off x="666750" y="1952625"/>
            <a:ext cx="115252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Secondary Prevention:</a:t>
            </a:r>
            <a:r>
              <a:rPr lang="en-US" sz="1125" dirty="0">
                <a:solidFill>
                  <a:srgbClr val="2D2D2D"/>
                </a:solidFill>
              </a:rPr>
              <a:t> Offer </a:t>
            </a:r>
            <a:r>
              <a:rPr lang="en-US" sz="1125" b="1" dirty="0">
                <a:solidFill>
                  <a:srgbClr val="2E7D32"/>
                </a:solidFill>
              </a:rPr>
              <a:t>Atorvastatin 80mg</a:t>
            </a:r>
            <a:r>
              <a:rPr lang="en-US" sz="1125" dirty="0">
                <a:solidFill>
                  <a:srgbClr val="2D2D2D"/>
                </a:solidFill>
              </a:rPr>
              <a:t> if established ASCVD.</a:t>
            </a:r>
            <a:endParaRPr lang="en-US" sz="1125" dirty="0"/>
          </a:p>
        </p:txBody>
      </p:sp>
      <p:sp>
        <p:nvSpPr>
          <p:cNvPr id="36" name="SK-31-text-35"/>
          <p:cNvSpPr/>
          <p:nvPr/>
        </p:nvSpPr>
        <p:spPr>
          <a:xfrm>
            <a:off x="666750" y="2247900"/>
            <a:ext cx="115252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Target LDL-C:</a:t>
            </a:r>
            <a:r>
              <a:rPr lang="en-US" sz="1125" dirty="0">
                <a:solidFill>
                  <a:srgbClr val="2D2D2D"/>
                </a:solidFill>
              </a:rPr>
              <a:t> Aim for </a:t>
            </a:r>
            <a:r>
              <a:rPr lang="en-US" sz="1125" b="1" dirty="0">
                <a:solidFill>
                  <a:srgbClr val="2E7D32"/>
                </a:solidFill>
              </a:rPr>
              <a:t>&lt;2.0 mmol/L</a:t>
            </a:r>
            <a:r>
              <a:rPr lang="en-US" sz="1125" dirty="0">
                <a:solidFill>
                  <a:srgbClr val="2D2D2D"/>
                </a:solidFill>
              </a:rPr>
              <a:t> (Primary) or </a:t>
            </a:r>
            <a:r>
              <a:rPr lang="en-US" sz="1125" b="1" dirty="0">
                <a:solidFill>
                  <a:srgbClr val="2E7D32"/>
                </a:solidFill>
              </a:rPr>
              <a:t>&lt;1.8 mmol/L</a:t>
            </a:r>
            <a:r>
              <a:rPr lang="en-US" sz="1125" dirty="0">
                <a:solidFill>
                  <a:srgbClr val="2D2D2D"/>
                </a:solidFill>
              </a:rPr>
              <a:t> (Secondary).</a:t>
            </a:r>
            <a:endParaRPr lang="en-US" sz="1125" dirty="0"/>
          </a:p>
        </p:txBody>
      </p:sp>
      <p:sp>
        <p:nvSpPr>
          <p:cNvPr id="37" name="SK-31-text-36"/>
          <p:cNvSpPr/>
          <p:nvPr/>
        </p:nvSpPr>
        <p:spPr>
          <a:xfrm>
            <a:off x="666750" y="2543175"/>
            <a:ext cx="115252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Antiplatelets:</a:t>
            </a:r>
            <a:r>
              <a:rPr lang="en-US" sz="1125" dirty="0">
                <a:solidFill>
                  <a:srgbClr val="2D2D2D"/>
                </a:solidFill>
              </a:rPr>
              <a:t> Aspirin </a:t>
            </a:r>
            <a:r>
              <a:rPr lang="en-US" sz="1125" b="1" dirty="0">
                <a:solidFill>
                  <a:srgbClr val="D32F2F"/>
                </a:solidFill>
              </a:rPr>
              <a:t>NOT</a:t>
            </a:r>
            <a:r>
              <a:rPr lang="en-US" sz="1125" dirty="0">
                <a:solidFill>
                  <a:srgbClr val="2D2D2D"/>
                </a:solidFill>
              </a:rPr>
              <a:t> for primary prevention; only for established CVD.</a:t>
            </a:r>
            <a:endParaRPr lang="en-US" sz="1125" dirty="0"/>
          </a:p>
        </p:txBody>
      </p:sp>
      <p:sp>
        <p:nvSpPr>
          <p:cNvPr id="38" name="SK-31-text-37"/>
          <p:cNvSpPr/>
          <p:nvPr/>
        </p:nvSpPr>
        <p:spPr>
          <a:xfrm>
            <a:off x="862013" y="2952750"/>
            <a:ext cx="50244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AKT Pearl</a:t>
            </a:r>
            <a:endParaRPr lang="en-US" sz="1050" dirty="0"/>
          </a:p>
        </p:txBody>
      </p:sp>
      <p:sp>
        <p:nvSpPr>
          <p:cNvPr id="39" name="SK-31-text-38"/>
          <p:cNvSpPr/>
          <p:nvPr/>
        </p:nvSpPr>
        <p:spPr>
          <a:xfrm>
            <a:off x="619125" y="3190875"/>
            <a:ext cx="5024438" cy="371475"/>
          </a:xfrm>
          <a:prstGeom prst="rect">
            <a:avLst/>
          </a:prstGeom>
          <a:noFill/>
          <a:ln/>
        </p:spPr>
        <p:txBody>
          <a:bodyPr vert="horz" wrap="square" lIns="0" tIns="0" rIns="0" bIns="0" rtlCol="0" anchor="ctr"/>
          <a:lstStyle/>
          <a:p>
            <a:pPr marL="0" indent="0">
              <a:lnSpc>
                <a:spcPts val="1463"/>
              </a:lnSpc>
              <a:buNone/>
            </a:pPr>
            <a:r>
              <a:rPr lang="en-US" sz="975" dirty="0">
                <a:solidFill>
                  <a:srgbClr val="5D4037"/>
                </a:solidFill>
              </a:rPr>
              <a:t>Check non-HDL reduction (&gt;40%) at 3 months. If target not met and on max tolerated statin, consider Ezetimibe add-on.</a:t>
            </a:r>
            <a:endParaRPr lang="en-US" sz="975" dirty="0"/>
          </a:p>
        </p:txBody>
      </p:sp>
      <p:sp>
        <p:nvSpPr>
          <p:cNvPr id="40" name="SK-31-text-39"/>
          <p:cNvSpPr/>
          <p:nvPr/>
        </p:nvSpPr>
        <p:spPr>
          <a:xfrm>
            <a:off x="671513" y="5905500"/>
            <a:ext cx="57607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SCA Micro-Skills: Explaining Statins</a:t>
            </a:r>
            <a:endParaRPr lang="en-US" sz="1050" dirty="0"/>
          </a:p>
        </p:txBody>
      </p:sp>
      <p:sp>
        <p:nvSpPr>
          <p:cNvPr id="41" name="SK-31-text-40"/>
          <p:cNvSpPr/>
          <p:nvPr/>
        </p:nvSpPr>
        <p:spPr>
          <a:xfrm>
            <a:off x="428625" y="6143625"/>
            <a:ext cx="5405438" cy="371475"/>
          </a:xfrm>
          <a:prstGeom prst="rect">
            <a:avLst/>
          </a:prstGeom>
          <a:noFill/>
          <a:ln/>
        </p:spPr>
        <p:txBody>
          <a:bodyPr vert="horz" wrap="square" lIns="0" tIns="0" rIns="0" bIns="0" rtlCol="0" anchor="ctr"/>
          <a:lstStyle/>
          <a:p>
            <a:pPr marL="0" indent="0">
              <a:lnSpc>
                <a:spcPts val="1463"/>
              </a:lnSpc>
              <a:buNone/>
            </a:pPr>
            <a:r>
              <a:rPr lang="en-US" sz="975" dirty="0">
                <a:solidFill>
                  <a:srgbClr val="1B5E20"/>
                </a:solidFill>
              </a:rPr>
              <a:t>"In diabetes, the risk to your heart comes not just from sugar, but from how your body handles fats. This 'fire-extinguisher' tablet helps protect your arteries."</a:t>
            </a:r>
            <a:endParaRPr lang="en-US" sz="975" dirty="0"/>
          </a:p>
        </p:txBody>
      </p:sp>
      <p:sp>
        <p:nvSpPr>
          <p:cNvPr id="42" name="SK-31-text-41"/>
          <p:cNvSpPr/>
          <p:nvPr/>
        </p:nvSpPr>
        <p:spPr>
          <a:xfrm>
            <a:off x="6734175" y="1009650"/>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Blood Pressure Targets</a:t>
            </a:r>
            <a:endParaRPr lang="en-US" sz="1350" dirty="0"/>
          </a:p>
        </p:txBody>
      </p:sp>
      <p:sp>
        <p:nvSpPr>
          <p:cNvPr id="43" name="SK-31-text-42"/>
          <p:cNvSpPr/>
          <p:nvPr/>
        </p:nvSpPr>
        <p:spPr>
          <a:xfrm>
            <a:off x="6596063" y="1457325"/>
            <a:ext cx="5595938"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Standard Target:</a:t>
            </a:r>
            <a:r>
              <a:rPr lang="en-US" sz="1125" dirty="0">
                <a:solidFill>
                  <a:srgbClr val="2D2D2D"/>
                </a:solidFill>
              </a:rPr>
              <a:t> </a:t>
            </a:r>
            <a:r>
              <a:rPr lang="en-US" sz="1125" b="1" dirty="0">
                <a:solidFill>
                  <a:srgbClr val="2E7D32"/>
                </a:solidFill>
              </a:rPr>
              <a:t>&lt;140/90 mmHg</a:t>
            </a:r>
            <a:r>
              <a:rPr lang="en-US" sz="1125" dirty="0">
                <a:solidFill>
                  <a:srgbClr val="2D2D2D"/>
                </a:solidFill>
              </a:rPr>
              <a:t> (Clinic) or &lt;135/85 (HBPM/ABPM).</a:t>
            </a:r>
            <a:endParaRPr lang="en-US" sz="1125" dirty="0"/>
          </a:p>
        </p:txBody>
      </p:sp>
      <p:sp>
        <p:nvSpPr>
          <p:cNvPr id="44" name="SK-31-text-43"/>
          <p:cNvSpPr/>
          <p:nvPr/>
        </p:nvSpPr>
        <p:spPr>
          <a:xfrm>
            <a:off x="6596063" y="1752600"/>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High Risk Target:</a:t>
            </a:r>
            <a:r>
              <a:rPr lang="en-US" sz="1125" dirty="0">
                <a:solidFill>
                  <a:srgbClr val="2D2D2D"/>
                </a:solidFill>
              </a:rPr>
              <a:t> </a:t>
            </a:r>
            <a:r>
              <a:rPr lang="en-US" sz="1125" b="1" dirty="0">
                <a:solidFill>
                  <a:srgbClr val="2E7D32"/>
                </a:solidFill>
              </a:rPr>
              <a:t>&lt;130/80 mmHg</a:t>
            </a:r>
            <a:r>
              <a:rPr lang="en-US" sz="1125" dirty="0">
                <a:solidFill>
                  <a:srgbClr val="2D2D2D"/>
                </a:solidFill>
              </a:rPr>
              <a:t> if established CVD, CKD, or </a:t>
            </a:r>
            <a:r>
              <a:rPr lang="en-US" sz="1125" b="1" dirty="0">
                <a:solidFill>
                  <a:srgbClr val="D32F2F"/>
                </a:solidFill>
              </a:rPr>
              <a:t>UACR ≥3 mg/mmol</a:t>
            </a:r>
            <a:r>
              <a:rPr lang="en-US" sz="1125" dirty="0">
                <a:solidFill>
                  <a:srgbClr val="2D2D2D"/>
                </a:solidFill>
              </a:rPr>
              <a:t>.</a:t>
            </a:r>
            <a:endParaRPr lang="en-US" sz="1125" dirty="0"/>
          </a:p>
        </p:txBody>
      </p:sp>
      <p:sp>
        <p:nvSpPr>
          <p:cNvPr id="45" name="SK-31-text-44"/>
          <p:cNvSpPr/>
          <p:nvPr/>
        </p:nvSpPr>
        <p:spPr>
          <a:xfrm>
            <a:off x="6596063" y="2247900"/>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First-line Therapy:</a:t>
            </a:r>
            <a:r>
              <a:rPr lang="en-US" sz="1125" dirty="0">
                <a:solidFill>
                  <a:srgbClr val="2D2D2D"/>
                </a:solidFill>
              </a:rPr>
              <a:t> ACE inhibitor or ARB (especially if proteinuria or of African/Caribbean descent).</a:t>
            </a:r>
            <a:endParaRPr lang="en-US" sz="1125" dirty="0"/>
          </a:p>
        </p:txBody>
      </p:sp>
      <p:sp>
        <p:nvSpPr>
          <p:cNvPr id="46" name="SK-31-text-45"/>
          <p:cNvSpPr/>
          <p:nvPr/>
        </p:nvSpPr>
        <p:spPr>
          <a:xfrm>
            <a:off x="6734175" y="3705225"/>
            <a:ext cx="54578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Risk Assessment &amp; Lifestyle</a:t>
            </a:r>
            <a:endParaRPr lang="en-US" sz="1350" dirty="0"/>
          </a:p>
        </p:txBody>
      </p:sp>
      <p:sp>
        <p:nvSpPr>
          <p:cNvPr id="47" name="SK-31-text-46"/>
          <p:cNvSpPr/>
          <p:nvPr/>
        </p:nvSpPr>
        <p:spPr>
          <a:xfrm>
            <a:off x="6596063" y="4152900"/>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QRISK3:</a:t>
            </a:r>
            <a:r>
              <a:rPr lang="en-US" sz="1125" dirty="0">
                <a:solidFill>
                  <a:srgbClr val="2D2D2D"/>
                </a:solidFill>
              </a:rPr>
              <a:t> Assess annually. Note that T2DM itself is a significant multiplier of CV risk.</a:t>
            </a:r>
            <a:endParaRPr lang="en-US" sz="1125" dirty="0"/>
          </a:p>
        </p:txBody>
      </p:sp>
      <p:sp>
        <p:nvSpPr>
          <p:cNvPr id="48" name="SK-31-text-47"/>
          <p:cNvSpPr/>
          <p:nvPr/>
        </p:nvSpPr>
        <p:spPr>
          <a:xfrm>
            <a:off x="6596063" y="4648200"/>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Integrated Protection:</a:t>
            </a:r>
            <a:r>
              <a:rPr lang="en-US" sz="1125" dirty="0">
                <a:solidFill>
                  <a:srgbClr val="2D2D2D"/>
                </a:solidFill>
              </a:rPr>
              <a:t> SGLT2i and GLP-1 RAs (Semaglutide) are now primary CVD-prevention tools.</a:t>
            </a:r>
            <a:endParaRPr lang="en-US" sz="1125" dirty="0"/>
          </a:p>
        </p:txBody>
      </p:sp>
      <p:sp>
        <p:nvSpPr>
          <p:cNvPr id="49" name="SK-31-text-48"/>
          <p:cNvSpPr/>
          <p:nvPr/>
        </p:nvSpPr>
        <p:spPr>
          <a:xfrm>
            <a:off x="6596063" y="5143500"/>
            <a:ext cx="5119688"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Smoking:</a:t>
            </a:r>
            <a:r>
              <a:rPr lang="en-US" sz="1125" dirty="0">
                <a:solidFill>
                  <a:srgbClr val="2D2D2D"/>
                </a:solidFill>
              </a:rPr>
              <a:t> Single biggest modifiable risk—offer cessation support at every review.</a:t>
            </a:r>
            <a:endParaRPr lang="en-US" sz="1125" dirty="0"/>
          </a:p>
        </p:txBody>
      </p:sp>
      <p:sp>
        <p:nvSpPr>
          <p:cNvPr id="50" name="SK-31-text-49"/>
          <p:cNvSpPr/>
          <p:nvPr/>
        </p:nvSpPr>
        <p:spPr>
          <a:xfrm>
            <a:off x="6791325" y="5753100"/>
            <a:ext cx="50244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0D47A1"/>
                </a:solidFill>
              </a:rPr>
              <a:t>Common Pitfall</a:t>
            </a:r>
            <a:endParaRPr lang="en-US" sz="1050" dirty="0"/>
          </a:p>
        </p:txBody>
      </p:sp>
      <p:sp>
        <p:nvSpPr>
          <p:cNvPr id="51" name="SK-31-text-50"/>
          <p:cNvSpPr/>
          <p:nvPr/>
        </p:nvSpPr>
        <p:spPr>
          <a:xfrm>
            <a:off x="6548438" y="5991225"/>
            <a:ext cx="5024438" cy="371475"/>
          </a:xfrm>
          <a:prstGeom prst="rect">
            <a:avLst/>
          </a:prstGeom>
          <a:noFill/>
          <a:ln/>
        </p:spPr>
        <p:txBody>
          <a:bodyPr vert="horz" wrap="square" lIns="0" tIns="0" rIns="0" bIns="0" rtlCol="0" anchor="ctr"/>
          <a:lstStyle/>
          <a:p>
            <a:pPr marL="0" indent="0">
              <a:lnSpc>
                <a:spcPts val="1463"/>
              </a:lnSpc>
              <a:buNone/>
            </a:pPr>
            <a:r>
              <a:rPr lang="en-US" sz="975" dirty="0">
                <a:solidFill>
                  <a:srgbClr val="01579B"/>
                </a:solidFill>
              </a:rPr>
              <a:t>Don't wait for QRISK3 &gt;10% in T2DM patients ≥40y; NICE recommends statins regardless of the score in this group.</a:t>
            </a:r>
            <a:endParaRPr lang="en-US" sz="975"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2-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32-img-4" descr="preencoded.png"/>
          <p:cNvPicPr>
            <a:picLocks noChangeAspect="1"/>
          </p:cNvPicPr>
          <p:nvPr/>
        </p:nvPicPr>
        <p:blipFill>
          <a:blip r:embed="rId5"/>
          <a:stretch>
            <a:fillRect/>
          </a:stretch>
        </p:blipFill>
        <p:spPr>
          <a:xfrm>
            <a:off x="285750" y="952500"/>
            <a:ext cx="5691188" cy="2714625"/>
          </a:xfrm>
          <a:prstGeom prst="rect">
            <a:avLst/>
          </a:prstGeom>
        </p:spPr>
      </p:pic>
      <p:pic>
        <p:nvPicPr>
          <p:cNvPr id="6" name="SK-32-img-5" descr="preencoded.png"/>
          <p:cNvPicPr>
            <a:picLocks noChangeAspect="1"/>
          </p:cNvPicPr>
          <p:nvPr/>
        </p:nvPicPr>
        <p:blipFill>
          <a:blip r:embed="rId6"/>
          <a:stretch>
            <a:fillRect/>
          </a:stretch>
        </p:blipFill>
        <p:spPr>
          <a:xfrm>
            <a:off x="476250" y="1183928"/>
            <a:ext cx="214313" cy="175320"/>
          </a:xfrm>
          <a:prstGeom prst="rect">
            <a:avLst/>
          </a:prstGeom>
        </p:spPr>
      </p:pic>
      <p:pic>
        <p:nvPicPr>
          <p:cNvPr id="7" name="SK-32-img-6" descr="preencoded.png"/>
          <p:cNvPicPr>
            <a:picLocks noChangeAspect="1"/>
          </p:cNvPicPr>
          <p:nvPr/>
        </p:nvPicPr>
        <p:blipFill>
          <a:blip r:embed="rId7"/>
          <a:stretch>
            <a:fillRect/>
          </a:stretch>
        </p:blipFill>
        <p:spPr>
          <a:xfrm>
            <a:off x="476250" y="1543050"/>
            <a:ext cx="178594" cy="178594"/>
          </a:xfrm>
          <a:prstGeom prst="rect">
            <a:avLst/>
          </a:prstGeom>
        </p:spPr>
      </p:pic>
      <p:pic>
        <p:nvPicPr>
          <p:cNvPr id="8" name="SK-32-img-7" descr="preencoded.png"/>
          <p:cNvPicPr>
            <a:picLocks noChangeAspect="1"/>
          </p:cNvPicPr>
          <p:nvPr/>
        </p:nvPicPr>
        <p:blipFill>
          <a:blip r:embed="rId8"/>
          <a:stretch>
            <a:fillRect/>
          </a:stretch>
        </p:blipFill>
        <p:spPr>
          <a:xfrm>
            <a:off x="476250" y="2038350"/>
            <a:ext cx="178594" cy="142875"/>
          </a:xfrm>
          <a:prstGeom prst="rect">
            <a:avLst/>
          </a:prstGeom>
        </p:spPr>
      </p:pic>
      <p:pic>
        <p:nvPicPr>
          <p:cNvPr id="9" name="SK-32-img-8" descr="preencoded.png"/>
          <p:cNvPicPr>
            <a:picLocks noChangeAspect="1"/>
          </p:cNvPicPr>
          <p:nvPr/>
        </p:nvPicPr>
        <p:blipFill>
          <a:blip r:embed="rId9"/>
          <a:stretch>
            <a:fillRect/>
          </a:stretch>
        </p:blipFill>
        <p:spPr>
          <a:xfrm>
            <a:off x="476250" y="2333625"/>
            <a:ext cx="178594" cy="164753"/>
          </a:xfrm>
          <a:prstGeom prst="rect">
            <a:avLst/>
          </a:prstGeom>
        </p:spPr>
      </p:pic>
      <p:pic>
        <p:nvPicPr>
          <p:cNvPr id="10" name="SK-32-img-9" descr="preencoded.png"/>
          <p:cNvPicPr>
            <a:picLocks noChangeAspect="1"/>
          </p:cNvPicPr>
          <p:nvPr/>
        </p:nvPicPr>
        <p:blipFill>
          <a:blip r:embed="rId8"/>
          <a:stretch>
            <a:fillRect/>
          </a:stretch>
        </p:blipFill>
        <p:spPr>
          <a:xfrm>
            <a:off x="476250" y="2828925"/>
            <a:ext cx="178594" cy="142875"/>
          </a:xfrm>
          <a:prstGeom prst="rect">
            <a:avLst/>
          </a:prstGeom>
        </p:spPr>
      </p:pic>
      <p:pic>
        <p:nvPicPr>
          <p:cNvPr id="11" name="SK-32-img-10" descr="preencoded.png"/>
          <p:cNvPicPr>
            <a:picLocks noChangeAspect="1"/>
          </p:cNvPicPr>
          <p:nvPr/>
        </p:nvPicPr>
        <p:blipFill>
          <a:blip r:embed="rId5"/>
          <a:stretch>
            <a:fillRect/>
          </a:stretch>
        </p:blipFill>
        <p:spPr>
          <a:xfrm>
            <a:off x="285750" y="3857625"/>
            <a:ext cx="5691188" cy="2714625"/>
          </a:xfrm>
          <a:prstGeom prst="rect">
            <a:avLst/>
          </a:prstGeom>
        </p:spPr>
      </p:pic>
      <p:pic>
        <p:nvPicPr>
          <p:cNvPr id="12" name="SK-32-img-11" descr="preencoded.png"/>
          <p:cNvPicPr>
            <a:picLocks noChangeAspect="1"/>
          </p:cNvPicPr>
          <p:nvPr/>
        </p:nvPicPr>
        <p:blipFill>
          <a:blip r:embed="rId10"/>
          <a:stretch>
            <a:fillRect/>
          </a:stretch>
        </p:blipFill>
        <p:spPr>
          <a:xfrm>
            <a:off x="476250" y="4089053"/>
            <a:ext cx="214313" cy="175320"/>
          </a:xfrm>
          <a:prstGeom prst="rect">
            <a:avLst/>
          </a:prstGeom>
        </p:spPr>
      </p:pic>
      <p:pic>
        <p:nvPicPr>
          <p:cNvPr id="13" name="SK-32-img-12" descr="preencoded.png"/>
          <p:cNvPicPr>
            <a:picLocks noChangeAspect="1"/>
          </p:cNvPicPr>
          <p:nvPr/>
        </p:nvPicPr>
        <p:blipFill>
          <a:blip r:embed="rId11"/>
          <a:stretch>
            <a:fillRect/>
          </a:stretch>
        </p:blipFill>
        <p:spPr>
          <a:xfrm>
            <a:off x="476250" y="4448175"/>
            <a:ext cx="178594" cy="164753"/>
          </a:xfrm>
          <a:prstGeom prst="rect">
            <a:avLst/>
          </a:prstGeom>
        </p:spPr>
      </p:pic>
      <p:pic>
        <p:nvPicPr>
          <p:cNvPr id="14" name="SK-32-img-13" descr="preencoded.png"/>
          <p:cNvPicPr>
            <a:picLocks noChangeAspect="1"/>
          </p:cNvPicPr>
          <p:nvPr/>
        </p:nvPicPr>
        <p:blipFill>
          <a:blip r:embed="rId7"/>
          <a:stretch>
            <a:fillRect/>
          </a:stretch>
        </p:blipFill>
        <p:spPr>
          <a:xfrm>
            <a:off x="476250" y="4943475"/>
            <a:ext cx="178594" cy="178594"/>
          </a:xfrm>
          <a:prstGeom prst="rect">
            <a:avLst/>
          </a:prstGeom>
        </p:spPr>
      </p:pic>
      <p:pic>
        <p:nvPicPr>
          <p:cNvPr id="15" name="SK-32-img-14" descr="preencoded.png"/>
          <p:cNvPicPr>
            <a:picLocks noChangeAspect="1"/>
          </p:cNvPicPr>
          <p:nvPr/>
        </p:nvPicPr>
        <p:blipFill>
          <a:blip r:embed="rId8"/>
          <a:stretch>
            <a:fillRect/>
          </a:stretch>
        </p:blipFill>
        <p:spPr>
          <a:xfrm>
            <a:off x="476250" y="5438775"/>
            <a:ext cx="178594" cy="142875"/>
          </a:xfrm>
          <a:prstGeom prst="rect">
            <a:avLst/>
          </a:prstGeom>
        </p:spPr>
      </p:pic>
      <p:pic>
        <p:nvPicPr>
          <p:cNvPr id="16" name="SK-32-img-15" descr="preencoded.png"/>
          <p:cNvPicPr>
            <a:picLocks noChangeAspect="1"/>
          </p:cNvPicPr>
          <p:nvPr/>
        </p:nvPicPr>
        <p:blipFill>
          <a:blip r:embed="rId12"/>
          <a:stretch>
            <a:fillRect/>
          </a:stretch>
        </p:blipFill>
        <p:spPr>
          <a:xfrm>
            <a:off x="6215063" y="952500"/>
            <a:ext cx="5691188" cy="3971925"/>
          </a:xfrm>
          <a:prstGeom prst="rect">
            <a:avLst/>
          </a:prstGeom>
        </p:spPr>
      </p:pic>
      <p:pic>
        <p:nvPicPr>
          <p:cNvPr id="17" name="SK-32-img-16" descr="preencoded.png"/>
          <p:cNvPicPr>
            <a:picLocks noChangeAspect="1"/>
          </p:cNvPicPr>
          <p:nvPr/>
        </p:nvPicPr>
        <p:blipFill>
          <a:blip r:embed="rId13"/>
          <a:stretch>
            <a:fillRect/>
          </a:stretch>
        </p:blipFill>
        <p:spPr>
          <a:xfrm>
            <a:off x="6405563" y="1183928"/>
            <a:ext cx="214313" cy="175320"/>
          </a:xfrm>
          <a:prstGeom prst="rect">
            <a:avLst/>
          </a:prstGeom>
        </p:spPr>
      </p:pic>
      <p:pic>
        <p:nvPicPr>
          <p:cNvPr id="18" name="SK-32-img-17" descr="preencoded.png"/>
          <p:cNvPicPr>
            <a:picLocks noChangeAspect="1"/>
          </p:cNvPicPr>
          <p:nvPr/>
        </p:nvPicPr>
        <p:blipFill>
          <a:blip r:embed="rId14"/>
          <a:stretch>
            <a:fillRect/>
          </a:stretch>
        </p:blipFill>
        <p:spPr>
          <a:xfrm>
            <a:off x="6405563" y="1543050"/>
            <a:ext cx="178594" cy="142875"/>
          </a:xfrm>
          <a:prstGeom prst="rect">
            <a:avLst/>
          </a:prstGeom>
        </p:spPr>
      </p:pic>
      <p:pic>
        <p:nvPicPr>
          <p:cNvPr id="19" name="SK-32-img-18" descr="preencoded.png"/>
          <p:cNvPicPr>
            <a:picLocks noChangeAspect="1"/>
          </p:cNvPicPr>
          <p:nvPr/>
        </p:nvPicPr>
        <p:blipFill>
          <a:blip r:embed="rId15"/>
          <a:stretch>
            <a:fillRect/>
          </a:stretch>
        </p:blipFill>
        <p:spPr>
          <a:xfrm>
            <a:off x="6405563" y="1838325"/>
            <a:ext cx="178594" cy="194816"/>
          </a:xfrm>
          <a:prstGeom prst="rect">
            <a:avLst/>
          </a:prstGeom>
        </p:spPr>
      </p:pic>
      <p:pic>
        <p:nvPicPr>
          <p:cNvPr id="20" name="SK-32-img-19" descr="preencoded.png"/>
          <p:cNvPicPr>
            <a:picLocks noChangeAspect="1"/>
          </p:cNvPicPr>
          <p:nvPr/>
        </p:nvPicPr>
        <p:blipFill>
          <a:blip r:embed="rId16"/>
          <a:stretch>
            <a:fillRect/>
          </a:stretch>
        </p:blipFill>
        <p:spPr>
          <a:xfrm>
            <a:off x="6405563" y="2333625"/>
            <a:ext cx="178594" cy="164753"/>
          </a:xfrm>
          <a:prstGeom prst="rect">
            <a:avLst/>
          </a:prstGeom>
        </p:spPr>
      </p:pic>
      <p:pic>
        <p:nvPicPr>
          <p:cNvPr id="21" name="SK-32-img-20" descr="preencoded.png"/>
          <p:cNvPicPr>
            <a:picLocks noChangeAspect="1"/>
          </p:cNvPicPr>
          <p:nvPr/>
        </p:nvPicPr>
        <p:blipFill>
          <a:blip r:embed="rId17"/>
          <a:stretch>
            <a:fillRect/>
          </a:stretch>
        </p:blipFill>
        <p:spPr>
          <a:xfrm>
            <a:off x="6405563" y="2828925"/>
            <a:ext cx="5310188" cy="414338"/>
          </a:xfrm>
          <a:prstGeom prst="rect">
            <a:avLst/>
          </a:prstGeom>
        </p:spPr>
      </p:pic>
      <p:pic>
        <p:nvPicPr>
          <p:cNvPr id="22" name="SK-32-img-21" descr="preencoded.png"/>
          <p:cNvPicPr>
            <a:picLocks noChangeAspect="1"/>
          </p:cNvPicPr>
          <p:nvPr/>
        </p:nvPicPr>
        <p:blipFill>
          <a:blip r:embed="rId18"/>
          <a:stretch>
            <a:fillRect/>
          </a:stretch>
        </p:blipFill>
        <p:spPr>
          <a:xfrm>
            <a:off x="6519863" y="2980879"/>
            <a:ext cx="154781" cy="125760"/>
          </a:xfrm>
          <a:prstGeom prst="rect">
            <a:avLst/>
          </a:prstGeom>
        </p:spPr>
      </p:pic>
      <p:pic>
        <p:nvPicPr>
          <p:cNvPr id="23" name="SK-32-img-22" descr="preencoded.png"/>
          <p:cNvPicPr>
            <a:picLocks noChangeAspect="1"/>
          </p:cNvPicPr>
          <p:nvPr/>
        </p:nvPicPr>
        <p:blipFill>
          <a:blip r:embed="rId19"/>
          <a:stretch>
            <a:fillRect/>
          </a:stretch>
        </p:blipFill>
        <p:spPr>
          <a:xfrm>
            <a:off x="6215063" y="5114925"/>
            <a:ext cx="5691188" cy="1457325"/>
          </a:xfrm>
          <a:prstGeom prst="rect">
            <a:avLst/>
          </a:prstGeom>
        </p:spPr>
      </p:pic>
      <p:pic>
        <p:nvPicPr>
          <p:cNvPr id="24" name="SK-32-img-23" descr="preencoded.png"/>
          <p:cNvPicPr>
            <a:picLocks noChangeAspect="1"/>
          </p:cNvPicPr>
          <p:nvPr/>
        </p:nvPicPr>
        <p:blipFill>
          <a:blip r:embed="rId20"/>
          <a:stretch>
            <a:fillRect/>
          </a:stretch>
        </p:blipFill>
        <p:spPr>
          <a:xfrm>
            <a:off x="6357938" y="5296793"/>
            <a:ext cx="166688" cy="137220"/>
          </a:xfrm>
          <a:prstGeom prst="rect">
            <a:avLst/>
          </a:prstGeom>
        </p:spPr>
      </p:pic>
      <p:sp>
        <p:nvSpPr>
          <p:cNvPr id="25" name="SK-32-text-24"/>
          <p:cNvSpPr/>
          <p:nvPr/>
        </p:nvSpPr>
        <p:spPr>
          <a:xfrm>
            <a:off x="285750" y="142875"/>
            <a:ext cx="90525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Neuropathy and Sexual Dysfunction</a:t>
            </a:r>
            <a:endParaRPr lang="en-US" sz="1800" dirty="0"/>
          </a:p>
        </p:txBody>
      </p:sp>
      <p:sp>
        <p:nvSpPr>
          <p:cNvPr id="26" name="SK-32-text-25"/>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7" name="SK-32-text-26"/>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8" name="SK-32-text-27"/>
          <p:cNvSpPr/>
          <p:nvPr/>
        </p:nvSpPr>
        <p:spPr>
          <a:xfrm>
            <a:off x="785813" y="1143000"/>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Painful Peripheral Neuropathy</a:t>
            </a:r>
            <a:endParaRPr lang="en-US" sz="1350" dirty="0"/>
          </a:p>
        </p:txBody>
      </p:sp>
      <p:sp>
        <p:nvSpPr>
          <p:cNvPr id="29" name="SK-32-text-28"/>
          <p:cNvSpPr/>
          <p:nvPr/>
        </p:nvSpPr>
        <p:spPr>
          <a:xfrm>
            <a:off x="750094" y="1543050"/>
            <a:ext cx="503634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First-line (AKT choice):</a:t>
            </a:r>
            <a:r>
              <a:rPr lang="en-US" sz="1125" dirty="0">
                <a:solidFill>
                  <a:srgbClr val="2D2D2D"/>
                </a:solidFill>
              </a:rPr>
              <a:t> Duloxetine, Amitriptyline, Pregabalin, or Gabapentin (NICE NG193).</a:t>
            </a:r>
            <a:endParaRPr lang="en-US" sz="1125" dirty="0"/>
          </a:p>
        </p:txBody>
      </p:sp>
      <p:sp>
        <p:nvSpPr>
          <p:cNvPr id="30" name="SK-32-text-29"/>
          <p:cNvSpPr/>
          <p:nvPr/>
        </p:nvSpPr>
        <p:spPr>
          <a:xfrm>
            <a:off x="750094" y="2038350"/>
            <a:ext cx="114419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Titration:</a:t>
            </a:r>
            <a:r>
              <a:rPr lang="en-US" sz="1125" dirty="0">
                <a:solidFill>
                  <a:srgbClr val="2D2D2D"/>
                </a:solidFill>
              </a:rPr>
              <a:t> Start low, go slow. Switch if first choice not tolerated or ineffective.</a:t>
            </a:r>
            <a:endParaRPr lang="en-US" sz="1125" dirty="0"/>
          </a:p>
        </p:txBody>
      </p:sp>
      <p:sp>
        <p:nvSpPr>
          <p:cNvPr id="31" name="SK-32-text-30"/>
          <p:cNvSpPr/>
          <p:nvPr/>
        </p:nvSpPr>
        <p:spPr>
          <a:xfrm>
            <a:off x="750094" y="2333625"/>
            <a:ext cx="503634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Review:</a:t>
            </a:r>
            <a:r>
              <a:rPr lang="en-US" sz="1125" dirty="0">
                <a:solidFill>
                  <a:srgbClr val="2D2D2D"/>
                </a:solidFill>
              </a:rPr>
              <a:t> Monitor for side effects (sedation, dry mouth, edema) and impact on quality of life.</a:t>
            </a:r>
            <a:endParaRPr lang="en-US" sz="1125" dirty="0"/>
          </a:p>
        </p:txBody>
      </p:sp>
      <p:sp>
        <p:nvSpPr>
          <p:cNvPr id="32" name="SK-32-text-31"/>
          <p:cNvSpPr/>
          <p:nvPr/>
        </p:nvSpPr>
        <p:spPr>
          <a:xfrm>
            <a:off x="750094" y="2828925"/>
            <a:ext cx="109728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Rescue:</a:t>
            </a:r>
            <a:r>
              <a:rPr lang="en-US" sz="1125" dirty="0">
                <a:solidFill>
                  <a:srgbClr val="2D2D2D"/>
                </a:solidFill>
              </a:rPr>
              <a:t> Tramadol only for acute rescue; avoid long-term opioids.</a:t>
            </a:r>
            <a:endParaRPr lang="en-US" sz="1125" dirty="0"/>
          </a:p>
        </p:txBody>
      </p:sp>
      <p:sp>
        <p:nvSpPr>
          <p:cNvPr id="33" name="SK-32-text-32"/>
          <p:cNvSpPr/>
          <p:nvPr/>
        </p:nvSpPr>
        <p:spPr>
          <a:xfrm>
            <a:off x="785813" y="4048125"/>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Autonomic Neuropathy</a:t>
            </a:r>
            <a:endParaRPr lang="en-US" sz="1350" dirty="0"/>
          </a:p>
        </p:txBody>
      </p:sp>
      <p:sp>
        <p:nvSpPr>
          <p:cNvPr id="34" name="SK-32-text-33"/>
          <p:cNvSpPr/>
          <p:nvPr/>
        </p:nvSpPr>
        <p:spPr>
          <a:xfrm>
            <a:off x="750094" y="4448175"/>
            <a:ext cx="503634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Gastroparesis:</a:t>
            </a:r>
            <a:r>
              <a:rPr lang="en-US" sz="1125" dirty="0">
                <a:solidFill>
                  <a:srgbClr val="2D2D2D"/>
                </a:solidFill>
              </a:rPr>
              <a:t> Early satiety, bloating, vomiting. Consider prokinetics (Metoclopramide).</a:t>
            </a:r>
            <a:endParaRPr lang="en-US" sz="1125" dirty="0"/>
          </a:p>
        </p:txBody>
      </p:sp>
      <p:sp>
        <p:nvSpPr>
          <p:cNvPr id="35" name="SK-32-text-34"/>
          <p:cNvSpPr/>
          <p:nvPr/>
        </p:nvSpPr>
        <p:spPr>
          <a:xfrm>
            <a:off x="750094" y="4943475"/>
            <a:ext cx="503634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Cardiovascular:</a:t>
            </a:r>
            <a:r>
              <a:rPr lang="en-US" sz="1125" dirty="0">
                <a:solidFill>
                  <a:srgbClr val="2D2D2D"/>
                </a:solidFill>
              </a:rPr>
              <a:t> Orthostatic hypotension and </a:t>
            </a:r>
            <a:r>
              <a:rPr lang="en-US" sz="1125" b="1" dirty="0">
                <a:solidFill>
                  <a:srgbClr val="2D2D2D"/>
                </a:solidFill>
              </a:rPr>
              <a:t>Silent Myocardial Infarction</a:t>
            </a:r>
            <a:r>
              <a:rPr lang="en-US" sz="1125" dirty="0">
                <a:solidFill>
                  <a:srgbClr val="2D2D2D"/>
                </a:solidFill>
              </a:rPr>
              <a:t> (AKT high-yield).</a:t>
            </a:r>
            <a:endParaRPr lang="en-US" sz="1125" dirty="0"/>
          </a:p>
        </p:txBody>
      </p:sp>
      <p:sp>
        <p:nvSpPr>
          <p:cNvPr id="36" name="SK-32-text-35"/>
          <p:cNvSpPr/>
          <p:nvPr/>
        </p:nvSpPr>
        <p:spPr>
          <a:xfrm>
            <a:off x="750094" y="5438775"/>
            <a:ext cx="114419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Genitourinary:</a:t>
            </a:r>
            <a:r>
              <a:rPr lang="en-US" sz="1125" dirty="0">
                <a:solidFill>
                  <a:srgbClr val="2D2D2D"/>
                </a:solidFill>
              </a:rPr>
              <a:t> Bladder dysfunction (urinary retention/overflow incontinence).</a:t>
            </a:r>
            <a:endParaRPr lang="en-US" sz="1125" dirty="0"/>
          </a:p>
        </p:txBody>
      </p:sp>
      <p:sp>
        <p:nvSpPr>
          <p:cNvPr id="37" name="SK-32-text-36"/>
          <p:cNvSpPr/>
          <p:nvPr/>
        </p:nvSpPr>
        <p:spPr>
          <a:xfrm>
            <a:off x="6715125" y="1143000"/>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Erectile Dysfunction (ED)</a:t>
            </a:r>
            <a:endParaRPr lang="en-US" sz="1350" dirty="0"/>
          </a:p>
        </p:txBody>
      </p:sp>
      <p:sp>
        <p:nvSpPr>
          <p:cNvPr id="38" name="SK-32-text-37"/>
          <p:cNvSpPr/>
          <p:nvPr/>
        </p:nvSpPr>
        <p:spPr>
          <a:xfrm>
            <a:off x="6679406" y="1543050"/>
            <a:ext cx="5512594"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Prevalence:</a:t>
            </a:r>
            <a:r>
              <a:rPr lang="en-US" sz="1125" dirty="0">
                <a:solidFill>
                  <a:srgbClr val="2D2D2D"/>
                </a:solidFill>
              </a:rPr>
              <a:t> Affects ~50% of men with T2DM. Broach the subject annually.</a:t>
            </a:r>
            <a:endParaRPr lang="en-US" sz="1125" dirty="0"/>
          </a:p>
        </p:txBody>
      </p:sp>
      <p:sp>
        <p:nvSpPr>
          <p:cNvPr id="39" name="SK-32-text-38"/>
          <p:cNvSpPr/>
          <p:nvPr/>
        </p:nvSpPr>
        <p:spPr>
          <a:xfrm>
            <a:off x="6679406" y="1838325"/>
            <a:ext cx="503634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CVD Marker:</a:t>
            </a:r>
            <a:r>
              <a:rPr lang="en-US" sz="1125" dirty="0">
                <a:solidFill>
                  <a:srgbClr val="2D2D2D"/>
                </a:solidFill>
              </a:rPr>
              <a:t> ED is often an early indicator of generalized endothelial dysfunction and future CVD events.</a:t>
            </a:r>
            <a:endParaRPr lang="en-US" sz="1125" dirty="0"/>
          </a:p>
        </p:txBody>
      </p:sp>
      <p:sp>
        <p:nvSpPr>
          <p:cNvPr id="40" name="SK-32-text-39"/>
          <p:cNvSpPr/>
          <p:nvPr/>
        </p:nvSpPr>
        <p:spPr>
          <a:xfrm>
            <a:off x="6679406" y="2333625"/>
            <a:ext cx="5036344"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Management:</a:t>
            </a:r>
            <a:r>
              <a:rPr lang="en-US" sz="1125" dirty="0">
                <a:solidFill>
                  <a:srgbClr val="2D2D2D"/>
                </a:solidFill>
              </a:rPr>
              <a:t> PDE5 inhibitors (Sildenafil, Tadalafil). Ensure glucose and BP are optimized.</a:t>
            </a:r>
            <a:endParaRPr lang="en-US" sz="1125" dirty="0"/>
          </a:p>
        </p:txBody>
      </p:sp>
      <p:sp>
        <p:nvSpPr>
          <p:cNvPr id="41" name="SK-32-text-40"/>
          <p:cNvSpPr/>
          <p:nvPr/>
        </p:nvSpPr>
        <p:spPr>
          <a:xfrm>
            <a:off x="6674644" y="2943225"/>
            <a:ext cx="5517356" cy="185738"/>
          </a:xfrm>
          <a:prstGeom prst="rect">
            <a:avLst/>
          </a:prstGeom>
          <a:noFill/>
          <a:ln/>
        </p:spPr>
        <p:txBody>
          <a:bodyPr vert="horz" wrap="square" lIns="0" tIns="0" rIns="0" bIns="0" rtlCol="0" anchor="ctr"/>
          <a:lstStyle/>
          <a:p>
            <a:pPr marL="0" indent="0">
              <a:lnSpc>
                <a:spcPts val="1463"/>
              </a:lnSpc>
              <a:buNone/>
            </a:pPr>
            <a:r>
              <a:rPr lang="en-US" sz="975" b="1" dirty="0">
                <a:solidFill>
                  <a:srgbClr val="D32F2F"/>
                </a:solidFill>
              </a:rPr>
              <a:t> CONTRAINDICATION: Do NOT prescribe PDE5 inhibitors with Nitrates.</a:t>
            </a:r>
            <a:endParaRPr lang="en-US" sz="975" dirty="0"/>
          </a:p>
        </p:txBody>
      </p:sp>
      <p:sp>
        <p:nvSpPr>
          <p:cNvPr id="42" name="SK-32-text-41"/>
          <p:cNvSpPr/>
          <p:nvPr/>
        </p:nvSpPr>
        <p:spPr>
          <a:xfrm>
            <a:off x="6524625" y="5257800"/>
            <a:ext cx="54054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 EXAM PEARLS (AKT &amp; SCA)</a:t>
            </a:r>
            <a:endParaRPr lang="en-US" sz="1050" dirty="0"/>
          </a:p>
        </p:txBody>
      </p:sp>
      <p:sp>
        <p:nvSpPr>
          <p:cNvPr id="43" name="SK-32-text-42"/>
          <p:cNvSpPr/>
          <p:nvPr/>
        </p:nvSpPr>
        <p:spPr>
          <a:xfrm>
            <a:off x="6357938" y="5534025"/>
            <a:ext cx="5405438" cy="400050"/>
          </a:xfrm>
          <a:prstGeom prst="rect">
            <a:avLst/>
          </a:prstGeom>
          <a:noFill/>
          <a:ln/>
        </p:spPr>
        <p:txBody>
          <a:bodyPr vert="horz" wrap="square" lIns="0" tIns="0" rIns="0" bIns="0" rtlCol="0" anchor="ctr"/>
          <a:lstStyle/>
          <a:p>
            <a:pPr marL="0" indent="0">
              <a:lnSpc>
                <a:spcPts val="1575"/>
              </a:lnSpc>
              <a:buNone/>
            </a:pPr>
            <a:r>
              <a:rPr lang="en-US" sz="1050" b="1" i="1" dirty="0">
                <a:solidFill>
                  <a:srgbClr val="444444"/>
                </a:solidFill>
              </a:rPr>
              <a:t>AKT:</a:t>
            </a:r>
            <a:r>
              <a:rPr lang="en-US" sz="1050" i="1" dirty="0">
                <a:solidFill>
                  <a:srgbClr val="444444"/>
                </a:solidFill>
              </a:rPr>
              <a:t> Know the side effect profile of neuropathic agents (e.g., Duloxetine and nausea). Recognize that "Silent MI" is a complication of autonomic neuropathy.</a:t>
            </a:r>
            <a:endParaRPr lang="en-US" sz="1050" dirty="0"/>
          </a:p>
        </p:txBody>
      </p:sp>
      <p:sp>
        <p:nvSpPr>
          <p:cNvPr id="44" name="SK-32-text-43"/>
          <p:cNvSpPr/>
          <p:nvPr/>
        </p:nvSpPr>
        <p:spPr>
          <a:xfrm>
            <a:off x="6357938" y="6029325"/>
            <a:ext cx="5405438" cy="400050"/>
          </a:xfrm>
          <a:prstGeom prst="rect">
            <a:avLst/>
          </a:prstGeom>
          <a:noFill/>
          <a:ln/>
        </p:spPr>
        <p:txBody>
          <a:bodyPr vert="horz" wrap="square" lIns="0" tIns="0" rIns="0" bIns="0" rtlCol="0" anchor="ctr"/>
          <a:lstStyle/>
          <a:p>
            <a:pPr marL="0" indent="0">
              <a:lnSpc>
                <a:spcPts val="1575"/>
              </a:lnSpc>
              <a:buNone/>
            </a:pPr>
            <a:r>
              <a:rPr lang="en-US" sz="1050" b="1" i="1" dirty="0">
                <a:solidFill>
                  <a:srgbClr val="444444"/>
                </a:solidFill>
              </a:rPr>
              <a:t>SCA:</a:t>
            </a:r>
            <a:r>
              <a:rPr lang="en-US" sz="1050" i="1" dirty="0">
                <a:solidFill>
                  <a:srgbClr val="444444"/>
                </a:solidFill>
              </a:rPr>
              <a:t> Use a sensitive, non-judgmental approach to discuss ED. "Many men with diabetes find it affects their sexual health; have you noticed any changes?"</a:t>
            </a:r>
            <a:endParaRPr lang="en-US" sz="105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3-img-2" descr="preencoded.png"/>
          <p:cNvPicPr>
            <a:picLocks noChangeAspect="1"/>
          </p:cNvPicPr>
          <p:nvPr/>
        </p:nvPicPr>
        <p:blipFill>
          <a:blip r:embed="rId4"/>
          <a:stretch>
            <a:fillRect/>
          </a:stretch>
        </p:blipFill>
        <p:spPr>
          <a:xfrm>
            <a:off x="0" y="0"/>
            <a:ext cx="12192000" cy="762000"/>
          </a:xfrm>
          <a:prstGeom prst="rect">
            <a:avLst/>
          </a:prstGeom>
        </p:spPr>
      </p:pic>
      <p:pic>
        <p:nvPicPr>
          <p:cNvPr id="4" name="SK-33-img-3" descr="preencoded.png"/>
          <p:cNvPicPr>
            <a:picLocks noChangeAspect="1"/>
          </p:cNvPicPr>
          <p:nvPr/>
        </p:nvPicPr>
        <p:blipFill>
          <a:blip r:embed="rId5"/>
          <a:stretch>
            <a:fillRect/>
          </a:stretch>
        </p:blipFill>
        <p:spPr>
          <a:xfrm>
            <a:off x="285750" y="952500"/>
            <a:ext cx="5691188" cy="4146352"/>
          </a:xfrm>
          <a:prstGeom prst="rect">
            <a:avLst/>
          </a:prstGeom>
        </p:spPr>
      </p:pic>
      <p:pic>
        <p:nvPicPr>
          <p:cNvPr id="5" name="SK-33-img-4" descr="preencoded.png"/>
          <p:cNvPicPr>
            <a:picLocks noChangeAspect="1"/>
          </p:cNvPicPr>
          <p:nvPr/>
        </p:nvPicPr>
        <p:blipFill>
          <a:blip r:embed="rId6"/>
          <a:stretch>
            <a:fillRect/>
          </a:stretch>
        </p:blipFill>
        <p:spPr>
          <a:xfrm>
            <a:off x="476250" y="1143000"/>
            <a:ext cx="5310188" cy="333375"/>
          </a:xfrm>
          <a:prstGeom prst="rect">
            <a:avLst/>
          </a:prstGeom>
        </p:spPr>
      </p:pic>
      <p:pic>
        <p:nvPicPr>
          <p:cNvPr id="6" name="SK-33-img-5" descr="preencoded.png"/>
          <p:cNvPicPr>
            <a:picLocks noChangeAspect="1"/>
          </p:cNvPicPr>
          <p:nvPr/>
        </p:nvPicPr>
        <p:blipFill>
          <a:blip r:embed="rId7"/>
          <a:stretch>
            <a:fillRect/>
          </a:stretch>
        </p:blipFill>
        <p:spPr>
          <a:xfrm>
            <a:off x="476250" y="1195388"/>
            <a:ext cx="190500" cy="152400"/>
          </a:xfrm>
          <a:prstGeom prst="rect">
            <a:avLst/>
          </a:prstGeom>
        </p:spPr>
      </p:pic>
      <p:pic>
        <p:nvPicPr>
          <p:cNvPr id="7" name="SK-33-img-6" descr="preencoded.png"/>
          <p:cNvPicPr>
            <a:picLocks noChangeAspect="1"/>
          </p:cNvPicPr>
          <p:nvPr/>
        </p:nvPicPr>
        <p:blipFill>
          <a:blip r:embed="rId8"/>
          <a:stretch>
            <a:fillRect/>
          </a:stretch>
        </p:blipFill>
        <p:spPr>
          <a:xfrm>
            <a:off x="285750" y="5289352"/>
            <a:ext cx="5691188" cy="920948"/>
          </a:xfrm>
          <a:prstGeom prst="rect">
            <a:avLst/>
          </a:prstGeom>
        </p:spPr>
      </p:pic>
      <p:pic>
        <p:nvPicPr>
          <p:cNvPr id="8" name="SK-33-img-7" descr="preencoded.png"/>
          <p:cNvPicPr>
            <a:picLocks noChangeAspect="1"/>
          </p:cNvPicPr>
          <p:nvPr/>
        </p:nvPicPr>
        <p:blipFill>
          <a:blip r:embed="rId9"/>
          <a:stretch>
            <a:fillRect/>
          </a:stretch>
        </p:blipFill>
        <p:spPr>
          <a:xfrm>
            <a:off x="428625" y="5462885"/>
            <a:ext cx="178594" cy="148828"/>
          </a:xfrm>
          <a:prstGeom prst="rect">
            <a:avLst/>
          </a:prstGeom>
        </p:spPr>
      </p:pic>
      <p:pic>
        <p:nvPicPr>
          <p:cNvPr id="9" name="SK-33-img-8" descr="preencoded.png"/>
          <p:cNvPicPr>
            <a:picLocks noChangeAspect="1"/>
          </p:cNvPicPr>
          <p:nvPr/>
        </p:nvPicPr>
        <p:blipFill>
          <a:blip r:embed="rId10"/>
          <a:stretch>
            <a:fillRect/>
          </a:stretch>
        </p:blipFill>
        <p:spPr>
          <a:xfrm>
            <a:off x="6215063" y="952500"/>
            <a:ext cx="5691188" cy="5067300"/>
          </a:xfrm>
          <a:prstGeom prst="rect">
            <a:avLst/>
          </a:prstGeom>
        </p:spPr>
      </p:pic>
      <p:pic>
        <p:nvPicPr>
          <p:cNvPr id="10" name="SK-33-img-9" descr="preencoded.png"/>
          <p:cNvPicPr>
            <a:picLocks noChangeAspect="1"/>
          </p:cNvPicPr>
          <p:nvPr/>
        </p:nvPicPr>
        <p:blipFill>
          <a:blip r:embed="rId11"/>
          <a:stretch>
            <a:fillRect/>
          </a:stretch>
        </p:blipFill>
        <p:spPr>
          <a:xfrm>
            <a:off x="6405563" y="1143000"/>
            <a:ext cx="5310188" cy="333375"/>
          </a:xfrm>
          <a:prstGeom prst="rect">
            <a:avLst/>
          </a:prstGeom>
        </p:spPr>
      </p:pic>
      <p:pic>
        <p:nvPicPr>
          <p:cNvPr id="11" name="SK-33-img-10" descr="preencoded.png"/>
          <p:cNvPicPr>
            <a:picLocks noChangeAspect="1"/>
          </p:cNvPicPr>
          <p:nvPr/>
        </p:nvPicPr>
        <p:blipFill>
          <a:blip r:embed="rId12"/>
          <a:stretch>
            <a:fillRect/>
          </a:stretch>
        </p:blipFill>
        <p:spPr>
          <a:xfrm>
            <a:off x="6405563" y="1195388"/>
            <a:ext cx="190500" cy="152400"/>
          </a:xfrm>
          <a:prstGeom prst="rect">
            <a:avLst/>
          </a:prstGeom>
        </p:spPr>
      </p:pic>
      <p:pic>
        <p:nvPicPr>
          <p:cNvPr id="12" name="SK-33-img-11" descr="preencoded.png"/>
          <p:cNvPicPr>
            <a:picLocks noChangeAspect="1"/>
          </p:cNvPicPr>
          <p:nvPr/>
        </p:nvPicPr>
        <p:blipFill>
          <a:blip r:embed="rId13"/>
          <a:stretch>
            <a:fillRect/>
          </a:stretch>
        </p:blipFill>
        <p:spPr>
          <a:xfrm>
            <a:off x="6405563" y="1619250"/>
            <a:ext cx="1593056" cy="338138"/>
          </a:xfrm>
          <a:prstGeom prst="rect">
            <a:avLst/>
          </a:prstGeom>
        </p:spPr>
      </p:pic>
      <p:pic>
        <p:nvPicPr>
          <p:cNvPr id="13" name="SK-33-img-12" descr="preencoded.png"/>
          <p:cNvPicPr>
            <a:picLocks noChangeAspect="1"/>
          </p:cNvPicPr>
          <p:nvPr/>
        </p:nvPicPr>
        <p:blipFill>
          <a:blip r:embed="rId14"/>
          <a:stretch>
            <a:fillRect/>
          </a:stretch>
        </p:blipFill>
        <p:spPr>
          <a:xfrm>
            <a:off x="7998619" y="1619250"/>
            <a:ext cx="3717131" cy="338138"/>
          </a:xfrm>
          <a:prstGeom prst="rect">
            <a:avLst/>
          </a:prstGeom>
        </p:spPr>
      </p:pic>
      <p:pic>
        <p:nvPicPr>
          <p:cNvPr id="14" name="SK-33-img-13" descr="preencoded.png"/>
          <p:cNvPicPr>
            <a:picLocks noChangeAspect="1"/>
          </p:cNvPicPr>
          <p:nvPr/>
        </p:nvPicPr>
        <p:blipFill>
          <a:blip r:embed="rId15"/>
          <a:stretch>
            <a:fillRect/>
          </a:stretch>
        </p:blipFill>
        <p:spPr>
          <a:xfrm>
            <a:off x="6405563" y="1957388"/>
            <a:ext cx="1593056" cy="895350"/>
          </a:xfrm>
          <a:prstGeom prst="rect">
            <a:avLst/>
          </a:prstGeom>
        </p:spPr>
      </p:pic>
      <p:pic>
        <p:nvPicPr>
          <p:cNvPr id="15" name="SK-33-img-14" descr="preencoded.png"/>
          <p:cNvPicPr>
            <a:picLocks noChangeAspect="1"/>
          </p:cNvPicPr>
          <p:nvPr/>
        </p:nvPicPr>
        <p:blipFill>
          <a:blip r:embed="rId16"/>
          <a:stretch>
            <a:fillRect/>
          </a:stretch>
        </p:blipFill>
        <p:spPr>
          <a:xfrm>
            <a:off x="7998619" y="1957388"/>
            <a:ext cx="3717131" cy="895350"/>
          </a:xfrm>
          <a:prstGeom prst="rect">
            <a:avLst/>
          </a:prstGeom>
        </p:spPr>
      </p:pic>
      <p:pic>
        <p:nvPicPr>
          <p:cNvPr id="16" name="SK-33-img-15" descr="preencoded.png"/>
          <p:cNvPicPr>
            <a:picLocks noChangeAspect="1"/>
          </p:cNvPicPr>
          <p:nvPr/>
        </p:nvPicPr>
        <p:blipFill>
          <a:blip r:embed="rId17"/>
          <a:stretch>
            <a:fillRect/>
          </a:stretch>
        </p:blipFill>
        <p:spPr>
          <a:xfrm>
            <a:off x="6405563" y="2852738"/>
            <a:ext cx="1593056" cy="338138"/>
          </a:xfrm>
          <a:prstGeom prst="rect">
            <a:avLst/>
          </a:prstGeom>
        </p:spPr>
      </p:pic>
      <p:pic>
        <p:nvPicPr>
          <p:cNvPr id="17" name="SK-33-img-16" descr="preencoded.png"/>
          <p:cNvPicPr>
            <a:picLocks noChangeAspect="1"/>
          </p:cNvPicPr>
          <p:nvPr/>
        </p:nvPicPr>
        <p:blipFill>
          <a:blip r:embed="rId18"/>
          <a:stretch>
            <a:fillRect/>
          </a:stretch>
        </p:blipFill>
        <p:spPr>
          <a:xfrm>
            <a:off x="7998619" y="2852738"/>
            <a:ext cx="3717131" cy="338138"/>
          </a:xfrm>
          <a:prstGeom prst="rect">
            <a:avLst/>
          </a:prstGeom>
        </p:spPr>
      </p:pic>
      <p:pic>
        <p:nvPicPr>
          <p:cNvPr id="18" name="SK-33-img-17" descr="preencoded.png"/>
          <p:cNvPicPr>
            <a:picLocks noChangeAspect="1"/>
          </p:cNvPicPr>
          <p:nvPr/>
        </p:nvPicPr>
        <p:blipFill>
          <a:blip r:embed="rId19"/>
          <a:stretch>
            <a:fillRect/>
          </a:stretch>
        </p:blipFill>
        <p:spPr>
          <a:xfrm>
            <a:off x="6405563" y="3190875"/>
            <a:ext cx="1593056" cy="523875"/>
          </a:xfrm>
          <a:prstGeom prst="rect">
            <a:avLst/>
          </a:prstGeom>
        </p:spPr>
      </p:pic>
      <p:pic>
        <p:nvPicPr>
          <p:cNvPr id="19" name="SK-33-img-18" descr="preencoded.png"/>
          <p:cNvPicPr>
            <a:picLocks noChangeAspect="1"/>
          </p:cNvPicPr>
          <p:nvPr/>
        </p:nvPicPr>
        <p:blipFill>
          <a:blip r:embed="rId20"/>
          <a:stretch>
            <a:fillRect/>
          </a:stretch>
        </p:blipFill>
        <p:spPr>
          <a:xfrm>
            <a:off x="7998619" y="3190875"/>
            <a:ext cx="3717131" cy="523875"/>
          </a:xfrm>
          <a:prstGeom prst="rect">
            <a:avLst/>
          </a:prstGeom>
        </p:spPr>
      </p:pic>
      <p:pic>
        <p:nvPicPr>
          <p:cNvPr id="20" name="SK-33-img-19" descr="preencoded.png"/>
          <p:cNvPicPr>
            <a:picLocks noChangeAspect="1"/>
          </p:cNvPicPr>
          <p:nvPr/>
        </p:nvPicPr>
        <p:blipFill>
          <a:blip r:embed="rId21"/>
          <a:stretch>
            <a:fillRect/>
          </a:stretch>
        </p:blipFill>
        <p:spPr>
          <a:xfrm>
            <a:off x="285750" y="6532513"/>
            <a:ext cx="142875" cy="114300"/>
          </a:xfrm>
          <a:prstGeom prst="rect">
            <a:avLst/>
          </a:prstGeom>
        </p:spPr>
      </p:pic>
      <p:sp>
        <p:nvSpPr>
          <p:cNvPr id="21" name="SK-33-text-20"/>
          <p:cNvSpPr/>
          <p:nvPr/>
        </p:nvSpPr>
        <p:spPr>
          <a:xfrm>
            <a:off x="285750" y="142875"/>
            <a:ext cx="79552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Home Glucose Monitoring &amp; CGM</a:t>
            </a:r>
            <a:endParaRPr lang="en-US" sz="1800" dirty="0"/>
          </a:p>
        </p:txBody>
      </p:sp>
      <p:sp>
        <p:nvSpPr>
          <p:cNvPr id="22" name="SK-33-text-21"/>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3" name="SK-33-text-22"/>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4" name="SK-33-text-23"/>
          <p:cNvSpPr/>
          <p:nvPr/>
        </p:nvSpPr>
        <p:spPr>
          <a:xfrm>
            <a:off x="781050" y="1143000"/>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Self-Monitoring (SMBG)</a:t>
            </a:r>
            <a:endParaRPr lang="en-US" sz="1350" dirty="0"/>
          </a:p>
        </p:txBody>
      </p:sp>
      <p:sp>
        <p:nvSpPr>
          <p:cNvPr id="25" name="SK-33-text-24"/>
          <p:cNvSpPr/>
          <p:nvPr/>
        </p:nvSpPr>
        <p:spPr>
          <a:xfrm>
            <a:off x="666750" y="1619250"/>
            <a:ext cx="11525250" cy="213271"/>
          </a:xfrm>
          <a:prstGeom prst="rect">
            <a:avLst/>
          </a:prstGeom>
          <a:noFill/>
          <a:ln/>
        </p:spPr>
        <p:txBody>
          <a:bodyPr vert="horz" wrap="square" lIns="0" tIns="0" rIns="0" bIns="0" rtlCol="0" anchor="ctr"/>
          <a:lstStyle/>
          <a:p>
            <a:pPr marL="0" indent="0" algn="l">
              <a:lnSpc>
                <a:spcPts val="1680"/>
              </a:lnSpc>
              <a:buNone/>
            </a:pPr>
            <a:r>
              <a:rPr lang="en-US" sz="1050" b="1" dirty="0">
                <a:solidFill>
                  <a:srgbClr val="2D2D2D"/>
                </a:solidFill>
              </a:rPr>
              <a:t>Not routine for T2DM</a:t>
            </a:r>
            <a:r>
              <a:rPr lang="en-US" sz="1050" dirty="0">
                <a:solidFill>
                  <a:srgbClr val="2D2D2D"/>
                </a:solidFill>
              </a:rPr>
              <a:t> on diet or non-hypo drugs (Metformin, SGLT2i, DPP-4i).</a:t>
            </a:r>
            <a:endParaRPr lang="en-US" sz="1050" dirty="0"/>
          </a:p>
        </p:txBody>
      </p:sp>
      <p:sp>
        <p:nvSpPr>
          <p:cNvPr id="26" name="SK-33-text-25"/>
          <p:cNvSpPr/>
          <p:nvPr/>
        </p:nvSpPr>
        <p:spPr>
          <a:xfrm>
            <a:off x="666750" y="1937296"/>
            <a:ext cx="3520440" cy="152400"/>
          </a:xfrm>
          <a:prstGeom prst="rect">
            <a:avLst/>
          </a:prstGeom>
          <a:noFill/>
          <a:ln/>
        </p:spPr>
        <p:txBody>
          <a:bodyPr vert="horz" wrap="square" lIns="0" tIns="0" rIns="0" bIns="0" rtlCol="0" anchor="ctr"/>
          <a:lstStyle/>
          <a:p>
            <a:pPr marL="0" indent="0" algn="l">
              <a:lnSpc>
                <a:spcPts val="1680"/>
              </a:lnSpc>
              <a:buNone/>
            </a:pPr>
            <a:r>
              <a:rPr lang="en-US" sz="1050" b="1" dirty="0">
                <a:solidFill>
                  <a:srgbClr val="2D2D2D"/>
                </a:solidFill>
              </a:rPr>
              <a:t>Essential Indications:</a:t>
            </a:r>
            <a:endParaRPr lang="en-US" sz="1050" dirty="0"/>
          </a:p>
        </p:txBody>
      </p:sp>
      <p:sp>
        <p:nvSpPr>
          <p:cNvPr id="27" name="SK-33-text-26"/>
          <p:cNvSpPr/>
          <p:nvPr/>
        </p:nvSpPr>
        <p:spPr>
          <a:xfrm>
            <a:off x="857250" y="2121991"/>
            <a:ext cx="4929188" cy="990451"/>
          </a:xfrm>
          <a:prstGeom prst="rect">
            <a:avLst/>
          </a:prstGeom>
          <a:noFill/>
          <a:ln/>
        </p:spPr>
        <p:txBody>
          <a:bodyPr vert="horz" wrap="square" lIns="0" tIns="0" rIns="0" bIns="0" rtlCol="0" anchor="ctr"/>
          <a:lstStyle/>
          <a:p>
            <a:pPr marL="0" indent="0" algn="l">
              <a:lnSpc>
                <a:spcPts val="1560"/>
              </a:lnSpc>
              <a:buNone/>
            </a:pPr>
            <a:r>
              <a:rPr lang="en-US" sz="975" i="1" dirty="0">
                <a:solidFill>
                  <a:srgbClr val="666666"/>
                </a:solidFill>
              </a:rPr>
              <a:t>• Using Insulin or Sulfonylureas
• Pregnancy or planning pregnancy
• Recurrent hypoglycaemia / Hypo unawareness
• Intercurrent illness (Sick Day Rules)
• Occupational requirements (DVLA)</a:t>
            </a:r>
            <a:endParaRPr lang="en-US" sz="975" dirty="0"/>
          </a:p>
        </p:txBody>
      </p:sp>
      <p:sp>
        <p:nvSpPr>
          <p:cNvPr id="28" name="SK-33-text-27"/>
          <p:cNvSpPr/>
          <p:nvPr/>
        </p:nvSpPr>
        <p:spPr>
          <a:xfrm>
            <a:off x="666750" y="3188643"/>
            <a:ext cx="11525250" cy="213271"/>
          </a:xfrm>
          <a:prstGeom prst="rect">
            <a:avLst/>
          </a:prstGeom>
          <a:noFill/>
          <a:ln/>
        </p:spPr>
        <p:txBody>
          <a:bodyPr vert="horz" wrap="square" lIns="0" tIns="0" rIns="0" bIns="0" rtlCol="0" anchor="ctr"/>
          <a:lstStyle/>
          <a:p>
            <a:pPr marL="0" indent="0" algn="l">
              <a:lnSpc>
                <a:spcPts val="1680"/>
              </a:lnSpc>
              <a:buNone/>
            </a:pPr>
            <a:r>
              <a:rPr lang="en-US" sz="1050" b="1" dirty="0">
                <a:solidFill>
                  <a:srgbClr val="2D2D2D"/>
                </a:solidFill>
              </a:rPr>
              <a:t>Structured Education:</a:t>
            </a:r>
            <a:r>
              <a:rPr lang="en-US" sz="1050" dirty="0">
                <a:solidFill>
                  <a:srgbClr val="2D2D2D"/>
                </a:solidFill>
              </a:rPr>
              <a:t> Patients must be taught how to interpret and act on readings.</a:t>
            </a:r>
            <a:endParaRPr lang="en-US" sz="1050" dirty="0"/>
          </a:p>
        </p:txBody>
      </p:sp>
      <p:sp>
        <p:nvSpPr>
          <p:cNvPr id="29" name="SK-33-text-28"/>
          <p:cNvSpPr/>
          <p:nvPr/>
        </p:nvSpPr>
        <p:spPr>
          <a:xfrm>
            <a:off x="607219" y="5432227"/>
            <a:ext cx="5405438" cy="214313"/>
          </a:xfrm>
          <a:prstGeom prst="rect">
            <a:avLst/>
          </a:prstGeom>
          <a:noFill/>
          <a:ln/>
        </p:spPr>
        <p:txBody>
          <a:bodyPr vert="horz" wrap="square" lIns="0" tIns="0" rIns="0" bIns="0" rtlCol="0" anchor="ctr"/>
          <a:lstStyle/>
          <a:p>
            <a:pPr marL="0" indent="0">
              <a:lnSpc>
                <a:spcPts val="1688"/>
              </a:lnSpc>
              <a:buNone/>
            </a:pPr>
            <a:r>
              <a:rPr lang="en-US" sz="1125" dirty="0">
                <a:solidFill>
                  <a:srgbClr val="E65100"/>
                </a:solidFill>
              </a:rPr>
              <a:t> SCA CONSULTATION SKILLS</a:t>
            </a:r>
            <a:endParaRPr lang="en-US" sz="1125" dirty="0"/>
          </a:p>
        </p:txBody>
      </p:sp>
      <p:sp>
        <p:nvSpPr>
          <p:cNvPr id="30" name="SK-33-text-29"/>
          <p:cNvSpPr/>
          <p:nvPr/>
        </p:nvSpPr>
        <p:spPr>
          <a:xfrm>
            <a:off x="428625" y="5694164"/>
            <a:ext cx="5405438" cy="373261"/>
          </a:xfrm>
          <a:prstGeom prst="rect">
            <a:avLst/>
          </a:prstGeom>
          <a:noFill/>
          <a:ln/>
        </p:spPr>
        <p:txBody>
          <a:bodyPr vert="horz" wrap="square" lIns="0" tIns="0" rIns="0" bIns="0" rtlCol="0" anchor="ctr"/>
          <a:lstStyle/>
          <a:p>
            <a:pPr marL="0" indent="0">
              <a:lnSpc>
                <a:spcPts val="1470"/>
              </a:lnSpc>
              <a:buNone/>
            </a:pPr>
            <a:r>
              <a:rPr lang="en-US" sz="1050" dirty="0">
                <a:solidFill>
                  <a:srgbClr val="2D2D2D"/>
                </a:solidFill>
              </a:rPr>
              <a:t>When discussing CGM with a patient, use the </a:t>
            </a:r>
            <a:r>
              <a:rPr lang="en-US" sz="1050" b="1" dirty="0">
                <a:solidFill>
                  <a:srgbClr val="2D2D2D"/>
                </a:solidFill>
              </a:rPr>
              <a:t>"Trend Arrow"</a:t>
            </a:r>
            <a:r>
              <a:rPr lang="en-US" sz="1050" dirty="0">
                <a:solidFill>
                  <a:srgbClr val="2D2D2D"/>
                </a:solidFill>
              </a:rPr>
              <a:t> concept: "It doesn't just tell us where your sugar is now, but where it's going, like a Sat-Nav for your diabetes."</a:t>
            </a:r>
            <a:endParaRPr lang="en-US" sz="1050" dirty="0"/>
          </a:p>
        </p:txBody>
      </p:sp>
      <p:sp>
        <p:nvSpPr>
          <p:cNvPr id="31" name="SK-33-text-30"/>
          <p:cNvSpPr/>
          <p:nvPr/>
        </p:nvSpPr>
        <p:spPr>
          <a:xfrm>
            <a:off x="6710363" y="1143000"/>
            <a:ext cx="54816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NICE CGM Updates (2022/23)</a:t>
            </a:r>
            <a:endParaRPr lang="en-US" sz="1350" dirty="0"/>
          </a:p>
        </p:txBody>
      </p:sp>
      <p:sp>
        <p:nvSpPr>
          <p:cNvPr id="32" name="SK-33-text-31"/>
          <p:cNvSpPr/>
          <p:nvPr/>
        </p:nvSpPr>
        <p:spPr>
          <a:xfrm>
            <a:off x="6481763" y="1619250"/>
            <a:ext cx="1440656" cy="3381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Type 1 DM</a:t>
            </a:r>
            <a:endParaRPr lang="en-US" sz="975" dirty="0"/>
          </a:p>
        </p:txBody>
      </p:sp>
      <p:sp>
        <p:nvSpPr>
          <p:cNvPr id="33" name="SK-33-text-32"/>
          <p:cNvSpPr/>
          <p:nvPr/>
        </p:nvSpPr>
        <p:spPr>
          <a:xfrm>
            <a:off x="8074819" y="1619250"/>
            <a:ext cx="4117181" cy="3381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Offer rtCGM to all adults.</a:t>
            </a:r>
            <a:r>
              <a:rPr lang="en-US" sz="975" dirty="0">
                <a:solidFill>
                  <a:srgbClr val="2D2D2D"/>
                </a:solidFill>
              </a:rPr>
              <a:t> If not preferred, offer Flash (Libre 2).</a:t>
            </a:r>
            <a:endParaRPr lang="en-US" sz="975" dirty="0"/>
          </a:p>
        </p:txBody>
      </p:sp>
      <p:sp>
        <p:nvSpPr>
          <p:cNvPr id="34" name="SK-33-text-33"/>
          <p:cNvSpPr/>
          <p:nvPr/>
        </p:nvSpPr>
        <p:spPr>
          <a:xfrm>
            <a:off x="6481763" y="1957388"/>
            <a:ext cx="1440656" cy="895350"/>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Type 2 DM</a:t>
            </a:r>
            <a:endParaRPr lang="en-US" sz="975" dirty="0"/>
          </a:p>
        </p:txBody>
      </p:sp>
      <p:sp>
        <p:nvSpPr>
          <p:cNvPr id="35" name="SK-33-text-34"/>
          <p:cNvSpPr/>
          <p:nvPr/>
        </p:nvSpPr>
        <p:spPr>
          <a:xfrm>
            <a:off x="8074819" y="1957388"/>
            <a:ext cx="3564731" cy="895350"/>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Offer Flash/rtCGM if on </a:t>
            </a:r>
            <a:r>
              <a:rPr lang="en-US" sz="975" b="1" dirty="0">
                <a:solidFill>
                  <a:srgbClr val="2D2D2D"/>
                </a:solidFill>
              </a:rPr>
              <a:t>Insulin</a:t>
            </a:r>
            <a:r>
              <a:rPr lang="en-US" sz="975" dirty="0">
                <a:solidFill>
                  <a:srgbClr val="2D2D2D"/>
                </a:solidFill>
              </a:rPr>
              <a:t> AND:
• Recurrent/severe hypos
• Impaired hypo awareness
• Disability prevents SMBG</a:t>
            </a:r>
            <a:endParaRPr lang="en-US" sz="975" dirty="0"/>
          </a:p>
        </p:txBody>
      </p:sp>
      <p:sp>
        <p:nvSpPr>
          <p:cNvPr id="36" name="SK-33-text-35"/>
          <p:cNvSpPr/>
          <p:nvPr/>
        </p:nvSpPr>
        <p:spPr>
          <a:xfrm>
            <a:off x="6481763" y="2852738"/>
            <a:ext cx="1440656" cy="3381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T2 on SU</a:t>
            </a:r>
            <a:endParaRPr lang="en-US" sz="975" dirty="0"/>
          </a:p>
        </p:txBody>
      </p:sp>
      <p:sp>
        <p:nvSpPr>
          <p:cNvPr id="37" name="SK-33-text-36"/>
          <p:cNvSpPr/>
          <p:nvPr/>
        </p:nvSpPr>
        <p:spPr>
          <a:xfrm>
            <a:off x="8074819" y="2852738"/>
            <a:ext cx="4117181" cy="3381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Consider if recurrent hypos occur despite dose optimisation.</a:t>
            </a:r>
            <a:endParaRPr lang="en-US" sz="975" dirty="0"/>
          </a:p>
        </p:txBody>
      </p:sp>
      <p:sp>
        <p:nvSpPr>
          <p:cNvPr id="38" name="SK-33-text-37"/>
          <p:cNvSpPr/>
          <p:nvPr/>
        </p:nvSpPr>
        <p:spPr>
          <a:xfrm>
            <a:off x="6481763" y="3190875"/>
            <a:ext cx="1440656" cy="523875"/>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T1 Hybrid</a:t>
            </a:r>
            <a:endParaRPr lang="en-US" sz="975" dirty="0"/>
          </a:p>
        </p:txBody>
      </p:sp>
      <p:sp>
        <p:nvSpPr>
          <p:cNvPr id="39" name="SK-33-text-38"/>
          <p:cNvSpPr/>
          <p:nvPr/>
        </p:nvSpPr>
        <p:spPr>
          <a:xfrm>
            <a:off x="8074819" y="3190875"/>
            <a:ext cx="3564731" cy="523875"/>
          </a:xfrm>
          <a:prstGeom prst="rect">
            <a:avLst/>
          </a:prstGeom>
          <a:noFill/>
          <a:ln/>
        </p:spPr>
        <p:txBody>
          <a:bodyPr vert="horz" wrap="square" lIns="0" tIns="0" rIns="0" bIns="0" rtlCol="0" anchor="ctr"/>
          <a:lstStyle/>
          <a:p>
            <a:pPr marL="0" indent="0">
              <a:lnSpc>
                <a:spcPts val="1463"/>
              </a:lnSpc>
              <a:buNone/>
            </a:pPr>
            <a:r>
              <a:rPr lang="en-US" sz="975" b="1" dirty="0">
                <a:solidFill>
                  <a:srgbClr val="2E7D32"/>
                </a:solidFill>
              </a:rPr>
              <a:t>TA943 (2023):</a:t>
            </a:r>
            <a:r>
              <a:rPr lang="en-US" sz="975" dirty="0">
                <a:solidFill>
                  <a:srgbClr val="2D2D2D"/>
                </a:solidFill>
              </a:rPr>
              <a:t> "Artificial Pancreas" for T1 with HbA1c &gt;58 or disabling hypos.</a:t>
            </a:r>
            <a:endParaRPr lang="en-US" sz="975" dirty="0"/>
          </a:p>
        </p:txBody>
      </p:sp>
      <p:sp>
        <p:nvSpPr>
          <p:cNvPr id="40" name="SK-33-text-39"/>
          <p:cNvSpPr/>
          <p:nvPr/>
        </p:nvSpPr>
        <p:spPr>
          <a:xfrm>
            <a:off x="6596063" y="3857625"/>
            <a:ext cx="5595938" cy="213271"/>
          </a:xfrm>
          <a:prstGeom prst="rect">
            <a:avLst/>
          </a:prstGeom>
          <a:noFill/>
          <a:ln/>
        </p:spPr>
        <p:txBody>
          <a:bodyPr vert="horz" wrap="square" lIns="0" tIns="0" rIns="0" bIns="0" rtlCol="0" anchor="ctr"/>
          <a:lstStyle/>
          <a:p>
            <a:pPr marL="0" indent="0" algn="l">
              <a:lnSpc>
                <a:spcPts val="1680"/>
              </a:lnSpc>
              <a:buNone/>
            </a:pPr>
            <a:r>
              <a:rPr lang="en-US" sz="1050" b="1" dirty="0">
                <a:solidFill>
                  <a:srgbClr val="2D2D2D"/>
                </a:solidFill>
              </a:rPr>
              <a:t>Time in Range (TIR):</a:t>
            </a:r>
            <a:r>
              <a:rPr lang="en-US" sz="1050" dirty="0">
                <a:solidFill>
                  <a:srgbClr val="2D2D2D"/>
                </a:solidFill>
              </a:rPr>
              <a:t> New target metric (usually 70-180 mg/dL). Aim for &gt;70%.</a:t>
            </a:r>
            <a:endParaRPr lang="en-US" sz="1050" dirty="0"/>
          </a:p>
        </p:txBody>
      </p:sp>
      <p:sp>
        <p:nvSpPr>
          <p:cNvPr id="41" name="SK-33-text-40"/>
          <p:cNvSpPr/>
          <p:nvPr/>
        </p:nvSpPr>
        <p:spPr>
          <a:xfrm>
            <a:off x="6596063" y="4147096"/>
            <a:ext cx="5595938" cy="213271"/>
          </a:xfrm>
          <a:prstGeom prst="rect">
            <a:avLst/>
          </a:prstGeom>
          <a:noFill/>
          <a:ln/>
        </p:spPr>
        <p:txBody>
          <a:bodyPr vert="horz" wrap="square" lIns="0" tIns="0" rIns="0" bIns="0" rtlCol="0" anchor="ctr"/>
          <a:lstStyle/>
          <a:p>
            <a:pPr marL="0" indent="0" algn="l">
              <a:lnSpc>
                <a:spcPts val="1680"/>
              </a:lnSpc>
              <a:buNone/>
            </a:pPr>
            <a:r>
              <a:rPr lang="en-US" sz="1050" b="1" dirty="0">
                <a:solidFill>
                  <a:srgbClr val="2D2D2D"/>
                </a:solidFill>
              </a:rPr>
              <a:t>rtCGM vs Flash:</a:t>
            </a:r>
            <a:r>
              <a:rPr lang="en-US" sz="1050" dirty="0">
                <a:solidFill>
                  <a:srgbClr val="2D2D2D"/>
                </a:solidFill>
              </a:rPr>
              <a:t> rtCGM has active alarms without needing to scan.</a:t>
            </a:r>
            <a:endParaRPr lang="en-US" sz="1050" dirty="0"/>
          </a:p>
        </p:txBody>
      </p:sp>
      <p:sp>
        <p:nvSpPr>
          <p:cNvPr id="42" name="SK-33-text-41"/>
          <p:cNvSpPr/>
          <p:nvPr/>
        </p:nvSpPr>
        <p:spPr>
          <a:xfrm>
            <a:off x="460474" y="6496050"/>
            <a:ext cx="11731526" cy="3619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 </a:t>
            </a:r>
            <a:r>
              <a:rPr lang="en-US" sz="900" b="1" dirty="0">
                <a:solidFill>
                  <a:srgbClr val="666666"/>
                </a:solidFill>
              </a:rPr>
              <a:t>AKT Pearl:</a:t>
            </a:r>
            <a:r>
              <a:rPr lang="en-US" sz="900" dirty="0">
                <a:solidFill>
                  <a:srgbClr val="666666"/>
                </a:solidFill>
              </a:rPr>
              <a:t> NICE recommends real-time CGM (rtCGM) over Flash for Type 1 adults as it is more cost-effective when identifying hypoglycaemia.</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4-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34-img-4" descr="preencoded.png"/>
          <p:cNvPicPr>
            <a:picLocks noChangeAspect="1"/>
          </p:cNvPicPr>
          <p:nvPr/>
        </p:nvPicPr>
        <p:blipFill>
          <a:blip r:embed="rId5"/>
          <a:stretch>
            <a:fillRect/>
          </a:stretch>
        </p:blipFill>
        <p:spPr>
          <a:xfrm>
            <a:off x="285750" y="904875"/>
            <a:ext cx="5715000" cy="4581525"/>
          </a:xfrm>
          <a:prstGeom prst="rect">
            <a:avLst/>
          </a:prstGeom>
        </p:spPr>
      </p:pic>
      <p:pic>
        <p:nvPicPr>
          <p:cNvPr id="6" name="SK-34-img-5" descr="preencoded.png"/>
          <p:cNvPicPr>
            <a:picLocks noChangeAspect="1"/>
          </p:cNvPicPr>
          <p:nvPr/>
        </p:nvPicPr>
        <p:blipFill>
          <a:blip r:embed="rId6"/>
          <a:stretch>
            <a:fillRect/>
          </a:stretch>
        </p:blipFill>
        <p:spPr>
          <a:xfrm>
            <a:off x="285750" y="904875"/>
            <a:ext cx="5715000" cy="485775"/>
          </a:xfrm>
          <a:prstGeom prst="rect">
            <a:avLst/>
          </a:prstGeom>
        </p:spPr>
      </p:pic>
      <p:pic>
        <p:nvPicPr>
          <p:cNvPr id="7" name="SK-34-img-6" descr="preencoded.png"/>
          <p:cNvPicPr>
            <a:picLocks noChangeAspect="1"/>
          </p:cNvPicPr>
          <p:nvPr/>
        </p:nvPicPr>
        <p:blipFill>
          <a:blip r:embed="rId7"/>
          <a:stretch>
            <a:fillRect/>
          </a:stretch>
        </p:blipFill>
        <p:spPr>
          <a:xfrm>
            <a:off x="476250" y="1060103"/>
            <a:ext cx="214313" cy="175320"/>
          </a:xfrm>
          <a:prstGeom prst="rect">
            <a:avLst/>
          </a:prstGeom>
        </p:spPr>
      </p:pic>
      <p:pic>
        <p:nvPicPr>
          <p:cNvPr id="8" name="SK-34-img-7" descr="preencoded.png"/>
          <p:cNvPicPr>
            <a:picLocks noChangeAspect="1"/>
          </p:cNvPicPr>
          <p:nvPr/>
        </p:nvPicPr>
        <p:blipFill>
          <a:blip r:embed="rId8"/>
          <a:stretch>
            <a:fillRect/>
          </a:stretch>
        </p:blipFill>
        <p:spPr>
          <a:xfrm>
            <a:off x="476250" y="2552700"/>
            <a:ext cx="178594" cy="147042"/>
          </a:xfrm>
          <a:prstGeom prst="rect">
            <a:avLst/>
          </a:prstGeom>
        </p:spPr>
      </p:pic>
      <p:pic>
        <p:nvPicPr>
          <p:cNvPr id="9" name="SK-34-img-8" descr="preencoded.png"/>
          <p:cNvPicPr>
            <a:picLocks noChangeAspect="1"/>
          </p:cNvPicPr>
          <p:nvPr/>
        </p:nvPicPr>
        <p:blipFill>
          <a:blip r:embed="rId9"/>
          <a:stretch>
            <a:fillRect/>
          </a:stretch>
        </p:blipFill>
        <p:spPr>
          <a:xfrm>
            <a:off x="476250" y="2867025"/>
            <a:ext cx="178594" cy="147042"/>
          </a:xfrm>
          <a:prstGeom prst="rect">
            <a:avLst/>
          </a:prstGeom>
        </p:spPr>
      </p:pic>
      <p:pic>
        <p:nvPicPr>
          <p:cNvPr id="10" name="SK-34-img-9" descr="preencoded.png"/>
          <p:cNvPicPr>
            <a:picLocks noChangeAspect="1"/>
          </p:cNvPicPr>
          <p:nvPr/>
        </p:nvPicPr>
        <p:blipFill>
          <a:blip r:embed="rId10"/>
          <a:stretch>
            <a:fillRect/>
          </a:stretch>
        </p:blipFill>
        <p:spPr>
          <a:xfrm>
            <a:off x="476250" y="3181350"/>
            <a:ext cx="178594" cy="147042"/>
          </a:xfrm>
          <a:prstGeom prst="rect">
            <a:avLst/>
          </a:prstGeom>
        </p:spPr>
      </p:pic>
      <p:pic>
        <p:nvPicPr>
          <p:cNvPr id="11" name="SK-34-img-10" descr="preencoded.png"/>
          <p:cNvPicPr>
            <a:picLocks noChangeAspect="1"/>
          </p:cNvPicPr>
          <p:nvPr/>
        </p:nvPicPr>
        <p:blipFill>
          <a:blip r:embed="rId11"/>
          <a:stretch>
            <a:fillRect/>
          </a:stretch>
        </p:blipFill>
        <p:spPr>
          <a:xfrm>
            <a:off x="476250" y="3495675"/>
            <a:ext cx="178594" cy="147042"/>
          </a:xfrm>
          <a:prstGeom prst="rect">
            <a:avLst/>
          </a:prstGeom>
        </p:spPr>
      </p:pic>
      <p:pic>
        <p:nvPicPr>
          <p:cNvPr id="12" name="SK-34-img-11" descr="preencoded.png"/>
          <p:cNvPicPr>
            <a:picLocks noChangeAspect="1"/>
          </p:cNvPicPr>
          <p:nvPr/>
        </p:nvPicPr>
        <p:blipFill>
          <a:blip r:embed="rId12"/>
          <a:stretch>
            <a:fillRect/>
          </a:stretch>
        </p:blipFill>
        <p:spPr>
          <a:xfrm>
            <a:off x="476250" y="3905250"/>
            <a:ext cx="5334000" cy="419100"/>
          </a:xfrm>
          <a:prstGeom prst="rect">
            <a:avLst/>
          </a:prstGeom>
        </p:spPr>
      </p:pic>
      <p:pic>
        <p:nvPicPr>
          <p:cNvPr id="13" name="SK-34-img-12" descr="preencoded.png"/>
          <p:cNvPicPr>
            <a:picLocks noChangeAspect="1"/>
          </p:cNvPicPr>
          <p:nvPr/>
        </p:nvPicPr>
        <p:blipFill>
          <a:blip r:embed="rId13"/>
          <a:stretch>
            <a:fillRect/>
          </a:stretch>
        </p:blipFill>
        <p:spPr>
          <a:xfrm>
            <a:off x="571500" y="4036368"/>
            <a:ext cx="190500" cy="152400"/>
          </a:xfrm>
          <a:prstGeom prst="rect">
            <a:avLst/>
          </a:prstGeom>
        </p:spPr>
      </p:pic>
      <p:pic>
        <p:nvPicPr>
          <p:cNvPr id="14" name="SK-34-img-13" descr="preencoded.png"/>
          <p:cNvPicPr>
            <a:picLocks noChangeAspect="1"/>
          </p:cNvPicPr>
          <p:nvPr/>
        </p:nvPicPr>
        <p:blipFill>
          <a:blip r:embed="rId14"/>
          <a:stretch>
            <a:fillRect/>
          </a:stretch>
        </p:blipFill>
        <p:spPr>
          <a:xfrm>
            <a:off x="6191250" y="904875"/>
            <a:ext cx="5715000" cy="4581525"/>
          </a:xfrm>
          <a:prstGeom prst="rect">
            <a:avLst/>
          </a:prstGeom>
        </p:spPr>
      </p:pic>
      <p:pic>
        <p:nvPicPr>
          <p:cNvPr id="15" name="SK-34-img-14" descr="preencoded.png"/>
          <p:cNvPicPr>
            <a:picLocks noChangeAspect="1"/>
          </p:cNvPicPr>
          <p:nvPr/>
        </p:nvPicPr>
        <p:blipFill>
          <a:blip r:embed="rId15"/>
          <a:stretch>
            <a:fillRect/>
          </a:stretch>
        </p:blipFill>
        <p:spPr>
          <a:xfrm>
            <a:off x="6191250" y="904875"/>
            <a:ext cx="5715000" cy="485775"/>
          </a:xfrm>
          <a:prstGeom prst="rect">
            <a:avLst/>
          </a:prstGeom>
        </p:spPr>
      </p:pic>
      <p:pic>
        <p:nvPicPr>
          <p:cNvPr id="16" name="SK-34-img-15" descr="preencoded.png"/>
          <p:cNvPicPr>
            <a:picLocks noChangeAspect="1"/>
          </p:cNvPicPr>
          <p:nvPr/>
        </p:nvPicPr>
        <p:blipFill>
          <a:blip r:embed="rId16"/>
          <a:stretch>
            <a:fillRect/>
          </a:stretch>
        </p:blipFill>
        <p:spPr>
          <a:xfrm>
            <a:off x="6381750" y="1060103"/>
            <a:ext cx="214313" cy="175320"/>
          </a:xfrm>
          <a:prstGeom prst="rect">
            <a:avLst/>
          </a:prstGeom>
        </p:spPr>
      </p:pic>
      <p:pic>
        <p:nvPicPr>
          <p:cNvPr id="17" name="SK-34-img-16" descr="preencoded.png"/>
          <p:cNvPicPr>
            <a:picLocks noChangeAspect="1"/>
          </p:cNvPicPr>
          <p:nvPr/>
        </p:nvPicPr>
        <p:blipFill>
          <a:blip r:embed="rId17"/>
          <a:stretch>
            <a:fillRect/>
          </a:stretch>
        </p:blipFill>
        <p:spPr>
          <a:xfrm>
            <a:off x="6381750" y="2552700"/>
            <a:ext cx="178594" cy="147042"/>
          </a:xfrm>
          <a:prstGeom prst="rect">
            <a:avLst/>
          </a:prstGeom>
        </p:spPr>
      </p:pic>
      <p:pic>
        <p:nvPicPr>
          <p:cNvPr id="18" name="SK-34-img-17" descr="preencoded.png"/>
          <p:cNvPicPr>
            <a:picLocks noChangeAspect="1"/>
          </p:cNvPicPr>
          <p:nvPr/>
        </p:nvPicPr>
        <p:blipFill>
          <a:blip r:embed="rId18"/>
          <a:stretch>
            <a:fillRect/>
          </a:stretch>
        </p:blipFill>
        <p:spPr>
          <a:xfrm>
            <a:off x="6381750" y="2867025"/>
            <a:ext cx="178594" cy="147042"/>
          </a:xfrm>
          <a:prstGeom prst="rect">
            <a:avLst/>
          </a:prstGeom>
        </p:spPr>
      </p:pic>
      <p:pic>
        <p:nvPicPr>
          <p:cNvPr id="19" name="SK-34-img-18" descr="preencoded.png"/>
          <p:cNvPicPr>
            <a:picLocks noChangeAspect="1"/>
          </p:cNvPicPr>
          <p:nvPr/>
        </p:nvPicPr>
        <p:blipFill>
          <a:blip r:embed="rId19"/>
          <a:stretch>
            <a:fillRect/>
          </a:stretch>
        </p:blipFill>
        <p:spPr>
          <a:xfrm>
            <a:off x="6381750" y="3181350"/>
            <a:ext cx="178594" cy="147042"/>
          </a:xfrm>
          <a:prstGeom prst="rect">
            <a:avLst/>
          </a:prstGeom>
        </p:spPr>
      </p:pic>
      <p:pic>
        <p:nvPicPr>
          <p:cNvPr id="20" name="SK-34-img-19" descr="preencoded.png"/>
          <p:cNvPicPr>
            <a:picLocks noChangeAspect="1"/>
          </p:cNvPicPr>
          <p:nvPr/>
        </p:nvPicPr>
        <p:blipFill>
          <a:blip r:embed="rId20"/>
          <a:stretch>
            <a:fillRect/>
          </a:stretch>
        </p:blipFill>
        <p:spPr>
          <a:xfrm>
            <a:off x="6381750" y="3495675"/>
            <a:ext cx="178594" cy="147042"/>
          </a:xfrm>
          <a:prstGeom prst="rect">
            <a:avLst/>
          </a:prstGeom>
        </p:spPr>
      </p:pic>
      <p:pic>
        <p:nvPicPr>
          <p:cNvPr id="21" name="SK-34-img-20" descr="preencoded.png"/>
          <p:cNvPicPr>
            <a:picLocks noChangeAspect="1"/>
          </p:cNvPicPr>
          <p:nvPr/>
        </p:nvPicPr>
        <p:blipFill>
          <a:blip r:embed="rId21"/>
          <a:stretch>
            <a:fillRect/>
          </a:stretch>
        </p:blipFill>
        <p:spPr>
          <a:xfrm>
            <a:off x="6381750" y="3905250"/>
            <a:ext cx="5334000" cy="419100"/>
          </a:xfrm>
          <a:prstGeom prst="rect">
            <a:avLst/>
          </a:prstGeom>
        </p:spPr>
      </p:pic>
      <p:pic>
        <p:nvPicPr>
          <p:cNvPr id="22" name="SK-34-img-21" descr="preencoded.png"/>
          <p:cNvPicPr>
            <a:picLocks noChangeAspect="1"/>
          </p:cNvPicPr>
          <p:nvPr/>
        </p:nvPicPr>
        <p:blipFill>
          <a:blip r:embed="rId22"/>
          <a:stretch>
            <a:fillRect/>
          </a:stretch>
        </p:blipFill>
        <p:spPr>
          <a:xfrm>
            <a:off x="6477000" y="4036368"/>
            <a:ext cx="190500" cy="152400"/>
          </a:xfrm>
          <a:prstGeom prst="rect">
            <a:avLst/>
          </a:prstGeom>
        </p:spPr>
      </p:pic>
      <p:pic>
        <p:nvPicPr>
          <p:cNvPr id="23" name="SK-34-img-22" descr="preencoded.png"/>
          <p:cNvPicPr>
            <a:picLocks noChangeAspect="1"/>
          </p:cNvPicPr>
          <p:nvPr/>
        </p:nvPicPr>
        <p:blipFill>
          <a:blip r:embed="rId23"/>
          <a:stretch>
            <a:fillRect/>
          </a:stretch>
        </p:blipFill>
        <p:spPr>
          <a:xfrm>
            <a:off x="285750" y="5676900"/>
            <a:ext cx="5715000" cy="990600"/>
          </a:xfrm>
          <a:prstGeom prst="rect">
            <a:avLst/>
          </a:prstGeom>
        </p:spPr>
      </p:pic>
      <p:pic>
        <p:nvPicPr>
          <p:cNvPr id="24" name="SK-34-img-23" descr="preencoded.png"/>
          <p:cNvPicPr>
            <a:picLocks noChangeAspect="1"/>
          </p:cNvPicPr>
          <p:nvPr/>
        </p:nvPicPr>
        <p:blipFill>
          <a:blip r:embed="rId24"/>
          <a:stretch>
            <a:fillRect/>
          </a:stretch>
        </p:blipFill>
        <p:spPr>
          <a:xfrm>
            <a:off x="476250" y="6076950"/>
            <a:ext cx="253752" cy="203002"/>
          </a:xfrm>
          <a:prstGeom prst="rect">
            <a:avLst/>
          </a:prstGeom>
        </p:spPr>
      </p:pic>
      <p:pic>
        <p:nvPicPr>
          <p:cNvPr id="25" name="SK-34-img-24" descr="preencoded.png"/>
          <p:cNvPicPr>
            <a:picLocks noChangeAspect="1"/>
          </p:cNvPicPr>
          <p:nvPr/>
        </p:nvPicPr>
        <p:blipFill>
          <a:blip r:embed="rId25"/>
          <a:stretch>
            <a:fillRect/>
          </a:stretch>
        </p:blipFill>
        <p:spPr>
          <a:xfrm>
            <a:off x="6191250" y="5676900"/>
            <a:ext cx="5715000" cy="990600"/>
          </a:xfrm>
          <a:prstGeom prst="rect">
            <a:avLst/>
          </a:prstGeom>
        </p:spPr>
      </p:pic>
      <p:pic>
        <p:nvPicPr>
          <p:cNvPr id="26" name="SK-34-img-25" descr="preencoded.png"/>
          <p:cNvPicPr>
            <a:picLocks noChangeAspect="1"/>
          </p:cNvPicPr>
          <p:nvPr/>
        </p:nvPicPr>
        <p:blipFill>
          <a:blip r:embed="rId26"/>
          <a:stretch>
            <a:fillRect/>
          </a:stretch>
        </p:blipFill>
        <p:spPr>
          <a:xfrm>
            <a:off x="6381750" y="5857875"/>
            <a:ext cx="190500" cy="152400"/>
          </a:xfrm>
          <a:prstGeom prst="rect">
            <a:avLst/>
          </a:prstGeom>
        </p:spPr>
      </p:pic>
      <p:pic>
        <p:nvPicPr>
          <p:cNvPr id="27" name="SK-34-img-26" descr="preencoded.png"/>
          <p:cNvPicPr>
            <a:picLocks noChangeAspect="1"/>
          </p:cNvPicPr>
          <p:nvPr/>
        </p:nvPicPr>
        <p:blipFill>
          <a:blip r:embed="rId27"/>
          <a:stretch>
            <a:fillRect/>
          </a:stretch>
        </p:blipFill>
        <p:spPr>
          <a:xfrm>
            <a:off x="9239250" y="5743575"/>
            <a:ext cx="2667000" cy="876300"/>
          </a:xfrm>
          <a:prstGeom prst="rect">
            <a:avLst/>
          </a:prstGeom>
        </p:spPr>
      </p:pic>
      <p:sp>
        <p:nvSpPr>
          <p:cNvPr id="28" name="SK-34-text-27"/>
          <p:cNvSpPr/>
          <p:nvPr/>
        </p:nvSpPr>
        <p:spPr>
          <a:xfrm>
            <a:off x="285750" y="142875"/>
            <a:ext cx="106984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Driving and Occupational Considerations</a:t>
            </a:r>
            <a:endParaRPr lang="en-US" sz="1800" dirty="0"/>
          </a:p>
        </p:txBody>
      </p:sp>
      <p:sp>
        <p:nvSpPr>
          <p:cNvPr id="29" name="SK-34-text-28"/>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0" name="SK-34-text-29"/>
          <p:cNvSpPr/>
          <p:nvPr/>
        </p:nvSpPr>
        <p:spPr>
          <a:xfrm>
            <a:off x="285750" y="523875"/>
            <a:ext cx="1190625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AND DVLA "AT A GLANCE" FOR CLINICAL DECISIONS.</a:t>
            </a:r>
            <a:endParaRPr lang="en-US" sz="750" dirty="0"/>
          </a:p>
        </p:txBody>
      </p:sp>
      <p:sp>
        <p:nvSpPr>
          <p:cNvPr id="31" name="SK-34-text-30"/>
          <p:cNvSpPr/>
          <p:nvPr/>
        </p:nvSpPr>
        <p:spPr>
          <a:xfrm>
            <a:off x="804863" y="904875"/>
            <a:ext cx="5334000" cy="4857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Group 1: Car &amp; Motorcycle</a:t>
            </a:r>
            <a:endParaRPr lang="en-US" sz="1350" dirty="0"/>
          </a:p>
        </p:txBody>
      </p:sp>
      <p:sp>
        <p:nvSpPr>
          <p:cNvPr id="32" name="SK-34-text-31"/>
          <p:cNvSpPr/>
          <p:nvPr/>
        </p:nvSpPr>
        <p:spPr>
          <a:xfrm>
            <a:off x="750094" y="2552700"/>
            <a:ext cx="114419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Licence restricted to </a:t>
            </a:r>
            <a:r>
              <a:rPr lang="en-US" sz="1125" b="1" dirty="0">
                <a:solidFill>
                  <a:srgbClr val="2D2D2D"/>
                </a:solidFill>
              </a:rPr>
              <a:t>1–3 years</a:t>
            </a:r>
            <a:r>
              <a:rPr lang="en-US" sz="1125" dirty="0">
                <a:solidFill>
                  <a:srgbClr val="2D2D2D"/>
                </a:solidFill>
              </a:rPr>
              <a:t> if on insulin (requires medical review).</a:t>
            </a:r>
            <a:endParaRPr lang="en-US" sz="1125" dirty="0"/>
          </a:p>
        </p:txBody>
      </p:sp>
      <p:sp>
        <p:nvSpPr>
          <p:cNvPr id="33" name="SK-34-text-32"/>
          <p:cNvSpPr/>
          <p:nvPr/>
        </p:nvSpPr>
        <p:spPr>
          <a:xfrm>
            <a:off x="750094" y="2867025"/>
            <a:ext cx="11087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Check glucose before driving and every </a:t>
            </a:r>
            <a:r>
              <a:rPr lang="en-US" sz="1125" b="1" dirty="0">
                <a:solidFill>
                  <a:srgbClr val="2D2D2D"/>
                </a:solidFill>
              </a:rPr>
              <a:t>2 hours</a:t>
            </a:r>
            <a:r>
              <a:rPr lang="en-US" sz="1125" dirty="0">
                <a:solidFill>
                  <a:srgbClr val="2D2D2D"/>
                </a:solidFill>
              </a:rPr>
              <a:t> on long journeys.</a:t>
            </a:r>
            <a:endParaRPr lang="en-US" sz="1125" dirty="0"/>
          </a:p>
        </p:txBody>
      </p:sp>
      <p:sp>
        <p:nvSpPr>
          <p:cNvPr id="34" name="SK-34-text-33"/>
          <p:cNvSpPr/>
          <p:nvPr/>
        </p:nvSpPr>
        <p:spPr>
          <a:xfrm>
            <a:off x="750094" y="3181350"/>
            <a:ext cx="106299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Must carry hypo treatment (quick-acting carbs) in the vehicle.</a:t>
            </a:r>
            <a:endParaRPr lang="en-US" sz="1125" dirty="0"/>
          </a:p>
        </p:txBody>
      </p:sp>
      <p:sp>
        <p:nvSpPr>
          <p:cNvPr id="35" name="SK-34-text-34"/>
          <p:cNvSpPr/>
          <p:nvPr/>
        </p:nvSpPr>
        <p:spPr>
          <a:xfrm>
            <a:off x="750094" y="3495675"/>
            <a:ext cx="114419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Sulfonylureas:</a:t>
            </a:r>
            <a:r>
              <a:rPr lang="en-US" sz="1125" dirty="0">
                <a:solidFill>
                  <a:srgbClr val="2D2D2D"/>
                </a:solidFill>
              </a:rPr>
              <a:t> BM strips/lancets must be provided; advise of hypo risk.</a:t>
            </a:r>
            <a:endParaRPr lang="en-US" sz="1125" dirty="0"/>
          </a:p>
        </p:txBody>
      </p:sp>
      <p:sp>
        <p:nvSpPr>
          <p:cNvPr id="36" name="SK-34-text-35"/>
          <p:cNvSpPr/>
          <p:nvPr/>
        </p:nvSpPr>
        <p:spPr>
          <a:xfrm>
            <a:off x="762000" y="3905250"/>
            <a:ext cx="8464731" cy="419100"/>
          </a:xfrm>
          <a:prstGeom prst="rect">
            <a:avLst/>
          </a:prstGeom>
          <a:noFill/>
          <a:ln/>
        </p:spPr>
        <p:txBody>
          <a:bodyPr vert="horz" wrap="square" lIns="0" tIns="0" rIns="0" bIns="0" rtlCol="0" anchor="ctr"/>
          <a:lstStyle/>
          <a:p>
            <a:pPr marL="0" indent="0">
              <a:lnSpc>
                <a:spcPts val="1800"/>
              </a:lnSpc>
              <a:buNone/>
            </a:pPr>
            <a:r>
              <a:rPr lang="en-US" sz="1200" b="1" dirty="0">
                <a:solidFill>
                  <a:srgbClr val="1B5E20"/>
                </a:solidFill>
              </a:rPr>
              <a:t> "5 to Drive": Do not drive if BM &lt; 5.0 mmol/L</a:t>
            </a:r>
            <a:endParaRPr lang="en-US" sz="1200" dirty="0"/>
          </a:p>
        </p:txBody>
      </p:sp>
      <p:sp>
        <p:nvSpPr>
          <p:cNvPr id="37" name="SK-34-text-36"/>
          <p:cNvSpPr/>
          <p:nvPr/>
        </p:nvSpPr>
        <p:spPr>
          <a:xfrm>
            <a:off x="6710363" y="904875"/>
            <a:ext cx="5334000" cy="485775"/>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Group 2: Bus &amp; Lorry (HGV)</a:t>
            </a:r>
            <a:endParaRPr lang="en-US" sz="1350" dirty="0"/>
          </a:p>
        </p:txBody>
      </p:sp>
      <p:sp>
        <p:nvSpPr>
          <p:cNvPr id="38" name="SK-34-text-37"/>
          <p:cNvSpPr/>
          <p:nvPr/>
        </p:nvSpPr>
        <p:spPr>
          <a:xfrm>
            <a:off x="6655594" y="2552700"/>
            <a:ext cx="553640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Much stricter criteria:</a:t>
            </a:r>
            <a:r>
              <a:rPr lang="en-US" sz="1125" dirty="0">
                <a:solidFill>
                  <a:srgbClr val="2D2D2D"/>
                </a:solidFill>
              </a:rPr>
              <a:t> Must demonstrate full hypoglycaemia awareness.</a:t>
            </a:r>
            <a:endParaRPr lang="en-US" sz="1125" dirty="0"/>
          </a:p>
        </p:txBody>
      </p:sp>
      <p:sp>
        <p:nvSpPr>
          <p:cNvPr id="39" name="SK-34-text-38"/>
          <p:cNvSpPr/>
          <p:nvPr/>
        </p:nvSpPr>
        <p:spPr>
          <a:xfrm>
            <a:off x="6655594" y="2867025"/>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Mandatory </a:t>
            </a:r>
            <a:r>
              <a:rPr lang="en-US" sz="1125" b="1" dirty="0">
                <a:solidFill>
                  <a:srgbClr val="2D2D2D"/>
                </a:solidFill>
              </a:rPr>
              <a:t>annual assessment</a:t>
            </a:r>
            <a:r>
              <a:rPr lang="en-US" sz="1125" dirty="0">
                <a:solidFill>
                  <a:srgbClr val="2D2D2D"/>
                </a:solidFill>
              </a:rPr>
              <a:t> by an independent specialist consultant.</a:t>
            </a:r>
            <a:endParaRPr lang="en-US" sz="1125" dirty="0"/>
          </a:p>
        </p:txBody>
      </p:sp>
      <p:sp>
        <p:nvSpPr>
          <p:cNvPr id="40" name="SK-34-text-39"/>
          <p:cNvSpPr/>
          <p:nvPr/>
        </p:nvSpPr>
        <p:spPr>
          <a:xfrm>
            <a:off x="6655594" y="3181350"/>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Must use a glucose meter with </a:t>
            </a:r>
            <a:r>
              <a:rPr lang="en-US" sz="1125" b="1" dirty="0">
                <a:solidFill>
                  <a:srgbClr val="2D2D2D"/>
                </a:solidFill>
              </a:rPr>
              <a:t>internal memory</a:t>
            </a:r>
            <a:r>
              <a:rPr lang="en-US" sz="1125" dirty="0">
                <a:solidFill>
                  <a:srgbClr val="2D2D2D"/>
                </a:solidFill>
              </a:rPr>
              <a:t> (at least 3 months of data).</a:t>
            </a:r>
            <a:endParaRPr lang="en-US" sz="1125" dirty="0"/>
          </a:p>
        </p:txBody>
      </p:sp>
      <p:sp>
        <p:nvSpPr>
          <p:cNvPr id="41" name="SK-34-text-40"/>
          <p:cNvSpPr/>
          <p:nvPr/>
        </p:nvSpPr>
        <p:spPr>
          <a:xfrm>
            <a:off x="6655594" y="3495675"/>
            <a:ext cx="5536406"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2D2D2D"/>
                </a:solidFill>
              </a:rPr>
              <a:t>One single episode of severe hypoglycaemia may result in loss of licence.</a:t>
            </a:r>
            <a:endParaRPr lang="en-US" sz="1125" dirty="0"/>
          </a:p>
        </p:txBody>
      </p:sp>
      <p:sp>
        <p:nvSpPr>
          <p:cNvPr id="42" name="SK-34-text-41"/>
          <p:cNvSpPr/>
          <p:nvPr/>
        </p:nvSpPr>
        <p:spPr>
          <a:xfrm>
            <a:off x="6667500" y="3905250"/>
            <a:ext cx="5524500" cy="419100"/>
          </a:xfrm>
          <a:prstGeom prst="rect">
            <a:avLst/>
          </a:prstGeom>
          <a:noFill/>
          <a:ln/>
        </p:spPr>
        <p:txBody>
          <a:bodyPr vert="horz" wrap="square" lIns="0" tIns="0" rIns="0" bIns="0" rtlCol="0" anchor="ctr"/>
          <a:lstStyle/>
          <a:p>
            <a:pPr marL="0" indent="0">
              <a:lnSpc>
                <a:spcPts val="1800"/>
              </a:lnSpc>
              <a:buNone/>
            </a:pPr>
            <a:r>
              <a:rPr lang="en-US" sz="1200" b="1" dirty="0">
                <a:solidFill>
                  <a:srgbClr val="B71C1C"/>
                </a:solidFill>
              </a:rPr>
              <a:t> Check BM twice daily even on non-driving days</a:t>
            </a:r>
            <a:endParaRPr lang="en-US" sz="1200" dirty="0"/>
          </a:p>
        </p:txBody>
      </p:sp>
      <p:sp>
        <p:nvSpPr>
          <p:cNvPr id="43" name="SK-34-text-42"/>
          <p:cNvSpPr/>
          <p:nvPr/>
        </p:nvSpPr>
        <p:spPr>
          <a:xfrm>
            <a:off x="872877" y="5872163"/>
            <a:ext cx="4937373" cy="600075"/>
          </a:xfrm>
          <a:prstGeom prst="rect">
            <a:avLst/>
          </a:prstGeom>
          <a:noFill/>
          <a:ln/>
        </p:spPr>
        <p:txBody>
          <a:bodyPr vert="horz" wrap="square" lIns="0" tIns="0" rIns="0" bIns="0" rtlCol="0" anchor="ctr"/>
          <a:lstStyle/>
          <a:p>
            <a:pPr marL="0" indent="0">
              <a:lnSpc>
                <a:spcPts val="1575"/>
              </a:lnSpc>
              <a:buNone/>
            </a:pPr>
            <a:r>
              <a:rPr lang="en-US" sz="1050" b="1" dirty="0">
                <a:solidFill>
                  <a:srgbClr val="B71C1C"/>
                </a:solidFill>
              </a:rPr>
              <a:t>MANDATORY DVLA NOTIFICATION:
Starting insulin, developing hypo unawareness, or having &gt;1 severe hypo in 12 months.</a:t>
            </a:r>
            <a:endParaRPr lang="en-US" sz="1050" dirty="0"/>
          </a:p>
        </p:txBody>
      </p:sp>
      <p:sp>
        <p:nvSpPr>
          <p:cNvPr id="44" name="SK-34-text-43"/>
          <p:cNvSpPr/>
          <p:nvPr/>
        </p:nvSpPr>
        <p:spPr>
          <a:xfrm>
            <a:off x="6648450" y="5819775"/>
            <a:ext cx="533400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65100"/>
                </a:solidFill>
              </a:rPr>
              <a:t>Equality Act 2010</a:t>
            </a:r>
            <a:endParaRPr lang="en-US" sz="1200" dirty="0"/>
          </a:p>
        </p:txBody>
      </p:sp>
      <p:sp>
        <p:nvSpPr>
          <p:cNvPr id="45" name="SK-34-text-44"/>
          <p:cNvSpPr/>
          <p:nvPr/>
        </p:nvSpPr>
        <p:spPr>
          <a:xfrm>
            <a:off x="6381750" y="6124575"/>
            <a:ext cx="5334000" cy="400050"/>
          </a:xfrm>
          <a:prstGeom prst="rect">
            <a:avLst/>
          </a:prstGeom>
          <a:noFill/>
          <a:ln/>
        </p:spPr>
        <p:txBody>
          <a:bodyPr vert="horz" wrap="square" lIns="0" tIns="0" rIns="0" bIns="0" rtlCol="0" anchor="ctr"/>
          <a:lstStyle/>
          <a:p>
            <a:pPr marL="0" indent="0">
              <a:lnSpc>
                <a:spcPts val="1575"/>
              </a:lnSpc>
              <a:buNone/>
            </a:pPr>
            <a:r>
              <a:rPr lang="en-US" sz="1050" dirty="0">
                <a:solidFill>
                  <a:srgbClr val="444444"/>
                </a:solidFill>
              </a:rPr>
              <a:t>Employers must make </a:t>
            </a:r>
            <a:r>
              <a:rPr lang="en-US" sz="1050" b="1" dirty="0">
                <a:solidFill>
                  <a:srgbClr val="444444"/>
                </a:solidFill>
              </a:rPr>
              <a:t>reasonable adjustments</a:t>
            </a:r>
            <a:r>
              <a:rPr lang="en-US" sz="1050" dirty="0">
                <a:solidFill>
                  <a:srgbClr val="444444"/>
                </a:solidFill>
              </a:rPr>
              <a:t> for people with diabetes (e.g., regular breaks for snacks/testing, storage for insulin, or avoiding shift work if it impacts safety).</a:t>
            </a:r>
            <a:endParaRPr lang="en-US" sz="1050" dirty="0"/>
          </a:p>
        </p:txBody>
      </p:sp>
      <p:sp>
        <p:nvSpPr>
          <p:cNvPr id="46" name="SK-34-text-45"/>
          <p:cNvSpPr/>
          <p:nvPr/>
        </p:nvSpPr>
        <p:spPr>
          <a:xfrm>
            <a:off x="9382125" y="5743575"/>
            <a:ext cx="2381250" cy="87630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rPr>
              <a:t>SCA Exam Tip:</a:t>
            </a:r>
            <a:r>
              <a:rPr lang="en-US" sz="900" dirty="0">
                <a:solidFill>
                  <a:srgbClr val="FFFFFF"/>
                </a:solidFill>
              </a:rPr>
              <a:t> When discussing a new medication (Insulin/SU), always ask: "Do you drive for a living?" and document the DVLA advice provided.</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5-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35-img-4" descr="preencoded.png"/>
          <p:cNvPicPr>
            <a:picLocks noChangeAspect="1"/>
          </p:cNvPicPr>
          <p:nvPr/>
        </p:nvPicPr>
        <p:blipFill>
          <a:blip r:embed="rId5"/>
          <a:stretch>
            <a:fillRect/>
          </a:stretch>
        </p:blipFill>
        <p:spPr>
          <a:xfrm>
            <a:off x="285750" y="952500"/>
            <a:ext cx="5691188" cy="542925"/>
          </a:xfrm>
          <a:prstGeom prst="rect">
            <a:avLst/>
          </a:prstGeom>
        </p:spPr>
      </p:pic>
      <p:pic>
        <p:nvPicPr>
          <p:cNvPr id="6" name="SK-35-img-5" descr="preencoded.png"/>
          <p:cNvPicPr>
            <a:picLocks noChangeAspect="1"/>
          </p:cNvPicPr>
          <p:nvPr/>
        </p:nvPicPr>
        <p:blipFill>
          <a:blip r:embed="rId6"/>
          <a:stretch>
            <a:fillRect/>
          </a:stretch>
        </p:blipFill>
        <p:spPr>
          <a:xfrm>
            <a:off x="428625" y="1109663"/>
            <a:ext cx="285750" cy="228600"/>
          </a:xfrm>
          <a:prstGeom prst="rect">
            <a:avLst/>
          </a:prstGeom>
        </p:spPr>
      </p:pic>
      <p:pic>
        <p:nvPicPr>
          <p:cNvPr id="7" name="SK-35-img-6" descr="preencoded.png"/>
          <p:cNvPicPr>
            <a:picLocks noChangeAspect="1"/>
          </p:cNvPicPr>
          <p:nvPr/>
        </p:nvPicPr>
        <p:blipFill>
          <a:blip r:embed="rId7"/>
          <a:stretch>
            <a:fillRect/>
          </a:stretch>
        </p:blipFill>
        <p:spPr>
          <a:xfrm>
            <a:off x="285750" y="1685925"/>
            <a:ext cx="5691188" cy="2403574"/>
          </a:xfrm>
          <a:prstGeom prst="rect">
            <a:avLst/>
          </a:prstGeom>
        </p:spPr>
      </p:pic>
      <p:pic>
        <p:nvPicPr>
          <p:cNvPr id="8" name="SK-35-img-7" descr="preencoded.png"/>
          <p:cNvPicPr>
            <a:picLocks noChangeAspect="1"/>
          </p:cNvPicPr>
          <p:nvPr/>
        </p:nvPicPr>
        <p:blipFill>
          <a:blip r:embed="rId8"/>
          <a:stretch>
            <a:fillRect/>
          </a:stretch>
        </p:blipFill>
        <p:spPr>
          <a:xfrm>
            <a:off x="476250" y="1917353"/>
            <a:ext cx="214313" cy="175320"/>
          </a:xfrm>
          <a:prstGeom prst="rect">
            <a:avLst/>
          </a:prstGeom>
        </p:spPr>
      </p:pic>
      <p:pic>
        <p:nvPicPr>
          <p:cNvPr id="9" name="SK-35-img-8" descr="preencoded.png"/>
          <p:cNvPicPr>
            <a:picLocks noChangeAspect="1"/>
          </p:cNvPicPr>
          <p:nvPr/>
        </p:nvPicPr>
        <p:blipFill>
          <a:blip r:embed="rId9"/>
          <a:stretch>
            <a:fillRect/>
          </a:stretch>
        </p:blipFill>
        <p:spPr>
          <a:xfrm>
            <a:off x="476250" y="2314575"/>
            <a:ext cx="142875" cy="142875"/>
          </a:xfrm>
          <a:prstGeom prst="rect">
            <a:avLst/>
          </a:prstGeom>
        </p:spPr>
      </p:pic>
      <p:pic>
        <p:nvPicPr>
          <p:cNvPr id="10" name="SK-35-img-9" descr="preencoded.png"/>
          <p:cNvPicPr>
            <a:picLocks noChangeAspect="1"/>
          </p:cNvPicPr>
          <p:nvPr/>
        </p:nvPicPr>
        <p:blipFill>
          <a:blip r:embed="rId10"/>
          <a:stretch>
            <a:fillRect/>
          </a:stretch>
        </p:blipFill>
        <p:spPr>
          <a:xfrm>
            <a:off x="476250" y="2855416"/>
            <a:ext cx="142875" cy="142875"/>
          </a:xfrm>
          <a:prstGeom prst="rect">
            <a:avLst/>
          </a:prstGeom>
        </p:spPr>
      </p:pic>
      <p:pic>
        <p:nvPicPr>
          <p:cNvPr id="11" name="SK-35-img-10" descr="preencoded.png"/>
          <p:cNvPicPr>
            <a:picLocks noChangeAspect="1"/>
          </p:cNvPicPr>
          <p:nvPr/>
        </p:nvPicPr>
        <p:blipFill>
          <a:blip r:embed="rId11"/>
          <a:stretch>
            <a:fillRect/>
          </a:stretch>
        </p:blipFill>
        <p:spPr>
          <a:xfrm>
            <a:off x="476250" y="3396258"/>
            <a:ext cx="142875" cy="142875"/>
          </a:xfrm>
          <a:prstGeom prst="rect">
            <a:avLst/>
          </a:prstGeom>
        </p:spPr>
      </p:pic>
      <p:pic>
        <p:nvPicPr>
          <p:cNvPr id="12" name="SK-35-img-11" descr="preencoded.png"/>
          <p:cNvPicPr>
            <a:picLocks noChangeAspect="1"/>
          </p:cNvPicPr>
          <p:nvPr/>
        </p:nvPicPr>
        <p:blipFill>
          <a:blip r:embed="rId12"/>
          <a:stretch>
            <a:fillRect/>
          </a:stretch>
        </p:blipFill>
        <p:spPr>
          <a:xfrm>
            <a:off x="285750" y="5695950"/>
            <a:ext cx="5691188" cy="876300"/>
          </a:xfrm>
          <a:prstGeom prst="rect">
            <a:avLst/>
          </a:prstGeom>
        </p:spPr>
      </p:pic>
      <p:pic>
        <p:nvPicPr>
          <p:cNvPr id="13" name="SK-35-img-12" descr="preencoded.png"/>
          <p:cNvPicPr>
            <a:picLocks noChangeAspect="1"/>
          </p:cNvPicPr>
          <p:nvPr/>
        </p:nvPicPr>
        <p:blipFill>
          <a:blip r:embed="rId13"/>
          <a:stretch>
            <a:fillRect/>
          </a:stretch>
        </p:blipFill>
        <p:spPr>
          <a:xfrm>
            <a:off x="6215063" y="952500"/>
            <a:ext cx="5691188" cy="5619750"/>
          </a:xfrm>
          <a:prstGeom prst="rect">
            <a:avLst/>
          </a:prstGeom>
        </p:spPr>
      </p:pic>
      <p:pic>
        <p:nvPicPr>
          <p:cNvPr id="14" name="SK-35-img-13" descr="preencoded.png"/>
          <p:cNvPicPr>
            <a:picLocks noChangeAspect="1"/>
          </p:cNvPicPr>
          <p:nvPr/>
        </p:nvPicPr>
        <p:blipFill>
          <a:blip r:embed="rId14"/>
          <a:stretch>
            <a:fillRect/>
          </a:stretch>
        </p:blipFill>
        <p:spPr>
          <a:xfrm>
            <a:off x="6405563" y="1908274"/>
            <a:ext cx="214313" cy="175320"/>
          </a:xfrm>
          <a:prstGeom prst="rect">
            <a:avLst/>
          </a:prstGeom>
        </p:spPr>
      </p:pic>
      <p:pic>
        <p:nvPicPr>
          <p:cNvPr id="15" name="SK-35-img-14" descr="preencoded.png"/>
          <p:cNvPicPr>
            <a:picLocks noChangeAspect="1"/>
          </p:cNvPicPr>
          <p:nvPr/>
        </p:nvPicPr>
        <p:blipFill>
          <a:blip r:embed="rId15"/>
          <a:stretch>
            <a:fillRect/>
          </a:stretch>
        </p:blipFill>
        <p:spPr>
          <a:xfrm>
            <a:off x="6405563" y="2267396"/>
            <a:ext cx="5310188" cy="3086100"/>
          </a:xfrm>
          <a:prstGeom prst="rect">
            <a:avLst/>
          </a:prstGeom>
        </p:spPr>
      </p:pic>
      <p:pic>
        <p:nvPicPr>
          <p:cNvPr id="16" name="SK-35-img-15" descr="preencoded.png"/>
          <p:cNvPicPr>
            <a:picLocks noChangeAspect="1"/>
          </p:cNvPicPr>
          <p:nvPr/>
        </p:nvPicPr>
        <p:blipFill>
          <a:blip r:embed="rId16"/>
          <a:stretch>
            <a:fillRect/>
          </a:stretch>
        </p:blipFill>
        <p:spPr>
          <a:xfrm>
            <a:off x="6405563" y="2267396"/>
            <a:ext cx="381000" cy="428625"/>
          </a:xfrm>
          <a:prstGeom prst="rect">
            <a:avLst/>
          </a:prstGeom>
        </p:spPr>
      </p:pic>
      <p:pic>
        <p:nvPicPr>
          <p:cNvPr id="17" name="SK-35-img-16" descr="preencoded.png"/>
          <p:cNvPicPr>
            <a:picLocks noChangeAspect="1"/>
          </p:cNvPicPr>
          <p:nvPr/>
        </p:nvPicPr>
        <p:blipFill>
          <a:blip r:embed="rId17"/>
          <a:stretch>
            <a:fillRect/>
          </a:stretch>
        </p:blipFill>
        <p:spPr>
          <a:xfrm>
            <a:off x="6786563" y="2267396"/>
            <a:ext cx="2540198" cy="428625"/>
          </a:xfrm>
          <a:prstGeom prst="rect">
            <a:avLst/>
          </a:prstGeom>
        </p:spPr>
      </p:pic>
      <p:pic>
        <p:nvPicPr>
          <p:cNvPr id="18" name="SK-35-img-17" descr="preencoded.png"/>
          <p:cNvPicPr>
            <a:picLocks noChangeAspect="1"/>
          </p:cNvPicPr>
          <p:nvPr/>
        </p:nvPicPr>
        <p:blipFill>
          <a:blip r:embed="rId18"/>
          <a:stretch>
            <a:fillRect/>
          </a:stretch>
        </p:blipFill>
        <p:spPr>
          <a:xfrm>
            <a:off x="9326761" y="2267396"/>
            <a:ext cx="2388989" cy="428625"/>
          </a:xfrm>
          <a:prstGeom prst="rect">
            <a:avLst/>
          </a:prstGeom>
        </p:spPr>
      </p:pic>
      <p:pic>
        <p:nvPicPr>
          <p:cNvPr id="19" name="SK-35-img-18" descr="preencoded.png"/>
          <p:cNvPicPr>
            <a:picLocks noChangeAspect="1"/>
          </p:cNvPicPr>
          <p:nvPr/>
        </p:nvPicPr>
        <p:blipFill>
          <a:blip r:embed="rId19"/>
          <a:stretch>
            <a:fillRect/>
          </a:stretch>
        </p:blipFill>
        <p:spPr>
          <a:xfrm>
            <a:off x="6405563" y="2696021"/>
            <a:ext cx="381000" cy="442913"/>
          </a:xfrm>
          <a:prstGeom prst="rect">
            <a:avLst/>
          </a:prstGeom>
        </p:spPr>
      </p:pic>
      <p:pic>
        <p:nvPicPr>
          <p:cNvPr id="20" name="SK-35-img-19" descr="preencoded.png"/>
          <p:cNvPicPr>
            <a:picLocks noChangeAspect="1"/>
          </p:cNvPicPr>
          <p:nvPr/>
        </p:nvPicPr>
        <p:blipFill>
          <a:blip r:embed="rId20"/>
          <a:stretch>
            <a:fillRect/>
          </a:stretch>
        </p:blipFill>
        <p:spPr>
          <a:xfrm>
            <a:off x="6786563" y="2696021"/>
            <a:ext cx="2540198" cy="442913"/>
          </a:xfrm>
          <a:prstGeom prst="rect">
            <a:avLst/>
          </a:prstGeom>
        </p:spPr>
      </p:pic>
      <p:pic>
        <p:nvPicPr>
          <p:cNvPr id="21" name="SK-35-img-20" descr="preencoded.png"/>
          <p:cNvPicPr>
            <a:picLocks noChangeAspect="1"/>
          </p:cNvPicPr>
          <p:nvPr/>
        </p:nvPicPr>
        <p:blipFill>
          <a:blip r:embed="rId21"/>
          <a:stretch>
            <a:fillRect/>
          </a:stretch>
        </p:blipFill>
        <p:spPr>
          <a:xfrm>
            <a:off x="9326761" y="2696021"/>
            <a:ext cx="2388989" cy="442913"/>
          </a:xfrm>
          <a:prstGeom prst="rect">
            <a:avLst/>
          </a:prstGeom>
        </p:spPr>
      </p:pic>
      <p:pic>
        <p:nvPicPr>
          <p:cNvPr id="22" name="SK-35-img-21" descr="preencoded.png"/>
          <p:cNvPicPr>
            <a:picLocks noChangeAspect="1"/>
          </p:cNvPicPr>
          <p:nvPr/>
        </p:nvPicPr>
        <p:blipFill>
          <a:blip r:embed="rId19"/>
          <a:stretch>
            <a:fillRect/>
          </a:stretch>
        </p:blipFill>
        <p:spPr>
          <a:xfrm>
            <a:off x="6405563" y="3138934"/>
            <a:ext cx="381000" cy="442913"/>
          </a:xfrm>
          <a:prstGeom prst="rect">
            <a:avLst/>
          </a:prstGeom>
        </p:spPr>
      </p:pic>
      <p:pic>
        <p:nvPicPr>
          <p:cNvPr id="23" name="SK-35-img-22" descr="preencoded.png"/>
          <p:cNvPicPr>
            <a:picLocks noChangeAspect="1"/>
          </p:cNvPicPr>
          <p:nvPr/>
        </p:nvPicPr>
        <p:blipFill>
          <a:blip r:embed="rId20"/>
          <a:stretch>
            <a:fillRect/>
          </a:stretch>
        </p:blipFill>
        <p:spPr>
          <a:xfrm>
            <a:off x="6786563" y="3138934"/>
            <a:ext cx="2540198" cy="442913"/>
          </a:xfrm>
          <a:prstGeom prst="rect">
            <a:avLst/>
          </a:prstGeom>
        </p:spPr>
      </p:pic>
      <p:pic>
        <p:nvPicPr>
          <p:cNvPr id="24" name="SK-35-img-23" descr="preencoded.png"/>
          <p:cNvPicPr>
            <a:picLocks noChangeAspect="1"/>
          </p:cNvPicPr>
          <p:nvPr/>
        </p:nvPicPr>
        <p:blipFill>
          <a:blip r:embed="rId21"/>
          <a:stretch>
            <a:fillRect/>
          </a:stretch>
        </p:blipFill>
        <p:spPr>
          <a:xfrm>
            <a:off x="9326761" y="3138934"/>
            <a:ext cx="2388989" cy="442913"/>
          </a:xfrm>
          <a:prstGeom prst="rect">
            <a:avLst/>
          </a:prstGeom>
        </p:spPr>
      </p:pic>
      <p:pic>
        <p:nvPicPr>
          <p:cNvPr id="25" name="SK-35-img-24" descr="preencoded.png"/>
          <p:cNvPicPr>
            <a:picLocks noChangeAspect="1"/>
          </p:cNvPicPr>
          <p:nvPr/>
        </p:nvPicPr>
        <p:blipFill>
          <a:blip r:embed="rId19"/>
          <a:stretch>
            <a:fillRect/>
          </a:stretch>
        </p:blipFill>
        <p:spPr>
          <a:xfrm>
            <a:off x="6405563" y="3581846"/>
            <a:ext cx="381000" cy="442913"/>
          </a:xfrm>
          <a:prstGeom prst="rect">
            <a:avLst/>
          </a:prstGeom>
        </p:spPr>
      </p:pic>
      <p:pic>
        <p:nvPicPr>
          <p:cNvPr id="26" name="SK-35-img-25" descr="preencoded.png"/>
          <p:cNvPicPr>
            <a:picLocks noChangeAspect="1"/>
          </p:cNvPicPr>
          <p:nvPr/>
        </p:nvPicPr>
        <p:blipFill>
          <a:blip r:embed="rId20"/>
          <a:stretch>
            <a:fillRect/>
          </a:stretch>
        </p:blipFill>
        <p:spPr>
          <a:xfrm>
            <a:off x="6786563" y="3581846"/>
            <a:ext cx="2540198" cy="442913"/>
          </a:xfrm>
          <a:prstGeom prst="rect">
            <a:avLst/>
          </a:prstGeom>
        </p:spPr>
      </p:pic>
      <p:pic>
        <p:nvPicPr>
          <p:cNvPr id="27" name="SK-35-img-26" descr="preencoded.png"/>
          <p:cNvPicPr>
            <a:picLocks noChangeAspect="1"/>
          </p:cNvPicPr>
          <p:nvPr/>
        </p:nvPicPr>
        <p:blipFill>
          <a:blip r:embed="rId21"/>
          <a:stretch>
            <a:fillRect/>
          </a:stretch>
        </p:blipFill>
        <p:spPr>
          <a:xfrm>
            <a:off x="9326761" y="3581846"/>
            <a:ext cx="2388989" cy="442913"/>
          </a:xfrm>
          <a:prstGeom prst="rect">
            <a:avLst/>
          </a:prstGeom>
        </p:spPr>
      </p:pic>
      <p:pic>
        <p:nvPicPr>
          <p:cNvPr id="28" name="SK-35-img-27" descr="preencoded.png"/>
          <p:cNvPicPr>
            <a:picLocks noChangeAspect="1"/>
          </p:cNvPicPr>
          <p:nvPr/>
        </p:nvPicPr>
        <p:blipFill>
          <a:blip r:embed="rId19"/>
          <a:stretch>
            <a:fillRect/>
          </a:stretch>
        </p:blipFill>
        <p:spPr>
          <a:xfrm>
            <a:off x="6405563" y="4024759"/>
            <a:ext cx="381000" cy="442913"/>
          </a:xfrm>
          <a:prstGeom prst="rect">
            <a:avLst/>
          </a:prstGeom>
        </p:spPr>
      </p:pic>
      <p:pic>
        <p:nvPicPr>
          <p:cNvPr id="29" name="SK-35-img-28" descr="preencoded.png"/>
          <p:cNvPicPr>
            <a:picLocks noChangeAspect="1"/>
          </p:cNvPicPr>
          <p:nvPr/>
        </p:nvPicPr>
        <p:blipFill>
          <a:blip r:embed="rId20"/>
          <a:stretch>
            <a:fillRect/>
          </a:stretch>
        </p:blipFill>
        <p:spPr>
          <a:xfrm>
            <a:off x="6786563" y="4024759"/>
            <a:ext cx="2540198" cy="442913"/>
          </a:xfrm>
          <a:prstGeom prst="rect">
            <a:avLst/>
          </a:prstGeom>
        </p:spPr>
      </p:pic>
      <p:pic>
        <p:nvPicPr>
          <p:cNvPr id="30" name="SK-35-img-29" descr="preencoded.png"/>
          <p:cNvPicPr>
            <a:picLocks noChangeAspect="1"/>
          </p:cNvPicPr>
          <p:nvPr/>
        </p:nvPicPr>
        <p:blipFill>
          <a:blip r:embed="rId21"/>
          <a:stretch>
            <a:fillRect/>
          </a:stretch>
        </p:blipFill>
        <p:spPr>
          <a:xfrm>
            <a:off x="9326761" y="4024759"/>
            <a:ext cx="2388989" cy="442913"/>
          </a:xfrm>
          <a:prstGeom prst="rect">
            <a:avLst/>
          </a:prstGeom>
        </p:spPr>
      </p:pic>
      <p:pic>
        <p:nvPicPr>
          <p:cNvPr id="31" name="SK-35-img-30" descr="preencoded.png"/>
          <p:cNvPicPr>
            <a:picLocks noChangeAspect="1"/>
          </p:cNvPicPr>
          <p:nvPr/>
        </p:nvPicPr>
        <p:blipFill>
          <a:blip r:embed="rId19"/>
          <a:stretch>
            <a:fillRect/>
          </a:stretch>
        </p:blipFill>
        <p:spPr>
          <a:xfrm>
            <a:off x="6405563" y="4467671"/>
            <a:ext cx="381000" cy="442913"/>
          </a:xfrm>
          <a:prstGeom prst="rect">
            <a:avLst/>
          </a:prstGeom>
        </p:spPr>
      </p:pic>
      <p:pic>
        <p:nvPicPr>
          <p:cNvPr id="32" name="SK-35-img-31" descr="preencoded.png"/>
          <p:cNvPicPr>
            <a:picLocks noChangeAspect="1"/>
          </p:cNvPicPr>
          <p:nvPr/>
        </p:nvPicPr>
        <p:blipFill>
          <a:blip r:embed="rId20"/>
          <a:stretch>
            <a:fillRect/>
          </a:stretch>
        </p:blipFill>
        <p:spPr>
          <a:xfrm>
            <a:off x="6786563" y="4467671"/>
            <a:ext cx="2540198" cy="442913"/>
          </a:xfrm>
          <a:prstGeom prst="rect">
            <a:avLst/>
          </a:prstGeom>
        </p:spPr>
      </p:pic>
      <p:pic>
        <p:nvPicPr>
          <p:cNvPr id="33" name="SK-35-img-32" descr="preencoded.png"/>
          <p:cNvPicPr>
            <a:picLocks noChangeAspect="1"/>
          </p:cNvPicPr>
          <p:nvPr/>
        </p:nvPicPr>
        <p:blipFill>
          <a:blip r:embed="rId21"/>
          <a:stretch>
            <a:fillRect/>
          </a:stretch>
        </p:blipFill>
        <p:spPr>
          <a:xfrm>
            <a:off x="9326761" y="4467671"/>
            <a:ext cx="2388989" cy="442913"/>
          </a:xfrm>
          <a:prstGeom prst="rect">
            <a:avLst/>
          </a:prstGeom>
        </p:spPr>
      </p:pic>
      <p:pic>
        <p:nvPicPr>
          <p:cNvPr id="34" name="SK-35-img-33" descr="preencoded.png"/>
          <p:cNvPicPr>
            <a:picLocks noChangeAspect="1"/>
          </p:cNvPicPr>
          <p:nvPr/>
        </p:nvPicPr>
        <p:blipFill>
          <a:blip r:embed="rId19"/>
          <a:stretch>
            <a:fillRect/>
          </a:stretch>
        </p:blipFill>
        <p:spPr>
          <a:xfrm>
            <a:off x="6405563" y="4910584"/>
            <a:ext cx="381000" cy="442913"/>
          </a:xfrm>
          <a:prstGeom prst="rect">
            <a:avLst/>
          </a:prstGeom>
        </p:spPr>
      </p:pic>
      <p:pic>
        <p:nvPicPr>
          <p:cNvPr id="35" name="SK-35-img-34" descr="preencoded.png"/>
          <p:cNvPicPr>
            <a:picLocks noChangeAspect="1"/>
          </p:cNvPicPr>
          <p:nvPr/>
        </p:nvPicPr>
        <p:blipFill>
          <a:blip r:embed="rId20"/>
          <a:stretch>
            <a:fillRect/>
          </a:stretch>
        </p:blipFill>
        <p:spPr>
          <a:xfrm>
            <a:off x="6786563" y="4910584"/>
            <a:ext cx="2540198" cy="442913"/>
          </a:xfrm>
          <a:prstGeom prst="rect">
            <a:avLst/>
          </a:prstGeom>
        </p:spPr>
      </p:pic>
      <p:pic>
        <p:nvPicPr>
          <p:cNvPr id="36" name="SK-35-img-35" descr="preencoded.png"/>
          <p:cNvPicPr>
            <a:picLocks noChangeAspect="1"/>
          </p:cNvPicPr>
          <p:nvPr/>
        </p:nvPicPr>
        <p:blipFill>
          <a:blip r:embed="rId21"/>
          <a:stretch>
            <a:fillRect/>
          </a:stretch>
        </p:blipFill>
        <p:spPr>
          <a:xfrm>
            <a:off x="9326761" y="4910584"/>
            <a:ext cx="2388989" cy="442913"/>
          </a:xfrm>
          <a:prstGeom prst="rect">
            <a:avLst/>
          </a:prstGeom>
        </p:spPr>
      </p:pic>
      <p:sp>
        <p:nvSpPr>
          <p:cNvPr id="37" name="SK-35-text-36"/>
          <p:cNvSpPr/>
          <p:nvPr/>
        </p:nvSpPr>
        <p:spPr>
          <a:xfrm>
            <a:off x="285750" y="142875"/>
            <a:ext cx="101498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Sick Day Rules and SADMAN Medications</a:t>
            </a:r>
            <a:endParaRPr lang="en-US" sz="1800" dirty="0"/>
          </a:p>
        </p:txBody>
      </p:sp>
      <p:sp>
        <p:nvSpPr>
          <p:cNvPr id="38" name="SK-35-text-37"/>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9" name="SK-35-text-38"/>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40" name="SK-35-text-39"/>
          <p:cNvSpPr/>
          <p:nvPr/>
        </p:nvSpPr>
        <p:spPr>
          <a:xfrm>
            <a:off x="857250" y="1095375"/>
            <a:ext cx="67894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NEVER STOP INSULIN DURING ILLNESS</a:t>
            </a:r>
            <a:endParaRPr lang="en-US" sz="1350" dirty="0"/>
          </a:p>
        </p:txBody>
      </p:sp>
      <p:sp>
        <p:nvSpPr>
          <p:cNvPr id="41" name="SK-35-text-40"/>
          <p:cNvSpPr/>
          <p:nvPr/>
        </p:nvSpPr>
        <p:spPr>
          <a:xfrm>
            <a:off x="785813" y="1876425"/>
            <a:ext cx="531018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Patient Management Rules</a:t>
            </a:r>
            <a:endParaRPr lang="en-US" sz="1350" dirty="0"/>
          </a:p>
        </p:txBody>
      </p:sp>
      <p:sp>
        <p:nvSpPr>
          <p:cNvPr id="42" name="SK-35-text-41"/>
          <p:cNvSpPr/>
          <p:nvPr/>
        </p:nvSpPr>
        <p:spPr>
          <a:xfrm>
            <a:off x="714375" y="2276475"/>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Monitor Frequently:</a:t>
            </a:r>
            <a:r>
              <a:rPr lang="en-US" sz="1200" dirty="0">
                <a:solidFill>
                  <a:srgbClr val="2D2D2D"/>
                </a:solidFill>
              </a:rPr>
              <a:t> Check glucose every 2–4 hours; check ketones if T1DM or T2DM on SGLT2i.</a:t>
            </a:r>
            <a:endParaRPr lang="en-US" sz="1200" dirty="0"/>
          </a:p>
        </p:txBody>
      </p:sp>
      <p:sp>
        <p:nvSpPr>
          <p:cNvPr id="43" name="SK-35-text-42"/>
          <p:cNvSpPr/>
          <p:nvPr/>
        </p:nvSpPr>
        <p:spPr>
          <a:xfrm>
            <a:off x="714375" y="2817316"/>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Maintain Hydration:</a:t>
            </a:r>
            <a:r>
              <a:rPr lang="en-US" sz="1200" dirty="0">
                <a:solidFill>
                  <a:srgbClr val="2D2D2D"/>
                </a:solidFill>
              </a:rPr>
              <a:t> Aim for 2.5–3L fluid/day. Replace meals with sugary fluids if BG is low.</a:t>
            </a:r>
            <a:endParaRPr lang="en-US" sz="1200" dirty="0"/>
          </a:p>
        </p:txBody>
      </p:sp>
      <p:sp>
        <p:nvSpPr>
          <p:cNvPr id="44" name="SK-35-text-43"/>
          <p:cNvSpPr/>
          <p:nvPr/>
        </p:nvSpPr>
        <p:spPr>
          <a:xfrm>
            <a:off x="714375" y="3358158"/>
            <a:ext cx="5072063"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D2D2D"/>
                </a:solidFill>
              </a:rPr>
              <a:t>Seek Urgent Help:</a:t>
            </a:r>
            <a:r>
              <a:rPr lang="en-US" sz="1200" dirty="0">
                <a:solidFill>
                  <a:srgbClr val="2D2D2D"/>
                </a:solidFill>
              </a:rPr>
              <a:t> Persistent vomiting, confusion, high ketones (&gt;1.5 mmol/L), or inability to keep fluids down.</a:t>
            </a:r>
            <a:endParaRPr lang="en-US" sz="1200" dirty="0"/>
          </a:p>
        </p:txBody>
      </p:sp>
      <p:sp>
        <p:nvSpPr>
          <p:cNvPr id="45" name="SK-35-text-44"/>
          <p:cNvSpPr/>
          <p:nvPr/>
        </p:nvSpPr>
        <p:spPr>
          <a:xfrm>
            <a:off x="476250" y="5810250"/>
            <a:ext cx="531018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SCA CONSULTATION TIP</a:t>
            </a:r>
            <a:endParaRPr lang="en-US" sz="1050" dirty="0"/>
          </a:p>
        </p:txBody>
      </p:sp>
      <p:sp>
        <p:nvSpPr>
          <p:cNvPr id="46" name="SK-35-text-45"/>
          <p:cNvSpPr/>
          <p:nvPr/>
        </p:nvSpPr>
        <p:spPr>
          <a:xfrm>
            <a:off x="476250" y="6057900"/>
            <a:ext cx="5310188" cy="400050"/>
          </a:xfrm>
          <a:prstGeom prst="rect">
            <a:avLst/>
          </a:prstGeom>
          <a:noFill/>
          <a:ln/>
        </p:spPr>
        <p:txBody>
          <a:bodyPr vert="horz" wrap="square" lIns="0" tIns="0" rIns="0" bIns="0" rtlCol="0" anchor="ctr"/>
          <a:lstStyle/>
          <a:p>
            <a:pPr marL="0" indent="0">
              <a:lnSpc>
                <a:spcPts val="1575"/>
              </a:lnSpc>
              <a:buNone/>
            </a:pPr>
            <a:r>
              <a:rPr lang="en-US" sz="1050" i="1" dirty="0">
                <a:solidFill>
                  <a:srgbClr val="2D2D2D"/>
                </a:solidFill>
              </a:rPr>
              <a:t>When safety-netting, ensure the patient understands that glucose rises during illness even if they aren't eating due to the "stress response."</a:t>
            </a:r>
            <a:endParaRPr lang="en-US" sz="1050" dirty="0"/>
          </a:p>
        </p:txBody>
      </p:sp>
      <p:sp>
        <p:nvSpPr>
          <p:cNvPr id="47" name="SK-35-text-46"/>
          <p:cNvSpPr/>
          <p:nvPr/>
        </p:nvSpPr>
        <p:spPr>
          <a:xfrm>
            <a:off x="6715125" y="1867346"/>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The SADMAN Mnemonic (Stop Temporarily)</a:t>
            </a:r>
            <a:endParaRPr lang="en-US" sz="1350" dirty="0"/>
          </a:p>
        </p:txBody>
      </p:sp>
      <p:sp>
        <p:nvSpPr>
          <p:cNvPr id="48" name="SK-35-text-47"/>
          <p:cNvSpPr/>
          <p:nvPr/>
        </p:nvSpPr>
        <p:spPr>
          <a:xfrm>
            <a:off x="6900863" y="2267396"/>
            <a:ext cx="2329909"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MEDICATION CLASS</a:t>
            </a:r>
            <a:endParaRPr lang="en-US" sz="1050" dirty="0"/>
          </a:p>
        </p:txBody>
      </p:sp>
      <p:sp>
        <p:nvSpPr>
          <p:cNvPr id="49" name="SK-35-text-48"/>
          <p:cNvSpPr/>
          <p:nvPr/>
        </p:nvSpPr>
        <p:spPr>
          <a:xfrm>
            <a:off x="9441061" y="2267396"/>
            <a:ext cx="2160389"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PRIMARY RISK</a:t>
            </a:r>
            <a:endParaRPr lang="en-US" sz="1050" dirty="0"/>
          </a:p>
        </p:txBody>
      </p:sp>
      <p:sp>
        <p:nvSpPr>
          <p:cNvPr id="50" name="SK-35-text-49"/>
          <p:cNvSpPr/>
          <p:nvPr/>
        </p:nvSpPr>
        <p:spPr>
          <a:xfrm>
            <a:off x="6405563" y="2696021"/>
            <a:ext cx="152400" cy="4429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F58220"/>
                </a:solidFill>
              </a:rPr>
              <a:t>S</a:t>
            </a:r>
            <a:endParaRPr lang="en-US" sz="1125" dirty="0"/>
          </a:p>
        </p:txBody>
      </p:sp>
      <p:sp>
        <p:nvSpPr>
          <p:cNvPr id="51" name="SK-35-text-50"/>
          <p:cNvSpPr/>
          <p:nvPr/>
        </p:nvSpPr>
        <p:spPr>
          <a:xfrm>
            <a:off x="6900863" y="2829371"/>
            <a:ext cx="28575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SGLT2 Inhibitors</a:t>
            </a:r>
            <a:endParaRPr lang="en-US" sz="1125" dirty="0"/>
          </a:p>
        </p:txBody>
      </p:sp>
      <p:sp>
        <p:nvSpPr>
          <p:cNvPr id="52" name="SK-35-text-51"/>
          <p:cNvSpPr/>
          <p:nvPr/>
        </p:nvSpPr>
        <p:spPr>
          <a:xfrm>
            <a:off x="9441061" y="2696021"/>
            <a:ext cx="2325662"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Euglycaemic DKA</a:t>
            </a:r>
            <a:endParaRPr lang="en-US" sz="1125" dirty="0"/>
          </a:p>
        </p:txBody>
      </p:sp>
      <p:sp>
        <p:nvSpPr>
          <p:cNvPr id="53" name="SK-35-text-52"/>
          <p:cNvSpPr/>
          <p:nvPr/>
        </p:nvSpPr>
        <p:spPr>
          <a:xfrm>
            <a:off x="6405563" y="3138934"/>
            <a:ext cx="152400" cy="4429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F58220"/>
                </a:solidFill>
              </a:rPr>
              <a:t>A</a:t>
            </a:r>
            <a:endParaRPr lang="en-US" sz="1125" dirty="0"/>
          </a:p>
        </p:txBody>
      </p:sp>
      <p:sp>
        <p:nvSpPr>
          <p:cNvPr id="54" name="SK-35-text-53"/>
          <p:cNvSpPr/>
          <p:nvPr/>
        </p:nvSpPr>
        <p:spPr>
          <a:xfrm>
            <a:off x="6900863" y="3272284"/>
            <a:ext cx="24003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ACE Inhibitors</a:t>
            </a:r>
            <a:endParaRPr lang="en-US" sz="1125" dirty="0"/>
          </a:p>
        </p:txBody>
      </p:sp>
      <p:sp>
        <p:nvSpPr>
          <p:cNvPr id="55" name="SK-35-text-54"/>
          <p:cNvSpPr/>
          <p:nvPr/>
        </p:nvSpPr>
        <p:spPr>
          <a:xfrm>
            <a:off x="9441061" y="3138934"/>
            <a:ext cx="2750939"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Acute Kidney Injury</a:t>
            </a:r>
            <a:endParaRPr lang="en-US" sz="1125" dirty="0"/>
          </a:p>
        </p:txBody>
      </p:sp>
      <p:sp>
        <p:nvSpPr>
          <p:cNvPr id="56" name="SK-35-text-55"/>
          <p:cNvSpPr/>
          <p:nvPr/>
        </p:nvSpPr>
        <p:spPr>
          <a:xfrm>
            <a:off x="6405563" y="3581846"/>
            <a:ext cx="152400" cy="4429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F58220"/>
                </a:solidFill>
              </a:rPr>
              <a:t>D</a:t>
            </a:r>
            <a:endParaRPr lang="en-US" sz="1125" dirty="0"/>
          </a:p>
        </p:txBody>
      </p:sp>
      <p:sp>
        <p:nvSpPr>
          <p:cNvPr id="57" name="SK-35-text-56"/>
          <p:cNvSpPr/>
          <p:nvPr/>
        </p:nvSpPr>
        <p:spPr>
          <a:xfrm>
            <a:off x="6900863" y="3715196"/>
            <a:ext cx="154305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Diuretics</a:t>
            </a:r>
            <a:endParaRPr lang="en-US" sz="1125" dirty="0"/>
          </a:p>
        </p:txBody>
      </p:sp>
      <p:sp>
        <p:nvSpPr>
          <p:cNvPr id="58" name="SK-35-text-57"/>
          <p:cNvSpPr/>
          <p:nvPr/>
        </p:nvSpPr>
        <p:spPr>
          <a:xfrm>
            <a:off x="9441061" y="3581846"/>
            <a:ext cx="2635750"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Dehydration / AKI</a:t>
            </a:r>
            <a:endParaRPr lang="en-US" sz="1125" dirty="0"/>
          </a:p>
        </p:txBody>
      </p:sp>
      <p:sp>
        <p:nvSpPr>
          <p:cNvPr id="59" name="SK-35-text-58"/>
          <p:cNvSpPr/>
          <p:nvPr/>
        </p:nvSpPr>
        <p:spPr>
          <a:xfrm>
            <a:off x="6405563" y="4024759"/>
            <a:ext cx="152400" cy="4429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F58220"/>
                </a:solidFill>
              </a:rPr>
              <a:t>M</a:t>
            </a:r>
            <a:endParaRPr lang="en-US" sz="1125" dirty="0"/>
          </a:p>
        </p:txBody>
      </p:sp>
      <p:sp>
        <p:nvSpPr>
          <p:cNvPr id="60" name="SK-35-text-59"/>
          <p:cNvSpPr/>
          <p:nvPr/>
        </p:nvSpPr>
        <p:spPr>
          <a:xfrm>
            <a:off x="6900863" y="4158109"/>
            <a:ext cx="154305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Metformin</a:t>
            </a:r>
            <a:endParaRPr lang="en-US" sz="1125" dirty="0"/>
          </a:p>
        </p:txBody>
      </p:sp>
      <p:sp>
        <p:nvSpPr>
          <p:cNvPr id="61" name="SK-35-text-60"/>
          <p:cNvSpPr/>
          <p:nvPr/>
        </p:nvSpPr>
        <p:spPr>
          <a:xfrm>
            <a:off x="9441061" y="4024759"/>
            <a:ext cx="2325662"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Lactic Acidosis</a:t>
            </a:r>
            <a:endParaRPr lang="en-US" sz="1125" dirty="0"/>
          </a:p>
        </p:txBody>
      </p:sp>
      <p:sp>
        <p:nvSpPr>
          <p:cNvPr id="62" name="SK-35-text-61"/>
          <p:cNvSpPr/>
          <p:nvPr/>
        </p:nvSpPr>
        <p:spPr>
          <a:xfrm>
            <a:off x="6405563" y="4467671"/>
            <a:ext cx="152400" cy="4429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F58220"/>
                </a:solidFill>
              </a:rPr>
              <a:t>A</a:t>
            </a:r>
            <a:endParaRPr lang="en-US" sz="1125" dirty="0"/>
          </a:p>
        </p:txBody>
      </p:sp>
      <p:sp>
        <p:nvSpPr>
          <p:cNvPr id="63" name="SK-35-text-62"/>
          <p:cNvSpPr/>
          <p:nvPr/>
        </p:nvSpPr>
        <p:spPr>
          <a:xfrm>
            <a:off x="6900863" y="4601021"/>
            <a:ext cx="6858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ARBs</a:t>
            </a:r>
            <a:endParaRPr lang="en-US" sz="1125" dirty="0"/>
          </a:p>
        </p:txBody>
      </p:sp>
      <p:sp>
        <p:nvSpPr>
          <p:cNvPr id="64" name="SK-35-text-63"/>
          <p:cNvSpPr/>
          <p:nvPr/>
        </p:nvSpPr>
        <p:spPr>
          <a:xfrm>
            <a:off x="9441061" y="4467671"/>
            <a:ext cx="2750939"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Acute Kidney Injury</a:t>
            </a:r>
            <a:endParaRPr lang="en-US" sz="1125" dirty="0"/>
          </a:p>
        </p:txBody>
      </p:sp>
      <p:sp>
        <p:nvSpPr>
          <p:cNvPr id="65" name="SK-35-text-64"/>
          <p:cNvSpPr/>
          <p:nvPr/>
        </p:nvSpPr>
        <p:spPr>
          <a:xfrm>
            <a:off x="6405563" y="4910584"/>
            <a:ext cx="152400" cy="442913"/>
          </a:xfrm>
          <a:prstGeom prst="rect">
            <a:avLst/>
          </a:prstGeom>
          <a:noFill/>
          <a:ln/>
        </p:spPr>
        <p:txBody>
          <a:bodyPr vert="horz" wrap="square" lIns="0" tIns="0" rIns="0" bIns="0" rtlCol="0" anchor="ctr"/>
          <a:lstStyle/>
          <a:p>
            <a:pPr marL="0" indent="0" algn="ctr">
              <a:lnSpc>
                <a:spcPts val="1688"/>
              </a:lnSpc>
              <a:buNone/>
            </a:pPr>
            <a:r>
              <a:rPr lang="en-US" sz="1125" b="1" dirty="0">
                <a:solidFill>
                  <a:srgbClr val="F58220"/>
                </a:solidFill>
              </a:rPr>
              <a:t>N</a:t>
            </a:r>
            <a:endParaRPr lang="en-US" sz="1125" dirty="0"/>
          </a:p>
        </p:txBody>
      </p:sp>
      <p:sp>
        <p:nvSpPr>
          <p:cNvPr id="66" name="SK-35-text-65"/>
          <p:cNvSpPr/>
          <p:nvPr/>
        </p:nvSpPr>
        <p:spPr>
          <a:xfrm>
            <a:off x="6900863" y="5043934"/>
            <a:ext cx="1028700" cy="161925"/>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NSAIDs</a:t>
            </a:r>
            <a:endParaRPr lang="en-US" sz="1125" dirty="0"/>
          </a:p>
        </p:txBody>
      </p:sp>
      <p:sp>
        <p:nvSpPr>
          <p:cNvPr id="67" name="SK-35-text-66"/>
          <p:cNvSpPr/>
          <p:nvPr/>
        </p:nvSpPr>
        <p:spPr>
          <a:xfrm>
            <a:off x="9441061" y="4910584"/>
            <a:ext cx="2750939" cy="442913"/>
          </a:xfrm>
          <a:prstGeom prst="rect">
            <a:avLst/>
          </a:prstGeom>
          <a:noFill/>
          <a:ln/>
        </p:spPr>
        <p:txBody>
          <a:bodyPr vert="horz" wrap="square" lIns="0" tIns="0" rIns="0" bIns="0" rtlCol="0" anchor="ctr"/>
          <a:lstStyle/>
          <a:p>
            <a:pPr marL="0" indent="0">
              <a:lnSpc>
                <a:spcPts val="1688"/>
              </a:lnSpc>
              <a:buNone/>
            </a:pPr>
            <a:r>
              <a:rPr lang="en-US" sz="1125" dirty="0">
                <a:solidFill>
                  <a:srgbClr val="2D2D2D"/>
                </a:solidFill>
              </a:rPr>
              <a:t>Acute Kidney Injury</a:t>
            </a:r>
            <a:endParaRPr lang="en-US" sz="1125" dirty="0"/>
          </a:p>
        </p:txBody>
      </p:sp>
      <p:sp>
        <p:nvSpPr>
          <p:cNvPr id="68" name="SK-35-text-67"/>
          <p:cNvSpPr/>
          <p:nvPr/>
        </p:nvSpPr>
        <p:spPr>
          <a:xfrm>
            <a:off x="6405563" y="5496371"/>
            <a:ext cx="5786438" cy="160883"/>
          </a:xfrm>
          <a:prstGeom prst="rect">
            <a:avLst/>
          </a:prstGeom>
          <a:noFill/>
          <a:ln/>
        </p:spPr>
        <p:txBody>
          <a:bodyPr vert="horz" wrap="square" lIns="0" tIns="0" rIns="0" bIns="0" rtlCol="0" anchor="ctr"/>
          <a:lstStyle/>
          <a:p>
            <a:pPr marL="0" indent="0">
              <a:lnSpc>
                <a:spcPts val="1268"/>
              </a:lnSpc>
              <a:buNone/>
            </a:pPr>
            <a:r>
              <a:rPr lang="en-US" sz="975" dirty="0">
                <a:solidFill>
                  <a:srgbClr val="666666"/>
                </a:solidFill>
              </a:rPr>
              <a:t>*Restart once eating and drinking normally for at least 24-48 hours.</a:t>
            </a:r>
            <a:endParaRPr lang="en-US" sz="975"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6-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36-img-4" descr="preencoded.png"/>
          <p:cNvPicPr>
            <a:picLocks noChangeAspect="1"/>
          </p:cNvPicPr>
          <p:nvPr/>
        </p:nvPicPr>
        <p:blipFill>
          <a:blip r:embed="rId5"/>
          <a:stretch>
            <a:fillRect/>
          </a:stretch>
        </p:blipFill>
        <p:spPr>
          <a:xfrm>
            <a:off x="285750" y="857250"/>
            <a:ext cx="5715000" cy="2786063"/>
          </a:xfrm>
          <a:prstGeom prst="rect">
            <a:avLst/>
          </a:prstGeom>
        </p:spPr>
      </p:pic>
      <p:pic>
        <p:nvPicPr>
          <p:cNvPr id="6" name="SK-36-img-5" descr="preencoded.png"/>
          <p:cNvPicPr>
            <a:picLocks noChangeAspect="1"/>
          </p:cNvPicPr>
          <p:nvPr/>
        </p:nvPicPr>
        <p:blipFill>
          <a:blip r:embed="rId6"/>
          <a:stretch>
            <a:fillRect/>
          </a:stretch>
        </p:blipFill>
        <p:spPr>
          <a:xfrm>
            <a:off x="438150" y="1042988"/>
            <a:ext cx="228600" cy="190500"/>
          </a:xfrm>
          <a:prstGeom prst="rect">
            <a:avLst/>
          </a:prstGeom>
        </p:spPr>
      </p:pic>
      <p:pic>
        <p:nvPicPr>
          <p:cNvPr id="7" name="SK-36-img-6" descr="preencoded.png"/>
          <p:cNvPicPr>
            <a:picLocks noChangeAspect="1"/>
          </p:cNvPicPr>
          <p:nvPr/>
        </p:nvPicPr>
        <p:blipFill>
          <a:blip r:embed="rId7"/>
          <a:stretch>
            <a:fillRect/>
          </a:stretch>
        </p:blipFill>
        <p:spPr>
          <a:xfrm>
            <a:off x="438150" y="2667000"/>
            <a:ext cx="5410200" cy="823913"/>
          </a:xfrm>
          <a:prstGeom prst="rect">
            <a:avLst/>
          </a:prstGeom>
        </p:spPr>
      </p:pic>
      <p:pic>
        <p:nvPicPr>
          <p:cNvPr id="8" name="SK-36-img-7" descr="preencoded.png"/>
          <p:cNvPicPr>
            <a:picLocks noChangeAspect="1"/>
          </p:cNvPicPr>
          <p:nvPr/>
        </p:nvPicPr>
        <p:blipFill>
          <a:blip r:embed="rId8"/>
          <a:stretch>
            <a:fillRect/>
          </a:stretch>
        </p:blipFill>
        <p:spPr>
          <a:xfrm>
            <a:off x="552450" y="2811214"/>
            <a:ext cx="154781" cy="125760"/>
          </a:xfrm>
          <a:prstGeom prst="rect">
            <a:avLst/>
          </a:prstGeom>
        </p:spPr>
      </p:pic>
      <p:pic>
        <p:nvPicPr>
          <p:cNvPr id="9" name="SK-36-img-8" descr="preencoded.png"/>
          <p:cNvPicPr>
            <a:picLocks noChangeAspect="1"/>
          </p:cNvPicPr>
          <p:nvPr/>
        </p:nvPicPr>
        <p:blipFill>
          <a:blip r:embed="rId9"/>
          <a:stretch>
            <a:fillRect/>
          </a:stretch>
        </p:blipFill>
        <p:spPr>
          <a:xfrm>
            <a:off x="285750" y="3786188"/>
            <a:ext cx="5715000" cy="2786063"/>
          </a:xfrm>
          <a:prstGeom prst="rect">
            <a:avLst/>
          </a:prstGeom>
        </p:spPr>
      </p:pic>
      <p:pic>
        <p:nvPicPr>
          <p:cNvPr id="10" name="SK-36-img-9" descr="preencoded.png"/>
          <p:cNvPicPr>
            <a:picLocks noChangeAspect="1"/>
          </p:cNvPicPr>
          <p:nvPr/>
        </p:nvPicPr>
        <p:blipFill>
          <a:blip r:embed="rId10"/>
          <a:stretch>
            <a:fillRect/>
          </a:stretch>
        </p:blipFill>
        <p:spPr>
          <a:xfrm>
            <a:off x="438150" y="3971925"/>
            <a:ext cx="228600" cy="190500"/>
          </a:xfrm>
          <a:prstGeom prst="rect">
            <a:avLst/>
          </a:prstGeom>
        </p:spPr>
      </p:pic>
      <p:pic>
        <p:nvPicPr>
          <p:cNvPr id="11" name="SK-36-img-10" descr="preencoded.png"/>
          <p:cNvPicPr>
            <a:picLocks noChangeAspect="1"/>
          </p:cNvPicPr>
          <p:nvPr/>
        </p:nvPicPr>
        <p:blipFill>
          <a:blip r:embed="rId11"/>
          <a:stretch>
            <a:fillRect/>
          </a:stretch>
        </p:blipFill>
        <p:spPr>
          <a:xfrm>
            <a:off x="6191250" y="857250"/>
            <a:ext cx="5715000" cy="2786063"/>
          </a:xfrm>
          <a:prstGeom prst="rect">
            <a:avLst/>
          </a:prstGeom>
        </p:spPr>
      </p:pic>
      <p:pic>
        <p:nvPicPr>
          <p:cNvPr id="12" name="SK-36-img-11" descr="preencoded.png"/>
          <p:cNvPicPr>
            <a:picLocks noChangeAspect="1"/>
          </p:cNvPicPr>
          <p:nvPr/>
        </p:nvPicPr>
        <p:blipFill>
          <a:blip r:embed="rId12"/>
          <a:stretch>
            <a:fillRect/>
          </a:stretch>
        </p:blipFill>
        <p:spPr>
          <a:xfrm>
            <a:off x="6343650" y="1062038"/>
            <a:ext cx="190500" cy="152400"/>
          </a:xfrm>
          <a:prstGeom prst="rect">
            <a:avLst/>
          </a:prstGeom>
        </p:spPr>
      </p:pic>
      <p:pic>
        <p:nvPicPr>
          <p:cNvPr id="13" name="SK-36-img-12" descr="preencoded.png"/>
          <p:cNvPicPr>
            <a:picLocks noChangeAspect="1"/>
          </p:cNvPicPr>
          <p:nvPr/>
        </p:nvPicPr>
        <p:blipFill>
          <a:blip r:embed="rId13"/>
          <a:stretch>
            <a:fillRect/>
          </a:stretch>
        </p:blipFill>
        <p:spPr>
          <a:xfrm>
            <a:off x="6343650" y="1362075"/>
            <a:ext cx="5410200" cy="195263"/>
          </a:xfrm>
          <a:prstGeom prst="rect">
            <a:avLst/>
          </a:prstGeom>
        </p:spPr>
      </p:pic>
      <p:pic>
        <p:nvPicPr>
          <p:cNvPr id="14" name="SK-36-img-13" descr="preencoded.png"/>
          <p:cNvPicPr>
            <a:picLocks noChangeAspect="1"/>
          </p:cNvPicPr>
          <p:nvPr/>
        </p:nvPicPr>
        <p:blipFill>
          <a:blip r:embed="rId9"/>
          <a:stretch>
            <a:fillRect/>
          </a:stretch>
        </p:blipFill>
        <p:spPr>
          <a:xfrm>
            <a:off x="6191250" y="3786188"/>
            <a:ext cx="5715000" cy="2786063"/>
          </a:xfrm>
          <a:prstGeom prst="rect">
            <a:avLst/>
          </a:prstGeom>
        </p:spPr>
      </p:pic>
      <p:pic>
        <p:nvPicPr>
          <p:cNvPr id="15" name="SK-36-img-14" descr="preencoded.png"/>
          <p:cNvPicPr>
            <a:picLocks noChangeAspect="1"/>
          </p:cNvPicPr>
          <p:nvPr/>
        </p:nvPicPr>
        <p:blipFill>
          <a:blip r:embed="rId14"/>
          <a:stretch>
            <a:fillRect/>
          </a:stretch>
        </p:blipFill>
        <p:spPr>
          <a:xfrm>
            <a:off x="6343650" y="3971925"/>
            <a:ext cx="228600" cy="190500"/>
          </a:xfrm>
          <a:prstGeom prst="rect">
            <a:avLst/>
          </a:prstGeom>
        </p:spPr>
      </p:pic>
      <p:pic>
        <p:nvPicPr>
          <p:cNvPr id="16" name="SK-36-img-15" descr="preencoded.png"/>
          <p:cNvPicPr>
            <a:picLocks noChangeAspect="1"/>
          </p:cNvPicPr>
          <p:nvPr/>
        </p:nvPicPr>
        <p:blipFill>
          <a:blip r:embed="rId15"/>
          <a:stretch>
            <a:fillRect/>
          </a:stretch>
        </p:blipFill>
        <p:spPr>
          <a:xfrm>
            <a:off x="6343650" y="5595938"/>
            <a:ext cx="5410200" cy="823913"/>
          </a:xfrm>
          <a:prstGeom prst="rect">
            <a:avLst/>
          </a:prstGeom>
        </p:spPr>
      </p:pic>
      <p:pic>
        <p:nvPicPr>
          <p:cNvPr id="17" name="SK-36-img-16" descr="preencoded.png"/>
          <p:cNvPicPr>
            <a:picLocks noChangeAspect="1"/>
          </p:cNvPicPr>
          <p:nvPr/>
        </p:nvPicPr>
        <p:blipFill>
          <a:blip r:embed="rId16"/>
          <a:stretch>
            <a:fillRect/>
          </a:stretch>
        </p:blipFill>
        <p:spPr>
          <a:xfrm>
            <a:off x="6457950" y="5740152"/>
            <a:ext cx="154781" cy="125760"/>
          </a:xfrm>
          <a:prstGeom prst="rect">
            <a:avLst/>
          </a:prstGeom>
        </p:spPr>
      </p:pic>
      <p:sp>
        <p:nvSpPr>
          <p:cNvPr id="18" name="SK-36-text-17"/>
          <p:cNvSpPr/>
          <p:nvPr/>
        </p:nvSpPr>
        <p:spPr>
          <a:xfrm>
            <a:off x="285750" y="142875"/>
            <a:ext cx="101498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Referral Criteria for Specialist Care</a:t>
            </a:r>
            <a:endParaRPr lang="en-US" sz="1800" dirty="0"/>
          </a:p>
        </p:txBody>
      </p:sp>
      <p:sp>
        <p:nvSpPr>
          <p:cNvPr id="19" name="SK-36-text-18"/>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0" name="SK-36-text-19"/>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1" name="SK-36-text-20"/>
          <p:cNvSpPr/>
          <p:nvPr/>
        </p:nvSpPr>
        <p:spPr>
          <a:xfrm>
            <a:off x="781050" y="1009650"/>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Diagnostic &amp; Complex Management</a:t>
            </a:r>
            <a:endParaRPr lang="en-US" sz="1350" dirty="0"/>
          </a:p>
        </p:txBody>
      </p:sp>
      <p:sp>
        <p:nvSpPr>
          <p:cNvPr id="22" name="SK-36-text-21"/>
          <p:cNvSpPr/>
          <p:nvPr/>
        </p:nvSpPr>
        <p:spPr>
          <a:xfrm>
            <a:off x="628650" y="1362075"/>
            <a:ext cx="115633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Suspected Type 1 or MODY:</a:t>
            </a:r>
            <a:r>
              <a:rPr lang="en-US" sz="1125" dirty="0">
                <a:solidFill>
                  <a:srgbClr val="444444"/>
                </a:solidFill>
              </a:rPr>
              <a:t>Urgent specialist review/genetic testing.</a:t>
            </a:r>
            <a:endParaRPr lang="en-US" sz="1125" dirty="0"/>
          </a:p>
        </p:txBody>
      </p:sp>
      <p:sp>
        <p:nvSpPr>
          <p:cNvPr id="23" name="SK-36-text-22"/>
          <p:cNvSpPr/>
          <p:nvPr/>
        </p:nvSpPr>
        <p:spPr>
          <a:xfrm>
            <a:off x="628650" y="1619250"/>
            <a:ext cx="109728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Pregnancy:</a:t>
            </a:r>
            <a:r>
              <a:rPr lang="en-US" sz="1125" dirty="0">
                <a:solidFill>
                  <a:srgbClr val="444444"/>
                </a:solidFill>
              </a:rPr>
              <a:t>Planning or confirmed pregnancy (immediate referral).</a:t>
            </a:r>
            <a:endParaRPr lang="en-US" sz="1125" dirty="0"/>
          </a:p>
        </p:txBody>
      </p:sp>
      <p:sp>
        <p:nvSpPr>
          <p:cNvPr id="24" name="SK-36-text-23"/>
          <p:cNvSpPr/>
          <p:nvPr/>
        </p:nvSpPr>
        <p:spPr>
          <a:xfrm>
            <a:off x="628650" y="1876425"/>
            <a:ext cx="115633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Complex Regimens:</a:t>
            </a:r>
            <a:r>
              <a:rPr lang="en-US" sz="1125" dirty="0">
                <a:solidFill>
                  <a:srgbClr val="444444"/>
                </a:solidFill>
              </a:rPr>
              <a:t>Optimization of triple therapy or technology (CGM/HCL).</a:t>
            </a:r>
            <a:endParaRPr lang="en-US" sz="1125" dirty="0"/>
          </a:p>
        </p:txBody>
      </p:sp>
      <p:sp>
        <p:nvSpPr>
          <p:cNvPr id="25" name="SK-36-text-24"/>
          <p:cNvSpPr/>
          <p:nvPr/>
        </p:nvSpPr>
        <p:spPr>
          <a:xfrm>
            <a:off x="628650" y="2133600"/>
            <a:ext cx="104584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Safety:</a:t>
            </a:r>
            <a:r>
              <a:rPr lang="en-US" sz="1125" dirty="0">
                <a:solidFill>
                  <a:srgbClr val="444444"/>
                </a:solidFill>
              </a:rPr>
              <a:t>Recurrent or severe hypoglycaemia / hypo-unawareness.</a:t>
            </a:r>
            <a:endParaRPr lang="en-US" sz="1125" dirty="0"/>
          </a:p>
        </p:txBody>
      </p:sp>
      <p:sp>
        <p:nvSpPr>
          <p:cNvPr id="26" name="SK-36-text-25"/>
          <p:cNvSpPr/>
          <p:nvPr/>
        </p:nvSpPr>
        <p:spPr>
          <a:xfrm>
            <a:off x="764381" y="2781300"/>
            <a:ext cx="534924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F58220"/>
                </a:solidFill>
              </a:rPr>
              <a:t>SCA Micro-Skill: Explaining Referral</a:t>
            </a:r>
            <a:endParaRPr lang="en-US" sz="975" dirty="0"/>
          </a:p>
        </p:txBody>
      </p:sp>
      <p:sp>
        <p:nvSpPr>
          <p:cNvPr id="27" name="SK-36-text-26"/>
          <p:cNvSpPr/>
          <p:nvPr/>
        </p:nvSpPr>
        <p:spPr>
          <a:xfrm>
            <a:off x="552450" y="3005138"/>
            <a:ext cx="5181600" cy="371475"/>
          </a:xfrm>
          <a:prstGeom prst="rect">
            <a:avLst/>
          </a:prstGeom>
          <a:noFill/>
          <a:ln/>
        </p:spPr>
        <p:txBody>
          <a:bodyPr vert="horz" wrap="square" lIns="0" tIns="0" rIns="0" bIns="0" rtlCol="0" anchor="ctr"/>
          <a:lstStyle/>
          <a:p>
            <a:pPr marL="0" indent="0">
              <a:lnSpc>
                <a:spcPts val="1463"/>
              </a:lnSpc>
              <a:buNone/>
            </a:pPr>
            <a:r>
              <a:rPr lang="en-US" sz="975" i="1" dirty="0">
                <a:solidFill>
                  <a:srgbClr val="555555"/>
                </a:solidFill>
              </a:rPr>
              <a:t>"Because your glucose levels are changing rapidly, I'd like to involve our specialist team to ensure we have the most precise management plan for you."</a:t>
            </a:r>
            <a:endParaRPr lang="en-US" sz="975" dirty="0"/>
          </a:p>
        </p:txBody>
      </p:sp>
      <p:sp>
        <p:nvSpPr>
          <p:cNvPr id="28" name="SK-36-text-27"/>
          <p:cNvSpPr/>
          <p:nvPr/>
        </p:nvSpPr>
        <p:spPr>
          <a:xfrm>
            <a:off x="781050" y="3938588"/>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Weight &amp; Metabolism</a:t>
            </a:r>
            <a:endParaRPr lang="en-US" sz="1350" dirty="0"/>
          </a:p>
        </p:txBody>
      </p:sp>
      <p:sp>
        <p:nvSpPr>
          <p:cNvPr id="29" name="SK-36-text-28"/>
          <p:cNvSpPr/>
          <p:nvPr/>
        </p:nvSpPr>
        <p:spPr>
          <a:xfrm>
            <a:off x="628650" y="4291013"/>
            <a:ext cx="111442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Bariatric Surgery:</a:t>
            </a:r>
            <a:r>
              <a:rPr lang="en-US" sz="1125" dirty="0">
                <a:solidFill>
                  <a:srgbClr val="444444"/>
                </a:solidFill>
              </a:rPr>
              <a:t>Refer if BMI ≥35 (T2DM remission potential).</a:t>
            </a:r>
            <a:endParaRPr lang="en-US" sz="1125" dirty="0"/>
          </a:p>
        </p:txBody>
      </p:sp>
      <p:sp>
        <p:nvSpPr>
          <p:cNvPr id="30" name="SK-36-text-29"/>
          <p:cNvSpPr/>
          <p:nvPr/>
        </p:nvSpPr>
        <p:spPr>
          <a:xfrm>
            <a:off x="628650" y="4548188"/>
            <a:ext cx="107442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Rapid Deterioration:</a:t>
            </a:r>
            <a:r>
              <a:rPr lang="en-US" sz="1125" dirty="0">
                <a:solidFill>
                  <a:srgbClr val="444444"/>
                </a:solidFill>
              </a:rPr>
              <a:t>Unexplained HbA1c rise despite adherence.</a:t>
            </a:r>
            <a:endParaRPr lang="en-US" sz="1125" dirty="0"/>
          </a:p>
        </p:txBody>
      </p:sp>
      <p:sp>
        <p:nvSpPr>
          <p:cNvPr id="31" name="SK-36-text-30"/>
          <p:cNvSpPr/>
          <p:nvPr/>
        </p:nvSpPr>
        <p:spPr>
          <a:xfrm>
            <a:off x="6648450" y="1009650"/>
            <a:ext cx="554355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Urgent / Emergency Referrals</a:t>
            </a:r>
            <a:endParaRPr lang="en-US" sz="1350" dirty="0"/>
          </a:p>
        </p:txBody>
      </p:sp>
      <p:sp>
        <p:nvSpPr>
          <p:cNvPr id="32" name="SK-36-text-31"/>
          <p:cNvSpPr/>
          <p:nvPr/>
        </p:nvSpPr>
        <p:spPr>
          <a:xfrm>
            <a:off x="6419850" y="1362075"/>
            <a:ext cx="5257800" cy="195263"/>
          </a:xfrm>
          <a:prstGeom prst="rect">
            <a:avLst/>
          </a:prstGeom>
          <a:noFill/>
          <a:ln/>
        </p:spPr>
        <p:txBody>
          <a:bodyPr vert="horz" wrap="square" lIns="0" tIns="0" rIns="0" bIns="0" rtlCol="0" anchor="ctr"/>
          <a:lstStyle/>
          <a:p>
            <a:pPr marL="0" indent="0">
              <a:lnSpc>
                <a:spcPts val="1238"/>
              </a:lnSpc>
              <a:buNone/>
            </a:pPr>
            <a:r>
              <a:rPr lang="en-US" sz="825" b="1" dirty="0">
                <a:solidFill>
                  <a:srgbClr val="FFFFFF"/>
                </a:solidFill>
              </a:rPr>
              <a:t>AKT HIGH YIELD</a:t>
            </a:r>
            <a:endParaRPr lang="en-US" sz="825" dirty="0"/>
          </a:p>
        </p:txBody>
      </p:sp>
      <p:sp>
        <p:nvSpPr>
          <p:cNvPr id="33" name="SK-36-text-32"/>
          <p:cNvSpPr/>
          <p:nvPr/>
        </p:nvSpPr>
        <p:spPr>
          <a:xfrm>
            <a:off x="6534150" y="1604963"/>
            <a:ext cx="5657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High-Risk Foot:</a:t>
            </a:r>
            <a:r>
              <a:rPr lang="en-US" sz="1125" dirty="0">
                <a:solidFill>
                  <a:srgbClr val="444444"/>
                </a:solidFill>
              </a:rPr>
              <a:t>Ulcer, ischaemia, or suspected Charcot (Same-day).</a:t>
            </a:r>
            <a:endParaRPr lang="en-US" sz="1125" dirty="0"/>
          </a:p>
        </p:txBody>
      </p:sp>
      <p:sp>
        <p:nvSpPr>
          <p:cNvPr id="34" name="SK-36-text-33"/>
          <p:cNvSpPr/>
          <p:nvPr/>
        </p:nvSpPr>
        <p:spPr>
          <a:xfrm>
            <a:off x="6534150" y="1862138"/>
            <a:ext cx="5657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Ophthalmology:</a:t>
            </a:r>
            <a:r>
              <a:rPr lang="en-US" sz="1125" dirty="0">
                <a:solidFill>
                  <a:srgbClr val="444444"/>
                </a:solidFill>
              </a:rPr>
              <a:t>Pre-proliferative/proliferative retinopathy.</a:t>
            </a:r>
            <a:endParaRPr lang="en-US" sz="1125" dirty="0"/>
          </a:p>
        </p:txBody>
      </p:sp>
      <p:sp>
        <p:nvSpPr>
          <p:cNvPr id="35" name="SK-36-text-34"/>
          <p:cNvSpPr/>
          <p:nvPr/>
        </p:nvSpPr>
        <p:spPr>
          <a:xfrm>
            <a:off x="6534150" y="2119313"/>
            <a:ext cx="5657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DKA/HHS:</a:t>
            </a:r>
            <a:r>
              <a:rPr lang="en-US" sz="1125" dirty="0">
                <a:solidFill>
                  <a:srgbClr val="444444"/>
                </a:solidFill>
              </a:rPr>
              <a:t>Immediate hospital admission for metabolic crisis.</a:t>
            </a:r>
            <a:endParaRPr lang="en-US" sz="1125" dirty="0"/>
          </a:p>
        </p:txBody>
      </p:sp>
      <p:sp>
        <p:nvSpPr>
          <p:cNvPr id="36" name="SK-36-text-35"/>
          <p:cNvSpPr/>
          <p:nvPr/>
        </p:nvSpPr>
        <p:spPr>
          <a:xfrm>
            <a:off x="6686550" y="3938588"/>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Organ-Specific Specialists</a:t>
            </a:r>
            <a:endParaRPr lang="en-US" sz="1350" dirty="0"/>
          </a:p>
        </p:txBody>
      </p:sp>
      <p:sp>
        <p:nvSpPr>
          <p:cNvPr id="37" name="SK-36-text-36"/>
          <p:cNvSpPr/>
          <p:nvPr/>
        </p:nvSpPr>
        <p:spPr>
          <a:xfrm>
            <a:off x="6534150" y="4291013"/>
            <a:ext cx="5657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Nephrology:</a:t>
            </a:r>
            <a:r>
              <a:rPr lang="en-US" sz="1125" dirty="0">
                <a:solidFill>
                  <a:srgbClr val="444444"/>
                </a:solidFill>
              </a:rPr>
              <a:t>eGFR &lt;30, UACR &gt;30 with rapid decline, or haematuria.</a:t>
            </a:r>
            <a:endParaRPr lang="en-US" sz="1125" dirty="0"/>
          </a:p>
        </p:txBody>
      </p:sp>
      <p:sp>
        <p:nvSpPr>
          <p:cNvPr id="38" name="SK-36-text-37"/>
          <p:cNvSpPr/>
          <p:nvPr/>
        </p:nvSpPr>
        <p:spPr>
          <a:xfrm>
            <a:off x="6534150" y="4548188"/>
            <a:ext cx="5657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Neurology:</a:t>
            </a:r>
            <a:r>
              <a:rPr lang="en-US" sz="1125" dirty="0">
                <a:solidFill>
                  <a:srgbClr val="444444"/>
                </a:solidFill>
              </a:rPr>
              <a:t>Suspected autonomic neuropathy (gastroparesis, postural drop).</a:t>
            </a:r>
            <a:endParaRPr lang="en-US" sz="1125" dirty="0"/>
          </a:p>
        </p:txBody>
      </p:sp>
      <p:sp>
        <p:nvSpPr>
          <p:cNvPr id="39" name="SK-36-text-38"/>
          <p:cNvSpPr/>
          <p:nvPr/>
        </p:nvSpPr>
        <p:spPr>
          <a:xfrm>
            <a:off x="6534150" y="4805363"/>
            <a:ext cx="5657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Urology:</a:t>
            </a:r>
            <a:r>
              <a:rPr lang="en-US" sz="1125" dirty="0">
                <a:solidFill>
                  <a:srgbClr val="444444"/>
                </a:solidFill>
              </a:rPr>
              <a:t>Erectile dysfunction refractory to PDE5i (CVD risk marker).</a:t>
            </a:r>
            <a:endParaRPr lang="en-US" sz="1125" dirty="0"/>
          </a:p>
        </p:txBody>
      </p:sp>
      <p:sp>
        <p:nvSpPr>
          <p:cNvPr id="40" name="SK-36-text-39"/>
          <p:cNvSpPr/>
          <p:nvPr/>
        </p:nvSpPr>
        <p:spPr>
          <a:xfrm>
            <a:off x="6669881" y="5710238"/>
            <a:ext cx="51816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E7D32"/>
                </a:solidFill>
              </a:rPr>
              <a:t>AKT Pearl: Renal Referrals</a:t>
            </a:r>
            <a:endParaRPr lang="en-US" sz="975" dirty="0"/>
          </a:p>
        </p:txBody>
      </p:sp>
      <p:sp>
        <p:nvSpPr>
          <p:cNvPr id="41" name="SK-36-text-40"/>
          <p:cNvSpPr/>
          <p:nvPr/>
        </p:nvSpPr>
        <p:spPr>
          <a:xfrm>
            <a:off x="6457950" y="5934075"/>
            <a:ext cx="5181600" cy="371475"/>
          </a:xfrm>
          <a:prstGeom prst="rect">
            <a:avLst/>
          </a:prstGeom>
          <a:noFill/>
          <a:ln/>
        </p:spPr>
        <p:txBody>
          <a:bodyPr vert="horz" wrap="square" lIns="0" tIns="0" rIns="0" bIns="0" rtlCol="0" anchor="ctr"/>
          <a:lstStyle/>
          <a:p>
            <a:pPr marL="0" indent="0">
              <a:lnSpc>
                <a:spcPts val="1463"/>
              </a:lnSpc>
              <a:buNone/>
            </a:pPr>
            <a:r>
              <a:rPr lang="en-US" sz="975" i="1" dirty="0">
                <a:solidFill>
                  <a:srgbClr val="555555"/>
                </a:solidFill>
              </a:rPr>
              <a:t>Always calculate the rate of eGFR decline. A drop of &gt;25% in 1 year requires specialist nephrology input.</a:t>
            </a:r>
            <a:endParaRPr lang="en-US" sz="975"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7-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37-img-4" descr="preencoded.png"/>
          <p:cNvPicPr>
            <a:picLocks noChangeAspect="1"/>
          </p:cNvPicPr>
          <p:nvPr/>
        </p:nvPicPr>
        <p:blipFill>
          <a:blip r:embed="rId5"/>
          <a:stretch>
            <a:fillRect/>
          </a:stretch>
        </p:blipFill>
        <p:spPr>
          <a:xfrm>
            <a:off x="285750" y="857101"/>
            <a:ext cx="5691188" cy="994470"/>
          </a:xfrm>
          <a:prstGeom prst="rect">
            <a:avLst/>
          </a:prstGeom>
        </p:spPr>
      </p:pic>
      <p:pic>
        <p:nvPicPr>
          <p:cNvPr id="6" name="SK-37-img-5" descr="preencoded.png"/>
          <p:cNvPicPr>
            <a:picLocks noChangeAspect="1"/>
          </p:cNvPicPr>
          <p:nvPr/>
        </p:nvPicPr>
        <p:blipFill>
          <a:blip r:embed="rId6"/>
          <a:stretch>
            <a:fillRect/>
          </a:stretch>
        </p:blipFill>
        <p:spPr>
          <a:xfrm>
            <a:off x="428625" y="1048345"/>
            <a:ext cx="190202" cy="155525"/>
          </a:xfrm>
          <a:prstGeom prst="rect">
            <a:avLst/>
          </a:prstGeom>
        </p:spPr>
      </p:pic>
      <p:pic>
        <p:nvPicPr>
          <p:cNvPr id="7" name="SK-37-img-6" descr="preencoded.png"/>
          <p:cNvPicPr>
            <a:picLocks noChangeAspect="1"/>
          </p:cNvPicPr>
          <p:nvPr/>
        </p:nvPicPr>
        <p:blipFill>
          <a:blip r:embed="rId5"/>
          <a:stretch>
            <a:fillRect/>
          </a:stretch>
        </p:blipFill>
        <p:spPr>
          <a:xfrm>
            <a:off x="285750" y="1994446"/>
            <a:ext cx="5691188" cy="994470"/>
          </a:xfrm>
          <a:prstGeom prst="rect">
            <a:avLst/>
          </a:prstGeom>
        </p:spPr>
      </p:pic>
      <p:pic>
        <p:nvPicPr>
          <p:cNvPr id="8" name="SK-37-img-7" descr="preencoded.png"/>
          <p:cNvPicPr>
            <a:picLocks noChangeAspect="1"/>
          </p:cNvPicPr>
          <p:nvPr/>
        </p:nvPicPr>
        <p:blipFill>
          <a:blip r:embed="rId7"/>
          <a:stretch>
            <a:fillRect/>
          </a:stretch>
        </p:blipFill>
        <p:spPr>
          <a:xfrm>
            <a:off x="428625" y="2190899"/>
            <a:ext cx="177403" cy="145107"/>
          </a:xfrm>
          <a:prstGeom prst="rect">
            <a:avLst/>
          </a:prstGeom>
        </p:spPr>
      </p:pic>
      <p:pic>
        <p:nvPicPr>
          <p:cNvPr id="9" name="SK-37-img-8" descr="preencoded.png"/>
          <p:cNvPicPr>
            <a:picLocks noChangeAspect="1"/>
          </p:cNvPicPr>
          <p:nvPr/>
        </p:nvPicPr>
        <p:blipFill>
          <a:blip r:embed="rId8"/>
          <a:stretch>
            <a:fillRect/>
          </a:stretch>
        </p:blipFill>
        <p:spPr>
          <a:xfrm>
            <a:off x="285750" y="3131790"/>
            <a:ext cx="5691188" cy="994470"/>
          </a:xfrm>
          <a:prstGeom prst="rect">
            <a:avLst/>
          </a:prstGeom>
        </p:spPr>
      </p:pic>
      <p:pic>
        <p:nvPicPr>
          <p:cNvPr id="10" name="SK-37-img-9" descr="preencoded.png"/>
          <p:cNvPicPr>
            <a:picLocks noChangeAspect="1"/>
          </p:cNvPicPr>
          <p:nvPr/>
        </p:nvPicPr>
        <p:blipFill>
          <a:blip r:embed="rId9"/>
          <a:stretch>
            <a:fillRect/>
          </a:stretch>
        </p:blipFill>
        <p:spPr>
          <a:xfrm>
            <a:off x="428625" y="3321397"/>
            <a:ext cx="194221" cy="158800"/>
          </a:xfrm>
          <a:prstGeom prst="rect">
            <a:avLst/>
          </a:prstGeom>
        </p:spPr>
      </p:pic>
      <p:pic>
        <p:nvPicPr>
          <p:cNvPr id="11" name="SK-37-img-10" descr="preencoded.png"/>
          <p:cNvPicPr>
            <a:picLocks noChangeAspect="1"/>
          </p:cNvPicPr>
          <p:nvPr/>
        </p:nvPicPr>
        <p:blipFill>
          <a:blip r:embed="rId5"/>
          <a:stretch>
            <a:fillRect/>
          </a:stretch>
        </p:blipFill>
        <p:spPr>
          <a:xfrm>
            <a:off x="285750" y="4269135"/>
            <a:ext cx="5691188" cy="994470"/>
          </a:xfrm>
          <a:prstGeom prst="rect">
            <a:avLst/>
          </a:prstGeom>
        </p:spPr>
      </p:pic>
      <p:pic>
        <p:nvPicPr>
          <p:cNvPr id="12" name="SK-37-img-11" descr="preencoded.png"/>
          <p:cNvPicPr>
            <a:picLocks noChangeAspect="1"/>
          </p:cNvPicPr>
          <p:nvPr/>
        </p:nvPicPr>
        <p:blipFill>
          <a:blip r:embed="rId10"/>
          <a:stretch>
            <a:fillRect/>
          </a:stretch>
        </p:blipFill>
        <p:spPr>
          <a:xfrm>
            <a:off x="428625" y="4454128"/>
            <a:ext cx="205383" cy="168027"/>
          </a:xfrm>
          <a:prstGeom prst="rect">
            <a:avLst/>
          </a:prstGeom>
        </p:spPr>
      </p:pic>
      <p:pic>
        <p:nvPicPr>
          <p:cNvPr id="13" name="SK-37-img-12" descr="preencoded.png"/>
          <p:cNvPicPr>
            <a:picLocks noChangeAspect="1"/>
          </p:cNvPicPr>
          <p:nvPr/>
        </p:nvPicPr>
        <p:blipFill>
          <a:blip r:embed="rId8"/>
          <a:stretch>
            <a:fillRect/>
          </a:stretch>
        </p:blipFill>
        <p:spPr>
          <a:xfrm>
            <a:off x="285750" y="5406479"/>
            <a:ext cx="5691188" cy="994470"/>
          </a:xfrm>
          <a:prstGeom prst="rect">
            <a:avLst/>
          </a:prstGeom>
        </p:spPr>
      </p:pic>
      <p:pic>
        <p:nvPicPr>
          <p:cNvPr id="14" name="SK-37-img-13" descr="preencoded.png"/>
          <p:cNvPicPr>
            <a:picLocks noChangeAspect="1"/>
          </p:cNvPicPr>
          <p:nvPr/>
        </p:nvPicPr>
        <p:blipFill>
          <a:blip r:embed="rId11"/>
          <a:stretch>
            <a:fillRect/>
          </a:stretch>
        </p:blipFill>
        <p:spPr>
          <a:xfrm>
            <a:off x="428625" y="5601891"/>
            <a:ext cx="180082" cy="147340"/>
          </a:xfrm>
          <a:prstGeom prst="rect">
            <a:avLst/>
          </a:prstGeom>
        </p:spPr>
      </p:pic>
      <p:pic>
        <p:nvPicPr>
          <p:cNvPr id="15" name="SK-37-img-14" descr="preencoded.png"/>
          <p:cNvPicPr>
            <a:picLocks noChangeAspect="1"/>
          </p:cNvPicPr>
          <p:nvPr/>
        </p:nvPicPr>
        <p:blipFill>
          <a:blip r:embed="rId12"/>
          <a:stretch>
            <a:fillRect/>
          </a:stretch>
        </p:blipFill>
        <p:spPr>
          <a:xfrm>
            <a:off x="6215063" y="857101"/>
            <a:ext cx="5691188" cy="994470"/>
          </a:xfrm>
          <a:prstGeom prst="rect">
            <a:avLst/>
          </a:prstGeom>
        </p:spPr>
      </p:pic>
      <p:pic>
        <p:nvPicPr>
          <p:cNvPr id="16" name="SK-37-img-15" descr="preencoded.png"/>
          <p:cNvPicPr>
            <a:picLocks noChangeAspect="1"/>
          </p:cNvPicPr>
          <p:nvPr/>
        </p:nvPicPr>
        <p:blipFill>
          <a:blip r:embed="rId13"/>
          <a:stretch>
            <a:fillRect/>
          </a:stretch>
        </p:blipFill>
        <p:spPr>
          <a:xfrm>
            <a:off x="6357938" y="1058763"/>
            <a:ext cx="164902" cy="134838"/>
          </a:xfrm>
          <a:prstGeom prst="rect">
            <a:avLst/>
          </a:prstGeom>
        </p:spPr>
      </p:pic>
      <p:pic>
        <p:nvPicPr>
          <p:cNvPr id="17" name="SK-37-img-16" descr="preencoded.png"/>
          <p:cNvPicPr>
            <a:picLocks noChangeAspect="1"/>
          </p:cNvPicPr>
          <p:nvPr/>
        </p:nvPicPr>
        <p:blipFill>
          <a:blip r:embed="rId12"/>
          <a:stretch>
            <a:fillRect/>
          </a:stretch>
        </p:blipFill>
        <p:spPr>
          <a:xfrm>
            <a:off x="6215063" y="1994446"/>
            <a:ext cx="5691188" cy="994470"/>
          </a:xfrm>
          <a:prstGeom prst="rect">
            <a:avLst/>
          </a:prstGeom>
        </p:spPr>
      </p:pic>
      <p:pic>
        <p:nvPicPr>
          <p:cNvPr id="18" name="SK-37-img-17" descr="preencoded.png"/>
          <p:cNvPicPr>
            <a:picLocks noChangeAspect="1"/>
          </p:cNvPicPr>
          <p:nvPr/>
        </p:nvPicPr>
        <p:blipFill>
          <a:blip r:embed="rId14"/>
          <a:stretch>
            <a:fillRect/>
          </a:stretch>
        </p:blipFill>
        <p:spPr>
          <a:xfrm>
            <a:off x="6357938" y="2187029"/>
            <a:ext cx="187077" cy="152995"/>
          </a:xfrm>
          <a:prstGeom prst="rect">
            <a:avLst/>
          </a:prstGeom>
        </p:spPr>
      </p:pic>
      <p:pic>
        <p:nvPicPr>
          <p:cNvPr id="19" name="SK-37-img-18" descr="preencoded.png"/>
          <p:cNvPicPr>
            <a:picLocks noChangeAspect="1"/>
          </p:cNvPicPr>
          <p:nvPr/>
        </p:nvPicPr>
        <p:blipFill>
          <a:blip r:embed="rId15"/>
          <a:stretch>
            <a:fillRect/>
          </a:stretch>
        </p:blipFill>
        <p:spPr>
          <a:xfrm>
            <a:off x="6215063" y="3131790"/>
            <a:ext cx="5691188" cy="994470"/>
          </a:xfrm>
          <a:prstGeom prst="rect">
            <a:avLst/>
          </a:prstGeom>
        </p:spPr>
      </p:pic>
      <p:pic>
        <p:nvPicPr>
          <p:cNvPr id="20" name="SK-37-img-19" descr="preencoded.png"/>
          <p:cNvPicPr>
            <a:picLocks noChangeAspect="1"/>
          </p:cNvPicPr>
          <p:nvPr/>
        </p:nvPicPr>
        <p:blipFill>
          <a:blip r:embed="rId16"/>
          <a:stretch>
            <a:fillRect/>
          </a:stretch>
        </p:blipFill>
        <p:spPr>
          <a:xfrm>
            <a:off x="6357938" y="3329136"/>
            <a:ext cx="175320" cy="143321"/>
          </a:xfrm>
          <a:prstGeom prst="rect">
            <a:avLst/>
          </a:prstGeom>
        </p:spPr>
      </p:pic>
      <p:pic>
        <p:nvPicPr>
          <p:cNvPr id="21" name="SK-37-img-20" descr="preencoded.png"/>
          <p:cNvPicPr>
            <a:picLocks noChangeAspect="1"/>
          </p:cNvPicPr>
          <p:nvPr/>
        </p:nvPicPr>
        <p:blipFill>
          <a:blip r:embed="rId12"/>
          <a:stretch>
            <a:fillRect/>
          </a:stretch>
        </p:blipFill>
        <p:spPr>
          <a:xfrm>
            <a:off x="6215063" y="4269135"/>
            <a:ext cx="5691188" cy="994470"/>
          </a:xfrm>
          <a:prstGeom prst="rect">
            <a:avLst/>
          </a:prstGeom>
        </p:spPr>
      </p:pic>
      <p:pic>
        <p:nvPicPr>
          <p:cNvPr id="22" name="SK-37-img-21" descr="preencoded.png"/>
          <p:cNvPicPr>
            <a:picLocks noChangeAspect="1"/>
          </p:cNvPicPr>
          <p:nvPr/>
        </p:nvPicPr>
        <p:blipFill>
          <a:blip r:embed="rId17"/>
          <a:stretch>
            <a:fillRect/>
          </a:stretch>
        </p:blipFill>
        <p:spPr>
          <a:xfrm>
            <a:off x="6357938" y="4466779"/>
            <a:ext cx="174575" cy="142726"/>
          </a:xfrm>
          <a:prstGeom prst="rect">
            <a:avLst/>
          </a:prstGeom>
        </p:spPr>
      </p:pic>
      <p:pic>
        <p:nvPicPr>
          <p:cNvPr id="23" name="SK-37-img-22" descr="preencoded.png"/>
          <p:cNvPicPr>
            <a:picLocks noChangeAspect="1"/>
          </p:cNvPicPr>
          <p:nvPr/>
        </p:nvPicPr>
        <p:blipFill>
          <a:blip r:embed="rId15"/>
          <a:stretch>
            <a:fillRect/>
          </a:stretch>
        </p:blipFill>
        <p:spPr>
          <a:xfrm>
            <a:off x="6215063" y="5406479"/>
            <a:ext cx="5691188" cy="994470"/>
          </a:xfrm>
          <a:prstGeom prst="rect">
            <a:avLst/>
          </a:prstGeom>
        </p:spPr>
      </p:pic>
      <p:pic>
        <p:nvPicPr>
          <p:cNvPr id="24" name="SK-37-img-23" descr="preencoded.png"/>
          <p:cNvPicPr>
            <a:picLocks noChangeAspect="1"/>
          </p:cNvPicPr>
          <p:nvPr/>
        </p:nvPicPr>
        <p:blipFill>
          <a:blip r:embed="rId18"/>
          <a:stretch>
            <a:fillRect/>
          </a:stretch>
        </p:blipFill>
        <p:spPr>
          <a:xfrm>
            <a:off x="6357938" y="5600551"/>
            <a:ext cx="183356" cy="150019"/>
          </a:xfrm>
          <a:prstGeom prst="rect">
            <a:avLst/>
          </a:prstGeom>
        </p:spPr>
      </p:pic>
      <p:sp>
        <p:nvSpPr>
          <p:cNvPr id="25" name="SK-37-text-24"/>
          <p:cNvSpPr/>
          <p:nvPr/>
        </p:nvSpPr>
        <p:spPr>
          <a:xfrm>
            <a:off x="285750" y="142875"/>
            <a:ext cx="65836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Top Tips for GP Trainees</a:t>
            </a:r>
            <a:endParaRPr lang="en-US" sz="1800" dirty="0"/>
          </a:p>
        </p:txBody>
      </p:sp>
      <p:sp>
        <p:nvSpPr>
          <p:cNvPr id="26" name="SK-37-text-25"/>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7" name="SK-37-text-26"/>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8" name="SK-37-text-27"/>
          <p:cNvSpPr/>
          <p:nvPr/>
        </p:nvSpPr>
        <p:spPr>
          <a:xfrm>
            <a:off x="733127" y="971401"/>
            <a:ext cx="54292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NICE 2026: The New First-Line</a:t>
            </a:r>
            <a:endParaRPr lang="en-US" sz="1125" dirty="0"/>
          </a:p>
        </p:txBody>
      </p:sp>
      <p:sp>
        <p:nvSpPr>
          <p:cNvPr id="29" name="SK-37-text-28"/>
          <p:cNvSpPr/>
          <p:nvPr/>
        </p:nvSpPr>
        <p:spPr>
          <a:xfrm>
            <a:off x="733127" y="1204764"/>
            <a:ext cx="5100935" cy="359866"/>
          </a:xfrm>
          <a:prstGeom prst="rect">
            <a:avLst/>
          </a:prstGeom>
          <a:noFill/>
          <a:ln/>
        </p:spPr>
        <p:txBody>
          <a:bodyPr vert="horz" wrap="square" lIns="0" tIns="0" rIns="0" bIns="0" rtlCol="0" anchor="ctr"/>
          <a:lstStyle/>
          <a:p>
            <a:pPr marL="0" indent="0">
              <a:lnSpc>
                <a:spcPts val="1418"/>
              </a:lnSpc>
              <a:buNone/>
            </a:pPr>
            <a:r>
              <a:rPr lang="en-US" sz="1013" dirty="0">
                <a:solidFill>
                  <a:srgbClr val="4A4A4A"/>
                </a:solidFill>
              </a:rPr>
              <a:t>Dual therapy is now the standard: </a:t>
            </a:r>
            <a:r>
              <a:rPr lang="en-US" sz="1013" b="1" dirty="0">
                <a:solidFill>
                  <a:srgbClr val="4A4A4A"/>
                </a:solidFill>
              </a:rPr>
              <a:t>Metformin MR + SGLT2i</a:t>
            </a:r>
            <a:r>
              <a:rPr lang="en-US" sz="1013" dirty="0">
                <a:solidFill>
                  <a:srgbClr val="4A4A4A"/>
                </a:solidFill>
              </a:rPr>
              <a:t> for </a:t>
            </a:r>
            <a:r>
              <a:rPr lang="en-US" sz="1013" i="1" dirty="0">
                <a:solidFill>
                  <a:srgbClr val="4A4A4A"/>
                </a:solidFill>
              </a:rPr>
              <a:t>all</a:t>
            </a:r>
            <a:r>
              <a:rPr lang="en-US" sz="1013" dirty="0">
                <a:solidFill>
                  <a:srgbClr val="4A4A4A"/>
                </a:solidFill>
              </a:rPr>
              <a:t> Type 2 patients without contraindications.</a:t>
            </a:r>
            <a:endParaRPr lang="en-US" sz="1013" dirty="0"/>
          </a:p>
        </p:txBody>
      </p:sp>
      <p:sp>
        <p:nvSpPr>
          <p:cNvPr id="30" name="SK-37-text-29"/>
          <p:cNvSpPr/>
          <p:nvPr/>
        </p:nvSpPr>
        <p:spPr>
          <a:xfrm>
            <a:off x="720328" y="2108746"/>
            <a:ext cx="5113734"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Master the 7 Pathways</a:t>
            </a:r>
            <a:endParaRPr lang="en-US" sz="1125" dirty="0"/>
          </a:p>
        </p:txBody>
      </p:sp>
      <p:sp>
        <p:nvSpPr>
          <p:cNvPr id="31" name="SK-37-text-30"/>
          <p:cNvSpPr/>
          <p:nvPr/>
        </p:nvSpPr>
        <p:spPr>
          <a:xfrm>
            <a:off x="720328" y="2342108"/>
            <a:ext cx="5113734" cy="359866"/>
          </a:xfrm>
          <a:prstGeom prst="rect">
            <a:avLst/>
          </a:prstGeom>
          <a:noFill/>
          <a:ln/>
        </p:spPr>
        <p:txBody>
          <a:bodyPr vert="horz" wrap="square" lIns="0" tIns="0" rIns="0" bIns="0" rtlCol="0" anchor="ctr"/>
          <a:lstStyle/>
          <a:p>
            <a:pPr marL="0" indent="0">
              <a:lnSpc>
                <a:spcPts val="1418"/>
              </a:lnSpc>
              <a:buNone/>
            </a:pPr>
            <a:r>
              <a:rPr lang="en-US" sz="1013" dirty="0">
                <a:solidFill>
                  <a:srgbClr val="4A4A4A"/>
                </a:solidFill>
              </a:rPr>
              <a:t>Exams focus on comorbidity-guided prescribing. Know which drugs are prioritized for obesity, CVD, CKD, and frailty.</a:t>
            </a:r>
            <a:endParaRPr lang="en-US" sz="1013" dirty="0"/>
          </a:p>
        </p:txBody>
      </p:sp>
      <p:sp>
        <p:nvSpPr>
          <p:cNvPr id="32" name="SK-37-text-31"/>
          <p:cNvSpPr/>
          <p:nvPr/>
        </p:nvSpPr>
        <p:spPr>
          <a:xfrm>
            <a:off x="737146" y="3246090"/>
            <a:ext cx="5096917"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Pre-SGLT2i Checklist</a:t>
            </a:r>
            <a:endParaRPr lang="en-US" sz="1125" dirty="0"/>
          </a:p>
        </p:txBody>
      </p:sp>
      <p:sp>
        <p:nvSpPr>
          <p:cNvPr id="33" name="SK-37-text-32"/>
          <p:cNvSpPr/>
          <p:nvPr/>
        </p:nvSpPr>
        <p:spPr>
          <a:xfrm>
            <a:off x="737146" y="3479453"/>
            <a:ext cx="5096917" cy="359866"/>
          </a:xfrm>
          <a:prstGeom prst="rect">
            <a:avLst/>
          </a:prstGeom>
          <a:noFill/>
          <a:ln/>
        </p:spPr>
        <p:txBody>
          <a:bodyPr vert="horz" wrap="square" lIns="0" tIns="0" rIns="0" bIns="0" rtlCol="0" anchor="ctr"/>
          <a:lstStyle/>
          <a:p>
            <a:pPr marL="0" indent="0">
              <a:lnSpc>
                <a:spcPts val="1418"/>
              </a:lnSpc>
              <a:buNone/>
            </a:pPr>
            <a:r>
              <a:rPr lang="en-US" sz="1013" dirty="0">
                <a:solidFill>
                  <a:srgbClr val="4A4A4A"/>
                </a:solidFill>
              </a:rPr>
              <a:t>Always screen for </a:t>
            </a:r>
            <a:r>
              <a:rPr lang="en-US" sz="1013" b="1" dirty="0">
                <a:solidFill>
                  <a:srgbClr val="4A4A4A"/>
                </a:solidFill>
              </a:rPr>
              <a:t>DKA history</a:t>
            </a:r>
            <a:r>
              <a:rPr lang="en-US" sz="1013" dirty="0">
                <a:solidFill>
                  <a:srgbClr val="4A4A4A"/>
                </a:solidFill>
              </a:rPr>
              <a:t>, genital hygiene, and risk of volume depletion/dehydration before starting.</a:t>
            </a:r>
            <a:endParaRPr lang="en-US" sz="1013" dirty="0"/>
          </a:p>
        </p:txBody>
      </p:sp>
      <p:sp>
        <p:nvSpPr>
          <p:cNvPr id="34" name="SK-37-text-33"/>
          <p:cNvSpPr/>
          <p:nvPr/>
        </p:nvSpPr>
        <p:spPr>
          <a:xfrm>
            <a:off x="748308" y="4383435"/>
            <a:ext cx="508575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Euglycaemic DKA Risk</a:t>
            </a:r>
            <a:endParaRPr lang="en-US" sz="1125" dirty="0"/>
          </a:p>
        </p:txBody>
      </p:sp>
      <p:sp>
        <p:nvSpPr>
          <p:cNvPr id="35" name="SK-37-text-34"/>
          <p:cNvSpPr/>
          <p:nvPr/>
        </p:nvSpPr>
        <p:spPr>
          <a:xfrm>
            <a:off x="748308" y="4616797"/>
            <a:ext cx="5085755" cy="359866"/>
          </a:xfrm>
          <a:prstGeom prst="rect">
            <a:avLst/>
          </a:prstGeom>
          <a:noFill/>
          <a:ln/>
        </p:spPr>
        <p:txBody>
          <a:bodyPr vert="horz" wrap="square" lIns="0" tIns="0" rIns="0" bIns="0" rtlCol="0" anchor="ctr"/>
          <a:lstStyle/>
          <a:p>
            <a:pPr marL="0" indent="0">
              <a:lnSpc>
                <a:spcPts val="1418"/>
              </a:lnSpc>
              <a:buNone/>
            </a:pPr>
            <a:r>
              <a:rPr lang="en-US" sz="1013" dirty="0">
                <a:solidFill>
                  <a:srgbClr val="4A4A4A"/>
                </a:solidFill>
              </a:rPr>
              <a:t>On SGLT2i, glucose can be normal during DKA. </a:t>
            </a:r>
            <a:r>
              <a:rPr lang="en-US" sz="1013" b="1" dirty="0">
                <a:solidFill>
                  <a:srgbClr val="D32F2F"/>
                </a:solidFill>
              </a:rPr>
              <a:t>Check ketones</a:t>
            </a:r>
            <a:r>
              <a:rPr lang="en-US" sz="1013" dirty="0">
                <a:solidFill>
                  <a:srgbClr val="4A4A4A"/>
                </a:solidFill>
              </a:rPr>
              <a:t> in any unwell patient on a gliflozin.</a:t>
            </a:r>
            <a:endParaRPr lang="en-US" sz="1013" dirty="0"/>
          </a:p>
        </p:txBody>
      </p:sp>
      <p:sp>
        <p:nvSpPr>
          <p:cNvPr id="36" name="SK-37-text-35"/>
          <p:cNvSpPr/>
          <p:nvPr/>
        </p:nvSpPr>
        <p:spPr>
          <a:xfrm>
            <a:off x="723007" y="5520779"/>
            <a:ext cx="5111055"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HbA1c Reliability Pitfalls</a:t>
            </a:r>
            <a:endParaRPr lang="en-US" sz="1125" dirty="0"/>
          </a:p>
        </p:txBody>
      </p:sp>
      <p:sp>
        <p:nvSpPr>
          <p:cNvPr id="37" name="SK-37-text-36"/>
          <p:cNvSpPr/>
          <p:nvPr/>
        </p:nvSpPr>
        <p:spPr>
          <a:xfrm>
            <a:off x="723007" y="5754142"/>
            <a:ext cx="5111055" cy="359866"/>
          </a:xfrm>
          <a:prstGeom prst="rect">
            <a:avLst/>
          </a:prstGeom>
          <a:noFill/>
          <a:ln/>
        </p:spPr>
        <p:txBody>
          <a:bodyPr vert="horz" wrap="square" lIns="0" tIns="0" rIns="0" bIns="0" rtlCol="0" anchor="ctr"/>
          <a:lstStyle/>
          <a:p>
            <a:pPr marL="0" indent="0">
              <a:lnSpc>
                <a:spcPts val="1418"/>
              </a:lnSpc>
              <a:buNone/>
            </a:pPr>
            <a:r>
              <a:rPr lang="en-US" sz="1013" dirty="0">
                <a:solidFill>
                  <a:srgbClr val="4A4A4A"/>
                </a:solidFill>
              </a:rPr>
              <a:t>In sickle cell, thalassaemia, or pregnancy, HbA1c is unreliable. Use </a:t>
            </a:r>
            <a:r>
              <a:rPr lang="en-US" sz="1013" b="1" dirty="0">
                <a:solidFill>
                  <a:srgbClr val="2E7D32"/>
                </a:solidFill>
              </a:rPr>
              <a:t>plasma glucose</a:t>
            </a:r>
            <a:r>
              <a:rPr lang="en-US" sz="1013" dirty="0">
                <a:solidFill>
                  <a:srgbClr val="4A4A4A"/>
                </a:solidFill>
              </a:rPr>
              <a:t> criteria for diagnosis instead.</a:t>
            </a:r>
            <a:endParaRPr lang="en-US" sz="1013" dirty="0"/>
          </a:p>
        </p:txBody>
      </p:sp>
      <p:sp>
        <p:nvSpPr>
          <p:cNvPr id="38" name="SK-37-text-37"/>
          <p:cNvSpPr/>
          <p:nvPr/>
        </p:nvSpPr>
        <p:spPr>
          <a:xfrm>
            <a:off x="6637139" y="971401"/>
            <a:ext cx="5126236"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Metformin MR is Default</a:t>
            </a:r>
            <a:endParaRPr lang="en-US" sz="1125" dirty="0"/>
          </a:p>
        </p:txBody>
      </p:sp>
      <p:sp>
        <p:nvSpPr>
          <p:cNvPr id="39" name="SK-37-text-38"/>
          <p:cNvSpPr/>
          <p:nvPr/>
        </p:nvSpPr>
        <p:spPr>
          <a:xfrm>
            <a:off x="6637139" y="1204764"/>
            <a:ext cx="5126236" cy="359866"/>
          </a:xfrm>
          <a:prstGeom prst="rect">
            <a:avLst/>
          </a:prstGeom>
          <a:noFill/>
          <a:ln/>
        </p:spPr>
        <p:txBody>
          <a:bodyPr vert="horz" wrap="square" lIns="0" tIns="0" rIns="0" bIns="0" rtlCol="0" anchor="ctr"/>
          <a:lstStyle/>
          <a:p>
            <a:pPr marL="0" indent="0">
              <a:lnSpc>
                <a:spcPts val="1418"/>
              </a:lnSpc>
              <a:buNone/>
            </a:pPr>
            <a:r>
              <a:rPr lang="en-US" sz="1013" dirty="0">
                <a:solidFill>
                  <a:srgbClr val="4A4A4A"/>
                </a:solidFill>
              </a:rPr>
              <a:t>Modified-release is preferred from Feb 2026 to improve GI tolerability and adherence. One-stop titration is easier for patients.</a:t>
            </a:r>
            <a:endParaRPr lang="en-US" sz="1013" dirty="0"/>
          </a:p>
        </p:txBody>
      </p:sp>
      <p:sp>
        <p:nvSpPr>
          <p:cNvPr id="40" name="SK-37-text-39"/>
          <p:cNvSpPr/>
          <p:nvPr/>
        </p:nvSpPr>
        <p:spPr>
          <a:xfrm>
            <a:off x="6659314" y="2108746"/>
            <a:ext cx="514350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ASCVD Pathway = Triple Therapy</a:t>
            </a:r>
            <a:endParaRPr lang="en-US" sz="1125" dirty="0"/>
          </a:p>
        </p:txBody>
      </p:sp>
      <p:sp>
        <p:nvSpPr>
          <p:cNvPr id="41" name="SK-37-text-40"/>
          <p:cNvSpPr/>
          <p:nvPr/>
        </p:nvSpPr>
        <p:spPr>
          <a:xfrm>
            <a:off x="6659314" y="2342108"/>
            <a:ext cx="5104061" cy="359866"/>
          </a:xfrm>
          <a:prstGeom prst="rect">
            <a:avLst/>
          </a:prstGeom>
          <a:noFill/>
          <a:ln/>
        </p:spPr>
        <p:txBody>
          <a:bodyPr vert="horz" wrap="square" lIns="0" tIns="0" rIns="0" bIns="0" rtlCol="0" anchor="ctr"/>
          <a:lstStyle/>
          <a:p>
            <a:pPr marL="0" indent="0">
              <a:lnSpc>
                <a:spcPts val="1418"/>
              </a:lnSpc>
              <a:buNone/>
            </a:pPr>
            <a:r>
              <a:rPr lang="en-US" sz="1013" dirty="0">
                <a:solidFill>
                  <a:srgbClr val="4A4A4A"/>
                </a:solidFill>
              </a:rPr>
              <a:t>Metformin MR + SGLT2i + </a:t>
            </a:r>
            <a:r>
              <a:rPr lang="en-US" sz="1013" b="1" dirty="0">
                <a:solidFill>
                  <a:srgbClr val="2E7D32"/>
                </a:solidFill>
              </a:rPr>
              <a:t>SC Semaglutide</a:t>
            </a:r>
            <a:r>
              <a:rPr lang="en-US" sz="1013" dirty="0">
                <a:solidFill>
                  <a:srgbClr val="4A4A4A"/>
                </a:solidFill>
              </a:rPr>
              <a:t> (up to 1mg) is the first-line recommendation for established CVD.</a:t>
            </a:r>
            <a:endParaRPr lang="en-US" sz="1013" dirty="0"/>
          </a:p>
        </p:txBody>
      </p:sp>
      <p:sp>
        <p:nvSpPr>
          <p:cNvPr id="42" name="SK-37-text-41"/>
          <p:cNvSpPr/>
          <p:nvPr/>
        </p:nvSpPr>
        <p:spPr>
          <a:xfrm>
            <a:off x="6647557" y="3246090"/>
            <a:ext cx="5115818"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Tirzepatide: The New Player</a:t>
            </a:r>
            <a:endParaRPr lang="en-US" sz="1125" dirty="0"/>
          </a:p>
        </p:txBody>
      </p:sp>
      <p:sp>
        <p:nvSpPr>
          <p:cNvPr id="43" name="SK-37-text-42"/>
          <p:cNvSpPr/>
          <p:nvPr/>
        </p:nvSpPr>
        <p:spPr>
          <a:xfrm>
            <a:off x="6647557" y="3479453"/>
            <a:ext cx="5115818" cy="359866"/>
          </a:xfrm>
          <a:prstGeom prst="rect">
            <a:avLst/>
          </a:prstGeom>
          <a:noFill/>
          <a:ln/>
        </p:spPr>
        <p:txBody>
          <a:bodyPr vert="horz" wrap="square" lIns="0" tIns="0" rIns="0" bIns="0" rtlCol="0" anchor="ctr"/>
          <a:lstStyle/>
          <a:p>
            <a:pPr marL="0" indent="0">
              <a:lnSpc>
                <a:spcPts val="1418"/>
              </a:lnSpc>
              <a:buNone/>
            </a:pPr>
            <a:r>
              <a:rPr lang="en-US" sz="1013" dirty="0">
                <a:solidFill>
                  <a:srgbClr val="4A4A4A"/>
                </a:solidFill>
              </a:rPr>
              <a:t>Dual GIP/GLP-1 agonist. Use for early-onset T2DM (&lt;40y) and obesity pathways when additional lowering is needed.</a:t>
            </a:r>
            <a:endParaRPr lang="en-US" sz="1013" dirty="0"/>
          </a:p>
        </p:txBody>
      </p:sp>
      <p:sp>
        <p:nvSpPr>
          <p:cNvPr id="44" name="SK-37-text-43"/>
          <p:cNvSpPr/>
          <p:nvPr/>
        </p:nvSpPr>
        <p:spPr>
          <a:xfrm>
            <a:off x="6646813" y="4383435"/>
            <a:ext cx="5116562"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The Essential Annual Review</a:t>
            </a:r>
            <a:endParaRPr lang="en-US" sz="1125" dirty="0"/>
          </a:p>
        </p:txBody>
      </p:sp>
      <p:sp>
        <p:nvSpPr>
          <p:cNvPr id="45" name="SK-37-text-44"/>
          <p:cNvSpPr/>
          <p:nvPr/>
        </p:nvSpPr>
        <p:spPr>
          <a:xfrm>
            <a:off x="6646813" y="4616797"/>
            <a:ext cx="5116562" cy="359866"/>
          </a:xfrm>
          <a:prstGeom prst="rect">
            <a:avLst/>
          </a:prstGeom>
          <a:noFill/>
          <a:ln/>
        </p:spPr>
        <p:txBody>
          <a:bodyPr vert="horz" wrap="square" lIns="0" tIns="0" rIns="0" bIns="0" rtlCol="0" anchor="ctr"/>
          <a:lstStyle/>
          <a:p>
            <a:pPr marL="0" indent="0">
              <a:lnSpc>
                <a:spcPts val="1418"/>
              </a:lnSpc>
              <a:buNone/>
            </a:pPr>
            <a:r>
              <a:rPr lang="en-US" sz="1013" dirty="0">
                <a:solidFill>
                  <a:srgbClr val="4A4A4A"/>
                </a:solidFill>
              </a:rPr>
              <a:t>Don't miss the 8 checks: HbA1c, BP, Lipids, Weight, UACR, eGFR, Retinal screen, and Foot exam (pulses/sensation).</a:t>
            </a:r>
            <a:endParaRPr lang="en-US" sz="1013" dirty="0"/>
          </a:p>
        </p:txBody>
      </p:sp>
      <p:sp>
        <p:nvSpPr>
          <p:cNvPr id="46" name="SK-37-text-45"/>
          <p:cNvSpPr/>
          <p:nvPr/>
        </p:nvSpPr>
        <p:spPr>
          <a:xfrm>
            <a:off x="6655594" y="5520779"/>
            <a:ext cx="5107781"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2D2D2D"/>
                </a:solidFill>
              </a:rPr>
              <a:t>Pioglitazone Safety</a:t>
            </a:r>
            <a:endParaRPr lang="en-US" sz="1125" dirty="0"/>
          </a:p>
        </p:txBody>
      </p:sp>
      <p:sp>
        <p:nvSpPr>
          <p:cNvPr id="47" name="SK-37-text-46"/>
          <p:cNvSpPr/>
          <p:nvPr/>
        </p:nvSpPr>
        <p:spPr>
          <a:xfrm>
            <a:off x="6655594" y="5754142"/>
            <a:ext cx="5107781" cy="359866"/>
          </a:xfrm>
          <a:prstGeom prst="rect">
            <a:avLst/>
          </a:prstGeom>
          <a:noFill/>
          <a:ln/>
        </p:spPr>
        <p:txBody>
          <a:bodyPr vert="horz" wrap="square" lIns="0" tIns="0" rIns="0" bIns="0" rtlCol="0" anchor="ctr"/>
          <a:lstStyle/>
          <a:p>
            <a:pPr marL="0" indent="0">
              <a:lnSpc>
                <a:spcPts val="1418"/>
              </a:lnSpc>
              <a:buNone/>
            </a:pPr>
            <a:r>
              <a:rPr lang="en-US" sz="1013" b="1" dirty="0">
                <a:solidFill>
                  <a:srgbClr val="D32F2F"/>
                </a:solidFill>
              </a:rPr>
              <a:t>Absolute CI in heart failure.</a:t>
            </a:r>
            <a:r>
              <a:rPr lang="en-US" sz="1013" dirty="0">
                <a:solidFill>
                  <a:srgbClr val="4A4A4A"/>
                </a:solidFill>
              </a:rPr>
              <a:t> Always check for haematuria (urine dip) before starting due to bladder cancer risk.</a:t>
            </a:r>
            <a:endParaRPr lang="en-US" sz="1013" dirty="0"/>
          </a:p>
        </p:txBody>
      </p:sp>
      <p:sp>
        <p:nvSpPr>
          <p:cNvPr id="48" name="SK-37-text-47"/>
          <p:cNvSpPr/>
          <p:nvPr/>
        </p:nvSpPr>
        <p:spPr>
          <a:xfrm>
            <a:off x="0" y="6400800"/>
            <a:ext cx="11620500" cy="457200"/>
          </a:xfrm>
          <a:prstGeom prst="rect">
            <a:avLst/>
          </a:prstGeom>
          <a:noFill/>
          <a:ln/>
        </p:spPr>
        <p:txBody>
          <a:bodyPr vert="horz" wrap="square" lIns="0" tIns="0" rIns="0" bIns="0" rtlCol="0" anchor="ctr"/>
          <a:lstStyle/>
          <a:p>
            <a:pPr marL="0" indent="0" algn="ctr">
              <a:lnSpc>
                <a:spcPts val="1350"/>
              </a:lnSpc>
              <a:buNone/>
            </a:pPr>
            <a:r>
              <a:rPr lang="en-US" sz="900" i="1" dirty="0">
                <a:solidFill>
                  <a:srgbClr val="666666"/>
                </a:solidFill>
              </a:rPr>
              <a:t>Exam Hint: AKT often tests drug contraindications at specific eGFR levels (Metformin &lt;30, SGLT2i &lt;20/30).</a:t>
            </a:r>
            <a:endParaRPr lang="en-US" sz="9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8-img-2" descr="preencoded.png"/>
          <p:cNvPicPr>
            <a:picLocks noChangeAspect="1"/>
          </p:cNvPicPr>
          <p:nvPr/>
        </p:nvPicPr>
        <p:blipFill>
          <a:blip r:embed="rId4"/>
          <a:stretch>
            <a:fillRect/>
          </a:stretch>
        </p:blipFill>
        <p:spPr>
          <a:xfrm>
            <a:off x="0" y="0"/>
            <a:ext cx="12192000" cy="762000"/>
          </a:xfrm>
          <a:prstGeom prst="rect">
            <a:avLst/>
          </a:prstGeom>
        </p:spPr>
      </p:pic>
      <p:pic>
        <p:nvPicPr>
          <p:cNvPr id="4" name="SK-38-img-3" descr="preencoded.png"/>
          <p:cNvPicPr>
            <a:picLocks noChangeAspect="1"/>
          </p:cNvPicPr>
          <p:nvPr/>
        </p:nvPicPr>
        <p:blipFill>
          <a:blip r:embed="rId5"/>
          <a:stretch>
            <a:fillRect/>
          </a:stretch>
        </p:blipFill>
        <p:spPr>
          <a:xfrm>
            <a:off x="285750" y="1185863"/>
            <a:ext cx="5715000" cy="1743075"/>
          </a:xfrm>
          <a:prstGeom prst="rect">
            <a:avLst/>
          </a:prstGeom>
        </p:spPr>
      </p:pic>
      <p:pic>
        <p:nvPicPr>
          <p:cNvPr id="5" name="SK-38-img-4" descr="preencoded.png"/>
          <p:cNvPicPr>
            <a:picLocks noChangeAspect="1"/>
          </p:cNvPicPr>
          <p:nvPr/>
        </p:nvPicPr>
        <p:blipFill>
          <a:blip r:embed="rId6"/>
          <a:stretch>
            <a:fillRect/>
          </a:stretch>
        </p:blipFill>
        <p:spPr>
          <a:xfrm>
            <a:off x="428625" y="1371600"/>
            <a:ext cx="228600" cy="171450"/>
          </a:xfrm>
          <a:prstGeom prst="rect">
            <a:avLst/>
          </a:prstGeom>
        </p:spPr>
      </p:pic>
      <p:pic>
        <p:nvPicPr>
          <p:cNvPr id="6" name="SK-38-img-5" descr="preencoded.png"/>
          <p:cNvPicPr>
            <a:picLocks noChangeAspect="1"/>
          </p:cNvPicPr>
          <p:nvPr/>
        </p:nvPicPr>
        <p:blipFill>
          <a:blip r:embed="rId7"/>
          <a:stretch>
            <a:fillRect/>
          </a:stretch>
        </p:blipFill>
        <p:spPr>
          <a:xfrm>
            <a:off x="428625" y="1711821"/>
            <a:ext cx="178594" cy="148828"/>
          </a:xfrm>
          <a:prstGeom prst="rect">
            <a:avLst/>
          </a:prstGeom>
        </p:spPr>
      </p:pic>
      <p:pic>
        <p:nvPicPr>
          <p:cNvPr id="7" name="SK-38-img-6" descr="preencoded.png"/>
          <p:cNvPicPr>
            <a:picLocks noChangeAspect="1"/>
          </p:cNvPicPr>
          <p:nvPr/>
        </p:nvPicPr>
        <p:blipFill>
          <a:blip r:embed="rId7"/>
          <a:stretch>
            <a:fillRect/>
          </a:stretch>
        </p:blipFill>
        <p:spPr>
          <a:xfrm>
            <a:off x="428625" y="1988046"/>
            <a:ext cx="178594" cy="148828"/>
          </a:xfrm>
          <a:prstGeom prst="rect">
            <a:avLst/>
          </a:prstGeom>
        </p:spPr>
      </p:pic>
      <p:pic>
        <p:nvPicPr>
          <p:cNvPr id="8" name="SK-38-img-7" descr="preencoded.png"/>
          <p:cNvPicPr>
            <a:picLocks noChangeAspect="1"/>
          </p:cNvPicPr>
          <p:nvPr/>
        </p:nvPicPr>
        <p:blipFill>
          <a:blip r:embed="rId7"/>
          <a:stretch>
            <a:fillRect/>
          </a:stretch>
        </p:blipFill>
        <p:spPr>
          <a:xfrm>
            <a:off x="428625" y="2264271"/>
            <a:ext cx="178594" cy="148828"/>
          </a:xfrm>
          <a:prstGeom prst="rect">
            <a:avLst/>
          </a:prstGeom>
        </p:spPr>
      </p:pic>
      <p:pic>
        <p:nvPicPr>
          <p:cNvPr id="9" name="SK-38-img-8" descr="preencoded.png"/>
          <p:cNvPicPr>
            <a:picLocks noChangeAspect="1"/>
          </p:cNvPicPr>
          <p:nvPr/>
        </p:nvPicPr>
        <p:blipFill>
          <a:blip r:embed="rId7"/>
          <a:stretch>
            <a:fillRect/>
          </a:stretch>
        </p:blipFill>
        <p:spPr>
          <a:xfrm>
            <a:off x="428625" y="2540496"/>
            <a:ext cx="178594" cy="148828"/>
          </a:xfrm>
          <a:prstGeom prst="rect">
            <a:avLst/>
          </a:prstGeom>
        </p:spPr>
      </p:pic>
      <p:pic>
        <p:nvPicPr>
          <p:cNvPr id="10" name="SK-38-img-9" descr="preencoded.png"/>
          <p:cNvPicPr>
            <a:picLocks noChangeAspect="1"/>
          </p:cNvPicPr>
          <p:nvPr/>
        </p:nvPicPr>
        <p:blipFill>
          <a:blip r:embed="rId5"/>
          <a:stretch>
            <a:fillRect/>
          </a:stretch>
        </p:blipFill>
        <p:spPr>
          <a:xfrm>
            <a:off x="285750" y="3071813"/>
            <a:ext cx="5715000" cy="1743075"/>
          </a:xfrm>
          <a:prstGeom prst="rect">
            <a:avLst/>
          </a:prstGeom>
        </p:spPr>
      </p:pic>
      <p:pic>
        <p:nvPicPr>
          <p:cNvPr id="11" name="SK-38-img-10" descr="preencoded.png"/>
          <p:cNvPicPr>
            <a:picLocks noChangeAspect="1"/>
          </p:cNvPicPr>
          <p:nvPr/>
        </p:nvPicPr>
        <p:blipFill>
          <a:blip r:embed="rId8"/>
          <a:stretch>
            <a:fillRect/>
          </a:stretch>
        </p:blipFill>
        <p:spPr>
          <a:xfrm>
            <a:off x="428625" y="3257550"/>
            <a:ext cx="228600" cy="171450"/>
          </a:xfrm>
          <a:prstGeom prst="rect">
            <a:avLst/>
          </a:prstGeom>
        </p:spPr>
      </p:pic>
      <p:pic>
        <p:nvPicPr>
          <p:cNvPr id="12" name="SK-38-img-11" descr="preencoded.png"/>
          <p:cNvPicPr>
            <a:picLocks noChangeAspect="1"/>
          </p:cNvPicPr>
          <p:nvPr/>
        </p:nvPicPr>
        <p:blipFill>
          <a:blip r:embed="rId7"/>
          <a:stretch>
            <a:fillRect/>
          </a:stretch>
        </p:blipFill>
        <p:spPr>
          <a:xfrm>
            <a:off x="428625" y="3597771"/>
            <a:ext cx="178594" cy="148828"/>
          </a:xfrm>
          <a:prstGeom prst="rect">
            <a:avLst/>
          </a:prstGeom>
        </p:spPr>
      </p:pic>
      <p:pic>
        <p:nvPicPr>
          <p:cNvPr id="13" name="SK-38-img-12" descr="preencoded.png"/>
          <p:cNvPicPr>
            <a:picLocks noChangeAspect="1"/>
          </p:cNvPicPr>
          <p:nvPr/>
        </p:nvPicPr>
        <p:blipFill>
          <a:blip r:embed="rId7"/>
          <a:stretch>
            <a:fillRect/>
          </a:stretch>
        </p:blipFill>
        <p:spPr>
          <a:xfrm>
            <a:off x="428625" y="3873996"/>
            <a:ext cx="178594" cy="148828"/>
          </a:xfrm>
          <a:prstGeom prst="rect">
            <a:avLst/>
          </a:prstGeom>
        </p:spPr>
      </p:pic>
      <p:pic>
        <p:nvPicPr>
          <p:cNvPr id="14" name="SK-38-img-13" descr="preencoded.png"/>
          <p:cNvPicPr>
            <a:picLocks noChangeAspect="1"/>
          </p:cNvPicPr>
          <p:nvPr/>
        </p:nvPicPr>
        <p:blipFill>
          <a:blip r:embed="rId7"/>
          <a:stretch>
            <a:fillRect/>
          </a:stretch>
        </p:blipFill>
        <p:spPr>
          <a:xfrm>
            <a:off x="428625" y="4150221"/>
            <a:ext cx="178594" cy="148828"/>
          </a:xfrm>
          <a:prstGeom prst="rect">
            <a:avLst/>
          </a:prstGeom>
        </p:spPr>
      </p:pic>
      <p:pic>
        <p:nvPicPr>
          <p:cNvPr id="15" name="SK-38-img-14" descr="preencoded.png"/>
          <p:cNvPicPr>
            <a:picLocks noChangeAspect="1"/>
          </p:cNvPicPr>
          <p:nvPr/>
        </p:nvPicPr>
        <p:blipFill>
          <a:blip r:embed="rId7"/>
          <a:stretch>
            <a:fillRect/>
          </a:stretch>
        </p:blipFill>
        <p:spPr>
          <a:xfrm>
            <a:off x="428625" y="4426446"/>
            <a:ext cx="178594" cy="148828"/>
          </a:xfrm>
          <a:prstGeom prst="rect">
            <a:avLst/>
          </a:prstGeom>
        </p:spPr>
      </p:pic>
      <p:pic>
        <p:nvPicPr>
          <p:cNvPr id="16" name="SK-38-img-15" descr="preencoded.png"/>
          <p:cNvPicPr>
            <a:picLocks noChangeAspect="1"/>
          </p:cNvPicPr>
          <p:nvPr/>
        </p:nvPicPr>
        <p:blipFill>
          <a:blip r:embed="rId5"/>
          <a:stretch>
            <a:fillRect/>
          </a:stretch>
        </p:blipFill>
        <p:spPr>
          <a:xfrm>
            <a:off x="6191250" y="857250"/>
            <a:ext cx="5715000" cy="1743075"/>
          </a:xfrm>
          <a:prstGeom prst="rect">
            <a:avLst/>
          </a:prstGeom>
        </p:spPr>
      </p:pic>
      <p:pic>
        <p:nvPicPr>
          <p:cNvPr id="17" name="SK-38-img-16" descr="preencoded.png"/>
          <p:cNvPicPr>
            <a:picLocks noChangeAspect="1"/>
          </p:cNvPicPr>
          <p:nvPr/>
        </p:nvPicPr>
        <p:blipFill>
          <a:blip r:embed="rId9"/>
          <a:stretch>
            <a:fillRect/>
          </a:stretch>
        </p:blipFill>
        <p:spPr>
          <a:xfrm>
            <a:off x="6334125" y="1042988"/>
            <a:ext cx="228600" cy="171450"/>
          </a:xfrm>
          <a:prstGeom prst="rect">
            <a:avLst/>
          </a:prstGeom>
        </p:spPr>
      </p:pic>
      <p:pic>
        <p:nvPicPr>
          <p:cNvPr id="18" name="SK-38-img-17" descr="preencoded.png"/>
          <p:cNvPicPr>
            <a:picLocks noChangeAspect="1"/>
          </p:cNvPicPr>
          <p:nvPr/>
        </p:nvPicPr>
        <p:blipFill>
          <a:blip r:embed="rId7"/>
          <a:stretch>
            <a:fillRect/>
          </a:stretch>
        </p:blipFill>
        <p:spPr>
          <a:xfrm>
            <a:off x="6334125" y="1383209"/>
            <a:ext cx="178594" cy="148828"/>
          </a:xfrm>
          <a:prstGeom prst="rect">
            <a:avLst/>
          </a:prstGeom>
        </p:spPr>
      </p:pic>
      <p:pic>
        <p:nvPicPr>
          <p:cNvPr id="19" name="SK-38-img-18" descr="preencoded.png"/>
          <p:cNvPicPr>
            <a:picLocks noChangeAspect="1"/>
          </p:cNvPicPr>
          <p:nvPr/>
        </p:nvPicPr>
        <p:blipFill>
          <a:blip r:embed="rId7"/>
          <a:stretch>
            <a:fillRect/>
          </a:stretch>
        </p:blipFill>
        <p:spPr>
          <a:xfrm>
            <a:off x="6334125" y="1659434"/>
            <a:ext cx="178594" cy="148828"/>
          </a:xfrm>
          <a:prstGeom prst="rect">
            <a:avLst/>
          </a:prstGeom>
        </p:spPr>
      </p:pic>
      <p:pic>
        <p:nvPicPr>
          <p:cNvPr id="20" name="SK-38-img-19" descr="preencoded.png"/>
          <p:cNvPicPr>
            <a:picLocks noChangeAspect="1"/>
          </p:cNvPicPr>
          <p:nvPr/>
        </p:nvPicPr>
        <p:blipFill>
          <a:blip r:embed="rId7"/>
          <a:stretch>
            <a:fillRect/>
          </a:stretch>
        </p:blipFill>
        <p:spPr>
          <a:xfrm>
            <a:off x="6334125" y="1935659"/>
            <a:ext cx="178594" cy="148828"/>
          </a:xfrm>
          <a:prstGeom prst="rect">
            <a:avLst/>
          </a:prstGeom>
        </p:spPr>
      </p:pic>
      <p:pic>
        <p:nvPicPr>
          <p:cNvPr id="21" name="SK-38-img-20" descr="preencoded.png"/>
          <p:cNvPicPr>
            <a:picLocks noChangeAspect="1"/>
          </p:cNvPicPr>
          <p:nvPr/>
        </p:nvPicPr>
        <p:blipFill>
          <a:blip r:embed="rId7"/>
          <a:stretch>
            <a:fillRect/>
          </a:stretch>
        </p:blipFill>
        <p:spPr>
          <a:xfrm>
            <a:off x="6334125" y="2211884"/>
            <a:ext cx="178594" cy="148828"/>
          </a:xfrm>
          <a:prstGeom prst="rect">
            <a:avLst/>
          </a:prstGeom>
        </p:spPr>
      </p:pic>
      <p:pic>
        <p:nvPicPr>
          <p:cNvPr id="22" name="SK-38-img-21" descr="preencoded.png"/>
          <p:cNvPicPr>
            <a:picLocks noChangeAspect="1"/>
          </p:cNvPicPr>
          <p:nvPr/>
        </p:nvPicPr>
        <p:blipFill>
          <a:blip r:embed="rId10"/>
          <a:stretch>
            <a:fillRect/>
          </a:stretch>
        </p:blipFill>
        <p:spPr>
          <a:xfrm>
            <a:off x="6191250" y="2743200"/>
            <a:ext cx="5715000" cy="2400300"/>
          </a:xfrm>
          <a:prstGeom prst="rect">
            <a:avLst/>
          </a:prstGeom>
        </p:spPr>
      </p:pic>
      <p:pic>
        <p:nvPicPr>
          <p:cNvPr id="23" name="SK-38-img-22" descr="preencoded.png"/>
          <p:cNvPicPr>
            <a:picLocks noChangeAspect="1"/>
          </p:cNvPicPr>
          <p:nvPr/>
        </p:nvPicPr>
        <p:blipFill>
          <a:blip r:embed="rId11"/>
          <a:stretch>
            <a:fillRect/>
          </a:stretch>
        </p:blipFill>
        <p:spPr>
          <a:xfrm>
            <a:off x="6334125" y="2928938"/>
            <a:ext cx="228600" cy="171450"/>
          </a:xfrm>
          <a:prstGeom prst="rect">
            <a:avLst/>
          </a:prstGeom>
        </p:spPr>
      </p:pic>
      <p:pic>
        <p:nvPicPr>
          <p:cNvPr id="24" name="SK-38-img-23" descr="preencoded.png"/>
          <p:cNvPicPr>
            <a:picLocks noChangeAspect="1"/>
          </p:cNvPicPr>
          <p:nvPr/>
        </p:nvPicPr>
        <p:blipFill>
          <a:blip r:embed="rId12"/>
          <a:stretch>
            <a:fillRect/>
          </a:stretch>
        </p:blipFill>
        <p:spPr>
          <a:xfrm>
            <a:off x="6334125" y="3238500"/>
            <a:ext cx="3039517" cy="352425"/>
          </a:xfrm>
          <a:prstGeom prst="rect">
            <a:avLst/>
          </a:prstGeom>
        </p:spPr>
      </p:pic>
      <p:pic>
        <p:nvPicPr>
          <p:cNvPr id="25" name="SK-38-img-24" descr="preencoded.png"/>
          <p:cNvPicPr>
            <a:picLocks noChangeAspect="1"/>
          </p:cNvPicPr>
          <p:nvPr/>
        </p:nvPicPr>
        <p:blipFill>
          <a:blip r:embed="rId13"/>
          <a:stretch>
            <a:fillRect/>
          </a:stretch>
        </p:blipFill>
        <p:spPr>
          <a:xfrm>
            <a:off x="9373642" y="3238500"/>
            <a:ext cx="2389733" cy="352425"/>
          </a:xfrm>
          <a:prstGeom prst="rect">
            <a:avLst/>
          </a:prstGeom>
        </p:spPr>
      </p:pic>
      <p:pic>
        <p:nvPicPr>
          <p:cNvPr id="26" name="SK-38-img-25" descr="preencoded.png"/>
          <p:cNvPicPr>
            <a:picLocks noChangeAspect="1"/>
          </p:cNvPicPr>
          <p:nvPr/>
        </p:nvPicPr>
        <p:blipFill>
          <a:blip r:embed="rId14"/>
          <a:stretch>
            <a:fillRect/>
          </a:stretch>
        </p:blipFill>
        <p:spPr>
          <a:xfrm>
            <a:off x="6334125" y="3590925"/>
            <a:ext cx="3039517" cy="352425"/>
          </a:xfrm>
          <a:prstGeom prst="rect">
            <a:avLst/>
          </a:prstGeom>
        </p:spPr>
      </p:pic>
      <p:pic>
        <p:nvPicPr>
          <p:cNvPr id="27" name="SK-38-img-26" descr="preencoded.png"/>
          <p:cNvPicPr>
            <a:picLocks noChangeAspect="1"/>
          </p:cNvPicPr>
          <p:nvPr/>
        </p:nvPicPr>
        <p:blipFill>
          <a:blip r:embed="rId15"/>
          <a:stretch>
            <a:fillRect/>
          </a:stretch>
        </p:blipFill>
        <p:spPr>
          <a:xfrm>
            <a:off x="9373642" y="3590925"/>
            <a:ext cx="2389733" cy="352425"/>
          </a:xfrm>
          <a:prstGeom prst="rect">
            <a:avLst/>
          </a:prstGeom>
        </p:spPr>
      </p:pic>
      <p:pic>
        <p:nvPicPr>
          <p:cNvPr id="28" name="SK-38-img-27" descr="preencoded.png"/>
          <p:cNvPicPr>
            <a:picLocks noChangeAspect="1"/>
          </p:cNvPicPr>
          <p:nvPr/>
        </p:nvPicPr>
        <p:blipFill>
          <a:blip r:embed="rId14"/>
          <a:stretch>
            <a:fillRect/>
          </a:stretch>
        </p:blipFill>
        <p:spPr>
          <a:xfrm>
            <a:off x="6334125" y="3943350"/>
            <a:ext cx="3039517" cy="352425"/>
          </a:xfrm>
          <a:prstGeom prst="rect">
            <a:avLst/>
          </a:prstGeom>
        </p:spPr>
      </p:pic>
      <p:pic>
        <p:nvPicPr>
          <p:cNvPr id="29" name="SK-38-img-28" descr="preencoded.png"/>
          <p:cNvPicPr>
            <a:picLocks noChangeAspect="1"/>
          </p:cNvPicPr>
          <p:nvPr/>
        </p:nvPicPr>
        <p:blipFill>
          <a:blip r:embed="rId15"/>
          <a:stretch>
            <a:fillRect/>
          </a:stretch>
        </p:blipFill>
        <p:spPr>
          <a:xfrm>
            <a:off x="9373642" y="3943350"/>
            <a:ext cx="2389733" cy="352425"/>
          </a:xfrm>
          <a:prstGeom prst="rect">
            <a:avLst/>
          </a:prstGeom>
        </p:spPr>
      </p:pic>
      <p:pic>
        <p:nvPicPr>
          <p:cNvPr id="30" name="SK-38-img-29" descr="preencoded.png"/>
          <p:cNvPicPr>
            <a:picLocks noChangeAspect="1"/>
          </p:cNvPicPr>
          <p:nvPr/>
        </p:nvPicPr>
        <p:blipFill>
          <a:blip r:embed="rId14"/>
          <a:stretch>
            <a:fillRect/>
          </a:stretch>
        </p:blipFill>
        <p:spPr>
          <a:xfrm>
            <a:off x="6334125" y="4295775"/>
            <a:ext cx="3039517" cy="352425"/>
          </a:xfrm>
          <a:prstGeom prst="rect">
            <a:avLst/>
          </a:prstGeom>
        </p:spPr>
      </p:pic>
      <p:pic>
        <p:nvPicPr>
          <p:cNvPr id="31" name="SK-38-img-30" descr="preencoded.png"/>
          <p:cNvPicPr>
            <a:picLocks noChangeAspect="1"/>
          </p:cNvPicPr>
          <p:nvPr/>
        </p:nvPicPr>
        <p:blipFill>
          <a:blip r:embed="rId15"/>
          <a:stretch>
            <a:fillRect/>
          </a:stretch>
        </p:blipFill>
        <p:spPr>
          <a:xfrm>
            <a:off x="9373642" y="4295775"/>
            <a:ext cx="2389733" cy="352425"/>
          </a:xfrm>
          <a:prstGeom prst="rect">
            <a:avLst/>
          </a:prstGeom>
        </p:spPr>
      </p:pic>
      <p:pic>
        <p:nvPicPr>
          <p:cNvPr id="32" name="SK-38-img-31" descr="preencoded.png"/>
          <p:cNvPicPr>
            <a:picLocks noChangeAspect="1"/>
          </p:cNvPicPr>
          <p:nvPr/>
        </p:nvPicPr>
        <p:blipFill>
          <a:blip r:embed="rId14"/>
          <a:stretch>
            <a:fillRect/>
          </a:stretch>
        </p:blipFill>
        <p:spPr>
          <a:xfrm>
            <a:off x="6334125" y="4648200"/>
            <a:ext cx="3039517" cy="352425"/>
          </a:xfrm>
          <a:prstGeom prst="rect">
            <a:avLst/>
          </a:prstGeom>
        </p:spPr>
      </p:pic>
      <p:pic>
        <p:nvPicPr>
          <p:cNvPr id="33" name="SK-38-img-32" descr="preencoded.png"/>
          <p:cNvPicPr>
            <a:picLocks noChangeAspect="1"/>
          </p:cNvPicPr>
          <p:nvPr/>
        </p:nvPicPr>
        <p:blipFill>
          <a:blip r:embed="rId15"/>
          <a:stretch>
            <a:fillRect/>
          </a:stretch>
        </p:blipFill>
        <p:spPr>
          <a:xfrm>
            <a:off x="9373642" y="4648200"/>
            <a:ext cx="2389733" cy="352425"/>
          </a:xfrm>
          <a:prstGeom prst="rect">
            <a:avLst/>
          </a:prstGeom>
        </p:spPr>
      </p:pic>
      <p:sp>
        <p:nvSpPr>
          <p:cNvPr id="34" name="SK-38-text-33"/>
          <p:cNvSpPr/>
          <p:nvPr/>
        </p:nvSpPr>
        <p:spPr>
          <a:xfrm>
            <a:off x="285750" y="142875"/>
            <a:ext cx="87782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AKT Exam Pearls: Knowledge Focus</a:t>
            </a:r>
            <a:endParaRPr lang="en-US" sz="1800" dirty="0"/>
          </a:p>
        </p:txBody>
      </p:sp>
      <p:sp>
        <p:nvSpPr>
          <p:cNvPr id="35" name="SK-38-text-34"/>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36" name="SK-38-text-35"/>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7" name="SK-38-text-36"/>
          <p:cNvSpPr/>
          <p:nvPr/>
        </p:nvSpPr>
        <p:spPr>
          <a:xfrm>
            <a:off x="752475" y="1328738"/>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Metformin &amp; Renal Thresholds</a:t>
            </a:r>
            <a:endParaRPr lang="en-US" sz="1350" dirty="0"/>
          </a:p>
        </p:txBody>
      </p:sp>
      <p:sp>
        <p:nvSpPr>
          <p:cNvPr id="38" name="SK-38-text-37"/>
          <p:cNvSpPr/>
          <p:nvPr/>
        </p:nvSpPr>
        <p:spPr>
          <a:xfrm>
            <a:off x="683419" y="1681163"/>
            <a:ext cx="10229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Metformin MR:</a:t>
            </a:r>
            <a:r>
              <a:rPr lang="en-US" sz="1125" dirty="0">
                <a:solidFill>
                  <a:srgbClr val="2D2D2D"/>
                </a:solidFill>
              </a:rPr>
              <a:t> Preferred over standard release (Feb 2026).</a:t>
            </a:r>
            <a:endParaRPr lang="en-US" sz="1125" dirty="0"/>
          </a:p>
        </p:txBody>
      </p:sp>
      <p:sp>
        <p:nvSpPr>
          <p:cNvPr id="39" name="SK-38-text-38"/>
          <p:cNvSpPr/>
          <p:nvPr/>
        </p:nvSpPr>
        <p:spPr>
          <a:xfrm>
            <a:off x="683419" y="1957388"/>
            <a:ext cx="70866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eGFR 30–45:</a:t>
            </a:r>
            <a:r>
              <a:rPr lang="en-US" sz="1125" dirty="0">
                <a:solidFill>
                  <a:srgbClr val="2D2D2D"/>
                </a:solidFill>
              </a:rPr>
              <a:t> Reduce dose to max 1g/day.</a:t>
            </a:r>
            <a:endParaRPr lang="en-US" sz="1125" dirty="0"/>
          </a:p>
        </p:txBody>
      </p:sp>
      <p:sp>
        <p:nvSpPr>
          <p:cNvPr id="40" name="SK-38-text-39"/>
          <p:cNvSpPr/>
          <p:nvPr/>
        </p:nvSpPr>
        <p:spPr>
          <a:xfrm>
            <a:off x="683419" y="2233613"/>
            <a:ext cx="93154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D32F2F"/>
                </a:solidFill>
              </a:rPr>
              <a:t>eGFR &lt;30:</a:t>
            </a:r>
            <a:r>
              <a:rPr lang="en-US" sz="1125" dirty="0">
                <a:solidFill>
                  <a:srgbClr val="2D2D2D"/>
                </a:solidFill>
              </a:rPr>
              <a:t> MUST STOP Metformin (Lactic acidosis risk).</a:t>
            </a:r>
            <a:endParaRPr lang="en-US" sz="1125" dirty="0"/>
          </a:p>
        </p:txBody>
      </p:sp>
      <p:sp>
        <p:nvSpPr>
          <p:cNvPr id="41" name="SK-38-text-40"/>
          <p:cNvSpPr/>
          <p:nvPr/>
        </p:nvSpPr>
        <p:spPr>
          <a:xfrm>
            <a:off x="683419" y="2509838"/>
            <a:ext cx="102298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E7D32"/>
                </a:solidFill>
              </a:rPr>
              <a:t>Linagliptin:</a:t>
            </a:r>
            <a:r>
              <a:rPr lang="en-US" sz="1125" dirty="0">
                <a:solidFill>
                  <a:srgbClr val="2D2D2D"/>
                </a:solidFill>
              </a:rPr>
              <a:t> The only DPP-4i requiring no renal adjustment.</a:t>
            </a:r>
            <a:endParaRPr lang="en-US" sz="1125" dirty="0"/>
          </a:p>
        </p:txBody>
      </p:sp>
      <p:sp>
        <p:nvSpPr>
          <p:cNvPr id="42" name="SK-38-text-41"/>
          <p:cNvSpPr/>
          <p:nvPr/>
        </p:nvSpPr>
        <p:spPr>
          <a:xfrm>
            <a:off x="752475" y="3214688"/>
            <a:ext cx="65836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Absolute Contraindications (CIs)</a:t>
            </a:r>
            <a:endParaRPr lang="en-US" sz="1350" dirty="0"/>
          </a:p>
        </p:txBody>
      </p:sp>
      <p:sp>
        <p:nvSpPr>
          <p:cNvPr id="43" name="SK-38-text-42"/>
          <p:cNvSpPr/>
          <p:nvPr/>
        </p:nvSpPr>
        <p:spPr>
          <a:xfrm>
            <a:off x="683419" y="3567113"/>
            <a:ext cx="104584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Pioglitazone:</a:t>
            </a:r>
            <a:r>
              <a:rPr lang="en-US" sz="1125" dirty="0">
                <a:solidFill>
                  <a:srgbClr val="2D2D2D"/>
                </a:solidFill>
              </a:rPr>
              <a:t> CI in Heart Failure and Bladder Cancer history.</a:t>
            </a:r>
            <a:endParaRPr lang="en-US" sz="1125" dirty="0"/>
          </a:p>
        </p:txBody>
      </p:sp>
      <p:sp>
        <p:nvSpPr>
          <p:cNvPr id="44" name="SK-38-text-43"/>
          <p:cNvSpPr/>
          <p:nvPr/>
        </p:nvSpPr>
        <p:spPr>
          <a:xfrm>
            <a:off x="683419" y="3843338"/>
            <a:ext cx="66294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SGLT2i:</a:t>
            </a:r>
            <a:r>
              <a:rPr lang="en-US" sz="1125" dirty="0">
                <a:solidFill>
                  <a:srgbClr val="2D2D2D"/>
                </a:solidFill>
              </a:rPr>
              <a:t> CI if previous history of </a:t>
            </a:r>
            <a:r>
              <a:rPr lang="en-US" sz="1125" b="1" dirty="0">
                <a:solidFill>
                  <a:srgbClr val="D32F2F"/>
                </a:solidFill>
              </a:rPr>
              <a:t>DKA</a:t>
            </a:r>
            <a:r>
              <a:rPr lang="en-US" sz="1125" dirty="0">
                <a:solidFill>
                  <a:srgbClr val="2D2D2D"/>
                </a:solidFill>
              </a:rPr>
              <a:t>.</a:t>
            </a:r>
            <a:endParaRPr lang="en-US" sz="1125" dirty="0"/>
          </a:p>
        </p:txBody>
      </p:sp>
      <p:sp>
        <p:nvSpPr>
          <p:cNvPr id="45" name="SK-38-text-44"/>
          <p:cNvSpPr/>
          <p:nvPr/>
        </p:nvSpPr>
        <p:spPr>
          <a:xfrm>
            <a:off x="683419" y="4119562"/>
            <a:ext cx="115085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Glibenclamide:</a:t>
            </a:r>
            <a:r>
              <a:rPr lang="en-US" sz="1125" dirty="0">
                <a:solidFill>
                  <a:srgbClr val="2D2D2D"/>
                </a:solidFill>
              </a:rPr>
              <a:t> Avoid in elderly/renal failure (long-acting hypo risk).</a:t>
            </a:r>
            <a:endParaRPr lang="en-US" sz="1125" dirty="0"/>
          </a:p>
        </p:txBody>
      </p:sp>
      <p:sp>
        <p:nvSpPr>
          <p:cNvPr id="46" name="SK-38-text-45"/>
          <p:cNvSpPr/>
          <p:nvPr/>
        </p:nvSpPr>
        <p:spPr>
          <a:xfrm>
            <a:off x="683419" y="4395788"/>
            <a:ext cx="101155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Saxagliptin:</a:t>
            </a:r>
            <a:r>
              <a:rPr lang="en-US" sz="1125" dirty="0">
                <a:solidFill>
                  <a:srgbClr val="2D2D2D"/>
                </a:solidFill>
              </a:rPr>
              <a:t> Avoid in Heart Failure (hospitalisation risk).</a:t>
            </a:r>
            <a:endParaRPr lang="en-US" sz="1125" dirty="0"/>
          </a:p>
        </p:txBody>
      </p:sp>
      <p:sp>
        <p:nvSpPr>
          <p:cNvPr id="47" name="SK-38-text-46"/>
          <p:cNvSpPr/>
          <p:nvPr/>
        </p:nvSpPr>
        <p:spPr>
          <a:xfrm>
            <a:off x="6657975" y="1000125"/>
            <a:ext cx="553402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NICE NG28 (Feb 2026) Essentials</a:t>
            </a:r>
            <a:endParaRPr lang="en-US" sz="1350" dirty="0"/>
          </a:p>
        </p:txBody>
      </p:sp>
      <p:sp>
        <p:nvSpPr>
          <p:cNvPr id="48" name="SK-38-text-47"/>
          <p:cNvSpPr/>
          <p:nvPr/>
        </p:nvSpPr>
        <p:spPr>
          <a:xfrm>
            <a:off x="6588919" y="1352550"/>
            <a:ext cx="56030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Dual Therapy First-Line:</a:t>
            </a:r>
            <a:r>
              <a:rPr lang="en-US" sz="1125" dirty="0">
                <a:solidFill>
                  <a:srgbClr val="2D2D2D"/>
                </a:solidFill>
              </a:rPr>
              <a:t> Metformin MR + SGLT2i for ALL.</a:t>
            </a:r>
            <a:endParaRPr lang="en-US" sz="1125" dirty="0"/>
          </a:p>
        </p:txBody>
      </p:sp>
      <p:sp>
        <p:nvSpPr>
          <p:cNvPr id="49" name="SK-38-text-48"/>
          <p:cNvSpPr/>
          <p:nvPr/>
        </p:nvSpPr>
        <p:spPr>
          <a:xfrm>
            <a:off x="6588919" y="1628775"/>
            <a:ext cx="56030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ASCVD Triple Therapy:</a:t>
            </a:r>
            <a:r>
              <a:rPr lang="en-US" sz="1125" dirty="0">
                <a:solidFill>
                  <a:srgbClr val="2D2D2D"/>
                </a:solidFill>
              </a:rPr>
              <a:t> Metformin + SGLT2i + </a:t>
            </a:r>
            <a:r>
              <a:rPr lang="en-US" sz="1125" b="1" dirty="0">
                <a:solidFill>
                  <a:srgbClr val="2E7D32"/>
                </a:solidFill>
              </a:rPr>
              <a:t>Semaglutide SC</a:t>
            </a:r>
            <a:r>
              <a:rPr lang="en-US" sz="1125" dirty="0">
                <a:solidFill>
                  <a:srgbClr val="2D2D2D"/>
                </a:solidFill>
              </a:rPr>
              <a:t>.</a:t>
            </a:r>
            <a:endParaRPr lang="en-US" sz="1125" dirty="0"/>
          </a:p>
        </p:txBody>
      </p:sp>
      <p:sp>
        <p:nvSpPr>
          <p:cNvPr id="50" name="SK-38-text-49"/>
          <p:cNvSpPr/>
          <p:nvPr/>
        </p:nvSpPr>
        <p:spPr>
          <a:xfrm>
            <a:off x="6588919" y="1905000"/>
            <a:ext cx="56030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Euglycaemic DKA:</a:t>
            </a:r>
            <a:r>
              <a:rPr lang="en-US" sz="1125" dirty="0">
                <a:solidFill>
                  <a:srgbClr val="2D2D2D"/>
                </a:solidFill>
              </a:rPr>
              <a:t> SGLT2i can cause DKA with normal glucose.</a:t>
            </a:r>
            <a:endParaRPr lang="en-US" sz="1125" dirty="0"/>
          </a:p>
        </p:txBody>
      </p:sp>
      <p:sp>
        <p:nvSpPr>
          <p:cNvPr id="51" name="SK-38-text-50"/>
          <p:cNvSpPr/>
          <p:nvPr/>
        </p:nvSpPr>
        <p:spPr>
          <a:xfrm>
            <a:off x="6588919" y="2181225"/>
            <a:ext cx="5603081"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F58220"/>
                </a:solidFill>
              </a:rPr>
              <a:t>UACR:</a:t>
            </a:r>
            <a:r>
              <a:rPr lang="en-US" sz="1125" dirty="0">
                <a:solidFill>
                  <a:srgbClr val="2D2D2D"/>
                </a:solidFill>
              </a:rPr>
              <a:t> Start ACEi/ARB if UACR &gt;3mg/mmol (proteinuria).</a:t>
            </a:r>
            <a:endParaRPr lang="en-US" sz="1125" dirty="0"/>
          </a:p>
        </p:txBody>
      </p:sp>
      <p:sp>
        <p:nvSpPr>
          <p:cNvPr id="52" name="SK-38-text-51"/>
          <p:cNvSpPr/>
          <p:nvPr/>
        </p:nvSpPr>
        <p:spPr>
          <a:xfrm>
            <a:off x="6657975" y="2886075"/>
            <a:ext cx="42519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HbA1c Target Summary</a:t>
            </a:r>
            <a:endParaRPr lang="en-US" sz="1350" dirty="0"/>
          </a:p>
        </p:txBody>
      </p:sp>
      <p:sp>
        <p:nvSpPr>
          <p:cNvPr id="53" name="SK-38-text-52"/>
          <p:cNvSpPr/>
          <p:nvPr/>
        </p:nvSpPr>
        <p:spPr>
          <a:xfrm>
            <a:off x="6410325" y="3238500"/>
            <a:ext cx="2887117"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Scenario</a:t>
            </a:r>
            <a:endParaRPr lang="en-US" sz="1050" dirty="0"/>
          </a:p>
        </p:txBody>
      </p:sp>
      <p:sp>
        <p:nvSpPr>
          <p:cNvPr id="54" name="SK-38-text-53"/>
          <p:cNvSpPr/>
          <p:nvPr/>
        </p:nvSpPr>
        <p:spPr>
          <a:xfrm>
            <a:off x="9449842" y="3238500"/>
            <a:ext cx="2237333" cy="352425"/>
          </a:xfrm>
          <a:prstGeom prst="rect">
            <a:avLst/>
          </a:prstGeom>
          <a:noFill/>
          <a:ln/>
        </p:spPr>
        <p:txBody>
          <a:bodyPr vert="horz" wrap="square" lIns="0" tIns="0" rIns="0" bIns="0" rtlCol="0" anchor="ctr"/>
          <a:lstStyle/>
          <a:p>
            <a:pPr marL="0" indent="0" algn="l">
              <a:lnSpc>
                <a:spcPts val="1575"/>
              </a:lnSpc>
              <a:buNone/>
            </a:pPr>
            <a:r>
              <a:rPr lang="en-US" sz="1050" b="1" dirty="0">
                <a:solidFill>
                  <a:srgbClr val="2D2D2D"/>
                </a:solidFill>
              </a:rPr>
              <a:t>Target</a:t>
            </a:r>
            <a:endParaRPr lang="en-US" sz="1050" dirty="0"/>
          </a:p>
        </p:txBody>
      </p:sp>
      <p:sp>
        <p:nvSpPr>
          <p:cNvPr id="55" name="SK-38-text-54"/>
          <p:cNvSpPr/>
          <p:nvPr/>
        </p:nvSpPr>
        <p:spPr>
          <a:xfrm>
            <a:off x="6410325" y="3590925"/>
            <a:ext cx="4255907"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Diet or single non-hypo drug</a:t>
            </a:r>
            <a:endParaRPr lang="en-US" sz="1050" dirty="0"/>
          </a:p>
        </p:txBody>
      </p:sp>
      <p:sp>
        <p:nvSpPr>
          <p:cNvPr id="56" name="SK-38-text-55"/>
          <p:cNvSpPr/>
          <p:nvPr/>
        </p:nvSpPr>
        <p:spPr>
          <a:xfrm>
            <a:off x="9449842" y="3590925"/>
            <a:ext cx="2742158"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E7D32"/>
                </a:solidFill>
              </a:rPr>
              <a:t>48 mmol/mol (6.5%)</a:t>
            </a:r>
            <a:endParaRPr lang="en-US" sz="1050" dirty="0"/>
          </a:p>
        </p:txBody>
      </p:sp>
      <p:sp>
        <p:nvSpPr>
          <p:cNvPr id="57" name="SK-38-text-56"/>
          <p:cNvSpPr/>
          <p:nvPr/>
        </p:nvSpPr>
        <p:spPr>
          <a:xfrm>
            <a:off x="6410325" y="3943350"/>
            <a:ext cx="4559900"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On hypo-risk drug (SU/Insulin)</a:t>
            </a:r>
            <a:endParaRPr lang="en-US" sz="1050" dirty="0"/>
          </a:p>
        </p:txBody>
      </p:sp>
      <p:sp>
        <p:nvSpPr>
          <p:cNvPr id="58" name="SK-38-text-57"/>
          <p:cNvSpPr/>
          <p:nvPr/>
        </p:nvSpPr>
        <p:spPr>
          <a:xfrm>
            <a:off x="9449842" y="3943350"/>
            <a:ext cx="2742158"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53 mmol/mol (7.0%)</a:t>
            </a:r>
            <a:endParaRPr lang="en-US" sz="1050" dirty="0"/>
          </a:p>
        </p:txBody>
      </p:sp>
      <p:sp>
        <p:nvSpPr>
          <p:cNvPr id="59" name="SK-38-text-58"/>
          <p:cNvSpPr/>
          <p:nvPr/>
        </p:nvSpPr>
        <p:spPr>
          <a:xfrm>
            <a:off x="6410325" y="4295775"/>
            <a:ext cx="3951913"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Two or more drugs combined</a:t>
            </a:r>
            <a:endParaRPr lang="en-US" sz="1050" dirty="0"/>
          </a:p>
        </p:txBody>
      </p:sp>
      <p:sp>
        <p:nvSpPr>
          <p:cNvPr id="60" name="SK-38-text-59"/>
          <p:cNvSpPr/>
          <p:nvPr/>
        </p:nvSpPr>
        <p:spPr>
          <a:xfrm>
            <a:off x="9449842" y="4295775"/>
            <a:ext cx="2742158"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F58220"/>
                </a:solidFill>
              </a:rPr>
              <a:t>53 mmol/mol (7.0%)</a:t>
            </a:r>
            <a:endParaRPr lang="en-US" sz="1050" dirty="0"/>
          </a:p>
        </p:txBody>
      </p:sp>
      <p:sp>
        <p:nvSpPr>
          <p:cNvPr id="61" name="SK-38-text-60"/>
          <p:cNvSpPr/>
          <p:nvPr/>
        </p:nvSpPr>
        <p:spPr>
          <a:xfrm>
            <a:off x="6410325" y="4648200"/>
            <a:ext cx="5015890" cy="352425"/>
          </a:xfrm>
          <a:prstGeom prst="rect">
            <a:avLst/>
          </a:prstGeom>
          <a:noFill/>
          <a:ln/>
        </p:spPr>
        <p:txBody>
          <a:bodyPr vert="horz" wrap="square" lIns="0" tIns="0" rIns="0" bIns="0" rtlCol="0" anchor="ctr"/>
          <a:lstStyle/>
          <a:p>
            <a:pPr marL="0" indent="0">
              <a:lnSpc>
                <a:spcPts val="1575"/>
              </a:lnSpc>
              <a:buNone/>
            </a:pPr>
            <a:r>
              <a:rPr lang="en-US" sz="1050" dirty="0">
                <a:solidFill>
                  <a:srgbClr val="2D2D2D"/>
                </a:solidFill>
              </a:rPr>
              <a:t>Frailty / Limited life expectancy</a:t>
            </a:r>
            <a:endParaRPr lang="en-US" sz="1050" dirty="0"/>
          </a:p>
        </p:txBody>
      </p:sp>
      <p:sp>
        <p:nvSpPr>
          <p:cNvPr id="62" name="SK-38-text-61"/>
          <p:cNvSpPr/>
          <p:nvPr/>
        </p:nvSpPr>
        <p:spPr>
          <a:xfrm>
            <a:off x="9449842" y="4648200"/>
            <a:ext cx="2742158"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D32F2F"/>
                </a:solidFill>
              </a:rPr>
              <a:t>58+ mmol/mol (7.5%+)</a:t>
            </a:r>
            <a:endParaRPr lang="en-US" sz="10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39-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39-img-4" descr="preencoded.png"/>
          <p:cNvPicPr>
            <a:picLocks noChangeAspect="1"/>
          </p:cNvPicPr>
          <p:nvPr/>
        </p:nvPicPr>
        <p:blipFill>
          <a:blip r:embed="rId5"/>
          <a:stretch>
            <a:fillRect/>
          </a:stretch>
        </p:blipFill>
        <p:spPr>
          <a:xfrm>
            <a:off x="285750" y="952500"/>
            <a:ext cx="5691188" cy="2933700"/>
          </a:xfrm>
          <a:prstGeom prst="rect">
            <a:avLst/>
          </a:prstGeom>
        </p:spPr>
      </p:pic>
      <p:pic>
        <p:nvPicPr>
          <p:cNvPr id="6" name="SK-39-img-5" descr="preencoded.png"/>
          <p:cNvPicPr>
            <a:picLocks noChangeAspect="1"/>
          </p:cNvPicPr>
          <p:nvPr/>
        </p:nvPicPr>
        <p:blipFill>
          <a:blip r:embed="rId6"/>
          <a:stretch>
            <a:fillRect/>
          </a:stretch>
        </p:blipFill>
        <p:spPr>
          <a:xfrm>
            <a:off x="476250" y="1185863"/>
            <a:ext cx="214313" cy="171450"/>
          </a:xfrm>
          <a:prstGeom prst="rect">
            <a:avLst/>
          </a:prstGeom>
        </p:spPr>
      </p:pic>
      <p:pic>
        <p:nvPicPr>
          <p:cNvPr id="7" name="SK-39-img-6" descr="preencoded.png"/>
          <p:cNvPicPr>
            <a:picLocks noChangeAspect="1"/>
          </p:cNvPicPr>
          <p:nvPr/>
        </p:nvPicPr>
        <p:blipFill>
          <a:blip r:embed="rId7"/>
          <a:stretch>
            <a:fillRect/>
          </a:stretch>
        </p:blipFill>
        <p:spPr>
          <a:xfrm>
            <a:off x="476250" y="2562225"/>
            <a:ext cx="5310188" cy="1133475"/>
          </a:xfrm>
          <a:prstGeom prst="rect">
            <a:avLst/>
          </a:prstGeom>
        </p:spPr>
      </p:pic>
      <p:pic>
        <p:nvPicPr>
          <p:cNvPr id="8" name="SK-39-img-7" descr="preencoded.png"/>
          <p:cNvPicPr>
            <a:picLocks noChangeAspect="1"/>
          </p:cNvPicPr>
          <p:nvPr/>
        </p:nvPicPr>
        <p:blipFill>
          <a:blip r:embed="rId8"/>
          <a:stretch>
            <a:fillRect/>
          </a:stretch>
        </p:blipFill>
        <p:spPr>
          <a:xfrm>
            <a:off x="285750" y="4076700"/>
            <a:ext cx="5691188" cy="2495550"/>
          </a:xfrm>
          <a:prstGeom prst="rect">
            <a:avLst/>
          </a:prstGeom>
        </p:spPr>
      </p:pic>
      <p:pic>
        <p:nvPicPr>
          <p:cNvPr id="9" name="SK-39-img-8" descr="preencoded.png"/>
          <p:cNvPicPr>
            <a:picLocks noChangeAspect="1"/>
          </p:cNvPicPr>
          <p:nvPr/>
        </p:nvPicPr>
        <p:blipFill>
          <a:blip r:embed="rId9"/>
          <a:stretch>
            <a:fillRect/>
          </a:stretch>
        </p:blipFill>
        <p:spPr>
          <a:xfrm>
            <a:off x="476250" y="4310063"/>
            <a:ext cx="214313" cy="171450"/>
          </a:xfrm>
          <a:prstGeom prst="rect">
            <a:avLst/>
          </a:prstGeom>
        </p:spPr>
      </p:pic>
      <p:pic>
        <p:nvPicPr>
          <p:cNvPr id="10" name="SK-39-img-9" descr="preencoded.png"/>
          <p:cNvPicPr>
            <a:picLocks noChangeAspect="1"/>
          </p:cNvPicPr>
          <p:nvPr/>
        </p:nvPicPr>
        <p:blipFill>
          <a:blip r:embed="rId10"/>
          <a:stretch>
            <a:fillRect/>
          </a:stretch>
        </p:blipFill>
        <p:spPr>
          <a:xfrm>
            <a:off x="6215063" y="952500"/>
            <a:ext cx="5691188" cy="2714625"/>
          </a:xfrm>
          <a:prstGeom prst="rect">
            <a:avLst/>
          </a:prstGeom>
        </p:spPr>
      </p:pic>
      <p:pic>
        <p:nvPicPr>
          <p:cNvPr id="11" name="SK-39-img-10" descr="preencoded.png"/>
          <p:cNvPicPr>
            <a:picLocks noChangeAspect="1"/>
          </p:cNvPicPr>
          <p:nvPr/>
        </p:nvPicPr>
        <p:blipFill>
          <a:blip r:embed="rId11"/>
          <a:stretch>
            <a:fillRect/>
          </a:stretch>
        </p:blipFill>
        <p:spPr>
          <a:xfrm>
            <a:off x="6405563" y="1185863"/>
            <a:ext cx="214313" cy="171450"/>
          </a:xfrm>
          <a:prstGeom prst="rect">
            <a:avLst/>
          </a:prstGeom>
        </p:spPr>
      </p:pic>
      <p:pic>
        <p:nvPicPr>
          <p:cNvPr id="12" name="SK-39-img-11" descr="preencoded.png"/>
          <p:cNvPicPr>
            <a:picLocks noChangeAspect="1"/>
          </p:cNvPicPr>
          <p:nvPr/>
        </p:nvPicPr>
        <p:blipFill>
          <a:blip r:embed="rId12"/>
          <a:stretch>
            <a:fillRect/>
          </a:stretch>
        </p:blipFill>
        <p:spPr>
          <a:xfrm>
            <a:off x="6215063" y="3857625"/>
            <a:ext cx="5691188" cy="2714625"/>
          </a:xfrm>
          <a:prstGeom prst="rect">
            <a:avLst/>
          </a:prstGeom>
        </p:spPr>
      </p:pic>
      <p:pic>
        <p:nvPicPr>
          <p:cNvPr id="13" name="SK-39-img-12" descr="preencoded.png"/>
          <p:cNvPicPr>
            <a:picLocks noChangeAspect="1"/>
          </p:cNvPicPr>
          <p:nvPr/>
        </p:nvPicPr>
        <p:blipFill>
          <a:blip r:embed="rId13"/>
          <a:stretch>
            <a:fillRect/>
          </a:stretch>
        </p:blipFill>
        <p:spPr>
          <a:xfrm>
            <a:off x="6405563" y="4090987"/>
            <a:ext cx="214313" cy="171450"/>
          </a:xfrm>
          <a:prstGeom prst="rect">
            <a:avLst/>
          </a:prstGeom>
        </p:spPr>
      </p:pic>
      <p:sp>
        <p:nvSpPr>
          <p:cNvPr id="14" name="SK-39-text-13"/>
          <p:cNvSpPr/>
          <p:nvPr/>
        </p:nvSpPr>
        <p:spPr>
          <a:xfrm>
            <a:off x="285750" y="142875"/>
            <a:ext cx="960120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SCA Exam Pearls: Consultation Focus</a:t>
            </a:r>
            <a:endParaRPr lang="en-US" sz="1800" dirty="0"/>
          </a:p>
        </p:txBody>
      </p:sp>
      <p:sp>
        <p:nvSpPr>
          <p:cNvPr id="15" name="SK-39-text-14"/>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16" name="SK-39-text-15"/>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17" name="SK-39-text-16"/>
          <p:cNvSpPr/>
          <p:nvPr/>
        </p:nvSpPr>
        <p:spPr>
          <a:xfrm>
            <a:off x="785813" y="1143000"/>
            <a:ext cx="57607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Shared Decision-Making (SDM)</a:t>
            </a:r>
            <a:endParaRPr lang="en-US" sz="1350" dirty="0"/>
          </a:p>
        </p:txBody>
      </p:sp>
      <p:sp>
        <p:nvSpPr>
          <p:cNvPr id="18" name="SK-39-text-17"/>
          <p:cNvSpPr/>
          <p:nvPr/>
        </p:nvSpPr>
        <p:spPr>
          <a:xfrm>
            <a:off x="666750" y="1514475"/>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New Standards:</a:t>
            </a:r>
            <a:r>
              <a:rPr lang="en-US" sz="1125" dirty="0">
                <a:solidFill>
                  <a:srgbClr val="444444"/>
                </a:solidFill>
              </a:rPr>
              <a:t> Explain why two drugs (Metformin MR + SGLT2i) are now recommended simultaneously for heart/kidney protection.</a:t>
            </a:r>
            <a:endParaRPr lang="en-US" sz="1125" dirty="0"/>
          </a:p>
        </p:txBody>
      </p:sp>
      <p:sp>
        <p:nvSpPr>
          <p:cNvPr id="19" name="SK-39-text-18"/>
          <p:cNvSpPr/>
          <p:nvPr/>
        </p:nvSpPr>
        <p:spPr>
          <a:xfrm>
            <a:off x="666750" y="2038350"/>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Patient Preferences:</a:t>
            </a:r>
            <a:r>
              <a:rPr lang="en-US" sz="1125" dirty="0">
                <a:solidFill>
                  <a:srgbClr val="444444"/>
                </a:solidFill>
              </a:rPr>
              <a:t> Discuss injection vs. oral options for obesity/ASCVD pathways (e.g., Tirzepatide).</a:t>
            </a:r>
            <a:endParaRPr lang="en-US" sz="1125" dirty="0"/>
          </a:p>
        </p:txBody>
      </p:sp>
      <p:sp>
        <p:nvSpPr>
          <p:cNvPr id="20" name="SK-39-text-19"/>
          <p:cNvSpPr/>
          <p:nvPr/>
        </p:nvSpPr>
        <p:spPr>
          <a:xfrm>
            <a:off x="619125" y="2705100"/>
            <a:ext cx="640080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SCA MICRO-SKILL: EXPLAINING DUAL THERAPY</a:t>
            </a:r>
            <a:endParaRPr lang="en-US" sz="1050" dirty="0"/>
          </a:p>
        </p:txBody>
      </p:sp>
      <p:sp>
        <p:nvSpPr>
          <p:cNvPr id="21" name="SK-39-text-20"/>
          <p:cNvSpPr/>
          <p:nvPr/>
        </p:nvSpPr>
        <p:spPr>
          <a:xfrm>
            <a:off x="619125" y="2952750"/>
            <a:ext cx="5024438" cy="600075"/>
          </a:xfrm>
          <a:prstGeom prst="rect">
            <a:avLst/>
          </a:prstGeom>
          <a:noFill/>
          <a:ln/>
        </p:spPr>
        <p:txBody>
          <a:bodyPr vert="horz" wrap="square" lIns="0" tIns="0" rIns="0" bIns="0" rtlCol="0" anchor="ctr"/>
          <a:lstStyle/>
          <a:p>
            <a:pPr marL="0" indent="0">
              <a:lnSpc>
                <a:spcPts val="1575"/>
              </a:lnSpc>
              <a:buNone/>
            </a:pPr>
            <a:r>
              <a:rPr lang="en-US" sz="1050" i="1" dirty="0">
                <a:solidFill>
                  <a:srgbClr val="5D4037"/>
                </a:solidFill>
              </a:rPr>
              <a:t>"Recent evidence shows that starting two medications together isn't just about lowering sugar; it's like putting a 'shield' around your heart and kidneys from day one."</a:t>
            </a:r>
            <a:endParaRPr lang="en-US" sz="1050" dirty="0"/>
          </a:p>
        </p:txBody>
      </p:sp>
      <p:sp>
        <p:nvSpPr>
          <p:cNvPr id="22" name="SK-39-text-21"/>
          <p:cNvSpPr/>
          <p:nvPr/>
        </p:nvSpPr>
        <p:spPr>
          <a:xfrm>
            <a:off x="785813" y="4267200"/>
            <a:ext cx="59664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Driving &amp; Occupational Safety</a:t>
            </a:r>
            <a:endParaRPr lang="en-US" sz="1350" dirty="0"/>
          </a:p>
        </p:txBody>
      </p:sp>
      <p:sp>
        <p:nvSpPr>
          <p:cNvPr id="23" name="SK-39-text-22"/>
          <p:cNvSpPr/>
          <p:nvPr/>
        </p:nvSpPr>
        <p:spPr>
          <a:xfrm>
            <a:off x="666750" y="4638675"/>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DVLA Triggers:</a:t>
            </a:r>
            <a:r>
              <a:rPr lang="en-US" sz="1125" dirty="0">
                <a:solidFill>
                  <a:srgbClr val="444444"/>
                </a:solidFill>
              </a:rPr>
              <a:t> Essential to document advice when starting Sulfonylureas or Insulin.</a:t>
            </a:r>
            <a:endParaRPr lang="en-US" sz="1125" dirty="0"/>
          </a:p>
        </p:txBody>
      </p:sp>
      <p:sp>
        <p:nvSpPr>
          <p:cNvPr id="24" name="SK-39-text-23"/>
          <p:cNvSpPr/>
          <p:nvPr/>
        </p:nvSpPr>
        <p:spPr>
          <a:xfrm>
            <a:off x="666750" y="5162550"/>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Group 1 Rules:</a:t>
            </a:r>
            <a:r>
              <a:rPr lang="en-US" sz="1125" dirty="0">
                <a:solidFill>
                  <a:srgbClr val="444444"/>
                </a:solidFill>
              </a:rPr>
              <a:t> "Check before you drive" (BM &gt;5.0), carry hypo treatment, notify DVLA for insulin.</a:t>
            </a:r>
            <a:endParaRPr lang="en-US" sz="1125" dirty="0"/>
          </a:p>
        </p:txBody>
      </p:sp>
      <p:sp>
        <p:nvSpPr>
          <p:cNvPr id="25" name="SK-39-text-24"/>
          <p:cNvSpPr/>
          <p:nvPr/>
        </p:nvSpPr>
        <p:spPr>
          <a:xfrm>
            <a:off x="666750" y="5686425"/>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Group 2 (HGV):</a:t>
            </a:r>
            <a:r>
              <a:rPr lang="en-US" sz="1125" dirty="0">
                <a:solidFill>
                  <a:srgbClr val="444444"/>
                </a:solidFill>
              </a:rPr>
              <a:t> Stricter requirements; 3-year licence, mandatory BM memory meter.</a:t>
            </a:r>
            <a:endParaRPr lang="en-US" sz="1125" dirty="0"/>
          </a:p>
        </p:txBody>
      </p:sp>
      <p:sp>
        <p:nvSpPr>
          <p:cNvPr id="26" name="SK-39-text-25"/>
          <p:cNvSpPr/>
          <p:nvPr/>
        </p:nvSpPr>
        <p:spPr>
          <a:xfrm>
            <a:off x="6715125" y="1143000"/>
            <a:ext cx="54768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Cultural Sensitivity: Ramadan</a:t>
            </a:r>
            <a:endParaRPr lang="en-US" sz="1350" dirty="0"/>
          </a:p>
        </p:txBody>
      </p:sp>
      <p:sp>
        <p:nvSpPr>
          <p:cNvPr id="27" name="SK-39-text-26"/>
          <p:cNvSpPr/>
          <p:nvPr/>
        </p:nvSpPr>
        <p:spPr>
          <a:xfrm>
            <a:off x="6596063" y="1514475"/>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Risk Stratification:</a:t>
            </a:r>
            <a:r>
              <a:rPr lang="en-US" sz="1125" dirty="0">
                <a:solidFill>
                  <a:srgbClr val="444444"/>
                </a:solidFill>
              </a:rPr>
              <a:t> Use IDF-DAR scores (High/Moderate/Low risk) to advise on fasting safety.</a:t>
            </a:r>
            <a:endParaRPr lang="en-US" sz="1125" dirty="0"/>
          </a:p>
        </p:txBody>
      </p:sp>
      <p:sp>
        <p:nvSpPr>
          <p:cNvPr id="28" name="SK-39-text-27"/>
          <p:cNvSpPr/>
          <p:nvPr/>
        </p:nvSpPr>
        <p:spPr>
          <a:xfrm>
            <a:off x="6596063" y="2038350"/>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Medication Timing:</a:t>
            </a:r>
            <a:r>
              <a:rPr lang="en-US" sz="1125" dirty="0">
                <a:solidFill>
                  <a:srgbClr val="444444"/>
                </a:solidFill>
              </a:rPr>
              <a:t> Move Metformin to Iftar/Suhoor; reduce SU dose; SGLT2i caution (dehydration).</a:t>
            </a:r>
            <a:endParaRPr lang="en-US" sz="1125" dirty="0"/>
          </a:p>
        </p:txBody>
      </p:sp>
      <p:sp>
        <p:nvSpPr>
          <p:cNvPr id="29" name="SK-39-text-28"/>
          <p:cNvSpPr/>
          <p:nvPr/>
        </p:nvSpPr>
        <p:spPr>
          <a:xfrm>
            <a:off x="6596063" y="2562225"/>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Breaking the Fast:</a:t>
            </a:r>
            <a:r>
              <a:rPr lang="en-US" sz="1125" dirty="0">
                <a:solidFill>
                  <a:srgbClr val="444444"/>
                </a:solidFill>
              </a:rPr>
              <a:t> Advise breaking fast immediately if BM &lt;3.9 or &gt;16.6 mmol/L.</a:t>
            </a:r>
            <a:endParaRPr lang="en-US" sz="1125" dirty="0"/>
          </a:p>
        </p:txBody>
      </p:sp>
      <p:sp>
        <p:nvSpPr>
          <p:cNvPr id="30" name="SK-39-text-29"/>
          <p:cNvSpPr/>
          <p:nvPr/>
        </p:nvSpPr>
        <p:spPr>
          <a:xfrm>
            <a:off x="6715125" y="404812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Safety-Netting &amp; Red Flags</a:t>
            </a:r>
            <a:endParaRPr lang="en-US" sz="1350" dirty="0"/>
          </a:p>
        </p:txBody>
      </p:sp>
      <p:sp>
        <p:nvSpPr>
          <p:cNvPr id="31" name="SK-39-text-30"/>
          <p:cNvSpPr/>
          <p:nvPr/>
        </p:nvSpPr>
        <p:spPr>
          <a:xfrm>
            <a:off x="6596063" y="4419600"/>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SGLT2i Specifics:</a:t>
            </a:r>
            <a:r>
              <a:rPr lang="en-US" sz="1125" dirty="0">
                <a:solidFill>
                  <a:srgbClr val="444444"/>
                </a:solidFill>
              </a:rPr>
              <a:t> Warn about 'Euglycaemic DKA' (normal sugar but very unwell) and genital hygiene.</a:t>
            </a:r>
            <a:endParaRPr lang="en-US" sz="1125" dirty="0"/>
          </a:p>
        </p:txBody>
      </p:sp>
      <p:sp>
        <p:nvSpPr>
          <p:cNvPr id="32" name="SK-39-text-31"/>
          <p:cNvSpPr/>
          <p:nvPr/>
        </p:nvSpPr>
        <p:spPr>
          <a:xfrm>
            <a:off x="6596063" y="4943475"/>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Sick Day Rules:</a:t>
            </a:r>
            <a:r>
              <a:rPr lang="en-US" sz="1125" dirty="0">
                <a:solidFill>
                  <a:srgbClr val="444444"/>
                </a:solidFill>
              </a:rPr>
              <a:t> Use the </a:t>
            </a:r>
            <a:r>
              <a:rPr lang="en-US" sz="1125" b="1" dirty="0">
                <a:solidFill>
                  <a:srgbClr val="444444"/>
                </a:solidFill>
              </a:rPr>
              <a:t>SADMAN</a:t>
            </a:r>
            <a:r>
              <a:rPr lang="en-US" sz="1125" dirty="0">
                <a:solidFill>
                  <a:srgbClr val="444444"/>
                </a:solidFill>
              </a:rPr>
              <a:t> acronym for acute illness (Stop SGLT2i, ACEi, Diuretics, Metformin, ARBs, NSAIDs).</a:t>
            </a:r>
            <a:endParaRPr lang="en-US" sz="1125" dirty="0"/>
          </a:p>
        </p:txBody>
      </p:sp>
      <p:sp>
        <p:nvSpPr>
          <p:cNvPr id="33" name="SK-39-text-32"/>
          <p:cNvSpPr/>
          <p:nvPr/>
        </p:nvSpPr>
        <p:spPr>
          <a:xfrm>
            <a:off x="6596063" y="5467350"/>
            <a:ext cx="5119688"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444444"/>
                </a:solidFill>
              </a:rPr>
              <a:t>Foot Emergencies:</a:t>
            </a:r>
            <a:r>
              <a:rPr lang="en-US" sz="1125" dirty="0">
                <a:solidFill>
                  <a:srgbClr val="444444"/>
                </a:solidFill>
              </a:rPr>
              <a:t> Same-day referral for "Hot, Swollen, Red" foot (Charcot or Infection).</a:t>
            </a:r>
            <a:endParaRPr lang="en-US" sz="112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4-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4-img-4" descr="preencoded.png"/>
          <p:cNvPicPr>
            <a:picLocks noChangeAspect="1"/>
          </p:cNvPicPr>
          <p:nvPr/>
        </p:nvPicPr>
        <p:blipFill>
          <a:blip r:embed="rId5"/>
          <a:stretch>
            <a:fillRect/>
          </a:stretch>
        </p:blipFill>
        <p:spPr>
          <a:xfrm>
            <a:off x="285750" y="952500"/>
            <a:ext cx="5691188" cy="2714625"/>
          </a:xfrm>
          <a:prstGeom prst="rect">
            <a:avLst/>
          </a:prstGeom>
        </p:spPr>
      </p:pic>
      <p:pic>
        <p:nvPicPr>
          <p:cNvPr id="6" name="SK-4-img-5" descr="preencoded.png"/>
          <p:cNvPicPr>
            <a:picLocks noChangeAspect="1"/>
          </p:cNvPicPr>
          <p:nvPr/>
        </p:nvPicPr>
        <p:blipFill>
          <a:blip r:embed="rId6"/>
          <a:stretch>
            <a:fillRect/>
          </a:stretch>
        </p:blipFill>
        <p:spPr>
          <a:xfrm>
            <a:off x="538163" y="1235571"/>
            <a:ext cx="238125" cy="190500"/>
          </a:xfrm>
          <a:prstGeom prst="rect">
            <a:avLst/>
          </a:prstGeom>
        </p:spPr>
      </p:pic>
      <p:pic>
        <p:nvPicPr>
          <p:cNvPr id="7" name="SK-4-img-6" descr="preencoded.png"/>
          <p:cNvPicPr>
            <a:picLocks noChangeAspect="1"/>
          </p:cNvPicPr>
          <p:nvPr/>
        </p:nvPicPr>
        <p:blipFill>
          <a:blip r:embed="rId7"/>
          <a:stretch>
            <a:fillRect/>
          </a:stretch>
        </p:blipFill>
        <p:spPr>
          <a:xfrm>
            <a:off x="514350" y="1647825"/>
            <a:ext cx="142875" cy="114300"/>
          </a:xfrm>
          <a:prstGeom prst="rect">
            <a:avLst/>
          </a:prstGeom>
        </p:spPr>
      </p:pic>
      <p:pic>
        <p:nvPicPr>
          <p:cNvPr id="8" name="SK-4-img-7" descr="preencoded.png"/>
          <p:cNvPicPr>
            <a:picLocks noChangeAspect="1"/>
          </p:cNvPicPr>
          <p:nvPr/>
        </p:nvPicPr>
        <p:blipFill>
          <a:blip r:embed="rId7"/>
          <a:stretch>
            <a:fillRect/>
          </a:stretch>
        </p:blipFill>
        <p:spPr>
          <a:xfrm>
            <a:off x="514350" y="1962150"/>
            <a:ext cx="142875" cy="114300"/>
          </a:xfrm>
          <a:prstGeom prst="rect">
            <a:avLst/>
          </a:prstGeom>
        </p:spPr>
      </p:pic>
      <p:pic>
        <p:nvPicPr>
          <p:cNvPr id="9" name="SK-4-img-8" descr="preencoded.png"/>
          <p:cNvPicPr>
            <a:picLocks noChangeAspect="1"/>
          </p:cNvPicPr>
          <p:nvPr/>
        </p:nvPicPr>
        <p:blipFill>
          <a:blip r:embed="rId7"/>
          <a:stretch>
            <a:fillRect/>
          </a:stretch>
        </p:blipFill>
        <p:spPr>
          <a:xfrm>
            <a:off x="514350" y="2276475"/>
            <a:ext cx="142875" cy="114300"/>
          </a:xfrm>
          <a:prstGeom prst="rect">
            <a:avLst/>
          </a:prstGeom>
        </p:spPr>
      </p:pic>
      <p:pic>
        <p:nvPicPr>
          <p:cNvPr id="10" name="SK-4-img-9" descr="preencoded.png"/>
          <p:cNvPicPr>
            <a:picLocks noChangeAspect="1"/>
          </p:cNvPicPr>
          <p:nvPr/>
        </p:nvPicPr>
        <p:blipFill>
          <a:blip r:embed="rId5"/>
          <a:stretch>
            <a:fillRect/>
          </a:stretch>
        </p:blipFill>
        <p:spPr>
          <a:xfrm>
            <a:off x="285750" y="3857625"/>
            <a:ext cx="5691188" cy="2714625"/>
          </a:xfrm>
          <a:prstGeom prst="rect">
            <a:avLst/>
          </a:prstGeom>
        </p:spPr>
      </p:pic>
      <p:pic>
        <p:nvPicPr>
          <p:cNvPr id="11" name="SK-4-img-10" descr="preencoded.png"/>
          <p:cNvPicPr>
            <a:picLocks noChangeAspect="1"/>
          </p:cNvPicPr>
          <p:nvPr/>
        </p:nvPicPr>
        <p:blipFill>
          <a:blip r:embed="rId8"/>
          <a:stretch>
            <a:fillRect/>
          </a:stretch>
        </p:blipFill>
        <p:spPr>
          <a:xfrm>
            <a:off x="538163" y="4140696"/>
            <a:ext cx="238125" cy="190500"/>
          </a:xfrm>
          <a:prstGeom prst="rect">
            <a:avLst/>
          </a:prstGeom>
        </p:spPr>
      </p:pic>
      <p:pic>
        <p:nvPicPr>
          <p:cNvPr id="12" name="SK-4-img-11" descr="preencoded.png"/>
          <p:cNvPicPr>
            <a:picLocks noChangeAspect="1"/>
          </p:cNvPicPr>
          <p:nvPr/>
        </p:nvPicPr>
        <p:blipFill>
          <a:blip r:embed="rId7"/>
          <a:stretch>
            <a:fillRect/>
          </a:stretch>
        </p:blipFill>
        <p:spPr>
          <a:xfrm>
            <a:off x="514350" y="4552950"/>
            <a:ext cx="142875" cy="114300"/>
          </a:xfrm>
          <a:prstGeom prst="rect">
            <a:avLst/>
          </a:prstGeom>
        </p:spPr>
      </p:pic>
      <p:pic>
        <p:nvPicPr>
          <p:cNvPr id="13" name="SK-4-img-12" descr="preencoded.png"/>
          <p:cNvPicPr>
            <a:picLocks noChangeAspect="1"/>
          </p:cNvPicPr>
          <p:nvPr/>
        </p:nvPicPr>
        <p:blipFill>
          <a:blip r:embed="rId7"/>
          <a:stretch>
            <a:fillRect/>
          </a:stretch>
        </p:blipFill>
        <p:spPr>
          <a:xfrm>
            <a:off x="514350" y="4867275"/>
            <a:ext cx="142875" cy="114300"/>
          </a:xfrm>
          <a:prstGeom prst="rect">
            <a:avLst/>
          </a:prstGeom>
        </p:spPr>
      </p:pic>
      <p:pic>
        <p:nvPicPr>
          <p:cNvPr id="14" name="SK-4-img-13" descr="preencoded.png"/>
          <p:cNvPicPr>
            <a:picLocks noChangeAspect="1"/>
          </p:cNvPicPr>
          <p:nvPr/>
        </p:nvPicPr>
        <p:blipFill>
          <a:blip r:embed="rId9"/>
          <a:stretch>
            <a:fillRect/>
          </a:stretch>
        </p:blipFill>
        <p:spPr>
          <a:xfrm>
            <a:off x="6215063" y="952500"/>
            <a:ext cx="5691188" cy="3185517"/>
          </a:xfrm>
          <a:prstGeom prst="rect">
            <a:avLst/>
          </a:prstGeom>
        </p:spPr>
      </p:pic>
      <p:pic>
        <p:nvPicPr>
          <p:cNvPr id="15" name="SK-4-img-14" descr="preencoded.png"/>
          <p:cNvPicPr>
            <a:picLocks noChangeAspect="1"/>
          </p:cNvPicPr>
          <p:nvPr/>
        </p:nvPicPr>
        <p:blipFill>
          <a:blip r:embed="rId10"/>
          <a:stretch>
            <a:fillRect/>
          </a:stretch>
        </p:blipFill>
        <p:spPr>
          <a:xfrm>
            <a:off x="6429375" y="1197471"/>
            <a:ext cx="238125" cy="190500"/>
          </a:xfrm>
          <a:prstGeom prst="rect">
            <a:avLst/>
          </a:prstGeom>
        </p:spPr>
      </p:pic>
      <p:pic>
        <p:nvPicPr>
          <p:cNvPr id="16" name="SK-4-img-15" descr="preencoded.png"/>
          <p:cNvPicPr>
            <a:picLocks noChangeAspect="1"/>
          </p:cNvPicPr>
          <p:nvPr/>
        </p:nvPicPr>
        <p:blipFill>
          <a:blip r:embed="rId11"/>
          <a:stretch>
            <a:fillRect/>
          </a:stretch>
        </p:blipFill>
        <p:spPr>
          <a:xfrm>
            <a:off x="6405563" y="1562100"/>
            <a:ext cx="142875" cy="114300"/>
          </a:xfrm>
          <a:prstGeom prst="rect">
            <a:avLst/>
          </a:prstGeom>
        </p:spPr>
      </p:pic>
      <p:pic>
        <p:nvPicPr>
          <p:cNvPr id="17" name="SK-4-img-16" descr="preencoded.png"/>
          <p:cNvPicPr>
            <a:picLocks noChangeAspect="1"/>
          </p:cNvPicPr>
          <p:nvPr/>
        </p:nvPicPr>
        <p:blipFill>
          <a:blip r:embed="rId11"/>
          <a:stretch>
            <a:fillRect/>
          </a:stretch>
        </p:blipFill>
        <p:spPr>
          <a:xfrm>
            <a:off x="6405563" y="1876425"/>
            <a:ext cx="142875" cy="114300"/>
          </a:xfrm>
          <a:prstGeom prst="rect">
            <a:avLst/>
          </a:prstGeom>
        </p:spPr>
      </p:pic>
      <p:pic>
        <p:nvPicPr>
          <p:cNvPr id="18" name="SK-4-img-17" descr="preencoded.png"/>
          <p:cNvPicPr>
            <a:picLocks noChangeAspect="1"/>
          </p:cNvPicPr>
          <p:nvPr/>
        </p:nvPicPr>
        <p:blipFill>
          <a:blip r:embed="rId11"/>
          <a:stretch>
            <a:fillRect/>
          </a:stretch>
        </p:blipFill>
        <p:spPr>
          <a:xfrm>
            <a:off x="6405563" y="2190750"/>
            <a:ext cx="142875" cy="114300"/>
          </a:xfrm>
          <a:prstGeom prst="rect">
            <a:avLst/>
          </a:prstGeom>
        </p:spPr>
      </p:pic>
      <p:pic>
        <p:nvPicPr>
          <p:cNvPr id="19" name="SK-4-img-18" descr="preencoded.png"/>
          <p:cNvPicPr>
            <a:picLocks noChangeAspect="1"/>
          </p:cNvPicPr>
          <p:nvPr/>
        </p:nvPicPr>
        <p:blipFill>
          <a:blip r:embed="rId12"/>
          <a:stretch>
            <a:fillRect/>
          </a:stretch>
        </p:blipFill>
        <p:spPr>
          <a:xfrm>
            <a:off x="6215063" y="4423767"/>
            <a:ext cx="5691188" cy="1119188"/>
          </a:xfrm>
          <a:prstGeom prst="rect">
            <a:avLst/>
          </a:prstGeom>
        </p:spPr>
      </p:pic>
      <p:pic>
        <p:nvPicPr>
          <p:cNvPr id="20" name="SK-4-img-19" descr="preencoded.png"/>
          <p:cNvPicPr>
            <a:picLocks noChangeAspect="1"/>
          </p:cNvPicPr>
          <p:nvPr/>
        </p:nvPicPr>
        <p:blipFill>
          <a:blip r:embed="rId13"/>
          <a:stretch>
            <a:fillRect/>
          </a:stretch>
        </p:blipFill>
        <p:spPr>
          <a:xfrm>
            <a:off x="6357938" y="4596557"/>
            <a:ext cx="154781" cy="125760"/>
          </a:xfrm>
          <a:prstGeom prst="rect">
            <a:avLst/>
          </a:prstGeom>
        </p:spPr>
      </p:pic>
      <p:pic>
        <p:nvPicPr>
          <p:cNvPr id="21" name="SK-4-img-20" descr="preencoded.png"/>
          <p:cNvPicPr>
            <a:picLocks noChangeAspect="1"/>
          </p:cNvPicPr>
          <p:nvPr/>
        </p:nvPicPr>
        <p:blipFill>
          <a:blip r:embed="rId14"/>
          <a:stretch>
            <a:fillRect/>
          </a:stretch>
        </p:blipFill>
        <p:spPr>
          <a:xfrm>
            <a:off x="6215063" y="5828705"/>
            <a:ext cx="5691188" cy="743545"/>
          </a:xfrm>
          <a:prstGeom prst="rect">
            <a:avLst/>
          </a:prstGeom>
        </p:spPr>
      </p:pic>
      <p:pic>
        <p:nvPicPr>
          <p:cNvPr id="22" name="SK-4-img-21" descr="preencoded.png"/>
          <p:cNvPicPr>
            <a:picLocks noChangeAspect="1"/>
          </p:cNvPicPr>
          <p:nvPr/>
        </p:nvPicPr>
        <p:blipFill>
          <a:blip r:embed="rId15"/>
          <a:stretch>
            <a:fillRect/>
          </a:stretch>
        </p:blipFill>
        <p:spPr>
          <a:xfrm>
            <a:off x="6357938" y="6009233"/>
            <a:ext cx="154781" cy="125760"/>
          </a:xfrm>
          <a:prstGeom prst="rect">
            <a:avLst/>
          </a:prstGeom>
        </p:spPr>
      </p:pic>
      <p:sp>
        <p:nvSpPr>
          <p:cNvPr id="23" name="SK-4-text-22"/>
          <p:cNvSpPr/>
          <p:nvPr/>
        </p:nvSpPr>
        <p:spPr>
          <a:xfrm>
            <a:off x="285750" y="142875"/>
            <a:ext cx="87782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Prediabetes and High-Risk States</a:t>
            </a:r>
            <a:endParaRPr lang="en-US" sz="1800" dirty="0"/>
          </a:p>
        </p:txBody>
      </p:sp>
      <p:sp>
        <p:nvSpPr>
          <p:cNvPr id="24" name="SK-4-text-23"/>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5" name="SK-4-text-24"/>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6" name="SK-4-text-25"/>
          <p:cNvSpPr/>
          <p:nvPr/>
        </p:nvSpPr>
        <p:spPr>
          <a:xfrm>
            <a:off x="914400" y="1195388"/>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Biochemical Thresholds</a:t>
            </a:r>
            <a:endParaRPr lang="en-US" sz="1350" dirty="0"/>
          </a:p>
        </p:txBody>
      </p:sp>
      <p:sp>
        <p:nvSpPr>
          <p:cNvPr id="27" name="SK-4-text-26"/>
          <p:cNvSpPr/>
          <p:nvPr/>
        </p:nvSpPr>
        <p:spPr>
          <a:xfrm>
            <a:off x="752475" y="1609725"/>
            <a:ext cx="965835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HbA1c:</a:t>
            </a:r>
            <a:r>
              <a:rPr lang="en-US" sz="1125" dirty="0">
                <a:solidFill>
                  <a:srgbClr val="444444"/>
                </a:solidFill>
              </a:rPr>
              <a:t> </a:t>
            </a:r>
            <a:r>
              <a:rPr lang="en-US" sz="1125" b="1" dirty="0">
                <a:solidFill>
                  <a:srgbClr val="2D2D2D"/>
                </a:solidFill>
                <a:highlight>
                  <a:srgbClr val="FFF3E0"/>
                </a:highlight>
              </a:rPr>
              <a:t>42 – 47 mmol/mol</a:t>
            </a:r>
            <a:r>
              <a:rPr lang="en-US" sz="1125" dirty="0">
                <a:solidFill>
                  <a:srgbClr val="444444"/>
                </a:solidFill>
              </a:rPr>
              <a:t> (Impaired Glucose Regulation)</a:t>
            </a:r>
            <a:endParaRPr lang="en-US" sz="1125" dirty="0"/>
          </a:p>
        </p:txBody>
      </p:sp>
      <p:sp>
        <p:nvSpPr>
          <p:cNvPr id="28" name="SK-4-text-27"/>
          <p:cNvSpPr/>
          <p:nvPr/>
        </p:nvSpPr>
        <p:spPr>
          <a:xfrm>
            <a:off x="752475" y="1924050"/>
            <a:ext cx="114395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Fasting Plasma Glucose:</a:t>
            </a:r>
            <a:r>
              <a:rPr lang="en-US" sz="1125" dirty="0">
                <a:solidFill>
                  <a:srgbClr val="444444"/>
                </a:solidFill>
              </a:rPr>
              <a:t> </a:t>
            </a:r>
            <a:r>
              <a:rPr lang="en-US" sz="1125" b="1" dirty="0">
                <a:solidFill>
                  <a:srgbClr val="2D2D2D"/>
                </a:solidFill>
                <a:highlight>
                  <a:srgbClr val="FFF3E0"/>
                </a:highlight>
              </a:rPr>
              <a:t>6.1 – 6.9 mmol/L</a:t>
            </a:r>
            <a:r>
              <a:rPr lang="en-US" sz="1125" dirty="0">
                <a:solidFill>
                  <a:srgbClr val="444444"/>
                </a:solidFill>
              </a:rPr>
              <a:t> (Impaired Fasting Glycaemia)</a:t>
            </a:r>
            <a:endParaRPr lang="en-US" sz="1125" dirty="0"/>
          </a:p>
        </p:txBody>
      </p:sp>
      <p:sp>
        <p:nvSpPr>
          <p:cNvPr id="29" name="SK-4-text-28"/>
          <p:cNvSpPr/>
          <p:nvPr/>
        </p:nvSpPr>
        <p:spPr>
          <a:xfrm>
            <a:off x="752475" y="2238375"/>
            <a:ext cx="114395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2-hour OGTT Glucose:</a:t>
            </a:r>
            <a:r>
              <a:rPr lang="en-US" sz="1125" dirty="0">
                <a:solidFill>
                  <a:srgbClr val="444444"/>
                </a:solidFill>
              </a:rPr>
              <a:t> </a:t>
            </a:r>
            <a:r>
              <a:rPr lang="en-US" sz="1125" b="1" dirty="0">
                <a:solidFill>
                  <a:srgbClr val="2D2D2D"/>
                </a:solidFill>
                <a:highlight>
                  <a:srgbClr val="FFF3E0"/>
                </a:highlight>
              </a:rPr>
              <a:t>7.8 – 11.0 mmol/L</a:t>
            </a:r>
            <a:r>
              <a:rPr lang="en-US" sz="1125" dirty="0">
                <a:solidFill>
                  <a:srgbClr val="444444"/>
                </a:solidFill>
              </a:rPr>
              <a:t> (Impaired Glucose Tolerance)</a:t>
            </a:r>
            <a:endParaRPr lang="en-US" sz="1125" dirty="0"/>
          </a:p>
        </p:txBody>
      </p:sp>
      <p:sp>
        <p:nvSpPr>
          <p:cNvPr id="30" name="SK-4-text-29"/>
          <p:cNvSpPr/>
          <p:nvPr/>
        </p:nvSpPr>
        <p:spPr>
          <a:xfrm>
            <a:off x="914400" y="4100513"/>
            <a:ext cx="43205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Clinical Significance</a:t>
            </a:r>
            <a:endParaRPr lang="en-US" sz="1350" dirty="0"/>
          </a:p>
        </p:txBody>
      </p:sp>
      <p:sp>
        <p:nvSpPr>
          <p:cNvPr id="31" name="SK-4-text-30"/>
          <p:cNvSpPr/>
          <p:nvPr/>
        </p:nvSpPr>
        <p:spPr>
          <a:xfrm>
            <a:off x="752475" y="4514850"/>
            <a:ext cx="110871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High risk of progression to Type 2 Diabetes (~5-10% per year).</a:t>
            </a:r>
            <a:endParaRPr lang="en-US" sz="1125" dirty="0"/>
          </a:p>
        </p:txBody>
      </p:sp>
      <p:sp>
        <p:nvSpPr>
          <p:cNvPr id="32" name="SK-4-text-31"/>
          <p:cNvSpPr/>
          <p:nvPr/>
        </p:nvSpPr>
        <p:spPr>
          <a:xfrm>
            <a:off x="752475" y="4829175"/>
            <a:ext cx="10972800" cy="200025"/>
          </a:xfrm>
          <a:prstGeom prst="rect">
            <a:avLst/>
          </a:prstGeom>
          <a:noFill/>
          <a:ln/>
        </p:spPr>
        <p:txBody>
          <a:bodyPr vert="horz" wrap="square" lIns="0" tIns="0" rIns="0" bIns="0" rtlCol="0" anchor="ctr"/>
          <a:lstStyle/>
          <a:p>
            <a:pPr marL="0" indent="0" algn="l">
              <a:lnSpc>
                <a:spcPts val="1575"/>
              </a:lnSpc>
              <a:buNone/>
            </a:pPr>
            <a:r>
              <a:rPr lang="en-US" sz="1125" dirty="0">
                <a:solidFill>
                  <a:srgbClr val="444444"/>
                </a:solidFill>
              </a:rPr>
              <a:t>Associated with increased risk of CVD and microvascular changes.</a:t>
            </a:r>
            <a:endParaRPr lang="en-US" sz="1125" dirty="0"/>
          </a:p>
        </p:txBody>
      </p:sp>
      <p:sp>
        <p:nvSpPr>
          <p:cNvPr id="33" name="SK-4-text-32"/>
          <p:cNvSpPr/>
          <p:nvPr/>
        </p:nvSpPr>
        <p:spPr>
          <a:xfrm>
            <a:off x="6805613" y="1157288"/>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1B5E20"/>
                </a:solidFill>
              </a:rPr>
              <a:t>The Management Pathway</a:t>
            </a:r>
            <a:endParaRPr lang="en-US" sz="1350" dirty="0"/>
          </a:p>
        </p:txBody>
      </p:sp>
      <p:sp>
        <p:nvSpPr>
          <p:cNvPr id="34" name="SK-4-text-33"/>
          <p:cNvSpPr/>
          <p:nvPr/>
        </p:nvSpPr>
        <p:spPr>
          <a:xfrm>
            <a:off x="6643688" y="1524000"/>
            <a:ext cx="55483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Mandatory Offer:</a:t>
            </a:r>
            <a:r>
              <a:rPr lang="en-US" sz="1125" dirty="0">
                <a:solidFill>
                  <a:srgbClr val="444444"/>
                </a:solidFill>
              </a:rPr>
              <a:t>Refer to NHS Diabetes Prevention Programme (NDPP).</a:t>
            </a:r>
            <a:endParaRPr lang="en-US" sz="1125" dirty="0"/>
          </a:p>
        </p:txBody>
      </p:sp>
      <p:sp>
        <p:nvSpPr>
          <p:cNvPr id="35" name="SK-4-text-34"/>
          <p:cNvSpPr/>
          <p:nvPr/>
        </p:nvSpPr>
        <p:spPr>
          <a:xfrm>
            <a:off x="6643688" y="1838325"/>
            <a:ext cx="55483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Lifestyle:</a:t>
            </a:r>
            <a:r>
              <a:rPr lang="en-US" sz="1125" dirty="0">
                <a:solidFill>
                  <a:srgbClr val="444444"/>
                </a:solidFill>
              </a:rPr>
              <a:t>Weight loss goal 5-10%, Mediterranean/Low-carb diet.</a:t>
            </a:r>
            <a:endParaRPr lang="en-US" sz="1125" dirty="0"/>
          </a:p>
        </p:txBody>
      </p:sp>
      <p:sp>
        <p:nvSpPr>
          <p:cNvPr id="36" name="SK-4-text-35"/>
          <p:cNvSpPr/>
          <p:nvPr/>
        </p:nvSpPr>
        <p:spPr>
          <a:xfrm>
            <a:off x="6643688" y="2152650"/>
            <a:ext cx="5548313"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444444"/>
                </a:solidFill>
              </a:rPr>
              <a:t>Monitoring:</a:t>
            </a:r>
            <a:r>
              <a:rPr lang="en-US" sz="1125" dirty="0">
                <a:solidFill>
                  <a:srgbClr val="444444"/>
                </a:solidFill>
              </a:rPr>
              <a:t>Annual HbA1c check is essential to detect conversion.</a:t>
            </a:r>
            <a:endParaRPr lang="en-US" sz="1125" dirty="0"/>
          </a:p>
        </p:txBody>
      </p:sp>
      <p:sp>
        <p:nvSpPr>
          <p:cNvPr id="37" name="SK-4-text-36"/>
          <p:cNvSpPr/>
          <p:nvPr/>
        </p:nvSpPr>
        <p:spPr>
          <a:xfrm>
            <a:off x="6569869" y="4566642"/>
            <a:ext cx="5405438" cy="185738"/>
          </a:xfrm>
          <a:prstGeom prst="rect">
            <a:avLst/>
          </a:prstGeom>
          <a:noFill/>
          <a:ln/>
        </p:spPr>
        <p:txBody>
          <a:bodyPr vert="horz" wrap="square" lIns="0" tIns="0" rIns="0" bIns="0" rtlCol="0" anchor="ctr"/>
          <a:lstStyle/>
          <a:p>
            <a:pPr marL="0" indent="0">
              <a:lnSpc>
                <a:spcPts val="1463"/>
              </a:lnSpc>
              <a:buNone/>
            </a:pPr>
            <a:r>
              <a:rPr lang="en-US" sz="975" b="1" dirty="0">
                <a:solidFill>
                  <a:srgbClr val="F58220"/>
                </a:solidFill>
              </a:rPr>
              <a:t>SCA/CONSULTATION FRAMING</a:t>
            </a:r>
            <a:endParaRPr lang="en-US" sz="975" dirty="0"/>
          </a:p>
        </p:txBody>
      </p:sp>
      <p:sp>
        <p:nvSpPr>
          <p:cNvPr id="38" name="SK-4-text-37"/>
          <p:cNvSpPr/>
          <p:nvPr/>
        </p:nvSpPr>
        <p:spPr>
          <a:xfrm>
            <a:off x="6357938" y="4800005"/>
            <a:ext cx="5405438" cy="600075"/>
          </a:xfrm>
          <a:prstGeom prst="rect">
            <a:avLst/>
          </a:prstGeom>
          <a:noFill/>
          <a:ln/>
        </p:spPr>
        <p:txBody>
          <a:bodyPr vert="horz" wrap="square" lIns="0" tIns="0" rIns="0" bIns="0" rtlCol="0" anchor="ctr"/>
          <a:lstStyle/>
          <a:p>
            <a:pPr marL="0" indent="0">
              <a:lnSpc>
                <a:spcPts val="1575"/>
              </a:lnSpc>
              <a:buNone/>
            </a:pPr>
            <a:r>
              <a:rPr lang="en-US" sz="1050" dirty="0">
                <a:solidFill>
                  <a:srgbClr val="5D4037"/>
                </a:solidFill>
              </a:rPr>
              <a:t>"Your blood sugar is in a 'grey zone'—not yet diabetes, but high enough to damage your blood vessels. The good news is this is reversible. The NHS Prevention Programme provides coaching to help you make changes that can prevent diabetes for good."</a:t>
            </a:r>
            <a:endParaRPr lang="en-US" sz="1050" dirty="0"/>
          </a:p>
        </p:txBody>
      </p:sp>
      <p:sp>
        <p:nvSpPr>
          <p:cNvPr id="39" name="SK-4-text-38"/>
          <p:cNvSpPr/>
          <p:nvPr/>
        </p:nvSpPr>
        <p:spPr>
          <a:xfrm>
            <a:off x="6588919" y="5971580"/>
            <a:ext cx="5603081" cy="1857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 Note: Do NOT code as "Diabetes" - use "Non-diabetic hyperglycaemia".</a:t>
            </a:r>
            <a:endParaRPr lang="en-US" sz="975"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0-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40-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40-img-4" descr="preencoded.png"/>
          <p:cNvPicPr>
            <a:picLocks noChangeAspect="1"/>
          </p:cNvPicPr>
          <p:nvPr/>
        </p:nvPicPr>
        <p:blipFill>
          <a:blip r:embed="rId5"/>
          <a:stretch>
            <a:fillRect/>
          </a:stretch>
        </p:blipFill>
        <p:spPr>
          <a:xfrm>
            <a:off x="285750" y="857250"/>
            <a:ext cx="5691188" cy="2638425"/>
          </a:xfrm>
          <a:prstGeom prst="rect">
            <a:avLst/>
          </a:prstGeom>
        </p:spPr>
      </p:pic>
      <p:pic>
        <p:nvPicPr>
          <p:cNvPr id="6" name="SK-40-img-5" descr="preencoded.png"/>
          <p:cNvPicPr>
            <a:picLocks noChangeAspect="1"/>
          </p:cNvPicPr>
          <p:nvPr/>
        </p:nvPicPr>
        <p:blipFill>
          <a:blip r:embed="rId6"/>
          <a:stretch>
            <a:fillRect/>
          </a:stretch>
        </p:blipFill>
        <p:spPr>
          <a:xfrm>
            <a:off x="428625" y="1033462"/>
            <a:ext cx="238125" cy="190500"/>
          </a:xfrm>
          <a:prstGeom prst="rect">
            <a:avLst/>
          </a:prstGeom>
        </p:spPr>
      </p:pic>
      <p:pic>
        <p:nvPicPr>
          <p:cNvPr id="7" name="SK-40-img-6" descr="preencoded.png"/>
          <p:cNvPicPr>
            <a:picLocks noChangeAspect="1"/>
          </p:cNvPicPr>
          <p:nvPr/>
        </p:nvPicPr>
        <p:blipFill>
          <a:blip r:embed="rId7"/>
          <a:stretch>
            <a:fillRect/>
          </a:stretch>
        </p:blipFill>
        <p:spPr>
          <a:xfrm>
            <a:off x="428625" y="1409700"/>
            <a:ext cx="119063" cy="119063"/>
          </a:xfrm>
          <a:prstGeom prst="rect">
            <a:avLst/>
          </a:prstGeom>
        </p:spPr>
      </p:pic>
      <p:pic>
        <p:nvPicPr>
          <p:cNvPr id="8" name="SK-40-img-7" descr="preencoded.png"/>
          <p:cNvPicPr>
            <a:picLocks noChangeAspect="1"/>
          </p:cNvPicPr>
          <p:nvPr/>
        </p:nvPicPr>
        <p:blipFill>
          <a:blip r:embed="rId7"/>
          <a:stretch>
            <a:fillRect/>
          </a:stretch>
        </p:blipFill>
        <p:spPr>
          <a:xfrm>
            <a:off x="428625" y="1905000"/>
            <a:ext cx="119063" cy="119063"/>
          </a:xfrm>
          <a:prstGeom prst="rect">
            <a:avLst/>
          </a:prstGeom>
        </p:spPr>
      </p:pic>
      <p:pic>
        <p:nvPicPr>
          <p:cNvPr id="9" name="SK-40-img-8" descr="preencoded.png"/>
          <p:cNvPicPr>
            <a:picLocks noChangeAspect="1"/>
          </p:cNvPicPr>
          <p:nvPr/>
        </p:nvPicPr>
        <p:blipFill>
          <a:blip r:embed="rId7"/>
          <a:stretch>
            <a:fillRect/>
          </a:stretch>
        </p:blipFill>
        <p:spPr>
          <a:xfrm>
            <a:off x="428625" y="2400300"/>
            <a:ext cx="119063" cy="119063"/>
          </a:xfrm>
          <a:prstGeom prst="rect">
            <a:avLst/>
          </a:prstGeom>
        </p:spPr>
      </p:pic>
      <p:pic>
        <p:nvPicPr>
          <p:cNvPr id="10" name="SK-40-img-9" descr="preencoded.png"/>
          <p:cNvPicPr>
            <a:picLocks noChangeAspect="1"/>
          </p:cNvPicPr>
          <p:nvPr/>
        </p:nvPicPr>
        <p:blipFill>
          <a:blip r:embed="rId8"/>
          <a:stretch>
            <a:fillRect/>
          </a:stretch>
        </p:blipFill>
        <p:spPr>
          <a:xfrm>
            <a:off x="428625" y="2895600"/>
            <a:ext cx="119063" cy="119063"/>
          </a:xfrm>
          <a:prstGeom prst="rect">
            <a:avLst/>
          </a:prstGeom>
        </p:spPr>
      </p:pic>
      <p:pic>
        <p:nvPicPr>
          <p:cNvPr id="11" name="SK-40-img-10" descr="preencoded.png"/>
          <p:cNvPicPr>
            <a:picLocks noChangeAspect="1"/>
          </p:cNvPicPr>
          <p:nvPr/>
        </p:nvPicPr>
        <p:blipFill>
          <a:blip r:embed="rId9"/>
          <a:stretch>
            <a:fillRect/>
          </a:stretch>
        </p:blipFill>
        <p:spPr>
          <a:xfrm>
            <a:off x="6215063" y="857250"/>
            <a:ext cx="5691188" cy="2638425"/>
          </a:xfrm>
          <a:prstGeom prst="rect">
            <a:avLst/>
          </a:prstGeom>
        </p:spPr>
      </p:pic>
      <p:pic>
        <p:nvPicPr>
          <p:cNvPr id="12" name="SK-40-img-11" descr="preencoded.png"/>
          <p:cNvPicPr>
            <a:picLocks noChangeAspect="1"/>
          </p:cNvPicPr>
          <p:nvPr/>
        </p:nvPicPr>
        <p:blipFill>
          <a:blip r:embed="rId10"/>
          <a:stretch>
            <a:fillRect/>
          </a:stretch>
        </p:blipFill>
        <p:spPr>
          <a:xfrm>
            <a:off x="6357938" y="1033462"/>
            <a:ext cx="238125" cy="190500"/>
          </a:xfrm>
          <a:prstGeom prst="rect">
            <a:avLst/>
          </a:prstGeom>
        </p:spPr>
      </p:pic>
      <p:pic>
        <p:nvPicPr>
          <p:cNvPr id="13" name="SK-40-img-12" descr="preencoded.png"/>
          <p:cNvPicPr>
            <a:picLocks noChangeAspect="1"/>
          </p:cNvPicPr>
          <p:nvPr/>
        </p:nvPicPr>
        <p:blipFill>
          <a:blip r:embed="rId11"/>
          <a:stretch>
            <a:fillRect/>
          </a:stretch>
        </p:blipFill>
        <p:spPr>
          <a:xfrm>
            <a:off x="6357938" y="1409700"/>
            <a:ext cx="119063" cy="119063"/>
          </a:xfrm>
          <a:prstGeom prst="rect">
            <a:avLst/>
          </a:prstGeom>
        </p:spPr>
      </p:pic>
      <p:pic>
        <p:nvPicPr>
          <p:cNvPr id="14" name="SK-40-img-13" descr="preencoded.png"/>
          <p:cNvPicPr>
            <a:picLocks noChangeAspect="1"/>
          </p:cNvPicPr>
          <p:nvPr/>
        </p:nvPicPr>
        <p:blipFill>
          <a:blip r:embed="rId11"/>
          <a:stretch>
            <a:fillRect/>
          </a:stretch>
        </p:blipFill>
        <p:spPr>
          <a:xfrm>
            <a:off x="6357938" y="1905000"/>
            <a:ext cx="119063" cy="119063"/>
          </a:xfrm>
          <a:prstGeom prst="rect">
            <a:avLst/>
          </a:prstGeom>
        </p:spPr>
      </p:pic>
      <p:pic>
        <p:nvPicPr>
          <p:cNvPr id="15" name="SK-40-img-14" descr="preencoded.png"/>
          <p:cNvPicPr>
            <a:picLocks noChangeAspect="1"/>
          </p:cNvPicPr>
          <p:nvPr/>
        </p:nvPicPr>
        <p:blipFill>
          <a:blip r:embed="rId11"/>
          <a:stretch>
            <a:fillRect/>
          </a:stretch>
        </p:blipFill>
        <p:spPr>
          <a:xfrm>
            <a:off x="6357938" y="2400300"/>
            <a:ext cx="119063" cy="119063"/>
          </a:xfrm>
          <a:prstGeom prst="rect">
            <a:avLst/>
          </a:prstGeom>
        </p:spPr>
      </p:pic>
      <p:pic>
        <p:nvPicPr>
          <p:cNvPr id="16" name="SK-40-img-15" descr="preencoded.png"/>
          <p:cNvPicPr>
            <a:picLocks noChangeAspect="1"/>
          </p:cNvPicPr>
          <p:nvPr/>
        </p:nvPicPr>
        <p:blipFill>
          <a:blip r:embed="rId11"/>
          <a:stretch>
            <a:fillRect/>
          </a:stretch>
        </p:blipFill>
        <p:spPr>
          <a:xfrm>
            <a:off x="6357938" y="2895600"/>
            <a:ext cx="119063" cy="119063"/>
          </a:xfrm>
          <a:prstGeom prst="rect">
            <a:avLst/>
          </a:prstGeom>
        </p:spPr>
      </p:pic>
      <p:pic>
        <p:nvPicPr>
          <p:cNvPr id="17" name="SK-40-img-16" descr="preencoded.png"/>
          <p:cNvPicPr>
            <a:picLocks noChangeAspect="1"/>
          </p:cNvPicPr>
          <p:nvPr/>
        </p:nvPicPr>
        <p:blipFill>
          <a:blip r:embed="rId12"/>
          <a:stretch>
            <a:fillRect/>
          </a:stretch>
        </p:blipFill>
        <p:spPr>
          <a:xfrm>
            <a:off x="285750" y="5789563"/>
            <a:ext cx="11620500" cy="877937"/>
          </a:xfrm>
          <a:prstGeom prst="rect">
            <a:avLst/>
          </a:prstGeom>
        </p:spPr>
      </p:pic>
      <p:pic>
        <p:nvPicPr>
          <p:cNvPr id="18" name="SK-40-img-17" descr="preencoded.png"/>
          <p:cNvPicPr>
            <a:picLocks noChangeAspect="1"/>
          </p:cNvPicPr>
          <p:nvPr/>
        </p:nvPicPr>
        <p:blipFill>
          <a:blip r:embed="rId13"/>
          <a:stretch>
            <a:fillRect/>
          </a:stretch>
        </p:blipFill>
        <p:spPr>
          <a:xfrm>
            <a:off x="400050" y="5932438"/>
            <a:ext cx="142875" cy="114300"/>
          </a:xfrm>
          <a:prstGeom prst="rect">
            <a:avLst/>
          </a:prstGeom>
        </p:spPr>
      </p:pic>
      <p:sp>
        <p:nvSpPr>
          <p:cNvPr id="19" name="SK-40-text-18"/>
          <p:cNvSpPr/>
          <p:nvPr/>
        </p:nvSpPr>
        <p:spPr>
          <a:xfrm>
            <a:off x="285750" y="142875"/>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Red Flags, Common Pitfalls, and Disclaimer</a:t>
            </a:r>
            <a:endParaRPr lang="en-US" sz="1800" dirty="0"/>
          </a:p>
        </p:txBody>
      </p:sp>
      <p:sp>
        <p:nvSpPr>
          <p:cNvPr id="20" name="SK-40-text-19"/>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1" name="SK-40-text-20"/>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2" name="SK-40-text-21"/>
          <p:cNvSpPr/>
          <p:nvPr/>
        </p:nvSpPr>
        <p:spPr>
          <a:xfrm>
            <a:off x="781050" y="1000125"/>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D32F2F"/>
                </a:solidFill>
              </a:rPr>
              <a:t>CLINICAL RED FLAGS</a:t>
            </a:r>
            <a:endParaRPr lang="en-US" sz="1350" dirty="0"/>
          </a:p>
        </p:txBody>
      </p:sp>
      <p:sp>
        <p:nvSpPr>
          <p:cNvPr id="23" name="SK-40-text-22"/>
          <p:cNvSpPr/>
          <p:nvPr/>
        </p:nvSpPr>
        <p:spPr>
          <a:xfrm>
            <a:off x="642938" y="1371600"/>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Metabolic Emergencies:</a:t>
            </a:r>
            <a:r>
              <a:rPr lang="en-US" sz="1125" dirty="0">
                <a:solidFill>
                  <a:srgbClr val="2D2D2D"/>
                </a:solidFill>
              </a:rPr>
              <a:t> Persistent vomiting, confusion, or ketones &gt;1.5 mmol/L (Suspect DKA/HHS—even if glucose is normal on SGLT2i).</a:t>
            </a:r>
            <a:endParaRPr lang="en-US" sz="1125" dirty="0"/>
          </a:p>
        </p:txBody>
      </p:sp>
      <p:sp>
        <p:nvSpPr>
          <p:cNvPr id="24" name="SK-40-text-23"/>
          <p:cNvSpPr/>
          <p:nvPr/>
        </p:nvSpPr>
        <p:spPr>
          <a:xfrm>
            <a:off x="642938" y="1866900"/>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Acute Diabetic Foot:</a:t>
            </a:r>
            <a:r>
              <a:rPr lang="en-US" sz="1125" dirty="0">
                <a:solidFill>
                  <a:srgbClr val="2D2D2D"/>
                </a:solidFill>
              </a:rPr>
              <a:t> New ulceration, swelling, or redness. </a:t>
            </a:r>
            <a:r>
              <a:rPr lang="en-US" sz="1125" b="1" dirty="0">
                <a:solidFill>
                  <a:srgbClr val="2D2D2D"/>
                </a:solidFill>
              </a:rPr>
              <a:t>Same-day referral</a:t>
            </a:r>
            <a:r>
              <a:rPr lang="en-US" sz="1125" dirty="0">
                <a:solidFill>
                  <a:srgbClr val="2D2D2D"/>
                </a:solidFill>
              </a:rPr>
              <a:t> to multidisciplinary foot clinic.</a:t>
            </a:r>
            <a:endParaRPr lang="en-US" sz="1125" dirty="0"/>
          </a:p>
        </p:txBody>
      </p:sp>
      <p:sp>
        <p:nvSpPr>
          <p:cNvPr id="25" name="SK-40-text-24"/>
          <p:cNvSpPr/>
          <p:nvPr/>
        </p:nvSpPr>
        <p:spPr>
          <a:xfrm>
            <a:off x="642938" y="2362200"/>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Fournier’s Gangrene:</a:t>
            </a:r>
            <a:r>
              <a:rPr lang="en-US" sz="1125" dirty="0">
                <a:solidFill>
                  <a:srgbClr val="2D2D2D"/>
                </a:solidFill>
              </a:rPr>
              <a:t> Perineal pain, tenderness, or erythema in patients on SGLT2i (Medical emergency).</a:t>
            </a:r>
            <a:endParaRPr lang="en-US" sz="1125" dirty="0"/>
          </a:p>
        </p:txBody>
      </p:sp>
      <p:sp>
        <p:nvSpPr>
          <p:cNvPr id="26" name="SK-40-text-25"/>
          <p:cNvSpPr/>
          <p:nvPr/>
        </p:nvSpPr>
        <p:spPr>
          <a:xfrm>
            <a:off x="642938" y="2857500"/>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Vision Loss:</a:t>
            </a:r>
            <a:r>
              <a:rPr lang="en-US" sz="1125" dirty="0">
                <a:solidFill>
                  <a:srgbClr val="2D2D2D"/>
                </a:solidFill>
              </a:rPr>
              <a:t> Sudden change in vision (NAION risk with GLP-1 or proliferative retinopathy bleed).</a:t>
            </a:r>
            <a:endParaRPr lang="en-US" sz="1125" dirty="0"/>
          </a:p>
        </p:txBody>
      </p:sp>
      <p:sp>
        <p:nvSpPr>
          <p:cNvPr id="27" name="SK-40-text-26"/>
          <p:cNvSpPr/>
          <p:nvPr/>
        </p:nvSpPr>
        <p:spPr>
          <a:xfrm>
            <a:off x="6710363" y="1000125"/>
            <a:ext cx="30861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58220"/>
                </a:solidFill>
              </a:rPr>
              <a:t>COMMON PITFALLS</a:t>
            </a:r>
            <a:endParaRPr lang="en-US" sz="1350" dirty="0"/>
          </a:p>
        </p:txBody>
      </p:sp>
      <p:sp>
        <p:nvSpPr>
          <p:cNvPr id="28" name="SK-40-text-27"/>
          <p:cNvSpPr/>
          <p:nvPr/>
        </p:nvSpPr>
        <p:spPr>
          <a:xfrm>
            <a:off x="6572250" y="1371600"/>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The "SADMAN" Error:</a:t>
            </a:r>
            <a:r>
              <a:rPr lang="en-US" sz="1125" dirty="0">
                <a:solidFill>
                  <a:srgbClr val="2D2D2D"/>
                </a:solidFill>
              </a:rPr>
              <a:t> Forgetting to advise patients to temporarily stop Metformin/SGLT2i/ACEi during acute diarrhoeal illness.</a:t>
            </a:r>
            <a:endParaRPr lang="en-US" sz="1125" dirty="0"/>
          </a:p>
        </p:txBody>
      </p:sp>
      <p:sp>
        <p:nvSpPr>
          <p:cNvPr id="29" name="SK-40-text-28"/>
          <p:cNvSpPr/>
          <p:nvPr/>
        </p:nvSpPr>
        <p:spPr>
          <a:xfrm>
            <a:off x="6572250" y="1866900"/>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Mechanism Duplication:</a:t>
            </a:r>
            <a:r>
              <a:rPr lang="en-US" sz="1125" dirty="0">
                <a:solidFill>
                  <a:srgbClr val="2D2D2D"/>
                </a:solidFill>
              </a:rPr>
              <a:t> Prescribing GLP-1 RAs (e.g., Semaglutide) alongside DPP-4 inhibitors (e.g., Sitagliptin).</a:t>
            </a:r>
            <a:endParaRPr lang="en-US" sz="1125" dirty="0"/>
          </a:p>
        </p:txBody>
      </p:sp>
      <p:sp>
        <p:nvSpPr>
          <p:cNvPr id="30" name="SK-40-text-29"/>
          <p:cNvSpPr/>
          <p:nvPr/>
        </p:nvSpPr>
        <p:spPr>
          <a:xfrm>
            <a:off x="6572250" y="2362200"/>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Renal Overlook:</a:t>
            </a:r>
            <a:r>
              <a:rPr lang="en-US" sz="1125" dirty="0">
                <a:solidFill>
                  <a:srgbClr val="2D2D2D"/>
                </a:solidFill>
              </a:rPr>
              <a:t> Continuing Metformin at full dose when eGFR is 30-45 (should be max 1g) or if eGFR &lt;30 (must stop).</a:t>
            </a:r>
            <a:endParaRPr lang="en-US" sz="1125" dirty="0"/>
          </a:p>
        </p:txBody>
      </p:sp>
      <p:sp>
        <p:nvSpPr>
          <p:cNvPr id="31" name="SK-40-text-30"/>
          <p:cNvSpPr/>
          <p:nvPr/>
        </p:nvSpPr>
        <p:spPr>
          <a:xfrm>
            <a:off x="6572250" y="2857500"/>
            <a:ext cx="51911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Driving Neglect:</a:t>
            </a:r>
            <a:r>
              <a:rPr lang="en-US" sz="1125" dirty="0">
                <a:solidFill>
                  <a:srgbClr val="2D2D2D"/>
                </a:solidFill>
              </a:rPr>
              <a:t> Starting Gliclazide or Insulin without documenting DVLA advice and "5 to drive" glucose monitoring.</a:t>
            </a:r>
            <a:endParaRPr lang="en-US" sz="1125" dirty="0"/>
          </a:p>
        </p:txBody>
      </p:sp>
      <p:sp>
        <p:nvSpPr>
          <p:cNvPr id="32" name="SK-40-text-31"/>
          <p:cNvSpPr/>
          <p:nvPr/>
        </p:nvSpPr>
        <p:spPr>
          <a:xfrm>
            <a:off x="619125" y="5903863"/>
            <a:ext cx="113919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444444"/>
                </a:solidFill>
              </a:rPr>
              <a:t>BRADFORD VTS CLINICAL DISCLAIMER</a:t>
            </a:r>
            <a:endParaRPr lang="en-US" sz="900" dirty="0"/>
          </a:p>
        </p:txBody>
      </p:sp>
      <p:sp>
        <p:nvSpPr>
          <p:cNvPr id="33" name="SK-40-text-32"/>
          <p:cNvSpPr/>
          <p:nvPr/>
        </p:nvSpPr>
        <p:spPr>
          <a:xfrm>
            <a:off x="400050" y="6113413"/>
            <a:ext cx="11391900" cy="439787"/>
          </a:xfrm>
          <a:prstGeom prst="rect">
            <a:avLst/>
          </a:prstGeom>
          <a:noFill/>
          <a:ln/>
        </p:spPr>
        <p:txBody>
          <a:bodyPr vert="horz" wrap="square" lIns="0" tIns="0" rIns="0" bIns="0" rtlCol="0" anchor="ctr"/>
          <a:lstStyle/>
          <a:p>
            <a:pPr marL="0" indent="0">
              <a:lnSpc>
                <a:spcPts val="1155"/>
              </a:lnSpc>
              <a:buNone/>
            </a:pPr>
            <a:r>
              <a:rPr lang="en-US" sz="825" dirty="0">
                <a:solidFill>
                  <a:srgbClr val="666666"/>
                </a:solidFill>
              </a:rPr>
              <a:t>This teaching deck is designed for educational purposes for GP trainees and healthcare professionals. While every effort has been made to ensure the accuracy of the information based on </a:t>
            </a:r>
            <a:r>
              <a:rPr lang="en-US" sz="825" b="1" dirty="0">
                <a:solidFill>
                  <a:srgbClr val="2D2D2D"/>
                </a:solidFill>
              </a:rPr>
              <a:t>NICE NG28 (updated February 2026)</a:t>
            </a:r>
            <a:r>
              <a:rPr lang="en-US" sz="825" dirty="0">
                <a:solidFill>
                  <a:srgbClr val="666666"/>
                </a:solidFill>
              </a:rPr>
              <a:t>, clinical guidelines are subject to change. This resource should not be used as a substitute for professional clinical judgement or the most recent national guidance. Bradford VTS and the authors accept no responsibility for clinical outcomes resulting from the use of this material. Always verify drug dosages and contraindications in the current BNF.</a:t>
            </a:r>
            <a:endParaRPr lang="en-US" sz="825"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5"/>
          <a:stretch>
            <a:fillRect/>
          </a:stretch>
        </p:blipFill>
        <p:spPr>
          <a:xfrm>
            <a:off x="0" y="0"/>
            <a:ext cx="12192000" cy="762000"/>
          </a:xfrm>
          <a:prstGeom prst="rect">
            <a:avLst/>
          </a:prstGeom>
        </p:spPr>
      </p:pic>
      <p:pic>
        <p:nvPicPr>
          <p:cNvPr id="5" name="SK-5-img-4" descr="preencoded.png"/>
          <p:cNvPicPr>
            <a:picLocks noChangeAspect="1"/>
          </p:cNvPicPr>
          <p:nvPr/>
        </p:nvPicPr>
        <p:blipFill>
          <a:blip r:embed="rId6"/>
          <a:stretch>
            <a:fillRect/>
          </a:stretch>
        </p:blipFill>
        <p:spPr>
          <a:xfrm>
            <a:off x="381000" y="1728788"/>
            <a:ext cx="5524500" cy="3971925"/>
          </a:xfrm>
          <a:prstGeom prst="rect">
            <a:avLst/>
          </a:prstGeom>
        </p:spPr>
      </p:pic>
      <p:pic>
        <p:nvPicPr>
          <p:cNvPr id="6" name="SK-5-img-5" descr="preencoded.png"/>
          <p:cNvPicPr>
            <a:picLocks noChangeAspect="1"/>
          </p:cNvPicPr>
          <p:nvPr/>
        </p:nvPicPr>
        <p:blipFill>
          <a:blip r:embed="rId7"/>
          <a:stretch>
            <a:fillRect/>
          </a:stretch>
        </p:blipFill>
        <p:spPr>
          <a:xfrm>
            <a:off x="666750" y="2014538"/>
            <a:ext cx="381000" cy="381000"/>
          </a:xfrm>
          <a:prstGeom prst="rect">
            <a:avLst/>
          </a:prstGeom>
        </p:spPr>
      </p:pic>
      <p:pic>
        <p:nvPicPr>
          <p:cNvPr id="7" name="SK-5-img-6" descr="preencoded.png"/>
          <p:cNvPicPr>
            <a:picLocks noChangeAspect="1"/>
          </p:cNvPicPr>
          <p:nvPr/>
        </p:nvPicPr>
        <p:blipFill>
          <a:blip r:embed="rId8"/>
          <a:stretch>
            <a:fillRect/>
          </a:stretch>
        </p:blipFill>
        <p:spPr>
          <a:xfrm>
            <a:off x="750094" y="2117378"/>
            <a:ext cx="214313" cy="175320"/>
          </a:xfrm>
          <a:prstGeom prst="rect">
            <a:avLst/>
          </a:prstGeom>
        </p:spPr>
      </p:pic>
      <p:pic>
        <p:nvPicPr>
          <p:cNvPr id="8" name="SK-5-img-7" descr="preencoded.png"/>
          <p:cNvPicPr>
            <a:picLocks noChangeAspect="1"/>
          </p:cNvPicPr>
          <p:nvPr/>
        </p:nvPicPr>
        <p:blipFill>
          <a:blip r:embed="rId9"/>
          <a:stretch>
            <a:fillRect/>
          </a:stretch>
        </p:blipFill>
        <p:spPr>
          <a:xfrm>
            <a:off x="666750" y="2586038"/>
            <a:ext cx="4953000" cy="471488"/>
          </a:xfrm>
          <a:prstGeom prst="rect">
            <a:avLst/>
          </a:prstGeom>
        </p:spPr>
      </p:pic>
      <p:pic>
        <p:nvPicPr>
          <p:cNvPr id="9" name="SK-5-img-8" descr="preencoded.png"/>
          <p:cNvPicPr>
            <a:picLocks noChangeAspect="1"/>
          </p:cNvPicPr>
          <p:nvPr/>
        </p:nvPicPr>
        <p:blipFill>
          <a:blip r:embed="rId10"/>
          <a:stretch>
            <a:fillRect/>
          </a:stretch>
        </p:blipFill>
        <p:spPr>
          <a:xfrm>
            <a:off x="666750" y="2740819"/>
            <a:ext cx="190500" cy="161925"/>
          </a:xfrm>
          <a:prstGeom prst="rect">
            <a:avLst/>
          </a:prstGeom>
        </p:spPr>
      </p:pic>
      <p:pic>
        <p:nvPicPr>
          <p:cNvPr id="10" name="SK-5-img-9" descr="preencoded.png"/>
          <p:cNvPicPr>
            <a:picLocks noChangeAspect="1"/>
          </p:cNvPicPr>
          <p:nvPr/>
        </p:nvPicPr>
        <p:blipFill>
          <a:blip r:embed="rId9"/>
          <a:stretch>
            <a:fillRect/>
          </a:stretch>
        </p:blipFill>
        <p:spPr>
          <a:xfrm>
            <a:off x="666750" y="3057525"/>
            <a:ext cx="4953000" cy="471488"/>
          </a:xfrm>
          <a:prstGeom prst="rect">
            <a:avLst/>
          </a:prstGeom>
        </p:spPr>
      </p:pic>
      <p:pic>
        <p:nvPicPr>
          <p:cNvPr id="11" name="SK-5-img-10" descr="preencoded.png"/>
          <p:cNvPicPr>
            <a:picLocks noChangeAspect="1"/>
          </p:cNvPicPr>
          <p:nvPr/>
        </p:nvPicPr>
        <p:blipFill>
          <a:blip r:embed="rId11"/>
          <a:stretch>
            <a:fillRect/>
          </a:stretch>
        </p:blipFill>
        <p:spPr>
          <a:xfrm>
            <a:off x="666750" y="3212306"/>
            <a:ext cx="190500" cy="161925"/>
          </a:xfrm>
          <a:prstGeom prst="rect">
            <a:avLst/>
          </a:prstGeom>
        </p:spPr>
      </p:pic>
      <p:pic>
        <p:nvPicPr>
          <p:cNvPr id="12" name="SK-5-img-11" descr="preencoded.png"/>
          <p:cNvPicPr>
            <a:picLocks noChangeAspect="1"/>
          </p:cNvPicPr>
          <p:nvPr/>
        </p:nvPicPr>
        <p:blipFill>
          <a:blip r:embed="rId9"/>
          <a:stretch>
            <a:fillRect/>
          </a:stretch>
        </p:blipFill>
        <p:spPr>
          <a:xfrm>
            <a:off x="666750" y="3529013"/>
            <a:ext cx="4953000" cy="471488"/>
          </a:xfrm>
          <a:prstGeom prst="rect">
            <a:avLst/>
          </a:prstGeom>
        </p:spPr>
      </p:pic>
      <p:pic>
        <p:nvPicPr>
          <p:cNvPr id="13" name="SK-5-img-12" descr="preencoded.png"/>
          <p:cNvPicPr>
            <a:picLocks noChangeAspect="1"/>
          </p:cNvPicPr>
          <p:nvPr/>
        </p:nvPicPr>
        <p:blipFill>
          <a:blip r:embed="rId12"/>
          <a:stretch>
            <a:fillRect/>
          </a:stretch>
        </p:blipFill>
        <p:spPr>
          <a:xfrm>
            <a:off x="666750" y="3683794"/>
            <a:ext cx="190500" cy="161925"/>
          </a:xfrm>
          <a:prstGeom prst="rect">
            <a:avLst/>
          </a:prstGeom>
        </p:spPr>
      </p:pic>
      <p:pic>
        <p:nvPicPr>
          <p:cNvPr id="14" name="SK-5-img-13" descr="preencoded.png"/>
          <p:cNvPicPr>
            <a:picLocks noChangeAspect="1"/>
          </p:cNvPicPr>
          <p:nvPr/>
        </p:nvPicPr>
        <p:blipFill>
          <a:blip r:embed="rId9"/>
          <a:stretch>
            <a:fillRect/>
          </a:stretch>
        </p:blipFill>
        <p:spPr>
          <a:xfrm>
            <a:off x="666750" y="4000500"/>
            <a:ext cx="4953000" cy="471488"/>
          </a:xfrm>
          <a:prstGeom prst="rect">
            <a:avLst/>
          </a:prstGeom>
        </p:spPr>
      </p:pic>
      <p:pic>
        <p:nvPicPr>
          <p:cNvPr id="15" name="SK-5-img-14" descr="preencoded.png"/>
          <p:cNvPicPr>
            <a:picLocks noChangeAspect="1"/>
          </p:cNvPicPr>
          <p:nvPr/>
        </p:nvPicPr>
        <p:blipFill>
          <a:blip r:embed="rId13"/>
          <a:stretch>
            <a:fillRect/>
          </a:stretch>
        </p:blipFill>
        <p:spPr>
          <a:xfrm>
            <a:off x="666750" y="4155281"/>
            <a:ext cx="190500" cy="161925"/>
          </a:xfrm>
          <a:prstGeom prst="rect">
            <a:avLst/>
          </a:prstGeom>
        </p:spPr>
      </p:pic>
      <p:pic>
        <p:nvPicPr>
          <p:cNvPr id="16" name="SK-5-img-15" descr="preencoded.png"/>
          <p:cNvPicPr>
            <a:picLocks noChangeAspect="1"/>
          </p:cNvPicPr>
          <p:nvPr/>
        </p:nvPicPr>
        <p:blipFill>
          <a:blip r:embed="rId9"/>
          <a:stretch>
            <a:fillRect/>
          </a:stretch>
        </p:blipFill>
        <p:spPr>
          <a:xfrm>
            <a:off x="666750" y="4471988"/>
            <a:ext cx="4953000" cy="471488"/>
          </a:xfrm>
          <a:prstGeom prst="rect">
            <a:avLst/>
          </a:prstGeom>
        </p:spPr>
      </p:pic>
      <p:pic>
        <p:nvPicPr>
          <p:cNvPr id="17" name="SK-5-img-16" descr="preencoded.png"/>
          <p:cNvPicPr>
            <a:picLocks noChangeAspect="1"/>
          </p:cNvPicPr>
          <p:nvPr/>
        </p:nvPicPr>
        <p:blipFill>
          <a:blip r:embed="rId14"/>
          <a:stretch>
            <a:fillRect/>
          </a:stretch>
        </p:blipFill>
        <p:spPr>
          <a:xfrm>
            <a:off x="666750" y="4626769"/>
            <a:ext cx="190500" cy="161925"/>
          </a:xfrm>
          <a:prstGeom prst="rect">
            <a:avLst/>
          </a:prstGeom>
        </p:spPr>
      </p:pic>
      <p:pic>
        <p:nvPicPr>
          <p:cNvPr id="18" name="SK-5-img-17" descr="preencoded.png"/>
          <p:cNvPicPr>
            <a:picLocks noChangeAspect="1"/>
          </p:cNvPicPr>
          <p:nvPr/>
        </p:nvPicPr>
        <p:blipFill>
          <a:blip r:embed="rId15"/>
          <a:stretch>
            <a:fillRect/>
          </a:stretch>
        </p:blipFill>
        <p:spPr>
          <a:xfrm>
            <a:off x="666750" y="5098256"/>
            <a:ext cx="190500" cy="161925"/>
          </a:xfrm>
          <a:prstGeom prst="rect">
            <a:avLst/>
          </a:prstGeom>
        </p:spPr>
      </p:pic>
      <p:pic>
        <p:nvPicPr>
          <p:cNvPr id="19" name="SK-5-img-18" descr="preencoded.png"/>
          <p:cNvPicPr>
            <a:picLocks noChangeAspect="1"/>
          </p:cNvPicPr>
          <p:nvPr/>
        </p:nvPicPr>
        <p:blipFill>
          <a:blip r:embed="rId16"/>
          <a:stretch>
            <a:fillRect/>
          </a:stretch>
        </p:blipFill>
        <p:spPr>
          <a:xfrm>
            <a:off x="6286500" y="2097881"/>
            <a:ext cx="5524500" cy="1647825"/>
          </a:xfrm>
          <a:prstGeom prst="rect">
            <a:avLst/>
          </a:prstGeom>
        </p:spPr>
      </p:pic>
      <p:pic>
        <p:nvPicPr>
          <p:cNvPr id="20" name="SK-5-img-19" descr="preencoded.png"/>
          <p:cNvPicPr>
            <a:picLocks noChangeAspect="1"/>
          </p:cNvPicPr>
          <p:nvPr/>
        </p:nvPicPr>
        <p:blipFill>
          <a:blip r:embed="rId17"/>
          <a:stretch>
            <a:fillRect/>
          </a:stretch>
        </p:blipFill>
        <p:spPr>
          <a:xfrm>
            <a:off x="6524625" y="2736056"/>
            <a:ext cx="2452688" cy="771525"/>
          </a:xfrm>
          <a:prstGeom prst="rect">
            <a:avLst/>
          </a:prstGeom>
        </p:spPr>
      </p:pic>
      <p:pic>
        <p:nvPicPr>
          <p:cNvPr id="21" name="SK-5-img-20" descr="preencoded.png"/>
          <p:cNvPicPr>
            <a:picLocks noChangeAspect="1"/>
          </p:cNvPicPr>
          <p:nvPr/>
        </p:nvPicPr>
        <p:blipFill>
          <a:blip r:embed="rId18"/>
          <a:stretch>
            <a:fillRect/>
          </a:stretch>
        </p:blipFill>
        <p:spPr>
          <a:xfrm>
            <a:off x="9120188" y="2736056"/>
            <a:ext cx="2452688" cy="771525"/>
          </a:xfrm>
          <a:prstGeom prst="rect">
            <a:avLst/>
          </a:prstGeom>
        </p:spPr>
      </p:pic>
      <p:pic>
        <p:nvPicPr>
          <p:cNvPr id="22" name="SK-5-img-21" descr="preencoded.png"/>
          <p:cNvPicPr>
            <a:picLocks noChangeAspect="1"/>
          </p:cNvPicPr>
          <p:nvPr/>
        </p:nvPicPr>
        <p:blipFill>
          <a:blip r:embed="rId19"/>
          <a:stretch>
            <a:fillRect/>
          </a:stretch>
        </p:blipFill>
        <p:spPr>
          <a:xfrm>
            <a:off x="6286500" y="3983831"/>
            <a:ext cx="5524500" cy="1347788"/>
          </a:xfrm>
          <a:prstGeom prst="rect">
            <a:avLst/>
          </a:prstGeom>
        </p:spPr>
      </p:pic>
      <p:pic>
        <p:nvPicPr>
          <p:cNvPr id="23" name="SK-5-img-22" descr="preencoded.png"/>
          <p:cNvPicPr>
            <a:picLocks noChangeAspect="1"/>
          </p:cNvPicPr>
          <p:nvPr/>
        </p:nvPicPr>
        <p:blipFill>
          <a:blip r:embed="rId20"/>
          <a:stretch>
            <a:fillRect/>
          </a:stretch>
        </p:blipFill>
        <p:spPr>
          <a:xfrm>
            <a:off x="6477000" y="4212431"/>
            <a:ext cx="190500" cy="152400"/>
          </a:xfrm>
          <a:prstGeom prst="rect">
            <a:avLst/>
          </a:prstGeom>
        </p:spPr>
      </p:pic>
      <p:sp>
        <p:nvSpPr>
          <p:cNvPr id="24" name="SK-5-text-23"/>
          <p:cNvSpPr/>
          <p:nvPr/>
        </p:nvSpPr>
        <p:spPr>
          <a:xfrm>
            <a:off x="285750" y="142875"/>
            <a:ext cx="67665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When HbA1c is Unreliable</a:t>
            </a:r>
            <a:endParaRPr lang="en-US" sz="1800" dirty="0"/>
          </a:p>
        </p:txBody>
      </p:sp>
      <p:sp>
        <p:nvSpPr>
          <p:cNvPr id="25" name="SK-5-text-24"/>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6" name="SK-5-text-25"/>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7" name="SK-5-text-26"/>
          <p:cNvSpPr/>
          <p:nvPr/>
        </p:nvSpPr>
        <p:spPr>
          <a:xfrm>
            <a:off x="1190625" y="2062163"/>
            <a:ext cx="6781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Avoid HbA1c for Diagnosis in:</a:t>
            </a:r>
            <a:endParaRPr lang="en-US" sz="1500" dirty="0"/>
          </a:p>
        </p:txBody>
      </p:sp>
      <p:sp>
        <p:nvSpPr>
          <p:cNvPr id="28" name="SK-5-text-27"/>
          <p:cNvSpPr/>
          <p:nvPr/>
        </p:nvSpPr>
        <p:spPr>
          <a:xfrm>
            <a:off x="1000125" y="2700338"/>
            <a:ext cx="913257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444"/>
                </a:solidFill>
              </a:rPr>
              <a:t>Haemoglobinopathies (Sickle Cell, Thalassaemia)</a:t>
            </a:r>
            <a:endParaRPr lang="en-US" sz="1275" dirty="0"/>
          </a:p>
        </p:txBody>
      </p:sp>
      <p:sp>
        <p:nvSpPr>
          <p:cNvPr id="29" name="SK-5-text-28"/>
          <p:cNvSpPr/>
          <p:nvPr/>
        </p:nvSpPr>
        <p:spPr>
          <a:xfrm>
            <a:off x="1000125" y="3171825"/>
            <a:ext cx="731901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444"/>
                </a:solidFill>
              </a:rPr>
              <a:t>Haemolytic Anaemia or G6PD Deficiency</a:t>
            </a:r>
            <a:endParaRPr lang="en-US" sz="1275" dirty="0"/>
          </a:p>
        </p:txBody>
      </p:sp>
      <p:sp>
        <p:nvSpPr>
          <p:cNvPr id="30" name="SK-5-text-29"/>
          <p:cNvSpPr/>
          <p:nvPr/>
        </p:nvSpPr>
        <p:spPr>
          <a:xfrm>
            <a:off x="1000125" y="3643313"/>
            <a:ext cx="466344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444"/>
                </a:solidFill>
              </a:rPr>
              <a:t>Recent Blood Transfusion</a:t>
            </a:r>
            <a:endParaRPr lang="en-US" sz="1275" dirty="0"/>
          </a:p>
        </p:txBody>
      </p:sp>
      <p:sp>
        <p:nvSpPr>
          <p:cNvPr id="31" name="SK-5-text-30"/>
          <p:cNvSpPr/>
          <p:nvPr/>
        </p:nvSpPr>
        <p:spPr>
          <a:xfrm>
            <a:off x="1000125" y="4114800"/>
            <a:ext cx="738378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444"/>
                </a:solidFill>
              </a:rPr>
              <a:t>Pregnancy (Gestational &amp; Pre-existing)</a:t>
            </a:r>
            <a:endParaRPr lang="en-US" sz="1275" dirty="0"/>
          </a:p>
        </p:txBody>
      </p:sp>
      <p:sp>
        <p:nvSpPr>
          <p:cNvPr id="32" name="SK-5-text-31"/>
          <p:cNvSpPr/>
          <p:nvPr/>
        </p:nvSpPr>
        <p:spPr>
          <a:xfrm>
            <a:off x="1000125" y="4586288"/>
            <a:ext cx="680085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444"/>
                </a:solidFill>
              </a:rPr>
              <a:t>CKD (May give falsely low readings)</a:t>
            </a:r>
            <a:endParaRPr lang="en-US" sz="1275" dirty="0"/>
          </a:p>
        </p:txBody>
      </p:sp>
      <p:sp>
        <p:nvSpPr>
          <p:cNvPr id="33" name="SK-5-text-32"/>
          <p:cNvSpPr/>
          <p:nvPr/>
        </p:nvSpPr>
        <p:spPr>
          <a:xfrm>
            <a:off x="1000125" y="5057775"/>
            <a:ext cx="7707630" cy="242888"/>
          </a:xfrm>
          <a:prstGeom prst="rect">
            <a:avLst/>
          </a:prstGeom>
          <a:noFill/>
          <a:ln/>
        </p:spPr>
        <p:txBody>
          <a:bodyPr vert="horz" wrap="square" lIns="0" tIns="0" rIns="0" bIns="0" rtlCol="0" anchor="ctr"/>
          <a:lstStyle/>
          <a:p>
            <a:pPr marL="0" indent="0" algn="l">
              <a:lnSpc>
                <a:spcPts val="1913"/>
              </a:lnSpc>
              <a:buNone/>
            </a:pPr>
            <a:r>
              <a:rPr lang="en-US" sz="1275" dirty="0">
                <a:solidFill>
                  <a:srgbClr val="444444"/>
                </a:solidFill>
              </a:rPr>
              <a:t>Rapid Onset Symptoms (Type 1 Suspected)</a:t>
            </a:r>
            <a:endParaRPr lang="en-US" sz="1275" dirty="0"/>
          </a:p>
        </p:txBody>
      </p:sp>
      <p:sp>
        <p:nvSpPr>
          <p:cNvPr id="34" name="SK-5-text-33"/>
          <p:cNvSpPr/>
          <p:nvPr/>
        </p:nvSpPr>
        <p:spPr>
          <a:xfrm>
            <a:off x="6524625" y="2336006"/>
            <a:ext cx="5667375" cy="257175"/>
          </a:xfrm>
          <a:prstGeom prst="rect">
            <a:avLst/>
          </a:prstGeom>
          <a:noFill/>
          <a:ln/>
        </p:spPr>
        <p:txBody>
          <a:bodyPr vert="horz" wrap="square" lIns="0" tIns="0" rIns="0" bIns="0" rtlCol="0" anchor="ctr"/>
          <a:lstStyle/>
          <a:p>
            <a:pPr marL="0" indent="0">
              <a:lnSpc>
                <a:spcPts val="2025"/>
              </a:lnSpc>
              <a:buNone/>
            </a:pPr>
            <a:r>
              <a:rPr lang="en-US" sz="1350" b="1" kern="0" spc="60" dirty="0">
                <a:solidFill>
                  <a:srgbClr val="F58220"/>
                </a:solidFill>
              </a:rPr>
              <a:t>MANDATORY ALTERNATIVE: PLASMA GLUCOSE</a:t>
            </a:r>
            <a:endParaRPr lang="en-US" sz="1350" dirty="0"/>
          </a:p>
        </p:txBody>
      </p:sp>
      <p:sp>
        <p:nvSpPr>
          <p:cNvPr id="35" name="SK-5-text-34"/>
          <p:cNvSpPr/>
          <p:nvPr/>
        </p:nvSpPr>
        <p:spPr>
          <a:xfrm>
            <a:off x="6667500" y="2878931"/>
            <a:ext cx="2166938"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D2D2D"/>
                </a:solidFill>
              </a:rPr>
              <a:t>≥ 7.0 mmol/L</a:t>
            </a:r>
            <a:endParaRPr lang="en-US" sz="1350" dirty="0"/>
          </a:p>
        </p:txBody>
      </p:sp>
      <p:sp>
        <p:nvSpPr>
          <p:cNvPr id="36" name="SK-5-text-35"/>
          <p:cNvSpPr/>
          <p:nvPr/>
        </p:nvSpPr>
        <p:spPr>
          <a:xfrm>
            <a:off x="7079903" y="3174206"/>
            <a:ext cx="1342132" cy="142875"/>
          </a:xfrm>
          <a:prstGeom prst="rect">
            <a:avLst/>
          </a:prstGeom>
          <a:noFill/>
          <a:ln/>
        </p:spPr>
        <p:txBody>
          <a:bodyPr vert="horz" wrap="square" lIns="0" tIns="0" rIns="0" bIns="0" rtlCol="0" anchor="ctr"/>
          <a:lstStyle/>
          <a:p>
            <a:pPr marL="0" indent="0" algn="ctr">
              <a:lnSpc>
                <a:spcPts val="1463"/>
              </a:lnSpc>
              <a:buNone/>
            </a:pPr>
            <a:r>
              <a:rPr lang="en-US" sz="975" dirty="0">
                <a:solidFill>
                  <a:srgbClr val="666666"/>
                </a:solidFill>
              </a:rPr>
              <a:t>Fasting Plasma Glucose</a:t>
            </a:r>
            <a:endParaRPr lang="en-US" sz="975" dirty="0"/>
          </a:p>
        </p:txBody>
      </p:sp>
      <p:sp>
        <p:nvSpPr>
          <p:cNvPr id="37" name="SK-5-text-36"/>
          <p:cNvSpPr/>
          <p:nvPr/>
        </p:nvSpPr>
        <p:spPr>
          <a:xfrm>
            <a:off x="9263063" y="2878931"/>
            <a:ext cx="2166938"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D2D2D"/>
                </a:solidFill>
              </a:rPr>
              <a:t>≥ 11.1 mmol/L</a:t>
            </a:r>
            <a:endParaRPr lang="en-US" sz="1350" dirty="0"/>
          </a:p>
        </p:txBody>
      </p:sp>
      <p:sp>
        <p:nvSpPr>
          <p:cNvPr id="38" name="SK-5-text-37"/>
          <p:cNvSpPr/>
          <p:nvPr/>
        </p:nvSpPr>
        <p:spPr>
          <a:xfrm>
            <a:off x="9816554" y="3174206"/>
            <a:ext cx="1059805" cy="142875"/>
          </a:xfrm>
          <a:prstGeom prst="rect">
            <a:avLst/>
          </a:prstGeom>
          <a:noFill/>
          <a:ln/>
        </p:spPr>
        <p:txBody>
          <a:bodyPr vert="horz" wrap="square" lIns="0" tIns="0" rIns="0" bIns="0" rtlCol="0" anchor="ctr"/>
          <a:lstStyle/>
          <a:p>
            <a:pPr marL="0" indent="0" algn="ctr">
              <a:lnSpc>
                <a:spcPts val="1463"/>
              </a:lnSpc>
              <a:buNone/>
            </a:pPr>
            <a:r>
              <a:rPr lang="en-US" sz="975" dirty="0">
                <a:solidFill>
                  <a:srgbClr val="666666"/>
                </a:solidFill>
              </a:rPr>
              <a:t>2-hour (75g OGTT)</a:t>
            </a:r>
            <a:endParaRPr lang="en-US" sz="975" dirty="0"/>
          </a:p>
        </p:txBody>
      </p:sp>
      <p:sp>
        <p:nvSpPr>
          <p:cNvPr id="39" name="SK-5-text-38"/>
          <p:cNvSpPr/>
          <p:nvPr/>
        </p:nvSpPr>
        <p:spPr>
          <a:xfrm>
            <a:off x="6762750" y="4174331"/>
            <a:ext cx="438912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E65100"/>
                </a:solidFill>
              </a:rPr>
              <a:t>AKT / SCA Clinical Pearl</a:t>
            </a:r>
            <a:endParaRPr lang="en-US" sz="1200" dirty="0"/>
          </a:p>
        </p:txBody>
      </p:sp>
      <p:sp>
        <p:nvSpPr>
          <p:cNvPr id="40" name="SK-5-text-39"/>
          <p:cNvSpPr/>
          <p:nvPr/>
        </p:nvSpPr>
        <p:spPr>
          <a:xfrm>
            <a:off x="6477000" y="4498181"/>
            <a:ext cx="5143500" cy="642938"/>
          </a:xfrm>
          <a:prstGeom prst="rect">
            <a:avLst/>
          </a:prstGeom>
          <a:noFill/>
          <a:ln/>
        </p:spPr>
        <p:txBody>
          <a:bodyPr vert="horz" wrap="square" lIns="0" tIns="0" rIns="0" bIns="0" rtlCol="0" anchor="ctr"/>
          <a:lstStyle/>
          <a:p>
            <a:pPr marL="0" indent="0">
              <a:lnSpc>
                <a:spcPts val="1688"/>
              </a:lnSpc>
              <a:buNone/>
            </a:pPr>
            <a:r>
              <a:rPr lang="en-US" sz="1125" dirty="0">
                <a:solidFill>
                  <a:srgbClr val="5D4037"/>
                </a:solidFill>
              </a:rPr>
              <a:t>HbA1c relies on the </a:t>
            </a:r>
            <a:r>
              <a:rPr lang="en-US" sz="1125" b="1" dirty="0">
                <a:solidFill>
                  <a:srgbClr val="2D2D2D"/>
                </a:solidFill>
              </a:rPr>
              <a:t>120-day lifespan of Red Blood Cells</a:t>
            </a:r>
            <a:r>
              <a:rPr lang="en-US" sz="1125" dirty="0">
                <a:solidFill>
                  <a:srgbClr val="5D4037"/>
                </a:solidFill>
              </a:rPr>
              <a:t>. Any condition that increases RBC turnover (e.g. haemolysis) will </a:t>
            </a:r>
            <a:r>
              <a:rPr lang="en-US" sz="1125" b="1" dirty="0">
                <a:solidFill>
                  <a:srgbClr val="2D2D2D"/>
                </a:solidFill>
              </a:rPr>
              <a:t>falsely lower</a:t>
            </a:r>
            <a:r>
              <a:rPr lang="en-US" sz="1125" dirty="0">
                <a:solidFill>
                  <a:srgbClr val="5D4037"/>
                </a:solidFill>
              </a:rPr>
              <a:t> the HbA1c. In these cases, glucose criteria are the only valid diagnostic tool.</a:t>
            </a:r>
            <a:endParaRPr lang="en-US" sz="1125"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6-img-4" descr="preencoded.png"/>
          <p:cNvPicPr>
            <a:picLocks noChangeAspect="1"/>
          </p:cNvPicPr>
          <p:nvPr/>
        </p:nvPicPr>
        <p:blipFill>
          <a:blip r:embed="rId5"/>
          <a:stretch>
            <a:fillRect/>
          </a:stretch>
        </p:blipFill>
        <p:spPr>
          <a:xfrm>
            <a:off x="285750" y="1785938"/>
            <a:ext cx="6858000" cy="3062288"/>
          </a:xfrm>
          <a:prstGeom prst="rect">
            <a:avLst/>
          </a:prstGeom>
        </p:spPr>
      </p:pic>
      <p:pic>
        <p:nvPicPr>
          <p:cNvPr id="6" name="SK-6-img-5" descr="preencoded.png"/>
          <p:cNvPicPr>
            <a:picLocks noChangeAspect="1"/>
          </p:cNvPicPr>
          <p:nvPr/>
        </p:nvPicPr>
        <p:blipFill>
          <a:blip r:embed="rId6"/>
          <a:stretch>
            <a:fillRect/>
          </a:stretch>
        </p:blipFill>
        <p:spPr>
          <a:xfrm>
            <a:off x="285750" y="1785938"/>
            <a:ext cx="1714500" cy="428625"/>
          </a:xfrm>
          <a:prstGeom prst="rect">
            <a:avLst/>
          </a:prstGeom>
        </p:spPr>
      </p:pic>
      <p:pic>
        <p:nvPicPr>
          <p:cNvPr id="7" name="SK-6-img-6" descr="preencoded.png"/>
          <p:cNvPicPr>
            <a:picLocks noChangeAspect="1"/>
          </p:cNvPicPr>
          <p:nvPr/>
        </p:nvPicPr>
        <p:blipFill>
          <a:blip r:embed="rId7"/>
          <a:stretch>
            <a:fillRect/>
          </a:stretch>
        </p:blipFill>
        <p:spPr>
          <a:xfrm>
            <a:off x="2000250" y="1785938"/>
            <a:ext cx="2336304" cy="428625"/>
          </a:xfrm>
          <a:prstGeom prst="rect">
            <a:avLst/>
          </a:prstGeom>
        </p:spPr>
      </p:pic>
      <p:pic>
        <p:nvPicPr>
          <p:cNvPr id="8" name="SK-6-img-7" descr="preencoded.png"/>
          <p:cNvPicPr>
            <a:picLocks noChangeAspect="1"/>
          </p:cNvPicPr>
          <p:nvPr/>
        </p:nvPicPr>
        <p:blipFill>
          <a:blip r:embed="rId8"/>
          <a:stretch>
            <a:fillRect/>
          </a:stretch>
        </p:blipFill>
        <p:spPr>
          <a:xfrm>
            <a:off x="4336554" y="1785938"/>
            <a:ext cx="2807196" cy="428625"/>
          </a:xfrm>
          <a:prstGeom prst="rect">
            <a:avLst/>
          </a:prstGeom>
        </p:spPr>
      </p:pic>
      <p:pic>
        <p:nvPicPr>
          <p:cNvPr id="9" name="SK-6-img-8" descr="preencoded.png"/>
          <p:cNvPicPr>
            <a:picLocks noChangeAspect="1"/>
          </p:cNvPicPr>
          <p:nvPr/>
        </p:nvPicPr>
        <p:blipFill>
          <a:blip r:embed="rId9"/>
          <a:stretch>
            <a:fillRect/>
          </a:stretch>
        </p:blipFill>
        <p:spPr>
          <a:xfrm>
            <a:off x="285750" y="2214563"/>
            <a:ext cx="1714500" cy="376238"/>
          </a:xfrm>
          <a:prstGeom prst="rect">
            <a:avLst/>
          </a:prstGeom>
        </p:spPr>
      </p:pic>
      <p:pic>
        <p:nvPicPr>
          <p:cNvPr id="10" name="SK-6-img-9" descr="preencoded.png"/>
          <p:cNvPicPr>
            <a:picLocks noChangeAspect="1"/>
          </p:cNvPicPr>
          <p:nvPr/>
        </p:nvPicPr>
        <p:blipFill>
          <a:blip r:embed="rId10"/>
          <a:stretch>
            <a:fillRect/>
          </a:stretch>
        </p:blipFill>
        <p:spPr>
          <a:xfrm>
            <a:off x="2000250" y="2214563"/>
            <a:ext cx="2336304" cy="376238"/>
          </a:xfrm>
          <a:prstGeom prst="rect">
            <a:avLst/>
          </a:prstGeom>
        </p:spPr>
      </p:pic>
      <p:pic>
        <p:nvPicPr>
          <p:cNvPr id="11" name="SK-6-img-10" descr="preencoded.png"/>
          <p:cNvPicPr>
            <a:picLocks noChangeAspect="1"/>
          </p:cNvPicPr>
          <p:nvPr/>
        </p:nvPicPr>
        <p:blipFill>
          <a:blip r:embed="rId11"/>
          <a:stretch>
            <a:fillRect/>
          </a:stretch>
        </p:blipFill>
        <p:spPr>
          <a:xfrm>
            <a:off x="4336554" y="2214563"/>
            <a:ext cx="2807196" cy="376238"/>
          </a:xfrm>
          <a:prstGeom prst="rect">
            <a:avLst/>
          </a:prstGeom>
        </p:spPr>
      </p:pic>
      <p:pic>
        <p:nvPicPr>
          <p:cNvPr id="12" name="SK-6-img-11" descr="preencoded.png"/>
          <p:cNvPicPr>
            <a:picLocks noChangeAspect="1"/>
          </p:cNvPicPr>
          <p:nvPr/>
        </p:nvPicPr>
        <p:blipFill>
          <a:blip r:embed="rId12"/>
          <a:stretch>
            <a:fillRect/>
          </a:stretch>
        </p:blipFill>
        <p:spPr>
          <a:xfrm>
            <a:off x="285750" y="2590800"/>
            <a:ext cx="1714500" cy="376238"/>
          </a:xfrm>
          <a:prstGeom prst="rect">
            <a:avLst/>
          </a:prstGeom>
        </p:spPr>
      </p:pic>
      <p:pic>
        <p:nvPicPr>
          <p:cNvPr id="13" name="SK-6-img-12" descr="preencoded.png"/>
          <p:cNvPicPr>
            <a:picLocks noChangeAspect="1"/>
          </p:cNvPicPr>
          <p:nvPr/>
        </p:nvPicPr>
        <p:blipFill>
          <a:blip r:embed="rId13"/>
          <a:stretch>
            <a:fillRect/>
          </a:stretch>
        </p:blipFill>
        <p:spPr>
          <a:xfrm>
            <a:off x="2000250" y="2590800"/>
            <a:ext cx="2336304" cy="376238"/>
          </a:xfrm>
          <a:prstGeom prst="rect">
            <a:avLst/>
          </a:prstGeom>
        </p:spPr>
      </p:pic>
      <p:pic>
        <p:nvPicPr>
          <p:cNvPr id="14" name="SK-6-img-13" descr="preencoded.png"/>
          <p:cNvPicPr>
            <a:picLocks noChangeAspect="1"/>
          </p:cNvPicPr>
          <p:nvPr/>
        </p:nvPicPr>
        <p:blipFill>
          <a:blip r:embed="rId14"/>
          <a:stretch>
            <a:fillRect/>
          </a:stretch>
        </p:blipFill>
        <p:spPr>
          <a:xfrm>
            <a:off x="4336554" y="2590800"/>
            <a:ext cx="2807196" cy="376238"/>
          </a:xfrm>
          <a:prstGeom prst="rect">
            <a:avLst/>
          </a:prstGeom>
        </p:spPr>
      </p:pic>
      <p:pic>
        <p:nvPicPr>
          <p:cNvPr id="15" name="SK-6-img-14" descr="preencoded.png"/>
          <p:cNvPicPr>
            <a:picLocks noChangeAspect="1"/>
          </p:cNvPicPr>
          <p:nvPr/>
        </p:nvPicPr>
        <p:blipFill>
          <a:blip r:embed="rId12"/>
          <a:stretch>
            <a:fillRect/>
          </a:stretch>
        </p:blipFill>
        <p:spPr>
          <a:xfrm>
            <a:off x="285750" y="2967038"/>
            <a:ext cx="1714500" cy="376238"/>
          </a:xfrm>
          <a:prstGeom prst="rect">
            <a:avLst/>
          </a:prstGeom>
        </p:spPr>
      </p:pic>
      <p:pic>
        <p:nvPicPr>
          <p:cNvPr id="16" name="SK-6-img-15" descr="preencoded.png"/>
          <p:cNvPicPr>
            <a:picLocks noChangeAspect="1"/>
          </p:cNvPicPr>
          <p:nvPr/>
        </p:nvPicPr>
        <p:blipFill>
          <a:blip r:embed="rId13"/>
          <a:stretch>
            <a:fillRect/>
          </a:stretch>
        </p:blipFill>
        <p:spPr>
          <a:xfrm>
            <a:off x="2000250" y="2967038"/>
            <a:ext cx="2336304" cy="376238"/>
          </a:xfrm>
          <a:prstGeom prst="rect">
            <a:avLst/>
          </a:prstGeom>
        </p:spPr>
      </p:pic>
      <p:pic>
        <p:nvPicPr>
          <p:cNvPr id="17" name="SK-6-img-16" descr="preencoded.png"/>
          <p:cNvPicPr>
            <a:picLocks noChangeAspect="1"/>
          </p:cNvPicPr>
          <p:nvPr/>
        </p:nvPicPr>
        <p:blipFill>
          <a:blip r:embed="rId14"/>
          <a:stretch>
            <a:fillRect/>
          </a:stretch>
        </p:blipFill>
        <p:spPr>
          <a:xfrm>
            <a:off x="4336554" y="2967038"/>
            <a:ext cx="2807196" cy="376238"/>
          </a:xfrm>
          <a:prstGeom prst="rect">
            <a:avLst/>
          </a:prstGeom>
        </p:spPr>
      </p:pic>
      <p:pic>
        <p:nvPicPr>
          <p:cNvPr id="18" name="SK-6-img-17" descr="preencoded.png"/>
          <p:cNvPicPr>
            <a:picLocks noChangeAspect="1"/>
          </p:cNvPicPr>
          <p:nvPr/>
        </p:nvPicPr>
        <p:blipFill>
          <a:blip r:embed="rId12"/>
          <a:stretch>
            <a:fillRect/>
          </a:stretch>
        </p:blipFill>
        <p:spPr>
          <a:xfrm>
            <a:off x="285750" y="3343275"/>
            <a:ext cx="1714500" cy="376238"/>
          </a:xfrm>
          <a:prstGeom prst="rect">
            <a:avLst/>
          </a:prstGeom>
        </p:spPr>
      </p:pic>
      <p:pic>
        <p:nvPicPr>
          <p:cNvPr id="19" name="SK-6-img-18" descr="preencoded.png"/>
          <p:cNvPicPr>
            <a:picLocks noChangeAspect="1"/>
          </p:cNvPicPr>
          <p:nvPr/>
        </p:nvPicPr>
        <p:blipFill>
          <a:blip r:embed="rId13"/>
          <a:stretch>
            <a:fillRect/>
          </a:stretch>
        </p:blipFill>
        <p:spPr>
          <a:xfrm>
            <a:off x="2000250" y="3343275"/>
            <a:ext cx="2336304" cy="376238"/>
          </a:xfrm>
          <a:prstGeom prst="rect">
            <a:avLst/>
          </a:prstGeom>
        </p:spPr>
      </p:pic>
      <p:pic>
        <p:nvPicPr>
          <p:cNvPr id="20" name="SK-6-img-19" descr="preencoded.png"/>
          <p:cNvPicPr>
            <a:picLocks noChangeAspect="1"/>
          </p:cNvPicPr>
          <p:nvPr/>
        </p:nvPicPr>
        <p:blipFill>
          <a:blip r:embed="rId14"/>
          <a:stretch>
            <a:fillRect/>
          </a:stretch>
        </p:blipFill>
        <p:spPr>
          <a:xfrm>
            <a:off x="4336554" y="3343275"/>
            <a:ext cx="2807196" cy="376238"/>
          </a:xfrm>
          <a:prstGeom prst="rect">
            <a:avLst/>
          </a:prstGeom>
        </p:spPr>
      </p:pic>
      <p:pic>
        <p:nvPicPr>
          <p:cNvPr id="21" name="SK-6-img-20" descr="preencoded.png"/>
          <p:cNvPicPr>
            <a:picLocks noChangeAspect="1"/>
          </p:cNvPicPr>
          <p:nvPr/>
        </p:nvPicPr>
        <p:blipFill>
          <a:blip r:embed="rId12"/>
          <a:stretch>
            <a:fillRect/>
          </a:stretch>
        </p:blipFill>
        <p:spPr>
          <a:xfrm>
            <a:off x="285750" y="3719512"/>
            <a:ext cx="1714500" cy="376238"/>
          </a:xfrm>
          <a:prstGeom prst="rect">
            <a:avLst/>
          </a:prstGeom>
        </p:spPr>
      </p:pic>
      <p:pic>
        <p:nvPicPr>
          <p:cNvPr id="22" name="SK-6-img-21" descr="preencoded.png"/>
          <p:cNvPicPr>
            <a:picLocks noChangeAspect="1"/>
          </p:cNvPicPr>
          <p:nvPr/>
        </p:nvPicPr>
        <p:blipFill>
          <a:blip r:embed="rId13"/>
          <a:stretch>
            <a:fillRect/>
          </a:stretch>
        </p:blipFill>
        <p:spPr>
          <a:xfrm>
            <a:off x="2000250" y="3719512"/>
            <a:ext cx="2336304" cy="376238"/>
          </a:xfrm>
          <a:prstGeom prst="rect">
            <a:avLst/>
          </a:prstGeom>
        </p:spPr>
      </p:pic>
      <p:pic>
        <p:nvPicPr>
          <p:cNvPr id="23" name="SK-6-img-22" descr="preencoded.png"/>
          <p:cNvPicPr>
            <a:picLocks noChangeAspect="1"/>
          </p:cNvPicPr>
          <p:nvPr/>
        </p:nvPicPr>
        <p:blipFill>
          <a:blip r:embed="rId14"/>
          <a:stretch>
            <a:fillRect/>
          </a:stretch>
        </p:blipFill>
        <p:spPr>
          <a:xfrm>
            <a:off x="4336554" y="3719512"/>
            <a:ext cx="2807196" cy="376238"/>
          </a:xfrm>
          <a:prstGeom prst="rect">
            <a:avLst/>
          </a:prstGeom>
        </p:spPr>
      </p:pic>
      <p:pic>
        <p:nvPicPr>
          <p:cNvPr id="24" name="SK-6-img-23" descr="preencoded.png"/>
          <p:cNvPicPr>
            <a:picLocks noChangeAspect="1"/>
          </p:cNvPicPr>
          <p:nvPr/>
        </p:nvPicPr>
        <p:blipFill>
          <a:blip r:embed="rId12"/>
          <a:stretch>
            <a:fillRect/>
          </a:stretch>
        </p:blipFill>
        <p:spPr>
          <a:xfrm>
            <a:off x="285750" y="4095750"/>
            <a:ext cx="1714500" cy="376238"/>
          </a:xfrm>
          <a:prstGeom prst="rect">
            <a:avLst/>
          </a:prstGeom>
        </p:spPr>
      </p:pic>
      <p:pic>
        <p:nvPicPr>
          <p:cNvPr id="25" name="SK-6-img-24" descr="preencoded.png"/>
          <p:cNvPicPr>
            <a:picLocks noChangeAspect="1"/>
          </p:cNvPicPr>
          <p:nvPr/>
        </p:nvPicPr>
        <p:blipFill>
          <a:blip r:embed="rId13"/>
          <a:stretch>
            <a:fillRect/>
          </a:stretch>
        </p:blipFill>
        <p:spPr>
          <a:xfrm>
            <a:off x="2000250" y="4095750"/>
            <a:ext cx="2336304" cy="376238"/>
          </a:xfrm>
          <a:prstGeom prst="rect">
            <a:avLst/>
          </a:prstGeom>
        </p:spPr>
      </p:pic>
      <p:pic>
        <p:nvPicPr>
          <p:cNvPr id="26" name="SK-6-img-25" descr="preencoded.png"/>
          <p:cNvPicPr>
            <a:picLocks noChangeAspect="1"/>
          </p:cNvPicPr>
          <p:nvPr/>
        </p:nvPicPr>
        <p:blipFill>
          <a:blip r:embed="rId14"/>
          <a:stretch>
            <a:fillRect/>
          </a:stretch>
        </p:blipFill>
        <p:spPr>
          <a:xfrm>
            <a:off x="4336554" y="4095750"/>
            <a:ext cx="2807196" cy="376238"/>
          </a:xfrm>
          <a:prstGeom prst="rect">
            <a:avLst/>
          </a:prstGeom>
        </p:spPr>
      </p:pic>
      <p:pic>
        <p:nvPicPr>
          <p:cNvPr id="27" name="SK-6-img-26" descr="preencoded.png"/>
          <p:cNvPicPr>
            <a:picLocks noChangeAspect="1"/>
          </p:cNvPicPr>
          <p:nvPr/>
        </p:nvPicPr>
        <p:blipFill>
          <a:blip r:embed="rId15"/>
          <a:stretch>
            <a:fillRect/>
          </a:stretch>
        </p:blipFill>
        <p:spPr>
          <a:xfrm>
            <a:off x="285750" y="4471988"/>
            <a:ext cx="1714500" cy="376238"/>
          </a:xfrm>
          <a:prstGeom prst="rect">
            <a:avLst/>
          </a:prstGeom>
        </p:spPr>
      </p:pic>
      <p:pic>
        <p:nvPicPr>
          <p:cNvPr id="28" name="SK-6-img-27" descr="preencoded.png"/>
          <p:cNvPicPr>
            <a:picLocks noChangeAspect="1"/>
          </p:cNvPicPr>
          <p:nvPr/>
        </p:nvPicPr>
        <p:blipFill>
          <a:blip r:embed="rId16"/>
          <a:stretch>
            <a:fillRect/>
          </a:stretch>
        </p:blipFill>
        <p:spPr>
          <a:xfrm>
            <a:off x="285750" y="4943475"/>
            <a:ext cx="6858000" cy="795338"/>
          </a:xfrm>
          <a:prstGeom prst="rect">
            <a:avLst/>
          </a:prstGeom>
        </p:spPr>
      </p:pic>
      <p:pic>
        <p:nvPicPr>
          <p:cNvPr id="29" name="SK-6-img-28" descr="preencoded.png"/>
          <p:cNvPicPr>
            <a:picLocks noChangeAspect="1"/>
          </p:cNvPicPr>
          <p:nvPr/>
        </p:nvPicPr>
        <p:blipFill>
          <a:blip r:embed="rId17"/>
          <a:stretch>
            <a:fillRect/>
          </a:stretch>
        </p:blipFill>
        <p:spPr>
          <a:xfrm>
            <a:off x="400050" y="5095429"/>
            <a:ext cx="154781" cy="125760"/>
          </a:xfrm>
          <a:prstGeom prst="rect">
            <a:avLst/>
          </a:prstGeom>
        </p:spPr>
      </p:pic>
      <p:pic>
        <p:nvPicPr>
          <p:cNvPr id="30" name="SK-6-img-29" descr="preencoded.png"/>
          <p:cNvPicPr>
            <a:picLocks noChangeAspect="1"/>
          </p:cNvPicPr>
          <p:nvPr/>
        </p:nvPicPr>
        <p:blipFill>
          <a:blip r:embed="rId18"/>
          <a:stretch>
            <a:fillRect/>
          </a:stretch>
        </p:blipFill>
        <p:spPr>
          <a:xfrm>
            <a:off x="7334250" y="1175147"/>
            <a:ext cx="4572000" cy="1504355"/>
          </a:xfrm>
          <a:prstGeom prst="rect">
            <a:avLst/>
          </a:prstGeom>
        </p:spPr>
      </p:pic>
      <p:pic>
        <p:nvPicPr>
          <p:cNvPr id="31" name="SK-6-img-30" descr="preencoded.png"/>
          <p:cNvPicPr>
            <a:picLocks noChangeAspect="1"/>
          </p:cNvPicPr>
          <p:nvPr/>
        </p:nvPicPr>
        <p:blipFill>
          <a:blip r:embed="rId19"/>
          <a:stretch>
            <a:fillRect/>
          </a:stretch>
        </p:blipFill>
        <p:spPr>
          <a:xfrm>
            <a:off x="7477125" y="1356122"/>
            <a:ext cx="190500" cy="152400"/>
          </a:xfrm>
          <a:prstGeom prst="rect">
            <a:avLst/>
          </a:prstGeom>
        </p:spPr>
      </p:pic>
      <p:pic>
        <p:nvPicPr>
          <p:cNvPr id="32" name="SK-6-img-31" descr="preencoded.png"/>
          <p:cNvPicPr>
            <a:picLocks noChangeAspect="1"/>
          </p:cNvPicPr>
          <p:nvPr/>
        </p:nvPicPr>
        <p:blipFill>
          <a:blip r:embed="rId20"/>
          <a:stretch>
            <a:fillRect/>
          </a:stretch>
        </p:blipFill>
        <p:spPr>
          <a:xfrm>
            <a:off x="7334250" y="2822377"/>
            <a:ext cx="4572000" cy="1331119"/>
          </a:xfrm>
          <a:prstGeom prst="rect">
            <a:avLst/>
          </a:prstGeom>
        </p:spPr>
      </p:pic>
      <p:pic>
        <p:nvPicPr>
          <p:cNvPr id="33" name="SK-6-img-32" descr="preencoded.png"/>
          <p:cNvPicPr>
            <a:picLocks noChangeAspect="1"/>
          </p:cNvPicPr>
          <p:nvPr/>
        </p:nvPicPr>
        <p:blipFill>
          <a:blip r:embed="rId21"/>
          <a:stretch>
            <a:fillRect/>
          </a:stretch>
        </p:blipFill>
        <p:spPr>
          <a:xfrm>
            <a:off x="7477125" y="3003352"/>
            <a:ext cx="190500" cy="152400"/>
          </a:xfrm>
          <a:prstGeom prst="rect">
            <a:avLst/>
          </a:prstGeom>
        </p:spPr>
      </p:pic>
      <p:pic>
        <p:nvPicPr>
          <p:cNvPr id="34" name="SK-6-img-33" descr="preencoded.png"/>
          <p:cNvPicPr>
            <a:picLocks noChangeAspect="1"/>
          </p:cNvPicPr>
          <p:nvPr/>
        </p:nvPicPr>
        <p:blipFill>
          <a:blip r:embed="rId22"/>
          <a:stretch>
            <a:fillRect/>
          </a:stretch>
        </p:blipFill>
        <p:spPr>
          <a:xfrm>
            <a:off x="7334250" y="4391620"/>
            <a:ext cx="4572000" cy="704850"/>
          </a:xfrm>
          <a:prstGeom prst="rect">
            <a:avLst/>
          </a:prstGeom>
        </p:spPr>
      </p:pic>
      <p:pic>
        <p:nvPicPr>
          <p:cNvPr id="35" name="SK-6-img-34" descr="preencoded.png"/>
          <p:cNvPicPr>
            <a:picLocks noChangeAspect="1"/>
          </p:cNvPicPr>
          <p:nvPr/>
        </p:nvPicPr>
        <p:blipFill>
          <a:blip r:embed="rId23"/>
          <a:stretch>
            <a:fillRect/>
          </a:stretch>
        </p:blipFill>
        <p:spPr>
          <a:xfrm>
            <a:off x="7429500" y="4523333"/>
            <a:ext cx="142875" cy="114300"/>
          </a:xfrm>
          <a:prstGeom prst="rect">
            <a:avLst/>
          </a:prstGeom>
        </p:spPr>
      </p:pic>
      <p:pic>
        <p:nvPicPr>
          <p:cNvPr id="36" name="SK-6-img-35" descr="preencoded.png"/>
          <p:cNvPicPr>
            <a:picLocks noChangeAspect="1"/>
          </p:cNvPicPr>
          <p:nvPr/>
        </p:nvPicPr>
        <p:blipFill>
          <a:blip r:embed="rId24"/>
          <a:stretch>
            <a:fillRect/>
          </a:stretch>
        </p:blipFill>
        <p:spPr>
          <a:xfrm>
            <a:off x="7334250" y="5239345"/>
            <a:ext cx="4572000" cy="1110258"/>
          </a:xfrm>
          <a:prstGeom prst="rect">
            <a:avLst/>
          </a:prstGeom>
        </p:spPr>
      </p:pic>
      <p:pic>
        <p:nvPicPr>
          <p:cNvPr id="37" name="SK-6-img-36" descr="preencoded.png"/>
          <p:cNvPicPr>
            <a:picLocks noChangeAspect="1"/>
          </p:cNvPicPr>
          <p:nvPr/>
        </p:nvPicPr>
        <p:blipFill>
          <a:blip r:embed="rId25"/>
          <a:stretch>
            <a:fillRect/>
          </a:stretch>
        </p:blipFill>
        <p:spPr>
          <a:xfrm>
            <a:off x="7477125" y="5420320"/>
            <a:ext cx="190500" cy="152400"/>
          </a:xfrm>
          <a:prstGeom prst="rect">
            <a:avLst/>
          </a:prstGeom>
        </p:spPr>
      </p:pic>
      <p:sp>
        <p:nvSpPr>
          <p:cNvPr id="38" name="SK-6-text-37"/>
          <p:cNvSpPr/>
          <p:nvPr/>
        </p:nvSpPr>
        <p:spPr>
          <a:xfrm>
            <a:off x="285750" y="142875"/>
            <a:ext cx="1133856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Classification: Type 1 vs Type 2 vs MODY</a:t>
            </a:r>
            <a:endParaRPr lang="en-US" sz="1800" dirty="0"/>
          </a:p>
        </p:txBody>
      </p:sp>
      <p:sp>
        <p:nvSpPr>
          <p:cNvPr id="39" name="SK-6-text-38"/>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40" name="SK-6-text-39"/>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41" name="SK-6-text-40"/>
          <p:cNvSpPr/>
          <p:nvPr/>
        </p:nvSpPr>
        <p:spPr>
          <a:xfrm>
            <a:off x="400050" y="1785938"/>
            <a:ext cx="1485900"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Feature</a:t>
            </a:r>
            <a:endParaRPr lang="en-US" sz="1050" dirty="0"/>
          </a:p>
        </p:txBody>
      </p:sp>
      <p:sp>
        <p:nvSpPr>
          <p:cNvPr id="42" name="SK-6-text-41"/>
          <p:cNvSpPr/>
          <p:nvPr/>
        </p:nvSpPr>
        <p:spPr>
          <a:xfrm>
            <a:off x="2114550" y="1785938"/>
            <a:ext cx="2261680"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Type 1 Diabetes</a:t>
            </a:r>
            <a:endParaRPr lang="en-US" sz="1050" dirty="0"/>
          </a:p>
        </p:txBody>
      </p:sp>
      <p:sp>
        <p:nvSpPr>
          <p:cNvPr id="43" name="SK-6-text-42"/>
          <p:cNvSpPr/>
          <p:nvPr/>
        </p:nvSpPr>
        <p:spPr>
          <a:xfrm>
            <a:off x="4450854" y="1785938"/>
            <a:ext cx="2578596" cy="428625"/>
          </a:xfrm>
          <a:prstGeom prst="rect">
            <a:avLst/>
          </a:prstGeom>
          <a:noFill/>
          <a:ln/>
        </p:spPr>
        <p:txBody>
          <a:bodyPr vert="horz" wrap="square" lIns="0" tIns="0" rIns="0" bIns="0" rtlCol="0" anchor="ctr"/>
          <a:lstStyle/>
          <a:p>
            <a:pPr marL="0" indent="0" algn="l">
              <a:lnSpc>
                <a:spcPts val="1575"/>
              </a:lnSpc>
              <a:buNone/>
            </a:pPr>
            <a:r>
              <a:rPr lang="en-US" sz="1050" b="1" dirty="0">
                <a:solidFill>
                  <a:srgbClr val="FFFFFF"/>
                </a:solidFill>
              </a:rPr>
              <a:t>Type 2 Diabetes</a:t>
            </a:r>
            <a:endParaRPr lang="en-US" sz="1050" dirty="0"/>
          </a:p>
        </p:txBody>
      </p:sp>
      <p:sp>
        <p:nvSpPr>
          <p:cNvPr id="44" name="SK-6-text-43"/>
          <p:cNvSpPr/>
          <p:nvPr/>
        </p:nvSpPr>
        <p:spPr>
          <a:xfrm>
            <a:off x="400050" y="2214563"/>
            <a:ext cx="1485900" cy="3762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Typical Age</a:t>
            </a:r>
            <a:endParaRPr lang="en-US" sz="975" dirty="0"/>
          </a:p>
        </p:txBody>
      </p:sp>
      <p:sp>
        <p:nvSpPr>
          <p:cNvPr id="45" name="SK-6-text-44"/>
          <p:cNvSpPr/>
          <p:nvPr/>
        </p:nvSpPr>
        <p:spPr>
          <a:xfrm>
            <a:off x="2114550" y="2214563"/>
            <a:ext cx="3395957"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Younger (</a:t>
            </a:r>
            <a:r>
              <a:rPr lang="en-US" sz="975" b="1" dirty="0">
                <a:solidFill>
                  <a:srgbClr val="2D2D2D"/>
                </a:solidFill>
              </a:rPr>
              <a:t>Typically &lt;35y</a:t>
            </a:r>
            <a:r>
              <a:rPr lang="en-US" sz="975" dirty="0">
                <a:solidFill>
                  <a:srgbClr val="2D2D2D"/>
                </a:solidFill>
              </a:rPr>
              <a:t>)</a:t>
            </a:r>
            <a:endParaRPr lang="en-US" sz="975" dirty="0"/>
          </a:p>
        </p:txBody>
      </p:sp>
      <p:sp>
        <p:nvSpPr>
          <p:cNvPr id="46" name="SK-6-text-45"/>
          <p:cNvSpPr/>
          <p:nvPr/>
        </p:nvSpPr>
        <p:spPr>
          <a:xfrm>
            <a:off x="4450854" y="2214563"/>
            <a:ext cx="3184762"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Older (Typically &gt;35y)</a:t>
            </a:r>
            <a:endParaRPr lang="en-US" sz="975" dirty="0"/>
          </a:p>
        </p:txBody>
      </p:sp>
      <p:sp>
        <p:nvSpPr>
          <p:cNvPr id="47" name="SK-6-text-46"/>
          <p:cNvSpPr/>
          <p:nvPr/>
        </p:nvSpPr>
        <p:spPr>
          <a:xfrm>
            <a:off x="400050" y="2590800"/>
            <a:ext cx="1485900" cy="3762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Onset Speed</a:t>
            </a:r>
            <a:endParaRPr lang="en-US" sz="975" dirty="0"/>
          </a:p>
        </p:txBody>
      </p:sp>
      <p:sp>
        <p:nvSpPr>
          <p:cNvPr id="48" name="SK-6-text-47"/>
          <p:cNvSpPr/>
          <p:nvPr/>
        </p:nvSpPr>
        <p:spPr>
          <a:xfrm>
            <a:off x="2114550" y="2590800"/>
            <a:ext cx="2412917" cy="3762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Rapid</a:t>
            </a:r>
            <a:r>
              <a:rPr lang="en-US" sz="975" dirty="0">
                <a:solidFill>
                  <a:srgbClr val="2D2D2D"/>
                </a:solidFill>
              </a:rPr>
              <a:t> (days/weeks)</a:t>
            </a:r>
            <a:endParaRPr lang="en-US" sz="975" dirty="0"/>
          </a:p>
        </p:txBody>
      </p:sp>
      <p:sp>
        <p:nvSpPr>
          <p:cNvPr id="49" name="SK-6-text-48"/>
          <p:cNvSpPr/>
          <p:nvPr/>
        </p:nvSpPr>
        <p:spPr>
          <a:xfrm>
            <a:off x="4450854" y="2590800"/>
            <a:ext cx="3002775"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Gradual (months/years)</a:t>
            </a:r>
            <a:endParaRPr lang="en-US" sz="975" dirty="0"/>
          </a:p>
        </p:txBody>
      </p:sp>
      <p:sp>
        <p:nvSpPr>
          <p:cNvPr id="50" name="SK-6-text-49"/>
          <p:cNvSpPr/>
          <p:nvPr/>
        </p:nvSpPr>
        <p:spPr>
          <a:xfrm>
            <a:off x="400050" y="2967038"/>
            <a:ext cx="1485900" cy="3762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Body Mass</a:t>
            </a:r>
            <a:endParaRPr lang="en-US" sz="975" dirty="0"/>
          </a:p>
        </p:txBody>
      </p:sp>
      <p:sp>
        <p:nvSpPr>
          <p:cNvPr id="51" name="SK-6-text-50"/>
          <p:cNvSpPr/>
          <p:nvPr/>
        </p:nvSpPr>
        <p:spPr>
          <a:xfrm>
            <a:off x="2114550" y="2967038"/>
            <a:ext cx="3217222"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Often lean / Weight loss</a:t>
            </a:r>
            <a:endParaRPr lang="en-US" sz="975" dirty="0"/>
          </a:p>
        </p:txBody>
      </p:sp>
      <p:sp>
        <p:nvSpPr>
          <p:cNvPr id="52" name="SK-6-text-51"/>
          <p:cNvSpPr/>
          <p:nvPr/>
        </p:nvSpPr>
        <p:spPr>
          <a:xfrm>
            <a:off x="4450854" y="2967038"/>
            <a:ext cx="3412245"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Commonly </a:t>
            </a:r>
            <a:r>
              <a:rPr lang="en-US" sz="975" b="1" dirty="0">
                <a:solidFill>
                  <a:srgbClr val="2D2D2D"/>
                </a:solidFill>
              </a:rPr>
              <a:t>Overweight/Obese</a:t>
            </a:r>
            <a:endParaRPr lang="en-US" sz="975" dirty="0"/>
          </a:p>
        </p:txBody>
      </p:sp>
      <p:sp>
        <p:nvSpPr>
          <p:cNvPr id="53" name="SK-6-text-52"/>
          <p:cNvSpPr/>
          <p:nvPr/>
        </p:nvSpPr>
        <p:spPr>
          <a:xfrm>
            <a:off x="400050" y="3343275"/>
            <a:ext cx="1485900" cy="3762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Ketosis</a:t>
            </a:r>
            <a:endParaRPr lang="en-US" sz="975" dirty="0"/>
          </a:p>
        </p:txBody>
      </p:sp>
      <p:sp>
        <p:nvSpPr>
          <p:cNvPr id="54" name="SK-6-text-53"/>
          <p:cNvSpPr/>
          <p:nvPr/>
        </p:nvSpPr>
        <p:spPr>
          <a:xfrm>
            <a:off x="2114550" y="3343275"/>
            <a:ext cx="2546968"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Common at diagnosis</a:t>
            </a:r>
            <a:endParaRPr lang="en-US" sz="975" dirty="0"/>
          </a:p>
        </p:txBody>
      </p:sp>
      <p:sp>
        <p:nvSpPr>
          <p:cNvPr id="55" name="SK-6-text-54"/>
          <p:cNvSpPr/>
          <p:nvPr/>
        </p:nvSpPr>
        <p:spPr>
          <a:xfrm>
            <a:off x="4450854" y="3343275"/>
            <a:ext cx="4367673"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Rare (unless significant stress)</a:t>
            </a:r>
            <a:endParaRPr lang="en-US" sz="975" dirty="0"/>
          </a:p>
        </p:txBody>
      </p:sp>
      <p:sp>
        <p:nvSpPr>
          <p:cNvPr id="56" name="SK-6-text-55"/>
          <p:cNvSpPr/>
          <p:nvPr/>
        </p:nvSpPr>
        <p:spPr>
          <a:xfrm>
            <a:off x="400050" y="3719512"/>
            <a:ext cx="1485900" cy="3762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Antibodies</a:t>
            </a:r>
            <a:endParaRPr lang="en-US" sz="975" dirty="0"/>
          </a:p>
        </p:txBody>
      </p:sp>
      <p:sp>
        <p:nvSpPr>
          <p:cNvPr id="57" name="SK-6-text-56"/>
          <p:cNvSpPr/>
          <p:nvPr/>
        </p:nvSpPr>
        <p:spPr>
          <a:xfrm>
            <a:off x="2114550" y="3719512"/>
            <a:ext cx="2859753" cy="3762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+ve</a:t>
            </a:r>
            <a:r>
              <a:rPr lang="en-US" sz="975" dirty="0">
                <a:solidFill>
                  <a:srgbClr val="2D2D2D"/>
                </a:solidFill>
              </a:rPr>
              <a:t> (GAD, IA2, ZnT8)</a:t>
            </a:r>
            <a:endParaRPr lang="en-US" sz="975" dirty="0"/>
          </a:p>
        </p:txBody>
      </p:sp>
      <p:sp>
        <p:nvSpPr>
          <p:cNvPr id="58" name="SK-6-text-57"/>
          <p:cNvSpPr/>
          <p:nvPr/>
        </p:nvSpPr>
        <p:spPr>
          <a:xfrm>
            <a:off x="4450854" y="3719512"/>
            <a:ext cx="2578596"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Negative</a:t>
            </a:r>
            <a:endParaRPr lang="en-US" sz="975" dirty="0"/>
          </a:p>
        </p:txBody>
      </p:sp>
      <p:sp>
        <p:nvSpPr>
          <p:cNvPr id="59" name="SK-6-text-58"/>
          <p:cNvSpPr/>
          <p:nvPr/>
        </p:nvSpPr>
        <p:spPr>
          <a:xfrm>
            <a:off x="400050" y="4095750"/>
            <a:ext cx="1485900" cy="3762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C-Peptide</a:t>
            </a:r>
            <a:endParaRPr lang="en-US" sz="975" dirty="0"/>
          </a:p>
        </p:txBody>
      </p:sp>
      <p:sp>
        <p:nvSpPr>
          <p:cNvPr id="60" name="SK-6-text-59"/>
          <p:cNvSpPr/>
          <p:nvPr/>
        </p:nvSpPr>
        <p:spPr>
          <a:xfrm>
            <a:off x="2114550" y="4210050"/>
            <a:ext cx="1485900" cy="142875"/>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Low/Absent</a:t>
            </a:r>
            <a:endParaRPr lang="en-US" sz="975" dirty="0"/>
          </a:p>
        </p:txBody>
      </p:sp>
      <p:sp>
        <p:nvSpPr>
          <p:cNvPr id="61" name="SK-6-text-60"/>
          <p:cNvSpPr/>
          <p:nvPr/>
        </p:nvSpPr>
        <p:spPr>
          <a:xfrm>
            <a:off x="4450854" y="4095750"/>
            <a:ext cx="2578596"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Normal or Elevated</a:t>
            </a:r>
            <a:endParaRPr lang="en-US" sz="975" dirty="0"/>
          </a:p>
        </p:txBody>
      </p:sp>
      <p:sp>
        <p:nvSpPr>
          <p:cNvPr id="62" name="SK-6-text-61"/>
          <p:cNvSpPr/>
          <p:nvPr/>
        </p:nvSpPr>
        <p:spPr>
          <a:xfrm>
            <a:off x="400050" y="4471988"/>
            <a:ext cx="2318004" cy="376238"/>
          </a:xfrm>
          <a:prstGeom prst="rect">
            <a:avLst/>
          </a:prstGeom>
          <a:noFill/>
          <a:ln/>
        </p:spPr>
        <p:txBody>
          <a:bodyPr vert="horz" wrap="square" lIns="0" tIns="0" rIns="0" bIns="0" rtlCol="0" anchor="ctr"/>
          <a:lstStyle/>
          <a:p>
            <a:pPr marL="0" indent="0">
              <a:lnSpc>
                <a:spcPts val="1463"/>
              </a:lnSpc>
              <a:buNone/>
            </a:pPr>
            <a:r>
              <a:rPr lang="en-US" sz="975" b="1" dirty="0">
                <a:solidFill>
                  <a:srgbClr val="2D2D2D"/>
                </a:solidFill>
              </a:rPr>
              <a:t>Endogenous Insulin</a:t>
            </a:r>
            <a:endParaRPr lang="en-US" sz="975" dirty="0"/>
          </a:p>
        </p:txBody>
      </p:sp>
      <p:sp>
        <p:nvSpPr>
          <p:cNvPr id="63" name="SK-6-text-62"/>
          <p:cNvSpPr/>
          <p:nvPr/>
        </p:nvSpPr>
        <p:spPr>
          <a:xfrm>
            <a:off x="2114550" y="4471988"/>
            <a:ext cx="2278866"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Severe deficiency</a:t>
            </a:r>
            <a:endParaRPr lang="en-US" sz="975" dirty="0"/>
          </a:p>
        </p:txBody>
      </p:sp>
      <p:sp>
        <p:nvSpPr>
          <p:cNvPr id="64" name="SK-6-text-63"/>
          <p:cNvSpPr/>
          <p:nvPr/>
        </p:nvSpPr>
        <p:spPr>
          <a:xfrm>
            <a:off x="4450854" y="4471988"/>
            <a:ext cx="4367673" cy="376238"/>
          </a:xfrm>
          <a:prstGeom prst="rect">
            <a:avLst/>
          </a:prstGeom>
          <a:noFill/>
          <a:ln/>
        </p:spPr>
        <p:txBody>
          <a:bodyPr vert="horz" wrap="square" lIns="0" tIns="0" rIns="0" bIns="0" rtlCol="0" anchor="ctr"/>
          <a:lstStyle/>
          <a:p>
            <a:pPr marL="0" indent="0">
              <a:lnSpc>
                <a:spcPts val="1463"/>
              </a:lnSpc>
              <a:buNone/>
            </a:pPr>
            <a:r>
              <a:rPr lang="en-US" sz="975" dirty="0">
                <a:solidFill>
                  <a:srgbClr val="2D2D2D"/>
                </a:solidFill>
              </a:rPr>
              <a:t>Resistance + relative deficiency</a:t>
            </a:r>
            <a:endParaRPr lang="en-US" sz="975" dirty="0"/>
          </a:p>
        </p:txBody>
      </p:sp>
      <p:sp>
        <p:nvSpPr>
          <p:cNvPr id="65" name="SK-6-text-64"/>
          <p:cNvSpPr/>
          <p:nvPr/>
        </p:nvSpPr>
        <p:spPr>
          <a:xfrm>
            <a:off x="554831" y="5057775"/>
            <a:ext cx="6629400" cy="185738"/>
          </a:xfrm>
          <a:prstGeom prst="rect">
            <a:avLst/>
          </a:prstGeom>
          <a:noFill/>
          <a:ln/>
        </p:spPr>
        <p:txBody>
          <a:bodyPr vert="horz" wrap="square" lIns="0" tIns="0" rIns="0" bIns="0" rtlCol="0" anchor="ctr"/>
          <a:lstStyle/>
          <a:p>
            <a:pPr marL="0" indent="0">
              <a:lnSpc>
                <a:spcPts val="1463"/>
              </a:lnSpc>
              <a:buNone/>
            </a:pPr>
            <a:r>
              <a:rPr lang="en-US" sz="975" b="1" dirty="0">
                <a:solidFill>
                  <a:srgbClr val="E65100"/>
                </a:solidFill>
              </a:rPr>
              <a:t> AKT EXAM PEARL: C-PEPTIDE TIMING</a:t>
            </a:r>
            <a:endParaRPr lang="en-US" sz="975" dirty="0"/>
          </a:p>
        </p:txBody>
      </p:sp>
      <p:sp>
        <p:nvSpPr>
          <p:cNvPr id="66" name="SK-6-text-65"/>
          <p:cNvSpPr/>
          <p:nvPr/>
        </p:nvSpPr>
        <p:spPr>
          <a:xfrm>
            <a:off x="400050" y="5281613"/>
            <a:ext cx="6629400" cy="342900"/>
          </a:xfrm>
          <a:prstGeom prst="rect">
            <a:avLst/>
          </a:prstGeom>
          <a:noFill/>
          <a:ln/>
        </p:spPr>
        <p:txBody>
          <a:bodyPr vert="horz" wrap="square" lIns="0" tIns="0" rIns="0" bIns="0" rtlCol="0" anchor="ctr"/>
          <a:lstStyle/>
          <a:p>
            <a:pPr marL="0" indent="0">
              <a:lnSpc>
                <a:spcPts val="1350"/>
              </a:lnSpc>
              <a:buNone/>
            </a:pPr>
            <a:r>
              <a:rPr lang="en-US" sz="900" i="1" dirty="0">
                <a:solidFill>
                  <a:srgbClr val="2D2D2D"/>
                </a:solidFill>
              </a:rPr>
              <a:t>C-peptide levels may be normal in the "honeymoon phase" of T1DM. If diagnostic doubt persists, repeat after 3 years. Low C-peptide + high glucose = T1DM.</a:t>
            </a:r>
            <a:endParaRPr lang="en-US" sz="900" dirty="0"/>
          </a:p>
        </p:txBody>
      </p:sp>
      <p:sp>
        <p:nvSpPr>
          <p:cNvPr id="67" name="SK-6-text-66"/>
          <p:cNvSpPr/>
          <p:nvPr/>
        </p:nvSpPr>
        <p:spPr>
          <a:xfrm>
            <a:off x="7743825" y="1318022"/>
            <a:ext cx="4286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58220"/>
                </a:solidFill>
              </a:rPr>
              <a:t>MODY</a:t>
            </a:r>
            <a:endParaRPr lang="en-US" sz="1200" dirty="0"/>
          </a:p>
        </p:txBody>
      </p:sp>
      <p:sp>
        <p:nvSpPr>
          <p:cNvPr id="68" name="SK-6-text-67"/>
          <p:cNvSpPr/>
          <p:nvPr/>
        </p:nvSpPr>
        <p:spPr>
          <a:xfrm>
            <a:off x="7477125" y="1632347"/>
            <a:ext cx="4714875" cy="142875"/>
          </a:xfrm>
          <a:prstGeom prst="rect">
            <a:avLst/>
          </a:prstGeom>
          <a:noFill/>
          <a:ln/>
        </p:spPr>
        <p:txBody>
          <a:bodyPr vert="horz" wrap="square" lIns="0" tIns="0" rIns="0" bIns="0" rtlCol="0" anchor="ctr"/>
          <a:lstStyle/>
          <a:p>
            <a:pPr marL="0" indent="0">
              <a:lnSpc>
                <a:spcPts val="1365"/>
              </a:lnSpc>
              <a:buNone/>
            </a:pPr>
            <a:r>
              <a:rPr lang="en-US" sz="975" b="1" dirty="0">
                <a:solidFill>
                  <a:srgbClr val="2D2D2D"/>
                </a:solidFill>
              </a:rPr>
              <a:t>Maturity Onset Diabetes of the Young:</a:t>
            </a:r>
            <a:endParaRPr lang="en-US" sz="975" dirty="0"/>
          </a:p>
        </p:txBody>
      </p:sp>
      <p:sp>
        <p:nvSpPr>
          <p:cNvPr id="69" name="SK-6-text-68"/>
          <p:cNvSpPr/>
          <p:nvPr/>
        </p:nvSpPr>
        <p:spPr>
          <a:xfrm>
            <a:off x="7648575" y="1843683"/>
            <a:ext cx="45434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44444"/>
                </a:solidFill>
              </a:rPr>
              <a:t>Autosomal dominant inheritance.</a:t>
            </a:r>
            <a:endParaRPr lang="en-US" sz="975" dirty="0"/>
          </a:p>
        </p:txBody>
      </p:sp>
      <p:sp>
        <p:nvSpPr>
          <p:cNvPr id="70" name="SK-6-text-69"/>
          <p:cNvSpPr/>
          <p:nvPr/>
        </p:nvSpPr>
        <p:spPr>
          <a:xfrm>
            <a:off x="7648575" y="2016919"/>
            <a:ext cx="411480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44444"/>
                </a:solidFill>
              </a:rPr>
              <a:t>Onset </a:t>
            </a:r>
            <a:r>
              <a:rPr lang="en-US" sz="975" b="1" dirty="0">
                <a:solidFill>
                  <a:srgbClr val="2D2D2D"/>
                </a:solidFill>
              </a:rPr>
              <a:t>&lt;25 years</a:t>
            </a:r>
            <a:r>
              <a:rPr lang="en-US" sz="975" dirty="0">
                <a:solidFill>
                  <a:srgbClr val="444444"/>
                </a:solidFill>
              </a:rPr>
              <a:t>.</a:t>
            </a:r>
            <a:endParaRPr lang="en-US" sz="975" dirty="0"/>
          </a:p>
        </p:txBody>
      </p:sp>
      <p:sp>
        <p:nvSpPr>
          <p:cNvPr id="71" name="SK-6-text-70"/>
          <p:cNvSpPr/>
          <p:nvPr/>
        </p:nvSpPr>
        <p:spPr>
          <a:xfrm>
            <a:off x="7648575" y="2190155"/>
            <a:ext cx="45434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44444"/>
                </a:solidFill>
              </a:rPr>
              <a:t>Non-obese, often </a:t>
            </a:r>
            <a:r>
              <a:rPr lang="en-US" sz="975" b="1" dirty="0">
                <a:solidFill>
                  <a:srgbClr val="2D2D2D"/>
                </a:solidFill>
              </a:rPr>
              <a:t>Antibody negative</a:t>
            </a:r>
            <a:r>
              <a:rPr lang="en-US" sz="975" dirty="0">
                <a:solidFill>
                  <a:srgbClr val="444444"/>
                </a:solidFill>
              </a:rPr>
              <a:t>.</a:t>
            </a:r>
            <a:endParaRPr lang="en-US" sz="975" dirty="0"/>
          </a:p>
        </p:txBody>
      </p:sp>
      <p:sp>
        <p:nvSpPr>
          <p:cNvPr id="72" name="SK-6-text-71"/>
          <p:cNvSpPr/>
          <p:nvPr/>
        </p:nvSpPr>
        <p:spPr>
          <a:xfrm>
            <a:off x="7648575" y="2363391"/>
            <a:ext cx="45434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44444"/>
                </a:solidFill>
              </a:rPr>
              <a:t>Refer for genetic testing if strong 3-generation history.</a:t>
            </a:r>
            <a:endParaRPr lang="en-US" sz="975" dirty="0"/>
          </a:p>
        </p:txBody>
      </p:sp>
      <p:sp>
        <p:nvSpPr>
          <p:cNvPr id="73" name="SK-6-text-72"/>
          <p:cNvSpPr/>
          <p:nvPr/>
        </p:nvSpPr>
        <p:spPr>
          <a:xfrm>
            <a:off x="7743825" y="2965252"/>
            <a:ext cx="4286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F58220"/>
                </a:solidFill>
              </a:rPr>
              <a:t>LADA</a:t>
            </a:r>
            <a:endParaRPr lang="en-US" sz="1200" dirty="0"/>
          </a:p>
        </p:txBody>
      </p:sp>
      <p:sp>
        <p:nvSpPr>
          <p:cNvPr id="74" name="SK-6-text-73"/>
          <p:cNvSpPr/>
          <p:nvPr/>
        </p:nvSpPr>
        <p:spPr>
          <a:xfrm>
            <a:off x="7477125" y="3279577"/>
            <a:ext cx="4714875" cy="142875"/>
          </a:xfrm>
          <a:prstGeom prst="rect">
            <a:avLst/>
          </a:prstGeom>
          <a:noFill/>
          <a:ln/>
        </p:spPr>
        <p:txBody>
          <a:bodyPr vert="horz" wrap="square" lIns="0" tIns="0" rIns="0" bIns="0" rtlCol="0" anchor="ctr"/>
          <a:lstStyle/>
          <a:p>
            <a:pPr marL="0" indent="0">
              <a:lnSpc>
                <a:spcPts val="1365"/>
              </a:lnSpc>
              <a:buNone/>
            </a:pPr>
            <a:r>
              <a:rPr lang="en-US" sz="975" b="1" dirty="0">
                <a:solidFill>
                  <a:srgbClr val="2D2D2D"/>
                </a:solidFill>
              </a:rPr>
              <a:t>Latent Autoimmune Diabetes in Adults:</a:t>
            </a:r>
            <a:endParaRPr lang="en-US" sz="975" dirty="0"/>
          </a:p>
        </p:txBody>
      </p:sp>
      <p:sp>
        <p:nvSpPr>
          <p:cNvPr id="75" name="SK-6-text-74"/>
          <p:cNvSpPr/>
          <p:nvPr/>
        </p:nvSpPr>
        <p:spPr>
          <a:xfrm>
            <a:off x="7648575" y="3490913"/>
            <a:ext cx="45434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44444"/>
                </a:solidFill>
              </a:rPr>
              <a:t>"Type 1.5" - slow-onset autoimmune.</a:t>
            </a:r>
            <a:endParaRPr lang="en-US" sz="975" dirty="0"/>
          </a:p>
        </p:txBody>
      </p:sp>
      <p:sp>
        <p:nvSpPr>
          <p:cNvPr id="76" name="SK-6-text-75"/>
          <p:cNvSpPr/>
          <p:nvPr/>
        </p:nvSpPr>
        <p:spPr>
          <a:xfrm>
            <a:off x="7648575" y="3664148"/>
            <a:ext cx="4543425"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44444"/>
                </a:solidFill>
              </a:rPr>
              <a:t>Presents as T2DM in adults but </a:t>
            </a:r>
            <a:r>
              <a:rPr lang="en-US" sz="975" b="1" dirty="0">
                <a:solidFill>
                  <a:srgbClr val="2D2D2D"/>
                </a:solidFill>
              </a:rPr>
              <a:t>fails oral meds quickly</a:t>
            </a:r>
            <a:r>
              <a:rPr lang="en-US" sz="975" dirty="0">
                <a:solidFill>
                  <a:srgbClr val="444444"/>
                </a:solidFill>
              </a:rPr>
              <a:t>.</a:t>
            </a:r>
            <a:endParaRPr lang="en-US" sz="975" dirty="0"/>
          </a:p>
        </p:txBody>
      </p:sp>
      <p:sp>
        <p:nvSpPr>
          <p:cNvPr id="77" name="SK-6-text-76"/>
          <p:cNvSpPr/>
          <p:nvPr/>
        </p:nvSpPr>
        <p:spPr>
          <a:xfrm>
            <a:off x="7648575" y="3837384"/>
            <a:ext cx="411480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444444"/>
                </a:solidFill>
              </a:rPr>
              <a:t>Positive GAD antibodies.</a:t>
            </a:r>
            <a:endParaRPr lang="en-US" sz="975" dirty="0"/>
          </a:p>
        </p:txBody>
      </p:sp>
      <p:sp>
        <p:nvSpPr>
          <p:cNvPr id="78" name="SK-6-text-77"/>
          <p:cNvSpPr/>
          <p:nvPr/>
        </p:nvSpPr>
        <p:spPr>
          <a:xfrm>
            <a:off x="7572375" y="4486870"/>
            <a:ext cx="438150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2E7D32"/>
                </a:solidFill>
              </a:rPr>
              <a:t> SCA Consultation Micro-Skill</a:t>
            </a:r>
            <a:endParaRPr lang="en-US" sz="900" dirty="0"/>
          </a:p>
        </p:txBody>
      </p:sp>
      <p:sp>
        <p:nvSpPr>
          <p:cNvPr id="79" name="SK-6-text-78"/>
          <p:cNvSpPr/>
          <p:nvPr/>
        </p:nvSpPr>
        <p:spPr>
          <a:xfrm>
            <a:off x="7429500" y="4686895"/>
            <a:ext cx="4381500" cy="314325"/>
          </a:xfrm>
          <a:prstGeom prst="rect">
            <a:avLst/>
          </a:prstGeom>
          <a:noFill/>
          <a:ln/>
        </p:spPr>
        <p:txBody>
          <a:bodyPr vert="horz" wrap="square" lIns="0" tIns="0" rIns="0" bIns="0" rtlCol="0" anchor="ctr"/>
          <a:lstStyle/>
          <a:p>
            <a:pPr marL="0" indent="0">
              <a:lnSpc>
                <a:spcPts val="1238"/>
              </a:lnSpc>
              <a:buNone/>
            </a:pPr>
            <a:r>
              <a:rPr lang="en-US" sz="825" dirty="0">
                <a:solidFill>
                  <a:srgbClr val="1B5E20"/>
                </a:solidFill>
              </a:rPr>
              <a:t>"Because you are young and fit, we can't assume this is the 'standard' type of diabetes. We need to check markers in your blood to ensure we give you the right treatment from the start."</a:t>
            </a:r>
            <a:endParaRPr lang="en-US" sz="825" dirty="0"/>
          </a:p>
        </p:txBody>
      </p:sp>
      <p:sp>
        <p:nvSpPr>
          <p:cNvPr id="80" name="SK-6-text-79"/>
          <p:cNvSpPr/>
          <p:nvPr/>
        </p:nvSpPr>
        <p:spPr>
          <a:xfrm>
            <a:off x="7743825" y="5382220"/>
            <a:ext cx="428625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D32F2F"/>
                </a:solidFill>
              </a:rPr>
              <a:t>Red Flag Suspicion</a:t>
            </a:r>
            <a:endParaRPr lang="en-US" sz="1200" dirty="0"/>
          </a:p>
        </p:txBody>
      </p:sp>
      <p:sp>
        <p:nvSpPr>
          <p:cNvPr id="81" name="SK-6-text-80"/>
          <p:cNvSpPr/>
          <p:nvPr/>
        </p:nvSpPr>
        <p:spPr>
          <a:xfrm>
            <a:off x="7477125" y="5687020"/>
            <a:ext cx="4286250" cy="519708"/>
          </a:xfrm>
          <a:prstGeom prst="rect">
            <a:avLst/>
          </a:prstGeom>
          <a:noFill/>
          <a:ln/>
        </p:spPr>
        <p:txBody>
          <a:bodyPr vert="horz" wrap="square" lIns="0" tIns="0" rIns="0" bIns="0" rtlCol="0" anchor="ctr"/>
          <a:lstStyle/>
          <a:p>
            <a:pPr marL="0" indent="0">
              <a:lnSpc>
                <a:spcPts val="1365"/>
              </a:lnSpc>
              <a:buNone/>
            </a:pPr>
            <a:r>
              <a:rPr lang="en-US" sz="975" dirty="0">
                <a:solidFill>
                  <a:srgbClr val="B71C1C"/>
                </a:solidFill>
              </a:rPr>
              <a:t>Always suspect T1DM in adults presenting with rapid weight loss, </a:t>
            </a:r>
            <a:r>
              <a:rPr lang="en-US" sz="975" b="1" dirty="0">
                <a:solidFill>
                  <a:srgbClr val="2D2D2D"/>
                </a:solidFill>
              </a:rPr>
              <a:t>BMI &lt;25</a:t>
            </a:r>
            <a:r>
              <a:rPr lang="en-US" sz="975" dirty="0">
                <a:solidFill>
                  <a:srgbClr val="B71C1C"/>
                </a:solidFill>
              </a:rPr>
              <a:t>, or personal/family history of other autoimmune conditions (e.g., Addison's, Thyroid).</a:t>
            </a:r>
            <a:endParaRPr lang="en-US" sz="97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7-img-4" descr="preencoded.png"/>
          <p:cNvPicPr>
            <a:picLocks noChangeAspect="1"/>
          </p:cNvPicPr>
          <p:nvPr/>
        </p:nvPicPr>
        <p:blipFill>
          <a:blip r:embed="rId5"/>
          <a:stretch>
            <a:fillRect/>
          </a:stretch>
        </p:blipFill>
        <p:spPr>
          <a:xfrm>
            <a:off x="381000" y="1788319"/>
            <a:ext cx="5572125" cy="1985963"/>
          </a:xfrm>
          <a:prstGeom prst="rect">
            <a:avLst/>
          </a:prstGeom>
        </p:spPr>
      </p:pic>
      <p:pic>
        <p:nvPicPr>
          <p:cNvPr id="6" name="SK-7-img-5" descr="preencoded.png"/>
          <p:cNvPicPr>
            <a:picLocks noChangeAspect="1"/>
          </p:cNvPicPr>
          <p:nvPr/>
        </p:nvPicPr>
        <p:blipFill>
          <a:blip r:embed="rId6"/>
          <a:stretch>
            <a:fillRect/>
          </a:stretch>
        </p:blipFill>
        <p:spPr>
          <a:xfrm>
            <a:off x="571500" y="2012156"/>
            <a:ext cx="285750" cy="190500"/>
          </a:xfrm>
          <a:prstGeom prst="rect">
            <a:avLst/>
          </a:prstGeom>
        </p:spPr>
      </p:pic>
      <p:pic>
        <p:nvPicPr>
          <p:cNvPr id="7" name="SK-7-img-6" descr="preencoded.png"/>
          <p:cNvPicPr>
            <a:picLocks noChangeAspect="1"/>
          </p:cNvPicPr>
          <p:nvPr/>
        </p:nvPicPr>
        <p:blipFill>
          <a:blip r:embed="rId7"/>
          <a:stretch>
            <a:fillRect/>
          </a:stretch>
        </p:blipFill>
        <p:spPr>
          <a:xfrm>
            <a:off x="571500" y="2826544"/>
            <a:ext cx="178594" cy="148828"/>
          </a:xfrm>
          <a:prstGeom prst="rect">
            <a:avLst/>
          </a:prstGeom>
        </p:spPr>
      </p:pic>
      <p:pic>
        <p:nvPicPr>
          <p:cNvPr id="8" name="SK-7-img-7" descr="preencoded.png"/>
          <p:cNvPicPr>
            <a:picLocks noChangeAspect="1"/>
          </p:cNvPicPr>
          <p:nvPr/>
        </p:nvPicPr>
        <p:blipFill>
          <a:blip r:embed="rId8"/>
          <a:stretch>
            <a:fillRect/>
          </a:stretch>
        </p:blipFill>
        <p:spPr>
          <a:xfrm>
            <a:off x="571500" y="3098006"/>
            <a:ext cx="178594" cy="162223"/>
          </a:xfrm>
          <a:prstGeom prst="rect">
            <a:avLst/>
          </a:prstGeom>
        </p:spPr>
      </p:pic>
      <p:pic>
        <p:nvPicPr>
          <p:cNvPr id="9" name="SK-7-img-8" descr="preencoded.png"/>
          <p:cNvPicPr>
            <a:picLocks noChangeAspect="1"/>
          </p:cNvPicPr>
          <p:nvPr/>
        </p:nvPicPr>
        <p:blipFill>
          <a:blip r:embed="rId9"/>
          <a:stretch>
            <a:fillRect/>
          </a:stretch>
        </p:blipFill>
        <p:spPr>
          <a:xfrm>
            <a:off x="381000" y="3964781"/>
            <a:ext cx="5572125" cy="1771650"/>
          </a:xfrm>
          <a:prstGeom prst="rect">
            <a:avLst/>
          </a:prstGeom>
        </p:spPr>
      </p:pic>
      <p:pic>
        <p:nvPicPr>
          <p:cNvPr id="10" name="SK-7-img-9" descr="preencoded.png"/>
          <p:cNvPicPr>
            <a:picLocks noChangeAspect="1"/>
          </p:cNvPicPr>
          <p:nvPr/>
        </p:nvPicPr>
        <p:blipFill>
          <a:blip r:embed="rId10"/>
          <a:stretch>
            <a:fillRect/>
          </a:stretch>
        </p:blipFill>
        <p:spPr>
          <a:xfrm>
            <a:off x="571500" y="4188619"/>
            <a:ext cx="285750" cy="190500"/>
          </a:xfrm>
          <a:prstGeom prst="rect">
            <a:avLst/>
          </a:prstGeom>
        </p:spPr>
      </p:pic>
      <p:pic>
        <p:nvPicPr>
          <p:cNvPr id="11" name="SK-7-img-10" descr="preencoded.png"/>
          <p:cNvPicPr>
            <a:picLocks noChangeAspect="1"/>
          </p:cNvPicPr>
          <p:nvPr/>
        </p:nvPicPr>
        <p:blipFill>
          <a:blip r:embed="rId11"/>
          <a:stretch>
            <a:fillRect/>
          </a:stretch>
        </p:blipFill>
        <p:spPr>
          <a:xfrm>
            <a:off x="571500" y="5003006"/>
            <a:ext cx="178594" cy="148828"/>
          </a:xfrm>
          <a:prstGeom prst="rect">
            <a:avLst/>
          </a:prstGeom>
        </p:spPr>
      </p:pic>
      <p:pic>
        <p:nvPicPr>
          <p:cNvPr id="12" name="SK-7-img-11" descr="preencoded.png"/>
          <p:cNvPicPr>
            <a:picLocks noChangeAspect="1"/>
          </p:cNvPicPr>
          <p:nvPr/>
        </p:nvPicPr>
        <p:blipFill>
          <a:blip r:embed="rId7"/>
          <a:stretch>
            <a:fillRect/>
          </a:stretch>
        </p:blipFill>
        <p:spPr>
          <a:xfrm>
            <a:off x="571500" y="5274469"/>
            <a:ext cx="178594" cy="148828"/>
          </a:xfrm>
          <a:prstGeom prst="rect">
            <a:avLst/>
          </a:prstGeom>
        </p:spPr>
      </p:pic>
      <p:pic>
        <p:nvPicPr>
          <p:cNvPr id="13" name="SK-7-img-12" descr="preencoded.png"/>
          <p:cNvPicPr>
            <a:picLocks noChangeAspect="1"/>
          </p:cNvPicPr>
          <p:nvPr/>
        </p:nvPicPr>
        <p:blipFill>
          <a:blip r:embed="rId12"/>
          <a:stretch>
            <a:fillRect/>
          </a:stretch>
        </p:blipFill>
        <p:spPr>
          <a:xfrm>
            <a:off x="6238875" y="1052215"/>
            <a:ext cx="5572125" cy="2314575"/>
          </a:xfrm>
          <a:prstGeom prst="rect">
            <a:avLst/>
          </a:prstGeom>
        </p:spPr>
      </p:pic>
      <p:pic>
        <p:nvPicPr>
          <p:cNvPr id="14" name="SK-7-img-13" descr="preencoded.png"/>
          <p:cNvPicPr>
            <a:picLocks noChangeAspect="1"/>
          </p:cNvPicPr>
          <p:nvPr/>
        </p:nvPicPr>
        <p:blipFill>
          <a:blip r:embed="rId13"/>
          <a:stretch>
            <a:fillRect/>
          </a:stretch>
        </p:blipFill>
        <p:spPr>
          <a:xfrm>
            <a:off x="6429375" y="1276052"/>
            <a:ext cx="285750" cy="190500"/>
          </a:xfrm>
          <a:prstGeom prst="rect">
            <a:avLst/>
          </a:prstGeom>
        </p:spPr>
      </p:pic>
      <p:pic>
        <p:nvPicPr>
          <p:cNvPr id="15" name="SK-7-img-14" descr="preencoded.png"/>
          <p:cNvPicPr>
            <a:picLocks noChangeAspect="1"/>
          </p:cNvPicPr>
          <p:nvPr/>
        </p:nvPicPr>
        <p:blipFill>
          <a:blip r:embed="rId11"/>
          <a:stretch>
            <a:fillRect/>
          </a:stretch>
        </p:blipFill>
        <p:spPr>
          <a:xfrm>
            <a:off x="6429375" y="2090440"/>
            <a:ext cx="178594" cy="148828"/>
          </a:xfrm>
          <a:prstGeom prst="rect">
            <a:avLst/>
          </a:prstGeom>
        </p:spPr>
      </p:pic>
      <p:pic>
        <p:nvPicPr>
          <p:cNvPr id="16" name="SK-7-img-15" descr="preencoded.png"/>
          <p:cNvPicPr>
            <a:picLocks noChangeAspect="1"/>
          </p:cNvPicPr>
          <p:nvPr/>
        </p:nvPicPr>
        <p:blipFill>
          <a:blip r:embed="rId14"/>
          <a:stretch>
            <a:fillRect/>
          </a:stretch>
        </p:blipFill>
        <p:spPr>
          <a:xfrm>
            <a:off x="6429375" y="2361902"/>
            <a:ext cx="178594" cy="148828"/>
          </a:xfrm>
          <a:prstGeom prst="rect">
            <a:avLst/>
          </a:prstGeom>
        </p:spPr>
      </p:pic>
      <p:pic>
        <p:nvPicPr>
          <p:cNvPr id="17" name="SK-7-img-16" descr="preencoded.png"/>
          <p:cNvPicPr>
            <a:picLocks noChangeAspect="1"/>
          </p:cNvPicPr>
          <p:nvPr/>
        </p:nvPicPr>
        <p:blipFill>
          <a:blip r:embed="rId11"/>
          <a:stretch>
            <a:fillRect/>
          </a:stretch>
        </p:blipFill>
        <p:spPr>
          <a:xfrm>
            <a:off x="6429375" y="2633365"/>
            <a:ext cx="178594" cy="148828"/>
          </a:xfrm>
          <a:prstGeom prst="rect">
            <a:avLst/>
          </a:prstGeom>
        </p:spPr>
      </p:pic>
      <p:pic>
        <p:nvPicPr>
          <p:cNvPr id="18" name="SK-7-img-17" descr="preencoded.png"/>
          <p:cNvPicPr>
            <a:picLocks noChangeAspect="1"/>
          </p:cNvPicPr>
          <p:nvPr/>
        </p:nvPicPr>
        <p:blipFill>
          <a:blip r:embed="rId14"/>
          <a:stretch>
            <a:fillRect/>
          </a:stretch>
        </p:blipFill>
        <p:spPr>
          <a:xfrm>
            <a:off x="6429375" y="2904827"/>
            <a:ext cx="178594" cy="148828"/>
          </a:xfrm>
          <a:prstGeom prst="rect">
            <a:avLst/>
          </a:prstGeom>
        </p:spPr>
      </p:pic>
      <p:pic>
        <p:nvPicPr>
          <p:cNvPr id="19" name="SK-7-img-18" descr="preencoded.png"/>
          <p:cNvPicPr>
            <a:picLocks noChangeAspect="1"/>
          </p:cNvPicPr>
          <p:nvPr/>
        </p:nvPicPr>
        <p:blipFill>
          <a:blip r:embed="rId15"/>
          <a:stretch>
            <a:fillRect/>
          </a:stretch>
        </p:blipFill>
        <p:spPr>
          <a:xfrm>
            <a:off x="6238875" y="3557290"/>
            <a:ext cx="5572125" cy="1566863"/>
          </a:xfrm>
          <a:prstGeom prst="rect">
            <a:avLst/>
          </a:prstGeom>
        </p:spPr>
      </p:pic>
      <p:pic>
        <p:nvPicPr>
          <p:cNvPr id="20" name="SK-7-img-19" descr="preencoded.png"/>
          <p:cNvPicPr>
            <a:picLocks noChangeAspect="1"/>
          </p:cNvPicPr>
          <p:nvPr/>
        </p:nvPicPr>
        <p:blipFill>
          <a:blip r:embed="rId16"/>
          <a:stretch>
            <a:fillRect/>
          </a:stretch>
        </p:blipFill>
        <p:spPr>
          <a:xfrm>
            <a:off x="6429375" y="3781127"/>
            <a:ext cx="285750" cy="190500"/>
          </a:xfrm>
          <a:prstGeom prst="rect">
            <a:avLst/>
          </a:prstGeom>
        </p:spPr>
      </p:pic>
      <p:pic>
        <p:nvPicPr>
          <p:cNvPr id="21" name="SK-7-img-20" descr="preencoded.png"/>
          <p:cNvPicPr>
            <a:picLocks noChangeAspect="1"/>
          </p:cNvPicPr>
          <p:nvPr/>
        </p:nvPicPr>
        <p:blipFill>
          <a:blip r:embed="rId11"/>
          <a:stretch>
            <a:fillRect/>
          </a:stretch>
        </p:blipFill>
        <p:spPr>
          <a:xfrm>
            <a:off x="6429375" y="4119265"/>
            <a:ext cx="178594" cy="148828"/>
          </a:xfrm>
          <a:prstGeom prst="rect">
            <a:avLst/>
          </a:prstGeom>
        </p:spPr>
      </p:pic>
      <p:pic>
        <p:nvPicPr>
          <p:cNvPr id="22" name="SK-7-img-21" descr="preencoded.png"/>
          <p:cNvPicPr>
            <a:picLocks noChangeAspect="1"/>
          </p:cNvPicPr>
          <p:nvPr/>
        </p:nvPicPr>
        <p:blipFill>
          <a:blip r:embed="rId14"/>
          <a:stretch>
            <a:fillRect/>
          </a:stretch>
        </p:blipFill>
        <p:spPr>
          <a:xfrm>
            <a:off x="6429375" y="4390727"/>
            <a:ext cx="178594" cy="148828"/>
          </a:xfrm>
          <a:prstGeom prst="rect">
            <a:avLst/>
          </a:prstGeom>
        </p:spPr>
      </p:pic>
      <p:pic>
        <p:nvPicPr>
          <p:cNvPr id="23" name="SK-7-img-22" descr="preencoded.png"/>
          <p:cNvPicPr>
            <a:picLocks noChangeAspect="1"/>
          </p:cNvPicPr>
          <p:nvPr/>
        </p:nvPicPr>
        <p:blipFill>
          <a:blip r:embed="rId11"/>
          <a:stretch>
            <a:fillRect/>
          </a:stretch>
        </p:blipFill>
        <p:spPr>
          <a:xfrm>
            <a:off x="6429375" y="4662190"/>
            <a:ext cx="178594" cy="148828"/>
          </a:xfrm>
          <a:prstGeom prst="rect">
            <a:avLst/>
          </a:prstGeom>
        </p:spPr>
      </p:pic>
      <p:pic>
        <p:nvPicPr>
          <p:cNvPr id="24" name="SK-7-img-23" descr="preencoded.png"/>
          <p:cNvPicPr>
            <a:picLocks noChangeAspect="1"/>
          </p:cNvPicPr>
          <p:nvPr/>
        </p:nvPicPr>
        <p:blipFill>
          <a:blip r:embed="rId17"/>
          <a:stretch>
            <a:fillRect/>
          </a:stretch>
        </p:blipFill>
        <p:spPr>
          <a:xfrm>
            <a:off x="6238875" y="5409902"/>
            <a:ext cx="5572125" cy="1062633"/>
          </a:xfrm>
          <a:prstGeom prst="rect">
            <a:avLst/>
          </a:prstGeom>
        </p:spPr>
      </p:pic>
      <p:pic>
        <p:nvPicPr>
          <p:cNvPr id="25" name="SK-7-img-24" descr="preencoded.png"/>
          <p:cNvPicPr>
            <a:picLocks noChangeAspect="1"/>
          </p:cNvPicPr>
          <p:nvPr/>
        </p:nvPicPr>
        <p:blipFill>
          <a:blip r:embed="rId18"/>
          <a:stretch>
            <a:fillRect/>
          </a:stretch>
        </p:blipFill>
        <p:spPr>
          <a:xfrm>
            <a:off x="6381750" y="5584180"/>
            <a:ext cx="166688" cy="137220"/>
          </a:xfrm>
          <a:prstGeom prst="rect">
            <a:avLst/>
          </a:prstGeom>
        </p:spPr>
      </p:pic>
      <p:sp>
        <p:nvSpPr>
          <p:cNvPr id="26" name="SK-7-text-25"/>
          <p:cNvSpPr/>
          <p:nvPr/>
        </p:nvSpPr>
        <p:spPr>
          <a:xfrm>
            <a:off x="285750" y="142875"/>
            <a:ext cx="1190625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HbA1c Targets: NICE NG28 2026 Standards</a:t>
            </a:r>
            <a:endParaRPr lang="en-US" sz="1800" dirty="0"/>
          </a:p>
        </p:txBody>
      </p:sp>
      <p:sp>
        <p:nvSpPr>
          <p:cNvPr id="27" name="SK-7-text-26"/>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8" name="SK-7-text-27"/>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9" name="SK-7-text-28"/>
          <p:cNvSpPr/>
          <p:nvPr/>
        </p:nvSpPr>
        <p:spPr>
          <a:xfrm>
            <a:off x="971550" y="1978819"/>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Primary Target</a:t>
            </a:r>
            <a:endParaRPr lang="en-US" sz="1350" dirty="0"/>
          </a:p>
        </p:txBody>
      </p:sp>
      <p:sp>
        <p:nvSpPr>
          <p:cNvPr id="30" name="SK-7-text-29"/>
          <p:cNvSpPr/>
          <p:nvPr/>
        </p:nvSpPr>
        <p:spPr>
          <a:xfrm>
            <a:off x="571500" y="2350294"/>
            <a:ext cx="661416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2E7D32"/>
                </a:solidFill>
              </a:rPr>
              <a:t>48 mmol/mol (6.5%)</a:t>
            </a:r>
            <a:endParaRPr lang="en-US" sz="2100" dirty="0"/>
          </a:p>
        </p:txBody>
      </p:sp>
      <p:sp>
        <p:nvSpPr>
          <p:cNvPr id="31" name="SK-7-text-30"/>
          <p:cNvSpPr/>
          <p:nvPr/>
        </p:nvSpPr>
        <p:spPr>
          <a:xfrm>
            <a:off x="826294" y="2826544"/>
            <a:ext cx="600075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Managed by diet and lifestyle alone</a:t>
            </a:r>
            <a:endParaRPr lang="en-US" sz="1125" dirty="0"/>
          </a:p>
        </p:txBody>
      </p:sp>
      <p:sp>
        <p:nvSpPr>
          <p:cNvPr id="32" name="SK-7-text-31"/>
          <p:cNvSpPr/>
          <p:nvPr/>
        </p:nvSpPr>
        <p:spPr>
          <a:xfrm>
            <a:off x="826294" y="3098006"/>
            <a:ext cx="5191125" cy="428625"/>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Managed by a single drug NOT associated with hypoglycaemia (e.g., Metformin MR)</a:t>
            </a:r>
            <a:endParaRPr lang="en-US" sz="1125" dirty="0"/>
          </a:p>
        </p:txBody>
      </p:sp>
      <p:sp>
        <p:nvSpPr>
          <p:cNvPr id="33" name="SK-7-text-32"/>
          <p:cNvSpPr/>
          <p:nvPr/>
        </p:nvSpPr>
        <p:spPr>
          <a:xfrm>
            <a:off x="971550" y="4155281"/>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Escalated Target</a:t>
            </a:r>
            <a:endParaRPr lang="en-US" sz="1350" dirty="0"/>
          </a:p>
        </p:txBody>
      </p:sp>
      <p:sp>
        <p:nvSpPr>
          <p:cNvPr id="34" name="SK-7-text-33"/>
          <p:cNvSpPr/>
          <p:nvPr/>
        </p:nvSpPr>
        <p:spPr>
          <a:xfrm>
            <a:off x="571500" y="4526756"/>
            <a:ext cx="661416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F58220"/>
                </a:solidFill>
              </a:rPr>
              <a:t>53 mmol/mol (7.0%)</a:t>
            </a:r>
            <a:endParaRPr lang="en-US" sz="2100" dirty="0"/>
          </a:p>
        </p:txBody>
      </p:sp>
      <p:sp>
        <p:nvSpPr>
          <p:cNvPr id="35" name="SK-7-text-34"/>
          <p:cNvSpPr/>
          <p:nvPr/>
        </p:nvSpPr>
        <p:spPr>
          <a:xfrm>
            <a:off x="826294" y="5003006"/>
            <a:ext cx="11365706"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If on a drug associated with hypoglycaemia risk (Sulfonylurea or Insulin)</a:t>
            </a:r>
            <a:endParaRPr lang="en-US" sz="1125" dirty="0"/>
          </a:p>
        </p:txBody>
      </p:sp>
      <p:sp>
        <p:nvSpPr>
          <p:cNvPr id="36" name="SK-7-text-35"/>
          <p:cNvSpPr/>
          <p:nvPr/>
        </p:nvSpPr>
        <p:spPr>
          <a:xfrm>
            <a:off x="826294" y="5274469"/>
            <a:ext cx="6515100"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If on two or more drugs in combination</a:t>
            </a:r>
            <a:endParaRPr lang="en-US" sz="1125" dirty="0"/>
          </a:p>
        </p:txBody>
      </p:sp>
      <p:sp>
        <p:nvSpPr>
          <p:cNvPr id="37" name="SK-7-text-36"/>
          <p:cNvSpPr/>
          <p:nvPr/>
        </p:nvSpPr>
        <p:spPr>
          <a:xfrm>
            <a:off x="6829425" y="1242715"/>
            <a:ext cx="5362575"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Relaxed / Individualised Targets</a:t>
            </a:r>
            <a:endParaRPr lang="en-US" sz="1350" dirty="0"/>
          </a:p>
        </p:txBody>
      </p:sp>
      <p:sp>
        <p:nvSpPr>
          <p:cNvPr id="38" name="SK-7-text-37"/>
          <p:cNvSpPr/>
          <p:nvPr/>
        </p:nvSpPr>
        <p:spPr>
          <a:xfrm>
            <a:off x="6429375" y="1614190"/>
            <a:ext cx="5762625"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D32F2F"/>
                </a:solidFill>
              </a:rPr>
              <a:t>58 mmol/mol (7.5%) +</a:t>
            </a:r>
            <a:endParaRPr lang="en-US" sz="2100" dirty="0"/>
          </a:p>
        </p:txBody>
      </p:sp>
      <p:sp>
        <p:nvSpPr>
          <p:cNvPr id="39" name="SK-7-text-38"/>
          <p:cNvSpPr/>
          <p:nvPr/>
        </p:nvSpPr>
        <p:spPr>
          <a:xfrm>
            <a:off x="6684169" y="2090440"/>
            <a:ext cx="55078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Frail or elderly patients (prevent falls/confusion)</a:t>
            </a:r>
            <a:endParaRPr lang="en-US" sz="1125" dirty="0"/>
          </a:p>
        </p:txBody>
      </p:sp>
      <p:sp>
        <p:nvSpPr>
          <p:cNvPr id="40" name="SK-7-text-39"/>
          <p:cNvSpPr/>
          <p:nvPr/>
        </p:nvSpPr>
        <p:spPr>
          <a:xfrm>
            <a:off x="6684169" y="2361902"/>
            <a:ext cx="55078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Limited life expectancy or significant comorbidities</a:t>
            </a:r>
            <a:endParaRPr lang="en-US" sz="1125" dirty="0"/>
          </a:p>
        </p:txBody>
      </p:sp>
      <p:sp>
        <p:nvSpPr>
          <p:cNvPr id="41" name="SK-7-text-40"/>
          <p:cNvSpPr/>
          <p:nvPr/>
        </p:nvSpPr>
        <p:spPr>
          <a:xfrm>
            <a:off x="6684169" y="2633365"/>
            <a:ext cx="55078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High risk of/recurrent severe hypoglycaemia</a:t>
            </a:r>
            <a:endParaRPr lang="en-US" sz="1125" dirty="0"/>
          </a:p>
        </p:txBody>
      </p:sp>
      <p:sp>
        <p:nvSpPr>
          <p:cNvPr id="42" name="SK-7-text-41"/>
          <p:cNvSpPr/>
          <p:nvPr/>
        </p:nvSpPr>
        <p:spPr>
          <a:xfrm>
            <a:off x="6684169" y="2904827"/>
            <a:ext cx="55078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Patient preference after Shared Decision Making</a:t>
            </a:r>
            <a:endParaRPr lang="en-US" sz="1125" dirty="0"/>
          </a:p>
        </p:txBody>
      </p:sp>
      <p:sp>
        <p:nvSpPr>
          <p:cNvPr id="43" name="SK-7-text-42"/>
          <p:cNvSpPr/>
          <p:nvPr/>
        </p:nvSpPr>
        <p:spPr>
          <a:xfrm>
            <a:off x="6829425" y="3747790"/>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Monitoring Frequency</a:t>
            </a:r>
            <a:endParaRPr lang="en-US" sz="1350" dirty="0"/>
          </a:p>
        </p:txBody>
      </p:sp>
      <p:sp>
        <p:nvSpPr>
          <p:cNvPr id="44" name="SK-7-text-43"/>
          <p:cNvSpPr/>
          <p:nvPr/>
        </p:nvSpPr>
        <p:spPr>
          <a:xfrm>
            <a:off x="6684169" y="4119265"/>
            <a:ext cx="5507831"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44444"/>
                </a:solidFill>
              </a:rPr>
              <a:t>Every 3 months:</a:t>
            </a:r>
            <a:r>
              <a:rPr lang="en-US" sz="1125" dirty="0">
                <a:solidFill>
                  <a:srgbClr val="444444"/>
                </a:solidFill>
              </a:rPr>
              <a:t>Until stable on diet or therapy</a:t>
            </a:r>
            <a:endParaRPr lang="en-US" sz="1125" dirty="0"/>
          </a:p>
        </p:txBody>
      </p:sp>
      <p:sp>
        <p:nvSpPr>
          <p:cNvPr id="45" name="SK-7-text-44"/>
          <p:cNvSpPr/>
          <p:nvPr/>
        </p:nvSpPr>
        <p:spPr>
          <a:xfrm>
            <a:off x="6684169" y="4390727"/>
            <a:ext cx="5507831" cy="214313"/>
          </a:xfrm>
          <a:prstGeom prst="rect">
            <a:avLst/>
          </a:prstGeom>
          <a:noFill/>
          <a:ln/>
        </p:spPr>
        <p:txBody>
          <a:bodyPr vert="horz" wrap="square" lIns="0" tIns="0" rIns="0" bIns="0" rtlCol="0" anchor="ctr"/>
          <a:lstStyle/>
          <a:p>
            <a:pPr marL="0" indent="0" algn="l">
              <a:lnSpc>
                <a:spcPts val="1688"/>
              </a:lnSpc>
              <a:buNone/>
            </a:pPr>
            <a:r>
              <a:rPr lang="en-US" sz="1125" b="1" dirty="0">
                <a:solidFill>
                  <a:srgbClr val="444444"/>
                </a:solidFill>
              </a:rPr>
              <a:t>Every 6 months:</a:t>
            </a:r>
            <a:r>
              <a:rPr lang="en-US" sz="1125" dirty="0">
                <a:solidFill>
                  <a:srgbClr val="444444"/>
                </a:solidFill>
              </a:rPr>
              <a:t>Once stable and target achieved</a:t>
            </a:r>
            <a:endParaRPr lang="en-US" sz="1125" dirty="0"/>
          </a:p>
        </p:txBody>
      </p:sp>
      <p:sp>
        <p:nvSpPr>
          <p:cNvPr id="46" name="SK-7-text-45"/>
          <p:cNvSpPr/>
          <p:nvPr/>
        </p:nvSpPr>
        <p:spPr>
          <a:xfrm>
            <a:off x="6684169" y="4662190"/>
            <a:ext cx="5507831" cy="214313"/>
          </a:xfrm>
          <a:prstGeom prst="rect">
            <a:avLst/>
          </a:prstGeom>
          <a:noFill/>
          <a:ln/>
        </p:spPr>
        <p:txBody>
          <a:bodyPr vert="horz" wrap="square" lIns="0" tIns="0" rIns="0" bIns="0" rtlCol="0" anchor="ctr"/>
          <a:lstStyle/>
          <a:p>
            <a:pPr marL="0" indent="0" algn="l">
              <a:lnSpc>
                <a:spcPts val="1688"/>
              </a:lnSpc>
              <a:buNone/>
            </a:pPr>
            <a:r>
              <a:rPr lang="en-US" sz="1125" dirty="0">
                <a:solidFill>
                  <a:srgbClr val="444444"/>
                </a:solidFill>
              </a:rPr>
              <a:t>Consider 3-monthly if on high hypo-risk drugs</a:t>
            </a:r>
            <a:endParaRPr lang="en-US" sz="1125" dirty="0"/>
          </a:p>
        </p:txBody>
      </p:sp>
      <p:sp>
        <p:nvSpPr>
          <p:cNvPr id="47" name="SK-7-text-46"/>
          <p:cNvSpPr/>
          <p:nvPr/>
        </p:nvSpPr>
        <p:spPr>
          <a:xfrm>
            <a:off x="6624638" y="5552777"/>
            <a:ext cx="528637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SCA Consultation Tip</a:t>
            </a:r>
            <a:endParaRPr lang="en-US" sz="1050" dirty="0"/>
          </a:p>
        </p:txBody>
      </p:sp>
      <p:sp>
        <p:nvSpPr>
          <p:cNvPr id="48" name="SK-7-text-47"/>
          <p:cNvSpPr/>
          <p:nvPr/>
        </p:nvSpPr>
        <p:spPr>
          <a:xfrm>
            <a:off x="6381750" y="5809952"/>
            <a:ext cx="5286375" cy="519708"/>
          </a:xfrm>
          <a:prstGeom prst="rect">
            <a:avLst/>
          </a:prstGeom>
          <a:noFill/>
          <a:ln/>
        </p:spPr>
        <p:txBody>
          <a:bodyPr vert="horz" wrap="square" lIns="0" tIns="0" rIns="0" bIns="0" rtlCol="0" anchor="ctr"/>
          <a:lstStyle/>
          <a:p>
            <a:pPr marL="0" indent="0">
              <a:lnSpc>
                <a:spcPts val="1365"/>
              </a:lnSpc>
              <a:buNone/>
            </a:pPr>
            <a:r>
              <a:rPr lang="en-US" sz="975" dirty="0">
                <a:solidFill>
                  <a:srgbClr val="5D4037"/>
                </a:solidFill>
              </a:rPr>
              <a:t>In the exam, demonstrate </a:t>
            </a:r>
            <a:r>
              <a:rPr lang="en-US" sz="975" b="1" dirty="0">
                <a:solidFill>
                  <a:srgbClr val="5D4037"/>
                </a:solidFill>
              </a:rPr>
              <a:t>Shared Decision Making</a:t>
            </a:r>
            <a:r>
              <a:rPr lang="en-US" sz="975" dirty="0">
                <a:solidFill>
                  <a:srgbClr val="5D4037"/>
                </a:solidFill>
              </a:rPr>
              <a:t>. Use phrases like: "We usually aim for 48, but given your history of falls, we should aim for a safer, slightly higher target of 58 to avoid low sugar levels."</a:t>
            </a:r>
            <a:endParaRPr lang="en-US" sz="97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4"/>
          <a:stretch>
            <a:fillRect/>
          </a:stretch>
        </p:blipFill>
        <p:spPr>
          <a:xfrm>
            <a:off x="0" y="0"/>
            <a:ext cx="12192000" cy="762000"/>
          </a:xfrm>
          <a:prstGeom prst="rect">
            <a:avLst/>
          </a:prstGeom>
        </p:spPr>
      </p:pic>
      <p:pic>
        <p:nvPicPr>
          <p:cNvPr id="5" name="SK-8-img-4" descr="preencoded.png"/>
          <p:cNvPicPr>
            <a:picLocks noChangeAspect="1"/>
          </p:cNvPicPr>
          <p:nvPr/>
        </p:nvPicPr>
        <p:blipFill>
          <a:blip r:embed="rId5"/>
          <a:stretch>
            <a:fillRect/>
          </a:stretch>
        </p:blipFill>
        <p:spPr>
          <a:xfrm>
            <a:off x="285750" y="952500"/>
            <a:ext cx="5691188" cy="4591050"/>
          </a:xfrm>
          <a:prstGeom prst="rect">
            <a:avLst/>
          </a:prstGeom>
        </p:spPr>
      </p:pic>
      <p:pic>
        <p:nvPicPr>
          <p:cNvPr id="6" name="SK-8-img-5" descr="preencoded.png"/>
          <p:cNvPicPr>
            <a:picLocks noChangeAspect="1"/>
          </p:cNvPicPr>
          <p:nvPr/>
        </p:nvPicPr>
        <p:blipFill>
          <a:blip r:embed="rId6"/>
          <a:stretch>
            <a:fillRect/>
          </a:stretch>
        </p:blipFill>
        <p:spPr>
          <a:xfrm>
            <a:off x="476250" y="1209526"/>
            <a:ext cx="261937" cy="213420"/>
          </a:xfrm>
          <a:prstGeom prst="rect">
            <a:avLst/>
          </a:prstGeom>
        </p:spPr>
      </p:pic>
      <p:pic>
        <p:nvPicPr>
          <p:cNvPr id="7" name="SK-8-img-6" descr="preencoded.png"/>
          <p:cNvPicPr>
            <a:picLocks noChangeAspect="1"/>
          </p:cNvPicPr>
          <p:nvPr/>
        </p:nvPicPr>
        <p:blipFill>
          <a:blip r:embed="rId7"/>
          <a:stretch>
            <a:fillRect/>
          </a:stretch>
        </p:blipFill>
        <p:spPr>
          <a:xfrm>
            <a:off x="476250" y="1638300"/>
            <a:ext cx="166688" cy="137220"/>
          </a:xfrm>
          <a:prstGeom prst="rect">
            <a:avLst/>
          </a:prstGeom>
        </p:spPr>
      </p:pic>
      <p:pic>
        <p:nvPicPr>
          <p:cNvPr id="8" name="SK-8-img-7" descr="preencoded.png"/>
          <p:cNvPicPr>
            <a:picLocks noChangeAspect="1"/>
          </p:cNvPicPr>
          <p:nvPr/>
        </p:nvPicPr>
        <p:blipFill>
          <a:blip r:embed="rId8"/>
          <a:stretch>
            <a:fillRect/>
          </a:stretch>
        </p:blipFill>
        <p:spPr>
          <a:xfrm>
            <a:off x="476250" y="1965871"/>
            <a:ext cx="166688" cy="166688"/>
          </a:xfrm>
          <a:prstGeom prst="rect">
            <a:avLst/>
          </a:prstGeom>
        </p:spPr>
      </p:pic>
      <p:pic>
        <p:nvPicPr>
          <p:cNvPr id="9" name="SK-8-img-8" descr="preencoded.png"/>
          <p:cNvPicPr>
            <a:picLocks noChangeAspect="1"/>
          </p:cNvPicPr>
          <p:nvPr/>
        </p:nvPicPr>
        <p:blipFill>
          <a:blip r:embed="rId9"/>
          <a:stretch>
            <a:fillRect/>
          </a:stretch>
        </p:blipFill>
        <p:spPr>
          <a:xfrm>
            <a:off x="476250" y="2506712"/>
            <a:ext cx="166688" cy="137220"/>
          </a:xfrm>
          <a:prstGeom prst="rect">
            <a:avLst/>
          </a:prstGeom>
        </p:spPr>
      </p:pic>
      <p:pic>
        <p:nvPicPr>
          <p:cNvPr id="10" name="SK-8-img-9" descr="preencoded.png"/>
          <p:cNvPicPr>
            <a:picLocks noChangeAspect="1"/>
          </p:cNvPicPr>
          <p:nvPr/>
        </p:nvPicPr>
        <p:blipFill>
          <a:blip r:embed="rId10"/>
          <a:stretch>
            <a:fillRect/>
          </a:stretch>
        </p:blipFill>
        <p:spPr>
          <a:xfrm>
            <a:off x="476250" y="2834283"/>
            <a:ext cx="166688" cy="137220"/>
          </a:xfrm>
          <a:prstGeom prst="rect">
            <a:avLst/>
          </a:prstGeom>
        </p:spPr>
      </p:pic>
      <p:pic>
        <p:nvPicPr>
          <p:cNvPr id="11" name="SK-8-img-10" descr="preencoded.png"/>
          <p:cNvPicPr>
            <a:picLocks noChangeAspect="1"/>
          </p:cNvPicPr>
          <p:nvPr/>
        </p:nvPicPr>
        <p:blipFill>
          <a:blip r:embed="rId11"/>
          <a:stretch>
            <a:fillRect/>
          </a:stretch>
        </p:blipFill>
        <p:spPr>
          <a:xfrm>
            <a:off x="476250" y="3266629"/>
            <a:ext cx="5310188" cy="800100"/>
          </a:xfrm>
          <a:prstGeom prst="rect">
            <a:avLst/>
          </a:prstGeom>
        </p:spPr>
      </p:pic>
      <p:pic>
        <p:nvPicPr>
          <p:cNvPr id="12" name="SK-8-img-11" descr="preencoded.png"/>
          <p:cNvPicPr>
            <a:picLocks noChangeAspect="1"/>
          </p:cNvPicPr>
          <p:nvPr/>
        </p:nvPicPr>
        <p:blipFill>
          <a:blip r:embed="rId12"/>
          <a:stretch>
            <a:fillRect/>
          </a:stretch>
        </p:blipFill>
        <p:spPr>
          <a:xfrm>
            <a:off x="285750" y="5734050"/>
            <a:ext cx="5691188" cy="933450"/>
          </a:xfrm>
          <a:prstGeom prst="rect">
            <a:avLst/>
          </a:prstGeom>
        </p:spPr>
      </p:pic>
      <p:pic>
        <p:nvPicPr>
          <p:cNvPr id="13" name="SK-8-img-12" descr="preencoded.png"/>
          <p:cNvPicPr>
            <a:picLocks noChangeAspect="1"/>
          </p:cNvPicPr>
          <p:nvPr/>
        </p:nvPicPr>
        <p:blipFill>
          <a:blip r:embed="rId13"/>
          <a:stretch>
            <a:fillRect/>
          </a:stretch>
        </p:blipFill>
        <p:spPr>
          <a:xfrm>
            <a:off x="428625" y="5908328"/>
            <a:ext cx="166688" cy="137220"/>
          </a:xfrm>
          <a:prstGeom prst="rect">
            <a:avLst/>
          </a:prstGeom>
        </p:spPr>
      </p:pic>
      <p:pic>
        <p:nvPicPr>
          <p:cNvPr id="14" name="SK-8-img-13" descr="preencoded.png"/>
          <p:cNvPicPr>
            <a:picLocks noChangeAspect="1"/>
          </p:cNvPicPr>
          <p:nvPr/>
        </p:nvPicPr>
        <p:blipFill>
          <a:blip r:embed="rId14"/>
          <a:stretch>
            <a:fillRect/>
          </a:stretch>
        </p:blipFill>
        <p:spPr>
          <a:xfrm>
            <a:off x="6215063" y="952500"/>
            <a:ext cx="5691188" cy="5524500"/>
          </a:xfrm>
          <a:prstGeom prst="rect">
            <a:avLst/>
          </a:prstGeom>
        </p:spPr>
      </p:pic>
      <p:pic>
        <p:nvPicPr>
          <p:cNvPr id="15" name="SK-8-img-14" descr="preencoded.png"/>
          <p:cNvPicPr>
            <a:picLocks noChangeAspect="1"/>
          </p:cNvPicPr>
          <p:nvPr/>
        </p:nvPicPr>
        <p:blipFill>
          <a:blip r:embed="rId15"/>
          <a:stretch>
            <a:fillRect/>
          </a:stretch>
        </p:blipFill>
        <p:spPr>
          <a:xfrm>
            <a:off x="6405563" y="1209526"/>
            <a:ext cx="261937" cy="213420"/>
          </a:xfrm>
          <a:prstGeom prst="rect">
            <a:avLst/>
          </a:prstGeom>
        </p:spPr>
      </p:pic>
      <p:pic>
        <p:nvPicPr>
          <p:cNvPr id="16" name="SK-8-img-15" descr="preencoded.png"/>
          <p:cNvPicPr>
            <a:picLocks noChangeAspect="1"/>
          </p:cNvPicPr>
          <p:nvPr/>
        </p:nvPicPr>
        <p:blipFill>
          <a:blip r:embed="rId16"/>
          <a:stretch>
            <a:fillRect/>
          </a:stretch>
        </p:blipFill>
        <p:spPr>
          <a:xfrm>
            <a:off x="6405563" y="1638300"/>
            <a:ext cx="166688" cy="145852"/>
          </a:xfrm>
          <a:prstGeom prst="rect">
            <a:avLst/>
          </a:prstGeom>
        </p:spPr>
      </p:pic>
      <p:pic>
        <p:nvPicPr>
          <p:cNvPr id="17" name="SK-8-img-16" descr="preencoded.png"/>
          <p:cNvPicPr>
            <a:picLocks noChangeAspect="1"/>
          </p:cNvPicPr>
          <p:nvPr/>
        </p:nvPicPr>
        <p:blipFill>
          <a:blip r:embed="rId17"/>
          <a:stretch>
            <a:fillRect/>
          </a:stretch>
        </p:blipFill>
        <p:spPr>
          <a:xfrm>
            <a:off x="6405563" y="2190601"/>
            <a:ext cx="166688" cy="145852"/>
          </a:xfrm>
          <a:prstGeom prst="rect">
            <a:avLst/>
          </a:prstGeom>
        </p:spPr>
      </p:pic>
      <p:pic>
        <p:nvPicPr>
          <p:cNvPr id="18" name="SK-8-img-17" descr="preencoded.png"/>
          <p:cNvPicPr>
            <a:picLocks noChangeAspect="1"/>
          </p:cNvPicPr>
          <p:nvPr/>
        </p:nvPicPr>
        <p:blipFill>
          <a:blip r:embed="rId18"/>
          <a:stretch>
            <a:fillRect/>
          </a:stretch>
        </p:blipFill>
        <p:spPr>
          <a:xfrm>
            <a:off x="6405563" y="2731443"/>
            <a:ext cx="166688" cy="166688"/>
          </a:xfrm>
          <a:prstGeom prst="rect">
            <a:avLst/>
          </a:prstGeom>
        </p:spPr>
      </p:pic>
      <p:pic>
        <p:nvPicPr>
          <p:cNvPr id="19" name="SK-8-img-18" descr="preencoded.png"/>
          <p:cNvPicPr>
            <a:picLocks noChangeAspect="1"/>
          </p:cNvPicPr>
          <p:nvPr/>
        </p:nvPicPr>
        <p:blipFill>
          <a:blip r:embed="rId10"/>
          <a:stretch>
            <a:fillRect/>
          </a:stretch>
        </p:blipFill>
        <p:spPr>
          <a:xfrm>
            <a:off x="6405563" y="3272284"/>
            <a:ext cx="166688" cy="137220"/>
          </a:xfrm>
          <a:prstGeom prst="rect">
            <a:avLst/>
          </a:prstGeom>
        </p:spPr>
      </p:pic>
      <p:pic>
        <p:nvPicPr>
          <p:cNvPr id="20" name="SK-8-img-19" descr="preencoded.png"/>
          <p:cNvPicPr>
            <a:picLocks noChangeAspect="1"/>
          </p:cNvPicPr>
          <p:nvPr/>
        </p:nvPicPr>
        <p:blipFill>
          <a:blip r:embed="rId19"/>
          <a:stretch>
            <a:fillRect/>
          </a:stretch>
        </p:blipFill>
        <p:spPr>
          <a:xfrm>
            <a:off x="6405563" y="3599855"/>
            <a:ext cx="166688" cy="166688"/>
          </a:xfrm>
          <a:prstGeom prst="rect">
            <a:avLst/>
          </a:prstGeom>
        </p:spPr>
      </p:pic>
      <p:pic>
        <p:nvPicPr>
          <p:cNvPr id="21" name="SK-8-img-20" descr="preencoded.png"/>
          <p:cNvPicPr>
            <a:picLocks noChangeAspect="1"/>
          </p:cNvPicPr>
          <p:nvPr/>
        </p:nvPicPr>
        <p:blipFill>
          <a:blip r:embed="rId20"/>
          <a:stretch>
            <a:fillRect/>
          </a:stretch>
        </p:blipFill>
        <p:spPr>
          <a:xfrm>
            <a:off x="6405563" y="4245471"/>
            <a:ext cx="5310188" cy="800100"/>
          </a:xfrm>
          <a:prstGeom prst="rect">
            <a:avLst/>
          </a:prstGeom>
        </p:spPr>
      </p:pic>
      <p:sp>
        <p:nvSpPr>
          <p:cNvPr id="22" name="SK-8-text-21"/>
          <p:cNvSpPr/>
          <p:nvPr/>
        </p:nvSpPr>
        <p:spPr>
          <a:xfrm>
            <a:off x="285750" y="142875"/>
            <a:ext cx="1069848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Weight Targets and Remission Programmes</a:t>
            </a:r>
            <a:endParaRPr lang="en-US" sz="1800" dirty="0"/>
          </a:p>
        </p:txBody>
      </p:sp>
      <p:sp>
        <p:nvSpPr>
          <p:cNvPr id="23" name="SK-8-text-22"/>
          <p:cNvSpPr/>
          <p:nvPr/>
        </p:nvSpPr>
        <p:spPr>
          <a:xfrm>
            <a:off x="10756404" y="257175"/>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4" name="SK-8-text-23"/>
          <p:cNvSpPr/>
          <p:nvPr/>
        </p:nvSpPr>
        <p:spPr>
          <a:xfrm>
            <a:off x="285750" y="5238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25" name="SK-8-text-24"/>
          <p:cNvSpPr/>
          <p:nvPr/>
        </p:nvSpPr>
        <p:spPr>
          <a:xfrm>
            <a:off x="852488" y="1157288"/>
            <a:ext cx="59436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Bariatric Surgery Referral</a:t>
            </a:r>
            <a:endParaRPr lang="en-US" sz="1500" dirty="0"/>
          </a:p>
        </p:txBody>
      </p:sp>
      <p:sp>
        <p:nvSpPr>
          <p:cNvPr id="26" name="SK-8-text-25"/>
          <p:cNvSpPr/>
          <p:nvPr/>
        </p:nvSpPr>
        <p:spPr>
          <a:xfrm>
            <a:off x="738188" y="1600200"/>
            <a:ext cx="896112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NICE Referral Criteria:</a:t>
            </a:r>
            <a:r>
              <a:rPr lang="en-US" sz="1200" dirty="0">
                <a:solidFill>
                  <a:srgbClr val="444444"/>
                </a:solidFill>
              </a:rPr>
              <a:t> BMI ≥35 kg/m² and T2DM.</a:t>
            </a:r>
            <a:endParaRPr lang="en-US" sz="1200" dirty="0"/>
          </a:p>
        </p:txBody>
      </p:sp>
      <p:sp>
        <p:nvSpPr>
          <p:cNvPr id="27" name="SK-8-text-26"/>
          <p:cNvSpPr/>
          <p:nvPr/>
        </p:nvSpPr>
        <p:spPr>
          <a:xfrm>
            <a:off x="738188" y="1927771"/>
            <a:ext cx="5048250" cy="426541"/>
          </a:xfrm>
          <a:prstGeom prst="rect">
            <a:avLst/>
          </a:prstGeom>
          <a:noFill/>
          <a:ln/>
        </p:spPr>
        <p:txBody>
          <a:bodyPr vert="horz" wrap="square" lIns="0" tIns="0" rIns="0" bIns="0" rtlCol="0" anchor="ctr"/>
          <a:lstStyle/>
          <a:p>
            <a:pPr marL="0" indent="0" algn="l">
              <a:lnSpc>
                <a:spcPts val="1680"/>
              </a:lnSpc>
              <a:buNone/>
            </a:pPr>
            <a:r>
              <a:rPr lang="en-US" sz="1200" dirty="0">
                <a:solidFill>
                  <a:srgbClr val="444444"/>
                </a:solidFill>
              </a:rPr>
              <a:t>Consider if </a:t>
            </a:r>
            <a:r>
              <a:rPr lang="en-US" sz="1200" b="1" dirty="0">
                <a:solidFill>
                  <a:srgbClr val="444444"/>
                </a:solidFill>
              </a:rPr>
              <a:t>BMI 30.0–34.9</a:t>
            </a:r>
            <a:r>
              <a:rPr lang="en-US" sz="1200" dirty="0">
                <a:solidFill>
                  <a:srgbClr val="444444"/>
                </a:solidFill>
              </a:rPr>
              <a:t> for South Asian/Chinese/Middle Eastern ethnicities (lower threshold).</a:t>
            </a:r>
            <a:endParaRPr lang="en-US" sz="1200" dirty="0"/>
          </a:p>
        </p:txBody>
      </p:sp>
      <p:sp>
        <p:nvSpPr>
          <p:cNvPr id="28" name="SK-8-text-27"/>
          <p:cNvSpPr/>
          <p:nvPr/>
        </p:nvSpPr>
        <p:spPr>
          <a:xfrm>
            <a:off x="738188" y="2468612"/>
            <a:ext cx="11453813"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44444"/>
                </a:solidFill>
              </a:rPr>
              <a:t>Must have tried all appropriate non-surgical measures without success.</a:t>
            </a:r>
            <a:endParaRPr lang="en-US" sz="1200" dirty="0"/>
          </a:p>
        </p:txBody>
      </p:sp>
      <p:sp>
        <p:nvSpPr>
          <p:cNvPr id="29" name="SK-8-text-28"/>
          <p:cNvSpPr/>
          <p:nvPr/>
        </p:nvSpPr>
        <p:spPr>
          <a:xfrm>
            <a:off x="738188" y="2796183"/>
            <a:ext cx="10607040" cy="213271"/>
          </a:xfrm>
          <a:prstGeom prst="rect">
            <a:avLst/>
          </a:prstGeom>
          <a:noFill/>
          <a:ln/>
        </p:spPr>
        <p:txBody>
          <a:bodyPr vert="horz" wrap="square" lIns="0" tIns="0" rIns="0" bIns="0" rtlCol="0" anchor="ctr"/>
          <a:lstStyle/>
          <a:p>
            <a:pPr marL="0" indent="0" algn="l">
              <a:lnSpc>
                <a:spcPts val="1680"/>
              </a:lnSpc>
              <a:buNone/>
            </a:pPr>
            <a:r>
              <a:rPr lang="en-US" sz="1200" dirty="0">
                <a:solidFill>
                  <a:srgbClr val="444444"/>
                </a:solidFill>
              </a:rPr>
              <a:t>Expedited assessment if T2DM diagnosed in last 10 years.</a:t>
            </a:r>
            <a:endParaRPr lang="en-US" sz="1200" dirty="0"/>
          </a:p>
        </p:txBody>
      </p:sp>
      <p:sp>
        <p:nvSpPr>
          <p:cNvPr id="30" name="SK-8-text-29"/>
          <p:cNvSpPr/>
          <p:nvPr/>
        </p:nvSpPr>
        <p:spPr>
          <a:xfrm>
            <a:off x="590550" y="3380929"/>
            <a:ext cx="5081588"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2E7D32"/>
                </a:solidFill>
              </a:rPr>
              <a:t>&gt;50% Remission</a:t>
            </a:r>
            <a:endParaRPr lang="en-US" sz="1800" dirty="0"/>
          </a:p>
        </p:txBody>
      </p:sp>
      <p:sp>
        <p:nvSpPr>
          <p:cNvPr id="31" name="SK-8-text-30"/>
          <p:cNvSpPr/>
          <p:nvPr/>
        </p:nvSpPr>
        <p:spPr>
          <a:xfrm>
            <a:off x="1747838" y="3761929"/>
            <a:ext cx="2767013" cy="142875"/>
          </a:xfrm>
          <a:prstGeom prst="rect">
            <a:avLst/>
          </a:prstGeom>
          <a:noFill/>
          <a:ln/>
        </p:spPr>
        <p:txBody>
          <a:bodyPr vert="horz" wrap="square" lIns="0" tIns="0" rIns="0" bIns="0" rtlCol="0" anchor="ctr"/>
          <a:lstStyle/>
          <a:p>
            <a:pPr marL="0" indent="0" algn="ctr">
              <a:lnSpc>
                <a:spcPts val="1463"/>
              </a:lnSpc>
              <a:buNone/>
            </a:pPr>
            <a:r>
              <a:rPr lang="en-US" sz="975" dirty="0">
                <a:solidFill>
                  <a:srgbClr val="1B5E20"/>
                </a:solidFill>
              </a:rPr>
              <a:t>Achieved at 1 year post-surgery in eligible patients</a:t>
            </a:r>
            <a:endParaRPr lang="en-US" sz="975" dirty="0"/>
          </a:p>
        </p:txBody>
      </p:sp>
      <p:sp>
        <p:nvSpPr>
          <p:cNvPr id="32" name="SK-8-text-31"/>
          <p:cNvSpPr/>
          <p:nvPr/>
        </p:nvSpPr>
        <p:spPr>
          <a:xfrm>
            <a:off x="671513" y="5876925"/>
            <a:ext cx="5405438"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SCA CONSULTATION MICRO-SKILL</a:t>
            </a:r>
            <a:endParaRPr lang="en-US" sz="1050" dirty="0"/>
          </a:p>
        </p:txBody>
      </p:sp>
      <p:sp>
        <p:nvSpPr>
          <p:cNvPr id="33" name="SK-8-text-32"/>
          <p:cNvSpPr/>
          <p:nvPr/>
        </p:nvSpPr>
        <p:spPr>
          <a:xfrm>
            <a:off x="428625" y="6124575"/>
            <a:ext cx="5405438" cy="400050"/>
          </a:xfrm>
          <a:prstGeom prst="rect">
            <a:avLst/>
          </a:prstGeom>
          <a:noFill/>
          <a:ln/>
        </p:spPr>
        <p:txBody>
          <a:bodyPr vert="horz" wrap="square" lIns="0" tIns="0" rIns="0" bIns="0" rtlCol="0" anchor="ctr"/>
          <a:lstStyle/>
          <a:p>
            <a:pPr marL="0" indent="0">
              <a:lnSpc>
                <a:spcPts val="1575"/>
              </a:lnSpc>
              <a:buNone/>
            </a:pPr>
            <a:r>
              <a:rPr lang="en-US" sz="1050" dirty="0">
                <a:solidFill>
                  <a:srgbClr val="5D4037"/>
                </a:solidFill>
              </a:rPr>
              <a:t>Avoid "judgemental" language. Use: </a:t>
            </a:r>
            <a:r>
              <a:rPr lang="en-US" sz="1050" i="1" dirty="0">
                <a:solidFill>
                  <a:srgbClr val="5D4037"/>
                </a:solidFill>
              </a:rPr>
              <a:t>"How do you feel about your weight currently?"</a:t>
            </a:r>
            <a:r>
              <a:rPr lang="en-US" sz="1050" dirty="0">
                <a:solidFill>
                  <a:srgbClr val="5D4037"/>
                </a:solidFill>
              </a:rPr>
              <a:t> and link weight loss directly to </a:t>
            </a:r>
            <a:r>
              <a:rPr lang="en-US" sz="1050" b="1" dirty="0">
                <a:solidFill>
                  <a:srgbClr val="5D4037"/>
                </a:solidFill>
              </a:rPr>
              <a:t>Diabetes Remission</a:t>
            </a:r>
            <a:r>
              <a:rPr lang="en-US" sz="1050" dirty="0">
                <a:solidFill>
                  <a:srgbClr val="5D4037"/>
                </a:solidFill>
              </a:rPr>
              <a:t> as a positive goal.</a:t>
            </a:r>
            <a:endParaRPr lang="en-US" sz="1050" dirty="0"/>
          </a:p>
        </p:txBody>
      </p:sp>
      <p:sp>
        <p:nvSpPr>
          <p:cNvPr id="34" name="SK-8-text-33"/>
          <p:cNvSpPr/>
          <p:nvPr/>
        </p:nvSpPr>
        <p:spPr>
          <a:xfrm>
            <a:off x="6781800" y="1157288"/>
            <a:ext cx="5410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D2D2D"/>
                </a:solidFill>
              </a:rPr>
              <a:t>NHS Path to Remission (VLCD)</a:t>
            </a:r>
            <a:endParaRPr lang="en-US" sz="1500" dirty="0"/>
          </a:p>
        </p:txBody>
      </p:sp>
      <p:sp>
        <p:nvSpPr>
          <p:cNvPr id="35" name="SK-8-text-34"/>
          <p:cNvSpPr/>
          <p:nvPr/>
        </p:nvSpPr>
        <p:spPr>
          <a:xfrm>
            <a:off x="6667500" y="1600200"/>
            <a:ext cx="5048250" cy="43800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The Intervention:</a:t>
            </a:r>
            <a:r>
              <a:rPr lang="en-US" sz="1200" dirty="0">
                <a:solidFill>
                  <a:srgbClr val="444444"/>
                </a:solidFill>
              </a:rPr>
              <a:t> Low-calorie meal replacement </a:t>
            </a:r>
            <a:r>
              <a:rPr lang="en-US" sz="1050" b="1" dirty="0">
                <a:solidFill>
                  <a:srgbClr val="FFFFFF"/>
                </a:solidFill>
                <a:highlight>
                  <a:srgbClr val="F58220"/>
                </a:highlight>
              </a:rPr>
              <a:t>~800 kcal/day</a:t>
            </a:r>
            <a:r>
              <a:rPr lang="en-US" sz="1200" dirty="0">
                <a:solidFill>
                  <a:srgbClr val="444444"/>
                </a:solidFill>
              </a:rPr>
              <a:t> for 12 weeks.</a:t>
            </a:r>
            <a:endParaRPr lang="en-US" sz="1200" dirty="0"/>
          </a:p>
        </p:txBody>
      </p:sp>
      <p:sp>
        <p:nvSpPr>
          <p:cNvPr id="36" name="SK-8-text-35"/>
          <p:cNvSpPr/>
          <p:nvPr/>
        </p:nvSpPr>
        <p:spPr>
          <a:xfrm>
            <a:off x="6667500" y="2152501"/>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Eligibility:</a:t>
            </a:r>
            <a:r>
              <a:rPr lang="en-US" sz="1200" dirty="0">
                <a:solidFill>
                  <a:srgbClr val="444444"/>
                </a:solidFill>
              </a:rPr>
              <a:t> Diagnosis in last 6 years, BMI ≥27 (≥25 if South Asian), age 18–65.</a:t>
            </a:r>
            <a:endParaRPr lang="en-US" sz="1200" dirty="0"/>
          </a:p>
        </p:txBody>
      </p:sp>
      <p:sp>
        <p:nvSpPr>
          <p:cNvPr id="37" name="SK-8-text-36"/>
          <p:cNvSpPr/>
          <p:nvPr/>
        </p:nvSpPr>
        <p:spPr>
          <a:xfrm>
            <a:off x="6667500" y="2693343"/>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Structured Support:</a:t>
            </a:r>
            <a:r>
              <a:rPr lang="en-US" sz="1200" dirty="0">
                <a:solidFill>
                  <a:srgbClr val="444444"/>
                </a:solidFill>
              </a:rPr>
              <a:t> 12 months total; includes food reintroduction and weight maintenance phases.</a:t>
            </a:r>
            <a:endParaRPr lang="en-US" sz="1200" dirty="0"/>
          </a:p>
        </p:txBody>
      </p:sp>
      <p:sp>
        <p:nvSpPr>
          <p:cNvPr id="38" name="SK-8-text-37"/>
          <p:cNvSpPr/>
          <p:nvPr/>
        </p:nvSpPr>
        <p:spPr>
          <a:xfrm>
            <a:off x="6667500" y="3234184"/>
            <a:ext cx="5524500" cy="21327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Medication:</a:t>
            </a:r>
            <a:r>
              <a:rPr lang="en-US" sz="1200" dirty="0">
                <a:solidFill>
                  <a:srgbClr val="444444"/>
                </a:solidFill>
              </a:rPr>
              <a:t> Usually requires stopping SU/Insulin on day 1 (risk of hypos).</a:t>
            </a:r>
            <a:endParaRPr lang="en-US" sz="1200" dirty="0"/>
          </a:p>
        </p:txBody>
      </p:sp>
      <p:sp>
        <p:nvSpPr>
          <p:cNvPr id="39" name="SK-8-text-38"/>
          <p:cNvSpPr/>
          <p:nvPr/>
        </p:nvSpPr>
        <p:spPr>
          <a:xfrm>
            <a:off x="6667500" y="3561755"/>
            <a:ext cx="504825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444444"/>
                </a:solidFill>
              </a:rPr>
              <a:t>Definition of Remission:</a:t>
            </a:r>
            <a:r>
              <a:rPr lang="en-US" sz="1200" dirty="0">
                <a:solidFill>
                  <a:srgbClr val="444444"/>
                </a:solidFill>
              </a:rPr>
              <a:t> HbA1c &lt;48 mmol/mol on two occasions, 6 months apart, off meds.</a:t>
            </a:r>
            <a:endParaRPr lang="en-US" sz="1200" dirty="0"/>
          </a:p>
        </p:txBody>
      </p:sp>
      <p:sp>
        <p:nvSpPr>
          <p:cNvPr id="40" name="SK-8-text-39"/>
          <p:cNvSpPr/>
          <p:nvPr/>
        </p:nvSpPr>
        <p:spPr>
          <a:xfrm>
            <a:off x="6519863" y="4359771"/>
            <a:ext cx="5081588" cy="342900"/>
          </a:xfrm>
          <a:prstGeom prst="rect">
            <a:avLst/>
          </a:prstGeom>
          <a:noFill/>
          <a:ln/>
        </p:spPr>
        <p:txBody>
          <a:bodyPr vert="horz" wrap="square" lIns="0" tIns="0" rIns="0" bIns="0" rtlCol="0" anchor="ctr"/>
          <a:lstStyle/>
          <a:p>
            <a:pPr marL="0" indent="0" algn="ctr">
              <a:lnSpc>
                <a:spcPts val="2700"/>
              </a:lnSpc>
              <a:buNone/>
            </a:pPr>
            <a:r>
              <a:rPr lang="en-US" sz="1800" b="1" dirty="0">
                <a:solidFill>
                  <a:srgbClr val="1976D2"/>
                </a:solidFill>
              </a:rPr>
              <a:t>15kg Weight Loss</a:t>
            </a:r>
            <a:endParaRPr lang="en-US" sz="1800" dirty="0"/>
          </a:p>
        </p:txBody>
      </p:sp>
      <p:sp>
        <p:nvSpPr>
          <p:cNvPr id="41" name="SK-8-text-40"/>
          <p:cNvSpPr/>
          <p:nvPr/>
        </p:nvSpPr>
        <p:spPr>
          <a:xfrm>
            <a:off x="7651105" y="4740771"/>
            <a:ext cx="2818954" cy="142875"/>
          </a:xfrm>
          <a:prstGeom prst="rect">
            <a:avLst/>
          </a:prstGeom>
          <a:noFill/>
          <a:ln/>
        </p:spPr>
        <p:txBody>
          <a:bodyPr vert="horz" wrap="square" lIns="0" tIns="0" rIns="0" bIns="0" rtlCol="0" anchor="ctr"/>
          <a:lstStyle/>
          <a:p>
            <a:pPr marL="0" indent="0" algn="ctr">
              <a:lnSpc>
                <a:spcPts val="1463"/>
              </a:lnSpc>
              <a:buNone/>
            </a:pPr>
            <a:r>
              <a:rPr lang="en-US" sz="975" dirty="0">
                <a:solidFill>
                  <a:srgbClr val="0D47A1"/>
                </a:solidFill>
              </a:rPr>
              <a:t>Target for maximal remission chance (DiRECT trial)</a:t>
            </a:r>
            <a:endParaRPr lang="en-US" sz="97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5"/>
          <a:stretch>
            <a:fillRect/>
          </a:stretch>
        </p:blipFill>
        <p:spPr>
          <a:xfrm>
            <a:off x="0" y="0"/>
            <a:ext cx="12192000" cy="704850"/>
          </a:xfrm>
          <a:prstGeom prst="rect">
            <a:avLst/>
          </a:prstGeom>
        </p:spPr>
      </p:pic>
      <p:pic>
        <p:nvPicPr>
          <p:cNvPr id="5" name="SK-9-img-4" descr="preencoded.png"/>
          <p:cNvPicPr>
            <a:picLocks noChangeAspect="1"/>
          </p:cNvPicPr>
          <p:nvPr/>
        </p:nvPicPr>
        <p:blipFill>
          <a:blip r:embed="rId6"/>
          <a:stretch>
            <a:fillRect/>
          </a:stretch>
        </p:blipFill>
        <p:spPr>
          <a:xfrm>
            <a:off x="285750" y="819150"/>
            <a:ext cx="5715000" cy="2705100"/>
          </a:xfrm>
          <a:prstGeom prst="rect">
            <a:avLst/>
          </a:prstGeom>
        </p:spPr>
      </p:pic>
      <p:pic>
        <p:nvPicPr>
          <p:cNvPr id="6" name="SK-9-img-5" descr="preencoded.png"/>
          <p:cNvPicPr>
            <a:picLocks noChangeAspect="1"/>
          </p:cNvPicPr>
          <p:nvPr/>
        </p:nvPicPr>
        <p:blipFill>
          <a:blip r:embed="rId7"/>
          <a:stretch>
            <a:fillRect/>
          </a:stretch>
        </p:blipFill>
        <p:spPr>
          <a:xfrm>
            <a:off x="476250" y="1014413"/>
            <a:ext cx="214313" cy="171450"/>
          </a:xfrm>
          <a:prstGeom prst="rect">
            <a:avLst/>
          </a:prstGeom>
        </p:spPr>
      </p:pic>
      <p:pic>
        <p:nvPicPr>
          <p:cNvPr id="7" name="SK-9-img-6" descr="preencoded.png"/>
          <p:cNvPicPr>
            <a:picLocks noChangeAspect="1"/>
          </p:cNvPicPr>
          <p:nvPr/>
        </p:nvPicPr>
        <p:blipFill>
          <a:blip r:embed="rId8"/>
          <a:stretch>
            <a:fillRect/>
          </a:stretch>
        </p:blipFill>
        <p:spPr>
          <a:xfrm>
            <a:off x="476250" y="1323975"/>
            <a:ext cx="178594" cy="178594"/>
          </a:xfrm>
          <a:prstGeom prst="rect">
            <a:avLst/>
          </a:prstGeom>
        </p:spPr>
      </p:pic>
      <p:pic>
        <p:nvPicPr>
          <p:cNvPr id="8" name="SK-9-img-7" descr="preencoded.png"/>
          <p:cNvPicPr>
            <a:picLocks noChangeAspect="1"/>
          </p:cNvPicPr>
          <p:nvPr/>
        </p:nvPicPr>
        <p:blipFill>
          <a:blip r:embed="rId9"/>
          <a:stretch>
            <a:fillRect/>
          </a:stretch>
        </p:blipFill>
        <p:spPr>
          <a:xfrm>
            <a:off x="476250" y="1781175"/>
            <a:ext cx="178594" cy="178594"/>
          </a:xfrm>
          <a:prstGeom prst="rect">
            <a:avLst/>
          </a:prstGeom>
        </p:spPr>
      </p:pic>
      <p:pic>
        <p:nvPicPr>
          <p:cNvPr id="9" name="SK-9-img-8" descr="preencoded.png"/>
          <p:cNvPicPr>
            <a:picLocks noChangeAspect="1"/>
          </p:cNvPicPr>
          <p:nvPr/>
        </p:nvPicPr>
        <p:blipFill>
          <a:blip r:embed="rId9"/>
          <a:stretch>
            <a:fillRect/>
          </a:stretch>
        </p:blipFill>
        <p:spPr>
          <a:xfrm>
            <a:off x="476250" y="2238375"/>
            <a:ext cx="178594" cy="178594"/>
          </a:xfrm>
          <a:prstGeom prst="rect">
            <a:avLst/>
          </a:prstGeom>
        </p:spPr>
      </p:pic>
      <p:pic>
        <p:nvPicPr>
          <p:cNvPr id="10" name="SK-9-img-9" descr="preencoded.png"/>
          <p:cNvPicPr>
            <a:picLocks noChangeAspect="1"/>
          </p:cNvPicPr>
          <p:nvPr/>
        </p:nvPicPr>
        <p:blipFill>
          <a:blip r:embed="rId10"/>
          <a:stretch>
            <a:fillRect/>
          </a:stretch>
        </p:blipFill>
        <p:spPr>
          <a:xfrm>
            <a:off x="285750" y="3676650"/>
            <a:ext cx="5715000" cy="2705100"/>
          </a:xfrm>
          <a:prstGeom prst="rect">
            <a:avLst/>
          </a:prstGeom>
        </p:spPr>
      </p:pic>
      <p:pic>
        <p:nvPicPr>
          <p:cNvPr id="11" name="SK-9-img-10" descr="preencoded.png"/>
          <p:cNvPicPr>
            <a:picLocks noChangeAspect="1"/>
          </p:cNvPicPr>
          <p:nvPr/>
        </p:nvPicPr>
        <p:blipFill>
          <a:blip r:embed="rId11"/>
          <a:stretch>
            <a:fillRect/>
          </a:stretch>
        </p:blipFill>
        <p:spPr>
          <a:xfrm>
            <a:off x="476250" y="3871913"/>
            <a:ext cx="214313" cy="171450"/>
          </a:xfrm>
          <a:prstGeom prst="rect">
            <a:avLst/>
          </a:prstGeom>
        </p:spPr>
      </p:pic>
      <p:pic>
        <p:nvPicPr>
          <p:cNvPr id="12" name="SK-9-img-11" descr="preencoded.png"/>
          <p:cNvPicPr>
            <a:picLocks noChangeAspect="1"/>
          </p:cNvPicPr>
          <p:nvPr/>
        </p:nvPicPr>
        <p:blipFill>
          <a:blip r:embed="rId12"/>
          <a:stretch>
            <a:fillRect/>
          </a:stretch>
        </p:blipFill>
        <p:spPr>
          <a:xfrm>
            <a:off x="476250" y="4181475"/>
            <a:ext cx="178594" cy="178594"/>
          </a:xfrm>
          <a:prstGeom prst="rect">
            <a:avLst/>
          </a:prstGeom>
        </p:spPr>
      </p:pic>
      <p:pic>
        <p:nvPicPr>
          <p:cNvPr id="13" name="SK-9-img-12" descr="preencoded.png"/>
          <p:cNvPicPr>
            <a:picLocks noChangeAspect="1"/>
          </p:cNvPicPr>
          <p:nvPr/>
        </p:nvPicPr>
        <p:blipFill>
          <a:blip r:embed="rId13"/>
          <a:stretch>
            <a:fillRect/>
          </a:stretch>
        </p:blipFill>
        <p:spPr>
          <a:xfrm>
            <a:off x="476250" y="4638675"/>
            <a:ext cx="178594" cy="148828"/>
          </a:xfrm>
          <a:prstGeom prst="rect">
            <a:avLst/>
          </a:prstGeom>
        </p:spPr>
      </p:pic>
      <p:pic>
        <p:nvPicPr>
          <p:cNvPr id="14" name="SK-9-img-13" descr="preencoded.png"/>
          <p:cNvPicPr>
            <a:picLocks noChangeAspect="1"/>
          </p:cNvPicPr>
          <p:nvPr/>
        </p:nvPicPr>
        <p:blipFill>
          <a:blip r:embed="rId14"/>
          <a:stretch>
            <a:fillRect/>
          </a:stretch>
        </p:blipFill>
        <p:spPr>
          <a:xfrm>
            <a:off x="476250" y="4895850"/>
            <a:ext cx="178594" cy="162223"/>
          </a:xfrm>
          <a:prstGeom prst="rect">
            <a:avLst/>
          </a:prstGeom>
        </p:spPr>
      </p:pic>
      <p:pic>
        <p:nvPicPr>
          <p:cNvPr id="15" name="SK-9-img-14" descr="preencoded.png"/>
          <p:cNvPicPr>
            <a:picLocks noChangeAspect="1"/>
          </p:cNvPicPr>
          <p:nvPr/>
        </p:nvPicPr>
        <p:blipFill>
          <a:blip r:embed="rId15"/>
          <a:stretch>
            <a:fillRect/>
          </a:stretch>
        </p:blipFill>
        <p:spPr>
          <a:xfrm>
            <a:off x="6191250" y="819150"/>
            <a:ext cx="5715000" cy="2295525"/>
          </a:xfrm>
          <a:prstGeom prst="rect">
            <a:avLst/>
          </a:prstGeom>
        </p:spPr>
      </p:pic>
      <p:pic>
        <p:nvPicPr>
          <p:cNvPr id="16" name="SK-9-img-15" descr="preencoded.png"/>
          <p:cNvPicPr>
            <a:picLocks noChangeAspect="1"/>
          </p:cNvPicPr>
          <p:nvPr/>
        </p:nvPicPr>
        <p:blipFill>
          <a:blip r:embed="rId16"/>
          <a:stretch>
            <a:fillRect/>
          </a:stretch>
        </p:blipFill>
        <p:spPr>
          <a:xfrm>
            <a:off x="6381750" y="1014413"/>
            <a:ext cx="214313" cy="171450"/>
          </a:xfrm>
          <a:prstGeom prst="rect">
            <a:avLst/>
          </a:prstGeom>
        </p:spPr>
      </p:pic>
      <p:pic>
        <p:nvPicPr>
          <p:cNvPr id="17" name="SK-9-img-16" descr="preencoded.png"/>
          <p:cNvPicPr>
            <a:picLocks noChangeAspect="1"/>
          </p:cNvPicPr>
          <p:nvPr/>
        </p:nvPicPr>
        <p:blipFill>
          <a:blip r:embed="rId17"/>
          <a:stretch>
            <a:fillRect/>
          </a:stretch>
        </p:blipFill>
        <p:spPr>
          <a:xfrm>
            <a:off x="6381750" y="1323975"/>
            <a:ext cx="178594" cy="162223"/>
          </a:xfrm>
          <a:prstGeom prst="rect">
            <a:avLst/>
          </a:prstGeom>
        </p:spPr>
      </p:pic>
      <p:pic>
        <p:nvPicPr>
          <p:cNvPr id="18" name="SK-9-img-17" descr="preencoded.png"/>
          <p:cNvPicPr>
            <a:picLocks noChangeAspect="1"/>
          </p:cNvPicPr>
          <p:nvPr/>
        </p:nvPicPr>
        <p:blipFill>
          <a:blip r:embed="rId18"/>
          <a:stretch>
            <a:fillRect/>
          </a:stretch>
        </p:blipFill>
        <p:spPr>
          <a:xfrm>
            <a:off x="6381750" y="1781175"/>
            <a:ext cx="178594" cy="148828"/>
          </a:xfrm>
          <a:prstGeom prst="rect">
            <a:avLst/>
          </a:prstGeom>
        </p:spPr>
      </p:pic>
      <p:pic>
        <p:nvPicPr>
          <p:cNvPr id="19" name="SK-9-img-18" descr="preencoded.png"/>
          <p:cNvPicPr>
            <a:picLocks noChangeAspect="1"/>
          </p:cNvPicPr>
          <p:nvPr/>
        </p:nvPicPr>
        <p:blipFill>
          <a:blip r:embed="rId19"/>
          <a:stretch>
            <a:fillRect/>
          </a:stretch>
        </p:blipFill>
        <p:spPr>
          <a:xfrm>
            <a:off x="6381750" y="2238375"/>
            <a:ext cx="178594" cy="162223"/>
          </a:xfrm>
          <a:prstGeom prst="rect">
            <a:avLst/>
          </a:prstGeom>
        </p:spPr>
      </p:pic>
      <p:pic>
        <p:nvPicPr>
          <p:cNvPr id="20" name="SK-9-img-19" descr="preencoded.png"/>
          <p:cNvPicPr>
            <a:picLocks noChangeAspect="1"/>
          </p:cNvPicPr>
          <p:nvPr/>
        </p:nvPicPr>
        <p:blipFill>
          <a:blip r:embed="rId20"/>
          <a:stretch>
            <a:fillRect/>
          </a:stretch>
        </p:blipFill>
        <p:spPr>
          <a:xfrm>
            <a:off x="6191250" y="3267075"/>
            <a:ext cx="5715000" cy="3114675"/>
          </a:xfrm>
          <a:prstGeom prst="rect">
            <a:avLst/>
          </a:prstGeom>
        </p:spPr>
      </p:pic>
      <p:pic>
        <p:nvPicPr>
          <p:cNvPr id="21" name="SK-9-img-20" descr="preencoded.png"/>
          <p:cNvPicPr>
            <a:picLocks noChangeAspect="1"/>
          </p:cNvPicPr>
          <p:nvPr/>
        </p:nvPicPr>
        <p:blipFill>
          <a:blip r:embed="rId21"/>
          <a:stretch>
            <a:fillRect/>
          </a:stretch>
        </p:blipFill>
        <p:spPr>
          <a:xfrm>
            <a:off x="6381750" y="3462338"/>
            <a:ext cx="214313" cy="171450"/>
          </a:xfrm>
          <a:prstGeom prst="rect">
            <a:avLst/>
          </a:prstGeom>
        </p:spPr>
      </p:pic>
      <p:pic>
        <p:nvPicPr>
          <p:cNvPr id="22" name="SK-9-img-21" descr="preencoded.png"/>
          <p:cNvPicPr>
            <a:picLocks noChangeAspect="1"/>
          </p:cNvPicPr>
          <p:nvPr/>
        </p:nvPicPr>
        <p:blipFill>
          <a:blip r:embed="rId22"/>
          <a:stretch>
            <a:fillRect/>
          </a:stretch>
        </p:blipFill>
        <p:spPr>
          <a:xfrm>
            <a:off x="6381750" y="3771900"/>
            <a:ext cx="178594" cy="148828"/>
          </a:xfrm>
          <a:prstGeom prst="rect">
            <a:avLst/>
          </a:prstGeom>
        </p:spPr>
      </p:pic>
      <p:pic>
        <p:nvPicPr>
          <p:cNvPr id="23" name="SK-9-img-22" descr="preencoded.png"/>
          <p:cNvPicPr>
            <a:picLocks noChangeAspect="1"/>
          </p:cNvPicPr>
          <p:nvPr/>
        </p:nvPicPr>
        <p:blipFill>
          <a:blip r:embed="rId17"/>
          <a:stretch>
            <a:fillRect/>
          </a:stretch>
        </p:blipFill>
        <p:spPr>
          <a:xfrm>
            <a:off x="6381750" y="4229100"/>
            <a:ext cx="178594" cy="162223"/>
          </a:xfrm>
          <a:prstGeom prst="rect">
            <a:avLst/>
          </a:prstGeom>
        </p:spPr>
      </p:pic>
      <p:pic>
        <p:nvPicPr>
          <p:cNvPr id="24" name="SK-9-img-23" descr="preencoded.png"/>
          <p:cNvPicPr>
            <a:picLocks noChangeAspect="1"/>
          </p:cNvPicPr>
          <p:nvPr/>
        </p:nvPicPr>
        <p:blipFill>
          <a:blip r:embed="rId17"/>
          <a:stretch>
            <a:fillRect/>
          </a:stretch>
        </p:blipFill>
        <p:spPr>
          <a:xfrm>
            <a:off x="6381750" y="4686300"/>
            <a:ext cx="178594" cy="162223"/>
          </a:xfrm>
          <a:prstGeom prst="rect">
            <a:avLst/>
          </a:prstGeom>
        </p:spPr>
      </p:pic>
      <p:pic>
        <p:nvPicPr>
          <p:cNvPr id="25" name="SK-9-img-24" descr="preencoded.png"/>
          <p:cNvPicPr>
            <a:picLocks noChangeAspect="1"/>
          </p:cNvPicPr>
          <p:nvPr/>
        </p:nvPicPr>
        <p:blipFill>
          <a:blip r:embed="rId23"/>
          <a:stretch>
            <a:fillRect/>
          </a:stretch>
        </p:blipFill>
        <p:spPr>
          <a:xfrm>
            <a:off x="6381750" y="5162550"/>
            <a:ext cx="5334000" cy="1066800"/>
          </a:xfrm>
          <a:prstGeom prst="rect">
            <a:avLst/>
          </a:prstGeom>
        </p:spPr>
      </p:pic>
      <p:pic>
        <p:nvPicPr>
          <p:cNvPr id="26" name="SK-9-img-25" descr="preencoded.png"/>
          <p:cNvPicPr>
            <a:picLocks noChangeAspect="1"/>
          </p:cNvPicPr>
          <p:nvPr/>
        </p:nvPicPr>
        <p:blipFill>
          <a:blip r:embed="rId24"/>
          <a:stretch>
            <a:fillRect/>
          </a:stretch>
        </p:blipFill>
        <p:spPr>
          <a:xfrm>
            <a:off x="0" y="6534150"/>
            <a:ext cx="12192000" cy="323850"/>
          </a:xfrm>
          <a:prstGeom prst="rect">
            <a:avLst/>
          </a:prstGeom>
        </p:spPr>
      </p:pic>
      <p:sp>
        <p:nvSpPr>
          <p:cNvPr id="27" name="SK-9-text-26"/>
          <p:cNvSpPr/>
          <p:nvPr/>
        </p:nvSpPr>
        <p:spPr>
          <a:xfrm>
            <a:off x="285750" y="114300"/>
            <a:ext cx="11521440" cy="342900"/>
          </a:xfrm>
          <a:prstGeom prst="rect">
            <a:avLst/>
          </a:prstGeom>
          <a:noFill/>
          <a:ln/>
        </p:spPr>
        <p:txBody>
          <a:bodyPr vert="horz" wrap="square" lIns="0" tIns="0" rIns="0" bIns="0" rtlCol="0" anchor="ctr"/>
          <a:lstStyle/>
          <a:p>
            <a:pPr marL="0" indent="0">
              <a:lnSpc>
                <a:spcPts val="2700"/>
              </a:lnSpc>
              <a:buNone/>
            </a:pPr>
            <a:r>
              <a:rPr lang="en-US" sz="1800" b="1" dirty="0">
                <a:solidFill>
                  <a:srgbClr val="F58220"/>
                </a:solidFill>
              </a:rPr>
              <a:t>Lifestyle Interventions: Diet and Exercise</a:t>
            </a:r>
            <a:endParaRPr lang="en-US" sz="1800" dirty="0"/>
          </a:p>
        </p:txBody>
      </p:sp>
      <p:sp>
        <p:nvSpPr>
          <p:cNvPr id="28" name="SK-9-text-27"/>
          <p:cNvSpPr/>
          <p:nvPr/>
        </p:nvSpPr>
        <p:spPr>
          <a:xfrm>
            <a:off x="10756404" y="228600"/>
            <a:ext cx="1435596" cy="171450"/>
          </a:xfrm>
          <a:prstGeom prst="rect">
            <a:avLst/>
          </a:prstGeom>
          <a:noFill/>
          <a:ln/>
        </p:spPr>
        <p:txBody>
          <a:bodyPr vert="horz" wrap="square" lIns="0" tIns="0" rIns="0" bIns="0" rtlCol="0" anchor="ctr"/>
          <a:lstStyle/>
          <a:p>
            <a:pPr marL="0" indent="0">
              <a:lnSpc>
                <a:spcPts val="1350"/>
              </a:lnSpc>
              <a:buNone/>
            </a:pPr>
            <a:r>
              <a:rPr lang="en-US" sz="900" dirty="0">
                <a:solidFill>
                  <a:srgbClr val="666666"/>
                </a:solidFill>
              </a:rPr>
              <a:t>www.bradfordvts.co.uk</a:t>
            </a:r>
            <a:endParaRPr lang="en-US" sz="900" dirty="0"/>
          </a:p>
        </p:txBody>
      </p:sp>
      <p:sp>
        <p:nvSpPr>
          <p:cNvPr id="29" name="SK-9-text-28"/>
          <p:cNvSpPr/>
          <p:nvPr/>
        </p:nvSpPr>
        <p:spPr>
          <a:xfrm>
            <a:off x="285750" y="485775"/>
            <a:ext cx="11620500" cy="142875"/>
          </a:xfrm>
          <a:prstGeom prst="rect">
            <a:avLst/>
          </a:prstGeom>
          <a:noFill/>
          <a:ln/>
        </p:spPr>
        <p:txBody>
          <a:bodyPr vert="horz" wrap="square" lIns="0" tIns="0" rIns="0" bIns="0" rtlCol="0" anchor="ctr"/>
          <a:lstStyle/>
          <a:p>
            <a:pPr marL="0" indent="0">
              <a:lnSpc>
                <a:spcPts val="1125"/>
              </a:lnSpc>
              <a:buNone/>
            </a:pPr>
            <a:r>
              <a:rPr lang="en-US" sz="750" kern="0" spc="30" dirty="0">
                <a:solidFill>
                  <a:srgbClr val="999999"/>
                </a:solidFill>
              </a:rPr>
              <a:t>DISCLAIMER: FOR EDUCATIONAL PURPOSES ONLY. REFER TO NICE NG28 (FEB 2026) FOR CLINICAL DECISIONS.</a:t>
            </a:r>
            <a:endParaRPr lang="en-US" sz="750" dirty="0"/>
          </a:p>
        </p:txBody>
      </p:sp>
      <p:sp>
        <p:nvSpPr>
          <p:cNvPr id="30" name="SK-9-text-29"/>
          <p:cNvSpPr/>
          <p:nvPr/>
        </p:nvSpPr>
        <p:spPr>
          <a:xfrm>
            <a:off x="785813" y="971550"/>
            <a:ext cx="5334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Evidence-Based Nutrition</a:t>
            </a:r>
            <a:endParaRPr lang="en-US" sz="1350" dirty="0"/>
          </a:p>
        </p:txBody>
      </p:sp>
      <p:sp>
        <p:nvSpPr>
          <p:cNvPr id="31" name="SK-9-text-30"/>
          <p:cNvSpPr/>
          <p:nvPr/>
        </p:nvSpPr>
        <p:spPr>
          <a:xfrm>
            <a:off x="731044" y="1323975"/>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Dietary Patterns:</a:t>
            </a:r>
            <a:r>
              <a:rPr lang="en-US" sz="1125" dirty="0">
                <a:solidFill>
                  <a:srgbClr val="444444"/>
                </a:solidFill>
              </a:rPr>
              <a:t> Mediterranean, low-carbohydrate, or low-calorie diets are all effective; support patient preference.</a:t>
            </a:r>
            <a:endParaRPr lang="en-US" sz="1125" dirty="0"/>
          </a:p>
        </p:txBody>
      </p:sp>
      <p:sp>
        <p:nvSpPr>
          <p:cNvPr id="32" name="SK-9-text-31"/>
          <p:cNvSpPr/>
          <p:nvPr/>
        </p:nvSpPr>
        <p:spPr>
          <a:xfrm>
            <a:off x="731044" y="1781175"/>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Key Focus:</a:t>
            </a:r>
            <a:r>
              <a:rPr lang="en-US" sz="1125" dirty="0">
                <a:solidFill>
                  <a:srgbClr val="444444"/>
                </a:solidFill>
              </a:rPr>
              <a:t> Portion control, regular meal timing, and reducing high-sugar/saturated fat intake.</a:t>
            </a:r>
            <a:endParaRPr lang="en-US" sz="1125" dirty="0"/>
          </a:p>
        </p:txBody>
      </p:sp>
      <p:sp>
        <p:nvSpPr>
          <p:cNvPr id="33" name="SK-9-text-32"/>
          <p:cNvSpPr/>
          <p:nvPr/>
        </p:nvSpPr>
        <p:spPr>
          <a:xfrm>
            <a:off x="731044" y="2238375"/>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Remission:</a:t>
            </a:r>
            <a:r>
              <a:rPr lang="en-US" sz="1125" dirty="0">
                <a:solidFill>
                  <a:srgbClr val="444444"/>
                </a:solidFill>
              </a:rPr>
              <a:t> Consider very low-calorie diets (800 kcal/day) for eligible patients (BMI ≥27.5-30).</a:t>
            </a:r>
            <a:endParaRPr lang="en-US" sz="1125" dirty="0"/>
          </a:p>
        </p:txBody>
      </p:sp>
      <p:sp>
        <p:nvSpPr>
          <p:cNvPr id="34" name="SK-9-text-33"/>
          <p:cNvSpPr/>
          <p:nvPr/>
        </p:nvSpPr>
        <p:spPr>
          <a:xfrm>
            <a:off x="785813" y="3829050"/>
            <a:ext cx="5334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Structured Education</a:t>
            </a:r>
            <a:endParaRPr lang="en-US" sz="1350" dirty="0"/>
          </a:p>
        </p:txBody>
      </p:sp>
      <p:sp>
        <p:nvSpPr>
          <p:cNvPr id="35" name="SK-9-text-34"/>
          <p:cNvSpPr/>
          <p:nvPr/>
        </p:nvSpPr>
        <p:spPr>
          <a:xfrm>
            <a:off x="731044" y="4181475"/>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DESMOND / X-PERT:</a:t>
            </a:r>
            <a:r>
              <a:rPr lang="en-US" sz="1125" dirty="0">
                <a:solidFill>
                  <a:srgbClr val="444444"/>
                </a:solidFill>
              </a:rPr>
              <a:t> Core group-based education for Type 2 Diabetes patients at diagnosis.</a:t>
            </a:r>
            <a:endParaRPr lang="en-US" sz="1125" dirty="0"/>
          </a:p>
        </p:txBody>
      </p:sp>
      <p:sp>
        <p:nvSpPr>
          <p:cNvPr id="36" name="SK-9-text-35"/>
          <p:cNvSpPr/>
          <p:nvPr/>
        </p:nvSpPr>
        <p:spPr>
          <a:xfrm>
            <a:off x="731044" y="4638675"/>
            <a:ext cx="11460956"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DAFNE:</a:t>
            </a:r>
            <a:r>
              <a:rPr lang="en-US" sz="1125" dirty="0">
                <a:solidFill>
                  <a:srgbClr val="444444"/>
                </a:solidFill>
              </a:rPr>
              <a:t> Dose Adjustment For Normal Eating (specifically for Type 1 Diabetes).</a:t>
            </a:r>
            <a:endParaRPr lang="en-US" sz="1125" dirty="0"/>
          </a:p>
        </p:txBody>
      </p:sp>
      <p:sp>
        <p:nvSpPr>
          <p:cNvPr id="37" name="SK-9-text-36"/>
          <p:cNvSpPr/>
          <p:nvPr/>
        </p:nvSpPr>
        <p:spPr>
          <a:xfrm>
            <a:off x="731044" y="4895850"/>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Digital Options:</a:t>
            </a:r>
            <a:r>
              <a:rPr lang="en-US" sz="1125" dirty="0">
                <a:solidFill>
                  <a:srgbClr val="444444"/>
                </a:solidFill>
              </a:rPr>
              <a:t> MyWay Digital Health or Healthy Living for T2DM are also available.</a:t>
            </a:r>
            <a:endParaRPr lang="en-US" sz="1125" dirty="0"/>
          </a:p>
        </p:txBody>
      </p:sp>
      <p:sp>
        <p:nvSpPr>
          <p:cNvPr id="38" name="SK-9-text-37"/>
          <p:cNvSpPr/>
          <p:nvPr/>
        </p:nvSpPr>
        <p:spPr>
          <a:xfrm>
            <a:off x="6691313" y="971550"/>
            <a:ext cx="53340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Physical Activity</a:t>
            </a:r>
            <a:endParaRPr lang="en-US" sz="1350" dirty="0"/>
          </a:p>
        </p:txBody>
      </p:sp>
      <p:sp>
        <p:nvSpPr>
          <p:cNvPr id="39" name="SK-9-text-38"/>
          <p:cNvSpPr/>
          <p:nvPr/>
        </p:nvSpPr>
        <p:spPr>
          <a:xfrm>
            <a:off x="6636544" y="1323975"/>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Aerobic:</a:t>
            </a:r>
            <a:r>
              <a:rPr lang="en-US" sz="1125" dirty="0">
                <a:solidFill>
                  <a:srgbClr val="444444"/>
                </a:solidFill>
              </a:rPr>
              <a:t> 150 minutes of moderate-intensity activity per week (e.g., brisk walking, cycling).</a:t>
            </a:r>
            <a:endParaRPr lang="en-US" sz="1125" dirty="0"/>
          </a:p>
        </p:txBody>
      </p:sp>
      <p:sp>
        <p:nvSpPr>
          <p:cNvPr id="40" name="SK-9-text-39"/>
          <p:cNvSpPr/>
          <p:nvPr/>
        </p:nvSpPr>
        <p:spPr>
          <a:xfrm>
            <a:off x="6636544" y="1781175"/>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Resistance:</a:t>
            </a:r>
            <a:r>
              <a:rPr lang="en-US" sz="1125" dirty="0">
                <a:solidFill>
                  <a:srgbClr val="444444"/>
                </a:solidFill>
              </a:rPr>
              <a:t> Strength training at least 2 days per week to improve insulin sensitivity.</a:t>
            </a:r>
            <a:endParaRPr lang="en-US" sz="1125" dirty="0"/>
          </a:p>
        </p:txBody>
      </p:sp>
      <p:sp>
        <p:nvSpPr>
          <p:cNvPr id="41" name="SK-9-text-40"/>
          <p:cNvSpPr/>
          <p:nvPr/>
        </p:nvSpPr>
        <p:spPr>
          <a:xfrm>
            <a:off x="6636544" y="2238375"/>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Sedentary Behavior:</a:t>
            </a:r>
            <a:r>
              <a:rPr lang="en-US" sz="1125" dirty="0">
                <a:solidFill>
                  <a:srgbClr val="444444"/>
                </a:solidFill>
              </a:rPr>
              <a:t> Encourage breaking up long periods of sitting every 30 minutes.</a:t>
            </a:r>
            <a:endParaRPr lang="en-US" sz="1125" dirty="0"/>
          </a:p>
        </p:txBody>
      </p:sp>
      <p:sp>
        <p:nvSpPr>
          <p:cNvPr id="42" name="SK-9-text-41"/>
          <p:cNvSpPr/>
          <p:nvPr/>
        </p:nvSpPr>
        <p:spPr>
          <a:xfrm>
            <a:off x="6691313" y="341947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D2D2D"/>
                </a:solidFill>
              </a:rPr>
              <a:t>Behavioral &amp; Psychological</a:t>
            </a:r>
            <a:endParaRPr lang="en-US" sz="1350" dirty="0"/>
          </a:p>
        </p:txBody>
      </p:sp>
      <p:sp>
        <p:nvSpPr>
          <p:cNvPr id="43" name="SK-9-text-42"/>
          <p:cNvSpPr/>
          <p:nvPr/>
        </p:nvSpPr>
        <p:spPr>
          <a:xfrm>
            <a:off x="6636544" y="3771900"/>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Smoking Cessation:</a:t>
            </a:r>
            <a:r>
              <a:rPr lang="en-US" sz="1125" dirty="0">
                <a:solidFill>
                  <a:srgbClr val="444444"/>
                </a:solidFill>
              </a:rPr>
              <a:t> Major CVD risk factor; offer support at every clinical contact.</a:t>
            </a:r>
            <a:endParaRPr lang="en-US" sz="1125" dirty="0"/>
          </a:p>
        </p:txBody>
      </p:sp>
      <p:sp>
        <p:nvSpPr>
          <p:cNvPr id="44" name="SK-9-text-43"/>
          <p:cNvSpPr/>
          <p:nvPr/>
        </p:nvSpPr>
        <p:spPr>
          <a:xfrm>
            <a:off x="6636544" y="4229100"/>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Alcohol:</a:t>
            </a:r>
            <a:r>
              <a:rPr lang="en-US" sz="1125" dirty="0">
                <a:solidFill>
                  <a:srgbClr val="444444"/>
                </a:solidFill>
              </a:rPr>
              <a:t> Advise on limits; alcohol can mask hypos and increase DKA risk in certain cohorts.</a:t>
            </a:r>
            <a:endParaRPr lang="en-US" sz="1125" dirty="0"/>
          </a:p>
        </p:txBody>
      </p:sp>
      <p:sp>
        <p:nvSpPr>
          <p:cNvPr id="45" name="SK-9-text-44"/>
          <p:cNvSpPr/>
          <p:nvPr/>
        </p:nvSpPr>
        <p:spPr>
          <a:xfrm>
            <a:off x="6636544" y="4686300"/>
            <a:ext cx="5079206"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D2D2D"/>
                </a:solidFill>
              </a:rPr>
              <a:t>Mental Health:</a:t>
            </a:r>
            <a:r>
              <a:rPr lang="en-US" sz="1125" dirty="0">
                <a:solidFill>
                  <a:srgbClr val="444444"/>
                </a:solidFill>
              </a:rPr>
              <a:t> Screen routinely for depression (PHQ-9) and diabetes-specific distress.</a:t>
            </a:r>
            <a:endParaRPr lang="en-US" sz="1125" dirty="0"/>
          </a:p>
        </p:txBody>
      </p:sp>
      <p:sp>
        <p:nvSpPr>
          <p:cNvPr id="46" name="SK-9-text-45"/>
          <p:cNvSpPr/>
          <p:nvPr/>
        </p:nvSpPr>
        <p:spPr>
          <a:xfrm>
            <a:off x="6524625" y="5276850"/>
            <a:ext cx="504825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E65100"/>
                </a:solidFill>
              </a:rPr>
              <a:t>SCA CONSULTATION MICRO-SKILL</a:t>
            </a:r>
            <a:endParaRPr lang="en-US" sz="1050" dirty="0"/>
          </a:p>
        </p:txBody>
      </p:sp>
      <p:sp>
        <p:nvSpPr>
          <p:cNvPr id="47" name="SK-9-text-46"/>
          <p:cNvSpPr/>
          <p:nvPr/>
        </p:nvSpPr>
        <p:spPr>
          <a:xfrm>
            <a:off x="6524625" y="5514975"/>
            <a:ext cx="5048250" cy="600075"/>
          </a:xfrm>
          <a:prstGeom prst="rect">
            <a:avLst/>
          </a:prstGeom>
          <a:noFill/>
          <a:ln/>
        </p:spPr>
        <p:txBody>
          <a:bodyPr vert="horz" wrap="square" lIns="0" tIns="0" rIns="0" bIns="0" rtlCol="0" anchor="ctr"/>
          <a:lstStyle/>
          <a:p>
            <a:pPr marL="0" indent="0">
              <a:lnSpc>
                <a:spcPts val="1575"/>
              </a:lnSpc>
              <a:buNone/>
            </a:pPr>
            <a:r>
              <a:rPr lang="en-US" sz="1050" i="1" dirty="0">
                <a:solidFill>
                  <a:srgbClr val="5D4037"/>
                </a:solidFill>
              </a:rPr>
              <a:t>Avoid "prescribing" a diet. Use: "There isn't one perfect diet for everyone. Would you prefer a low-carb approach or a Mediterranean-style pattern? We can tailor this to your lifestyle."</a:t>
            </a:r>
            <a:endParaRPr lang="en-US" sz="1050" dirty="0"/>
          </a:p>
        </p:txBody>
      </p:sp>
      <p:sp>
        <p:nvSpPr>
          <p:cNvPr id="48" name="SK-9-text-47"/>
          <p:cNvSpPr/>
          <p:nvPr/>
        </p:nvSpPr>
        <p:spPr>
          <a:xfrm>
            <a:off x="285750" y="6534150"/>
            <a:ext cx="11906250" cy="323850"/>
          </a:xfrm>
          <a:prstGeom prst="rect">
            <a:avLst/>
          </a:prstGeom>
          <a:noFill/>
          <a:ln/>
        </p:spPr>
        <p:txBody>
          <a:bodyPr vert="horz" wrap="square" lIns="0" tIns="0" rIns="0" bIns="0" rtlCol="0" anchor="ctr"/>
          <a:lstStyle/>
          <a:p>
            <a:pPr marL="0" indent="0">
              <a:lnSpc>
                <a:spcPts val="1350"/>
              </a:lnSpc>
              <a:buNone/>
            </a:pPr>
            <a:r>
              <a:rPr lang="en-US" sz="900" dirty="0">
                <a:solidFill>
                  <a:srgbClr val="777777"/>
                </a:solidFill>
              </a:rPr>
              <a:t>NICE NG28 (2026) emphasizes individualised dietary advice and routine referral to structured education at diagnosis.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9741</Words>
  <Application>Microsoft Office PowerPoint</Application>
  <PresentationFormat>Widescreen</PresentationFormat>
  <Paragraphs>895</Paragraphs>
  <Slides>40</Slides>
  <Notes>40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40</vt:i4>
      </vt:variant>
    </vt:vector>
  </HeadingPairs>
  <TitlesOfParts>
    <vt:vector size="43" baseType="lpstr">
      <vt:lpstr>Open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2026-05-08T13:58:09Z</dcterms:created>
  <dcterms:modified xsi:type="dcterms:W3CDTF">2026-05-08T14:22:21Z</dcterms:modified>
</cp:coreProperties>
</file>