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5296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3.png"/><Relationship Id="rId18" Type="http://schemas.openxmlformats.org/officeDocument/2006/relationships/image" Target="../media/image128.png"/><Relationship Id="rId3" Type="http://schemas.openxmlformats.org/officeDocument/2006/relationships/image" Target="../media/image2.png"/><Relationship Id="rId7" Type="http://schemas.openxmlformats.org/officeDocument/2006/relationships/image" Target="../media/image117.png"/><Relationship Id="rId12" Type="http://schemas.openxmlformats.org/officeDocument/2006/relationships/image" Target="../media/image122.png"/><Relationship Id="rId17" Type="http://schemas.openxmlformats.org/officeDocument/2006/relationships/image" Target="../media/image127.png"/><Relationship Id="rId2" Type="http://schemas.openxmlformats.org/officeDocument/2006/relationships/notesSlide" Target="../notesSlides/notesSlide10.xml"/><Relationship Id="rId16" Type="http://schemas.openxmlformats.org/officeDocument/2006/relationships/image" Target="../media/image126.png"/><Relationship Id="rId20" Type="http://schemas.openxmlformats.org/officeDocument/2006/relationships/image" Target="../media/image130.png"/><Relationship Id="rId1" Type="http://schemas.openxmlformats.org/officeDocument/2006/relationships/slideLayout" Target="../slideLayouts/slideLayout1.xml"/><Relationship Id="rId6" Type="http://schemas.openxmlformats.org/officeDocument/2006/relationships/image" Target="../media/image116.png"/><Relationship Id="rId11" Type="http://schemas.openxmlformats.org/officeDocument/2006/relationships/image" Target="../media/image121.png"/><Relationship Id="rId5" Type="http://schemas.openxmlformats.org/officeDocument/2006/relationships/image" Target="../media/image10.png"/><Relationship Id="rId15" Type="http://schemas.openxmlformats.org/officeDocument/2006/relationships/image" Target="../media/image125.png"/><Relationship Id="rId10" Type="http://schemas.openxmlformats.org/officeDocument/2006/relationships/image" Target="../media/image120.png"/><Relationship Id="rId19" Type="http://schemas.openxmlformats.org/officeDocument/2006/relationships/image" Target="../media/image129.png"/><Relationship Id="rId4" Type="http://schemas.openxmlformats.org/officeDocument/2006/relationships/image" Target="../media/image9.png"/><Relationship Id="rId9" Type="http://schemas.openxmlformats.org/officeDocument/2006/relationships/image" Target="../media/image119.png"/><Relationship Id="rId14" Type="http://schemas.openxmlformats.org/officeDocument/2006/relationships/image" Target="../media/image124.png"/></Relationships>
</file>

<file path=ppt/slides/_rels/slide11.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8.png"/><Relationship Id="rId3" Type="http://schemas.openxmlformats.org/officeDocument/2006/relationships/image" Target="../media/image2.png"/><Relationship Id="rId7" Type="http://schemas.openxmlformats.org/officeDocument/2006/relationships/image" Target="../media/image132.png"/><Relationship Id="rId12" Type="http://schemas.openxmlformats.org/officeDocument/2006/relationships/image" Target="../media/image137.png"/><Relationship Id="rId17" Type="http://schemas.openxmlformats.org/officeDocument/2006/relationships/image" Target="../media/image142.png"/><Relationship Id="rId2" Type="http://schemas.openxmlformats.org/officeDocument/2006/relationships/notesSlide" Target="../notesSlides/notesSlide11.xml"/><Relationship Id="rId16" Type="http://schemas.openxmlformats.org/officeDocument/2006/relationships/image" Target="../media/image141.png"/><Relationship Id="rId1" Type="http://schemas.openxmlformats.org/officeDocument/2006/relationships/slideLayout" Target="../slideLayouts/slideLayout1.xml"/><Relationship Id="rId6" Type="http://schemas.openxmlformats.org/officeDocument/2006/relationships/image" Target="../media/image131.png"/><Relationship Id="rId11" Type="http://schemas.openxmlformats.org/officeDocument/2006/relationships/image" Target="../media/image136.png"/><Relationship Id="rId5" Type="http://schemas.openxmlformats.org/officeDocument/2006/relationships/image" Target="../media/image10.png"/><Relationship Id="rId15" Type="http://schemas.openxmlformats.org/officeDocument/2006/relationships/image" Target="../media/image140.png"/><Relationship Id="rId10" Type="http://schemas.openxmlformats.org/officeDocument/2006/relationships/image" Target="../media/image135.png"/><Relationship Id="rId4" Type="http://schemas.openxmlformats.org/officeDocument/2006/relationships/image" Target="../media/image9.png"/><Relationship Id="rId9" Type="http://schemas.openxmlformats.org/officeDocument/2006/relationships/image" Target="../media/image134.png"/><Relationship Id="rId14" Type="http://schemas.openxmlformats.org/officeDocument/2006/relationships/image" Target="../media/image139.png"/></Relationships>
</file>

<file path=ppt/slides/_rels/slide12.xml.rels><?xml version="1.0" encoding="UTF-8" standalone="yes"?>
<Relationships xmlns="http://schemas.openxmlformats.org/package/2006/relationships"><Relationship Id="rId8" Type="http://schemas.openxmlformats.org/officeDocument/2006/relationships/image" Target="../media/image145.png"/><Relationship Id="rId13" Type="http://schemas.openxmlformats.org/officeDocument/2006/relationships/image" Target="../media/image150.png"/><Relationship Id="rId3" Type="http://schemas.openxmlformats.org/officeDocument/2006/relationships/image" Target="../media/image2.png"/><Relationship Id="rId7" Type="http://schemas.openxmlformats.org/officeDocument/2006/relationships/image" Target="../media/image144.png"/><Relationship Id="rId12" Type="http://schemas.openxmlformats.org/officeDocument/2006/relationships/image" Target="../media/image149.png"/><Relationship Id="rId2" Type="http://schemas.openxmlformats.org/officeDocument/2006/relationships/notesSlide" Target="../notesSlides/notesSlide12.xml"/><Relationship Id="rId16" Type="http://schemas.openxmlformats.org/officeDocument/2006/relationships/image" Target="../media/image153.png"/><Relationship Id="rId1" Type="http://schemas.openxmlformats.org/officeDocument/2006/relationships/slideLayout" Target="../slideLayouts/slideLayout1.xml"/><Relationship Id="rId6" Type="http://schemas.openxmlformats.org/officeDocument/2006/relationships/image" Target="../media/image143.png"/><Relationship Id="rId11" Type="http://schemas.openxmlformats.org/officeDocument/2006/relationships/image" Target="../media/image148.png"/><Relationship Id="rId5" Type="http://schemas.openxmlformats.org/officeDocument/2006/relationships/image" Target="../media/image10.png"/><Relationship Id="rId15" Type="http://schemas.openxmlformats.org/officeDocument/2006/relationships/image" Target="../media/image152.png"/><Relationship Id="rId10" Type="http://schemas.openxmlformats.org/officeDocument/2006/relationships/image" Target="../media/image147.png"/><Relationship Id="rId4" Type="http://schemas.openxmlformats.org/officeDocument/2006/relationships/image" Target="../media/image9.png"/><Relationship Id="rId9" Type="http://schemas.openxmlformats.org/officeDocument/2006/relationships/image" Target="../media/image146.png"/><Relationship Id="rId14" Type="http://schemas.openxmlformats.org/officeDocument/2006/relationships/image" Target="../media/image151.png"/></Relationships>
</file>

<file path=ppt/slides/_rels/slide13.xml.rels><?xml version="1.0" encoding="UTF-8" standalone="yes"?>
<Relationships xmlns="http://schemas.openxmlformats.org/package/2006/relationships"><Relationship Id="rId8" Type="http://schemas.openxmlformats.org/officeDocument/2006/relationships/image" Target="../media/image156.png"/><Relationship Id="rId13" Type="http://schemas.openxmlformats.org/officeDocument/2006/relationships/image" Target="../media/image161.png"/><Relationship Id="rId18" Type="http://schemas.openxmlformats.org/officeDocument/2006/relationships/image" Target="../media/image166.png"/><Relationship Id="rId3" Type="http://schemas.openxmlformats.org/officeDocument/2006/relationships/image" Target="../media/image2.png"/><Relationship Id="rId7" Type="http://schemas.openxmlformats.org/officeDocument/2006/relationships/image" Target="../media/image155.png"/><Relationship Id="rId12" Type="http://schemas.openxmlformats.org/officeDocument/2006/relationships/image" Target="../media/image160.png"/><Relationship Id="rId17" Type="http://schemas.openxmlformats.org/officeDocument/2006/relationships/image" Target="../media/image165.png"/><Relationship Id="rId2" Type="http://schemas.openxmlformats.org/officeDocument/2006/relationships/notesSlide" Target="../notesSlides/notesSlide13.xml"/><Relationship Id="rId16" Type="http://schemas.openxmlformats.org/officeDocument/2006/relationships/image" Target="../media/image164.png"/><Relationship Id="rId1" Type="http://schemas.openxmlformats.org/officeDocument/2006/relationships/slideLayout" Target="../slideLayouts/slideLayout1.xml"/><Relationship Id="rId6" Type="http://schemas.openxmlformats.org/officeDocument/2006/relationships/image" Target="../media/image154.png"/><Relationship Id="rId11" Type="http://schemas.openxmlformats.org/officeDocument/2006/relationships/image" Target="../media/image159.png"/><Relationship Id="rId5" Type="http://schemas.openxmlformats.org/officeDocument/2006/relationships/image" Target="../media/image10.png"/><Relationship Id="rId15" Type="http://schemas.openxmlformats.org/officeDocument/2006/relationships/image" Target="../media/image163.png"/><Relationship Id="rId10" Type="http://schemas.openxmlformats.org/officeDocument/2006/relationships/image" Target="../media/image158.png"/><Relationship Id="rId4" Type="http://schemas.openxmlformats.org/officeDocument/2006/relationships/image" Target="../media/image9.png"/><Relationship Id="rId9" Type="http://schemas.openxmlformats.org/officeDocument/2006/relationships/image" Target="../media/image157.png"/><Relationship Id="rId14" Type="http://schemas.openxmlformats.org/officeDocument/2006/relationships/image" Target="../media/image162.png"/></Relationships>
</file>

<file path=ppt/slides/_rels/slide14.xml.rels><?xml version="1.0" encoding="UTF-8" standalone="yes"?>
<Relationships xmlns="http://schemas.openxmlformats.org/package/2006/relationships"><Relationship Id="rId8" Type="http://schemas.openxmlformats.org/officeDocument/2006/relationships/image" Target="../media/image169.png"/><Relationship Id="rId13" Type="http://schemas.openxmlformats.org/officeDocument/2006/relationships/image" Target="../media/image174.png"/><Relationship Id="rId18" Type="http://schemas.openxmlformats.org/officeDocument/2006/relationships/image" Target="../media/image179.png"/><Relationship Id="rId3" Type="http://schemas.openxmlformats.org/officeDocument/2006/relationships/image" Target="../media/image2.png"/><Relationship Id="rId21" Type="http://schemas.openxmlformats.org/officeDocument/2006/relationships/image" Target="../media/image182.png"/><Relationship Id="rId7" Type="http://schemas.openxmlformats.org/officeDocument/2006/relationships/image" Target="../media/image168.png"/><Relationship Id="rId12" Type="http://schemas.openxmlformats.org/officeDocument/2006/relationships/image" Target="../media/image173.png"/><Relationship Id="rId17" Type="http://schemas.openxmlformats.org/officeDocument/2006/relationships/image" Target="../media/image178.png"/><Relationship Id="rId2" Type="http://schemas.openxmlformats.org/officeDocument/2006/relationships/notesSlide" Target="../notesSlides/notesSlide14.xml"/><Relationship Id="rId16" Type="http://schemas.openxmlformats.org/officeDocument/2006/relationships/image" Target="../media/image177.png"/><Relationship Id="rId20" Type="http://schemas.openxmlformats.org/officeDocument/2006/relationships/image" Target="../media/image181.png"/><Relationship Id="rId1" Type="http://schemas.openxmlformats.org/officeDocument/2006/relationships/slideLayout" Target="../slideLayouts/slideLayout1.xml"/><Relationship Id="rId6" Type="http://schemas.openxmlformats.org/officeDocument/2006/relationships/image" Target="../media/image167.png"/><Relationship Id="rId11" Type="http://schemas.openxmlformats.org/officeDocument/2006/relationships/image" Target="../media/image172.png"/><Relationship Id="rId5" Type="http://schemas.openxmlformats.org/officeDocument/2006/relationships/image" Target="../media/image10.png"/><Relationship Id="rId15" Type="http://schemas.openxmlformats.org/officeDocument/2006/relationships/image" Target="../media/image176.png"/><Relationship Id="rId10" Type="http://schemas.openxmlformats.org/officeDocument/2006/relationships/image" Target="../media/image171.png"/><Relationship Id="rId19" Type="http://schemas.openxmlformats.org/officeDocument/2006/relationships/image" Target="../media/image180.png"/><Relationship Id="rId4" Type="http://schemas.openxmlformats.org/officeDocument/2006/relationships/image" Target="../media/image9.png"/><Relationship Id="rId9" Type="http://schemas.openxmlformats.org/officeDocument/2006/relationships/image" Target="../media/image170.png"/><Relationship Id="rId14" Type="http://schemas.openxmlformats.org/officeDocument/2006/relationships/image" Target="../media/image175.png"/><Relationship Id="rId22" Type="http://schemas.openxmlformats.org/officeDocument/2006/relationships/image" Target="../media/image183.png"/></Relationships>
</file>

<file path=ppt/slides/_rels/slide15.xml.rels><?xml version="1.0" encoding="UTF-8" standalone="yes"?>
<Relationships xmlns="http://schemas.openxmlformats.org/package/2006/relationships"><Relationship Id="rId8" Type="http://schemas.openxmlformats.org/officeDocument/2006/relationships/image" Target="../media/image186.png"/><Relationship Id="rId13" Type="http://schemas.openxmlformats.org/officeDocument/2006/relationships/image" Target="../media/image191.png"/><Relationship Id="rId18" Type="http://schemas.openxmlformats.org/officeDocument/2006/relationships/image" Target="../media/image196.png"/><Relationship Id="rId3" Type="http://schemas.openxmlformats.org/officeDocument/2006/relationships/image" Target="../media/image2.png"/><Relationship Id="rId21" Type="http://schemas.openxmlformats.org/officeDocument/2006/relationships/image" Target="../media/image199.png"/><Relationship Id="rId7" Type="http://schemas.openxmlformats.org/officeDocument/2006/relationships/image" Target="../media/image185.png"/><Relationship Id="rId12" Type="http://schemas.openxmlformats.org/officeDocument/2006/relationships/image" Target="../media/image190.png"/><Relationship Id="rId17" Type="http://schemas.openxmlformats.org/officeDocument/2006/relationships/image" Target="../media/image195.png"/><Relationship Id="rId25" Type="http://schemas.openxmlformats.org/officeDocument/2006/relationships/image" Target="../media/image203.png"/><Relationship Id="rId2" Type="http://schemas.openxmlformats.org/officeDocument/2006/relationships/notesSlide" Target="../notesSlides/notesSlide15.xml"/><Relationship Id="rId16" Type="http://schemas.openxmlformats.org/officeDocument/2006/relationships/image" Target="../media/image194.png"/><Relationship Id="rId20" Type="http://schemas.openxmlformats.org/officeDocument/2006/relationships/image" Target="../media/image198.png"/><Relationship Id="rId1" Type="http://schemas.openxmlformats.org/officeDocument/2006/relationships/slideLayout" Target="../slideLayouts/slideLayout1.xml"/><Relationship Id="rId6" Type="http://schemas.openxmlformats.org/officeDocument/2006/relationships/image" Target="../media/image184.png"/><Relationship Id="rId11" Type="http://schemas.openxmlformats.org/officeDocument/2006/relationships/image" Target="../media/image189.png"/><Relationship Id="rId24" Type="http://schemas.openxmlformats.org/officeDocument/2006/relationships/image" Target="../media/image202.png"/><Relationship Id="rId5" Type="http://schemas.openxmlformats.org/officeDocument/2006/relationships/image" Target="../media/image10.png"/><Relationship Id="rId15" Type="http://schemas.openxmlformats.org/officeDocument/2006/relationships/image" Target="../media/image193.png"/><Relationship Id="rId23" Type="http://schemas.openxmlformats.org/officeDocument/2006/relationships/image" Target="../media/image201.png"/><Relationship Id="rId10" Type="http://schemas.openxmlformats.org/officeDocument/2006/relationships/image" Target="../media/image188.png"/><Relationship Id="rId19" Type="http://schemas.openxmlformats.org/officeDocument/2006/relationships/image" Target="../media/image197.png"/><Relationship Id="rId4" Type="http://schemas.openxmlformats.org/officeDocument/2006/relationships/image" Target="../media/image9.png"/><Relationship Id="rId9" Type="http://schemas.openxmlformats.org/officeDocument/2006/relationships/image" Target="../media/image187.png"/><Relationship Id="rId14" Type="http://schemas.openxmlformats.org/officeDocument/2006/relationships/image" Target="../media/image192.png"/><Relationship Id="rId22" Type="http://schemas.openxmlformats.org/officeDocument/2006/relationships/image" Target="../media/image200.png"/></Relationships>
</file>

<file path=ppt/slides/_rels/slide16.xml.rels><?xml version="1.0" encoding="UTF-8" standalone="yes"?>
<Relationships xmlns="http://schemas.openxmlformats.org/package/2006/relationships"><Relationship Id="rId8" Type="http://schemas.openxmlformats.org/officeDocument/2006/relationships/image" Target="../media/image206.png"/><Relationship Id="rId13" Type="http://schemas.openxmlformats.org/officeDocument/2006/relationships/image" Target="../media/image211.png"/><Relationship Id="rId18" Type="http://schemas.openxmlformats.org/officeDocument/2006/relationships/image" Target="../media/image216.png"/><Relationship Id="rId3" Type="http://schemas.openxmlformats.org/officeDocument/2006/relationships/image" Target="../media/image2.png"/><Relationship Id="rId7" Type="http://schemas.openxmlformats.org/officeDocument/2006/relationships/image" Target="../media/image205.png"/><Relationship Id="rId12" Type="http://schemas.openxmlformats.org/officeDocument/2006/relationships/image" Target="../media/image210.png"/><Relationship Id="rId17" Type="http://schemas.openxmlformats.org/officeDocument/2006/relationships/image" Target="../media/image215.png"/><Relationship Id="rId2" Type="http://schemas.openxmlformats.org/officeDocument/2006/relationships/notesSlide" Target="../notesSlides/notesSlide16.xml"/><Relationship Id="rId16" Type="http://schemas.openxmlformats.org/officeDocument/2006/relationships/image" Target="../media/image214.png"/><Relationship Id="rId1" Type="http://schemas.openxmlformats.org/officeDocument/2006/relationships/slideLayout" Target="../slideLayouts/slideLayout1.xml"/><Relationship Id="rId6" Type="http://schemas.openxmlformats.org/officeDocument/2006/relationships/image" Target="../media/image204.png"/><Relationship Id="rId11" Type="http://schemas.openxmlformats.org/officeDocument/2006/relationships/image" Target="../media/image209.png"/><Relationship Id="rId5" Type="http://schemas.openxmlformats.org/officeDocument/2006/relationships/image" Target="../media/image10.png"/><Relationship Id="rId15" Type="http://schemas.openxmlformats.org/officeDocument/2006/relationships/image" Target="../media/image213.png"/><Relationship Id="rId10" Type="http://schemas.openxmlformats.org/officeDocument/2006/relationships/image" Target="../media/image208.png"/><Relationship Id="rId4" Type="http://schemas.openxmlformats.org/officeDocument/2006/relationships/image" Target="../media/image9.png"/><Relationship Id="rId9" Type="http://schemas.openxmlformats.org/officeDocument/2006/relationships/image" Target="../media/image207.png"/><Relationship Id="rId14" Type="http://schemas.openxmlformats.org/officeDocument/2006/relationships/image" Target="../media/image212.png"/></Relationships>
</file>

<file path=ppt/slides/_rels/slide17.xml.rels><?xml version="1.0" encoding="UTF-8" standalone="yes"?>
<Relationships xmlns="http://schemas.openxmlformats.org/package/2006/relationships"><Relationship Id="rId8" Type="http://schemas.openxmlformats.org/officeDocument/2006/relationships/image" Target="../media/image219.png"/><Relationship Id="rId13" Type="http://schemas.openxmlformats.org/officeDocument/2006/relationships/image" Target="../media/image223.png"/><Relationship Id="rId18" Type="http://schemas.openxmlformats.org/officeDocument/2006/relationships/image" Target="../media/image228.png"/><Relationship Id="rId3" Type="http://schemas.openxmlformats.org/officeDocument/2006/relationships/image" Target="../media/image2.png"/><Relationship Id="rId7" Type="http://schemas.openxmlformats.org/officeDocument/2006/relationships/image" Target="../media/image218.png"/><Relationship Id="rId12" Type="http://schemas.openxmlformats.org/officeDocument/2006/relationships/image" Target="../media/image222.png"/><Relationship Id="rId17" Type="http://schemas.openxmlformats.org/officeDocument/2006/relationships/image" Target="../media/image227.png"/><Relationship Id="rId2" Type="http://schemas.openxmlformats.org/officeDocument/2006/relationships/notesSlide" Target="../notesSlides/notesSlide17.xml"/><Relationship Id="rId16" Type="http://schemas.openxmlformats.org/officeDocument/2006/relationships/image" Target="../media/image226.png"/><Relationship Id="rId1" Type="http://schemas.openxmlformats.org/officeDocument/2006/relationships/slideLayout" Target="../slideLayouts/slideLayout1.xml"/><Relationship Id="rId6" Type="http://schemas.openxmlformats.org/officeDocument/2006/relationships/image" Target="../media/image217.png"/><Relationship Id="rId11" Type="http://schemas.openxmlformats.org/officeDocument/2006/relationships/image" Target="../media/image221.png"/><Relationship Id="rId5" Type="http://schemas.openxmlformats.org/officeDocument/2006/relationships/image" Target="../media/image10.png"/><Relationship Id="rId15" Type="http://schemas.openxmlformats.org/officeDocument/2006/relationships/image" Target="../media/image225.png"/><Relationship Id="rId10" Type="http://schemas.openxmlformats.org/officeDocument/2006/relationships/image" Target="../media/image220.png"/><Relationship Id="rId19" Type="http://schemas.openxmlformats.org/officeDocument/2006/relationships/image" Target="../media/image229.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224.png"/></Relationships>
</file>

<file path=ppt/slides/_rels/slide18.xml.rels><?xml version="1.0" encoding="UTF-8" standalone="yes"?>
<Relationships xmlns="http://schemas.openxmlformats.org/package/2006/relationships"><Relationship Id="rId8" Type="http://schemas.openxmlformats.org/officeDocument/2006/relationships/image" Target="../media/image232.png"/><Relationship Id="rId13" Type="http://schemas.openxmlformats.org/officeDocument/2006/relationships/image" Target="../media/image237.png"/><Relationship Id="rId18" Type="http://schemas.openxmlformats.org/officeDocument/2006/relationships/image" Target="../media/image242.png"/><Relationship Id="rId3" Type="http://schemas.openxmlformats.org/officeDocument/2006/relationships/image" Target="../media/image2.png"/><Relationship Id="rId21" Type="http://schemas.openxmlformats.org/officeDocument/2006/relationships/image" Target="../media/image244.png"/><Relationship Id="rId7" Type="http://schemas.openxmlformats.org/officeDocument/2006/relationships/image" Target="../media/image231.png"/><Relationship Id="rId12" Type="http://schemas.openxmlformats.org/officeDocument/2006/relationships/image" Target="../media/image236.png"/><Relationship Id="rId17" Type="http://schemas.openxmlformats.org/officeDocument/2006/relationships/image" Target="../media/image241.png"/><Relationship Id="rId25" Type="http://schemas.openxmlformats.org/officeDocument/2006/relationships/image" Target="../media/image247.png"/><Relationship Id="rId2" Type="http://schemas.openxmlformats.org/officeDocument/2006/relationships/notesSlide" Target="../notesSlides/notesSlide18.xml"/><Relationship Id="rId16" Type="http://schemas.openxmlformats.org/officeDocument/2006/relationships/image" Target="../media/image240.png"/><Relationship Id="rId20" Type="http://schemas.openxmlformats.org/officeDocument/2006/relationships/image" Target="../media/image243.png"/><Relationship Id="rId1" Type="http://schemas.openxmlformats.org/officeDocument/2006/relationships/slideLayout" Target="../slideLayouts/slideLayout1.xml"/><Relationship Id="rId6" Type="http://schemas.openxmlformats.org/officeDocument/2006/relationships/image" Target="../media/image230.png"/><Relationship Id="rId11" Type="http://schemas.openxmlformats.org/officeDocument/2006/relationships/image" Target="../media/image235.png"/><Relationship Id="rId24" Type="http://schemas.openxmlformats.org/officeDocument/2006/relationships/image" Target="../media/image246.png"/><Relationship Id="rId5" Type="http://schemas.openxmlformats.org/officeDocument/2006/relationships/image" Target="../media/image10.png"/><Relationship Id="rId15" Type="http://schemas.openxmlformats.org/officeDocument/2006/relationships/image" Target="../media/image239.png"/><Relationship Id="rId23" Type="http://schemas.openxmlformats.org/officeDocument/2006/relationships/image" Target="../media/image15.png"/><Relationship Id="rId10" Type="http://schemas.openxmlformats.org/officeDocument/2006/relationships/image" Target="../media/image234.png"/><Relationship Id="rId19" Type="http://schemas.openxmlformats.org/officeDocument/2006/relationships/image" Target="../media/image37.png"/><Relationship Id="rId4" Type="http://schemas.openxmlformats.org/officeDocument/2006/relationships/image" Target="../media/image9.png"/><Relationship Id="rId9" Type="http://schemas.openxmlformats.org/officeDocument/2006/relationships/image" Target="../media/image233.png"/><Relationship Id="rId14" Type="http://schemas.openxmlformats.org/officeDocument/2006/relationships/image" Target="../media/image238.png"/><Relationship Id="rId22" Type="http://schemas.openxmlformats.org/officeDocument/2006/relationships/image" Target="../media/image245.png"/></Relationships>
</file>

<file path=ppt/slides/_rels/slide19.xml.rels><?xml version="1.0" encoding="UTF-8" standalone="yes"?>
<Relationships xmlns="http://schemas.openxmlformats.org/package/2006/relationships"><Relationship Id="rId8" Type="http://schemas.openxmlformats.org/officeDocument/2006/relationships/image" Target="../media/image250.png"/><Relationship Id="rId13" Type="http://schemas.openxmlformats.org/officeDocument/2006/relationships/image" Target="../media/image255.png"/><Relationship Id="rId18" Type="http://schemas.openxmlformats.org/officeDocument/2006/relationships/image" Target="../media/image259.png"/><Relationship Id="rId3" Type="http://schemas.openxmlformats.org/officeDocument/2006/relationships/image" Target="../media/image248.png"/><Relationship Id="rId21" Type="http://schemas.openxmlformats.org/officeDocument/2006/relationships/image" Target="../media/image262.png"/><Relationship Id="rId7" Type="http://schemas.openxmlformats.org/officeDocument/2006/relationships/image" Target="../media/image249.png"/><Relationship Id="rId12" Type="http://schemas.openxmlformats.org/officeDocument/2006/relationships/image" Target="../media/image254.png"/><Relationship Id="rId17" Type="http://schemas.openxmlformats.org/officeDocument/2006/relationships/image" Target="../media/image258.png"/><Relationship Id="rId2" Type="http://schemas.openxmlformats.org/officeDocument/2006/relationships/notesSlide" Target="../notesSlides/notesSlide19.xml"/><Relationship Id="rId16" Type="http://schemas.openxmlformats.org/officeDocument/2006/relationships/image" Target="../media/image257.png"/><Relationship Id="rId20" Type="http://schemas.openxmlformats.org/officeDocument/2006/relationships/image" Target="../media/image261.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53.png"/><Relationship Id="rId5" Type="http://schemas.openxmlformats.org/officeDocument/2006/relationships/image" Target="../media/image9.png"/><Relationship Id="rId15" Type="http://schemas.openxmlformats.org/officeDocument/2006/relationships/image" Target="../media/image256.png"/><Relationship Id="rId23" Type="http://schemas.openxmlformats.org/officeDocument/2006/relationships/image" Target="../media/image264.png"/><Relationship Id="rId10" Type="http://schemas.openxmlformats.org/officeDocument/2006/relationships/image" Target="../media/image252.png"/><Relationship Id="rId19" Type="http://schemas.openxmlformats.org/officeDocument/2006/relationships/image" Target="../media/image260.png"/><Relationship Id="rId4" Type="http://schemas.openxmlformats.org/officeDocument/2006/relationships/image" Target="../media/image2.png"/><Relationship Id="rId9" Type="http://schemas.openxmlformats.org/officeDocument/2006/relationships/image" Target="../media/image251.png"/><Relationship Id="rId14" Type="http://schemas.openxmlformats.org/officeDocument/2006/relationships/image" Target="../media/image236.png"/><Relationship Id="rId22" Type="http://schemas.openxmlformats.org/officeDocument/2006/relationships/image" Target="../media/image263.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20.xml.rels><?xml version="1.0" encoding="UTF-8" standalone="yes"?>
<Relationships xmlns="http://schemas.openxmlformats.org/package/2006/relationships"><Relationship Id="rId8" Type="http://schemas.openxmlformats.org/officeDocument/2006/relationships/image" Target="../media/image266.png"/><Relationship Id="rId13" Type="http://schemas.openxmlformats.org/officeDocument/2006/relationships/image" Target="../media/image271.png"/><Relationship Id="rId3" Type="http://schemas.openxmlformats.org/officeDocument/2006/relationships/image" Target="../media/image2.png"/><Relationship Id="rId7" Type="http://schemas.openxmlformats.org/officeDocument/2006/relationships/image" Target="../media/image255.png"/><Relationship Id="rId12" Type="http://schemas.openxmlformats.org/officeDocument/2006/relationships/image" Target="../media/image27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65.png"/><Relationship Id="rId11" Type="http://schemas.openxmlformats.org/officeDocument/2006/relationships/image" Target="../media/image269.png"/><Relationship Id="rId5" Type="http://schemas.openxmlformats.org/officeDocument/2006/relationships/image" Target="../media/image10.png"/><Relationship Id="rId10" Type="http://schemas.openxmlformats.org/officeDocument/2006/relationships/image" Target="../media/image268.png"/><Relationship Id="rId4" Type="http://schemas.openxmlformats.org/officeDocument/2006/relationships/image" Target="../media/image9.png"/><Relationship Id="rId9" Type="http://schemas.openxmlformats.org/officeDocument/2006/relationships/image" Target="../media/image267.png"/><Relationship Id="rId14" Type="http://schemas.openxmlformats.org/officeDocument/2006/relationships/image" Target="../media/image272.png"/></Relationships>
</file>

<file path=ppt/slides/_rels/slide21.xml.rels><?xml version="1.0" encoding="UTF-8" standalone="yes"?>
<Relationships xmlns="http://schemas.openxmlformats.org/package/2006/relationships"><Relationship Id="rId8" Type="http://schemas.openxmlformats.org/officeDocument/2006/relationships/image" Target="../media/image275.png"/><Relationship Id="rId13" Type="http://schemas.openxmlformats.org/officeDocument/2006/relationships/image" Target="../media/image280.png"/><Relationship Id="rId18" Type="http://schemas.openxmlformats.org/officeDocument/2006/relationships/image" Target="../media/image285.png"/><Relationship Id="rId26" Type="http://schemas.openxmlformats.org/officeDocument/2006/relationships/image" Target="../media/image293.png"/><Relationship Id="rId3" Type="http://schemas.openxmlformats.org/officeDocument/2006/relationships/image" Target="../media/image2.png"/><Relationship Id="rId21" Type="http://schemas.openxmlformats.org/officeDocument/2006/relationships/image" Target="../media/image288.png"/><Relationship Id="rId7" Type="http://schemas.openxmlformats.org/officeDocument/2006/relationships/image" Target="../media/image274.png"/><Relationship Id="rId12" Type="http://schemas.openxmlformats.org/officeDocument/2006/relationships/image" Target="../media/image279.png"/><Relationship Id="rId17" Type="http://schemas.openxmlformats.org/officeDocument/2006/relationships/image" Target="../media/image284.png"/><Relationship Id="rId25" Type="http://schemas.openxmlformats.org/officeDocument/2006/relationships/image" Target="../media/image292.png"/><Relationship Id="rId2" Type="http://schemas.openxmlformats.org/officeDocument/2006/relationships/notesSlide" Target="../notesSlides/notesSlide21.xml"/><Relationship Id="rId16" Type="http://schemas.openxmlformats.org/officeDocument/2006/relationships/image" Target="../media/image283.png"/><Relationship Id="rId20" Type="http://schemas.openxmlformats.org/officeDocument/2006/relationships/image" Target="../media/image287.png"/><Relationship Id="rId1" Type="http://schemas.openxmlformats.org/officeDocument/2006/relationships/slideLayout" Target="../slideLayouts/slideLayout1.xml"/><Relationship Id="rId6" Type="http://schemas.openxmlformats.org/officeDocument/2006/relationships/image" Target="../media/image273.png"/><Relationship Id="rId11" Type="http://schemas.openxmlformats.org/officeDocument/2006/relationships/image" Target="../media/image278.png"/><Relationship Id="rId24" Type="http://schemas.openxmlformats.org/officeDocument/2006/relationships/image" Target="../media/image291.png"/><Relationship Id="rId5" Type="http://schemas.openxmlformats.org/officeDocument/2006/relationships/image" Target="../media/image10.png"/><Relationship Id="rId15" Type="http://schemas.openxmlformats.org/officeDocument/2006/relationships/image" Target="../media/image282.png"/><Relationship Id="rId23" Type="http://schemas.openxmlformats.org/officeDocument/2006/relationships/image" Target="../media/image290.png"/><Relationship Id="rId28" Type="http://schemas.openxmlformats.org/officeDocument/2006/relationships/image" Target="../media/image295.png"/><Relationship Id="rId10" Type="http://schemas.openxmlformats.org/officeDocument/2006/relationships/image" Target="../media/image277.png"/><Relationship Id="rId19" Type="http://schemas.openxmlformats.org/officeDocument/2006/relationships/image" Target="../media/image286.png"/><Relationship Id="rId4" Type="http://schemas.openxmlformats.org/officeDocument/2006/relationships/image" Target="../media/image9.png"/><Relationship Id="rId9" Type="http://schemas.openxmlformats.org/officeDocument/2006/relationships/image" Target="../media/image276.png"/><Relationship Id="rId14" Type="http://schemas.openxmlformats.org/officeDocument/2006/relationships/image" Target="../media/image281.png"/><Relationship Id="rId22" Type="http://schemas.openxmlformats.org/officeDocument/2006/relationships/image" Target="../media/image289.png"/><Relationship Id="rId27" Type="http://schemas.openxmlformats.org/officeDocument/2006/relationships/image" Target="../media/image294.png"/></Relationships>
</file>

<file path=ppt/slides/_rels/slide22.xml.rels><?xml version="1.0" encoding="UTF-8" standalone="yes"?>
<Relationships xmlns="http://schemas.openxmlformats.org/package/2006/relationships"><Relationship Id="rId8" Type="http://schemas.openxmlformats.org/officeDocument/2006/relationships/image" Target="../media/image298.png"/><Relationship Id="rId13" Type="http://schemas.openxmlformats.org/officeDocument/2006/relationships/image" Target="../media/image303.png"/><Relationship Id="rId3" Type="http://schemas.openxmlformats.org/officeDocument/2006/relationships/image" Target="../media/image2.png"/><Relationship Id="rId7" Type="http://schemas.openxmlformats.org/officeDocument/2006/relationships/image" Target="../media/image297.png"/><Relationship Id="rId12" Type="http://schemas.openxmlformats.org/officeDocument/2006/relationships/image" Target="../media/image302.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96.png"/><Relationship Id="rId11" Type="http://schemas.openxmlformats.org/officeDocument/2006/relationships/image" Target="../media/image301.png"/><Relationship Id="rId5" Type="http://schemas.openxmlformats.org/officeDocument/2006/relationships/image" Target="../media/image10.png"/><Relationship Id="rId15" Type="http://schemas.openxmlformats.org/officeDocument/2006/relationships/image" Target="../media/image305.png"/><Relationship Id="rId10" Type="http://schemas.openxmlformats.org/officeDocument/2006/relationships/image" Target="../media/image300.png"/><Relationship Id="rId4" Type="http://schemas.openxmlformats.org/officeDocument/2006/relationships/image" Target="../media/image9.png"/><Relationship Id="rId9" Type="http://schemas.openxmlformats.org/officeDocument/2006/relationships/image" Target="../media/image299.png"/><Relationship Id="rId14" Type="http://schemas.openxmlformats.org/officeDocument/2006/relationships/image" Target="../media/image304.png"/></Relationships>
</file>

<file path=ppt/slides/_rels/slide23.xml.rels><?xml version="1.0" encoding="UTF-8" standalone="yes"?>
<Relationships xmlns="http://schemas.openxmlformats.org/package/2006/relationships"><Relationship Id="rId8" Type="http://schemas.openxmlformats.org/officeDocument/2006/relationships/image" Target="../media/image308.png"/><Relationship Id="rId13" Type="http://schemas.openxmlformats.org/officeDocument/2006/relationships/image" Target="../media/image313.png"/><Relationship Id="rId18" Type="http://schemas.openxmlformats.org/officeDocument/2006/relationships/image" Target="../media/image318.png"/><Relationship Id="rId26" Type="http://schemas.openxmlformats.org/officeDocument/2006/relationships/image" Target="../media/image326.png"/><Relationship Id="rId3" Type="http://schemas.openxmlformats.org/officeDocument/2006/relationships/image" Target="../media/image2.png"/><Relationship Id="rId21" Type="http://schemas.openxmlformats.org/officeDocument/2006/relationships/image" Target="../media/image321.png"/><Relationship Id="rId7" Type="http://schemas.openxmlformats.org/officeDocument/2006/relationships/image" Target="../media/image307.png"/><Relationship Id="rId12" Type="http://schemas.openxmlformats.org/officeDocument/2006/relationships/image" Target="../media/image312.png"/><Relationship Id="rId17" Type="http://schemas.openxmlformats.org/officeDocument/2006/relationships/image" Target="../media/image317.png"/><Relationship Id="rId25" Type="http://schemas.openxmlformats.org/officeDocument/2006/relationships/image" Target="../media/image325.png"/><Relationship Id="rId2" Type="http://schemas.openxmlformats.org/officeDocument/2006/relationships/notesSlide" Target="../notesSlides/notesSlide23.xml"/><Relationship Id="rId16" Type="http://schemas.openxmlformats.org/officeDocument/2006/relationships/image" Target="../media/image316.png"/><Relationship Id="rId20" Type="http://schemas.openxmlformats.org/officeDocument/2006/relationships/image" Target="../media/image320.png"/><Relationship Id="rId1" Type="http://schemas.openxmlformats.org/officeDocument/2006/relationships/slideLayout" Target="../slideLayouts/slideLayout1.xml"/><Relationship Id="rId6" Type="http://schemas.openxmlformats.org/officeDocument/2006/relationships/image" Target="../media/image306.png"/><Relationship Id="rId11" Type="http://schemas.openxmlformats.org/officeDocument/2006/relationships/image" Target="../media/image311.png"/><Relationship Id="rId24" Type="http://schemas.openxmlformats.org/officeDocument/2006/relationships/image" Target="../media/image324.png"/><Relationship Id="rId5" Type="http://schemas.openxmlformats.org/officeDocument/2006/relationships/image" Target="../media/image10.png"/><Relationship Id="rId15" Type="http://schemas.openxmlformats.org/officeDocument/2006/relationships/image" Target="../media/image315.png"/><Relationship Id="rId23" Type="http://schemas.openxmlformats.org/officeDocument/2006/relationships/image" Target="../media/image323.png"/><Relationship Id="rId10" Type="http://schemas.openxmlformats.org/officeDocument/2006/relationships/image" Target="../media/image310.png"/><Relationship Id="rId19" Type="http://schemas.openxmlformats.org/officeDocument/2006/relationships/image" Target="../media/image319.png"/><Relationship Id="rId4" Type="http://schemas.openxmlformats.org/officeDocument/2006/relationships/image" Target="../media/image9.png"/><Relationship Id="rId9" Type="http://schemas.openxmlformats.org/officeDocument/2006/relationships/image" Target="../media/image309.png"/><Relationship Id="rId14" Type="http://schemas.openxmlformats.org/officeDocument/2006/relationships/image" Target="../media/image314.png"/><Relationship Id="rId22" Type="http://schemas.openxmlformats.org/officeDocument/2006/relationships/image" Target="../media/image322.png"/></Relationships>
</file>

<file path=ppt/slides/_rels/slide24.xml.rels><?xml version="1.0" encoding="UTF-8" standalone="yes"?>
<Relationships xmlns="http://schemas.openxmlformats.org/package/2006/relationships"><Relationship Id="rId13" Type="http://schemas.openxmlformats.org/officeDocument/2006/relationships/image" Target="../media/image334.png"/><Relationship Id="rId18" Type="http://schemas.openxmlformats.org/officeDocument/2006/relationships/image" Target="../media/image339.png"/><Relationship Id="rId26" Type="http://schemas.openxmlformats.org/officeDocument/2006/relationships/image" Target="../media/image347.png"/><Relationship Id="rId3" Type="http://schemas.openxmlformats.org/officeDocument/2006/relationships/image" Target="../media/image2.png"/><Relationship Id="rId21" Type="http://schemas.openxmlformats.org/officeDocument/2006/relationships/image" Target="../media/image342.png"/><Relationship Id="rId7" Type="http://schemas.openxmlformats.org/officeDocument/2006/relationships/image" Target="../media/image329.png"/><Relationship Id="rId12" Type="http://schemas.openxmlformats.org/officeDocument/2006/relationships/image" Target="../media/image333.png"/><Relationship Id="rId17" Type="http://schemas.openxmlformats.org/officeDocument/2006/relationships/image" Target="../media/image338.png"/><Relationship Id="rId25" Type="http://schemas.openxmlformats.org/officeDocument/2006/relationships/image" Target="../media/image346.png"/><Relationship Id="rId33" Type="http://schemas.openxmlformats.org/officeDocument/2006/relationships/image" Target="../media/image354.png"/><Relationship Id="rId2" Type="http://schemas.openxmlformats.org/officeDocument/2006/relationships/notesSlide" Target="../notesSlides/notesSlide24.xml"/><Relationship Id="rId16" Type="http://schemas.openxmlformats.org/officeDocument/2006/relationships/image" Target="../media/image337.png"/><Relationship Id="rId20" Type="http://schemas.openxmlformats.org/officeDocument/2006/relationships/image" Target="../media/image341.png"/><Relationship Id="rId29" Type="http://schemas.openxmlformats.org/officeDocument/2006/relationships/image" Target="../media/image350.png"/><Relationship Id="rId1" Type="http://schemas.openxmlformats.org/officeDocument/2006/relationships/slideLayout" Target="../slideLayouts/slideLayout1.xml"/><Relationship Id="rId6" Type="http://schemas.openxmlformats.org/officeDocument/2006/relationships/image" Target="../media/image328.png"/><Relationship Id="rId11" Type="http://schemas.openxmlformats.org/officeDocument/2006/relationships/image" Target="../media/image332.png"/><Relationship Id="rId24" Type="http://schemas.openxmlformats.org/officeDocument/2006/relationships/image" Target="../media/image345.png"/><Relationship Id="rId32" Type="http://schemas.openxmlformats.org/officeDocument/2006/relationships/image" Target="../media/image353.png"/><Relationship Id="rId5" Type="http://schemas.openxmlformats.org/officeDocument/2006/relationships/image" Target="../media/image10.png"/><Relationship Id="rId15" Type="http://schemas.openxmlformats.org/officeDocument/2006/relationships/image" Target="../media/image336.png"/><Relationship Id="rId23" Type="http://schemas.openxmlformats.org/officeDocument/2006/relationships/image" Target="../media/image344.png"/><Relationship Id="rId28" Type="http://schemas.openxmlformats.org/officeDocument/2006/relationships/image" Target="../media/image349.png"/><Relationship Id="rId10" Type="http://schemas.openxmlformats.org/officeDocument/2006/relationships/image" Target="../media/image331.png"/><Relationship Id="rId19" Type="http://schemas.openxmlformats.org/officeDocument/2006/relationships/image" Target="../media/image340.png"/><Relationship Id="rId31" Type="http://schemas.openxmlformats.org/officeDocument/2006/relationships/image" Target="../media/image352.png"/><Relationship Id="rId4" Type="http://schemas.openxmlformats.org/officeDocument/2006/relationships/image" Target="../media/image327.png"/><Relationship Id="rId9" Type="http://schemas.openxmlformats.org/officeDocument/2006/relationships/image" Target="../media/image57.png"/><Relationship Id="rId14" Type="http://schemas.openxmlformats.org/officeDocument/2006/relationships/image" Target="../media/image335.png"/><Relationship Id="rId22" Type="http://schemas.openxmlformats.org/officeDocument/2006/relationships/image" Target="../media/image343.png"/><Relationship Id="rId27" Type="http://schemas.openxmlformats.org/officeDocument/2006/relationships/image" Target="../media/image348.png"/><Relationship Id="rId30" Type="http://schemas.openxmlformats.org/officeDocument/2006/relationships/image" Target="../media/image351.png"/><Relationship Id="rId8" Type="http://schemas.openxmlformats.org/officeDocument/2006/relationships/image" Target="../media/image330.png"/></Relationships>
</file>

<file path=ppt/slides/_rels/slide25.xml.rels><?xml version="1.0" encoding="UTF-8" standalone="yes"?>
<Relationships xmlns="http://schemas.openxmlformats.org/package/2006/relationships"><Relationship Id="rId8" Type="http://schemas.openxmlformats.org/officeDocument/2006/relationships/image" Target="../media/image359.png"/><Relationship Id="rId13" Type="http://schemas.openxmlformats.org/officeDocument/2006/relationships/image" Target="../media/image363.png"/><Relationship Id="rId18" Type="http://schemas.openxmlformats.org/officeDocument/2006/relationships/image" Target="../media/image368.png"/><Relationship Id="rId3" Type="http://schemas.openxmlformats.org/officeDocument/2006/relationships/image" Target="../media/image2.png"/><Relationship Id="rId7" Type="http://schemas.openxmlformats.org/officeDocument/2006/relationships/image" Target="../media/image358.png"/><Relationship Id="rId12" Type="http://schemas.openxmlformats.org/officeDocument/2006/relationships/image" Target="../media/image362.png"/><Relationship Id="rId17" Type="http://schemas.openxmlformats.org/officeDocument/2006/relationships/image" Target="../media/image367.png"/><Relationship Id="rId2" Type="http://schemas.openxmlformats.org/officeDocument/2006/relationships/notesSlide" Target="../notesSlides/notesSlide25.xml"/><Relationship Id="rId16" Type="http://schemas.openxmlformats.org/officeDocument/2006/relationships/image" Target="../media/image366.png"/><Relationship Id="rId20" Type="http://schemas.openxmlformats.org/officeDocument/2006/relationships/image" Target="../media/image370.png"/><Relationship Id="rId1" Type="http://schemas.openxmlformats.org/officeDocument/2006/relationships/slideLayout" Target="../slideLayouts/slideLayout1.xml"/><Relationship Id="rId6" Type="http://schemas.openxmlformats.org/officeDocument/2006/relationships/image" Target="../media/image357.png"/><Relationship Id="rId11" Type="http://schemas.openxmlformats.org/officeDocument/2006/relationships/image" Target="../media/image361.png"/><Relationship Id="rId5" Type="http://schemas.openxmlformats.org/officeDocument/2006/relationships/image" Target="../media/image356.png"/><Relationship Id="rId15" Type="http://schemas.openxmlformats.org/officeDocument/2006/relationships/image" Target="../media/image365.png"/><Relationship Id="rId10" Type="http://schemas.openxmlformats.org/officeDocument/2006/relationships/image" Target="../media/image252.png"/><Relationship Id="rId19" Type="http://schemas.openxmlformats.org/officeDocument/2006/relationships/image" Target="../media/image369.png"/><Relationship Id="rId4" Type="http://schemas.openxmlformats.org/officeDocument/2006/relationships/image" Target="../media/image355.png"/><Relationship Id="rId9" Type="http://schemas.openxmlformats.org/officeDocument/2006/relationships/image" Target="../media/image360.png"/><Relationship Id="rId14" Type="http://schemas.openxmlformats.org/officeDocument/2006/relationships/image" Target="../media/image364.png"/></Relationships>
</file>

<file path=ppt/slides/_rels/slide26.xml.rels><?xml version="1.0" encoding="UTF-8" standalone="yes"?>
<Relationships xmlns="http://schemas.openxmlformats.org/package/2006/relationships"><Relationship Id="rId8" Type="http://schemas.openxmlformats.org/officeDocument/2006/relationships/image" Target="../media/image373.png"/><Relationship Id="rId13" Type="http://schemas.openxmlformats.org/officeDocument/2006/relationships/image" Target="../media/image212.png"/><Relationship Id="rId18" Type="http://schemas.openxmlformats.org/officeDocument/2006/relationships/image" Target="../media/image380.png"/><Relationship Id="rId3" Type="http://schemas.openxmlformats.org/officeDocument/2006/relationships/image" Target="../media/image2.png"/><Relationship Id="rId21" Type="http://schemas.openxmlformats.org/officeDocument/2006/relationships/image" Target="../media/image383.png"/><Relationship Id="rId7" Type="http://schemas.openxmlformats.org/officeDocument/2006/relationships/image" Target="../media/image372.png"/><Relationship Id="rId12" Type="http://schemas.openxmlformats.org/officeDocument/2006/relationships/image" Target="../media/image376.png"/><Relationship Id="rId17" Type="http://schemas.openxmlformats.org/officeDocument/2006/relationships/image" Target="../media/image379.png"/><Relationship Id="rId2" Type="http://schemas.openxmlformats.org/officeDocument/2006/relationships/notesSlide" Target="../notesSlides/notesSlide26.xml"/><Relationship Id="rId16" Type="http://schemas.openxmlformats.org/officeDocument/2006/relationships/image" Target="../media/image378.png"/><Relationship Id="rId20" Type="http://schemas.openxmlformats.org/officeDocument/2006/relationships/image" Target="../media/image382.png"/><Relationship Id="rId1" Type="http://schemas.openxmlformats.org/officeDocument/2006/relationships/slideLayout" Target="../slideLayouts/slideLayout1.xml"/><Relationship Id="rId6" Type="http://schemas.openxmlformats.org/officeDocument/2006/relationships/image" Target="../media/image371.png"/><Relationship Id="rId11" Type="http://schemas.openxmlformats.org/officeDocument/2006/relationships/image" Target="../media/image207.png"/><Relationship Id="rId5" Type="http://schemas.openxmlformats.org/officeDocument/2006/relationships/image" Target="../media/image10.png"/><Relationship Id="rId15" Type="http://schemas.openxmlformats.org/officeDocument/2006/relationships/image" Target="../media/image377.png"/><Relationship Id="rId23" Type="http://schemas.openxmlformats.org/officeDocument/2006/relationships/image" Target="../media/image385.png"/><Relationship Id="rId10" Type="http://schemas.openxmlformats.org/officeDocument/2006/relationships/image" Target="../media/image375.png"/><Relationship Id="rId19" Type="http://schemas.openxmlformats.org/officeDocument/2006/relationships/image" Target="../media/image381.png"/><Relationship Id="rId4" Type="http://schemas.openxmlformats.org/officeDocument/2006/relationships/image" Target="../media/image9.png"/><Relationship Id="rId9" Type="http://schemas.openxmlformats.org/officeDocument/2006/relationships/image" Target="../media/image374.png"/><Relationship Id="rId14" Type="http://schemas.openxmlformats.org/officeDocument/2006/relationships/image" Target="../media/image208.png"/><Relationship Id="rId22" Type="http://schemas.openxmlformats.org/officeDocument/2006/relationships/image" Target="../media/image384.png"/></Relationships>
</file>

<file path=ppt/slides/_rels/slide27.xml.rels><?xml version="1.0" encoding="UTF-8" standalone="yes"?>
<Relationships xmlns="http://schemas.openxmlformats.org/package/2006/relationships"><Relationship Id="rId8" Type="http://schemas.openxmlformats.org/officeDocument/2006/relationships/image" Target="../media/image388.png"/><Relationship Id="rId13" Type="http://schemas.openxmlformats.org/officeDocument/2006/relationships/image" Target="../media/image393.png"/><Relationship Id="rId18" Type="http://schemas.openxmlformats.org/officeDocument/2006/relationships/image" Target="../media/image398.png"/><Relationship Id="rId3" Type="http://schemas.openxmlformats.org/officeDocument/2006/relationships/image" Target="../media/image2.png"/><Relationship Id="rId7" Type="http://schemas.openxmlformats.org/officeDocument/2006/relationships/image" Target="../media/image387.png"/><Relationship Id="rId12" Type="http://schemas.openxmlformats.org/officeDocument/2006/relationships/image" Target="../media/image392.png"/><Relationship Id="rId17" Type="http://schemas.openxmlformats.org/officeDocument/2006/relationships/image" Target="../media/image397.png"/><Relationship Id="rId2" Type="http://schemas.openxmlformats.org/officeDocument/2006/relationships/notesSlide" Target="../notesSlides/notesSlide27.xml"/><Relationship Id="rId16" Type="http://schemas.openxmlformats.org/officeDocument/2006/relationships/image" Target="../media/image396.png"/><Relationship Id="rId20" Type="http://schemas.openxmlformats.org/officeDocument/2006/relationships/image" Target="../media/image400.png"/><Relationship Id="rId1" Type="http://schemas.openxmlformats.org/officeDocument/2006/relationships/slideLayout" Target="../slideLayouts/slideLayout1.xml"/><Relationship Id="rId6" Type="http://schemas.openxmlformats.org/officeDocument/2006/relationships/image" Target="../media/image386.png"/><Relationship Id="rId11" Type="http://schemas.openxmlformats.org/officeDocument/2006/relationships/image" Target="../media/image391.png"/><Relationship Id="rId5" Type="http://schemas.openxmlformats.org/officeDocument/2006/relationships/image" Target="../media/image40.png"/><Relationship Id="rId15" Type="http://schemas.openxmlformats.org/officeDocument/2006/relationships/image" Target="../media/image395.png"/><Relationship Id="rId10" Type="http://schemas.openxmlformats.org/officeDocument/2006/relationships/image" Target="../media/image390.png"/><Relationship Id="rId19" Type="http://schemas.openxmlformats.org/officeDocument/2006/relationships/image" Target="../media/image399.png"/><Relationship Id="rId4" Type="http://schemas.openxmlformats.org/officeDocument/2006/relationships/image" Target="../media/image39.png"/><Relationship Id="rId9" Type="http://schemas.openxmlformats.org/officeDocument/2006/relationships/image" Target="../media/image389.png"/><Relationship Id="rId14" Type="http://schemas.openxmlformats.org/officeDocument/2006/relationships/image" Target="../media/image394.png"/></Relationships>
</file>

<file path=ppt/slides/_rels/slide28.xml.rels><?xml version="1.0" encoding="UTF-8" standalone="yes"?>
<Relationships xmlns="http://schemas.openxmlformats.org/package/2006/relationships"><Relationship Id="rId8" Type="http://schemas.openxmlformats.org/officeDocument/2006/relationships/image" Target="../media/image404.png"/><Relationship Id="rId13" Type="http://schemas.openxmlformats.org/officeDocument/2006/relationships/image" Target="../media/image409.png"/><Relationship Id="rId18" Type="http://schemas.openxmlformats.org/officeDocument/2006/relationships/image" Target="../media/image414.png"/><Relationship Id="rId3" Type="http://schemas.openxmlformats.org/officeDocument/2006/relationships/image" Target="../media/image22.png"/><Relationship Id="rId21" Type="http://schemas.openxmlformats.org/officeDocument/2006/relationships/image" Target="../media/image417.png"/><Relationship Id="rId7" Type="http://schemas.openxmlformats.org/officeDocument/2006/relationships/image" Target="../media/image403.png"/><Relationship Id="rId12" Type="http://schemas.openxmlformats.org/officeDocument/2006/relationships/image" Target="../media/image408.png"/><Relationship Id="rId17" Type="http://schemas.openxmlformats.org/officeDocument/2006/relationships/image" Target="../media/image413.png"/><Relationship Id="rId2" Type="http://schemas.openxmlformats.org/officeDocument/2006/relationships/notesSlide" Target="../notesSlides/notesSlide28.xml"/><Relationship Id="rId16" Type="http://schemas.openxmlformats.org/officeDocument/2006/relationships/image" Target="../media/image412.png"/><Relationship Id="rId20" Type="http://schemas.openxmlformats.org/officeDocument/2006/relationships/image" Target="../media/image416.png"/><Relationship Id="rId1" Type="http://schemas.openxmlformats.org/officeDocument/2006/relationships/slideLayout" Target="../slideLayouts/slideLayout1.xml"/><Relationship Id="rId6" Type="http://schemas.openxmlformats.org/officeDocument/2006/relationships/image" Target="../media/image402.png"/><Relationship Id="rId11" Type="http://schemas.openxmlformats.org/officeDocument/2006/relationships/image" Target="../media/image407.png"/><Relationship Id="rId5" Type="http://schemas.openxmlformats.org/officeDocument/2006/relationships/image" Target="../media/image401.png"/><Relationship Id="rId15" Type="http://schemas.openxmlformats.org/officeDocument/2006/relationships/image" Target="../media/image411.png"/><Relationship Id="rId10" Type="http://schemas.openxmlformats.org/officeDocument/2006/relationships/image" Target="../media/image406.png"/><Relationship Id="rId19" Type="http://schemas.openxmlformats.org/officeDocument/2006/relationships/image" Target="../media/image415.png"/><Relationship Id="rId4" Type="http://schemas.openxmlformats.org/officeDocument/2006/relationships/image" Target="../media/image2.png"/><Relationship Id="rId9" Type="http://schemas.openxmlformats.org/officeDocument/2006/relationships/image" Target="../media/image405.png"/><Relationship Id="rId14" Type="http://schemas.openxmlformats.org/officeDocument/2006/relationships/image" Target="../media/image410.png"/><Relationship Id="rId22" Type="http://schemas.openxmlformats.org/officeDocument/2006/relationships/image" Target="../media/image418.png"/></Relationships>
</file>

<file path=ppt/slides/_rels/slide29.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425.png"/><Relationship Id="rId18" Type="http://schemas.openxmlformats.org/officeDocument/2006/relationships/image" Target="../media/image430.png"/><Relationship Id="rId3" Type="http://schemas.openxmlformats.org/officeDocument/2006/relationships/image" Target="../media/image2.png"/><Relationship Id="rId7" Type="http://schemas.openxmlformats.org/officeDocument/2006/relationships/image" Target="../media/image420.png"/><Relationship Id="rId12" Type="http://schemas.openxmlformats.org/officeDocument/2006/relationships/image" Target="../media/image424.png"/><Relationship Id="rId17" Type="http://schemas.openxmlformats.org/officeDocument/2006/relationships/image" Target="../media/image429.png"/><Relationship Id="rId2" Type="http://schemas.openxmlformats.org/officeDocument/2006/relationships/notesSlide" Target="../notesSlides/notesSlide29.xml"/><Relationship Id="rId16" Type="http://schemas.openxmlformats.org/officeDocument/2006/relationships/image" Target="../media/image428.png"/><Relationship Id="rId20" Type="http://schemas.openxmlformats.org/officeDocument/2006/relationships/image" Target="../media/image432.png"/><Relationship Id="rId1" Type="http://schemas.openxmlformats.org/officeDocument/2006/relationships/slideLayout" Target="../slideLayouts/slideLayout1.xml"/><Relationship Id="rId6" Type="http://schemas.openxmlformats.org/officeDocument/2006/relationships/image" Target="../media/image419.png"/><Relationship Id="rId11" Type="http://schemas.openxmlformats.org/officeDocument/2006/relationships/image" Target="../media/image423.png"/><Relationship Id="rId5" Type="http://schemas.openxmlformats.org/officeDocument/2006/relationships/image" Target="../media/image10.png"/><Relationship Id="rId15" Type="http://schemas.openxmlformats.org/officeDocument/2006/relationships/image" Target="../media/image427.png"/><Relationship Id="rId10" Type="http://schemas.openxmlformats.org/officeDocument/2006/relationships/image" Target="../media/image422.png"/><Relationship Id="rId19" Type="http://schemas.openxmlformats.org/officeDocument/2006/relationships/image" Target="../media/image431.png"/><Relationship Id="rId4" Type="http://schemas.openxmlformats.org/officeDocument/2006/relationships/image" Target="../media/image9.png"/><Relationship Id="rId9" Type="http://schemas.openxmlformats.org/officeDocument/2006/relationships/image" Target="../media/image421.png"/><Relationship Id="rId14" Type="http://schemas.openxmlformats.org/officeDocument/2006/relationships/image" Target="../media/image426.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22.png"/><Relationship Id="rId21" Type="http://schemas.openxmlformats.org/officeDocument/2006/relationships/image" Target="../media/image37.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notesSlide" Target="../notesSlides/notesSlide3.xml"/><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7.png"/><Relationship Id="rId5" Type="http://schemas.openxmlformats.org/officeDocument/2006/relationships/image" Target="../media/image9.png"/><Relationship Id="rId15" Type="http://schemas.openxmlformats.org/officeDocument/2006/relationships/image" Target="../media/image31.png"/><Relationship Id="rId10" Type="http://schemas.openxmlformats.org/officeDocument/2006/relationships/image" Target="../media/image26.png"/><Relationship Id="rId19" Type="http://schemas.openxmlformats.org/officeDocument/2006/relationships/image" Target="../media/image35.png"/><Relationship Id="rId4" Type="http://schemas.openxmlformats.org/officeDocument/2006/relationships/image" Target="../media/image2.png"/><Relationship Id="rId9" Type="http://schemas.openxmlformats.org/officeDocument/2006/relationships/image" Target="../media/image25.png"/><Relationship Id="rId14" Type="http://schemas.openxmlformats.org/officeDocument/2006/relationships/image" Target="../media/image30.png"/><Relationship Id="rId22" Type="http://schemas.openxmlformats.org/officeDocument/2006/relationships/image" Target="../media/image38.png"/></Relationships>
</file>

<file path=ppt/slides/_rels/slide30.xml.rels><?xml version="1.0" encoding="UTF-8" standalone="yes"?>
<Relationships xmlns="http://schemas.openxmlformats.org/package/2006/relationships"><Relationship Id="rId8" Type="http://schemas.openxmlformats.org/officeDocument/2006/relationships/image" Target="../media/image435.png"/><Relationship Id="rId13" Type="http://schemas.openxmlformats.org/officeDocument/2006/relationships/image" Target="../media/image214.png"/><Relationship Id="rId18" Type="http://schemas.openxmlformats.org/officeDocument/2006/relationships/image" Target="../media/image444.png"/><Relationship Id="rId3" Type="http://schemas.openxmlformats.org/officeDocument/2006/relationships/image" Target="../media/image2.png"/><Relationship Id="rId7" Type="http://schemas.openxmlformats.org/officeDocument/2006/relationships/image" Target="../media/image434.png"/><Relationship Id="rId12" Type="http://schemas.openxmlformats.org/officeDocument/2006/relationships/image" Target="../media/image439.png"/><Relationship Id="rId17" Type="http://schemas.openxmlformats.org/officeDocument/2006/relationships/image" Target="../media/image443.png"/><Relationship Id="rId2" Type="http://schemas.openxmlformats.org/officeDocument/2006/relationships/notesSlide" Target="../notesSlides/notesSlide30.xml"/><Relationship Id="rId16" Type="http://schemas.openxmlformats.org/officeDocument/2006/relationships/image" Target="../media/image442.png"/><Relationship Id="rId1" Type="http://schemas.openxmlformats.org/officeDocument/2006/relationships/slideLayout" Target="../slideLayouts/slideLayout1.xml"/><Relationship Id="rId6" Type="http://schemas.openxmlformats.org/officeDocument/2006/relationships/image" Target="../media/image433.png"/><Relationship Id="rId11" Type="http://schemas.openxmlformats.org/officeDocument/2006/relationships/image" Target="../media/image438.png"/><Relationship Id="rId5" Type="http://schemas.openxmlformats.org/officeDocument/2006/relationships/image" Target="../media/image10.png"/><Relationship Id="rId15" Type="http://schemas.openxmlformats.org/officeDocument/2006/relationships/image" Target="../media/image441.png"/><Relationship Id="rId10" Type="http://schemas.openxmlformats.org/officeDocument/2006/relationships/image" Target="../media/image437.png"/><Relationship Id="rId4" Type="http://schemas.openxmlformats.org/officeDocument/2006/relationships/image" Target="../media/image9.png"/><Relationship Id="rId9" Type="http://schemas.openxmlformats.org/officeDocument/2006/relationships/image" Target="../media/image436.png"/><Relationship Id="rId14" Type="http://schemas.openxmlformats.org/officeDocument/2006/relationships/image" Target="../media/image440.png"/></Relationships>
</file>

<file path=ppt/slides/_rels/slide31.xml.rels><?xml version="1.0" encoding="UTF-8" standalone="yes"?>
<Relationships xmlns="http://schemas.openxmlformats.org/package/2006/relationships"><Relationship Id="rId8" Type="http://schemas.openxmlformats.org/officeDocument/2006/relationships/image" Target="../media/image447.png"/><Relationship Id="rId13" Type="http://schemas.openxmlformats.org/officeDocument/2006/relationships/image" Target="../media/image452.png"/><Relationship Id="rId18" Type="http://schemas.openxmlformats.org/officeDocument/2006/relationships/image" Target="../media/image457.png"/><Relationship Id="rId3" Type="http://schemas.openxmlformats.org/officeDocument/2006/relationships/image" Target="../media/image2.png"/><Relationship Id="rId21" Type="http://schemas.openxmlformats.org/officeDocument/2006/relationships/image" Target="../media/image460.png"/><Relationship Id="rId7" Type="http://schemas.openxmlformats.org/officeDocument/2006/relationships/image" Target="../media/image446.png"/><Relationship Id="rId12" Type="http://schemas.openxmlformats.org/officeDocument/2006/relationships/image" Target="../media/image451.png"/><Relationship Id="rId17" Type="http://schemas.openxmlformats.org/officeDocument/2006/relationships/image" Target="../media/image456.png"/><Relationship Id="rId2" Type="http://schemas.openxmlformats.org/officeDocument/2006/relationships/notesSlide" Target="../notesSlides/notesSlide31.xml"/><Relationship Id="rId16" Type="http://schemas.openxmlformats.org/officeDocument/2006/relationships/image" Target="../media/image455.png"/><Relationship Id="rId20" Type="http://schemas.openxmlformats.org/officeDocument/2006/relationships/image" Target="../media/image459.png"/><Relationship Id="rId1" Type="http://schemas.openxmlformats.org/officeDocument/2006/relationships/slideLayout" Target="../slideLayouts/slideLayout1.xml"/><Relationship Id="rId6" Type="http://schemas.openxmlformats.org/officeDocument/2006/relationships/image" Target="../media/image445.png"/><Relationship Id="rId11" Type="http://schemas.openxmlformats.org/officeDocument/2006/relationships/image" Target="../media/image450.png"/><Relationship Id="rId5" Type="http://schemas.openxmlformats.org/officeDocument/2006/relationships/image" Target="../media/image10.png"/><Relationship Id="rId15" Type="http://schemas.openxmlformats.org/officeDocument/2006/relationships/image" Target="../media/image454.png"/><Relationship Id="rId10" Type="http://schemas.openxmlformats.org/officeDocument/2006/relationships/image" Target="../media/image449.png"/><Relationship Id="rId19" Type="http://schemas.openxmlformats.org/officeDocument/2006/relationships/image" Target="../media/image458.png"/><Relationship Id="rId4" Type="http://schemas.openxmlformats.org/officeDocument/2006/relationships/image" Target="../media/image9.png"/><Relationship Id="rId9" Type="http://schemas.openxmlformats.org/officeDocument/2006/relationships/image" Target="../media/image448.png"/><Relationship Id="rId14" Type="http://schemas.openxmlformats.org/officeDocument/2006/relationships/image" Target="../media/image453.png"/></Relationships>
</file>

<file path=ppt/slides/_rels/slide32.xml.rels><?xml version="1.0" encoding="UTF-8" standalone="yes"?>
<Relationships xmlns="http://schemas.openxmlformats.org/package/2006/relationships"><Relationship Id="rId8" Type="http://schemas.openxmlformats.org/officeDocument/2006/relationships/image" Target="../media/image462.png"/><Relationship Id="rId13" Type="http://schemas.openxmlformats.org/officeDocument/2006/relationships/image" Target="../media/image467.png"/><Relationship Id="rId18" Type="http://schemas.openxmlformats.org/officeDocument/2006/relationships/image" Target="../media/image472.png"/><Relationship Id="rId26" Type="http://schemas.openxmlformats.org/officeDocument/2006/relationships/image" Target="../media/image480.png"/><Relationship Id="rId3" Type="http://schemas.openxmlformats.org/officeDocument/2006/relationships/image" Target="../media/image2.png"/><Relationship Id="rId21" Type="http://schemas.openxmlformats.org/officeDocument/2006/relationships/image" Target="../media/image475.png"/><Relationship Id="rId7" Type="http://schemas.openxmlformats.org/officeDocument/2006/relationships/image" Target="../media/image132.png"/><Relationship Id="rId12" Type="http://schemas.openxmlformats.org/officeDocument/2006/relationships/image" Target="../media/image466.png"/><Relationship Id="rId17" Type="http://schemas.openxmlformats.org/officeDocument/2006/relationships/image" Target="../media/image471.png"/><Relationship Id="rId25" Type="http://schemas.openxmlformats.org/officeDocument/2006/relationships/image" Target="../media/image479.png"/><Relationship Id="rId2" Type="http://schemas.openxmlformats.org/officeDocument/2006/relationships/notesSlide" Target="../notesSlides/notesSlide32.xml"/><Relationship Id="rId16" Type="http://schemas.openxmlformats.org/officeDocument/2006/relationships/image" Target="../media/image470.png"/><Relationship Id="rId20" Type="http://schemas.openxmlformats.org/officeDocument/2006/relationships/image" Target="../media/image474.png"/><Relationship Id="rId29" Type="http://schemas.openxmlformats.org/officeDocument/2006/relationships/image" Target="../media/image483.png"/><Relationship Id="rId1" Type="http://schemas.openxmlformats.org/officeDocument/2006/relationships/slideLayout" Target="../slideLayouts/slideLayout1.xml"/><Relationship Id="rId6" Type="http://schemas.openxmlformats.org/officeDocument/2006/relationships/image" Target="../media/image461.png"/><Relationship Id="rId11" Type="http://schemas.openxmlformats.org/officeDocument/2006/relationships/image" Target="../media/image465.png"/><Relationship Id="rId24" Type="http://schemas.openxmlformats.org/officeDocument/2006/relationships/image" Target="../media/image478.png"/><Relationship Id="rId5" Type="http://schemas.openxmlformats.org/officeDocument/2006/relationships/image" Target="../media/image402.png"/><Relationship Id="rId15" Type="http://schemas.openxmlformats.org/officeDocument/2006/relationships/image" Target="../media/image469.png"/><Relationship Id="rId23" Type="http://schemas.openxmlformats.org/officeDocument/2006/relationships/image" Target="../media/image477.png"/><Relationship Id="rId28" Type="http://schemas.openxmlformats.org/officeDocument/2006/relationships/image" Target="../media/image482.png"/><Relationship Id="rId10" Type="http://schemas.openxmlformats.org/officeDocument/2006/relationships/image" Target="../media/image464.png"/><Relationship Id="rId19" Type="http://schemas.openxmlformats.org/officeDocument/2006/relationships/image" Target="../media/image473.png"/><Relationship Id="rId4" Type="http://schemas.openxmlformats.org/officeDocument/2006/relationships/image" Target="../media/image401.png"/><Relationship Id="rId9" Type="http://schemas.openxmlformats.org/officeDocument/2006/relationships/image" Target="../media/image463.png"/><Relationship Id="rId14" Type="http://schemas.openxmlformats.org/officeDocument/2006/relationships/image" Target="../media/image468.png"/><Relationship Id="rId22" Type="http://schemas.openxmlformats.org/officeDocument/2006/relationships/image" Target="../media/image476.png"/><Relationship Id="rId27" Type="http://schemas.openxmlformats.org/officeDocument/2006/relationships/image" Target="../media/image481.png"/></Relationships>
</file>

<file path=ppt/slides/_rels/slide33.xml.rels><?xml version="1.0" encoding="UTF-8" standalone="yes"?>
<Relationships xmlns="http://schemas.openxmlformats.org/package/2006/relationships"><Relationship Id="rId8" Type="http://schemas.openxmlformats.org/officeDocument/2006/relationships/image" Target="../media/image486.png"/><Relationship Id="rId13" Type="http://schemas.openxmlformats.org/officeDocument/2006/relationships/image" Target="../media/image491.png"/><Relationship Id="rId18" Type="http://schemas.openxmlformats.org/officeDocument/2006/relationships/image" Target="../media/image496.png"/><Relationship Id="rId3" Type="http://schemas.openxmlformats.org/officeDocument/2006/relationships/image" Target="../media/image2.png"/><Relationship Id="rId21" Type="http://schemas.openxmlformats.org/officeDocument/2006/relationships/image" Target="../media/image499.png"/><Relationship Id="rId7" Type="http://schemas.openxmlformats.org/officeDocument/2006/relationships/image" Target="../media/image485.png"/><Relationship Id="rId12" Type="http://schemas.openxmlformats.org/officeDocument/2006/relationships/image" Target="../media/image490.png"/><Relationship Id="rId17" Type="http://schemas.openxmlformats.org/officeDocument/2006/relationships/image" Target="../media/image495.png"/><Relationship Id="rId2" Type="http://schemas.openxmlformats.org/officeDocument/2006/relationships/notesSlide" Target="../notesSlides/notesSlide33.xml"/><Relationship Id="rId16" Type="http://schemas.openxmlformats.org/officeDocument/2006/relationships/image" Target="../media/image494.png"/><Relationship Id="rId20" Type="http://schemas.openxmlformats.org/officeDocument/2006/relationships/image" Target="../media/image498.png"/><Relationship Id="rId1" Type="http://schemas.openxmlformats.org/officeDocument/2006/relationships/slideLayout" Target="../slideLayouts/slideLayout1.xml"/><Relationship Id="rId6" Type="http://schemas.openxmlformats.org/officeDocument/2006/relationships/image" Target="../media/image484.png"/><Relationship Id="rId11" Type="http://schemas.openxmlformats.org/officeDocument/2006/relationships/image" Target="../media/image489.png"/><Relationship Id="rId24" Type="http://schemas.openxmlformats.org/officeDocument/2006/relationships/image" Target="../media/image502.png"/><Relationship Id="rId5" Type="http://schemas.openxmlformats.org/officeDocument/2006/relationships/image" Target="../media/image10.png"/><Relationship Id="rId15" Type="http://schemas.openxmlformats.org/officeDocument/2006/relationships/image" Target="../media/image493.png"/><Relationship Id="rId23" Type="http://schemas.openxmlformats.org/officeDocument/2006/relationships/image" Target="../media/image501.png"/><Relationship Id="rId10" Type="http://schemas.openxmlformats.org/officeDocument/2006/relationships/image" Target="../media/image488.png"/><Relationship Id="rId19" Type="http://schemas.openxmlformats.org/officeDocument/2006/relationships/image" Target="../media/image497.png"/><Relationship Id="rId4" Type="http://schemas.openxmlformats.org/officeDocument/2006/relationships/image" Target="../media/image9.png"/><Relationship Id="rId9" Type="http://schemas.openxmlformats.org/officeDocument/2006/relationships/image" Target="../media/image487.png"/><Relationship Id="rId14" Type="http://schemas.openxmlformats.org/officeDocument/2006/relationships/image" Target="../media/image492.png"/><Relationship Id="rId22" Type="http://schemas.openxmlformats.org/officeDocument/2006/relationships/image" Target="../media/image500.png"/></Relationships>
</file>

<file path=ppt/slides/_rels/slide34.xml.rels><?xml version="1.0" encoding="UTF-8" standalone="yes"?>
<Relationships xmlns="http://schemas.openxmlformats.org/package/2006/relationships"><Relationship Id="rId8" Type="http://schemas.openxmlformats.org/officeDocument/2006/relationships/image" Target="../media/image504.png"/><Relationship Id="rId13" Type="http://schemas.openxmlformats.org/officeDocument/2006/relationships/image" Target="../media/image509.png"/><Relationship Id="rId18" Type="http://schemas.openxmlformats.org/officeDocument/2006/relationships/image" Target="../media/image514.png"/><Relationship Id="rId3" Type="http://schemas.openxmlformats.org/officeDocument/2006/relationships/image" Target="../media/image2.png"/><Relationship Id="rId7" Type="http://schemas.openxmlformats.org/officeDocument/2006/relationships/image" Target="../media/image379.png"/><Relationship Id="rId12" Type="http://schemas.openxmlformats.org/officeDocument/2006/relationships/image" Target="../media/image508.png"/><Relationship Id="rId17" Type="http://schemas.openxmlformats.org/officeDocument/2006/relationships/image" Target="../media/image513.png"/><Relationship Id="rId2" Type="http://schemas.openxmlformats.org/officeDocument/2006/relationships/notesSlide" Target="../notesSlides/notesSlide34.xml"/><Relationship Id="rId16" Type="http://schemas.openxmlformats.org/officeDocument/2006/relationships/image" Target="../media/image512.png"/><Relationship Id="rId1" Type="http://schemas.openxmlformats.org/officeDocument/2006/relationships/slideLayout" Target="../slideLayouts/slideLayout1.xml"/><Relationship Id="rId6" Type="http://schemas.openxmlformats.org/officeDocument/2006/relationships/image" Target="../media/image503.png"/><Relationship Id="rId11" Type="http://schemas.openxmlformats.org/officeDocument/2006/relationships/image" Target="../media/image507.png"/><Relationship Id="rId5" Type="http://schemas.openxmlformats.org/officeDocument/2006/relationships/image" Target="../media/image10.png"/><Relationship Id="rId15" Type="http://schemas.openxmlformats.org/officeDocument/2006/relationships/image" Target="../media/image511.png"/><Relationship Id="rId10" Type="http://schemas.openxmlformats.org/officeDocument/2006/relationships/image" Target="../media/image506.png"/><Relationship Id="rId4" Type="http://schemas.openxmlformats.org/officeDocument/2006/relationships/image" Target="../media/image9.png"/><Relationship Id="rId9" Type="http://schemas.openxmlformats.org/officeDocument/2006/relationships/image" Target="../media/image505.png"/><Relationship Id="rId14" Type="http://schemas.openxmlformats.org/officeDocument/2006/relationships/image" Target="../media/image510.png"/></Relationships>
</file>

<file path=ppt/slides/_rels/slide35.xml.rels><?xml version="1.0" encoding="UTF-8" standalone="yes"?>
<Relationships xmlns="http://schemas.openxmlformats.org/package/2006/relationships"><Relationship Id="rId8" Type="http://schemas.openxmlformats.org/officeDocument/2006/relationships/image" Target="../media/image517.png"/><Relationship Id="rId13" Type="http://schemas.openxmlformats.org/officeDocument/2006/relationships/image" Target="../media/image522.png"/><Relationship Id="rId18" Type="http://schemas.openxmlformats.org/officeDocument/2006/relationships/image" Target="../media/image527.png"/><Relationship Id="rId3" Type="http://schemas.openxmlformats.org/officeDocument/2006/relationships/image" Target="../media/image2.png"/><Relationship Id="rId21" Type="http://schemas.openxmlformats.org/officeDocument/2006/relationships/image" Target="../media/image530.png"/><Relationship Id="rId7" Type="http://schemas.openxmlformats.org/officeDocument/2006/relationships/image" Target="../media/image516.png"/><Relationship Id="rId12" Type="http://schemas.openxmlformats.org/officeDocument/2006/relationships/image" Target="../media/image521.png"/><Relationship Id="rId17" Type="http://schemas.openxmlformats.org/officeDocument/2006/relationships/image" Target="../media/image526.png"/><Relationship Id="rId25" Type="http://schemas.openxmlformats.org/officeDocument/2006/relationships/image" Target="../media/image534.png"/><Relationship Id="rId2" Type="http://schemas.openxmlformats.org/officeDocument/2006/relationships/notesSlide" Target="../notesSlides/notesSlide35.xml"/><Relationship Id="rId16" Type="http://schemas.openxmlformats.org/officeDocument/2006/relationships/image" Target="../media/image525.png"/><Relationship Id="rId20" Type="http://schemas.openxmlformats.org/officeDocument/2006/relationships/image" Target="../media/image529.png"/><Relationship Id="rId1" Type="http://schemas.openxmlformats.org/officeDocument/2006/relationships/slideLayout" Target="../slideLayouts/slideLayout1.xml"/><Relationship Id="rId6" Type="http://schemas.openxmlformats.org/officeDocument/2006/relationships/image" Target="../media/image515.png"/><Relationship Id="rId11" Type="http://schemas.openxmlformats.org/officeDocument/2006/relationships/image" Target="../media/image520.png"/><Relationship Id="rId24" Type="http://schemas.openxmlformats.org/officeDocument/2006/relationships/image" Target="../media/image533.png"/><Relationship Id="rId5" Type="http://schemas.openxmlformats.org/officeDocument/2006/relationships/image" Target="../media/image10.png"/><Relationship Id="rId15" Type="http://schemas.openxmlformats.org/officeDocument/2006/relationships/image" Target="../media/image524.png"/><Relationship Id="rId23" Type="http://schemas.openxmlformats.org/officeDocument/2006/relationships/image" Target="../media/image532.png"/><Relationship Id="rId10" Type="http://schemas.openxmlformats.org/officeDocument/2006/relationships/image" Target="../media/image519.png"/><Relationship Id="rId19" Type="http://schemas.openxmlformats.org/officeDocument/2006/relationships/image" Target="../media/image528.png"/><Relationship Id="rId4" Type="http://schemas.openxmlformats.org/officeDocument/2006/relationships/image" Target="../media/image9.png"/><Relationship Id="rId9" Type="http://schemas.openxmlformats.org/officeDocument/2006/relationships/image" Target="../media/image518.png"/><Relationship Id="rId14" Type="http://schemas.openxmlformats.org/officeDocument/2006/relationships/image" Target="../media/image523.png"/><Relationship Id="rId22" Type="http://schemas.openxmlformats.org/officeDocument/2006/relationships/image" Target="../media/image531.png"/></Relationships>
</file>

<file path=ppt/slides/_rels/slide4.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2.pn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notesSlide" Target="../notesSlides/notesSlide4.xml"/><Relationship Id="rId16" Type="http://schemas.openxmlformats.org/officeDocument/2006/relationships/image" Target="../media/image51.png"/><Relationship Id="rId1" Type="http://schemas.openxmlformats.org/officeDocument/2006/relationships/slideLayout" Target="../slideLayouts/slideLayout1.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5.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18" Type="http://schemas.openxmlformats.org/officeDocument/2006/relationships/image" Target="../media/image66.png"/><Relationship Id="rId3" Type="http://schemas.openxmlformats.org/officeDocument/2006/relationships/image" Target="../media/image2.png"/><Relationship Id="rId21" Type="http://schemas.openxmlformats.org/officeDocument/2006/relationships/image" Target="../media/image69.png"/><Relationship Id="rId7" Type="http://schemas.openxmlformats.org/officeDocument/2006/relationships/image" Target="../media/image55.png"/><Relationship Id="rId12" Type="http://schemas.openxmlformats.org/officeDocument/2006/relationships/image" Target="../media/image60.png"/><Relationship Id="rId17" Type="http://schemas.openxmlformats.org/officeDocument/2006/relationships/image" Target="../media/image65.png"/><Relationship Id="rId2" Type="http://schemas.openxmlformats.org/officeDocument/2006/relationships/notesSlide" Target="../notesSlides/notesSlide5.xml"/><Relationship Id="rId16" Type="http://schemas.openxmlformats.org/officeDocument/2006/relationships/image" Target="../media/image64.png"/><Relationship Id="rId20" Type="http://schemas.openxmlformats.org/officeDocument/2006/relationships/image" Target="../media/image68.png"/><Relationship Id="rId1" Type="http://schemas.openxmlformats.org/officeDocument/2006/relationships/slideLayout" Target="../slideLayouts/slideLayout1.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10.png"/><Relationship Id="rId15" Type="http://schemas.openxmlformats.org/officeDocument/2006/relationships/image" Target="../media/image63.png"/><Relationship Id="rId10" Type="http://schemas.openxmlformats.org/officeDocument/2006/relationships/image" Target="../media/image58.png"/><Relationship Id="rId19" Type="http://schemas.openxmlformats.org/officeDocument/2006/relationships/image" Target="../media/image67.png"/><Relationship Id="rId4" Type="http://schemas.openxmlformats.org/officeDocument/2006/relationships/image" Target="../media/image9.png"/><Relationship Id="rId9" Type="http://schemas.openxmlformats.org/officeDocument/2006/relationships/image" Target="../media/image57.png"/><Relationship Id="rId14" Type="http://schemas.openxmlformats.org/officeDocument/2006/relationships/image" Target="../media/image62.png"/></Relationships>
</file>

<file path=ppt/slides/_rels/slide6.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png"/><Relationship Id="rId3" Type="http://schemas.openxmlformats.org/officeDocument/2006/relationships/image" Target="../media/image2.png"/><Relationship Id="rId7" Type="http://schemas.openxmlformats.org/officeDocument/2006/relationships/image" Target="../media/image71.png"/><Relationship Id="rId12" Type="http://schemas.openxmlformats.org/officeDocument/2006/relationships/image" Target="../media/image7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40.png"/><Relationship Id="rId15" Type="http://schemas.openxmlformats.org/officeDocument/2006/relationships/image" Target="../media/image79.png"/><Relationship Id="rId10" Type="http://schemas.openxmlformats.org/officeDocument/2006/relationships/image" Target="../media/image74.png"/><Relationship Id="rId4" Type="http://schemas.openxmlformats.org/officeDocument/2006/relationships/image" Target="../media/image39.png"/><Relationship Id="rId9" Type="http://schemas.openxmlformats.org/officeDocument/2006/relationships/image" Target="../media/image73.png"/><Relationship Id="rId14" Type="http://schemas.openxmlformats.org/officeDocument/2006/relationships/image" Target="../media/image78.png"/></Relationships>
</file>

<file path=ppt/slides/_rels/slide7.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18" Type="http://schemas.openxmlformats.org/officeDocument/2006/relationships/image" Target="../media/image92.png"/><Relationship Id="rId3" Type="http://schemas.openxmlformats.org/officeDocument/2006/relationships/image" Target="../media/image2.png"/><Relationship Id="rId7" Type="http://schemas.openxmlformats.org/officeDocument/2006/relationships/image" Target="../media/image81.png"/><Relationship Id="rId12" Type="http://schemas.openxmlformats.org/officeDocument/2006/relationships/image" Target="../media/image86.png"/><Relationship Id="rId17" Type="http://schemas.openxmlformats.org/officeDocument/2006/relationships/image" Target="../media/image91.png"/><Relationship Id="rId2" Type="http://schemas.openxmlformats.org/officeDocument/2006/relationships/notesSlide" Target="../notesSlides/notesSlide7.xml"/><Relationship Id="rId16" Type="http://schemas.openxmlformats.org/officeDocument/2006/relationships/image" Target="../media/image90.png"/><Relationship Id="rId20" Type="http://schemas.openxmlformats.org/officeDocument/2006/relationships/image" Target="../media/image94.png"/><Relationship Id="rId1" Type="http://schemas.openxmlformats.org/officeDocument/2006/relationships/slideLayout" Target="../slideLayouts/slideLayout1.xml"/><Relationship Id="rId6" Type="http://schemas.openxmlformats.org/officeDocument/2006/relationships/image" Target="../media/image80.png"/><Relationship Id="rId11" Type="http://schemas.openxmlformats.org/officeDocument/2006/relationships/image" Target="../media/image85.png"/><Relationship Id="rId5" Type="http://schemas.openxmlformats.org/officeDocument/2006/relationships/image" Target="../media/image10.png"/><Relationship Id="rId15" Type="http://schemas.openxmlformats.org/officeDocument/2006/relationships/image" Target="../media/image89.png"/><Relationship Id="rId10" Type="http://schemas.openxmlformats.org/officeDocument/2006/relationships/image" Target="../media/image84.png"/><Relationship Id="rId19" Type="http://schemas.openxmlformats.org/officeDocument/2006/relationships/image" Target="../media/image93.png"/><Relationship Id="rId4" Type="http://schemas.openxmlformats.org/officeDocument/2006/relationships/image" Target="../media/image9.png"/><Relationship Id="rId9" Type="http://schemas.openxmlformats.org/officeDocument/2006/relationships/image" Target="../media/image83.png"/><Relationship Id="rId14" Type="http://schemas.openxmlformats.org/officeDocument/2006/relationships/image" Target="../media/image88.png"/></Relationships>
</file>

<file path=ppt/slides/_rels/slide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2.png"/><Relationship Id="rId7" Type="http://schemas.openxmlformats.org/officeDocument/2006/relationships/image" Target="../media/image96.png"/><Relationship Id="rId12" Type="http://schemas.openxmlformats.org/officeDocument/2006/relationships/image" Target="../media/image10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5.png"/><Relationship Id="rId11" Type="http://schemas.openxmlformats.org/officeDocument/2006/relationships/image" Target="../media/image100.png"/><Relationship Id="rId5" Type="http://schemas.openxmlformats.org/officeDocument/2006/relationships/image" Target="../media/image10.png"/><Relationship Id="rId10" Type="http://schemas.openxmlformats.org/officeDocument/2006/relationships/image" Target="../media/image99.png"/><Relationship Id="rId4" Type="http://schemas.openxmlformats.org/officeDocument/2006/relationships/image" Target="../media/image9.png"/><Relationship Id="rId9" Type="http://schemas.openxmlformats.org/officeDocument/2006/relationships/image" Target="../media/image98.png"/></Relationships>
</file>

<file path=ppt/slides/_rels/slide9.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9.png"/><Relationship Id="rId18" Type="http://schemas.openxmlformats.org/officeDocument/2006/relationships/image" Target="../media/image114.png"/><Relationship Id="rId3" Type="http://schemas.openxmlformats.org/officeDocument/2006/relationships/image" Target="../media/image2.png"/><Relationship Id="rId7" Type="http://schemas.openxmlformats.org/officeDocument/2006/relationships/image" Target="../media/image103.png"/><Relationship Id="rId12" Type="http://schemas.openxmlformats.org/officeDocument/2006/relationships/image" Target="../media/image108.png"/><Relationship Id="rId17" Type="http://schemas.openxmlformats.org/officeDocument/2006/relationships/image" Target="../media/image113.png"/><Relationship Id="rId2" Type="http://schemas.openxmlformats.org/officeDocument/2006/relationships/notesSlide" Target="../notesSlides/notesSlide9.xml"/><Relationship Id="rId16" Type="http://schemas.openxmlformats.org/officeDocument/2006/relationships/image" Target="../media/image112.png"/><Relationship Id="rId1" Type="http://schemas.openxmlformats.org/officeDocument/2006/relationships/slideLayout" Target="../slideLayouts/slideLayout1.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10.png"/><Relationship Id="rId15" Type="http://schemas.openxmlformats.org/officeDocument/2006/relationships/image" Target="../media/image111.png"/><Relationship Id="rId10" Type="http://schemas.openxmlformats.org/officeDocument/2006/relationships/image" Target="../media/image106.png"/><Relationship Id="rId19" Type="http://schemas.openxmlformats.org/officeDocument/2006/relationships/image" Target="../media/image115.png"/><Relationship Id="rId4" Type="http://schemas.openxmlformats.org/officeDocument/2006/relationships/image" Target="../media/image9.png"/><Relationship Id="rId9" Type="http://schemas.openxmlformats.org/officeDocument/2006/relationships/image" Target="../media/image105.png"/><Relationship Id="rId14" Type="http://schemas.openxmlformats.org/officeDocument/2006/relationships/image" Target="../media/image110.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img-3" descr="preencoded.png"/>
          <p:cNvPicPr>
            <a:picLocks noChangeAspect="1"/>
          </p:cNvPicPr>
          <p:nvPr/>
        </p:nvPicPr>
        <p:blipFill>
          <a:blip r:embed="rId5"/>
          <a:stretch>
            <a:fillRect/>
          </a:stretch>
        </p:blipFill>
        <p:spPr>
          <a:xfrm>
            <a:off x="0" y="0"/>
            <a:ext cx="12192000" cy="952500"/>
          </a:xfrm>
          <a:prstGeom prst="rect">
            <a:avLst/>
          </a:prstGeom>
        </p:spPr>
      </p:pic>
      <p:pic>
        <p:nvPicPr>
          <p:cNvPr id="5" name="SK-1-img-4" descr="preencoded.png"/>
          <p:cNvPicPr>
            <a:picLocks noChangeAspect="1"/>
          </p:cNvPicPr>
          <p:nvPr/>
        </p:nvPicPr>
        <p:blipFill>
          <a:blip r:embed="rId6"/>
          <a:stretch>
            <a:fillRect/>
          </a:stretch>
        </p:blipFill>
        <p:spPr>
          <a:xfrm>
            <a:off x="9935766" y="314325"/>
            <a:ext cx="1875234" cy="323850"/>
          </a:xfrm>
          <a:prstGeom prst="rect">
            <a:avLst/>
          </a:prstGeom>
        </p:spPr>
      </p:pic>
      <p:pic>
        <p:nvPicPr>
          <p:cNvPr id="7" name="SK-1-img-6" descr="preencoded.png"/>
          <p:cNvPicPr>
            <a:picLocks noChangeAspect="1"/>
          </p:cNvPicPr>
          <p:nvPr/>
        </p:nvPicPr>
        <p:blipFill>
          <a:blip r:embed="rId7"/>
          <a:stretch>
            <a:fillRect/>
          </a:stretch>
        </p:blipFill>
        <p:spPr>
          <a:xfrm>
            <a:off x="381000" y="4977557"/>
            <a:ext cx="1419820" cy="371475"/>
          </a:xfrm>
          <a:prstGeom prst="rect">
            <a:avLst/>
          </a:prstGeom>
        </p:spPr>
      </p:pic>
      <p:pic>
        <p:nvPicPr>
          <p:cNvPr id="8" name="SK-1-img-7" descr="preencoded.png"/>
          <p:cNvPicPr>
            <a:picLocks noChangeAspect="1"/>
          </p:cNvPicPr>
          <p:nvPr/>
        </p:nvPicPr>
        <p:blipFill>
          <a:blip r:embed="rId8"/>
          <a:stretch>
            <a:fillRect/>
          </a:stretch>
        </p:blipFill>
        <p:spPr>
          <a:xfrm>
            <a:off x="1991320" y="4977557"/>
            <a:ext cx="1394668" cy="371475"/>
          </a:xfrm>
          <a:prstGeom prst="rect">
            <a:avLst/>
          </a:prstGeom>
        </p:spPr>
      </p:pic>
      <p:pic>
        <p:nvPicPr>
          <p:cNvPr id="9" name="SK-1-img-8" descr="preencoded.png"/>
          <p:cNvPicPr>
            <a:picLocks noChangeAspect="1"/>
          </p:cNvPicPr>
          <p:nvPr/>
        </p:nvPicPr>
        <p:blipFill>
          <a:blip r:embed="rId9"/>
          <a:stretch>
            <a:fillRect/>
          </a:stretch>
        </p:blipFill>
        <p:spPr>
          <a:xfrm>
            <a:off x="7696200" y="1333500"/>
            <a:ext cx="4114800" cy="4191000"/>
          </a:xfrm>
          <a:prstGeom prst="rect">
            <a:avLst/>
          </a:prstGeom>
        </p:spPr>
      </p:pic>
      <p:pic>
        <p:nvPicPr>
          <p:cNvPr id="10" name="SK-1-img-9" descr="preencoded.png"/>
          <p:cNvPicPr>
            <a:picLocks noChangeAspect="1"/>
          </p:cNvPicPr>
          <p:nvPr/>
        </p:nvPicPr>
        <p:blipFill>
          <a:blip r:embed="rId10"/>
          <a:stretch>
            <a:fillRect/>
          </a:stretch>
        </p:blipFill>
        <p:spPr>
          <a:xfrm>
            <a:off x="0" y="5905500"/>
            <a:ext cx="12192000" cy="952500"/>
          </a:xfrm>
          <a:prstGeom prst="rect">
            <a:avLst/>
          </a:prstGeom>
        </p:spPr>
      </p:pic>
      <p:sp>
        <p:nvSpPr>
          <p:cNvPr id="11" name="SK-1-text-10"/>
          <p:cNvSpPr/>
          <p:nvPr/>
        </p:nvSpPr>
        <p:spPr>
          <a:xfrm>
            <a:off x="381000" y="157163"/>
            <a:ext cx="3840480" cy="400050"/>
          </a:xfrm>
          <a:prstGeom prst="rect">
            <a:avLst/>
          </a:prstGeom>
          <a:noFill/>
          <a:ln/>
        </p:spPr>
        <p:txBody>
          <a:bodyPr vert="horz" wrap="square" lIns="0" tIns="0" rIns="0" bIns="0" rtlCol="0" anchor="ctr"/>
          <a:lstStyle/>
          <a:p>
            <a:pPr marL="0" indent="0">
              <a:lnSpc>
                <a:spcPts val="3150"/>
              </a:lnSpc>
              <a:buNone/>
            </a:pPr>
            <a:r>
              <a:rPr lang="en-US" sz="2100" b="1" kern="0" spc="30" dirty="0">
                <a:solidFill>
                  <a:srgbClr val="FFFFFF"/>
                </a:solidFill>
              </a:rPr>
              <a:t>Bradford VTS</a:t>
            </a:r>
            <a:endParaRPr lang="en-US" sz="2100" dirty="0"/>
          </a:p>
        </p:txBody>
      </p:sp>
      <p:sp>
        <p:nvSpPr>
          <p:cNvPr id="12" name="SK-1-text-11"/>
          <p:cNvSpPr/>
          <p:nvPr/>
        </p:nvSpPr>
        <p:spPr>
          <a:xfrm>
            <a:off x="381000" y="595313"/>
            <a:ext cx="336042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www.bradfordvts.co.uk</a:t>
            </a:r>
            <a:endParaRPr lang="en-US" sz="1050" dirty="0"/>
          </a:p>
        </p:txBody>
      </p:sp>
      <p:sp>
        <p:nvSpPr>
          <p:cNvPr id="13" name="SK-1-text-12"/>
          <p:cNvSpPr/>
          <p:nvPr/>
        </p:nvSpPr>
        <p:spPr>
          <a:xfrm>
            <a:off x="10078641" y="314325"/>
            <a:ext cx="2113359" cy="32385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GP Training Resource</a:t>
            </a:r>
            <a:endParaRPr lang="en-US" sz="1200" dirty="0"/>
          </a:p>
        </p:txBody>
      </p:sp>
      <p:sp>
        <p:nvSpPr>
          <p:cNvPr id="14" name="SK-1-text-13"/>
          <p:cNvSpPr/>
          <p:nvPr/>
        </p:nvSpPr>
        <p:spPr>
          <a:xfrm>
            <a:off x="381000" y="1699320"/>
            <a:ext cx="2395538" cy="352425"/>
          </a:xfrm>
          <a:prstGeom prst="rect">
            <a:avLst/>
          </a:prstGeom>
          <a:solidFill>
            <a:schemeClr val="accent2"/>
          </a:solidFill>
          <a:ln/>
        </p:spPr>
        <p:txBody>
          <a:bodyPr vert="horz" wrap="square" lIns="0" tIns="0" rIns="0" bIns="0" rtlCol="0" anchor="ctr"/>
          <a:lstStyle/>
          <a:p>
            <a:pPr marL="0" indent="0">
              <a:lnSpc>
                <a:spcPts val="1575"/>
              </a:lnSpc>
              <a:buNone/>
            </a:pPr>
            <a:r>
              <a:rPr lang="en-US" sz="1200" b="1" dirty="0">
                <a:solidFill>
                  <a:schemeClr val="bg1"/>
                </a:solidFill>
              </a:rPr>
              <a:t>  BRADFORD VTS TEACHING DECK</a:t>
            </a:r>
            <a:endParaRPr lang="en-US" sz="1200" dirty="0">
              <a:solidFill>
                <a:schemeClr val="bg1"/>
              </a:solidFill>
            </a:endParaRPr>
          </a:p>
        </p:txBody>
      </p:sp>
      <p:sp>
        <p:nvSpPr>
          <p:cNvPr id="15" name="SK-1-text-14"/>
          <p:cNvSpPr/>
          <p:nvPr/>
        </p:nvSpPr>
        <p:spPr>
          <a:xfrm>
            <a:off x="381000" y="2146995"/>
            <a:ext cx="6457950" cy="1697087"/>
          </a:xfrm>
          <a:prstGeom prst="rect">
            <a:avLst/>
          </a:prstGeom>
          <a:noFill/>
          <a:ln/>
        </p:spPr>
        <p:txBody>
          <a:bodyPr vert="horz" wrap="square" lIns="0" tIns="0" rIns="0" bIns="0" rtlCol="0" anchor="ctr"/>
          <a:lstStyle/>
          <a:p>
            <a:pPr marL="0" indent="0">
              <a:lnSpc>
                <a:spcPts val="4455"/>
              </a:lnSpc>
              <a:buNone/>
            </a:pPr>
            <a:r>
              <a:rPr lang="en-US" sz="4050" b="1" dirty="0">
                <a:solidFill>
                  <a:srgbClr val="2D2D2D"/>
                </a:solidFill>
              </a:rPr>
              <a:t>Diabetes — Sick Day Rules, SADMAN &amp; Emergencies</a:t>
            </a:r>
            <a:endParaRPr lang="en-US" sz="4050" dirty="0"/>
          </a:p>
        </p:txBody>
      </p:sp>
      <p:sp>
        <p:nvSpPr>
          <p:cNvPr id="16" name="SK-1-text-15"/>
          <p:cNvSpPr/>
          <p:nvPr/>
        </p:nvSpPr>
        <p:spPr>
          <a:xfrm>
            <a:off x="381000" y="4082207"/>
            <a:ext cx="5812036" cy="609600"/>
          </a:xfrm>
          <a:prstGeom prst="rect">
            <a:avLst/>
          </a:prstGeom>
          <a:noFill/>
          <a:ln/>
        </p:spPr>
        <p:txBody>
          <a:bodyPr vert="horz" wrap="square" lIns="0" tIns="0" rIns="0" bIns="0" rtlCol="0" anchor="ctr"/>
          <a:lstStyle/>
          <a:p>
            <a:pPr marL="0" indent="0">
              <a:lnSpc>
                <a:spcPts val="2400"/>
              </a:lnSpc>
              <a:buNone/>
            </a:pPr>
            <a:r>
              <a:rPr lang="en-US" sz="1500" dirty="0">
                <a:solidFill>
                  <a:srgbClr val="4A4A4A"/>
                </a:solidFill>
              </a:rPr>
              <a:t>A comprehensive teaching deck covering essential clinical guidance, emergency management, and exam pearls for GP trainees.</a:t>
            </a:r>
            <a:endParaRPr lang="en-US" sz="1500" dirty="0"/>
          </a:p>
        </p:txBody>
      </p:sp>
      <p:sp>
        <p:nvSpPr>
          <p:cNvPr id="17" name="SK-1-text-16"/>
          <p:cNvSpPr/>
          <p:nvPr/>
        </p:nvSpPr>
        <p:spPr>
          <a:xfrm>
            <a:off x="523875" y="4977557"/>
            <a:ext cx="20802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SICK Mnemonic</a:t>
            </a:r>
            <a:endParaRPr lang="en-US" sz="1050" dirty="0"/>
          </a:p>
        </p:txBody>
      </p:sp>
      <p:sp>
        <p:nvSpPr>
          <p:cNvPr id="18" name="SK-1-text-17"/>
          <p:cNvSpPr/>
          <p:nvPr/>
        </p:nvSpPr>
        <p:spPr>
          <a:xfrm>
            <a:off x="523875" y="5177582"/>
            <a:ext cx="3703320"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Core principles for illness</a:t>
            </a:r>
            <a:endParaRPr lang="en-US" sz="900" dirty="0"/>
          </a:p>
        </p:txBody>
      </p:sp>
      <p:sp>
        <p:nvSpPr>
          <p:cNvPr id="19" name="SK-1-text-18"/>
          <p:cNvSpPr/>
          <p:nvPr/>
        </p:nvSpPr>
        <p:spPr>
          <a:xfrm>
            <a:off x="2134195" y="4977557"/>
            <a:ext cx="19202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SADMAN Rules</a:t>
            </a:r>
            <a:endParaRPr lang="en-US" sz="1050" dirty="0"/>
          </a:p>
        </p:txBody>
      </p:sp>
      <p:sp>
        <p:nvSpPr>
          <p:cNvPr id="20" name="SK-1-text-19"/>
          <p:cNvSpPr/>
          <p:nvPr/>
        </p:nvSpPr>
        <p:spPr>
          <a:xfrm>
            <a:off x="2134195" y="5177582"/>
            <a:ext cx="2880360"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Medication management</a:t>
            </a:r>
            <a:endParaRPr lang="en-US" sz="900" dirty="0"/>
          </a:p>
        </p:txBody>
      </p:sp>
      <p:sp>
        <p:nvSpPr>
          <p:cNvPr id="21" name="SK-1-text-20"/>
          <p:cNvSpPr/>
          <p:nvPr/>
        </p:nvSpPr>
        <p:spPr>
          <a:xfrm>
            <a:off x="381000" y="6115050"/>
            <a:ext cx="2395538"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2D2D2D"/>
                </a:solidFill>
              </a:rPr>
              <a:t>CLINICAL CURRENCY</a:t>
            </a:r>
            <a:endParaRPr lang="en-US" sz="900" dirty="0"/>
          </a:p>
        </p:txBody>
      </p:sp>
      <p:sp>
        <p:nvSpPr>
          <p:cNvPr id="22" name="SK-1-text-21"/>
          <p:cNvSpPr/>
          <p:nvPr/>
        </p:nvSpPr>
        <p:spPr>
          <a:xfrm>
            <a:off x="381000" y="6334125"/>
            <a:ext cx="5741670" cy="157163"/>
          </a:xfrm>
          <a:prstGeom prst="rect">
            <a:avLst/>
          </a:prstGeom>
          <a:noFill/>
          <a:ln/>
        </p:spPr>
        <p:txBody>
          <a:bodyPr vert="horz" wrap="square" lIns="0" tIns="0" rIns="0" bIns="0" rtlCol="0" anchor="ctr"/>
          <a:lstStyle/>
          <a:p>
            <a:pPr marL="0" indent="0" algn="l">
              <a:lnSpc>
                <a:spcPts val="1238"/>
              </a:lnSpc>
              <a:buNone/>
            </a:pPr>
            <a:r>
              <a:rPr lang="en-US" sz="825" dirty="0">
                <a:solidFill>
                  <a:srgbClr val="666666"/>
                </a:solidFill>
              </a:rPr>
              <a:t>NICE NG28 (February 2026) • NICE CKS T2DM</a:t>
            </a:r>
            <a:endParaRPr lang="en-US" sz="825" dirty="0"/>
          </a:p>
        </p:txBody>
      </p:sp>
      <p:sp>
        <p:nvSpPr>
          <p:cNvPr id="23" name="SK-1-text-22"/>
          <p:cNvSpPr/>
          <p:nvPr/>
        </p:nvSpPr>
        <p:spPr>
          <a:xfrm>
            <a:off x="381000" y="6491288"/>
            <a:ext cx="6663690" cy="157163"/>
          </a:xfrm>
          <a:prstGeom prst="rect">
            <a:avLst/>
          </a:prstGeom>
          <a:noFill/>
          <a:ln/>
        </p:spPr>
        <p:txBody>
          <a:bodyPr vert="horz" wrap="square" lIns="0" tIns="0" rIns="0" bIns="0" rtlCol="0" anchor="ctr"/>
          <a:lstStyle/>
          <a:p>
            <a:pPr marL="0" indent="0" algn="l">
              <a:lnSpc>
                <a:spcPts val="1238"/>
              </a:lnSpc>
              <a:buNone/>
            </a:pPr>
            <a:r>
              <a:rPr lang="en-US" sz="825" dirty="0">
                <a:solidFill>
                  <a:srgbClr val="666666"/>
                </a:solidFill>
              </a:rPr>
              <a:t>BNF 2026 • MHRA Drug Safety Updates 2024/2025</a:t>
            </a:r>
            <a:endParaRPr lang="en-US" sz="825" dirty="0"/>
          </a:p>
        </p:txBody>
      </p:sp>
      <p:sp>
        <p:nvSpPr>
          <p:cNvPr id="24" name="SK-1-text-23"/>
          <p:cNvSpPr/>
          <p:nvPr/>
        </p:nvSpPr>
        <p:spPr>
          <a:xfrm>
            <a:off x="8001000" y="6248400"/>
            <a:ext cx="3810000" cy="266700"/>
          </a:xfrm>
          <a:prstGeom prst="rect">
            <a:avLst/>
          </a:prstGeom>
          <a:noFill/>
          <a:ln/>
        </p:spPr>
        <p:txBody>
          <a:bodyPr vert="horz" wrap="square" lIns="0" tIns="0" rIns="0" bIns="0" rtlCol="0" anchor="ctr"/>
          <a:lstStyle/>
          <a:p>
            <a:pPr marL="0" indent="0" algn="r">
              <a:lnSpc>
                <a:spcPts val="1050"/>
              </a:lnSpc>
              <a:buNone/>
            </a:pPr>
            <a:r>
              <a:rPr lang="en-US" sz="750" i="1" dirty="0">
                <a:solidFill>
                  <a:srgbClr val="999999"/>
                </a:solidFill>
              </a:rPr>
              <a:t>Disclaimer: This material is for educational purposes only. Always verify clinical decisions with the latest NICE guidelines and the British National Formulary (BNF).</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0-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10-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10-img-5" descr="preencoded.png"/>
          <p:cNvPicPr>
            <a:picLocks noChangeAspect="1"/>
          </p:cNvPicPr>
          <p:nvPr/>
        </p:nvPicPr>
        <p:blipFill>
          <a:blip r:embed="rId6"/>
          <a:stretch>
            <a:fillRect/>
          </a:stretch>
        </p:blipFill>
        <p:spPr>
          <a:xfrm>
            <a:off x="285750" y="1825526"/>
            <a:ext cx="5691188" cy="3159175"/>
          </a:xfrm>
          <a:prstGeom prst="rect">
            <a:avLst/>
          </a:prstGeom>
        </p:spPr>
      </p:pic>
      <p:pic>
        <p:nvPicPr>
          <p:cNvPr id="7" name="SK-10-img-6" descr="preencoded.png"/>
          <p:cNvPicPr>
            <a:picLocks noChangeAspect="1"/>
          </p:cNvPicPr>
          <p:nvPr/>
        </p:nvPicPr>
        <p:blipFill>
          <a:blip r:embed="rId7"/>
          <a:stretch>
            <a:fillRect/>
          </a:stretch>
        </p:blipFill>
        <p:spPr>
          <a:xfrm>
            <a:off x="476250" y="2016026"/>
            <a:ext cx="5310188" cy="666750"/>
          </a:xfrm>
          <a:prstGeom prst="rect">
            <a:avLst/>
          </a:prstGeom>
        </p:spPr>
      </p:pic>
      <p:pic>
        <p:nvPicPr>
          <p:cNvPr id="8" name="SK-10-img-7" descr="preencoded.png"/>
          <p:cNvPicPr>
            <a:picLocks noChangeAspect="1"/>
          </p:cNvPicPr>
          <p:nvPr/>
        </p:nvPicPr>
        <p:blipFill>
          <a:blip r:embed="rId8"/>
          <a:stretch>
            <a:fillRect/>
          </a:stretch>
        </p:blipFill>
        <p:spPr>
          <a:xfrm>
            <a:off x="476250" y="2863751"/>
            <a:ext cx="166688" cy="155525"/>
          </a:xfrm>
          <a:prstGeom prst="rect">
            <a:avLst/>
          </a:prstGeom>
        </p:spPr>
      </p:pic>
      <p:pic>
        <p:nvPicPr>
          <p:cNvPr id="9" name="SK-10-img-8" descr="preencoded.png"/>
          <p:cNvPicPr>
            <a:picLocks noChangeAspect="1"/>
          </p:cNvPicPr>
          <p:nvPr/>
        </p:nvPicPr>
        <p:blipFill>
          <a:blip r:embed="rId9"/>
          <a:stretch>
            <a:fillRect/>
          </a:stretch>
        </p:blipFill>
        <p:spPr>
          <a:xfrm>
            <a:off x="476250" y="3404592"/>
            <a:ext cx="166688" cy="137220"/>
          </a:xfrm>
          <a:prstGeom prst="rect">
            <a:avLst/>
          </a:prstGeom>
        </p:spPr>
      </p:pic>
      <p:pic>
        <p:nvPicPr>
          <p:cNvPr id="10" name="SK-10-img-9" descr="preencoded.png"/>
          <p:cNvPicPr>
            <a:picLocks noChangeAspect="1"/>
          </p:cNvPicPr>
          <p:nvPr/>
        </p:nvPicPr>
        <p:blipFill>
          <a:blip r:embed="rId10"/>
          <a:stretch>
            <a:fillRect/>
          </a:stretch>
        </p:blipFill>
        <p:spPr>
          <a:xfrm>
            <a:off x="476250" y="3884563"/>
            <a:ext cx="5310188" cy="909638"/>
          </a:xfrm>
          <a:prstGeom prst="rect">
            <a:avLst/>
          </a:prstGeom>
        </p:spPr>
      </p:pic>
      <p:pic>
        <p:nvPicPr>
          <p:cNvPr id="11" name="SK-10-img-10" descr="preencoded.png"/>
          <p:cNvPicPr>
            <a:picLocks noChangeAspect="1"/>
          </p:cNvPicPr>
          <p:nvPr/>
        </p:nvPicPr>
        <p:blipFill>
          <a:blip r:embed="rId11"/>
          <a:stretch>
            <a:fillRect/>
          </a:stretch>
        </p:blipFill>
        <p:spPr>
          <a:xfrm>
            <a:off x="590550" y="4036516"/>
            <a:ext cx="154781" cy="125760"/>
          </a:xfrm>
          <a:prstGeom prst="rect">
            <a:avLst/>
          </a:prstGeom>
        </p:spPr>
      </p:pic>
      <p:pic>
        <p:nvPicPr>
          <p:cNvPr id="12" name="SK-10-img-11" descr="preencoded.png"/>
          <p:cNvPicPr>
            <a:picLocks noChangeAspect="1"/>
          </p:cNvPicPr>
          <p:nvPr/>
        </p:nvPicPr>
        <p:blipFill>
          <a:blip r:embed="rId12"/>
          <a:stretch>
            <a:fillRect/>
          </a:stretch>
        </p:blipFill>
        <p:spPr>
          <a:xfrm>
            <a:off x="6215063" y="1932236"/>
            <a:ext cx="5691188" cy="2945904"/>
          </a:xfrm>
          <a:prstGeom prst="rect">
            <a:avLst/>
          </a:prstGeom>
        </p:spPr>
      </p:pic>
      <p:pic>
        <p:nvPicPr>
          <p:cNvPr id="13" name="SK-10-img-12" descr="preencoded.png"/>
          <p:cNvPicPr>
            <a:picLocks noChangeAspect="1"/>
          </p:cNvPicPr>
          <p:nvPr/>
        </p:nvPicPr>
        <p:blipFill>
          <a:blip r:embed="rId13"/>
          <a:stretch>
            <a:fillRect/>
          </a:stretch>
        </p:blipFill>
        <p:spPr>
          <a:xfrm>
            <a:off x="6405563" y="2122736"/>
            <a:ext cx="5310188" cy="666750"/>
          </a:xfrm>
          <a:prstGeom prst="rect">
            <a:avLst/>
          </a:prstGeom>
        </p:spPr>
      </p:pic>
      <p:pic>
        <p:nvPicPr>
          <p:cNvPr id="14" name="SK-10-img-13" descr="preencoded.png"/>
          <p:cNvPicPr>
            <a:picLocks noChangeAspect="1"/>
          </p:cNvPicPr>
          <p:nvPr/>
        </p:nvPicPr>
        <p:blipFill>
          <a:blip r:embed="rId14"/>
          <a:stretch>
            <a:fillRect/>
          </a:stretch>
        </p:blipFill>
        <p:spPr>
          <a:xfrm>
            <a:off x="6405563" y="2970461"/>
            <a:ext cx="166688" cy="137220"/>
          </a:xfrm>
          <a:prstGeom prst="rect">
            <a:avLst/>
          </a:prstGeom>
        </p:spPr>
      </p:pic>
      <p:pic>
        <p:nvPicPr>
          <p:cNvPr id="15" name="SK-10-img-14" descr="preencoded.png"/>
          <p:cNvPicPr>
            <a:picLocks noChangeAspect="1"/>
          </p:cNvPicPr>
          <p:nvPr/>
        </p:nvPicPr>
        <p:blipFill>
          <a:blip r:embed="rId15"/>
          <a:stretch>
            <a:fillRect/>
          </a:stretch>
        </p:blipFill>
        <p:spPr>
          <a:xfrm>
            <a:off x="6405563" y="3298031"/>
            <a:ext cx="166688" cy="137220"/>
          </a:xfrm>
          <a:prstGeom prst="rect">
            <a:avLst/>
          </a:prstGeom>
        </p:spPr>
      </p:pic>
      <p:pic>
        <p:nvPicPr>
          <p:cNvPr id="16" name="SK-10-img-15" descr="preencoded.png"/>
          <p:cNvPicPr>
            <a:picLocks noChangeAspect="1"/>
          </p:cNvPicPr>
          <p:nvPr/>
        </p:nvPicPr>
        <p:blipFill>
          <a:blip r:embed="rId16"/>
          <a:stretch>
            <a:fillRect/>
          </a:stretch>
        </p:blipFill>
        <p:spPr>
          <a:xfrm>
            <a:off x="6405563" y="3778002"/>
            <a:ext cx="5310188" cy="909638"/>
          </a:xfrm>
          <a:prstGeom prst="rect">
            <a:avLst/>
          </a:prstGeom>
        </p:spPr>
      </p:pic>
      <p:pic>
        <p:nvPicPr>
          <p:cNvPr id="17" name="SK-10-img-16" descr="preencoded.png"/>
          <p:cNvPicPr>
            <a:picLocks noChangeAspect="1"/>
          </p:cNvPicPr>
          <p:nvPr/>
        </p:nvPicPr>
        <p:blipFill>
          <a:blip r:embed="rId17"/>
          <a:stretch>
            <a:fillRect/>
          </a:stretch>
        </p:blipFill>
        <p:spPr>
          <a:xfrm>
            <a:off x="6519863" y="3929955"/>
            <a:ext cx="154781" cy="125760"/>
          </a:xfrm>
          <a:prstGeom prst="rect">
            <a:avLst/>
          </a:prstGeom>
        </p:spPr>
      </p:pic>
      <p:pic>
        <p:nvPicPr>
          <p:cNvPr id="18" name="SK-10-img-17" descr="preencoded.png"/>
          <p:cNvPicPr>
            <a:picLocks noChangeAspect="1"/>
          </p:cNvPicPr>
          <p:nvPr/>
        </p:nvPicPr>
        <p:blipFill>
          <a:blip r:embed="rId18"/>
          <a:stretch>
            <a:fillRect/>
          </a:stretch>
        </p:blipFill>
        <p:spPr>
          <a:xfrm>
            <a:off x="285750" y="6000750"/>
            <a:ext cx="11620500" cy="619125"/>
          </a:xfrm>
          <a:prstGeom prst="rect">
            <a:avLst/>
          </a:prstGeom>
        </p:spPr>
      </p:pic>
      <p:pic>
        <p:nvPicPr>
          <p:cNvPr id="19" name="SK-10-img-18" descr="preencoded.png"/>
          <p:cNvPicPr>
            <a:picLocks noChangeAspect="1"/>
          </p:cNvPicPr>
          <p:nvPr/>
        </p:nvPicPr>
        <p:blipFill>
          <a:blip r:embed="rId19"/>
          <a:stretch>
            <a:fillRect/>
          </a:stretch>
        </p:blipFill>
        <p:spPr>
          <a:xfrm>
            <a:off x="476250" y="6119813"/>
            <a:ext cx="988665" cy="381000"/>
          </a:xfrm>
          <a:prstGeom prst="rect">
            <a:avLst/>
          </a:prstGeom>
        </p:spPr>
      </p:pic>
      <p:pic>
        <p:nvPicPr>
          <p:cNvPr id="20" name="SK-10-img-19" descr="preencoded.png"/>
          <p:cNvPicPr>
            <a:picLocks noChangeAspect="1"/>
          </p:cNvPicPr>
          <p:nvPr/>
        </p:nvPicPr>
        <p:blipFill>
          <a:blip r:embed="rId20"/>
          <a:stretch>
            <a:fillRect/>
          </a:stretch>
        </p:blipFill>
        <p:spPr>
          <a:xfrm>
            <a:off x="1607790" y="6126659"/>
            <a:ext cx="178594" cy="148828"/>
          </a:xfrm>
          <a:prstGeom prst="rect">
            <a:avLst/>
          </a:prstGeom>
        </p:spPr>
      </p:pic>
      <p:sp>
        <p:nvSpPr>
          <p:cNvPr id="21" name="SK-10-text-20"/>
          <p:cNvSpPr/>
          <p:nvPr/>
        </p:nvSpPr>
        <p:spPr>
          <a:xfrm>
            <a:off x="381000" y="209550"/>
            <a:ext cx="84658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SADMAN: SGLT2i and ACE Inhibitors</a:t>
            </a:r>
            <a:endParaRPr lang="en-US" sz="1650" dirty="0"/>
          </a:p>
        </p:txBody>
      </p:sp>
      <p:sp>
        <p:nvSpPr>
          <p:cNvPr id="22" name="SK-10-text-21"/>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3" name="SK-10-text-22"/>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4" name="SK-10-text-23"/>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5" name="SK-10-text-24"/>
          <p:cNvSpPr/>
          <p:nvPr/>
        </p:nvSpPr>
        <p:spPr>
          <a:xfrm>
            <a:off x="476250" y="2016026"/>
            <a:ext cx="457200" cy="571500"/>
          </a:xfrm>
          <a:prstGeom prst="rect">
            <a:avLst/>
          </a:prstGeom>
          <a:noFill/>
          <a:ln/>
        </p:spPr>
        <p:txBody>
          <a:bodyPr vert="horz" wrap="square" lIns="0" tIns="0" rIns="0" bIns="0" rtlCol="0" anchor="ctr"/>
          <a:lstStyle/>
          <a:p>
            <a:pPr marL="0" indent="0">
              <a:lnSpc>
                <a:spcPts val="4500"/>
              </a:lnSpc>
              <a:buNone/>
            </a:pPr>
            <a:r>
              <a:rPr lang="en-US" sz="3000" b="1" dirty="0">
                <a:solidFill>
                  <a:srgbClr val="FF8C00"/>
                </a:solidFill>
              </a:rPr>
              <a:t>S</a:t>
            </a:r>
            <a:endParaRPr lang="en-US" sz="3000" dirty="0"/>
          </a:p>
        </p:txBody>
      </p:sp>
      <p:sp>
        <p:nvSpPr>
          <p:cNvPr id="26" name="SK-10-text-25"/>
          <p:cNvSpPr/>
          <p:nvPr/>
        </p:nvSpPr>
        <p:spPr>
          <a:xfrm>
            <a:off x="873323" y="2058888"/>
            <a:ext cx="3810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SGLT2 Inhibitors</a:t>
            </a:r>
            <a:endParaRPr lang="en-US" sz="1500" dirty="0"/>
          </a:p>
        </p:txBody>
      </p:sp>
      <p:sp>
        <p:nvSpPr>
          <p:cNvPr id="27" name="SK-10-text-26"/>
          <p:cNvSpPr/>
          <p:nvPr/>
        </p:nvSpPr>
        <p:spPr>
          <a:xfrm>
            <a:off x="873323" y="2344638"/>
            <a:ext cx="6880860" cy="200025"/>
          </a:xfrm>
          <a:prstGeom prst="rect">
            <a:avLst/>
          </a:prstGeom>
          <a:noFill/>
          <a:ln/>
        </p:spPr>
        <p:txBody>
          <a:bodyPr vert="horz" wrap="square" lIns="0" tIns="0" rIns="0" bIns="0" rtlCol="0" anchor="ctr"/>
          <a:lstStyle/>
          <a:p>
            <a:pPr marL="0" indent="0">
              <a:lnSpc>
                <a:spcPts val="1575"/>
              </a:lnSpc>
              <a:buNone/>
            </a:pPr>
            <a:r>
              <a:rPr lang="en-US" sz="1050" dirty="0">
                <a:solidFill>
                  <a:srgbClr val="666666"/>
                </a:solidFill>
              </a:rPr>
              <a:t>Dapagliflozin, Empagliflozin, Canagliflozin</a:t>
            </a:r>
            <a:endParaRPr lang="en-US" sz="1050" dirty="0"/>
          </a:p>
        </p:txBody>
      </p:sp>
      <p:sp>
        <p:nvSpPr>
          <p:cNvPr id="28" name="SK-10-text-27"/>
          <p:cNvSpPr/>
          <p:nvPr/>
        </p:nvSpPr>
        <p:spPr>
          <a:xfrm>
            <a:off x="738188" y="2825651"/>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MHRA Warning:</a:t>
            </a:r>
            <a:r>
              <a:rPr lang="en-US" sz="1200" dirty="0">
                <a:solidFill>
                  <a:srgbClr val="2D2D2D"/>
                </a:solidFill>
              </a:rPr>
              <a:t> High risk of Diabetic Ketoacidosis (DKA) during intercurrent illness.</a:t>
            </a:r>
            <a:endParaRPr lang="en-US" sz="1200" dirty="0"/>
          </a:p>
        </p:txBody>
      </p:sp>
      <p:sp>
        <p:nvSpPr>
          <p:cNvPr id="29" name="SK-10-text-28"/>
          <p:cNvSpPr/>
          <p:nvPr/>
        </p:nvSpPr>
        <p:spPr>
          <a:xfrm>
            <a:off x="738188" y="3366492"/>
            <a:ext cx="11453813"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Stop </a:t>
            </a:r>
            <a:r>
              <a:rPr lang="en-US" sz="1200" b="1" dirty="0">
                <a:solidFill>
                  <a:srgbClr val="2D2D2D"/>
                </a:solidFill>
              </a:rPr>
              <a:t>immediately</a:t>
            </a:r>
            <a:r>
              <a:rPr lang="en-US" sz="1200" dirty="0">
                <a:solidFill>
                  <a:srgbClr val="2D2D2D"/>
                </a:solidFill>
              </a:rPr>
              <a:t> if unwell, even if blood glucose levels are normal.</a:t>
            </a:r>
            <a:endParaRPr lang="en-US" sz="1200" dirty="0"/>
          </a:p>
        </p:txBody>
      </p:sp>
      <p:sp>
        <p:nvSpPr>
          <p:cNvPr id="30" name="SK-10-text-29"/>
          <p:cNvSpPr/>
          <p:nvPr/>
        </p:nvSpPr>
        <p:spPr>
          <a:xfrm>
            <a:off x="745331" y="3998863"/>
            <a:ext cx="5081588" cy="185738"/>
          </a:xfrm>
          <a:prstGeom prst="rect">
            <a:avLst/>
          </a:prstGeom>
          <a:noFill/>
          <a:ln/>
        </p:spPr>
        <p:txBody>
          <a:bodyPr vert="horz" wrap="square" lIns="0" tIns="0" rIns="0" bIns="0" rtlCol="0" anchor="ctr"/>
          <a:lstStyle/>
          <a:p>
            <a:pPr marL="0" indent="0">
              <a:lnSpc>
                <a:spcPts val="1463"/>
              </a:lnSpc>
              <a:buNone/>
            </a:pPr>
            <a:r>
              <a:rPr lang="en-US" sz="975" b="1" dirty="0">
                <a:solidFill>
                  <a:srgbClr val="D32F2F"/>
                </a:solidFill>
              </a:rPr>
              <a:t> EUGLYCAEMIC DKA</a:t>
            </a:r>
            <a:endParaRPr lang="en-US" sz="975" dirty="0"/>
          </a:p>
        </p:txBody>
      </p:sp>
      <p:sp>
        <p:nvSpPr>
          <p:cNvPr id="31" name="SK-10-text-30"/>
          <p:cNvSpPr/>
          <p:nvPr/>
        </p:nvSpPr>
        <p:spPr>
          <a:xfrm>
            <a:off x="590550" y="4251275"/>
            <a:ext cx="4473178" cy="38100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Ketones rise while glucose remains deceptively normal (&lt;14 mmol/L) due to glycosuria. </a:t>
            </a:r>
            <a:r>
              <a:rPr lang="en-US" sz="1050" b="1" dirty="0">
                <a:solidFill>
                  <a:srgbClr val="2D2D2D"/>
                </a:solidFill>
              </a:rPr>
              <a:t>Always check ketones if unwell.</a:t>
            </a:r>
            <a:endParaRPr lang="en-US" sz="1050" dirty="0"/>
          </a:p>
        </p:txBody>
      </p:sp>
      <p:sp>
        <p:nvSpPr>
          <p:cNvPr id="32" name="SK-10-text-31"/>
          <p:cNvSpPr/>
          <p:nvPr/>
        </p:nvSpPr>
        <p:spPr>
          <a:xfrm>
            <a:off x="6405563" y="2122736"/>
            <a:ext cx="457200" cy="571500"/>
          </a:xfrm>
          <a:prstGeom prst="rect">
            <a:avLst/>
          </a:prstGeom>
          <a:noFill/>
          <a:ln/>
        </p:spPr>
        <p:txBody>
          <a:bodyPr vert="horz" wrap="square" lIns="0" tIns="0" rIns="0" bIns="0" rtlCol="0" anchor="ctr"/>
          <a:lstStyle/>
          <a:p>
            <a:pPr marL="0" indent="0">
              <a:lnSpc>
                <a:spcPts val="4500"/>
              </a:lnSpc>
              <a:buNone/>
            </a:pPr>
            <a:r>
              <a:rPr lang="en-US" sz="3000" b="1" dirty="0">
                <a:solidFill>
                  <a:srgbClr val="FF8C00"/>
                </a:solidFill>
              </a:rPr>
              <a:t>A</a:t>
            </a:r>
            <a:endParaRPr lang="en-US" sz="3000" dirty="0"/>
          </a:p>
        </p:txBody>
      </p:sp>
      <p:sp>
        <p:nvSpPr>
          <p:cNvPr id="33" name="SK-10-text-32"/>
          <p:cNvSpPr/>
          <p:nvPr/>
        </p:nvSpPr>
        <p:spPr>
          <a:xfrm>
            <a:off x="6823621" y="2165598"/>
            <a:ext cx="3200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ACE Inhibitors</a:t>
            </a:r>
            <a:endParaRPr lang="en-US" sz="1500" dirty="0"/>
          </a:p>
        </p:txBody>
      </p:sp>
      <p:sp>
        <p:nvSpPr>
          <p:cNvPr id="34" name="SK-10-text-33"/>
          <p:cNvSpPr/>
          <p:nvPr/>
        </p:nvSpPr>
        <p:spPr>
          <a:xfrm>
            <a:off x="6823621" y="2451348"/>
            <a:ext cx="5368379" cy="200025"/>
          </a:xfrm>
          <a:prstGeom prst="rect">
            <a:avLst/>
          </a:prstGeom>
          <a:noFill/>
          <a:ln/>
        </p:spPr>
        <p:txBody>
          <a:bodyPr vert="horz" wrap="square" lIns="0" tIns="0" rIns="0" bIns="0" rtlCol="0" anchor="ctr"/>
          <a:lstStyle/>
          <a:p>
            <a:pPr marL="0" indent="0">
              <a:lnSpc>
                <a:spcPts val="1575"/>
              </a:lnSpc>
              <a:buNone/>
            </a:pPr>
            <a:r>
              <a:rPr lang="en-US" sz="1050" dirty="0">
                <a:solidFill>
                  <a:srgbClr val="666666"/>
                </a:solidFill>
              </a:rPr>
              <a:t>Ramipril, Lisinopril, Perindopril, Enalapril</a:t>
            </a:r>
            <a:endParaRPr lang="en-US" sz="1050" dirty="0"/>
          </a:p>
        </p:txBody>
      </p:sp>
      <p:sp>
        <p:nvSpPr>
          <p:cNvPr id="35" name="SK-10-text-34"/>
          <p:cNvSpPr/>
          <p:nvPr/>
        </p:nvSpPr>
        <p:spPr>
          <a:xfrm>
            <a:off x="6667500" y="2932361"/>
            <a:ext cx="55245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Dehydration leads to low renal perfusion pressure.</a:t>
            </a:r>
            <a:endParaRPr lang="en-US" sz="1200" dirty="0"/>
          </a:p>
        </p:txBody>
      </p:sp>
      <p:sp>
        <p:nvSpPr>
          <p:cNvPr id="36" name="SK-10-text-35"/>
          <p:cNvSpPr/>
          <p:nvPr/>
        </p:nvSpPr>
        <p:spPr>
          <a:xfrm>
            <a:off x="6667500" y="3259931"/>
            <a:ext cx="55245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ACEi block the protective vasoconstriction of the </a:t>
            </a:r>
            <a:r>
              <a:rPr lang="en-US" sz="1200" b="1" dirty="0">
                <a:solidFill>
                  <a:srgbClr val="2D2D2D"/>
                </a:solidFill>
              </a:rPr>
              <a:t>efferent arteriole</a:t>
            </a:r>
            <a:r>
              <a:rPr lang="en-US" sz="1200" dirty="0">
                <a:solidFill>
                  <a:srgbClr val="2D2D2D"/>
                </a:solidFill>
              </a:rPr>
              <a:t>.</a:t>
            </a:r>
            <a:endParaRPr lang="en-US" sz="1200" dirty="0"/>
          </a:p>
        </p:txBody>
      </p:sp>
      <p:sp>
        <p:nvSpPr>
          <p:cNvPr id="37" name="SK-10-text-36"/>
          <p:cNvSpPr/>
          <p:nvPr/>
        </p:nvSpPr>
        <p:spPr>
          <a:xfrm>
            <a:off x="6674644" y="3892302"/>
            <a:ext cx="5081588" cy="185738"/>
          </a:xfrm>
          <a:prstGeom prst="rect">
            <a:avLst/>
          </a:prstGeom>
          <a:noFill/>
          <a:ln/>
        </p:spPr>
        <p:txBody>
          <a:bodyPr vert="horz" wrap="square" lIns="0" tIns="0" rIns="0" bIns="0" rtlCol="0" anchor="ctr"/>
          <a:lstStyle/>
          <a:p>
            <a:pPr marL="0" indent="0">
              <a:lnSpc>
                <a:spcPts val="1463"/>
              </a:lnSpc>
              <a:buNone/>
            </a:pPr>
            <a:r>
              <a:rPr lang="en-US" sz="975" b="1" dirty="0">
                <a:solidFill>
                  <a:srgbClr val="D32F2F"/>
                </a:solidFill>
              </a:rPr>
              <a:t> ACUTE KIDNEY INJURY</a:t>
            </a:r>
            <a:endParaRPr lang="en-US" sz="975" dirty="0"/>
          </a:p>
        </p:txBody>
      </p:sp>
      <p:sp>
        <p:nvSpPr>
          <p:cNvPr id="38" name="SK-10-text-37"/>
          <p:cNvSpPr/>
          <p:nvPr/>
        </p:nvSpPr>
        <p:spPr>
          <a:xfrm>
            <a:off x="6519863" y="4144714"/>
            <a:ext cx="4832896" cy="38100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Loss of glomerular filtration pressure + hypovolaemia = rapid decline in eGFR and potential AKI.</a:t>
            </a:r>
            <a:endParaRPr lang="en-US" sz="1050" dirty="0"/>
          </a:p>
        </p:txBody>
      </p:sp>
      <p:sp>
        <p:nvSpPr>
          <p:cNvPr id="39" name="SK-10-text-38"/>
          <p:cNvSpPr/>
          <p:nvPr/>
        </p:nvSpPr>
        <p:spPr>
          <a:xfrm>
            <a:off x="552450" y="6119813"/>
            <a:ext cx="836265" cy="3810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 SCA PEARL</a:t>
            </a:r>
            <a:endParaRPr lang="en-US" sz="900" dirty="0"/>
          </a:p>
        </p:txBody>
      </p:sp>
      <p:sp>
        <p:nvSpPr>
          <p:cNvPr id="40" name="SK-10-text-39"/>
          <p:cNvSpPr/>
          <p:nvPr/>
        </p:nvSpPr>
        <p:spPr>
          <a:xfrm>
            <a:off x="1862584" y="6096000"/>
            <a:ext cx="10107960" cy="428625"/>
          </a:xfrm>
          <a:prstGeom prst="rect">
            <a:avLst/>
          </a:prstGeom>
          <a:noFill/>
          <a:ln/>
        </p:spPr>
        <p:txBody>
          <a:bodyPr vert="horz" wrap="square" lIns="0" tIns="0" rIns="0" bIns="0" rtlCol="0" anchor="ctr"/>
          <a:lstStyle/>
          <a:p>
            <a:pPr marL="0" indent="0">
              <a:lnSpc>
                <a:spcPts val="1688"/>
              </a:lnSpc>
              <a:buNone/>
            </a:pPr>
            <a:r>
              <a:rPr lang="en-US" sz="1125" dirty="0">
                <a:solidFill>
                  <a:srgbClr val="FFFFFF"/>
                </a:solidFill>
              </a:rPr>
              <a:t> The "efferent arteriole" mechanism is a classic AKT question. For SCA, explain that these drugs are "kidney-protective" long-term but can "stress the kidneys" when you are dehydrated.</a:t>
            </a:r>
            <a:endParaRPr lang="en-US" sz="112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1-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11-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11-img-5" descr="preencoded.png"/>
          <p:cNvPicPr>
            <a:picLocks noChangeAspect="1"/>
          </p:cNvPicPr>
          <p:nvPr/>
        </p:nvPicPr>
        <p:blipFill>
          <a:blip r:embed="rId6"/>
          <a:stretch>
            <a:fillRect/>
          </a:stretch>
        </p:blipFill>
        <p:spPr>
          <a:xfrm>
            <a:off x="381000" y="1681163"/>
            <a:ext cx="5572125" cy="3495675"/>
          </a:xfrm>
          <a:prstGeom prst="rect">
            <a:avLst/>
          </a:prstGeom>
        </p:spPr>
      </p:pic>
      <p:pic>
        <p:nvPicPr>
          <p:cNvPr id="7" name="SK-11-img-6" descr="preencoded.png"/>
          <p:cNvPicPr>
            <a:picLocks noChangeAspect="1"/>
          </p:cNvPicPr>
          <p:nvPr/>
        </p:nvPicPr>
        <p:blipFill>
          <a:blip r:embed="rId7"/>
          <a:stretch>
            <a:fillRect/>
          </a:stretch>
        </p:blipFill>
        <p:spPr>
          <a:xfrm>
            <a:off x="619125" y="2560290"/>
            <a:ext cx="214313" cy="175320"/>
          </a:xfrm>
          <a:prstGeom prst="rect">
            <a:avLst/>
          </a:prstGeom>
        </p:spPr>
      </p:pic>
      <p:pic>
        <p:nvPicPr>
          <p:cNvPr id="8" name="SK-11-img-7" descr="preencoded.png"/>
          <p:cNvPicPr>
            <a:picLocks noChangeAspect="1"/>
          </p:cNvPicPr>
          <p:nvPr/>
        </p:nvPicPr>
        <p:blipFill>
          <a:blip r:embed="rId7"/>
          <a:stretch>
            <a:fillRect/>
          </a:stretch>
        </p:blipFill>
        <p:spPr>
          <a:xfrm>
            <a:off x="619125" y="2893665"/>
            <a:ext cx="214313" cy="175320"/>
          </a:xfrm>
          <a:prstGeom prst="rect">
            <a:avLst/>
          </a:prstGeom>
        </p:spPr>
      </p:pic>
      <p:pic>
        <p:nvPicPr>
          <p:cNvPr id="9" name="SK-11-img-8" descr="preencoded.png"/>
          <p:cNvPicPr>
            <a:picLocks noChangeAspect="1"/>
          </p:cNvPicPr>
          <p:nvPr/>
        </p:nvPicPr>
        <p:blipFill>
          <a:blip r:embed="rId7"/>
          <a:stretch>
            <a:fillRect/>
          </a:stretch>
        </p:blipFill>
        <p:spPr>
          <a:xfrm>
            <a:off x="619125" y="3227040"/>
            <a:ext cx="214313" cy="175320"/>
          </a:xfrm>
          <a:prstGeom prst="rect">
            <a:avLst/>
          </a:prstGeom>
        </p:spPr>
      </p:pic>
      <p:pic>
        <p:nvPicPr>
          <p:cNvPr id="10" name="SK-11-img-9" descr="preencoded.png"/>
          <p:cNvPicPr>
            <a:picLocks noChangeAspect="1"/>
          </p:cNvPicPr>
          <p:nvPr/>
        </p:nvPicPr>
        <p:blipFill>
          <a:blip r:embed="rId8"/>
          <a:stretch>
            <a:fillRect/>
          </a:stretch>
        </p:blipFill>
        <p:spPr>
          <a:xfrm>
            <a:off x="619125" y="3662362"/>
            <a:ext cx="5095875" cy="1276350"/>
          </a:xfrm>
          <a:prstGeom prst="rect">
            <a:avLst/>
          </a:prstGeom>
        </p:spPr>
      </p:pic>
      <p:pic>
        <p:nvPicPr>
          <p:cNvPr id="11" name="SK-11-img-10" descr="preencoded.png"/>
          <p:cNvPicPr>
            <a:picLocks noChangeAspect="1"/>
          </p:cNvPicPr>
          <p:nvPr/>
        </p:nvPicPr>
        <p:blipFill>
          <a:blip r:embed="rId9"/>
          <a:stretch>
            <a:fillRect/>
          </a:stretch>
        </p:blipFill>
        <p:spPr>
          <a:xfrm>
            <a:off x="762000" y="3841105"/>
            <a:ext cx="190500" cy="152400"/>
          </a:xfrm>
          <a:prstGeom prst="rect">
            <a:avLst/>
          </a:prstGeom>
        </p:spPr>
      </p:pic>
      <p:pic>
        <p:nvPicPr>
          <p:cNvPr id="12" name="SK-11-img-11" descr="preencoded.png"/>
          <p:cNvPicPr>
            <a:picLocks noChangeAspect="1"/>
          </p:cNvPicPr>
          <p:nvPr/>
        </p:nvPicPr>
        <p:blipFill>
          <a:blip r:embed="rId10"/>
          <a:stretch>
            <a:fillRect/>
          </a:stretch>
        </p:blipFill>
        <p:spPr>
          <a:xfrm>
            <a:off x="6238875" y="1626394"/>
            <a:ext cx="5572125" cy="3605213"/>
          </a:xfrm>
          <a:prstGeom prst="rect">
            <a:avLst/>
          </a:prstGeom>
        </p:spPr>
      </p:pic>
      <p:pic>
        <p:nvPicPr>
          <p:cNvPr id="13" name="SK-11-img-12" descr="preencoded.png"/>
          <p:cNvPicPr>
            <a:picLocks noChangeAspect="1"/>
          </p:cNvPicPr>
          <p:nvPr/>
        </p:nvPicPr>
        <p:blipFill>
          <a:blip r:embed="rId11"/>
          <a:stretch>
            <a:fillRect/>
          </a:stretch>
        </p:blipFill>
        <p:spPr>
          <a:xfrm>
            <a:off x="6477000" y="2464594"/>
            <a:ext cx="5095875" cy="1047750"/>
          </a:xfrm>
          <a:prstGeom prst="rect">
            <a:avLst/>
          </a:prstGeom>
        </p:spPr>
      </p:pic>
      <p:pic>
        <p:nvPicPr>
          <p:cNvPr id="14" name="SK-11-img-13" descr="preencoded.png"/>
          <p:cNvPicPr>
            <a:picLocks noChangeAspect="1"/>
          </p:cNvPicPr>
          <p:nvPr/>
        </p:nvPicPr>
        <p:blipFill>
          <a:blip r:embed="rId12"/>
          <a:stretch>
            <a:fillRect/>
          </a:stretch>
        </p:blipFill>
        <p:spPr>
          <a:xfrm>
            <a:off x="6619875" y="2643336"/>
            <a:ext cx="190500" cy="152400"/>
          </a:xfrm>
          <a:prstGeom prst="rect">
            <a:avLst/>
          </a:prstGeom>
        </p:spPr>
      </p:pic>
      <p:pic>
        <p:nvPicPr>
          <p:cNvPr id="15" name="SK-11-img-14" descr="preencoded.png"/>
          <p:cNvPicPr>
            <a:picLocks noChangeAspect="1"/>
          </p:cNvPicPr>
          <p:nvPr/>
        </p:nvPicPr>
        <p:blipFill>
          <a:blip r:embed="rId13"/>
          <a:stretch>
            <a:fillRect/>
          </a:stretch>
        </p:blipFill>
        <p:spPr>
          <a:xfrm>
            <a:off x="6477000" y="3655219"/>
            <a:ext cx="5095875" cy="1338263"/>
          </a:xfrm>
          <a:prstGeom prst="rect">
            <a:avLst/>
          </a:prstGeom>
        </p:spPr>
      </p:pic>
      <p:pic>
        <p:nvPicPr>
          <p:cNvPr id="16" name="SK-11-img-15" descr="preencoded.png"/>
          <p:cNvPicPr>
            <a:picLocks noChangeAspect="1"/>
          </p:cNvPicPr>
          <p:nvPr/>
        </p:nvPicPr>
        <p:blipFill>
          <a:blip r:embed="rId14"/>
          <a:stretch>
            <a:fillRect/>
          </a:stretch>
        </p:blipFill>
        <p:spPr>
          <a:xfrm>
            <a:off x="6477000" y="4154686"/>
            <a:ext cx="178594" cy="148828"/>
          </a:xfrm>
          <a:prstGeom prst="rect">
            <a:avLst/>
          </a:prstGeom>
        </p:spPr>
      </p:pic>
      <p:pic>
        <p:nvPicPr>
          <p:cNvPr id="17" name="SK-11-img-16" descr="preencoded.png"/>
          <p:cNvPicPr>
            <a:picLocks noChangeAspect="1"/>
          </p:cNvPicPr>
          <p:nvPr/>
        </p:nvPicPr>
        <p:blipFill>
          <a:blip r:embed="rId15"/>
          <a:stretch>
            <a:fillRect/>
          </a:stretch>
        </p:blipFill>
        <p:spPr>
          <a:xfrm>
            <a:off x="6477000" y="4445198"/>
            <a:ext cx="178594" cy="148828"/>
          </a:xfrm>
          <a:prstGeom prst="rect">
            <a:avLst/>
          </a:prstGeom>
        </p:spPr>
      </p:pic>
      <p:pic>
        <p:nvPicPr>
          <p:cNvPr id="18" name="SK-11-img-17" descr="preencoded.png"/>
          <p:cNvPicPr>
            <a:picLocks noChangeAspect="1"/>
          </p:cNvPicPr>
          <p:nvPr/>
        </p:nvPicPr>
        <p:blipFill>
          <a:blip r:embed="rId16"/>
          <a:stretch>
            <a:fillRect/>
          </a:stretch>
        </p:blipFill>
        <p:spPr>
          <a:xfrm>
            <a:off x="6477000" y="4735711"/>
            <a:ext cx="178594" cy="148828"/>
          </a:xfrm>
          <a:prstGeom prst="rect">
            <a:avLst/>
          </a:prstGeom>
        </p:spPr>
      </p:pic>
      <p:pic>
        <p:nvPicPr>
          <p:cNvPr id="19" name="SK-11-img-18" descr="preencoded.png"/>
          <p:cNvPicPr>
            <a:picLocks noChangeAspect="1"/>
          </p:cNvPicPr>
          <p:nvPr/>
        </p:nvPicPr>
        <p:blipFill>
          <a:blip r:embed="rId17"/>
          <a:stretch>
            <a:fillRect/>
          </a:stretch>
        </p:blipFill>
        <p:spPr>
          <a:xfrm>
            <a:off x="0" y="6096000"/>
            <a:ext cx="12192000" cy="762000"/>
          </a:xfrm>
          <a:prstGeom prst="rect">
            <a:avLst/>
          </a:prstGeom>
        </p:spPr>
      </p:pic>
      <p:sp>
        <p:nvSpPr>
          <p:cNvPr id="20" name="SK-11-text-19"/>
          <p:cNvSpPr/>
          <p:nvPr/>
        </p:nvSpPr>
        <p:spPr>
          <a:xfrm>
            <a:off x="381000" y="209550"/>
            <a:ext cx="77952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SADMAN: Diuretics and Metformin</a:t>
            </a:r>
            <a:endParaRPr lang="en-US" sz="1650" dirty="0"/>
          </a:p>
        </p:txBody>
      </p:sp>
      <p:sp>
        <p:nvSpPr>
          <p:cNvPr id="21" name="SK-11-text-20"/>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2" name="SK-11-text-21"/>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3" name="SK-11-text-22"/>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4" name="SK-11-text-23"/>
          <p:cNvSpPr/>
          <p:nvPr/>
        </p:nvSpPr>
        <p:spPr>
          <a:xfrm>
            <a:off x="619125" y="1919288"/>
            <a:ext cx="54864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FF8C00"/>
                </a:solidFill>
              </a:rPr>
              <a:t>D</a:t>
            </a:r>
            <a:endParaRPr lang="en-US" sz="3600" dirty="0"/>
          </a:p>
        </p:txBody>
      </p:sp>
      <p:sp>
        <p:nvSpPr>
          <p:cNvPr id="25" name="SK-11-text-24"/>
          <p:cNvSpPr/>
          <p:nvPr/>
        </p:nvSpPr>
        <p:spPr>
          <a:xfrm>
            <a:off x="1139875" y="1976438"/>
            <a:ext cx="24688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2D2D"/>
                </a:solidFill>
              </a:rPr>
              <a:t>Diuretics</a:t>
            </a:r>
            <a:endParaRPr lang="en-US" sz="1800" dirty="0"/>
          </a:p>
        </p:txBody>
      </p:sp>
      <p:sp>
        <p:nvSpPr>
          <p:cNvPr id="26" name="SK-11-text-25"/>
          <p:cNvSpPr/>
          <p:nvPr/>
        </p:nvSpPr>
        <p:spPr>
          <a:xfrm>
            <a:off x="928688" y="2519363"/>
            <a:ext cx="50958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A4A4A"/>
                </a:solidFill>
              </a:rPr>
              <a:t>Furosemide, Bumetanide</a:t>
            </a:r>
            <a:endParaRPr lang="en-US" sz="1350" dirty="0"/>
          </a:p>
        </p:txBody>
      </p:sp>
      <p:sp>
        <p:nvSpPr>
          <p:cNvPr id="27" name="SK-11-text-26"/>
          <p:cNvSpPr/>
          <p:nvPr/>
        </p:nvSpPr>
        <p:spPr>
          <a:xfrm>
            <a:off x="928688" y="2852738"/>
            <a:ext cx="50958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A4A4A"/>
                </a:solidFill>
              </a:rPr>
              <a:t>Spironolactone</a:t>
            </a:r>
            <a:endParaRPr lang="en-US" sz="1350" dirty="0"/>
          </a:p>
        </p:txBody>
      </p:sp>
      <p:sp>
        <p:nvSpPr>
          <p:cNvPr id="28" name="SK-11-text-27"/>
          <p:cNvSpPr/>
          <p:nvPr/>
        </p:nvSpPr>
        <p:spPr>
          <a:xfrm>
            <a:off x="928688" y="3186113"/>
            <a:ext cx="637794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A4A4A"/>
                </a:solidFill>
              </a:rPr>
              <a:t>Indapamide, Bendroflumethiazide</a:t>
            </a:r>
            <a:endParaRPr lang="en-US" sz="1350" dirty="0"/>
          </a:p>
        </p:txBody>
      </p:sp>
      <p:sp>
        <p:nvSpPr>
          <p:cNvPr id="29" name="SK-11-text-28"/>
          <p:cNvSpPr/>
          <p:nvPr/>
        </p:nvSpPr>
        <p:spPr>
          <a:xfrm>
            <a:off x="1028700" y="3805237"/>
            <a:ext cx="48101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 Risk: Dehydration &amp; AKI</a:t>
            </a:r>
            <a:endParaRPr lang="en-US" sz="1200" dirty="0"/>
          </a:p>
        </p:txBody>
      </p:sp>
      <p:sp>
        <p:nvSpPr>
          <p:cNvPr id="30" name="SK-11-text-29"/>
          <p:cNvSpPr/>
          <p:nvPr/>
        </p:nvSpPr>
        <p:spPr>
          <a:xfrm>
            <a:off x="762000" y="4110038"/>
            <a:ext cx="4810125" cy="6858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Directly causes hypovolaemia during illness. Continued use when the patient is already losing fluid (vomiting/diarrhoea) rapidly leads to pre-renal Acute Kidney Injury.</a:t>
            </a:r>
            <a:endParaRPr lang="en-US" sz="1200" dirty="0"/>
          </a:p>
        </p:txBody>
      </p:sp>
      <p:sp>
        <p:nvSpPr>
          <p:cNvPr id="31" name="SK-11-text-30"/>
          <p:cNvSpPr/>
          <p:nvPr/>
        </p:nvSpPr>
        <p:spPr>
          <a:xfrm>
            <a:off x="6477000" y="1864519"/>
            <a:ext cx="54864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D32F2F"/>
                </a:solidFill>
              </a:rPr>
              <a:t>M</a:t>
            </a:r>
            <a:endParaRPr lang="en-US" sz="3600" dirty="0"/>
          </a:p>
        </p:txBody>
      </p:sp>
      <p:sp>
        <p:nvSpPr>
          <p:cNvPr id="32" name="SK-11-text-31"/>
          <p:cNvSpPr/>
          <p:nvPr/>
        </p:nvSpPr>
        <p:spPr>
          <a:xfrm>
            <a:off x="7048351" y="1921669"/>
            <a:ext cx="24688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2D2D"/>
                </a:solidFill>
              </a:rPr>
              <a:t>Metformin</a:t>
            </a:r>
            <a:endParaRPr lang="en-US" sz="1800" dirty="0"/>
          </a:p>
        </p:txBody>
      </p:sp>
      <p:sp>
        <p:nvSpPr>
          <p:cNvPr id="33" name="SK-11-text-32"/>
          <p:cNvSpPr/>
          <p:nvPr/>
        </p:nvSpPr>
        <p:spPr>
          <a:xfrm>
            <a:off x="6886575" y="2607469"/>
            <a:ext cx="48101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 Risk: Lactic Acidosis</a:t>
            </a:r>
            <a:endParaRPr lang="en-US" sz="1200" dirty="0"/>
          </a:p>
        </p:txBody>
      </p:sp>
      <p:sp>
        <p:nvSpPr>
          <p:cNvPr id="34" name="SK-11-text-33"/>
          <p:cNvSpPr/>
          <p:nvPr/>
        </p:nvSpPr>
        <p:spPr>
          <a:xfrm>
            <a:off x="6619875" y="2912269"/>
            <a:ext cx="4810125" cy="4572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Metformin is 100% renally cleared. If a patient becomes dehydrated and develops AKI, the drug accumulates to toxic levels.</a:t>
            </a:r>
            <a:endParaRPr lang="en-US" sz="1200" dirty="0"/>
          </a:p>
        </p:txBody>
      </p:sp>
      <p:sp>
        <p:nvSpPr>
          <p:cNvPr id="35" name="SK-11-text-34"/>
          <p:cNvSpPr/>
          <p:nvPr/>
        </p:nvSpPr>
        <p:spPr>
          <a:xfrm>
            <a:off x="6477000" y="3798094"/>
            <a:ext cx="5095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4A4A4A"/>
                </a:solidFill>
              </a:rPr>
              <a:t>Clinical Nuance:</a:t>
            </a:r>
            <a:endParaRPr lang="en-US" sz="1200" dirty="0"/>
          </a:p>
        </p:txBody>
      </p:sp>
      <p:sp>
        <p:nvSpPr>
          <p:cNvPr id="36" name="SK-11-text-35"/>
          <p:cNvSpPr/>
          <p:nvPr/>
        </p:nvSpPr>
        <p:spPr>
          <a:xfrm>
            <a:off x="6750844" y="4121944"/>
            <a:ext cx="544115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4A4A"/>
                </a:solidFill>
              </a:rPr>
              <a:t>Stop if significant GI illness (V&amp;D)</a:t>
            </a:r>
            <a:endParaRPr lang="en-US" sz="1125" dirty="0"/>
          </a:p>
        </p:txBody>
      </p:sp>
      <p:sp>
        <p:nvSpPr>
          <p:cNvPr id="37" name="SK-11-text-36"/>
          <p:cNvSpPr/>
          <p:nvPr/>
        </p:nvSpPr>
        <p:spPr>
          <a:xfrm>
            <a:off x="6750844" y="4412456"/>
            <a:ext cx="544115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4A4A"/>
                </a:solidFill>
              </a:rPr>
              <a:t>Critical if baseline eGFR is already &lt;45</a:t>
            </a:r>
            <a:endParaRPr lang="en-US" sz="1125" dirty="0"/>
          </a:p>
        </p:txBody>
      </p:sp>
      <p:sp>
        <p:nvSpPr>
          <p:cNvPr id="38" name="SK-11-text-37"/>
          <p:cNvSpPr/>
          <p:nvPr/>
        </p:nvSpPr>
        <p:spPr>
          <a:xfrm>
            <a:off x="6750844" y="4702969"/>
            <a:ext cx="544115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4A4A"/>
                </a:solidFill>
              </a:rPr>
              <a:t>Metformin itself isn't nephrotoxic, but its accumulation during AKI is fatal</a:t>
            </a:r>
            <a:endParaRPr lang="en-US" sz="1125" dirty="0"/>
          </a:p>
        </p:txBody>
      </p:sp>
      <p:sp>
        <p:nvSpPr>
          <p:cNvPr id="39" name="SK-11-text-38"/>
          <p:cNvSpPr/>
          <p:nvPr/>
        </p:nvSpPr>
        <p:spPr>
          <a:xfrm>
            <a:off x="238125" y="6096000"/>
            <a:ext cx="11715750" cy="762000"/>
          </a:xfrm>
          <a:prstGeom prst="rect">
            <a:avLst/>
          </a:prstGeom>
          <a:noFill/>
          <a:ln/>
        </p:spPr>
        <p:txBody>
          <a:bodyPr vert="horz" wrap="square" lIns="0" tIns="0" rIns="0" bIns="0" rtlCol="0" anchor="ctr"/>
          <a:lstStyle/>
          <a:p>
            <a:pPr marL="0" indent="0">
              <a:lnSpc>
                <a:spcPts val="1575"/>
              </a:lnSpc>
              <a:buNone/>
            </a:pPr>
            <a:r>
              <a:rPr lang="en-US" sz="1050" b="1" dirty="0">
                <a:solidFill>
                  <a:srgbClr val="EEEEEE"/>
                </a:solidFill>
              </a:rPr>
              <a:t>Speaker Notes:</a:t>
            </a:r>
            <a:r>
              <a:rPr lang="en-US" sz="1050" dirty="0">
                <a:solidFill>
                  <a:srgbClr val="EEEEEE"/>
                </a:solidFill>
              </a:rPr>
              <a:t> The "D" and "M" of SADMAN are critical for preventing metabolic disasters. Diuretics (Loop, Thiazide, and K-sparing) directly exacerbate hypovolaemia, pushing a dehydrated patient into AKI. Metformin is unique here: it doesn't cause the kidney injury itself (unlike NSAIDs or ACEi), but because it is exclusively cleared by the kidneys, any drop in eGFR causes rapid accumulation. This leads to Metformin-Associated Lactic Acidosis (MALA), which carries a very high mortality rate. Trainees should remind patients that if they can't keep fluids down, these must be paused.</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4"/>
          <a:stretch>
            <a:fillRect/>
          </a:stretch>
        </p:blipFill>
        <p:spPr>
          <a:xfrm>
            <a:off x="142875" y="95250"/>
            <a:ext cx="11906250" cy="762000"/>
          </a:xfrm>
          <a:prstGeom prst="rect">
            <a:avLst/>
          </a:prstGeom>
        </p:spPr>
      </p:pic>
      <p:pic>
        <p:nvPicPr>
          <p:cNvPr id="4" name="SK-12-img-3"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5" name="SK-12-img-4" descr="preencoded.png"/>
          <p:cNvPicPr>
            <a:picLocks noChangeAspect="1"/>
          </p:cNvPicPr>
          <p:nvPr/>
        </p:nvPicPr>
        <p:blipFill>
          <a:blip r:embed="rId6"/>
          <a:stretch>
            <a:fillRect/>
          </a:stretch>
        </p:blipFill>
        <p:spPr>
          <a:xfrm>
            <a:off x="285750" y="1047750"/>
            <a:ext cx="5667375" cy="2781300"/>
          </a:xfrm>
          <a:prstGeom prst="rect">
            <a:avLst/>
          </a:prstGeom>
        </p:spPr>
      </p:pic>
      <p:pic>
        <p:nvPicPr>
          <p:cNvPr id="6" name="SK-12-img-5" descr="preencoded.png"/>
          <p:cNvPicPr>
            <a:picLocks noChangeAspect="1"/>
          </p:cNvPicPr>
          <p:nvPr/>
        </p:nvPicPr>
        <p:blipFill>
          <a:blip r:embed="rId7"/>
          <a:stretch>
            <a:fillRect/>
          </a:stretch>
        </p:blipFill>
        <p:spPr>
          <a:xfrm>
            <a:off x="514350" y="1304925"/>
            <a:ext cx="285750" cy="228600"/>
          </a:xfrm>
          <a:prstGeom prst="rect">
            <a:avLst/>
          </a:prstGeom>
        </p:spPr>
      </p:pic>
      <p:pic>
        <p:nvPicPr>
          <p:cNvPr id="7" name="SK-12-img-6" descr="preencoded.png"/>
          <p:cNvPicPr>
            <a:picLocks noChangeAspect="1"/>
          </p:cNvPicPr>
          <p:nvPr/>
        </p:nvPicPr>
        <p:blipFill>
          <a:blip r:embed="rId8"/>
          <a:stretch>
            <a:fillRect/>
          </a:stretch>
        </p:blipFill>
        <p:spPr>
          <a:xfrm>
            <a:off x="514350" y="1743075"/>
            <a:ext cx="190500" cy="152400"/>
          </a:xfrm>
          <a:prstGeom prst="rect">
            <a:avLst/>
          </a:prstGeom>
        </p:spPr>
      </p:pic>
      <p:pic>
        <p:nvPicPr>
          <p:cNvPr id="8" name="SK-12-img-7" descr="preencoded.png"/>
          <p:cNvPicPr>
            <a:picLocks noChangeAspect="1"/>
          </p:cNvPicPr>
          <p:nvPr/>
        </p:nvPicPr>
        <p:blipFill>
          <a:blip r:embed="rId8"/>
          <a:stretch>
            <a:fillRect/>
          </a:stretch>
        </p:blipFill>
        <p:spPr>
          <a:xfrm>
            <a:off x="514350" y="2047875"/>
            <a:ext cx="190500" cy="152400"/>
          </a:xfrm>
          <a:prstGeom prst="rect">
            <a:avLst/>
          </a:prstGeom>
        </p:spPr>
      </p:pic>
      <p:pic>
        <p:nvPicPr>
          <p:cNvPr id="9" name="SK-12-img-8" descr="preencoded.png"/>
          <p:cNvPicPr>
            <a:picLocks noChangeAspect="1"/>
          </p:cNvPicPr>
          <p:nvPr/>
        </p:nvPicPr>
        <p:blipFill>
          <a:blip r:embed="rId9"/>
          <a:stretch>
            <a:fillRect/>
          </a:stretch>
        </p:blipFill>
        <p:spPr>
          <a:xfrm>
            <a:off x="514350" y="2457450"/>
            <a:ext cx="5210175" cy="1143000"/>
          </a:xfrm>
          <a:prstGeom prst="rect">
            <a:avLst/>
          </a:prstGeom>
        </p:spPr>
      </p:pic>
      <p:pic>
        <p:nvPicPr>
          <p:cNvPr id="10" name="SK-12-img-9" descr="preencoded.png"/>
          <p:cNvPicPr>
            <a:picLocks noChangeAspect="1"/>
          </p:cNvPicPr>
          <p:nvPr/>
        </p:nvPicPr>
        <p:blipFill>
          <a:blip r:embed="rId10"/>
          <a:stretch>
            <a:fillRect/>
          </a:stretch>
        </p:blipFill>
        <p:spPr>
          <a:xfrm>
            <a:off x="285750" y="4019550"/>
            <a:ext cx="5667375" cy="933450"/>
          </a:xfrm>
          <a:prstGeom prst="rect">
            <a:avLst/>
          </a:prstGeom>
        </p:spPr>
      </p:pic>
      <p:pic>
        <p:nvPicPr>
          <p:cNvPr id="11" name="SK-12-img-10" descr="preencoded.png"/>
          <p:cNvPicPr>
            <a:picLocks noChangeAspect="1"/>
          </p:cNvPicPr>
          <p:nvPr/>
        </p:nvPicPr>
        <p:blipFill>
          <a:blip r:embed="rId11"/>
          <a:stretch>
            <a:fillRect/>
          </a:stretch>
        </p:blipFill>
        <p:spPr>
          <a:xfrm>
            <a:off x="428625" y="4201418"/>
            <a:ext cx="166688" cy="137220"/>
          </a:xfrm>
          <a:prstGeom prst="rect">
            <a:avLst/>
          </a:prstGeom>
        </p:spPr>
      </p:pic>
      <p:pic>
        <p:nvPicPr>
          <p:cNvPr id="12" name="SK-12-img-11" descr="preencoded.png"/>
          <p:cNvPicPr>
            <a:picLocks noChangeAspect="1"/>
          </p:cNvPicPr>
          <p:nvPr/>
        </p:nvPicPr>
        <p:blipFill>
          <a:blip r:embed="rId12"/>
          <a:stretch>
            <a:fillRect/>
          </a:stretch>
        </p:blipFill>
        <p:spPr>
          <a:xfrm>
            <a:off x="6238875" y="1047750"/>
            <a:ext cx="5667375" cy="2566988"/>
          </a:xfrm>
          <a:prstGeom prst="rect">
            <a:avLst/>
          </a:prstGeom>
        </p:spPr>
      </p:pic>
      <p:pic>
        <p:nvPicPr>
          <p:cNvPr id="13" name="SK-12-img-12" descr="preencoded.png"/>
          <p:cNvPicPr>
            <a:picLocks noChangeAspect="1"/>
          </p:cNvPicPr>
          <p:nvPr/>
        </p:nvPicPr>
        <p:blipFill>
          <a:blip r:embed="rId13"/>
          <a:stretch>
            <a:fillRect/>
          </a:stretch>
        </p:blipFill>
        <p:spPr>
          <a:xfrm>
            <a:off x="6467475" y="1304925"/>
            <a:ext cx="285750" cy="228600"/>
          </a:xfrm>
          <a:prstGeom prst="rect">
            <a:avLst/>
          </a:prstGeom>
        </p:spPr>
      </p:pic>
      <p:pic>
        <p:nvPicPr>
          <p:cNvPr id="14" name="SK-12-img-13" descr="preencoded.png"/>
          <p:cNvPicPr>
            <a:picLocks noChangeAspect="1"/>
          </p:cNvPicPr>
          <p:nvPr/>
        </p:nvPicPr>
        <p:blipFill>
          <a:blip r:embed="rId8"/>
          <a:stretch>
            <a:fillRect/>
          </a:stretch>
        </p:blipFill>
        <p:spPr>
          <a:xfrm>
            <a:off x="6467475" y="1743075"/>
            <a:ext cx="190500" cy="152400"/>
          </a:xfrm>
          <a:prstGeom prst="rect">
            <a:avLst/>
          </a:prstGeom>
        </p:spPr>
      </p:pic>
      <p:pic>
        <p:nvPicPr>
          <p:cNvPr id="15" name="SK-12-img-14" descr="preencoded.png"/>
          <p:cNvPicPr>
            <a:picLocks noChangeAspect="1"/>
          </p:cNvPicPr>
          <p:nvPr/>
        </p:nvPicPr>
        <p:blipFill>
          <a:blip r:embed="rId8"/>
          <a:stretch>
            <a:fillRect/>
          </a:stretch>
        </p:blipFill>
        <p:spPr>
          <a:xfrm>
            <a:off x="6467475" y="2047875"/>
            <a:ext cx="190500" cy="152400"/>
          </a:xfrm>
          <a:prstGeom prst="rect">
            <a:avLst/>
          </a:prstGeom>
        </p:spPr>
      </p:pic>
      <p:pic>
        <p:nvPicPr>
          <p:cNvPr id="16" name="SK-12-img-15" descr="preencoded.png"/>
          <p:cNvPicPr>
            <a:picLocks noChangeAspect="1"/>
          </p:cNvPicPr>
          <p:nvPr/>
        </p:nvPicPr>
        <p:blipFill>
          <a:blip r:embed="rId14"/>
          <a:stretch>
            <a:fillRect/>
          </a:stretch>
        </p:blipFill>
        <p:spPr>
          <a:xfrm>
            <a:off x="6467475" y="2457450"/>
            <a:ext cx="5210175" cy="928688"/>
          </a:xfrm>
          <a:prstGeom prst="rect">
            <a:avLst/>
          </a:prstGeom>
        </p:spPr>
      </p:pic>
      <p:pic>
        <p:nvPicPr>
          <p:cNvPr id="17" name="SK-12-img-16" descr="preencoded.png"/>
          <p:cNvPicPr>
            <a:picLocks noChangeAspect="1"/>
          </p:cNvPicPr>
          <p:nvPr/>
        </p:nvPicPr>
        <p:blipFill>
          <a:blip r:embed="rId15"/>
          <a:stretch>
            <a:fillRect/>
          </a:stretch>
        </p:blipFill>
        <p:spPr>
          <a:xfrm>
            <a:off x="6238875" y="3805237"/>
            <a:ext cx="5667375" cy="742950"/>
          </a:xfrm>
          <a:prstGeom prst="rect">
            <a:avLst/>
          </a:prstGeom>
        </p:spPr>
      </p:pic>
      <p:pic>
        <p:nvPicPr>
          <p:cNvPr id="18" name="SK-12-img-17" descr="preencoded.png"/>
          <p:cNvPicPr>
            <a:picLocks noChangeAspect="1"/>
          </p:cNvPicPr>
          <p:nvPr/>
        </p:nvPicPr>
        <p:blipFill>
          <a:blip r:embed="rId16"/>
          <a:stretch>
            <a:fillRect/>
          </a:stretch>
        </p:blipFill>
        <p:spPr>
          <a:xfrm>
            <a:off x="6381750" y="4033837"/>
            <a:ext cx="285750" cy="285750"/>
          </a:xfrm>
          <a:prstGeom prst="rect">
            <a:avLst/>
          </a:prstGeom>
        </p:spPr>
      </p:pic>
      <p:sp>
        <p:nvSpPr>
          <p:cNvPr id="19" name="SK-12-text-18"/>
          <p:cNvSpPr/>
          <p:nvPr/>
        </p:nvSpPr>
        <p:spPr>
          <a:xfrm>
            <a:off x="381000" y="209550"/>
            <a:ext cx="57835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SADMAN: ARBs and NSAIDs</a:t>
            </a:r>
            <a:endParaRPr lang="en-US" sz="1650" dirty="0"/>
          </a:p>
        </p:txBody>
      </p:sp>
      <p:sp>
        <p:nvSpPr>
          <p:cNvPr id="20" name="SK-12-text-19"/>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1" name="SK-12-text-20"/>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2" name="SK-12-text-21"/>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3" name="SK-12-text-22"/>
          <p:cNvSpPr/>
          <p:nvPr/>
        </p:nvSpPr>
        <p:spPr>
          <a:xfrm>
            <a:off x="914400" y="1276350"/>
            <a:ext cx="9829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A — ARBs (Angiotensin II Receptor Blockers)</a:t>
            </a:r>
            <a:endParaRPr lang="en-US" sz="1500" dirty="0"/>
          </a:p>
        </p:txBody>
      </p:sp>
      <p:sp>
        <p:nvSpPr>
          <p:cNvPr id="24" name="SK-12-text-23"/>
          <p:cNvSpPr/>
          <p:nvPr/>
        </p:nvSpPr>
        <p:spPr>
          <a:xfrm>
            <a:off x="781050" y="1704975"/>
            <a:ext cx="5852160" cy="3048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Losartan, Candesartan, Valsartan</a:t>
            </a:r>
            <a:endParaRPr lang="en-US" sz="1200" dirty="0"/>
          </a:p>
        </p:txBody>
      </p:sp>
      <p:sp>
        <p:nvSpPr>
          <p:cNvPr id="25" name="SK-12-text-24"/>
          <p:cNvSpPr/>
          <p:nvPr/>
        </p:nvSpPr>
        <p:spPr>
          <a:xfrm>
            <a:off x="781050" y="2009775"/>
            <a:ext cx="5210175" cy="3048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Irbesartan, Olmesartan</a:t>
            </a:r>
            <a:endParaRPr lang="en-US" sz="1200" dirty="0"/>
          </a:p>
        </p:txBody>
      </p:sp>
      <p:sp>
        <p:nvSpPr>
          <p:cNvPr id="26" name="SK-12-text-25"/>
          <p:cNvSpPr/>
          <p:nvPr/>
        </p:nvSpPr>
        <p:spPr>
          <a:xfrm>
            <a:off x="657225" y="2457450"/>
            <a:ext cx="4924425" cy="1143000"/>
          </a:xfrm>
          <a:prstGeom prst="rect">
            <a:avLst/>
          </a:prstGeom>
          <a:noFill/>
          <a:ln/>
        </p:spPr>
        <p:txBody>
          <a:bodyPr vert="horz" wrap="square" lIns="0" tIns="0" rIns="0" bIns="0" rtlCol="0" anchor="ctr"/>
          <a:lstStyle/>
          <a:p>
            <a:pPr marL="0" indent="0">
              <a:lnSpc>
                <a:spcPts val="1688"/>
              </a:lnSpc>
              <a:buNone/>
            </a:pPr>
            <a:r>
              <a:rPr lang="en-US" sz="1125" b="1" dirty="0">
                <a:solidFill>
                  <a:srgbClr val="D32F2F"/>
                </a:solidFill>
              </a:rPr>
              <a:t>Mechanism:</a:t>
            </a:r>
            <a:r>
              <a:rPr lang="en-US" sz="1125" dirty="0">
                <a:solidFill>
                  <a:srgbClr val="2D2D2D"/>
                </a:solidFill>
              </a:rPr>
              <a:t> Blocks AT1 receptors, preventing efferent arteriolar vasoconstriction. During dehydration, the kidney relies on this constriction to maintain glomerular pressure. Blocking it leads to </a:t>
            </a:r>
            <a:r>
              <a:rPr lang="en-US" sz="1125" b="1" dirty="0">
                <a:solidFill>
                  <a:srgbClr val="D32F2F"/>
                </a:solidFill>
              </a:rPr>
              <a:t>precipitous drop in GFR &amp; AKI.</a:t>
            </a:r>
            <a:endParaRPr lang="en-US" sz="1125" dirty="0"/>
          </a:p>
        </p:txBody>
      </p:sp>
      <p:sp>
        <p:nvSpPr>
          <p:cNvPr id="27" name="SK-12-text-26"/>
          <p:cNvSpPr/>
          <p:nvPr/>
        </p:nvSpPr>
        <p:spPr>
          <a:xfrm>
            <a:off x="595313" y="4019550"/>
            <a:ext cx="5381625" cy="933450"/>
          </a:xfrm>
          <a:prstGeom prst="rect">
            <a:avLst/>
          </a:prstGeom>
          <a:noFill/>
          <a:ln/>
        </p:spPr>
        <p:txBody>
          <a:bodyPr vert="horz" wrap="square" lIns="0" tIns="0" rIns="0" bIns="0" rtlCol="0" anchor="ctr"/>
          <a:lstStyle/>
          <a:p>
            <a:pPr marL="0" indent="0">
              <a:lnSpc>
                <a:spcPts val="1575"/>
              </a:lnSpc>
              <a:buNone/>
            </a:pPr>
            <a:r>
              <a:rPr lang="en-US" sz="1050" b="1" dirty="0">
                <a:solidFill>
                  <a:srgbClr val="FF8C00"/>
                </a:solidFill>
              </a:rPr>
              <a:t> AKT EXAM PEARL</a:t>
            </a:r>
            <a:r>
              <a:rPr lang="en-US" sz="1050" dirty="0">
                <a:solidFill>
                  <a:srgbClr val="FFFFFF"/>
                </a:solidFill>
              </a:rPr>
              <a:t>ARBs share the same "Sick Day" risk as ACE inhibitors. If a patient is on both an ARB and a Diuretic, the risk of AKI during illness is significantly amplified.</a:t>
            </a:r>
            <a:endParaRPr lang="en-US" sz="1050" dirty="0"/>
          </a:p>
        </p:txBody>
      </p:sp>
      <p:sp>
        <p:nvSpPr>
          <p:cNvPr id="28" name="SK-12-text-27"/>
          <p:cNvSpPr/>
          <p:nvPr/>
        </p:nvSpPr>
        <p:spPr>
          <a:xfrm>
            <a:off x="6867525" y="1276350"/>
            <a:ext cx="53244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N — NSAIDs (Non-Steroidal Anti-inflammatories)</a:t>
            </a:r>
            <a:endParaRPr lang="en-US" sz="1500" dirty="0"/>
          </a:p>
        </p:txBody>
      </p:sp>
      <p:sp>
        <p:nvSpPr>
          <p:cNvPr id="29" name="SK-12-text-28"/>
          <p:cNvSpPr/>
          <p:nvPr/>
        </p:nvSpPr>
        <p:spPr>
          <a:xfrm>
            <a:off x="6734175" y="1704975"/>
            <a:ext cx="5457825" cy="3048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Ibuprofen, Naproxen, Diclofenac</a:t>
            </a:r>
            <a:endParaRPr lang="en-US" sz="1200" dirty="0"/>
          </a:p>
        </p:txBody>
      </p:sp>
      <p:sp>
        <p:nvSpPr>
          <p:cNvPr id="30" name="SK-12-text-29"/>
          <p:cNvSpPr/>
          <p:nvPr/>
        </p:nvSpPr>
        <p:spPr>
          <a:xfrm>
            <a:off x="6734175" y="2009775"/>
            <a:ext cx="5457825" cy="3048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Celecoxib, Etoricoxib, Indometacin</a:t>
            </a:r>
            <a:endParaRPr lang="en-US" sz="1200" dirty="0"/>
          </a:p>
        </p:txBody>
      </p:sp>
      <p:sp>
        <p:nvSpPr>
          <p:cNvPr id="31" name="SK-12-text-30"/>
          <p:cNvSpPr/>
          <p:nvPr/>
        </p:nvSpPr>
        <p:spPr>
          <a:xfrm>
            <a:off x="6610350" y="2457450"/>
            <a:ext cx="4924425" cy="928688"/>
          </a:xfrm>
          <a:prstGeom prst="rect">
            <a:avLst/>
          </a:prstGeom>
          <a:noFill/>
          <a:ln/>
        </p:spPr>
        <p:txBody>
          <a:bodyPr vert="horz" wrap="square" lIns="0" tIns="0" rIns="0" bIns="0" rtlCol="0" anchor="ctr"/>
          <a:lstStyle/>
          <a:p>
            <a:pPr marL="0" indent="0">
              <a:lnSpc>
                <a:spcPts val="1688"/>
              </a:lnSpc>
              <a:buNone/>
            </a:pPr>
            <a:r>
              <a:rPr lang="en-US" sz="1125" b="1" dirty="0">
                <a:solidFill>
                  <a:srgbClr val="D32F2F"/>
                </a:solidFill>
              </a:rPr>
              <a:t>Mechanism:</a:t>
            </a:r>
            <a:r>
              <a:rPr lang="en-US" sz="1125" dirty="0">
                <a:solidFill>
                  <a:srgbClr val="2D2D2D"/>
                </a:solidFill>
              </a:rPr>
              <a:t> Inhibits prostaglandins which normally facilitate </a:t>
            </a:r>
            <a:r>
              <a:rPr lang="en-US" sz="1125" b="1" dirty="0">
                <a:solidFill>
                  <a:srgbClr val="D32F2F"/>
                </a:solidFill>
              </a:rPr>
              <a:t>afferent</a:t>
            </a:r>
            <a:r>
              <a:rPr lang="en-US" sz="1125" dirty="0">
                <a:solidFill>
                  <a:srgbClr val="2D2D2D"/>
                </a:solidFill>
              </a:rPr>
              <a:t> arteriolar vasodilation. During illness/dehydration, this inhibition causes afferent constriction, reducing renal blood flow and inducing </a:t>
            </a:r>
            <a:r>
              <a:rPr lang="en-US" sz="1125" b="1" dirty="0">
                <a:solidFill>
                  <a:srgbClr val="D32F2F"/>
                </a:solidFill>
              </a:rPr>
              <a:t>ischaemic AKI.</a:t>
            </a:r>
            <a:endParaRPr lang="en-US" sz="1125" dirty="0"/>
          </a:p>
        </p:txBody>
      </p:sp>
      <p:sp>
        <p:nvSpPr>
          <p:cNvPr id="32" name="SK-12-text-31"/>
          <p:cNvSpPr/>
          <p:nvPr/>
        </p:nvSpPr>
        <p:spPr>
          <a:xfrm>
            <a:off x="6810375" y="3948112"/>
            <a:ext cx="49530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E65100"/>
                </a:solidFill>
              </a:rPr>
              <a:t>Do not prescribe NSAIDs for symptom relief (e.g., fever/aches) in patients already taking SADMAN drugs during acute illness.</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142875" y="95250"/>
            <a:ext cx="11906250" cy="762000"/>
          </a:xfrm>
          <a:prstGeom prst="rect">
            <a:avLst/>
          </a:prstGeom>
        </p:spPr>
      </p:pic>
      <p:pic>
        <p:nvPicPr>
          <p:cNvPr id="4" name="SK-13-img-3"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5" name="SK-13-img-4" descr="preencoded.png"/>
          <p:cNvPicPr>
            <a:picLocks noChangeAspect="1"/>
          </p:cNvPicPr>
          <p:nvPr/>
        </p:nvPicPr>
        <p:blipFill>
          <a:blip r:embed="rId6"/>
          <a:stretch>
            <a:fillRect/>
          </a:stretch>
        </p:blipFill>
        <p:spPr>
          <a:xfrm>
            <a:off x="285750" y="2135981"/>
            <a:ext cx="5715000" cy="1905000"/>
          </a:xfrm>
          <a:prstGeom prst="rect">
            <a:avLst/>
          </a:prstGeom>
        </p:spPr>
      </p:pic>
      <p:pic>
        <p:nvPicPr>
          <p:cNvPr id="6" name="SK-13-img-5" descr="preencoded.png"/>
          <p:cNvPicPr>
            <a:picLocks noChangeAspect="1"/>
          </p:cNvPicPr>
          <p:nvPr/>
        </p:nvPicPr>
        <p:blipFill>
          <a:blip r:embed="rId7"/>
          <a:stretch>
            <a:fillRect/>
          </a:stretch>
        </p:blipFill>
        <p:spPr>
          <a:xfrm>
            <a:off x="476250" y="2326481"/>
            <a:ext cx="342900" cy="342900"/>
          </a:xfrm>
          <a:prstGeom prst="rect">
            <a:avLst/>
          </a:prstGeom>
        </p:spPr>
      </p:pic>
      <p:pic>
        <p:nvPicPr>
          <p:cNvPr id="7" name="SK-13-img-6" descr="preencoded.png"/>
          <p:cNvPicPr>
            <a:picLocks noChangeAspect="1"/>
          </p:cNvPicPr>
          <p:nvPr/>
        </p:nvPicPr>
        <p:blipFill>
          <a:blip r:embed="rId8"/>
          <a:stretch>
            <a:fillRect/>
          </a:stretch>
        </p:blipFill>
        <p:spPr>
          <a:xfrm>
            <a:off x="540544" y="2410271"/>
            <a:ext cx="214313" cy="175320"/>
          </a:xfrm>
          <a:prstGeom prst="rect">
            <a:avLst/>
          </a:prstGeom>
        </p:spPr>
      </p:pic>
      <p:pic>
        <p:nvPicPr>
          <p:cNvPr id="8" name="SK-13-img-7" descr="preencoded.png"/>
          <p:cNvPicPr>
            <a:picLocks noChangeAspect="1"/>
          </p:cNvPicPr>
          <p:nvPr/>
        </p:nvPicPr>
        <p:blipFill>
          <a:blip r:embed="rId9"/>
          <a:stretch>
            <a:fillRect/>
          </a:stretch>
        </p:blipFill>
        <p:spPr>
          <a:xfrm>
            <a:off x="476250" y="3136106"/>
            <a:ext cx="142875" cy="114300"/>
          </a:xfrm>
          <a:prstGeom prst="rect">
            <a:avLst/>
          </a:prstGeom>
        </p:spPr>
      </p:pic>
      <p:pic>
        <p:nvPicPr>
          <p:cNvPr id="9" name="SK-13-img-8" descr="preencoded.png"/>
          <p:cNvPicPr>
            <a:picLocks noChangeAspect="1"/>
          </p:cNvPicPr>
          <p:nvPr/>
        </p:nvPicPr>
        <p:blipFill>
          <a:blip r:embed="rId9"/>
          <a:stretch>
            <a:fillRect/>
          </a:stretch>
        </p:blipFill>
        <p:spPr>
          <a:xfrm>
            <a:off x="476250" y="3412331"/>
            <a:ext cx="142875" cy="114300"/>
          </a:xfrm>
          <a:prstGeom prst="rect">
            <a:avLst/>
          </a:prstGeom>
        </p:spPr>
      </p:pic>
      <p:pic>
        <p:nvPicPr>
          <p:cNvPr id="10" name="SK-13-img-9" descr="preencoded.png"/>
          <p:cNvPicPr>
            <a:picLocks noChangeAspect="1"/>
          </p:cNvPicPr>
          <p:nvPr/>
        </p:nvPicPr>
        <p:blipFill>
          <a:blip r:embed="rId9"/>
          <a:stretch>
            <a:fillRect/>
          </a:stretch>
        </p:blipFill>
        <p:spPr>
          <a:xfrm>
            <a:off x="476250" y="3688556"/>
            <a:ext cx="142875" cy="114300"/>
          </a:xfrm>
          <a:prstGeom prst="rect">
            <a:avLst/>
          </a:prstGeom>
        </p:spPr>
      </p:pic>
      <p:pic>
        <p:nvPicPr>
          <p:cNvPr id="11" name="SK-13-img-10" descr="preencoded.png"/>
          <p:cNvPicPr>
            <a:picLocks noChangeAspect="1"/>
          </p:cNvPicPr>
          <p:nvPr/>
        </p:nvPicPr>
        <p:blipFill>
          <a:blip r:embed="rId10"/>
          <a:stretch>
            <a:fillRect/>
          </a:stretch>
        </p:blipFill>
        <p:spPr>
          <a:xfrm>
            <a:off x="6191250" y="2135981"/>
            <a:ext cx="5715000" cy="1905000"/>
          </a:xfrm>
          <a:prstGeom prst="rect">
            <a:avLst/>
          </a:prstGeom>
        </p:spPr>
      </p:pic>
      <p:pic>
        <p:nvPicPr>
          <p:cNvPr id="12" name="SK-13-img-11" descr="preencoded.png"/>
          <p:cNvPicPr>
            <a:picLocks noChangeAspect="1"/>
          </p:cNvPicPr>
          <p:nvPr/>
        </p:nvPicPr>
        <p:blipFill>
          <a:blip r:embed="rId11"/>
          <a:stretch>
            <a:fillRect/>
          </a:stretch>
        </p:blipFill>
        <p:spPr>
          <a:xfrm>
            <a:off x="6381750" y="2326481"/>
            <a:ext cx="342900" cy="342900"/>
          </a:xfrm>
          <a:prstGeom prst="rect">
            <a:avLst/>
          </a:prstGeom>
        </p:spPr>
      </p:pic>
      <p:pic>
        <p:nvPicPr>
          <p:cNvPr id="13" name="SK-13-img-12" descr="preencoded.png"/>
          <p:cNvPicPr>
            <a:picLocks noChangeAspect="1"/>
          </p:cNvPicPr>
          <p:nvPr/>
        </p:nvPicPr>
        <p:blipFill>
          <a:blip r:embed="rId12"/>
          <a:stretch>
            <a:fillRect/>
          </a:stretch>
        </p:blipFill>
        <p:spPr>
          <a:xfrm>
            <a:off x="6446044" y="2410271"/>
            <a:ext cx="214313" cy="175320"/>
          </a:xfrm>
          <a:prstGeom prst="rect">
            <a:avLst/>
          </a:prstGeom>
        </p:spPr>
      </p:pic>
      <p:pic>
        <p:nvPicPr>
          <p:cNvPr id="14" name="SK-13-img-13" descr="preencoded.png"/>
          <p:cNvPicPr>
            <a:picLocks noChangeAspect="1"/>
          </p:cNvPicPr>
          <p:nvPr/>
        </p:nvPicPr>
        <p:blipFill>
          <a:blip r:embed="rId9"/>
          <a:stretch>
            <a:fillRect/>
          </a:stretch>
        </p:blipFill>
        <p:spPr>
          <a:xfrm>
            <a:off x="6381750" y="3136106"/>
            <a:ext cx="142875" cy="114300"/>
          </a:xfrm>
          <a:prstGeom prst="rect">
            <a:avLst/>
          </a:prstGeom>
        </p:spPr>
      </p:pic>
      <p:pic>
        <p:nvPicPr>
          <p:cNvPr id="15" name="SK-13-img-14" descr="preencoded.png"/>
          <p:cNvPicPr>
            <a:picLocks noChangeAspect="1"/>
          </p:cNvPicPr>
          <p:nvPr/>
        </p:nvPicPr>
        <p:blipFill>
          <a:blip r:embed="rId9"/>
          <a:stretch>
            <a:fillRect/>
          </a:stretch>
        </p:blipFill>
        <p:spPr>
          <a:xfrm>
            <a:off x="6381750" y="3412331"/>
            <a:ext cx="142875" cy="114300"/>
          </a:xfrm>
          <a:prstGeom prst="rect">
            <a:avLst/>
          </a:prstGeom>
        </p:spPr>
      </p:pic>
      <p:pic>
        <p:nvPicPr>
          <p:cNvPr id="16" name="SK-13-img-15" descr="preencoded.png"/>
          <p:cNvPicPr>
            <a:picLocks noChangeAspect="1"/>
          </p:cNvPicPr>
          <p:nvPr/>
        </p:nvPicPr>
        <p:blipFill>
          <a:blip r:embed="rId9"/>
          <a:stretch>
            <a:fillRect/>
          </a:stretch>
        </p:blipFill>
        <p:spPr>
          <a:xfrm>
            <a:off x="6381750" y="3688556"/>
            <a:ext cx="142875" cy="114300"/>
          </a:xfrm>
          <a:prstGeom prst="rect">
            <a:avLst/>
          </a:prstGeom>
        </p:spPr>
      </p:pic>
      <p:pic>
        <p:nvPicPr>
          <p:cNvPr id="17" name="SK-13-img-16" descr="preencoded.png"/>
          <p:cNvPicPr>
            <a:picLocks noChangeAspect="1"/>
          </p:cNvPicPr>
          <p:nvPr/>
        </p:nvPicPr>
        <p:blipFill>
          <a:blip r:embed="rId13"/>
          <a:stretch>
            <a:fillRect/>
          </a:stretch>
        </p:blipFill>
        <p:spPr>
          <a:xfrm>
            <a:off x="285750" y="5319713"/>
            <a:ext cx="11620500" cy="685800"/>
          </a:xfrm>
          <a:prstGeom prst="rect">
            <a:avLst/>
          </a:prstGeom>
        </p:spPr>
      </p:pic>
      <p:pic>
        <p:nvPicPr>
          <p:cNvPr id="18" name="SK-13-img-17" descr="preencoded.png"/>
          <p:cNvPicPr>
            <a:picLocks noChangeAspect="1"/>
          </p:cNvPicPr>
          <p:nvPr/>
        </p:nvPicPr>
        <p:blipFill>
          <a:blip r:embed="rId14"/>
          <a:stretch>
            <a:fillRect/>
          </a:stretch>
        </p:blipFill>
        <p:spPr>
          <a:xfrm>
            <a:off x="428625" y="5519738"/>
            <a:ext cx="285750" cy="285750"/>
          </a:xfrm>
          <a:prstGeom prst="rect">
            <a:avLst/>
          </a:prstGeom>
        </p:spPr>
      </p:pic>
      <p:pic>
        <p:nvPicPr>
          <p:cNvPr id="19" name="SK-13-img-18" descr="preencoded.png"/>
          <p:cNvPicPr>
            <a:picLocks noChangeAspect="1"/>
          </p:cNvPicPr>
          <p:nvPr/>
        </p:nvPicPr>
        <p:blipFill>
          <a:blip r:embed="rId15"/>
          <a:stretch>
            <a:fillRect/>
          </a:stretch>
        </p:blipFill>
        <p:spPr>
          <a:xfrm>
            <a:off x="285750" y="6196013"/>
            <a:ext cx="11620500" cy="471488"/>
          </a:xfrm>
          <a:prstGeom prst="rect">
            <a:avLst/>
          </a:prstGeom>
        </p:spPr>
      </p:pic>
      <p:pic>
        <p:nvPicPr>
          <p:cNvPr id="20" name="SK-13-img-19" descr="preencoded.png"/>
          <p:cNvPicPr>
            <a:picLocks noChangeAspect="1"/>
          </p:cNvPicPr>
          <p:nvPr/>
        </p:nvPicPr>
        <p:blipFill>
          <a:blip r:embed="rId16"/>
          <a:stretch>
            <a:fillRect/>
          </a:stretch>
        </p:blipFill>
        <p:spPr>
          <a:xfrm>
            <a:off x="647402" y="6368802"/>
            <a:ext cx="154781" cy="125760"/>
          </a:xfrm>
          <a:prstGeom prst="rect">
            <a:avLst/>
          </a:prstGeom>
        </p:spPr>
      </p:pic>
      <p:pic>
        <p:nvPicPr>
          <p:cNvPr id="21" name="SK-13-img-20" descr="preencoded.png"/>
          <p:cNvPicPr>
            <a:picLocks noChangeAspect="1"/>
          </p:cNvPicPr>
          <p:nvPr/>
        </p:nvPicPr>
        <p:blipFill>
          <a:blip r:embed="rId17"/>
          <a:stretch>
            <a:fillRect/>
          </a:stretch>
        </p:blipFill>
        <p:spPr>
          <a:xfrm>
            <a:off x="4152751" y="6368802"/>
            <a:ext cx="154781" cy="125760"/>
          </a:xfrm>
          <a:prstGeom prst="rect">
            <a:avLst/>
          </a:prstGeom>
        </p:spPr>
      </p:pic>
      <p:pic>
        <p:nvPicPr>
          <p:cNvPr id="22" name="SK-13-img-21" descr="preencoded.png"/>
          <p:cNvPicPr>
            <a:picLocks noChangeAspect="1"/>
          </p:cNvPicPr>
          <p:nvPr/>
        </p:nvPicPr>
        <p:blipFill>
          <a:blip r:embed="rId18"/>
          <a:stretch>
            <a:fillRect/>
          </a:stretch>
        </p:blipFill>
        <p:spPr>
          <a:xfrm>
            <a:off x="7941618" y="6368802"/>
            <a:ext cx="154781" cy="125760"/>
          </a:xfrm>
          <a:prstGeom prst="rect">
            <a:avLst/>
          </a:prstGeom>
        </p:spPr>
      </p:pic>
      <p:sp>
        <p:nvSpPr>
          <p:cNvPr id="23" name="SK-13-text-22"/>
          <p:cNvSpPr/>
          <p:nvPr/>
        </p:nvSpPr>
        <p:spPr>
          <a:xfrm>
            <a:off x="381000" y="209550"/>
            <a:ext cx="93040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When to Stop and Restart SADMAN Drugs</a:t>
            </a:r>
            <a:endParaRPr lang="en-US" sz="1650" dirty="0"/>
          </a:p>
        </p:txBody>
      </p:sp>
      <p:sp>
        <p:nvSpPr>
          <p:cNvPr id="24" name="SK-13-text-23"/>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5" name="SK-13-text-24"/>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6" name="SK-13-text-25"/>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7" name="SK-13-text-26"/>
          <p:cNvSpPr/>
          <p:nvPr/>
        </p:nvSpPr>
        <p:spPr>
          <a:xfrm>
            <a:off x="914400" y="2369344"/>
            <a:ext cx="24688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When to STOP</a:t>
            </a:r>
            <a:endParaRPr lang="en-US" sz="1350" dirty="0"/>
          </a:p>
        </p:txBody>
      </p:sp>
      <p:sp>
        <p:nvSpPr>
          <p:cNvPr id="28" name="SK-13-text-27"/>
          <p:cNvSpPr/>
          <p:nvPr/>
        </p:nvSpPr>
        <p:spPr>
          <a:xfrm>
            <a:off x="476250" y="2783681"/>
            <a:ext cx="86410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32F2F"/>
                </a:solidFill>
              </a:rPr>
              <a:t>Anticipatory action: Stop BEFORE dehydration develops.</a:t>
            </a:r>
            <a:endParaRPr lang="en-US" sz="1050" dirty="0"/>
          </a:p>
        </p:txBody>
      </p:sp>
      <p:sp>
        <p:nvSpPr>
          <p:cNvPr id="29" name="SK-13-text-28"/>
          <p:cNvSpPr/>
          <p:nvPr/>
        </p:nvSpPr>
        <p:spPr>
          <a:xfrm>
            <a:off x="714375" y="3098006"/>
            <a:ext cx="104584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Vomiting or Diarrhoea:</a:t>
            </a:r>
            <a:r>
              <a:rPr lang="en-US" sz="1125" dirty="0">
                <a:solidFill>
                  <a:srgbClr val="2D2D2D"/>
                </a:solidFill>
              </a:rPr>
              <a:t> Unable to maintain adequate hydration.</a:t>
            </a:r>
            <a:endParaRPr lang="en-US" sz="1125" dirty="0"/>
          </a:p>
        </p:txBody>
      </p:sp>
      <p:sp>
        <p:nvSpPr>
          <p:cNvPr id="30" name="SK-13-text-29"/>
          <p:cNvSpPr/>
          <p:nvPr/>
        </p:nvSpPr>
        <p:spPr>
          <a:xfrm>
            <a:off x="714375" y="3374231"/>
            <a:ext cx="97726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High Fever:</a:t>
            </a:r>
            <a:r>
              <a:rPr lang="en-US" sz="1125" dirty="0">
                <a:solidFill>
                  <a:srgbClr val="2D2D2D"/>
                </a:solidFill>
              </a:rPr>
              <a:t> Significant sweating and reduced oral intake.</a:t>
            </a:r>
            <a:endParaRPr lang="en-US" sz="1125" dirty="0"/>
          </a:p>
        </p:txBody>
      </p:sp>
      <p:sp>
        <p:nvSpPr>
          <p:cNvPr id="31" name="SK-13-text-30"/>
          <p:cNvSpPr/>
          <p:nvPr/>
        </p:nvSpPr>
        <p:spPr>
          <a:xfrm>
            <a:off x="714375" y="3650456"/>
            <a:ext cx="114776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Acute Illness:</a:t>
            </a:r>
            <a:r>
              <a:rPr lang="en-US" sz="1125" dirty="0">
                <a:solidFill>
                  <a:srgbClr val="2D2D2D"/>
                </a:solidFill>
              </a:rPr>
              <a:t> Any condition causing severe malaise and lack of appetite.</a:t>
            </a:r>
            <a:endParaRPr lang="en-US" sz="1125" dirty="0"/>
          </a:p>
        </p:txBody>
      </p:sp>
      <p:sp>
        <p:nvSpPr>
          <p:cNvPr id="32" name="SK-13-text-31"/>
          <p:cNvSpPr/>
          <p:nvPr/>
        </p:nvSpPr>
        <p:spPr>
          <a:xfrm>
            <a:off x="6819900" y="2369344"/>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When to RESTART</a:t>
            </a:r>
            <a:endParaRPr lang="en-US" sz="1350" dirty="0"/>
          </a:p>
        </p:txBody>
      </p:sp>
      <p:sp>
        <p:nvSpPr>
          <p:cNvPr id="33" name="SK-13-text-32"/>
          <p:cNvSpPr/>
          <p:nvPr/>
        </p:nvSpPr>
        <p:spPr>
          <a:xfrm>
            <a:off x="6381750" y="2783681"/>
            <a:ext cx="58102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Wait for clinical stability and metabolic recovery.</a:t>
            </a:r>
            <a:endParaRPr lang="en-US" sz="1050" dirty="0"/>
          </a:p>
        </p:txBody>
      </p:sp>
      <p:sp>
        <p:nvSpPr>
          <p:cNvPr id="34" name="SK-13-text-33"/>
          <p:cNvSpPr/>
          <p:nvPr/>
        </p:nvSpPr>
        <p:spPr>
          <a:xfrm>
            <a:off x="6619875" y="3098006"/>
            <a:ext cx="55721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Eating &amp; Drinking Normally:</a:t>
            </a:r>
            <a:r>
              <a:rPr lang="en-US" sz="1125" dirty="0">
                <a:solidFill>
                  <a:srgbClr val="2D2D2D"/>
                </a:solidFill>
              </a:rPr>
              <a:t> Patient is fully hydrated.</a:t>
            </a:r>
            <a:endParaRPr lang="en-US" sz="1125" dirty="0"/>
          </a:p>
        </p:txBody>
      </p:sp>
      <p:sp>
        <p:nvSpPr>
          <p:cNvPr id="35" name="SK-13-text-34"/>
          <p:cNvSpPr/>
          <p:nvPr/>
        </p:nvSpPr>
        <p:spPr>
          <a:xfrm>
            <a:off x="6619875" y="3374231"/>
            <a:ext cx="55721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The 24–48 Hour Rule:</a:t>
            </a:r>
            <a:r>
              <a:rPr lang="en-US" sz="1125" dirty="0">
                <a:solidFill>
                  <a:srgbClr val="2D2D2D"/>
                </a:solidFill>
              </a:rPr>
              <a:t> Must be feeling better for at least 24-48 hours.</a:t>
            </a:r>
            <a:endParaRPr lang="en-US" sz="1125" dirty="0"/>
          </a:p>
        </p:txBody>
      </p:sp>
      <p:sp>
        <p:nvSpPr>
          <p:cNvPr id="36" name="SK-13-text-35"/>
          <p:cNvSpPr/>
          <p:nvPr/>
        </p:nvSpPr>
        <p:spPr>
          <a:xfrm>
            <a:off x="6619875" y="3650456"/>
            <a:ext cx="55721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Symptom Resolution:</a:t>
            </a:r>
            <a:r>
              <a:rPr lang="en-US" sz="1125" dirty="0">
                <a:solidFill>
                  <a:srgbClr val="2D2D2D"/>
                </a:solidFill>
              </a:rPr>
              <a:t> No further vomiting, diarrhoea, or high fever.</a:t>
            </a:r>
            <a:endParaRPr lang="en-US" sz="1125" dirty="0"/>
          </a:p>
        </p:txBody>
      </p:sp>
      <p:sp>
        <p:nvSpPr>
          <p:cNvPr id="37" name="SK-13-text-36"/>
          <p:cNvSpPr/>
          <p:nvPr/>
        </p:nvSpPr>
        <p:spPr>
          <a:xfrm>
            <a:off x="857250" y="5462588"/>
            <a:ext cx="10906125" cy="400050"/>
          </a:xfrm>
          <a:prstGeom prst="rect">
            <a:avLst/>
          </a:prstGeom>
          <a:noFill/>
          <a:ln/>
        </p:spPr>
        <p:txBody>
          <a:bodyPr vert="horz" wrap="square" lIns="0" tIns="0" rIns="0" bIns="0" rtlCol="0" anchor="ctr"/>
          <a:lstStyle/>
          <a:p>
            <a:pPr marL="0" indent="0">
              <a:lnSpc>
                <a:spcPts val="1575"/>
              </a:lnSpc>
              <a:buNone/>
            </a:pPr>
            <a:r>
              <a:rPr lang="en-US" sz="1050" b="1" i="1" dirty="0">
                <a:solidFill>
                  <a:srgbClr val="5D4037"/>
                </a:solidFill>
              </a:rPr>
              <a:t>AKT/SCA Pearl:</a:t>
            </a:r>
            <a:r>
              <a:rPr lang="en-US" sz="1050" i="1" dirty="0">
                <a:solidFill>
                  <a:srgbClr val="5D4037"/>
                </a:solidFill>
              </a:rPr>
              <a:t> Do not advise restarting after just 24 hours if the patient is still "fragile." The standard guidance emphasizes </a:t>
            </a:r>
            <a:r>
              <a:rPr lang="en-US" sz="1050" b="1" i="1" dirty="0">
                <a:solidFill>
                  <a:srgbClr val="5D4037"/>
                </a:solidFill>
              </a:rPr>
              <a:t>24 to 48 hours</a:t>
            </a:r>
            <a:r>
              <a:rPr lang="en-US" sz="1050" i="1" dirty="0">
                <a:solidFill>
                  <a:srgbClr val="5D4037"/>
                </a:solidFill>
              </a:rPr>
              <a:t> of normal intake. For SGLT2i, stopping early is critical to prevent euglycaemic DKA.</a:t>
            </a:r>
            <a:endParaRPr lang="en-US" sz="1050" dirty="0"/>
          </a:p>
        </p:txBody>
      </p:sp>
      <p:sp>
        <p:nvSpPr>
          <p:cNvPr id="38" name="SK-13-text-37"/>
          <p:cNvSpPr/>
          <p:nvPr/>
        </p:nvSpPr>
        <p:spPr>
          <a:xfrm>
            <a:off x="878384" y="6338888"/>
            <a:ext cx="688467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455A64"/>
                </a:solidFill>
              </a:rPr>
              <a:t>Metformin: Stop if eGFR &lt;45 &amp; significant D&amp;V</a:t>
            </a:r>
            <a:endParaRPr lang="en-US" sz="975" dirty="0"/>
          </a:p>
        </p:txBody>
      </p:sp>
      <p:sp>
        <p:nvSpPr>
          <p:cNvPr id="39" name="SK-13-text-38"/>
          <p:cNvSpPr/>
          <p:nvPr/>
        </p:nvSpPr>
        <p:spPr>
          <a:xfrm>
            <a:off x="4383732" y="6338888"/>
            <a:ext cx="7808268" cy="185738"/>
          </a:xfrm>
          <a:prstGeom prst="rect">
            <a:avLst/>
          </a:prstGeom>
          <a:noFill/>
          <a:ln/>
        </p:spPr>
        <p:txBody>
          <a:bodyPr vert="horz" wrap="square" lIns="0" tIns="0" rIns="0" bIns="0" rtlCol="0" anchor="ctr"/>
          <a:lstStyle/>
          <a:p>
            <a:pPr marL="0" indent="0">
              <a:lnSpc>
                <a:spcPts val="1463"/>
              </a:lnSpc>
              <a:buNone/>
            </a:pPr>
            <a:r>
              <a:rPr lang="en-US" sz="975" b="1" dirty="0">
                <a:solidFill>
                  <a:srgbClr val="455A64"/>
                </a:solidFill>
              </a:rPr>
              <a:t>SGLT2i: Stop at first sign of any intercurrent illness</a:t>
            </a:r>
            <a:endParaRPr lang="en-US" sz="975" dirty="0"/>
          </a:p>
        </p:txBody>
      </p:sp>
      <p:sp>
        <p:nvSpPr>
          <p:cNvPr id="40" name="SK-13-text-39"/>
          <p:cNvSpPr/>
          <p:nvPr/>
        </p:nvSpPr>
        <p:spPr>
          <a:xfrm>
            <a:off x="8172599" y="6338888"/>
            <a:ext cx="4019401" cy="185738"/>
          </a:xfrm>
          <a:prstGeom prst="rect">
            <a:avLst/>
          </a:prstGeom>
          <a:noFill/>
          <a:ln/>
        </p:spPr>
        <p:txBody>
          <a:bodyPr vert="horz" wrap="square" lIns="0" tIns="0" rIns="0" bIns="0" rtlCol="0" anchor="ctr"/>
          <a:lstStyle/>
          <a:p>
            <a:pPr marL="0" indent="0">
              <a:lnSpc>
                <a:spcPts val="1463"/>
              </a:lnSpc>
              <a:buNone/>
            </a:pPr>
            <a:r>
              <a:rPr lang="en-US" sz="975" b="1" dirty="0">
                <a:solidFill>
                  <a:srgbClr val="455A64"/>
                </a:solidFill>
              </a:rPr>
              <a:t>Aspirin (75mg): Usually continue unless severe GI illness</a:t>
            </a:r>
            <a:endParaRPr lang="en-US" sz="97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14-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14-img-5" descr="preencoded.png"/>
          <p:cNvPicPr>
            <a:picLocks noChangeAspect="1"/>
          </p:cNvPicPr>
          <p:nvPr/>
        </p:nvPicPr>
        <p:blipFill>
          <a:blip r:embed="rId6"/>
          <a:stretch>
            <a:fillRect/>
          </a:stretch>
        </p:blipFill>
        <p:spPr>
          <a:xfrm>
            <a:off x="238125" y="1047750"/>
            <a:ext cx="5738813" cy="2667000"/>
          </a:xfrm>
          <a:prstGeom prst="rect">
            <a:avLst/>
          </a:prstGeom>
        </p:spPr>
      </p:pic>
      <p:pic>
        <p:nvPicPr>
          <p:cNvPr id="7" name="SK-14-img-6" descr="preencoded.png"/>
          <p:cNvPicPr>
            <a:picLocks noChangeAspect="1"/>
          </p:cNvPicPr>
          <p:nvPr/>
        </p:nvPicPr>
        <p:blipFill>
          <a:blip r:embed="rId7"/>
          <a:stretch>
            <a:fillRect/>
          </a:stretch>
        </p:blipFill>
        <p:spPr>
          <a:xfrm>
            <a:off x="428625" y="1279178"/>
            <a:ext cx="214313" cy="175320"/>
          </a:xfrm>
          <a:prstGeom prst="rect">
            <a:avLst/>
          </a:prstGeom>
        </p:spPr>
      </p:pic>
      <p:pic>
        <p:nvPicPr>
          <p:cNvPr id="8" name="SK-14-img-7" descr="preencoded.png"/>
          <p:cNvPicPr>
            <a:picLocks noChangeAspect="1"/>
          </p:cNvPicPr>
          <p:nvPr/>
        </p:nvPicPr>
        <p:blipFill>
          <a:blip r:embed="rId8"/>
          <a:stretch>
            <a:fillRect/>
          </a:stretch>
        </p:blipFill>
        <p:spPr>
          <a:xfrm>
            <a:off x="428625" y="1657350"/>
            <a:ext cx="178594" cy="152995"/>
          </a:xfrm>
          <a:prstGeom prst="rect">
            <a:avLst/>
          </a:prstGeom>
        </p:spPr>
      </p:pic>
      <p:pic>
        <p:nvPicPr>
          <p:cNvPr id="9" name="SK-14-img-8" descr="preencoded.png"/>
          <p:cNvPicPr>
            <a:picLocks noChangeAspect="1"/>
          </p:cNvPicPr>
          <p:nvPr/>
        </p:nvPicPr>
        <p:blipFill>
          <a:blip r:embed="rId9"/>
          <a:stretch>
            <a:fillRect/>
          </a:stretch>
        </p:blipFill>
        <p:spPr>
          <a:xfrm>
            <a:off x="428625" y="2209800"/>
            <a:ext cx="178594" cy="152995"/>
          </a:xfrm>
          <a:prstGeom prst="rect">
            <a:avLst/>
          </a:prstGeom>
        </p:spPr>
      </p:pic>
      <p:pic>
        <p:nvPicPr>
          <p:cNvPr id="10" name="SK-14-img-9" descr="preencoded.png"/>
          <p:cNvPicPr>
            <a:picLocks noChangeAspect="1"/>
          </p:cNvPicPr>
          <p:nvPr/>
        </p:nvPicPr>
        <p:blipFill>
          <a:blip r:embed="rId10"/>
          <a:stretch>
            <a:fillRect/>
          </a:stretch>
        </p:blipFill>
        <p:spPr>
          <a:xfrm>
            <a:off x="428625" y="2762250"/>
            <a:ext cx="178594" cy="164753"/>
          </a:xfrm>
          <a:prstGeom prst="rect">
            <a:avLst/>
          </a:prstGeom>
        </p:spPr>
      </p:pic>
      <p:pic>
        <p:nvPicPr>
          <p:cNvPr id="11" name="SK-14-img-10" descr="preencoded.png"/>
          <p:cNvPicPr>
            <a:picLocks noChangeAspect="1"/>
          </p:cNvPicPr>
          <p:nvPr/>
        </p:nvPicPr>
        <p:blipFill>
          <a:blip r:embed="rId6"/>
          <a:stretch>
            <a:fillRect/>
          </a:stretch>
        </p:blipFill>
        <p:spPr>
          <a:xfrm>
            <a:off x="238125" y="3905250"/>
            <a:ext cx="5738813" cy="2667000"/>
          </a:xfrm>
          <a:prstGeom prst="rect">
            <a:avLst/>
          </a:prstGeom>
        </p:spPr>
      </p:pic>
      <p:pic>
        <p:nvPicPr>
          <p:cNvPr id="12" name="SK-14-img-11" descr="preencoded.png"/>
          <p:cNvPicPr>
            <a:picLocks noChangeAspect="1"/>
          </p:cNvPicPr>
          <p:nvPr/>
        </p:nvPicPr>
        <p:blipFill>
          <a:blip r:embed="rId11"/>
          <a:stretch>
            <a:fillRect/>
          </a:stretch>
        </p:blipFill>
        <p:spPr>
          <a:xfrm>
            <a:off x="428625" y="4136678"/>
            <a:ext cx="214313" cy="175320"/>
          </a:xfrm>
          <a:prstGeom prst="rect">
            <a:avLst/>
          </a:prstGeom>
        </p:spPr>
      </p:pic>
      <p:pic>
        <p:nvPicPr>
          <p:cNvPr id="13" name="SK-14-img-12" descr="preencoded.png"/>
          <p:cNvPicPr>
            <a:picLocks noChangeAspect="1"/>
          </p:cNvPicPr>
          <p:nvPr/>
        </p:nvPicPr>
        <p:blipFill>
          <a:blip r:embed="rId12"/>
          <a:stretch>
            <a:fillRect/>
          </a:stretch>
        </p:blipFill>
        <p:spPr>
          <a:xfrm>
            <a:off x="428625" y="5695950"/>
            <a:ext cx="5357813" cy="685800"/>
          </a:xfrm>
          <a:prstGeom prst="rect">
            <a:avLst/>
          </a:prstGeom>
        </p:spPr>
      </p:pic>
      <p:pic>
        <p:nvPicPr>
          <p:cNvPr id="14" name="SK-14-img-13" descr="preencoded.png"/>
          <p:cNvPicPr>
            <a:picLocks noChangeAspect="1"/>
          </p:cNvPicPr>
          <p:nvPr/>
        </p:nvPicPr>
        <p:blipFill>
          <a:blip r:embed="rId13"/>
          <a:stretch>
            <a:fillRect/>
          </a:stretch>
        </p:blipFill>
        <p:spPr>
          <a:xfrm>
            <a:off x="6215063" y="1047750"/>
            <a:ext cx="5738813" cy="2667000"/>
          </a:xfrm>
          <a:prstGeom prst="rect">
            <a:avLst/>
          </a:prstGeom>
        </p:spPr>
      </p:pic>
      <p:pic>
        <p:nvPicPr>
          <p:cNvPr id="15" name="SK-14-img-14" descr="preencoded.png"/>
          <p:cNvPicPr>
            <a:picLocks noChangeAspect="1"/>
          </p:cNvPicPr>
          <p:nvPr/>
        </p:nvPicPr>
        <p:blipFill>
          <a:blip r:embed="rId14"/>
          <a:stretch>
            <a:fillRect/>
          </a:stretch>
        </p:blipFill>
        <p:spPr>
          <a:xfrm>
            <a:off x="6405563" y="1279178"/>
            <a:ext cx="214313" cy="175320"/>
          </a:xfrm>
          <a:prstGeom prst="rect">
            <a:avLst/>
          </a:prstGeom>
        </p:spPr>
      </p:pic>
      <p:pic>
        <p:nvPicPr>
          <p:cNvPr id="16" name="SK-14-img-15" descr="preencoded.png"/>
          <p:cNvPicPr>
            <a:picLocks noChangeAspect="1"/>
          </p:cNvPicPr>
          <p:nvPr/>
        </p:nvPicPr>
        <p:blipFill>
          <a:blip r:embed="rId15"/>
          <a:stretch>
            <a:fillRect/>
          </a:stretch>
        </p:blipFill>
        <p:spPr>
          <a:xfrm>
            <a:off x="6405563" y="1657350"/>
            <a:ext cx="178594" cy="164753"/>
          </a:xfrm>
          <a:prstGeom prst="rect">
            <a:avLst/>
          </a:prstGeom>
        </p:spPr>
      </p:pic>
      <p:pic>
        <p:nvPicPr>
          <p:cNvPr id="17" name="SK-14-img-16" descr="preencoded.png"/>
          <p:cNvPicPr>
            <a:picLocks noChangeAspect="1"/>
          </p:cNvPicPr>
          <p:nvPr/>
        </p:nvPicPr>
        <p:blipFill>
          <a:blip r:embed="rId16"/>
          <a:stretch>
            <a:fillRect/>
          </a:stretch>
        </p:blipFill>
        <p:spPr>
          <a:xfrm>
            <a:off x="6405563" y="2209800"/>
            <a:ext cx="178594" cy="152995"/>
          </a:xfrm>
          <a:prstGeom prst="rect">
            <a:avLst/>
          </a:prstGeom>
        </p:spPr>
      </p:pic>
      <p:pic>
        <p:nvPicPr>
          <p:cNvPr id="18" name="SK-14-img-17" descr="preencoded.png"/>
          <p:cNvPicPr>
            <a:picLocks noChangeAspect="1"/>
          </p:cNvPicPr>
          <p:nvPr/>
        </p:nvPicPr>
        <p:blipFill>
          <a:blip r:embed="rId17"/>
          <a:stretch>
            <a:fillRect/>
          </a:stretch>
        </p:blipFill>
        <p:spPr>
          <a:xfrm>
            <a:off x="6405563" y="2762250"/>
            <a:ext cx="178594" cy="164753"/>
          </a:xfrm>
          <a:prstGeom prst="rect">
            <a:avLst/>
          </a:prstGeom>
        </p:spPr>
      </p:pic>
      <p:pic>
        <p:nvPicPr>
          <p:cNvPr id="19" name="SK-14-img-18" descr="preencoded.png"/>
          <p:cNvPicPr>
            <a:picLocks noChangeAspect="1"/>
          </p:cNvPicPr>
          <p:nvPr/>
        </p:nvPicPr>
        <p:blipFill>
          <a:blip r:embed="rId18"/>
          <a:stretch>
            <a:fillRect/>
          </a:stretch>
        </p:blipFill>
        <p:spPr>
          <a:xfrm>
            <a:off x="6215063" y="3905250"/>
            <a:ext cx="5738813" cy="2667000"/>
          </a:xfrm>
          <a:prstGeom prst="rect">
            <a:avLst/>
          </a:prstGeom>
        </p:spPr>
      </p:pic>
      <p:pic>
        <p:nvPicPr>
          <p:cNvPr id="20" name="SK-14-img-19" descr="preencoded.png"/>
          <p:cNvPicPr>
            <a:picLocks noChangeAspect="1"/>
          </p:cNvPicPr>
          <p:nvPr/>
        </p:nvPicPr>
        <p:blipFill>
          <a:blip r:embed="rId19"/>
          <a:stretch>
            <a:fillRect/>
          </a:stretch>
        </p:blipFill>
        <p:spPr>
          <a:xfrm>
            <a:off x="6405563" y="4136678"/>
            <a:ext cx="214313" cy="175320"/>
          </a:xfrm>
          <a:prstGeom prst="rect">
            <a:avLst/>
          </a:prstGeom>
        </p:spPr>
      </p:pic>
      <p:pic>
        <p:nvPicPr>
          <p:cNvPr id="21" name="SK-14-img-20" descr="preencoded.png"/>
          <p:cNvPicPr>
            <a:picLocks noChangeAspect="1"/>
          </p:cNvPicPr>
          <p:nvPr/>
        </p:nvPicPr>
        <p:blipFill>
          <a:blip r:embed="rId20"/>
          <a:stretch>
            <a:fillRect/>
          </a:stretch>
        </p:blipFill>
        <p:spPr>
          <a:xfrm>
            <a:off x="6405563" y="4514850"/>
            <a:ext cx="178594" cy="164753"/>
          </a:xfrm>
          <a:prstGeom prst="rect">
            <a:avLst/>
          </a:prstGeom>
        </p:spPr>
      </p:pic>
      <p:pic>
        <p:nvPicPr>
          <p:cNvPr id="22" name="SK-14-img-21" descr="preencoded.png"/>
          <p:cNvPicPr>
            <a:picLocks noChangeAspect="1"/>
          </p:cNvPicPr>
          <p:nvPr/>
        </p:nvPicPr>
        <p:blipFill>
          <a:blip r:embed="rId21"/>
          <a:stretch>
            <a:fillRect/>
          </a:stretch>
        </p:blipFill>
        <p:spPr>
          <a:xfrm>
            <a:off x="6405563" y="5067300"/>
            <a:ext cx="178594" cy="142875"/>
          </a:xfrm>
          <a:prstGeom prst="rect">
            <a:avLst/>
          </a:prstGeom>
        </p:spPr>
      </p:pic>
      <p:pic>
        <p:nvPicPr>
          <p:cNvPr id="23" name="SK-14-img-22" descr="preencoded.png"/>
          <p:cNvPicPr>
            <a:picLocks noChangeAspect="1"/>
          </p:cNvPicPr>
          <p:nvPr/>
        </p:nvPicPr>
        <p:blipFill>
          <a:blip r:embed="rId22"/>
          <a:stretch>
            <a:fillRect/>
          </a:stretch>
        </p:blipFill>
        <p:spPr>
          <a:xfrm>
            <a:off x="6405563" y="5391150"/>
            <a:ext cx="178594" cy="152995"/>
          </a:xfrm>
          <a:prstGeom prst="rect">
            <a:avLst/>
          </a:prstGeom>
        </p:spPr>
      </p:pic>
      <p:sp>
        <p:nvSpPr>
          <p:cNvPr id="24" name="SK-14-text-23"/>
          <p:cNvSpPr/>
          <p:nvPr/>
        </p:nvSpPr>
        <p:spPr>
          <a:xfrm>
            <a:off x="381000" y="209550"/>
            <a:ext cx="85496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Euglycaemic DKA: The Hidden Danger</a:t>
            </a:r>
            <a:endParaRPr lang="en-US" sz="1650" dirty="0"/>
          </a:p>
        </p:txBody>
      </p:sp>
      <p:sp>
        <p:nvSpPr>
          <p:cNvPr id="25" name="SK-14-text-24"/>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6" name="SK-14-text-25"/>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7" name="SK-14-text-26"/>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8" name="SK-14-text-27"/>
          <p:cNvSpPr/>
          <p:nvPr/>
        </p:nvSpPr>
        <p:spPr>
          <a:xfrm>
            <a:off x="738188" y="1238250"/>
            <a:ext cx="53578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What is Euglycaemic DKA?</a:t>
            </a:r>
            <a:endParaRPr lang="en-US" sz="1350" dirty="0"/>
          </a:p>
        </p:txBody>
      </p:sp>
      <p:sp>
        <p:nvSpPr>
          <p:cNvPr id="29" name="SK-14-text-28"/>
          <p:cNvSpPr/>
          <p:nvPr/>
        </p:nvSpPr>
        <p:spPr>
          <a:xfrm>
            <a:off x="702469" y="1657350"/>
            <a:ext cx="5357813" cy="457200"/>
          </a:xfrm>
          <a:prstGeom prst="rect">
            <a:avLst/>
          </a:prstGeom>
          <a:noFill/>
          <a:ln/>
        </p:spPr>
        <p:txBody>
          <a:bodyPr vert="horz" wrap="square" lIns="0" tIns="0" rIns="0" bIns="0" rtlCol="0" anchor="ctr"/>
          <a:lstStyle/>
          <a:p>
            <a:pPr marL="0" indent="0" algn="l">
              <a:lnSpc>
                <a:spcPts val="1800"/>
              </a:lnSpc>
              <a:buNone/>
            </a:pPr>
            <a:r>
              <a:rPr lang="en-US" sz="1125" dirty="0">
                <a:solidFill>
                  <a:srgbClr val="2D2D2D"/>
                </a:solidFill>
              </a:rPr>
              <a:t>DKA where blood glucose is</a:t>
            </a:r>
            <a:r>
              <a:rPr lang="en-US" sz="1125" b="1" dirty="0">
                <a:solidFill>
                  <a:srgbClr val="D32F2F"/>
                </a:solidFill>
              </a:rPr>
              <a:t>normal or only mildly elevated</a:t>
            </a:r>
            <a:r>
              <a:rPr lang="en-US" sz="1125" dirty="0">
                <a:solidFill>
                  <a:srgbClr val="2D2D2D"/>
                </a:solidFill>
              </a:rPr>
              <a:t>(typically &lt;14 mmol/L).</a:t>
            </a:r>
            <a:endParaRPr lang="en-US" sz="1125" dirty="0"/>
          </a:p>
        </p:txBody>
      </p:sp>
      <p:sp>
        <p:nvSpPr>
          <p:cNvPr id="30" name="SK-14-text-29"/>
          <p:cNvSpPr/>
          <p:nvPr/>
        </p:nvSpPr>
        <p:spPr>
          <a:xfrm>
            <a:off x="702469" y="2209800"/>
            <a:ext cx="5357813" cy="457200"/>
          </a:xfrm>
          <a:prstGeom prst="rect">
            <a:avLst/>
          </a:prstGeom>
          <a:noFill/>
          <a:ln/>
        </p:spPr>
        <p:txBody>
          <a:bodyPr vert="horz" wrap="square" lIns="0" tIns="0" rIns="0" bIns="0" rtlCol="0" anchor="ctr"/>
          <a:lstStyle/>
          <a:p>
            <a:pPr marL="0" indent="0" algn="l">
              <a:lnSpc>
                <a:spcPts val="1800"/>
              </a:lnSpc>
              <a:buNone/>
            </a:pPr>
            <a:r>
              <a:rPr lang="en-US" sz="1125" dirty="0">
                <a:solidFill>
                  <a:srgbClr val="2D2D2D"/>
                </a:solidFill>
              </a:rPr>
              <a:t>Occurs because SGLT2 inhibitors (gliflozins) suppress renal glucose reabsorption.</a:t>
            </a:r>
            <a:endParaRPr lang="en-US" sz="1125" dirty="0"/>
          </a:p>
        </p:txBody>
      </p:sp>
      <p:sp>
        <p:nvSpPr>
          <p:cNvPr id="31" name="SK-14-text-30"/>
          <p:cNvSpPr/>
          <p:nvPr/>
        </p:nvSpPr>
        <p:spPr>
          <a:xfrm>
            <a:off x="702469" y="2762250"/>
            <a:ext cx="5357813" cy="457200"/>
          </a:xfrm>
          <a:prstGeom prst="rect">
            <a:avLst/>
          </a:prstGeom>
          <a:noFill/>
          <a:ln/>
        </p:spPr>
        <p:txBody>
          <a:bodyPr vert="horz" wrap="square" lIns="0" tIns="0" rIns="0" bIns="0" rtlCol="0" anchor="ctr"/>
          <a:lstStyle/>
          <a:p>
            <a:pPr marL="0" indent="0" algn="l">
              <a:lnSpc>
                <a:spcPts val="1800"/>
              </a:lnSpc>
              <a:buNone/>
            </a:pPr>
            <a:r>
              <a:rPr lang="en-US" sz="1125" dirty="0">
                <a:solidFill>
                  <a:srgbClr val="2D2D2D"/>
                </a:solidFill>
              </a:rPr>
              <a:t>Glucose continues to be excreted in urine even while the body is in metabolic ketoacidosis.</a:t>
            </a:r>
            <a:endParaRPr lang="en-US" sz="1125" dirty="0"/>
          </a:p>
        </p:txBody>
      </p:sp>
      <p:sp>
        <p:nvSpPr>
          <p:cNvPr id="32" name="SK-14-text-31"/>
          <p:cNvSpPr/>
          <p:nvPr/>
        </p:nvSpPr>
        <p:spPr>
          <a:xfrm>
            <a:off x="738188" y="4095750"/>
            <a:ext cx="53578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Underlying Mechanism</a:t>
            </a:r>
            <a:endParaRPr lang="en-US" sz="1350" dirty="0"/>
          </a:p>
        </p:txBody>
      </p:sp>
      <p:sp>
        <p:nvSpPr>
          <p:cNvPr id="33" name="SK-14-text-32"/>
          <p:cNvSpPr/>
          <p:nvPr/>
        </p:nvSpPr>
        <p:spPr>
          <a:xfrm>
            <a:off x="571500" y="5838825"/>
            <a:ext cx="5072063" cy="400050"/>
          </a:xfrm>
          <a:prstGeom prst="rect">
            <a:avLst/>
          </a:prstGeom>
          <a:noFill/>
          <a:ln/>
        </p:spPr>
        <p:txBody>
          <a:bodyPr vert="horz" wrap="square" lIns="0" tIns="0" rIns="0" bIns="0" rtlCol="0" anchor="ctr"/>
          <a:lstStyle/>
          <a:p>
            <a:pPr marL="0" indent="0" algn="ctr">
              <a:lnSpc>
                <a:spcPts val="1575"/>
              </a:lnSpc>
              <a:buNone/>
            </a:pPr>
            <a:r>
              <a:rPr lang="en-US" sz="1050" i="1" dirty="0">
                <a:solidFill>
                  <a:srgbClr val="4A4A4A"/>
                </a:solidFill>
              </a:rPr>
              <a:t>SGLT2i induced Glycosuria → Lower Blood Glucose → Lower Insulin Secretion → Increased Glucagon → </a:t>
            </a:r>
            <a:r>
              <a:rPr lang="en-US" sz="1050" b="1" i="1" dirty="0">
                <a:solidFill>
                  <a:srgbClr val="4A4A4A"/>
                </a:solidFill>
              </a:rPr>
              <a:t>Ketogenesis</a:t>
            </a:r>
            <a:r>
              <a:rPr lang="en-US" sz="1050" i="1" dirty="0">
                <a:solidFill>
                  <a:srgbClr val="4A4A4A"/>
                </a:solidFill>
              </a:rPr>
              <a:t> (despite "safe" glucose levels).</a:t>
            </a:r>
            <a:endParaRPr lang="en-US" sz="1050" dirty="0"/>
          </a:p>
        </p:txBody>
      </p:sp>
      <p:sp>
        <p:nvSpPr>
          <p:cNvPr id="34" name="SK-14-text-33"/>
          <p:cNvSpPr/>
          <p:nvPr/>
        </p:nvSpPr>
        <p:spPr>
          <a:xfrm>
            <a:off x="6715125" y="1238250"/>
            <a:ext cx="53578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Diagnostic Trap</a:t>
            </a:r>
            <a:endParaRPr lang="en-US" sz="1350" dirty="0"/>
          </a:p>
        </p:txBody>
      </p:sp>
      <p:sp>
        <p:nvSpPr>
          <p:cNvPr id="35" name="SK-14-text-34"/>
          <p:cNvSpPr/>
          <p:nvPr/>
        </p:nvSpPr>
        <p:spPr>
          <a:xfrm>
            <a:off x="6679406" y="1657350"/>
            <a:ext cx="5083969"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2D2D2D"/>
                </a:solidFill>
              </a:rPr>
              <a:t>False Reassurance:</a:t>
            </a:r>
            <a:r>
              <a:rPr lang="en-US" sz="1125" dirty="0">
                <a:solidFill>
                  <a:srgbClr val="2D2D2D"/>
                </a:solidFill>
              </a:rPr>
              <a:t> Patients and clinicians may dismiss DKA because the "sugar is fine."</a:t>
            </a:r>
            <a:endParaRPr lang="en-US" sz="1125" dirty="0"/>
          </a:p>
        </p:txBody>
      </p:sp>
      <p:sp>
        <p:nvSpPr>
          <p:cNvPr id="36" name="SK-14-text-35"/>
          <p:cNvSpPr/>
          <p:nvPr/>
        </p:nvSpPr>
        <p:spPr>
          <a:xfrm>
            <a:off x="6679406" y="2209800"/>
            <a:ext cx="5083969"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2D2D2D"/>
                </a:solidFill>
              </a:rPr>
              <a:t>Delayed Treatment:</a:t>
            </a:r>
            <a:r>
              <a:rPr lang="en-US" sz="1125" dirty="0">
                <a:solidFill>
                  <a:srgbClr val="2D2D2D"/>
                </a:solidFill>
              </a:rPr>
              <a:t> Can lead to severe acidosis, cerebral oedema, and organ failure.</a:t>
            </a:r>
            <a:endParaRPr lang="en-US" sz="1125" dirty="0"/>
          </a:p>
        </p:txBody>
      </p:sp>
      <p:sp>
        <p:nvSpPr>
          <p:cNvPr id="37" name="SK-14-text-36"/>
          <p:cNvSpPr/>
          <p:nvPr/>
        </p:nvSpPr>
        <p:spPr>
          <a:xfrm>
            <a:off x="6679406" y="2762250"/>
            <a:ext cx="5083969"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2D2D2D"/>
                </a:solidFill>
              </a:rPr>
              <a:t>Diagnostic Mandate:</a:t>
            </a:r>
            <a:r>
              <a:rPr lang="en-US" sz="1125" dirty="0">
                <a:solidFill>
                  <a:srgbClr val="2D2D2D"/>
                </a:solidFill>
              </a:rPr>
              <a:t> In any unwell patient on SGLT2i, you MUST check </a:t>
            </a:r>
            <a:r>
              <a:rPr lang="en-US" sz="1125" b="1" dirty="0">
                <a:solidFill>
                  <a:srgbClr val="2D2D2D"/>
                </a:solidFill>
              </a:rPr>
              <a:t>blood ketones</a:t>
            </a:r>
            <a:r>
              <a:rPr lang="en-US" sz="1125" dirty="0">
                <a:solidFill>
                  <a:srgbClr val="2D2D2D"/>
                </a:solidFill>
              </a:rPr>
              <a:t>.</a:t>
            </a:r>
            <a:endParaRPr lang="en-US" sz="1125" dirty="0"/>
          </a:p>
        </p:txBody>
      </p:sp>
      <p:sp>
        <p:nvSpPr>
          <p:cNvPr id="38" name="SK-14-text-37"/>
          <p:cNvSpPr/>
          <p:nvPr/>
        </p:nvSpPr>
        <p:spPr>
          <a:xfrm>
            <a:off x="6715125" y="4095750"/>
            <a:ext cx="5476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Clinical Implication for GPs</a:t>
            </a:r>
            <a:endParaRPr lang="en-US" sz="1350" dirty="0"/>
          </a:p>
        </p:txBody>
      </p:sp>
      <p:sp>
        <p:nvSpPr>
          <p:cNvPr id="39" name="SK-14-text-38"/>
          <p:cNvSpPr/>
          <p:nvPr/>
        </p:nvSpPr>
        <p:spPr>
          <a:xfrm>
            <a:off x="6679406" y="4514850"/>
            <a:ext cx="5357813" cy="457200"/>
          </a:xfrm>
          <a:prstGeom prst="rect">
            <a:avLst/>
          </a:prstGeom>
          <a:noFill/>
          <a:ln/>
        </p:spPr>
        <p:txBody>
          <a:bodyPr vert="horz" wrap="square" lIns="0" tIns="0" rIns="0" bIns="0" rtlCol="0" anchor="ctr"/>
          <a:lstStyle/>
          <a:p>
            <a:pPr marL="0" indent="0" algn="l">
              <a:lnSpc>
                <a:spcPts val="1800"/>
              </a:lnSpc>
              <a:buNone/>
            </a:pPr>
            <a:r>
              <a:rPr lang="en-US" sz="1125" dirty="0">
                <a:solidFill>
                  <a:srgbClr val="2D2D2D"/>
                </a:solidFill>
              </a:rPr>
              <a:t>High index of suspicion required for nausea, vomiting, or abdominal pain in SGLT2i users.</a:t>
            </a:r>
            <a:endParaRPr lang="en-US" sz="1125" dirty="0"/>
          </a:p>
        </p:txBody>
      </p:sp>
      <p:sp>
        <p:nvSpPr>
          <p:cNvPr id="40" name="SK-14-text-39"/>
          <p:cNvSpPr/>
          <p:nvPr/>
        </p:nvSpPr>
        <p:spPr>
          <a:xfrm>
            <a:off x="6679406" y="5067300"/>
            <a:ext cx="5512594" cy="228600"/>
          </a:xfrm>
          <a:prstGeom prst="rect">
            <a:avLst/>
          </a:prstGeom>
          <a:noFill/>
          <a:ln/>
        </p:spPr>
        <p:txBody>
          <a:bodyPr vert="horz" wrap="square" lIns="0" tIns="0" rIns="0" bIns="0" rtlCol="0" anchor="ctr"/>
          <a:lstStyle/>
          <a:p>
            <a:pPr marL="0" indent="0" algn="l">
              <a:lnSpc>
                <a:spcPts val="1800"/>
              </a:lnSpc>
              <a:buNone/>
            </a:pPr>
            <a:r>
              <a:rPr lang="en-US" sz="1125" dirty="0">
                <a:solidFill>
                  <a:srgbClr val="2D2D2D"/>
                </a:solidFill>
              </a:rPr>
              <a:t>Normal glucose does</a:t>
            </a:r>
            <a:r>
              <a:rPr lang="en-US" sz="1125" b="1" dirty="0">
                <a:solidFill>
                  <a:srgbClr val="2D2D2D"/>
                </a:solidFill>
              </a:rPr>
              <a:t>NOT</a:t>
            </a:r>
            <a:r>
              <a:rPr lang="en-US" sz="1125" dirty="0">
                <a:solidFill>
                  <a:srgbClr val="2D2D2D"/>
                </a:solidFill>
              </a:rPr>
              <a:t>rule out life-threatening DKA in this cohort.</a:t>
            </a:r>
            <a:endParaRPr lang="en-US" sz="1125" dirty="0"/>
          </a:p>
        </p:txBody>
      </p:sp>
      <p:sp>
        <p:nvSpPr>
          <p:cNvPr id="41" name="SK-14-text-40"/>
          <p:cNvSpPr/>
          <p:nvPr/>
        </p:nvSpPr>
        <p:spPr>
          <a:xfrm>
            <a:off x="6679406" y="5391150"/>
            <a:ext cx="5357813" cy="457200"/>
          </a:xfrm>
          <a:prstGeom prst="rect">
            <a:avLst/>
          </a:prstGeom>
          <a:noFill/>
          <a:ln/>
        </p:spPr>
        <p:txBody>
          <a:bodyPr vert="horz" wrap="square" lIns="0" tIns="0" rIns="0" bIns="0" rtlCol="0" anchor="ctr"/>
          <a:lstStyle/>
          <a:p>
            <a:pPr marL="0" indent="0" algn="l">
              <a:lnSpc>
                <a:spcPts val="1800"/>
              </a:lnSpc>
              <a:buNone/>
            </a:pPr>
            <a:r>
              <a:rPr lang="en-US" sz="1125" dirty="0">
                <a:solidFill>
                  <a:srgbClr val="2D2D2D"/>
                </a:solidFill>
              </a:rPr>
              <a:t>MHRA Warning (2016/2024): Always provide ketone meters to high-risk SGLT2i users.</a:t>
            </a:r>
            <a:endParaRPr lang="en-US" sz="112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15-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15-img-5" descr="preencoded.png"/>
          <p:cNvPicPr>
            <a:picLocks noChangeAspect="1"/>
          </p:cNvPicPr>
          <p:nvPr/>
        </p:nvPicPr>
        <p:blipFill>
          <a:blip r:embed="rId6"/>
          <a:stretch>
            <a:fillRect/>
          </a:stretch>
        </p:blipFill>
        <p:spPr>
          <a:xfrm>
            <a:off x="381000" y="1514475"/>
            <a:ext cx="5572125" cy="2400300"/>
          </a:xfrm>
          <a:prstGeom prst="rect">
            <a:avLst/>
          </a:prstGeom>
        </p:spPr>
      </p:pic>
      <p:pic>
        <p:nvPicPr>
          <p:cNvPr id="7" name="SK-15-img-6" descr="preencoded.png"/>
          <p:cNvPicPr>
            <a:picLocks noChangeAspect="1"/>
          </p:cNvPicPr>
          <p:nvPr/>
        </p:nvPicPr>
        <p:blipFill>
          <a:blip r:embed="rId7"/>
          <a:stretch>
            <a:fillRect/>
          </a:stretch>
        </p:blipFill>
        <p:spPr>
          <a:xfrm>
            <a:off x="619125" y="1752600"/>
            <a:ext cx="5095875" cy="352425"/>
          </a:xfrm>
          <a:prstGeom prst="rect">
            <a:avLst/>
          </a:prstGeom>
        </p:spPr>
      </p:pic>
      <p:pic>
        <p:nvPicPr>
          <p:cNvPr id="8" name="SK-15-img-7" descr="preencoded.png"/>
          <p:cNvPicPr>
            <a:picLocks noChangeAspect="1"/>
          </p:cNvPicPr>
          <p:nvPr/>
        </p:nvPicPr>
        <p:blipFill>
          <a:blip r:embed="rId8"/>
          <a:stretch>
            <a:fillRect/>
          </a:stretch>
        </p:blipFill>
        <p:spPr>
          <a:xfrm>
            <a:off x="619125" y="1785938"/>
            <a:ext cx="238125" cy="190500"/>
          </a:xfrm>
          <a:prstGeom prst="rect">
            <a:avLst/>
          </a:prstGeom>
        </p:spPr>
      </p:pic>
      <p:pic>
        <p:nvPicPr>
          <p:cNvPr id="9" name="SK-15-img-8" descr="preencoded.png"/>
          <p:cNvPicPr>
            <a:picLocks noChangeAspect="1"/>
          </p:cNvPicPr>
          <p:nvPr/>
        </p:nvPicPr>
        <p:blipFill>
          <a:blip r:embed="rId9"/>
          <a:stretch>
            <a:fillRect/>
          </a:stretch>
        </p:blipFill>
        <p:spPr>
          <a:xfrm>
            <a:off x="619125" y="2286000"/>
            <a:ext cx="190500" cy="190500"/>
          </a:xfrm>
          <a:prstGeom prst="rect">
            <a:avLst/>
          </a:prstGeom>
        </p:spPr>
      </p:pic>
      <p:pic>
        <p:nvPicPr>
          <p:cNvPr id="10" name="SK-15-img-9" descr="preencoded.png"/>
          <p:cNvPicPr>
            <a:picLocks noChangeAspect="1"/>
          </p:cNvPicPr>
          <p:nvPr/>
        </p:nvPicPr>
        <p:blipFill>
          <a:blip r:embed="rId10"/>
          <a:stretch>
            <a:fillRect/>
          </a:stretch>
        </p:blipFill>
        <p:spPr>
          <a:xfrm>
            <a:off x="619125" y="2800350"/>
            <a:ext cx="190500" cy="190500"/>
          </a:xfrm>
          <a:prstGeom prst="rect">
            <a:avLst/>
          </a:prstGeom>
        </p:spPr>
      </p:pic>
      <p:pic>
        <p:nvPicPr>
          <p:cNvPr id="11" name="SK-15-img-10" descr="preencoded.png"/>
          <p:cNvPicPr>
            <a:picLocks noChangeAspect="1"/>
          </p:cNvPicPr>
          <p:nvPr/>
        </p:nvPicPr>
        <p:blipFill>
          <a:blip r:embed="rId11"/>
          <a:stretch>
            <a:fillRect/>
          </a:stretch>
        </p:blipFill>
        <p:spPr>
          <a:xfrm>
            <a:off x="619125" y="3314700"/>
            <a:ext cx="190500" cy="205085"/>
          </a:xfrm>
          <a:prstGeom prst="rect">
            <a:avLst/>
          </a:prstGeom>
        </p:spPr>
      </p:pic>
      <p:pic>
        <p:nvPicPr>
          <p:cNvPr id="12" name="SK-15-img-11" descr="preencoded.png"/>
          <p:cNvPicPr>
            <a:picLocks noChangeAspect="1"/>
          </p:cNvPicPr>
          <p:nvPr/>
        </p:nvPicPr>
        <p:blipFill>
          <a:blip r:embed="rId12"/>
          <a:stretch>
            <a:fillRect/>
          </a:stretch>
        </p:blipFill>
        <p:spPr>
          <a:xfrm>
            <a:off x="381000" y="4105275"/>
            <a:ext cx="5572125" cy="1905000"/>
          </a:xfrm>
          <a:prstGeom prst="rect">
            <a:avLst/>
          </a:prstGeom>
        </p:spPr>
      </p:pic>
      <p:pic>
        <p:nvPicPr>
          <p:cNvPr id="13" name="SK-15-img-12" descr="preencoded.png"/>
          <p:cNvPicPr>
            <a:picLocks noChangeAspect="1"/>
          </p:cNvPicPr>
          <p:nvPr/>
        </p:nvPicPr>
        <p:blipFill>
          <a:blip r:embed="rId7"/>
          <a:stretch>
            <a:fillRect/>
          </a:stretch>
        </p:blipFill>
        <p:spPr>
          <a:xfrm>
            <a:off x="619125" y="4343400"/>
            <a:ext cx="5095875" cy="352425"/>
          </a:xfrm>
          <a:prstGeom prst="rect">
            <a:avLst/>
          </a:prstGeom>
        </p:spPr>
      </p:pic>
      <p:pic>
        <p:nvPicPr>
          <p:cNvPr id="14" name="SK-15-img-13" descr="preencoded.png"/>
          <p:cNvPicPr>
            <a:picLocks noChangeAspect="1"/>
          </p:cNvPicPr>
          <p:nvPr/>
        </p:nvPicPr>
        <p:blipFill>
          <a:blip r:embed="rId13"/>
          <a:stretch>
            <a:fillRect/>
          </a:stretch>
        </p:blipFill>
        <p:spPr>
          <a:xfrm>
            <a:off x="619125" y="4376738"/>
            <a:ext cx="238125" cy="190500"/>
          </a:xfrm>
          <a:prstGeom prst="rect">
            <a:avLst/>
          </a:prstGeom>
        </p:spPr>
      </p:pic>
      <p:pic>
        <p:nvPicPr>
          <p:cNvPr id="15" name="SK-15-img-14" descr="preencoded.png"/>
          <p:cNvPicPr>
            <a:picLocks noChangeAspect="1"/>
          </p:cNvPicPr>
          <p:nvPr/>
        </p:nvPicPr>
        <p:blipFill>
          <a:blip r:embed="rId14"/>
          <a:stretch>
            <a:fillRect/>
          </a:stretch>
        </p:blipFill>
        <p:spPr>
          <a:xfrm>
            <a:off x="619125" y="4886325"/>
            <a:ext cx="5095875" cy="885825"/>
          </a:xfrm>
          <a:prstGeom prst="rect">
            <a:avLst/>
          </a:prstGeom>
        </p:spPr>
      </p:pic>
      <p:pic>
        <p:nvPicPr>
          <p:cNvPr id="16" name="SK-15-img-15" descr="preencoded.png"/>
          <p:cNvPicPr>
            <a:picLocks noChangeAspect="1"/>
          </p:cNvPicPr>
          <p:nvPr/>
        </p:nvPicPr>
        <p:blipFill>
          <a:blip r:embed="rId15"/>
          <a:stretch>
            <a:fillRect/>
          </a:stretch>
        </p:blipFill>
        <p:spPr>
          <a:xfrm>
            <a:off x="6238875" y="1366838"/>
            <a:ext cx="5572125" cy="2200275"/>
          </a:xfrm>
          <a:prstGeom prst="rect">
            <a:avLst/>
          </a:prstGeom>
        </p:spPr>
      </p:pic>
      <p:pic>
        <p:nvPicPr>
          <p:cNvPr id="17" name="SK-15-img-16" descr="preencoded.png"/>
          <p:cNvPicPr>
            <a:picLocks noChangeAspect="1"/>
          </p:cNvPicPr>
          <p:nvPr/>
        </p:nvPicPr>
        <p:blipFill>
          <a:blip r:embed="rId16"/>
          <a:stretch>
            <a:fillRect/>
          </a:stretch>
        </p:blipFill>
        <p:spPr>
          <a:xfrm>
            <a:off x="6477000" y="1604963"/>
            <a:ext cx="5095875" cy="352425"/>
          </a:xfrm>
          <a:prstGeom prst="rect">
            <a:avLst/>
          </a:prstGeom>
        </p:spPr>
      </p:pic>
      <p:pic>
        <p:nvPicPr>
          <p:cNvPr id="18" name="SK-15-img-17" descr="preencoded.png"/>
          <p:cNvPicPr>
            <a:picLocks noChangeAspect="1"/>
          </p:cNvPicPr>
          <p:nvPr/>
        </p:nvPicPr>
        <p:blipFill>
          <a:blip r:embed="rId17"/>
          <a:stretch>
            <a:fillRect/>
          </a:stretch>
        </p:blipFill>
        <p:spPr>
          <a:xfrm>
            <a:off x="6477000" y="1638300"/>
            <a:ext cx="238125" cy="190500"/>
          </a:xfrm>
          <a:prstGeom prst="rect">
            <a:avLst/>
          </a:prstGeom>
        </p:spPr>
      </p:pic>
      <p:pic>
        <p:nvPicPr>
          <p:cNvPr id="19" name="SK-15-img-18" descr="preencoded.png"/>
          <p:cNvPicPr>
            <a:picLocks noChangeAspect="1"/>
          </p:cNvPicPr>
          <p:nvPr/>
        </p:nvPicPr>
        <p:blipFill>
          <a:blip r:embed="rId18"/>
          <a:stretch>
            <a:fillRect/>
          </a:stretch>
        </p:blipFill>
        <p:spPr>
          <a:xfrm>
            <a:off x="6477000" y="2138363"/>
            <a:ext cx="190500" cy="177701"/>
          </a:xfrm>
          <a:prstGeom prst="rect">
            <a:avLst/>
          </a:prstGeom>
        </p:spPr>
      </p:pic>
      <p:pic>
        <p:nvPicPr>
          <p:cNvPr id="20" name="SK-15-img-19" descr="preencoded.png"/>
          <p:cNvPicPr>
            <a:picLocks noChangeAspect="1"/>
          </p:cNvPicPr>
          <p:nvPr/>
        </p:nvPicPr>
        <p:blipFill>
          <a:blip r:embed="rId19"/>
          <a:stretch>
            <a:fillRect/>
          </a:stretch>
        </p:blipFill>
        <p:spPr>
          <a:xfrm>
            <a:off x="6477000" y="2652713"/>
            <a:ext cx="190500" cy="133350"/>
          </a:xfrm>
          <a:prstGeom prst="rect">
            <a:avLst/>
          </a:prstGeom>
        </p:spPr>
      </p:pic>
      <p:pic>
        <p:nvPicPr>
          <p:cNvPr id="21" name="SK-15-img-20" descr="preencoded.png"/>
          <p:cNvPicPr>
            <a:picLocks noChangeAspect="1"/>
          </p:cNvPicPr>
          <p:nvPr/>
        </p:nvPicPr>
        <p:blipFill>
          <a:blip r:embed="rId20"/>
          <a:stretch>
            <a:fillRect/>
          </a:stretch>
        </p:blipFill>
        <p:spPr>
          <a:xfrm>
            <a:off x="6477000" y="2967038"/>
            <a:ext cx="190500" cy="156865"/>
          </a:xfrm>
          <a:prstGeom prst="rect">
            <a:avLst/>
          </a:prstGeom>
        </p:spPr>
      </p:pic>
      <p:pic>
        <p:nvPicPr>
          <p:cNvPr id="22" name="SK-15-img-21" descr="preencoded.png"/>
          <p:cNvPicPr>
            <a:picLocks noChangeAspect="1"/>
          </p:cNvPicPr>
          <p:nvPr/>
        </p:nvPicPr>
        <p:blipFill>
          <a:blip r:embed="rId21"/>
          <a:stretch>
            <a:fillRect/>
          </a:stretch>
        </p:blipFill>
        <p:spPr>
          <a:xfrm>
            <a:off x="6238875" y="3757613"/>
            <a:ext cx="5572125" cy="2400300"/>
          </a:xfrm>
          <a:prstGeom prst="rect">
            <a:avLst/>
          </a:prstGeom>
        </p:spPr>
      </p:pic>
      <p:pic>
        <p:nvPicPr>
          <p:cNvPr id="23" name="SK-15-img-22" descr="preencoded.png"/>
          <p:cNvPicPr>
            <a:picLocks noChangeAspect="1"/>
          </p:cNvPicPr>
          <p:nvPr/>
        </p:nvPicPr>
        <p:blipFill>
          <a:blip r:embed="rId16"/>
          <a:stretch>
            <a:fillRect/>
          </a:stretch>
        </p:blipFill>
        <p:spPr>
          <a:xfrm>
            <a:off x="6477000" y="3995738"/>
            <a:ext cx="5095875" cy="352425"/>
          </a:xfrm>
          <a:prstGeom prst="rect">
            <a:avLst/>
          </a:prstGeom>
        </p:spPr>
      </p:pic>
      <p:pic>
        <p:nvPicPr>
          <p:cNvPr id="24" name="SK-15-img-23" descr="preencoded.png"/>
          <p:cNvPicPr>
            <a:picLocks noChangeAspect="1"/>
          </p:cNvPicPr>
          <p:nvPr/>
        </p:nvPicPr>
        <p:blipFill>
          <a:blip r:embed="rId22"/>
          <a:stretch>
            <a:fillRect/>
          </a:stretch>
        </p:blipFill>
        <p:spPr>
          <a:xfrm>
            <a:off x="6477000" y="4029075"/>
            <a:ext cx="238125" cy="190500"/>
          </a:xfrm>
          <a:prstGeom prst="rect">
            <a:avLst/>
          </a:prstGeom>
        </p:spPr>
      </p:pic>
      <p:pic>
        <p:nvPicPr>
          <p:cNvPr id="25" name="SK-15-img-24" descr="preencoded.png"/>
          <p:cNvPicPr>
            <a:picLocks noChangeAspect="1"/>
          </p:cNvPicPr>
          <p:nvPr/>
        </p:nvPicPr>
        <p:blipFill>
          <a:blip r:embed="rId23"/>
          <a:stretch>
            <a:fillRect/>
          </a:stretch>
        </p:blipFill>
        <p:spPr>
          <a:xfrm>
            <a:off x="6477000" y="4529138"/>
            <a:ext cx="190500" cy="148084"/>
          </a:xfrm>
          <a:prstGeom prst="rect">
            <a:avLst/>
          </a:prstGeom>
        </p:spPr>
      </p:pic>
      <p:pic>
        <p:nvPicPr>
          <p:cNvPr id="26" name="SK-15-img-25" descr="preencoded.png"/>
          <p:cNvPicPr>
            <a:picLocks noChangeAspect="1"/>
          </p:cNvPicPr>
          <p:nvPr/>
        </p:nvPicPr>
        <p:blipFill>
          <a:blip r:embed="rId24"/>
          <a:stretch>
            <a:fillRect/>
          </a:stretch>
        </p:blipFill>
        <p:spPr>
          <a:xfrm>
            <a:off x="6477000" y="5043488"/>
            <a:ext cx="190500" cy="166688"/>
          </a:xfrm>
          <a:prstGeom prst="rect">
            <a:avLst/>
          </a:prstGeom>
        </p:spPr>
      </p:pic>
      <p:pic>
        <p:nvPicPr>
          <p:cNvPr id="27" name="SK-15-img-26" descr="preencoded.png"/>
          <p:cNvPicPr>
            <a:picLocks noChangeAspect="1"/>
          </p:cNvPicPr>
          <p:nvPr/>
        </p:nvPicPr>
        <p:blipFill>
          <a:blip r:embed="rId25"/>
          <a:stretch>
            <a:fillRect/>
          </a:stretch>
        </p:blipFill>
        <p:spPr>
          <a:xfrm>
            <a:off x="6477000" y="5557838"/>
            <a:ext cx="190500" cy="177701"/>
          </a:xfrm>
          <a:prstGeom prst="rect">
            <a:avLst/>
          </a:prstGeom>
        </p:spPr>
      </p:pic>
      <p:sp>
        <p:nvSpPr>
          <p:cNvPr id="28" name="SK-15-text-27"/>
          <p:cNvSpPr/>
          <p:nvPr/>
        </p:nvSpPr>
        <p:spPr>
          <a:xfrm>
            <a:off x="381000" y="209550"/>
            <a:ext cx="94716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SGLT2i Risk Factors and MHRA Warnings</a:t>
            </a:r>
            <a:endParaRPr lang="en-US" sz="1650" dirty="0"/>
          </a:p>
        </p:txBody>
      </p:sp>
      <p:sp>
        <p:nvSpPr>
          <p:cNvPr id="29" name="SK-15-text-28"/>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30" name="SK-15-text-29"/>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31" name="SK-15-text-30"/>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32" name="SK-15-text-31"/>
          <p:cNvSpPr/>
          <p:nvPr/>
        </p:nvSpPr>
        <p:spPr>
          <a:xfrm>
            <a:off x="971550" y="1752600"/>
            <a:ext cx="41148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2D2D"/>
                </a:solidFill>
              </a:rPr>
              <a:t>MHRA SAFETY TIMELINE</a:t>
            </a:r>
            <a:endParaRPr lang="en-US" sz="1350" dirty="0"/>
          </a:p>
        </p:txBody>
      </p:sp>
      <p:sp>
        <p:nvSpPr>
          <p:cNvPr id="33" name="SK-15-text-32"/>
          <p:cNvSpPr/>
          <p:nvPr/>
        </p:nvSpPr>
        <p:spPr>
          <a:xfrm>
            <a:off x="981075" y="2247900"/>
            <a:ext cx="4791075" cy="400050"/>
          </a:xfrm>
          <a:prstGeom prst="rect">
            <a:avLst/>
          </a:prstGeom>
          <a:noFill/>
          <a:ln/>
        </p:spPr>
        <p:txBody>
          <a:bodyPr vert="horz" wrap="square" lIns="0" tIns="0" rIns="0" bIns="0" rtlCol="0" anchor="ctr"/>
          <a:lstStyle/>
          <a:p>
            <a:pPr marL="0" indent="0" algn="l">
              <a:lnSpc>
                <a:spcPts val="1260"/>
              </a:lnSpc>
              <a:buNone/>
            </a:pPr>
            <a:r>
              <a:rPr lang="en-US" sz="900" b="1" dirty="0">
                <a:solidFill>
                  <a:srgbClr val="2D2D2D"/>
                </a:solidFill>
                <a:highlight>
                  <a:srgbClr val="F1F1F1"/>
                </a:highlight>
              </a:rPr>
              <a:t>2015-16</a:t>
            </a:r>
            <a:r>
              <a:rPr lang="en-US" sz="1125" dirty="0">
                <a:solidFill>
                  <a:srgbClr val="2D2D2D"/>
                </a:solidFill>
              </a:rPr>
              <a:t> </a:t>
            </a:r>
            <a:r>
              <a:rPr lang="en-US" sz="1125" b="1" dirty="0">
                <a:solidFill>
                  <a:srgbClr val="2D2D2D"/>
                </a:solidFill>
              </a:rPr>
              <a:t>Initial DKA Warnings:</a:t>
            </a:r>
            <a:r>
              <a:rPr lang="en-US" sz="1125" dirty="0">
                <a:solidFill>
                  <a:srgbClr val="2D2D2D"/>
                </a:solidFill>
              </a:rPr>
              <a:t> SGLT2i associated with life-threatening DKA, often with atypical glucose.</a:t>
            </a:r>
            <a:endParaRPr lang="en-US" sz="1125" dirty="0"/>
          </a:p>
        </p:txBody>
      </p:sp>
      <p:sp>
        <p:nvSpPr>
          <p:cNvPr id="34" name="SK-15-text-33"/>
          <p:cNvSpPr/>
          <p:nvPr/>
        </p:nvSpPr>
        <p:spPr>
          <a:xfrm>
            <a:off x="981075" y="2762250"/>
            <a:ext cx="4791075" cy="400050"/>
          </a:xfrm>
          <a:prstGeom prst="rect">
            <a:avLst/>
          </a:prstGeom>
          <a:noFill/>
          <a:ln/>
        </p:spPr>
        <p:txBody>
          <a:bodyPr vert="horz" wrap="square" lIns="0" tIns="0" rIns="0" bIns="0" rtlCol="0" anchor="ctr"/>
          <a:lstStyle/>
          <a:p>
            <a:pPr marL="0" indent="0" algn="l">
              <a:lnSpc>
                <a:spcPts val="1260"/>
              </a:lnSpc>
              <a:buNone/>
            </a:pPr>
            <a:r>
              <a:rPr lang="en-US" sz="900" b="1" dirty="0">
                <a:solidFill>
                  <a:srgbClr val="2D2D2D"/>
                </a:solidFill>
                <a:highlight>
                  <a:srgbClr val="F1F1F1"/>
                </a:highlight>
              </a:rPr>
              <a:t>2020-24</a:t>
            </a:r>
            <a:r>
              <a:rPr lang="en-US" sz="1125" dirty="0">
                <a:solidFill>
                  <a:srgbClr val="2D2D2D"/>
                </a:solidFill>
              </a:rPr>
              <a:t> </a:t>
            </a:r>
            <a:r>
              <a:rPr lang="en-US" sz="1125" b="1" dirty="0">
                <a:solidFill>
                  <a:srgbClr val="2D2D2D"/>
                </a:solidFill>
              </a:rPr>
              <a:t>Perioperative Guidance:</a:t>
            </a:r>
            <a:r>
              <a:rPr lang="en-US" sz="1125" dirty="0">
                <a:solidFill>
                  <a:srgbClr val="2D2D2D"/>
                </a:solidFill>
              </a:rPr>
              <a:t> Stop SGLT2i before elective surgery and during acute illness (SADMAN).</a:t>
            </a:r>
            <a:endParaRPr lang="en-US" sz="1125" dirty="0"/>
          </a:p>
        </p:txBody>
      </p:sp>
      <p:sp>
        <p:nvSpPr>
          <p:cNvPr id="35" name="SK-15-text-34"/>
          <p:cNvSpPr/>
          <p:nvPr/>
        </p:nvSpPr>
        <p:spPr>
          <a:xfrm>
            <a:off x="981075" y="3276600"/>
            <a:ext cx="4791075" cy="400050"/>
          </a:xfrm>
          <a:prstGeom prst="rect">
            <a:avLst/>
          </a:prstGeom>
          <a:noFill/>
          <a:ln/>
        </p:spPr>
        <p:txBody>
          <a:bodyPr vert="horz" wrap="square" lIns="0" tIns="0" rIns="0" bIns="0" rtlCol="0" anchor="ctr"/>
          <a:lstStyle/>
          <a:p>
            <a:pPr marL="0" indent="0" algn="l">
              <a:lnSpc>
                <a:spcPts val="1260"/>
              </a:lnSpc>
              <a:buNone/>
            </a:pPr>
            <a:r>
              <a:rPr lang="en-US" sz="900" b="1" dirty="0">
                <a:solidFill>
                  <a:srgbClr val="2D2D2D"/>
                </a:solidFill>
                <a:highlight>
                  <a:srgbClr val="F1F1F1"/>
                </a:highlight>
              </a:rPr>
              <a:t>2025 UPDATE</a:t>
            </a:r>
            <a:r>
              <a:rPr lang="en-US" sz="1125" dirty="0">
                <a:solidFill>
                  <a:srgbClr val="2D2D2D"/>
                </a:solidFill>
              </a:rPr>
              <a:t> </a:t>
            </a:r>
            <a:r>
              <a:rPr lang="en-US" sz="1125" b="1" dirty="0">
                <a:solidFill>
                  <a:srgbClr val="2D2D2D"/>
                </a:solidFill>
              </a:rPr>
              <a:t>Prescribing Mandate:</a:t>
            </a:r>
            <a:r>
              <a:rPr lang="en-US" sz="1125" dirty="0">
                <a:solidFill>
                  <a:srgbClr val="2D2D2D"/>
                </a:solidFill>
              </a:rPr>
              <a:t> Provide ketone meters on prescription for high-risk T2DM patients on SGLT2i.</a:t>
            </a:r>
            <a:endParaRPr lang="en-US" sz="1125" dirty="0"/>
          </a:p>
        </p:txBody>
      </p:sp>
      <p:sp>
        <p:nvSpPr>
          <p:cNvPr id="36" name="SK-15-text-35"/>
          <p:cNvSpPr/>
          <p:nvPr/>
        </p:nvSpPr>
        <p:spPr>
          <a:xfrm>
            <a:off x="971550" y="4343400"/>
            <a:ext cx="34975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2D2D"/>
                </a:solidFill>
              </a:rPr>
              <a:t>THE "GOLDEN RULE"</a:t>
            </a:r>
            <a:endParaRPr lang="en-US" sz="1350" dirty="0"/>
          </a:p>
        </p:txBody>
      </p:sp>
      <p:sp>
        <p:nvSpPr>
          <p:cNvPr id="37" name="SK-15-text-36"/>
          <p:cNvSpPr/>
          <p:nvPr/>
        </p:nvSpPr>
        <p:spPr>
          <a:xfrm>
            <a:off x="762000" y="5029200"/>
            <a:ext cx="4810125" cy="600075"/>
          </a:xfrm>
          <a:prstGeom prst="rect">
            <a:avLst/>
          </a:prstGeom>
          <a:noFill/>
          <a:ln/>
        </p:spPr>
        <p:txBody>
          <a:bodyPr vert="horz" wrap="square" lIns="0" tIns="0" rIns="0" bIns="0" rtlCol="0" anchor="ctr"/>
          <a:lstStyle/>
          <a:p>
            <a:pPr marL="0" indent="0">
              <a:lnSpc>
                <a:spcPts val="1575"/>
              </a:lnSpc>
              <a:buNone/>
            </a:pPr>
            <a:r>
              <a:rPr lang="en-US" sz="1050" b="1" dirty="0">
                <a:solidFill>
                  <a:srgbClr val="B71C1C"/>
                </a:solidFill>
              </a:rPr>
              <a:t>Always check blood ketones in ANY unwell patient taking an SGLT2 inhibitor, regardless of their blood glucose level. Normal glucose does NOT rule out DKA.</a:t>
            </a:r>
            <a:endParaRPr lang="en-US" sz="1050" dirty="0"/>
          </a:p>
        </p:txBody>
      </p:sp>
      <p:sp>
        <p:nvSpPr>
          <p:cNvPr id="38" name="SK-15-text-37"/>
          <p:cNvSpPr/>
          <p:nvPr/>
        </p:nvSpPr>
        <p:spPr>
          <a:xfrm>
            <a:off x="6829425" y="1604963"/>
            <a:ext cx="5362575"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2D2D"/>
                </a:solidFill>
              </a:rPr>
              <a:t>METABOLIC &amp; LIFESTYLE TRIGGERS</a:t>
            </a:r>
            <a:endParaRPr lang="en-US" sz="1350" dirty="0"/>
          </a:p>
        </p:txBody>
      </p:sp>
      <p:sp>
        <p:nvSpPr>
          <p:cNvPr id="39" name="SK-15-text-38"/>
          <p:cNvSpPr/>
          <p:nvPr/>
        </p:nvSpPr>
        <p:spPr>
          <a:xfrm>
            <a:off x="6781800" y="2100263"/>
            <a:ext cx="47910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Dietary Changes:</a:t>
            </a:r>
            <a:r>
              <a:rPr lang="en-US" sz="1125" dirty="0">
                <a:solidFill>
                  <a:srgbClr val="2D2D2D"/>
                </a:solidFill>
              </a:rPr>
              <a:t> Very low carbohydrate or ketogenic diets significantly increase ketone production.</a:t>
            </a:r>
            <a:endParaRPr lang="en-US" sz="1125" dirty="0"/>
          </a:p>
        </p:txBody>
      </p:sp>
      <p:sp>
        <p:nvSpPr>
          <p:cNvPr id="40" name="SK-15-text-39"/>
          <p:cNvSpPr/>
          <p:nvPr/>
        </p:nvSpPr>
        <p:spPr>
          <a:xfrm>
            <a:off x="6781800" y="2614613"/>
            <a:ext cx="54102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Alcohol Excess:</a:t>
            </a:r>
            <a:r>
              <a:rPr lang="en-US" sz="1125" dirty="0">
                <a:solidFill>
                  <a:srgbClr val="2D2D2D"/>
                </a:solidFill>
              </a:rPr>
              <a:t> Increases risk of dehydration and metabolic acidosis.</a:t>
            </a:r>
            <a:endParaRPr lang="en-US" sz="1125" dirty="0"/>
          </a:p>
        </p:txBody>
      </p:sp>
      <p:sp>
        <p:nvSpPr>
          <p:cNvPr id="41" name="SK-15-text-40"/>
          <p:cNvSpPr/>
          <p:nvPr/>
        </p:nvSpPr>
        <p:spPr>
          <a:xfrm>
            <a:off x="6781800" y="2928938"/>
            <a:ext cx="47910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Rapid Weight Loss:</a:t>
            </a:r>
            <a:r>
              <a:rPr lang="en-US" sz="1125" dirty="0">
                <a:solidFill>
                  <a:srgbClr val="2D2D2D"/>
                </a:solidFill>
              </a:rPr>
              <a:t> Or starvation/fasting states (e.g., during Ramadan or acute illness).</a:t>
            </a:r>
            <a:endParaRPr lang="en-US" sz="1125" dirty="0"/>
          </a:p>
        </p:txBody>
      </p:sp>
      <p:sp>
        <p:nvSpPr>
          <p:cNvPr id="42" name="SK-15-text-41"/>
          <p:cNvSpPr/>
          <p:nvPr/>
        </p:nvSpPr>
        <p:spPr>
          <a:xfrm>
            <a:off x="6829425" y="3995738"/>
            <a:ext cx="5362575"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2D2D"/>
                </a:solidFill>
              </a:rPr>
              <a:t>CLINICAL &amp; SURGICAL TRIGGERS</a:t>
            </a:r>
            <a:endParaRPr lang="en-US" sz="1350" dirty="0"/>
          </a:p>
        </p:txBody>
      </p:sp>
      <p:sp>
        <p:nvSpPr>
          <p:cNvPr id="43" name="SK-15-text-42"/>
          <p:cNvSpPr/>
          <p:nvPr/>
        </p:nvSpPr>
        <p:spPr>
          <a:xfrm>
            <a:off x="6781800" y="4491038"/>
            <a:ext cx="47910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Intercurrent Illness:</a:t>
            </a:r>
            <a:r>
              <a:rPr lang="en-US" sz="1125" dirty="0">
                <a:solidFill>
                  <a:srgbClr val="2D2D2D"/>
                </a:solidFill>
              </a:rPr>
              <a:t> Vomiting, diarrhoea, and major infections (Urosepsis is a common culprit).</a:t>
            </a:r>
            <a:endParaRPr lang="en-US" sz="1125" dirty="0"/>
          </a:p>
        </p:txBody>
      </p:sp>
      <p:sp>
        <p:nvSpPr>
          <p:cNvPr id="44" name="SK-15-text-43"/>
          <p:cNvSpPr/>
          <p:nvPr/>
        </p:nvSpPr>
        <p:spPr>
          <a:xfrm>
            <a:off x="6781800" y="5005388"/>
            <a:ext cx="47910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Insulin Reduction:</a:t>
            </a:r>
            <a:r>
              <a:rPr lang="en-US" sz="1125" dirty="0">
                <a:solidFill>
                  <a:srgbClr val="2D2D2D"/>
                </a:solidFill>
              </a:rPr>
              <a:t> Sudden reduction in insulin doses in patients with low insulin reserves.</a:t>
            </a:r>
            <a:endParaRPr lang="en-US" sz="1125" dirty="0"/>
          </a:p>
        </p:txBody>
      </p:sp>
      <p:sp>
        <p:nvSpPr>
          <p:cNvPr id="45" name="SK-15-text-44"/>
          <p:cNvSpPr/>
          <p:nvPr/>
        </p:nvSpPr>
        <p:spPr>
          <a:xfrm>
            <a:off x="6781800" y="5519738"/>
            <a:ext cx="47910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Surgical Stress:</a:t>
            </a:r>
            <a:r>
              <a:rPr lang="en-US" sz="1125" dirty="0">
                <a:solidFill>
                  <a:srgbClr val="2D2D2D"/>
                </a:solidFill>
              </a:rPr>
              <a:t> Major procedures requiring fasting are high-risk periods for euglycaemic DKA.</a:t>
            </a:r>
            <a:endParaRPr lang="en-US" sz="112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6-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6-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16-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16-img-5" descr="preencoded.png"/>
          <p:cNvPicPr>
            <a:picLocks noChangeAspect="1"/>
          </p:cNvPicPr>
          <p:nvPr/>
        </p:nvPicPr>
        <p:blipFill>
          <a:blip r:embed="rId6"/>
          <a:stretch>
            <a:fillRect/>
          </a:stretch>
        </p:blipFill>
        <p:spPr>
          <a:xfrm>
            <a:off x="381000" y="2198489"/>
            <a:ext cx="5572125" cy="1516261"/>
          </a:xfrm>
          <a:prstGeom prst="rect">
            <a:avLst/>
          </a:prstGeom>
        </p:spPr>
      </p:pic>
      <p:pic>
        <p:nvPicPr>
          <p:cNvPr id="7" name="SK-16-img-6" descr="preencoded.png"/>
          <p:cNvPicPr>
            <a:picLocks noChangeAspect="1"/>
          </p:cNvPicPr>
          <p:nvPr/>
        </p:nvPicPr>
        <p:blipFill>
          <a:blip r:embed="rId7"/>
          <a:stretch>
            <a:fillRect/>
          </a:stretch>
        </p:blipFill>
        <p:spPr>
          <a:xfrm>
            <a:off x="571500" y="2388989"/>
            <a:ext cx="381000" cy="381000"/>
          </a:xfrm>
          <a:prstGeom prst="rect">
            <a:avLst/>
          </a:prstGeom>
        </p:spPr>
      </p:pic>
      <p:pic>
        <p:nvPicPr>
          <p:cNvPr id="8" name="SK-16-img-7" descr="preencoded.png"/>
          <p:cNvPicPr>
            <a:picLocks noChangeAspect="1"/>
          </p:cNvPicPr>
          <p:nvPr/>
        </p:nvPicPr>
        <p:blipFill>
          <a:blip r:embed="rId8"/>
          <a:stretch>
            <a:fillRect/>
          </a:stretch>
        </p:blipFill>
        <p:spPr>
          <a:xfrm>
            <a:off x="654844" y="2491829"/>
            <a:ext cx="214313" cy="175320"/>
          </a:xfrm>
          <a:prstGeom prst="rect">
            <a:avLst/>
          </a:prstGeom>
        </p:spPr>
      </p:pic>
      <p:pic>
        <p:nvPicPr>
          <p:cNvPr id="9" name="SK-16-img-8" descr="preencoded.png"/>
          <p:cNvPicPr>
            <a:picLocks noChangeAspect="1"/>
          </p:cNvPicPr>
          <p:nvPr/>
        </p:nvPicPr>
        <p:blipFill>
          <a:blip r:embed="rId9"/>
          <a:stretch>
            <a:fillRect/>
          </a:stretch>
        </p:blipFill>
        <p:spPr>
          <a:xfrm>
            <a:off x="571500" y="2884289"/>
            <a:ext cx="190500" cy="158651"/>
          </a:xfrm>
          <a:prstGeom prst="rect">
            <a:avLst/>
          </a:prstGeom>
        </p:spPr>
      </p:pic>
      <p:pic>
        <p:nvPicPr>
          <p:cNvPr id="10" name="SK-16-img-9" descr="preencoded.png"/>
          <p:cNvPicPr>
            <a:picLocks noChangeAspect="1"/>
          </p:cNvPicPr>
          <p:nvPr/>
        </p:nvPicPr>
        <p:blipFill>
          <a:blip r:embed="rId10"/>
          <a:stretch>
            <a:fillRect/>
          </a:stretch>
        </p:blipFill>
        <p:spPr>
          <a:xfrm>
            <a:off x="571500" y="3204270"/>
            <a:ext cx="190500" cy="158651"/>
          </a:xfrm>
          <a:prstGeom prst="rect">
            <a:avLst/>
          </a:prstGeom>
        </p:spPr>
      </p:pic>
      <p:pic>
        <p:nvPicPr>
          <p:cNvPr id="11" name="SK-16-img-10" descr="preencoded.png"/>
          <p:cNvPicPr>
            <a:picLocks noChangeAspect="1"/>
          </p:cNvPicPr>
          <p:nvPr/>
        </p:nvPicPr>
        <p:blipFill>
          <a:blip r:embed="rId11"/>
          <a:stretch>
            <a:fillRect/>
          </a:stretch>
        </p:blipFill>
        <p:spPr>
          <a:xfrm>
            <a:off x="381000" y="3905250"/>
            <a:ext cx="5572125" cy="1516261"/>
          </a:xfrm>
          <a:prstGeom prst="rect">
            <a:avLst/>
          </a:prstGeom>
        </p:spPr>
      </p:pic>
      <p:pic>
        <p:nvPicPr>
          <p:cNvPr id="12" name="SK-16-img-11" descr="preencoded.png"/>
          <p:cNvPicPr>
            <a:picLocks noChangeAspect="1"/>
          </p:cNvPicPr>
          <p:nvPr/>
        </p:nvPicPr>
        <p:blipFill>
          <a:blip r:embed="rId12"/>
          <a:stretch>
            <a:fillRect/>
          </a:stretch>
        </p:blipFill>
        <p:spPr>
          <a:xfrm>
            <a:off x="571500" y="4095750"/>
            <a:ext cx="381000" cy="381000"/>
          </a:xfrm>
          <a:prstGeom prst="rect">
            <a:avLst/>
          </a:prstGeom>
        </p:spPr>
      </p:pic>
      <p:pic>
        <p:nvPicPr>
          <p:cNvPr id="13" name="SK-16-img-12" descr="preencoded.png"/>
          <p:cNvPicPr>
            <a:picLocks noChangeAspect="1"/>
          </p:cNvPicPr>
          <p:nvPr/>
        </p:nvPicPr>
        <p:blipFill>
          <a:blip r:embed="rId13"/>
          <a:stretch>
            <a:fillRect/>
          </a:stretch>
        </p:blipFill>
        <p:spPr>
          <a:xfrm>
            <a:off x="654844" y="4198590"/>
            <a:ext cx="214313" cy="175320"/>
          </a:xfrm>
          <a:prstGeom prst="rect">
            <a:avLst/>
          </a:prstGeom>
        </p:spPr>
      </p:pic>
      <p:pic>
        <p:nvPicPr>
          <p:cNvPr id="14" name="SK-16-img-13" descr="preencoded.png"/>
          <p:cNvPicPr>
            <a:picLocks noChangeAspect="1"/>
          </p:cNvPicPr>
          <p:nvPr/>
        </p:nvPicPr>
        <p:blipFill>
          <a:blip r:embed="rId14"/>
          <a:stretch>
            <a:fillRect/>
          </a:stretch>
        </p:blipFill>
        <p:spPr>
          <a:xfrm>
            <a:off x="571500" y="4591050"/>
            <a:ext cx="190500" cy="158651"/>
          </a:xfrm>
          <a:prstGeom prst="rect">
            <a:avLst/>
          </a:prstGeom>
        </p:spPr>
      </p:pic>
      <p:pic>
        <p:nvPicPr>
          <p:cNvPr id="15" name="SK-16-img-14" descr="preencoded.png"/>
          <p:cNvPicPr>
            <a:picLocks noChangeAspect="1"/>
          </p:cNvPicPr>
          <p:nvPr/>
        </p:nvPicPr>
        <p:blipFill>
          <a:blip r:embed="rId9"/>
          <a:stretch>
            <a:fillRect/>
          </a:stretch>
        </p:blipFill>
        <p:spPr>
          <a:xfrm>
            <a:off x="571500" y="4911030"/>
            <a:ext cx="190500" cy="158651"/>
          </a:xfrm>
          <a:prstGeom prst="rect">
            <a:avLst/>
          </a:prstGeom>
        </p:spPr>
      </p:pic>
      <p:pic>
        <p:nvPicPr>
          <p:cNvPr id="16" name="SK-16-img-15" descr="preencoded.png"/>
          <p:cNvPicPr>
            <a:picLocks noChangeAspect="1"/>
          </p:cNvPicPr>
          <p:nvPr/>
        </p:nvPicPr>
        <p:blipFill>
          <a:blip r:embed="rId6"/>
          <a:stretch>
            <a:fillRect/>
          </a:stretch>
        </p:blipFill>
        <p:spPr>
          <a:xfrm>
            <a:off x="6238875" y="2054126"/>
            <a:ext cx="5572125" cy="1516261"/>
          </a:xfrm>
          <a:prstGeom prst="rect">
            <a:avLst/>
          </a:prstGeom>
        </p:spPr>
      </p:pic>
      <p:pic>
        <p:nvPicPr>
          <p:cNvPr id="17" name="SK-16-img-16" descr="preencoded.png"/>
          <p:cNvPicPr>
            <a:picLocks noChangeAspect="1"/>
          </p:cNvPicPr>
          <p:nvPr/>
        </p:nvPicPr>
        <p:blipFill>
          <a:blip r:embed="rId15"/>
          <a:stretch>
            <a:fillRect/>
          </a:stretch>
        </p:blipFill>
        <p:spPr>
          <a:xfrm>
            <a:off x="6429375" y="2244626"/>
            <a:ext cx="381000" cy="381000"/>
          </a:xfrm>
          <a:prstGeom prst="rect">
            <a:avLst/>
          </a:prstGeom>
        </p:spPr>
      </p:pic>
      <p:pic>
        <p:nvPicPr>
          <p:cNvPr id="18" name="SK-16-img-17" descr="preencoded.png"/>
          <p:cNvPicPr>
            <a:picLocks noChangeAspect="1"/>
          </p:cNvPicPr>
          <p:nvPr/>
        </p:nvPicPr>
        <p:blipFill>
          <a:blip r:embed="rId16"/>
          <a:stretch>
            <a:fillRect/>
          </a:stretch>
        </p:blipFill>
        <p:spPr>
          <a:xfrm>
            <a:off x="6512719" y="2347466"/>
            <a:ext cx="214313" cy="175320"/>
          </a:xfrm>
          <a:prstGeom prst="rect">
            <a:avLst/>
          </a:prstGeom>
        </p:spPr>
      </p:pic>
      <p:pic>
        <p:nvPicPr>
          <p:cNvPr id="19" name="SK-16-img-18" descr="preencoded.png"/>
          <p:cNvPicPr>
            <a:picLocks noChangeAspect="1"/>
          </p:cNvPicPr>
          <p:nvPr/>
        </p:nvPicPr>
        <p:blipFill>
          <a:blip r:embed="rId9"/>
          <a:stretch>
            <a:fillRect/>
          </a:stretch>
        </p:blipFill>
        <p:spPr>
          <a:xfrm>
            <a:off x="6429375" y="2739926"/>
            <a:ext cx="190500" cy="158651"/>
          </a:xfrm>
          <a:prstGeom prst="rect">
            <a:avLst/>
          </a:prstGeom>
        </p:spPr>
      </p:pic>
      <p:pic>
        <p:nvPicPr>
          <p:cNvPr id="20" name="SK-16-img-19" descr="preencoded.png"/>
          <p:cNvPicPr>
            <a:picLocks noChangeAspect="1"/>
          </p:cNvPicPr>
          <p:nvPr/>
        </p:nvPicPr>
        <p:blipFill>
          <a:blip r:embed="rId10"/>
          <a:stretch>
            <a:fillRect/>
          </a:stretch>
        </p:blipFill>
        <p:spPr>
          <a:xfrm>
            <a:off x="6429375" y="3059906"/>
            <a:ext cx="190500" cy="158651"/>
          </a:xfrm>
          <a:prstGeom prst="rect">
            <a:avLst/>
          </a:prstGeom>
        </p:spPr>
      </p:pic>
      <p:pic>
        <p:nvPicPr>
          <p:cNvPr id="21" name="SK-16-img-20" descr="preencoded.png"/>
          <p:cNvPicPr>
            <a:picLocks noChangeAspect="1"/>
          </p:cNvPicPr>
          <p:nvPr/>
        </p:nvPicPr>
        <p:blipFill>
          <a:blip r:embed="rId17"/>
          <a:stretch>
            <a:fillRect/>
          </a:stretch>
        </p:blipFill>
        <p:spPr>
          <a:xfrm>
            <a:off x="6238875" y="3760887"/>
            <a:ext cx="5572125" cy="1804988"/>
          </a:xfrm>
          <a:prstGeom prst="rect">
            <a:avLst/>
          </a:prstGeom>
        </p:spPr>
      </p:pic>
      <p:pic>
        <p:nvPicPr>
          <p:cNvPr id="22" name="SK-16-img-21" descr="preencoded.png"/>
          <p:cNvPicPr>
            <a:picLocks noChangeAspect="1"/>
          </p:cNvPicPr>
          <p:nvPr/>
        </p:nvPicPr>
        <p:blipFill>
          <a:blip r:embed="rId18"/>
          <a:stretch>
            <a:fillRect/>
          </a:stretch>
        </p:blipFill>
        <p:spPr>
          <a:xfrm>
            <a:off x="6429375" y="3992314"/>
            <a:ext cx="214313" cy="175320"/>
          </a:xfrm>
          <a:prstGeom prst="rect">
            <a:avLst/>
          </a:prstGeom>
        </p:spPr>
      </p:pic>
      <p:sp>
        <p:nvSpPr>
          <p:cNvPr id="23" name="SK-16-text-22"/>
          <p:cNvSpPr/>
          <p:nvPr/>
        </p:nvSpPr>
        <p:spPr>
          <a:xfrm>
            <a:off x="381000" y="209550"/>
            <a:ext cx="60350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Clinical Features of DKA</a:t>
            </a:r>
            <a:endParaRPr lang="en-US" sz="1650" dirty="0"/>
          </a:p>
        </p:txBody>
      </p:sp>
      <p:sp>
        <p:nvSpPr>
          <p:cNvPr id="24" name="SK-16-text-23"/>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5" name="SK-16-text-24"/>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6" name="SK-16-text-25"/>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7" name="SK-16-text-26"/>
          <p:cNvSpPr/>
          <p:nvPr/>
        </p:nvSpPr>
        <p:spPr>
          <a:xfrm>
            <a:off x="1066800" y="2450902"/>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Gastrointestinal Symptoms</a:t>
            </a:r>
            <a:endParaRPr lang="en-US" sz="1350" dirty="0"/>
          </a:p>
        </p:txBody>
      </p:sp>
      <p:sp>
        <p:nvSpPr>
          <p:cNvPr id="28" name="SK-16-text-27"/>
          <p:cNvSpPr/>
          <p:nvPr/>
        </p:nvSpPr>
        <p:spPr>
          <a:xfrm>
            <a:off x="857250" y="2884289"/>
            <a:ext cx="5486400"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Nausea and persistent vomiting</a:t>
            </a:r>
            <a:endParaRPr lang="en-US" sz="1200" dirty="0"/>
          </a:p>
        </p:txBody>
      </p:sp>
      <p:sp>
        <p:nvSpPr>
          <p:cNvPr id="29" name="SK-16-text-28"/>
          <p:cNvSpPr/>
          <p:nvPr/>
        </p:nvSpPr>
        <p:spPr>
          <a:xfrm>
            <a:off x="857250" y="3204270"/>
            <a:ext cx="11334750"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Significant abdominal pain (can mimic acute abdomen/appendicitis)</a:t>
            </a:r>
            <a:endParaRPr lang="en-US" sz="1200" dirty="0"/>
          </a:p>
        </p:txBody>
      </p:sp>
      <p:sp>
        <p:nvSpPr>
          <p:cNvPr id="30" name="SK-16-text-29"/>
          <p:cNvSpPr/>
          <p:nvPr/>
        </p:nvSpPr>
        <p:spPr>
          <a:xfrm>
            <a:off x="1066800" y="4157663"/>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Respiratory Signs</a:t>
            </a:r>
            <a:endParaRPr lang="en-US" sz="1350" dirty="0"/>
          </a:p>
        </p:txBody>
      </p:sp>
      <p:sp>
        <p:nvSpPr>
          <p:cNvPr id="31" name="SK-16-text-30"/>
          <p:cNvSpPr/>
          <p:nvPr/>
        </p:nvSpPr>
        <p:spPr>
          <a:xfrm>
            <a:off x="857250" y="4591050"/>
            <a:ext cx="9692640"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Kussmaul breathing:</a:t>
            </a:r>
            <a:r>
              <a:rPr lang="en-US" sz="1200" dirty="0">
                <a:solidFill>
                  <a:srgbClr val="2D2D2D"/>
                </a:solidFill>
              </a:rPr>
              <a:t>Deep, rapid, sighing respirations</a:t>
            </a:r>
            <a:endParaRPr lang="en-US" sz="1200" dirty="0"/>
          </a:p>
        </p:txBody>
      </p:sp>
      <p:sp>
        <p:nvSpPr>
          <p:cNvPr id="32" name="SK-16-text-31"/>
          <p:cNvSpPr/>
          <p:nvPr/>
        </p:nvSpPr>
        <p:spPr>
          <a:xfrm>
            <a:off x="857250" y="4911030"/>
            <a:ext cx="8412480"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Pear-drop breath:</a:t>
            </a:r>
            <a:r>
              <a:rPr lang="en-US" sz="1200" dirty="0">
                <a:solidFill>
                  <a:srgbClr val="2D2D2D"/>
                </a:solidFill>
              </a:rPr>
              <a:t>Distinctive smell of acetone</a:t>
            </a:r>
            <a:endParaRPr lang="en-US" sz="1200" dirty="0"/>
          </a:p>
        </p:txBody>
      </p:sp>
      <p:sp>
        <p:nvSpPr>
          <p:cNvPr id="33" name="SK-16-text-32"/>
          <p:cNvSpPr/>
          <p:nvPr/>
        </p:nvSpPr>
        <p:spPr>
          <a:xfrm>
            <a:off x="6924675" y="2306538"/>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Systemic &amp; Neurological</a:t>
            </a:r>
            <a:endParaRPr lang="en-US" sz="1350" dirty="0"/>
          </a:p>
        </p:txBody>
      </p:sp>
      <p:sp>
        <p:nvSpPr>
          <p:cNvPr id="34" name="SK-16-text-33"/>
          <p:cNvSpPr/>
          <p:nvPr/>
        </p:nvSpPr>
        <p:spPr>
          <a:xfrm>
            <a:off x="6715125" y="2739926"/>
            <a:ext cx="5476875"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Profound dehydration (tachycardia, hypotension)</a:t>
            </a:r>
            <a:endParaRPr lang="en-US" sz="1200" dirty="0"/>
          </a:p>
        </p:txBody>
      </p:sp>
      <p:sp>
        <p:nvSpPr>
          <p:cNvPr id="35" name="SK-16-text-34"/>
          <p:cNvSpPr/>
          <p:nvPr/>
        </p:nvSpPr>
        <p:spPr>
          <a:xfrm>
            <a:off x="6715125" y="3059906"/>
            <a:ext cx="5476875"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Confusion, drowsiness, or altered consciousness</a:t>
            </a:r>
            <a:endParaRPr lang="en-US" sz="1200" dirty="0"/>
          </a:p>
        </p:txBody>
      </p:sp>
      <p:sp>
        <p:nvSpPr>
          <p:cNvPr id="36" name="SK-16-text-35"/>
          <p:cNvSpPr/>
          <p:nvPr/>
        </p:nvSpPr>
        <p:spPr>
          <a:xfrm>
            <a:off x="6738938" y="3951387"/>
            <a:ext cx="54530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THE SGLT2i TRAP (Euglycaemic DKA)</a:t>
            </a:r>
            <a:endParaRPr lang="en-US" sz="1350" dirty="0"/>
          </a:p>
        </p:txBody>
      </p:sp>
      <p:sp>
        <p:nvSpPr>
          <p:cNvPr id="37" name="SK-16-text-36"/>
          <p:cNvSpPr/>
          <p:nvPr/>
        </p:nvSpPr>
        <p:spPr>
          <a:xfrm>
            <a:off x="6429375" y="4303812"/>
            <a:ext cx="5191125" cy="107156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Patients on SGLT2 inhibitors (e.g. Dapagliflozin) can present with </a:t>
            </a:r>
            <a:r>
              <a:rPr lang="en-US" sz="1125" b="1" dirty="0">
                <a:solidFill>
                  <a:srgbClr val="D32F2F"/>
                </a:solidFill>
              </a:rPr>
              <a:t>normal or near-normal blood glucose</a:t>
            </a:r>
            <a:r>
              <a:rPr lang="en-US" sz="1125" dirty="0">
                <a:solidFill>
                  <a:srgbClr val="2D2D2D"/>
                </a:solidFill>
              </a:rPr>
              <a:t> (often &lt;14 mmol/L) while in severe DKA.
</a:t>
            </a:r>
            <a:r>
              <a:rPr lang="en-US" sz="1125" b="1" dirty="0">
                <a:solidFill>
                  <a:srgbClr val="2D2D2D"/>
                </a:solidFill>
              </a:rPr>
              <a:t>Clinical Pearl:</a:t>
            </a:r>
            <a:r>
              <a:rPr lang="en-US" sz="1125" dirty="0">
                <a:solidFill>
                  <a:srgbClr val="2D2D2D"/>
                </a:solidFill>
              </a:rPr>
              <a:t> Always check </a:t>
            </a:r>
            <a:r>
              <a:rPr lang="en-US" sz="1125" b="1" dirty="0">
                <a:solidFill>
                  <a:srgbClr val="D32F2F"/>
                </a:solidFill>
              </a:rPr>
              <a:t>blood ketones</a:t>
            </a:r>
            <a:r>
              <a:rPr lang="en-US" sz="1125" dirty="0">
                <a:solidFill>
                  <a:srgbClr val="2D2D2D"/>
                </a:solidFill>
              </a:rPr>
              <a:t> in any unwell patient on SGLT2i, regardless of their glucose level.</a:t>
            </a:r>
            <a:endParaRPr lang="en-US" sz="112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7-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7-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17-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17-img-5" descr="preencoded.png"/>
          <p:cNvPicPr>
            <a:picLocks noChangeAspect="1"/>
          </p:cNvPicPr>
          <p:nvPr/>
        </p:nvPicPr>
        <p:blipFill>
          <a:blip r:embed="rId6"/>
          <a:stretch>
            <a:fillRect/>
          </a:stretch>
        </p:blipFill>
        <p:spPr>
          <a:xfrm>
            <a:off x="238125" y="1047750"/>
            <a:ext cx="4591050" cy="2047875"/>
          </a:xfrm>
          <a:prstGeom prst="rect">
            <a:avLst/>
          </a:prstGeom>
        </p:spPr>
      </p:pic>
      <p:pic>
        <p:nvPicPr>
          <p:cNvPr id="7" name="SK-17-img-6" descr="preencoded.png"/>
          <p:cNvPicPr>
            <a:picLocks noChangeAspect="1"/>
          </p:cNvPicPr>
          <p:nvPr/>
        </p:nvPicPr>
        <p:blipFill>
          <a:blip r:embed="rId7"/>
          <a:stretch>
            <a:fillRect/>
          </a:stretch>
        </p:blipFill>
        <p:spPr>
          <a:xfrm>
            <a:off x="476250" y="1314450"/>
            <a:ext cx="285750" cy="228600"/>
          </a:xfrm>
          <a:prstGeom prst="rect">
            <a:avLst/>
          </a:prstGeom>
        </p:spPr>
      </p:pic>
      <p:pic>
        <p:nvPicPr>
          <p:cNvPr id="8" name="SK-17-img-7" descr="preencoded.png"/>
          <p:cNvPicPr>
            <a:picLocks noChangeAspect="1"/>
          </p:cNvPicPr>
          <p:nvPr/>
        </p:nvPicPr>
        <p:blipFill>
          <a:blip r:embed="rId8"/>
          <a:stretch>
            <a:fillRect/>
          </a:stretch>
        </p:blipFill>
        <p:spPr>
          <a:xfrm>
            <a:off x="476250" y="1762125"/>
            <a:ext cx="166688" cy="166688"/>
          </a:xfrm>
          <a:prstGeom prst="rect">
            <a:avLst/>
          </a:prstGeom>
        </p:spPr>
      </p:pic>
      <p:pic>
        <p:nvPicPr>
          <p:cNvPr id="9" name="SK-17-img-8" descr="preencoded.png"/>
          <p:cNvPicPr>
            <a:picLocks noChangeAspect="1"/>
          </p:cNvPicPr>
          <p:nvPr/>
        </p:nvPicPr>
        <p:blipFill>
          <a:blip r:embed="rId9"/>
          <a:stretch>
            <a:fillRect/>
          </a:stretch>
        </p:blipFill>
        <p:spPr>
          <a:xfrm>
            <a:off x="476250" y="2333625"/>
            <a:ext cx="166688" cy="137220"/>
          </a:xfrm>
          <a:prstGeom prst="rect">
            <a:avLst/>
          </a:prstGeom>
        </p:spPr>
      </p:pic>
      <p:pic>
        <p:nvPicPr>
          <p:cNvPr id="10" name="SK-17-img-9" descr="preencoded.png"/>
          <p:cNvPicPr>
            <a:picLocks noChangeAspect="1"/>
          </p:cNvPicPr>
          <p:nvPr/>
        </p:nvPicPr>
        <p:blipFill>
          <a:blip r:embed="rId10"/>
          <a:stretch>
            <a:fillRect/>
          </a:stretch>
        </p:blipFill>
        <p:spPr>
          <a:xfrm>
            <a:off x="238125" y="3286125"/>
            <a:ext cx="4591050" cy="1466850"/>
          </a:xfrm>
          <a:prstGeom prst="rect">
            <a:avLst/>
          </a:prstGeom>
        </p:spPr>
      </p:pic>
      <p:pic>
        <p:nvPicPr>
          <p:cNvPr id="11" name="SK-17-img-10" descr="preencoded.png"/>
          <p:cNvPicPr>
            <a:picLocks noChangeAspect="1"/>
          </p:cNvPicPr>
          <p:nvPr/>
        </p:nvPicPr>
        <p:blipFill>
          <a:blip r:embed="rId11"/>
          <a:stretch>
            <a:fillRect/>
          </a:stretch>
        </p:blipFill>
        <p:spPr>
          <a:xfrm>
            <a:off x="428625" y="3490913"/>
            <a:ext cx="285750" cy="228600"/>
          </a:xfrm>
          <a:prstGeom prst="rect">
            <a:avLst/>
          </a:prstGeom>
        </p:spPr>
      </p:pic>
      <p:pic>
        <p:nvPicPr>
          <p:cNvPr id="12" name="SK-17-img-11" descr="preencoded.png"/>
          <p:cNvPicPr>
            <a:picLocks noChangeAspect="1"/>
          </p:cNvPicPr>
          <p:nvPr/>
        </p:nvPicPr>
        <p:blipFill>
          <a:blip r:embed="rId12"/>
          <a:stretch>
            <a:fillRect/>
          </a:stretch>
        </p:blipFill>
        <p:spPr>
          <a:xfrm>
            <a:off x="5067300" y="1219200"/>
            <a:ext cx="6886575" cy="3362325"/>
          </a:xfrm>
          <a:prstGeom prst="rect">
            <a:avLst/>
          </a:prstGeom>
        </p:spPr>
      </p:pic>
      <p:pic>
        <p:nvPicPr>
          <p:cNvPr id="13" name="SK-17-img-12" descr="preencoded.png"/>
          <p:cNvPicPr>
            <a:picLocks noChangeAspect="1"/>
          </p:cNvPicPr>
          <p:nvPr/>
        </p:nvPicPr>
        <p:blipFill>
          <a:blip r:embed="rId13"/>
          <a:stretch>
            <a:fillRect/>
          </a:stretch>
        </p:blipFill>
        <p:spPr>
          <a:xfrm>
            <a:off x="5305425" y="1485900"/>
            <a:ext cx="285750" cy="228600"/>
          </a:xfrm>
          <a:prstGeom prst="rect">
            <a:avLst/>
          </a:prstGeom>
        </p:spPr>
      </p:pic>
      <p:pic>
        <p:nvPicPr>
          <p:cNvPr id="14" name="SK-17-img-13" descr="preencoded.png"/>
          <p:cNvPicPr>
            <a:picLocks noChangeAspect="1"/>
          </p:cNvPicPr>
          <p:nvPr/>
        </p:nvPicPr>
        <p:blipFill>
          <a:blip r:embed="rId14"/>
          <a:stretch>
            <a:fillRect/>
          </a:stretch>
        </p:blipFill>
        <p:spPr>
          <a:xfrm>
            <a:off x="5305425" y="1933575"/>
            <a:ext cx="166688" cy="137220"/>
          </a:xfrm>
          <a:prstGeom prst="rect">
            <a:avLst/>
          </a:prstGeom>
        </p:spPr>
      </p:pic>
      <p:pic>
        <p:nvPicPr>
          <p:cNvPr id="15" name="SK-17-img-14" descr="preencoded.png"/>
          <p:cNvPicPr>
            <a:picLocks noChangeAspect="1"/>
          </p:cNvPicPr>
          <p:nvPr/>
        </p:nvPicPr>
        <p:blipFill>
          <a:blip r:embed="rId15"/>
          <a:stretch>
            <a:fillRect/>
          </a:stretch>
        </p:blipFill>
        <p:spPr>
          <a:xfrm>
            <a:off x="5305425" y="2505075"/>
            <a:ext cx="166688" cy="137220"/>
          </a:xfrm>
          <a:prstGeom prst="rect">
            <a:avLst/>
          </a:prstGeom>
        </p:spPr>
      </p:pic>
      <p:pic>
        <p:nvPicPr>
          <p:cNvPr id="16" name="SK-17-img-15" descr="preencoded.png"/>
          <p:cNvPicPr>
            <a:picLocks noChangeAspect="1"/>
          </p:cNvPicPr>
          <p:nvPr/>
        </p:nvPicPr>
        <p:blipFill>
          <a:blip r:embed="rId16"/>
          <a:stretch>
            <a:fillRect/>
          </a:stretch>
        </p:blipFill>
        <p:spPr>
          <a:xfrm>
            <a:off x="5305425" y="2847975"/>
            <a:ext cx="166688" cy="145852"/>
          </a:xfrm>
          <a:prstGeom prst="rect">
            <a:avLst/>
          </a:prstGeom>
        </p:spPr>
      </p:pic>
      <p:pic>
        <p:nvPicPr>
          <p:cNvPr id="17" name="SK-17-img-16" descr="preencoded.png"/>
          <p:cNvPicPr>
            <a:picLocks noChangeAspect="1"/>
          </p:cNvPicPr>
          <p:nvPr/>
        </p:nvPicPr>
        <p:blipFill>
          <a:blip r:embed="rId17"/>
          <a:stretch>
            <a:fillRect/>
          </a:stretch>
        </p:blipFill>
        <p:spPr>
          <a:xfrm>
            <a:off x="5305425" y="3419475"/>
            <a:ext cx="166688" cy="137220"/>
          </a:xfrm>
          <a:prstGeom prst="rect">
            <a:avLst/>
          </a:prstGeom>
        </p:spPr>
      </p:pic>
      <p:pic>
        <p:nvPicPr>
          <p:cNvPr id="18" name="SK-17-img-17" descr="preencoded.png"/>
          <p:cNvPicPr>
            <a:picLocks noChangeAspect="1"/>
          </p:cNvPicPr>
          <p:nvPr/>
        </p:nvPicPr>
        <p:blipFill>
          <a:blip r:embed="rId18"/>
          <a:stretch>
            <a:fillRect/>
          </a:stretch>
        </p:blipFill>
        <p:spPr>
          <a:xfrm>
            <a:off x="5305425" y="3714750"/>
            <a:ext cx="6410325" cy="628650"/>
          </a:xfrm>
          <a:prstGeom prst="rect">
            <a:avLst/>
          </a:prstGeom>
        </p:spPr>
      </p:pic>
      <p:pic>
        <p:nvPicPr>
          <p:cNvPr id="19" name="SK-17-img-18" descr="preencoded.png"/>
          <p:cNvPicPr>
            <a:picLocks noChangeAspect="1"/>
          </p:cNvPicPr>
          <p:nvPr/>
        </p:nvPicPr>
        <p:blipFill>
          <a:blip r:embed="rId19"/>
          <a:stretch>
            <a:fillRect/>
          </a:stretch>
        </p:blipFill>
        <p:spPr>
          <a:xfrm>
            <a:off x="238125" y="5962650"/>
            <a:ext cx="11715750" cy="704850"/>
          </a:xfrm>
          <a:prstGeom prst="rect">
            <a:avLst/>
          </a:prstGeom>
        </p:spPr>
      </p:pic>
      <p:sp>
        <p:nvSpPr>
          <p:cNvPr id="20" name="SK-17-text-19"/>
          <p:cNvSpPr/>
          <p:nvPr/>
        </p:nvSpPr>
        <p:spPr>
          <a:xfrm>
            <a:off x="381000" y="209550"/>
            <a:ext cx="67894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Emergency Management of DKA</a:t>
            </a:r>
            <a:endParaRPr lang="en-US" sz="1650" dirty="0"/>
          </a:p>
        </p:txBody>
      </p:sp>
      <p:sp>
        <p:nvSpPr>
          <p:cNvPr id="21" name="SK-17-text-20"/>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2" name="SK-17-text-21"/>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3" name="SK-17-text-22"/>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4" name="SK-17-text-23"/>
          <p:cNvSpPr/>
          <p:nvPr/>
        </p:nvSpPr>
        <p:spPr>
          <a:xfrm>
            <a:off x="876300" y="1285875"/>
            <a:ext cx="3657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Immediate Action</a:t>
            </a:r>
            <a:endParaRPr lang="en-US" sz="1500" dirty="0"/>
          </a:p>
        </p:txBody>
      </p:sp>
      <p:sp>
        <p:nvSpPr>
          <p:cNvPr id="25" name="SK-17-text-24"/>
          <p:cNvSpPr/>
          <p:nvPr/>
        </p:nvSpPr>
        <p:spPr>
          <a:xfrm>
            <a:off x="738188" y="1714500"/>
            <a:ext cx="385286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D32F2F"/>
                </a:solidFill>
              </a:rPr>
              <a:t>Call 999 / Urgent A&amp;E referral</a:t>
            </a:r>
            <a:r>
              <a:rPr lang="en-US" sz="1200" dirty="0">
                <a:solidFill>
                  <a:srgbClr val="2D2D2D"/>
                </a:solidFill>
              </a:rPr>
              <a:t> if DKA is suspected (High ketones + symptoms).</a:t>
            </a:r>
            <a:endParaRPr lang="en-US" sz="1200" dirty="0"/>
          </a:p>
        </p:txBody>
      </p:sp>
      <p:sp>
        <p:nvSpPr>
          <p:cNvPr id="26" name="SK-17-text-25"/>
          <p:cNvSpPr/>
          <p:nvPr/>
        </p:nvSpPr>
        <p:spPr>
          <a:xfrm>
            <a:off x="738188" y="2286000"/>
            <a:ext cx="3852863"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NBM (Nil by mouth) if vomiting or reduced consciousness.</a:t>
            </a:r>
            <a:endParaRPr lang="en-US" sz="1200" dirty="0"/>
          </a:p>
        </p:txBody>
      </p:sp>
      <p:sp>
        <p:nvSpPr>
          <p:cNvPr id="27" name="SK-17-text-26"/>
          <p:cNvSpPr/>
          <p:nvPr/>
        </p:nvSpPr>
        <p:spPr>
          <a:xfrm>
            <a:off x="828675" y="3476625"/>
            <a:ext cx="46634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SGLT2i Specific Action</a:t>
            </a:r>
            <a:endParaRPr lang="en-US" sz="1350" dirty="0"/>
          </a:p>
        </p:txBody>
      </p:sp>
      <p:sp>
        <p:nvSpPr>
          <p:cNvPr id="28" name="SK-17-text-27"/>
          <p:cNvSpPr/>
          <p:nvPr/>
        </p:nvSpPr>
        <p:spPr>
          <a:xfrm>
            <a:off x="428625" y="3876675"/>
            <a:ext cx="4210050"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rPr>
              <a:t>Stop the SGLT2 inhibitor immediately.</a:t>
            </a:r>
            <a:r>
              <a:rPr lang="en-US" sz="1200" dirty="0">
                <a:solidFill>
                  <a:srgbClr val="2D2D2D"/>
                </a:solidFill>
              </a:rPr>
              <a:t> Do not wait for hospital admission. Ketosis may persist even as glucose normalises.</a:t>
            </a:r>
            <a:endParaRPr lang="en-US" sz="1200" dirty="0"/>
          </a:p>
        </p:txBody>
      </p:sp>
      <p:sp>
        <p:nvSpPr>
          <p:cNvPr id="29" name="SK-17-text-28"/>
          <p:cNvSpPr/>
          <p:nvPr/>
        </p:nvSpPr>
        <p:spPr>
          <a:xfrm>
            <a:off x="5705475" y="1457325"/>
            <a:ext cx="64865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In-Hospital Management Pillars</a:t>
            </a:r>
            <a:endParaRPr lang="en-US" sz="1500" dirty="0"/>
          </a:p>
        </p:txBody>
      </p:sp>
      <p:sp>
        <p:nvSpPr>
          <p:cNvPr id="30" name="SK-17-text-29"/>
          <p:cNvSpPr/>
          <p:nvPr/>
        </p:nvSpPr>
        <p:spPr>
          <a:xfrm>
            <a:off x="5567363" y="1885950"/>
            <a:ext cx="61483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Fluid Resuscitation:</a:t>
            </a:r>
            <a:r>
              <a:rPr lang="en-US" sz="1200" dirty="0">
                <a:solidFill>
                  <a:srgbClr val="2D2D2D"/>
                </a:solidFill>
              </a:rPr>
              <a:t> Rapid IV 0.9% Sodium Chloride to restore volume and renal perfusion.</a:t>
            </a:r>
            <a:endParaRPr lang="en-US" sz="1200" dirty="0"/>
          </a:p>
        </p:txBody>
      </p:sp>
      <p:sp>
        <p:nvSpPr>
          <p:cNvPr id="31" name="SK-17-text-30"/>
          <p:cNvSpPr/>
          <p:nvPr/>
        </p:nvSpPr>
        <p:spPr>
          <a:xfrm>
            <a:off x="5567363" y="2457450"/>
            <a:ext cx="66246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Fixed-Rate IV Insulin (FRIII):</a:t>
            </a:r>
            <a:r>
              <a:rPr lang="en-US" sz="1200" dirty="0">
                <a:solidFill>
                  <a:srgbClr val="2D2D2D"/>
                </a:solidFill>
              </a:rPr>
              <a:t> Typically 0.1 units/kg/hr to suppress ketogenesis.</a:t>
            </a:r>
            <a:endParaRPr lang="en-US" sz="1200" dirty="0"/>
          </a:p>
        </p:txBody>
      </p:sp>
      <p:sp>
        <p:nvSpPr>
          <p:cNvPr id="32" name="SK-17-text-31"/>
          <p:cNvSpPr/>
          <p:nvPr/>
        </p:nvSpPr>
        <p:spPr>
          <a:xfrm>
            <a:off x="5567363" y="2800350"/>
            <a:ext cx="61483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Electrolyte Management:</a:t>
            </a:r>
            <a:r>
              <a:rPr lang="en-US" sz="1200" dirty="0">
                <a:solidFill>
                  <a:srgbClr val="2D2D2D"/>
                </a:solidFill>
              </a:rPr>
              <a:t> Early Potassium replacement (levels drop as insulin shifts K+ into cells).</a:t>
            </a:r>
            <a:endParaRPr lang="en-US" sz="1200" dirty="0"/>
          </a:p>
        </p:txBody>
      </p:sp>
      <p:sp>
        <p:nvSpPr>
          <p:cNvPr id="33" name="SK-17-text-32"/>
          <p:cNvSpPr/>
          <p:nvPr/>
        </p:nvSpPr>
        <p:spPr>
          <a:xfrm>
            <a:off x="5567363" y="3371850"/>
            <a:ext cx="66246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Identify Trigger:</a:t>
            </a:r>
            <a:r>
              <a:rPr lang="en-US" sz="1200" dirty="0">
                <a:solidFill>
                  <a:srgbClr val="2D2D2D"/>
                </a:solidFill>
              </a:rPr>
              <a:t> Investigate and treat infection, MI, or medication non-compliance.</a:t>
            </a:r>
            <a:endParaRPr lang="en-US" sz="1200" dirty="0"/>
          </a:p>
        </p:txBody>
      </p:sp>
      <p:sp>
        <p:nvSpPr>
          <p:cNvPr id="34" name="SK-17-text-33"/>
          <p:cNvSpPr/>
          <p:nvPr/>
        </p:nvSpPr>
        <p:spPr>
          <a:xfrm>
            <a:off x="5419725" y="3714750"/>
            <a:ext cx="6181725" cy="628650"/>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Note:</a:t>
            </a:r>
            <a:r>
              <a:rPr lang="en-US" sz="1050" dirty="0">
                <a:solidFill>
                  <a:srgbClr val="444444"/>
                </a:solidFill>
              </a:rPr>
              <a:t> Continue long-acting basal insulin alongside FRIII to prevent rebound hyperglycaemia when the infusion stops.</a:t>
            </a:r>
            <a:endParaRPr lang="en-US" sz="1050" dirty="0"/>
          </a:p>
        </p:txBody>
      </p:sp>
      <p:sp>
        <p:nvSpPr>
          <p:cNvPr id="35" name="SK-17-text-34"/>
          <p:cNvSpPr/>
          <p:nvPr/>
        </p:nvSpPr>
        <p:spPr>
          <a:xfrm>
            <a:off x="333375" y="5962650"/>
            <a:ext cx="11525250" cy="704850"/>
          </a:xfrm>
          <a:prstGeom prst="rect">
            <a:avLst/>
          </a:prstGeom>
          <a:noFill/>
          <a:ln/>
        </p:spPr>
        <p:txBody>
          <a:bodyPr vert="horz" wrap="square" lIns="0" tIns="0" rIns="0" bIns="0" rtlCol="0" anchor="ctr"/>
          <a:lstStyle/>
          <a:p>
            <a:pPr marL="0" indent="0">
              <a:lnSpc>
                <a:spcPts val="1350"/>
              </a:lnSpc>
              <a:buNone/>
            </a:pPr>
            <a:r>
              <a:rPr lang="en-US" sz="900" b="1" dirty="0">
                <a:solidFill>
                  <a:srgbClr val="555555"/>
                </a:solidFill>
              </a:rPr>
              <a:t>Speaker Notes:</a:t>
            </a:r>
            <a:r>
              <a:rPr lang="en-US" sz="900" dirty="0">
                <a:solidFill>
                  <a:srgbClr val="555555"/>
                </a:solidFill>
              </a:rPr>
              <a:t> Suspected DKA is a medical emergency requiring immediate 999 transfer. In primary care, do not delay transfer to perform complex tasks, but ensure the patient is NBM if vomiting. In hospital, the JBDS protocol focuses on three main priorities: rehydration, fixed-rate insulin to clear ketones, and aggressive potassium management. A common AKT pitfall is forgetting to continue long-acting insulin during the IV infusion. For SGLT2i users, remember that "euglycaemic DKA" means glucose levels might not trigger an alarm, but the acidosis is just as severe.</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8-img-2" descr="preencoded.png"/>
          <p:cNvPicPr>
            <a:picLocks noChangeAspect="1"/>
          </p:cNvPicPr>
          <p:nvPr/>
        </p:nvPicPr>
        <p:blipFill>
          <a:blip r:embed="rId4"/>
          <a:stretch>
            <a:fillRect/>
          </a:stretch>
        </p:blipFill>
        <p:spPr>
          <a:xfrm>
            <a:off x="142875" y="95250"/>
            <a:ext cx="11906250" cy="762000"/>
          </a:xfrm>
          <a:prstGeom prst="rect">
            <a:avLst/>
          </a:prstGeom>
        </p:spPr>
      </p:pic>
      <p:pic>
        <p:nvPicPr>
          <p:cNvPr id="4" name="SK-18-img-3"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5" name="SK-18-img-4" descr="preencoded.png"/>
          <p:cNvPicPr>
            <a:picLocks noChangeAspect="1"/>
          </p:cNvPicPr>
          <p:nvPr/>
        </p:nvPicPr>
        <p:blipFill>
          <a:blip r:embed="rId6"/>
          <a:stretch>
            <a:fillRect/>
          </a:stretch>
        </p:blipFill>
        <p:spPr>
          <a:xfrm>
            <a:off x="238125" y="1284982"/>
            <a:ext cx="5738813" cy="2764036"/>
          </a:xfrm>
          <a:prstGeom prst="rect">
            <a:avLst/>
          </a:prstGeom>
        </p:spPr>
      </p:pic>
      <p:pic>
        <p:nvPicPr>
          <p:cNvPr id="6" name="SK-18-img-5" descr="preencoded.png"/>
          <p:cNvPicPr>
            <a:picLocks noChangeAspect="1"/>
          </p:cNvPicPr>
          <p:nvPr/>
        </p:nvPicPr>
        <p:blipFill>
          <a:blip r:embed="rId7"/>
          <a:stretch>
            <a:fillRect/>
          </a:stretch>
        </p:blipFill>
        <p:spPr>
          <a:xfrm>
            <a:off x="466725" y="1554510"/>
            <a:ext cx="214313" cy="175320"/>
          </a:xfrm>
          <a:prstGeom prst="rect">
            <a:avLst/>
          </a:prstGeom>
        </p:spPr>
      </p:pic>
      <p:pic>
        <p:nvPicPr>
          <p:cNvPr id="7" name="SK-18-img-6" descr="preencoded.png"/>
          <p:cNvPicPr>
            <a:picLocks noChangeAspect="1"/>
          </p:cNvPicPr>
          <p:nvPr/>
        </p:nvPicPr>
        <p:blipFill>
          <a:blip r:embed="rId8"/>
          <a:stretch>
            <a:fillRect/>
          </a:stretch>
        </p:blipFill>
        <p:spPr>
          <a:xfrm>
            <a:off x="466725" y="2477393"/>
            <a:ext cx="178594" cy="156270"/>
          </a:xfrm>
          <a:prstGeom prst="rect">
            <a:avLst/>
          </a:prstGeom>
        </p:spPr>
      </p:pic>
      <p:pic>
        <p:nvPicPr>
          <p:cNvPr id="8" name="SK-18-img-7" descr="preencoded.png"/>
          <p:cNvPicPr>
            <a:picLocks noChangeAspect="1"/>
          </p:cNvPicPr>
          <p:nvPr/>
        </p:nvPicPr>
        <p:blipFill>
          <a:blip r:embed="rId9"/>
          <a:stretch>
            <a:fillRect/>
          </a:stretch>
        </p:blipFill>
        <p:spPr>
          <a:xfrm>
            <a:off x="466725" y="2991743"/>
            <a:ext cx="178594" cy="147042"/>
          </a:xfrm>
          <a:prstGeom prst="rect">
            <a:avLst/>
          </a:prstGeom>
        </p:spPr>
      </p:pic>
      <p:pic>
        <p:nvPicPr>
          <p:cNvPr id="9" name="SK-18-img-8" descr="preencoded.png"/>
          <p:cNvPicPr>
            <a:picLocks noChangeAspect="1"/>
          </p:cNvPicPr>
          <p:nvPr/>
        </p:nvPicPr>
        <p:blipFill>
          <a:blip r:embed="rId10"/>
          <a:stretch>
            <a:fillRect/>
          </a:stretch>
        </p:blipFill>
        <p:spPr>
          <a:xfrm>
            <a:off x="466725" y="3306068"/>
            <a:ext cx="178594" cy="178594"/>
          </a:xfrm>
          <a:prstGeom prst="rect">
            <a:avLst/>
          </a:prstGeom>
        </p:spPr>
      </p:pic>
      <p:pic>
        <p:nvPicPr>
          <p:cNvPr id="10" name="SK-18-img-9" descr="preencoded.png"/>
          <p:cNvPicPr>
            <a:picLocks noChangeAspect="1"/>
          </p:cNvPicPr>
          <p:nvPr/>
        </p:nvPicPr>
        <p:blipFill>
          <a:blip r:embed="rId11"/>
          <a:stretch>
            <a:fillRect/>
          </a:stretch>
        </p:blipFill>
        <p:spPr>
          <a:xfrm>
            <a:off x="238125" y="4239518"/>
            <a:ext cx="5738813" cy="1657350"/>
          </a:xfrm>
          <a:prstGeom prst="rect">
            <a:avLst/>
          </a:prstGeom>
        </p:spPr>
      </p:pic>
      <p:pic>
        <p:nvPicPr>
          <p:cNvPr id="11" name="SK-18-img-10" descr="preencoded.png"/>
          <p:cNvPicPr>
            <a:picLocks noChangeAspect="1"/>
          </p:cNvPicPr>
          <p:nvPr/>
        </p:nvPicPr>
        <p:blipFill>
          <a:blip r:embed="rId12"/>
          <a:stretch>
            <a:fillRect/>
          </a:stretch>
        </p:blipFill>
        <p:spPr>
          <a:xfrm>
            <a:off x="428625" y="4470946"/>
            <a:ext cx="214313" cy="175320"/>
          </a:xfrm>
          <a:prstGeom prst="rect">
            <a:avLst/>
          </a:prstGeom>
        </p:spPr>
      </p:pic>
      <p:pic>
        <p:nvPicPr>
          <p:cNvPr id="12" name="SK-18-img-11" descr="preencoded.png"/>
          <p:cNvPicPr>
            <a:picLocks noChangeAspect="1"/>
          </p:cNvPicPr>
          <p:nvPr/>
        </p:nvPicPr>
        <p:blipFill>
          <a:blip r:embed="rId13"/>
          <a:stretch>
            <a:fillRect/>
          </a:stretch>
        </p:blipFill>
        <p:spPr>
          <a:xfrm>
            <a:off x="428625" y="4877693"/>
            <a:ext cx="178594" cy="147042"/>
          </a:xfrm>
          <a:prstGeom prst="rect">
            <a:avLst/>
          </a:prstGeom>
        </p:spPr>
      </p:pic>
      <p:pic>
        <p:nvPicPr>
          <p:cNvPr id="13" name="SK-18-img-12" descr="preencoded.png"/>
          <p:cNvPicPr>
            <a:picLocks noChangeAspect="1"/>
          </p:cNvPicPr>
          <p:nvPr/>
        </p:nvPicPr>
        <p:blipFill>
          <a:blip r:embed="rId14"/>
          <a:stretch>
            <a:fillRect/>
          </a:stretch>
        </p:blipFill>
        <p:spPr>
          <a:xfrm>
            <a:off x="428625" y="5192018"/>
            <a:ext cx="178594" cy="156270"/>
          </a:xfrm>
          <a:prstGeom prst="rect">
            <a:avLst/>
          </a:prstGeom>
        </p:spPr>
      </p:pic>
      <p:pic>
        <p:nvPicPr>
          <p:cNvPr id="14" name="SK-18-img-13" descr="preencoded.png"/>
          <p:cNvPicPr>
            <a:picLocks noChangeAspect="1"/>
          </p:cNvPicPr>
          <p:nvPr/>
        </p:nvPicPr>
        <p:blipFill>
          <a:blip r:embed="rId15"/>
          <a:stretch>
            <a:fillRect/>
          </a:stretch>
        </p:blipFill>
        <p:spPr>
          <a:xfrm>
            <a:off x="6215063" y="1223963"/>
            <a:ext cx="5738813" cy="2133600"/>
          </a:xfrm>
          <a:prstGeom prst="rect">
            <a:avLst/>
          </a:prstGeom>
        </p:spPr>
      </p:pic>
      <p:pic>
        <p:nvPicPr>
          <p:cNvPr id="15" name="SK-18-img-14" descr="preencoded.png"/>
          <p:cNvPicPr>
            <a:picLocks noChangeAspect="1"/>
          </p:cNvPicPr>
          <p:nvPr/>
        </p:nvPicPr>
        <p:blipFill>
          <a:blip r:embed="rId16"/>
          <a:stretch>
            <a:fillRect/>
          </a:stretch>
        </p:blipFill>
        <p:spPr>
          <a:xfrm>
            <a:off x="6443663" y="1493490"/>
            <a:ext cx="214313" cy="175320"/>
          </a:xfrm>
          <a:prstGeom prst="rect">
            <a:avLst/>
          </a:prstGeom>
        </p:spPr>
      </p:pic>
      <p:pic>
        <p:nvPicPr>
          <p:cNvPr id="16" name="SK-18-img-15" descr="preencoded.png"/>
          <p:cNvPicPr>
            <a:picLocks noChangeAspect="1"/>
          </p:cNvPicPr>
          <p:nvPr/>
        </p:nvPicPr>
        <p:blipFill>
          <a:blip r:embed="rId17"/>
          <a:stretch>
            <a:fillRect/>
          </a:stretch>
        </p:blipFill>
        <p:spPr>
          <a:xfrm>
            <a:off x="6443663" y="1785938"/>
            <a:ext cx="178594" cy="147042"/>
          </a:xfrm>
          <a:prstGeom prst="rect">
            <a:avLst/>
          </a:prstGeom>
        </p:spPr>
      </p:pic>
      <p:pic>
        <p:nvPicPr>
          <p:cNvPr id="17" name="SK-18-img-16" descr="preencoded.png"/>
          <p:cNvPicPr>
            <a:picLocks noChangeAspect="1"/>
          </p:cNvPicPr>
          <p:nvPr/>
        </p:nvPicPr>
        <p:blipFill>
          <a:blip r:embed="rId18"/>
          <a:stretch>
            <a:fillRect/>
          </a:stretch>
        </p:blipFill>
        <p:spPr>
          <a:xfrm>
            <a:off x="6443663" y="2100263"/>
            <a:ext cx="178594" cy="156270"/>
          </a:xfrm>
          <a:prstGeom prst="rect">
            <a:avLst/>
          </a:prstGeom>
        </p:spPr>
      </p:pic>
      <p:pic>
        <p:nvPicPr>
          <p:cNvPr id="18" name="SK-18-img-17" descr="preencoded.png"/>
          <p:cNvPicPr>
            <a:picLocks noChangeAspect="1"/>
          </p:cNvPicPr>
          <p:nvPr/>
        </p:nvPicPr>
        <p:blipFill>
          <a:blip r:embed="rId19"/>
          <a:stretch>
            <a:fillRect/>
          </a:stretch>
        </p:blipFill>
        <p:spPr>
          <a:xfrm>
            <a:off x="6443663" y="2614613"/>
            <a:ext cx="178594" cy="156270"/>
          </a:xfrm>
          <a:prstGeom prst="rect">
            <a:avLst/>
          </a:prstGeom>
        </p:spPr>
      </p:pic>
      <p:pic>
        <p:nvPicPr>
          <p:cNvPr id="19" name="SK-18-img-18" descr="preencoded.png"/>
          <p:cNvPicPr>
            <a:picLocks noChangeAspect="1"/>
          </p:cNvPicPr>
          <p:nvPr/>
        </p:nvPicPr>
        <p:blipFill>
          <a:blip r:embed="rId20"/>
          <a:stretch>
            <a:fillRect/>
          </a:stretch>
        </p:blipFill>
        <p:spPr>
          <a:xfrm>
            <a:off x="6215063" y="3548063"/>
            <a:ext cx="5738813" cy="2409825"/>
          </a:xfrm>
          <a:prstGeom prst="rect">
            <a:avLst/>
          </a:prstGeom>
        </p:spPr>
      </p:pic>
      <p:pic>
        <p:nvPicPr>
          <p:cNvPr id="20" name="SK-18-img-19" descr="preencoded.png"/>
          <p:cNvPicPr>
            <a:picLocks noChangeAspect="1"/>
          </p:cNvPicPr>
          <p:nvPr/>
        </p:nvPicPr>
        <p:blipFill>
          <a:blip r:embed="rId21"/>
          <a:stretch>
            <a:fillRect/>
          </a:stretch>
        </p:blipFill>
        <p:spPr>
          <a:xfrm>
            <a:off x="6405563" y="3779490"/>
            <a:ext cx="214313" cy="175320"/>
          </a:xfrm>
          <a:prstGeom prst="rect">
            <a:avLst/>
          </a:prstGeom>
        </p:spPr>
      </p:pic>
      <p:pic>
        <p:nvPicPr>
          <p:cNvPr id="21" name="SK-18-img-20" descr="preencoded.png"/>
          <p:cNvPicPr>
            <a:picLocks noChangeAspect="1"/>
          </p:cNvPicPr>
          <p:nvPr/>
        </p:nvPicPr>
        <p:blipFill>
          <a:blip r:embed="rId22"/>
          <a:stretch>
            <a:fillRect/>
          </a:stretch>
        </p:blipFill>
        <p:spPr>
          <a:xfrm>
            <a:off x="6405563" y="4624388"/>
            <a:ext cx="178594" cy="147042"/>
          </a:xfrm>
          <a:prstGeom prst="rect">
            <a:avLst/>
          </a:prstGeom>
        </p:spPr>
      </p:pic>
      <p:pic>
        <p:nvPicPr>
          <p:cNvPr id="22" name="SK-18-img-21" descr="preencoded.png"/>
          <p:cNvPicPr>
            <a:picLocks noChangeAspect="1"/>
          </p:cNvPicPr>
          <p:nvPr/>
        </p:nvPicPr>
        <p:blipFill>
          <a:blip r:embed="rId23"/>
          <a:stretch>
            <a:fillRect/>
          </a:stretch>
        </p:blipFill>
        <p:spPr>
          <a:xfrm>
            <a:off x="6405563" y="4938713"/>
            <a:ext cx="178594" cy="156270"/>
          </a:xfrm>
          <a:prstGeom prst="rect">
            <a:avLst/>
          </a:prstGeom>
        </p:spPr>
      </p:pic>
      <p:pic>
        <p:nvPicPr>
          <p:cNvPr id="23" name="SK-18-img-22" descr="preencoded.png"/>
          <p:cNvPicPr>
            <a:picLocks noChangeAspect="1"/>
          </p:cNvPicPr>
          <p:nvPr/>
        </p:nvPicPr>
        <p:blipFill>
          <a:blip r:embed="rId24"/>
          <a:stretch>
            <a:fillRect/>
          </a:stretch>
        </p:blipFill>
        <p:spPr>
          <a:xfrm>
            <a:off x="6405563" y="5453063"/>
            <a:ext cx="178594" cy="147042"/>
          </a:xfrm>
          <a:prstGeom prst="rect">
            <a:avLst/>
          </a:prstGeom>
        </p:spPr>
      </p:pic>
      <p:pic>
        <p:nvPicPr>
          <p:cNvPr id="24" name="SK-18-img-23" descr="preencoded.png"/>
          <p:cNvPicPr>
            <a:picLocks noChangeAspect="1"/>
          </p:cNvPicPr>
          <p:nvPr/>
        </p:nvPicPr>
        <p:blipFill>
          <a:blip r:embed="rId25"/>
          <a:stretch>
            <a:fillRect/>
          </a:stretch>
        </p:blipFill>
        <p:spPr>
          <a:xfrm>
            <a:off x="0" y="6372225"/>
            <a:ext cx="12192000" cy="485775"/>
          </a:xfrm>
          <a:prstGeom prst="rect">
            <a:avLst/>
          </a:prstGeom>
        </p:spPr>
      </p:pic>
      <p:sp>
        <p:nvSpPr>
          <p:cNvPr id="25" name="SK-18-text-24"/>
          <p:cNvSpPr/>
          <p:nvPr/>
        </p:nvSpPr>
        <p:spPr>
          <a:xfrm>
            <a:off x="381000" y="209550"/>
            <a:ext cx="118110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Hyperosmolar Hyperglycaemic State (HHS) Overview</a:t>
            </a:r>
            <a:endParaRPr lang="en-US" sz="1650" dirty="0"/>
          </a:p>
        </p:txBody>
      </p:sp>
      <p:sp>
        <p:nvSpPr>
          <p:cNvPr id="26" name="SK-18-text-25"/>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7" name="SK-18-text-26"/>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8" name="SK-18-text-27"/>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9" name="SK-18-text-28"/>
          <p:cNvSpPr/>
          <p:nvPr/>
        </p:nvSpPr>
        <p:spPr>
          <a:xfrm>
            <a:off x="776288" y="1513582"/>
            <a:ext cx="52816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What is HHS?</a:t>
            </a:r>
            <a:endParaRPr lang="en-US" sz="1350" dirty="0"/>
          </a:p>
        </p:txBody>
      </p:sp>
      <p:sp>
        <p:nvSpPr>
          <p:cNvPr id="30" name="SK-18-text-29"/>
          <p:cNvSpPr/>
          <p:nvPr/>
        </p:nvSpPr>
        <p:spPr>
          <a:xfrm>
            <a:off x="466725" y="1846957"/>
            <a:ext cx="5281613" cy="487561"/>
          </a:xfrm>
          <a:prstGeom prst="rect">
            <a:avLst/>
          </a:prstGeom>
          <a:noFill/>
          <a:ln/>
        </p:spPr>
        <p:txBody>
          <a:bodyPr vert="horz" wrap="square" lIns="0" tIns="0" rIns="0" bIns="0" rtlCol="0" anchor="ctr"/>
          <a:lstStyle/>
          <a:p>
            <a:pPr marL="0" indent="0">
              <a:lnSpc>
                <a:spcPts val="1920"/>
              </a:lnSpc>
              <a:buNone/>
            </a:pPr>
            <a:r>
              <a:rPr lang="en-US" sz="1200" dirty="0">
                <a:solidFill>
                  <a:srgbClr val="2D2D2D"/>
                </a:solidFill>
              </a:rPr>
              <a:t>A metabolic emergency predominantly seen in </a:t>
            </a:r>
            <a:r>
              <a:rPr lang="en-US" sz="1200" b="1" dirty="0">
                <a:solidFill>
                  <a:srgbClr val="2D2D2D"/>
                </a:solidFill>
              </a:rPr>
              <a:t>Type 2 Diabetes</a:t>
            </a:r>
            <a:r>
              <a:rPr lang="en-US" sz="1200" dirty="0">
                <a:solidFill>
                  <a:srgbClr val="2D2D2D"/>
                </a:solidFill>
              </a:rPr>
              <a:t>, characterized by a triad of:</a:t>
            </a:r>
            <a:endParaRPr lang="en-US" sz="1200" dirty="0"/>
          </a:p>
        </p:txBody>
      </p:sp>
      <p:sp>
        <p:nvSpPr>
          <p:cNvPr id="31" name="SK-18-text-30"/>
          <p:cNvSpPr/>
          <p:nvPr/>
        </p:nvSpPr>
        <p:spPr>
          <a:xfrm>
            <a:off x="759619" y="2477393"/>
            <a:ext cx="4988719"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Extreme Hyperglycaemia:</a:t>
            </a:r>
            <a:r>
              <a:rPr lang="en-US" sz="1125" dirty="0">
                <a:solidFill>
                  <a:srgbClr val="2D2D2D"/>
                </a:solidFill>
              </a:rPr>
              <a:t> Typically blood glucose &gt;30 mmol/L (often much higher).</a:t>
            </a:r>
            <a:endParaRPr lang="en-US" sz="1125" dirty="0"/>
          </a:p>
        </p:txBody>
      </p:sp>
      <p:sp>
        <p:nvSpPr>
          <p:cNvPr id="32" name="SK-18-text-31"/>
          <p:cNvSpPr/>
          <p:nvPr/>
        </p:nvSpPr>
        <p:spPr>
          <a:xfrm>
            <a:off x="759619" y="2991743"/>
            <a:ext cx="114323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Profound Dehydration:</a:t>
            </a:r>
            <a:r>
              <a:rPr lang="en-US" sz="1125" dirty="0">
                <a:solidFill>
                  <a:srgbClr val="2D2D2D"/>
                </a:solidFill>
              </a:rPr>
              <a:t> Massive fluid deficit (average 8–10 litres).</a:t>
            </a:r>
            <a:endParaRPr lang="en-US" sz="1125" dirty="0"/>
          </a:p>
        </p:txBody>
      </p:sp>
      <p:sp>
        <p:nvSpPr>
          <p:cNvPr id="33" name="SK-18-text-32"/>
          <p:cNvSpPr/>
          <p:nvPr/>
        </p:nvSpPr>
        <p:spPr>
          <a:xfrm>
            <a:off x="759619" y="3306068"/>
            <a:ext cx="4988719"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Minimal Ketosis:</a:t>
            </a:r>
            <a:r>
              <a:rPr lang="en-US" sz="1125" dirty="0">
                <a:solidFill>
                  <a:srgbClr val="2D2D2D"/>
                </a:solidFill>
              </a:rPr>
              <a:t> Unlike DKA, there is enough insulin to suppress ketogenesis, but not enough to control glucose.</a:t>
            </a:r>
            <a:endParaRPr lang="en-US" sz="1125" dirty="0"/>
          </a:p>
        </p:txBody>
      </p:sp>
      <p:sp>
        <p:nvSpPr>
          <p:cNvPr id="34" name="SK-18-text-33"/>
          <p:cNvSpPr/>
          <p:nvPr/>
        </p:nvSpPr>
        <p:spPr>
          <a:xfrm>
            <a:off x="738188" y="4430018"/>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Clinical Presentation &amp; Onset</a:t>
            </a:r>
            <a:endParaRPr lang="en-US" sz="1350" dirty="0"/>
          </a:p>
        </p:txBody>
      </p:sp>
      <p:sp>
        <p:nvSpPr>
          <p:cNvPr id="35" name="SK-18-text-34"/>
          <p:cNvSpPr/>
          <p:nvPr/>
        </p:nvSpPr>
        <p:spPr>
          <a:xfrm>
            <a:off x="721519" y="4877693"/>
            <a:ext cx="114704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Evolution:</a:t>
            </a:r>
            <a:r>
              <a:rPr lang="en-US" sz="1125" dirty="0">
                <a:solidFill>
                  <a:srgbClr val="2D2D2D"/>
                </a:solidFill>
              </a:rPr>
              <a:t> Evolves slowly over days or weeks (unlike the rapid onset of DKA).</a:t>
            </a:r>
            <a:endParaRPr lang="en-US" sz="1125" dirty="0"/>
          </a:p>
        </p:txBody>
      </p:sp>
      <p:sp>
        <p:nvSpPr>
          <p:cNvPr id="36" name="SK-18-text-35"/>
          <p:cNvSpPr/>
          <p:nvPr/>
        </p:nvSpPr>
        <p:spPr>
          <a:xfrm>
            <a:off x="721519" y="5192018"/>
            <a:ext cx="5064919"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Population:</a:t>
            </a:r>
            <a:r>
              <a:rPr lang="en-US" sz="1125" dirty="0">
                <a:solidFill>
                  <a:srgbClr val="2D2D2D"/>
                </a:solidFill>
              </a:rPr>
              <a:t> Most common in elderly patients with Type 2 DM during intercurrent illness.</a:t>
            </a:r>
            <a:endParaRPr lang="en-US" sz="1125" dirty="0"/>
          </a:p>
        </p:txBody>
      </p:sp>
      <p:sp>
        <p:nvSpPr>
          <p:cNvPr id="37" name="SK-18-text-36"/>
          <p:cNvSpPr/>
          <p:nvPr/>
        </p:nvSpPr>
        <p:spPr>
          <a:xfrm>
            <a:off x="6753225" y="1452563"/>
            <a:ext cx="54387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Why it is a Medical Emergency</a:t>
            </a:r>
            <a:endParaRPr lang="en-US" sz="1350" dirty="0"/>
          </a:p>
        </p:txBody>
      </p:sp>
      <p:sp>
        <p:nvSpPr>
          <p:cNvPr id="38" name="SK-18-text-37"/>
          <p:cNvSpPr/>
          <p:nvPr/>
        </p:nvSpPr>
        <p:spPr>
          <a:xfrm>
            <a:off x="6736556" y="1785938"/>
            <a:ext cx="5455444"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High Mortality:</a:t>
            </a:r>
            <a:r>
              <a:rPr lang="en-US" sz="1125" dirty="0">
                <a:solidFill>
                  <a:srgbClr val="2D2D2D"/>
                </a:solidFill>
              </a:rPr>
              <a:t> Estimated at </a:t>
            </a:r>
            <a:r>
              <a:rPr lang="en-US" sz="1125" b="1" dirty="0">
                <a:solidFill>
                  <a:srgbClr val="D32F2F"/>
                </a:solidFill>
              </a:rPr>
              <a:t>15%</a:t>
            </a:r>
            <a:r>
              <a:rPr lang="en-US" sz="1125" dirty="0">
                <a:solidFill>
                  <a:srgbClr val="2D2D2D"/>
                </a:solidFill>
              </a:rPr>
              <a:t> (compared to &lt;1% for DKA).</a:t>
            </a:r>
            <a:endParaRPr lang="en-US" sz="1125" dirty="0"/>
          </a:p>
        </p:txBody>
      </p:sp>
      <p:sp>
        <p:nvSpPr>
          <p:cNvPr id="39" name="SK-18-text-38"/>
          <p:cNvSpPr/>
          <p:nvPr/>
        </p:nvSpPr>
        <p:spPr>
          <a:xfrm>
            <a:off x="6736556" y="2100263"/>
            <a:ext cx="4988719"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Neurological Risk:</a:t>
            </a:r>
            <a:r>
              <a:rPr lang="en-US" sz="1125" dirty="0">
                <a:solidFill>
                  <a:srgbClr val="2D2D2D"/>
                </a:solidFill>
              </a:rPr>
              <a:t> High risk of confusion, seizures, or coma due to hyperosmolality.</a:t>
            </a:r>
            <a:endParaRPr lang="en-US" sz="1125" dirty="0"/>
          </a:p>
        </p:txBody>
      </p:sp>
      <p:sp>
        <p:nvSpPr>
          <p:cNvPr id="40" name="SK-18-text-39"/>
          <p:cNvSpPr/>
          <p:nvPr/>
        </p:nvSpPr>
        <p:spPr>
          <a:xfrm>
            <a:off x="6736556" y="2614613"/>
            <a:ext cx="4988719"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Thrombosis Risk:</a:t>
            </a:r>
            <a:r>
              <a:rPr lang="en-US" sz="1125" dirty="0">
                <a:solidFill>
                  <a:srgbClr val="2D2D2D"/>
                </a:solidFill>
              </a:rPr>
              <a:t> Severe dehydration leads to high blood viscosity and significant VTE risk.</a:t>
            </a:r>
            <a:endParaRPr lang="en-US" sz="1125" dirty="0"/>
          </a:p>
        </p:txBody>
      </p:sp>
      <p:sp>
        <p:nvSpPr>
          <p:cNvPr id="41" name="SK-18-text-40"/>
          <p:cNvSpPr/>
          <p:nvPr/>
        </p:nvSpPr>
        <p:spPr>
          <a:xfrm>
            <a:off x="6715125" y="3738563"/>
            <a:ext cx="53578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"Hidden" Danger</a:t>
            </a:r>
            <a:endParaRPr lang="en-US" sz="1350" dirty="0"/>
          </a:p>
        </p:txBody>
      </p:sp>
      <p:sp>
        <p:nvSpPr>
          <p:cNvPr id="42" name="SK-18-text-41"/>
          <p:cNvSpPr/>
          <p:nvPr/>
        </p:nvSpPr>
        <p:spPr>
          <a:xfrm>
            <a:off x="6405563" y="4186238"/>
            <a:ext cx="5786438" cy="228600"/>
          </a:xfrm>
          <a:prstGeom prst="rect">
            <a:avLst/>
          </a:prstGeom>
          <a:noFill/>
          <a:ln/>
        </p:spPr>
        <p:txBody>
          <a:bodyPr vert="horz" wrap="square" lIns="0" tIns="0" rIns="0" bIns="0" rtlCol="0" anchor="ctr"/>
          <a:lstStyle/>
          <a:p>
            <a:pPr marL="0" indent="0">
              <a:lnSpc>
                <a:spcPts val="1800"/>
              </a:lnSpc>
              <a:buNone/>
            </a:pPr>
            <a:r>
              <a:rPr lang="en-US" sz="1125" dirty="0">
                <a:solidFill>
                  <a:srgbClr val="2D2D2D"/>
                </a:solidFill>
              </a:rPr>
              <a:t>HHS is frequently missed in early stages because:</a:t>
            </a:r>
            <a:endParaRPr lang="en-US" sz="1125" dirty="0"/>
          </a:p>
        </p:txBody>
      </p:sp>
      <p:sp>
        <p:nvSpPr>
          <p:cNvPr id="43" name="SK-18-text-42"/>
          <p:cNvSpPr/>
          <p:nvPr/>
        </p:nvSpPr>
        <p:spPr>
          <a:xfrm>
            <a:off x="6698456" y="4624388"/>
            <a:ext cx="549354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The patient doesn't look "acidotic" (no Kussmaul breathing).</a:t>
            </a:r>
            <a:endParaRPr lang="en-US" sz="1125" dirty="0"/>
          </a:p>
        </p:txBody>
      </p:sp>
      <p:sp>
        <p:nvSpPr>
          <p:cNvPr id="44" name="SK-18-text-43"/>
          <p:cNvSpPr/>
          <p:nvPr/>
        </p:nvSpPr>
        <p:spPr>
          <a:xfrm>
            <a:off x="6698456" y="4938713"/>
            <a:ext cx="5064919"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Symptoms (confusion/lethargy) may be attributed to "old age" or the primary infection.</a:t>
            </a:r>
            <a:endParaRPr lang="en-US" sz="1125" dirty="0"/>
          </a:p>
        </p:txBody>
      </p:sp>
      <p:sp>
        <p:nvSpPr>
          <p:cNvPr id="45" name="SK-18-text-44"/>
          <p:cNvSpPr/>
          <p:nvPr/>
        </p:nvSpPr>
        <p:spPr>
          <a:xfrm>
            <a:off x="6698456" y="5453063"/>
            <a:ext cx="549354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Ketone testing is often negative, leading to false reassurance.</a:t>
            </a:r>
            <a:endParaRPr lang="en-US" sz="1125" dirty="0"/>
          </a:p>
        </p:txBody>
      </p:sp>
      <p:sp>
        <p:nvSpPr>
          <p:cNvPr id="46" name="SK-18-text-45"/>
          <p:cNvSpPr/>
          <p:nvPr/>
        </p:nvSpPr>
        <p:spPr>
          <a:xfrm>
            <a:off x="0" y="6372225"/>
            <a:ext cx="11715750" cy="48577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495057"/>
                </a:solidFill>
              </a:rPr>
              <a:t>HHS Key Diagnostic Marker: Plasma Osmolality &gt;320 mOsm/kg. Requires URGENT Hospital Admission.</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9-img-3" descr="preencoded.png"/>
          <p:cNvPicPr>
            <a:picLocks noChangeAspect="1"/>
          </p:cNvPicPr>
          <p:nvPr/>
        </p:nvPicPr>
        <p:blipFill>
          <a:blip r:embed="rId5"/>
          <a:stretch>
            <a:fillRect/>
          </a:stretch>
        </p:blipFill>
        <p:spPr>
          <a:xfrm>
            <a:off x="142875" y="95250"/>
            <a:ext cx="11906250" cy="762000"/>
          </a:xfrm>
          <a:prstGeom prst="rect">
            <a:avLst/>
          </a:prstGeom>
        </p:spPr>
      </p:pic>
      <p:pic>
        <p:nvPicPr>
          <p:cNvPr id="5" name="SK-19-img-4" descr="preencoded.png"/>
          <p:cNvPicPr>
            <a:picLocks noChangeAspect="1"/>
          </p:cNvPicPr>
          <p:nvPr/>
        </p:nvPicPr>
        <p:blipFill>
          <a:blip r:embed="rId6"/>
          <a:stretch>
            <a:fillRect/>
          </a:stretch>
        </p:blipFill>
        <p:spPr>
          <a:xfrm>
            <a:off x="381000" y="561975"/>
            <a:ext cx="11430000" cy="180975"/>
          </a:xfrm>
          <a:prstGeom prst="rect">
            <a:avLst/>
          </a:prstGeom>
        </p:spPr>
      </p:pic>
      <p:pic>
        <p:nvPicPr>
          <p:cNvPr id="6" name="SK-19-img-5" descr="preencoded.png"/>
          <p:cNvPicPr>
            <a:picLocks noChangeAspect="1"/>
          </p:cNvPicPr>
          <p:nvPr/>
        </p:nvPicPr>
        <p:blipFill>
          <a:blip r:embed="rId7"/>
          <a:stretch>
            <a:fillRect/>
          </a:stretch>
        </p:blipFill>
        <p:spPr>
          <a:xfrm>
            <a:off x="238125" y="1369665"/>
            <a:ext cx="5762625" cy="2346424"/>
          </a:xfrm>
          <a:prstGeom prst="rect">
            <a:avLst/>
          </a:prstGeom>
        </p:spPr>
      </p:pic>
      <p:pic>
        <p:nvPicPr>
          <p:cNvPr id="7" name="SK-19-img-6" descr="preencoded.png"/>
          <p:cNvPicPr>
            <a:picLocks noChangeAspect="1"/>
          </p:cNvPicPr>
          <p:nvPr/>
        </p:nvPicPr>
        <p:blipFill>
          <a:blip r:embed="rId8"/>
          <a:stretch>
            <a:fillRect/>
          </a:stretch>
        </p:blipFill>
        <p:spPr>
          <a:xfrm>
            <a:off x="428625" y="1560165"/>
            <a:ext cx="5381625" cy="333375"/>
          </a:xfrm>
          <a:prstGeom prst="rect">
            <a:avLst/>
          </a:prstGeom>
        </p:spPr>
      </p:pic>
      <p:pic>
        <p:nvPicPr>
          <p:cNvPr id="8" name="SK-19-img-7" descr="preencoded.png"/>
          <p:cNvPicPr>
            <a:picLocks noChangeAspect="1"/>
          </p:cNvPicPr>
          <p:nvPr/>
        </p:nvPicPr>
        <p:blipFill>
          <a:blip r:embed="rId9"/>
          <a:stretch>
            <a:fillRect/>
          </a:stretch>
        </p:blipFill>
        <p:spPr>
          <a:xfrm>
            <a:off x="428625" y="1601093"/>
            <a:ext cx="214313" cy="175320"/>
          </a:xfrm>
          <a:prstGeom prst="rect">
            <a:avLst/>
          </a:prstGeom>
        </p:spPr>
      </p:pic>
      <p:pic>
        <p:nvPicPr>
          <p:cNvPr id="9" name="SK-19-img-8" descr="preencoded.png"/>
          <p:cNvPicPr>
            <a:picLocks noChangeAspect="1"/>
          </p:cNvPicPr>
          <p:nvPr/>
        </p:nvPicPr>
        <p:blipFill>
          <a:blip r:embed="rId10"/>
          <a:stretch>
            <a:fillRect/>
          </a:stretch>
        </p:blipFill>
        <p:spPr>
          <a:xfrm>
            <a:off x="428625" y="2103090"/>
            <a:ext cx="142875" cy="142875"/>
          </a:xfrm>
          <a:prstGeom prst="rect">
            <a:avLst/>
          </a:prstGeom>
        </p:spPr>
      </p:pic>
      <p:pic>
        <p:nvPicPr>
          <p:cNvPr id="10" name="SK-19-img-9" descr="preencoded.png"/>
          <p:cNvPicPr>
            <a:picLocks noChangeAspect="1"/>
          </p:cNvPicPr>
          <p:nvPr/>
        </p:nvPicPr>
        <p:blipFill>
          <a:blip r:embed="rId10"/>
          <a:stretch>
            <a:fillRect/>
          </a:stretch>
        </p:blipFill>
        <p:spPr>
          <a:xfrm>
            <a:off x="428625" y="2624882"/>
            <a:ext cx="142875" cy="142875"/>
          </a:xfrm>
          <a:prstGeom prst="rect">
            <a:avLst/>
          </a:prstGeom>
        </p:spPr>
      </p:pic>
      <p:pic>
        <p:nvPicPr>
          <p:cNvPr id="11" name="SK-19-img-10" descr="preencoded.png"/>
          <p:cNvPicPr>
            <a:picLocks noChangeAspect="1"/>
          </p:cNvPicPr>
          <p:nvPr/>
        </p:nvPicPr>
        <p:blipFill>
          <a:blip r:embed="rId11"/>
          <a:stretch>
            <a:fillRect/>
          </a:stretch>
        </p:blipFill>
        <p:spPr>
          <a:xfrm>
            <a:off x="428625" y="3146673"/>
            <a:ext cx="142875" cy="142875"/>
          </a:xfrm>
          <a:prstGeom prst="rect">
            <a:avLst/>
          </a:prstGeom>
        </p:spPr>
      </p:pic>
      <p:pic>
        <p:nvPicPr>
          <p:cNvPr id="12" name="SK-19-img-11" descr="preencoded.png"/>
          <p:cNvPicPr>
            <a:picLocks noChangeAspect="1"/>
          </p:cNvPicPr>
          <p:nvPr/>
        </p:nvPicPr>
        <p:blipFill>
          <a:blip r:embed="rId12"/>
          <a:stretch>
            <a:fillRect/>
          </a:stretch>
        </p:blipFill>
        <p:spPr>
          <a:xfrm>
            <a:off x="238125" y="3906589"/>
            <a:ext cx="5762625" cy="1824633"/>
          </a:xfrm>
          <a:prstGeom prst="rect">
            <a:avLst/>
          </a:prstGeom>
        </p:spPr>
      </p:pic>
      <p:pic>
        <p:nvPicPr>
          <p:cNvPr id="13" name="SK-19-img-12" descr="preencoded.png"/>
          <p:cNvPicPr>
            <a:picLocks noChangeAspect="1"/>
          </p:cNvPicPr>
          <p:nvPr/>
        </p:nvPicPr>
        <p:blipFill>
          <a:blip r:embed="rId13"/>
          <a:stretch>
            <a:fillRect/>
          </a:stretch>
        </p:blipFill>
        <p:spPr>
          <a:xfrm>
            <a:off x="428625" y="4097089"/>
            <a:ext cx="5381625" cy="333375"/>
          </a:xfrm>
          <a:prstGeom prst="rect">
            <a:avLst/>
          </a:prstGeom>
        </p:spPr>
      </p:pic>
      <p:pic>
        <p:nvPicPr>
          <p:cNvPr id="14" name="SK-19-img-13" descr="preencoded.png"/>
          <p:cNvPicPr>
            <a:picLocks noChangeAspect="1"/>
          </p:cNvPicPr>
          <p:nvPr/>
        </p:nvPicPr>
        <p:blipFill>
          <a:blip r:embed="rId14"/>
          <a:stretch>
            <a:fillRect/>
          </a:stretch>
        </p:blipFill>
        <p:spPr>
          <a:xfrm>
            <a:off x="428625" y="4138017"/>
            <a:ext cx="214313" cy="175320"/>
          </a:xfrm>
          <a:prstGeom prst="rect">
            <a:avLst/>
          </a:prstGeom>
        </p:spPr>
      </p:pic>
      <p:pic>
        <p:nvPicPr>
          <p:cNvPr id="15" name="SK-19-img-14" descr="preencoded.png"/>
          <p:cNvPicPr>
            <a:picLocks noChangeAspect="1"/>
          </p:cNvPicPr>
          <p:nvPr/>
        </p:nvPicPr>
        <p:blipFill>
          <a:blip r:embed="rId15"/>
          <a:stretch>
            <a:fillRect/>
          </a:stretch>
        </p:blipFill>
        <p:spPr>
          <a:xfrm>
            <a:off x="428625" y="4640014"/>
            <a:ext cx="142875" cy="131862"/>
          </a:xfrm>
          <a:prstGeom prst="rect">
            <a:avLst/>
          </a:prstGeom>
        </p:spPr>
      </p:pic>
      <p:pic>
        <p:nvPicPr>
          <p:cNvPr id="16" name="SK-19-img-15" descr="preencoded.png"/>
          <p:cNvPicPr>
            <a:picLocks noChangeAspect="1"/>
          </p:cNvPicPr>
          <p:nvPr/>
        </p:nvPicPr>
        <p:blipFill>
          <a:blip r:embed="rId15"/>
          <a:stretch>
            <a:fillRect/>
          </a:stretch>
        </p:blipFill>
        <p:spPr>
          <a:xfrm>
            <a:off x="428625" y="5161806"/>
            <a:ext cx="142875" cy="131862"/>
          </a:xfrm>
          <a:prstGeom prst="rect">
            <a:avLst/>
          </a:prstGeom>
        </p:spPr>
      </p:pic>
      <p:pic>
        <p:nvPicPr>
          <p:cNvPr id="17" name="SK-19-img-16" descr="preencoded.png"/>
          <p:cNvPicPr>
            <a:picLocks noChangeAspect="1"/>
          </p:cNvPicPr>
          <p:nvPr/>
        </p:nvPicPr>
        <p:blipFill>
          <a:blip r:embed="rId16"/>
          <a:stretch>
            <a:fillRect/>
          </a:stretch>
        </p:blipFill>
        <p:spPr>
          <a:xfrm>
            <a:off x="6191250" y="2008733"/>
            <a:ext cx="5762625" cy="3083421"/>
          </a:xfrm>
          <a:prstGeom prst="rect">
            <a:avLst/>
          </a:prstGeom>
        </p:spPr>
      </p:pic>
      <p:pic>
        <p:nvPicPr>
          <p:cNvPr id="18" name="SK-19-img-17" descr="preencoded.png"/>
          <p:cNvPicPr>
            <a:picLocks noChangeAspect="1"/>
          </p:cNvPicPr>
          <p:nvPr/>
        </p:nvPicPr>
        <p:blipFill>
          <a:blip r:embed="rId13"/>
          <a:stretch>
            <a:fillRect/>
          </a:stretch>
        </p:blipFill>
        <p:spPr>
          <a:xfrm>
            <a:off x="6381750" y="2199233"/>
            <a:ext cx="5381625" cy="333375"/>
          </a:xfrm>
          <a:prstGeom prst="rect">
            <a:avLst/>
          </a:prstGeom>
        </p:spPr>
      </p:pic>
      <p:pic>
        <p:nvPicPr>
          <p:cNvPr id="19" name="SK-19-img-18" descr="preencoded.png"/>
          <p:cNvPicPr>
            <a:picLocks noChangeAspect="1"/>
          </p:cNvPicPr>
          <p:nvPr/>
        </p:nvPicPr>
        <p:blipFill>
          <a:blip r:embed="rId17"/>
          <a:stretch>
            <a:fillRect/>
          </a:stretch>
        </p:blipFill>
        <p:spPr>
          <a:xfrm>
            <a:off x="6381750" y="2240161"/>
            <a:ext cx="214313" cy="175320"/>
          </a:xfrm>
          <a:prstGeom prst="rect">
            <a:avLst/>
          </a:prstGeom>
        </p:spPr>
      </p:pic>
      <p:pic>
        <p:nvPicPr>
          <p:cNvPr id="20" name="SK-19-img-19" descr="preencoded.png"/>
          <p:cNvPicPr>
            <a:picLocks noChangeAspect="1"/>
          </p:cNvPicPr>
          <p:nvPr/>
        </p:nvPicPr>
        <p:blipFill>
          <a:blip r:embed="rId18"/>
          <a:stretch>
            <a:fillRect/>
          </a:stretch>
        </p:blipFill>
        <p:spPr>
          <a:xfrm>
            <a:off x="6381750" y="2742158"/>
            <a:ext cx="142875" cy="142875"/>
          </a:xfrm>
          <a:prstGeom prst="rect">
            <a:avLst/>
          </a:prstGeom>
        </p:spPr>
      </p:pic>
      <p:pic>
        <p:nvPicPr>
          <p:cNvPr id="21" name="SK-19-img-20" descr="preencoded.png"/>
          <p:cNvPicPr>
            <a:picLocks noChangeAspect="1"/>
          </p:cNvPicPr>
          <p:nvPr/>
        </p:nvPicPr>
        <p:blipFill>
          <a:blip r:embed="rId10"/>
          <a:stretch>
            <a:fillRect/>
          </a:stretch>
        </p:blipFill>
        <p:spPr>
          <a:xfrm>
            <a:off x="6381750" y="3263950"/>
            <a:ext cx="142875" cy="142875"/>
          </a:xfrm>
          <a:prstGeom prst="rect">
            <a:avLst/>
          </a:prstGeom>
        </p:spPr>
      </p:pic>
      <p:pic>
        <p:nvPicPr>
          <p:cNvPr id="22" name="SK-19-img-21" descr="preencoded.png"/>
          <p:cNvPicPr>
            <a:picLocks noChangeAspect="1"/>
          </p:cNvPicPr>
          <p:nvPr/>
        </p:nvPicPr>
        <p:blipFill>
          <a:blip r:embed="rId19"/>
          <a:stretch>
            <a:fillRect/>
          </a:stretch>
        </p:blipFill>
        <p:spPr>
          <a:xfrm>
            <a:off x="6381750" y="3785741"/>
            <a:ext cx="142875" cy="122337"/>
          </a:xfrm>
          <a:prstGeom prst="rect">
            <a:avLst/>
          </a:prstGeom>
        </p:spPr>
      </p:pic>
      <p:pic>
        <p:nvPicPr>
          <p:cNvPr id="23" name="SK-19-img-22" descr="preencoded.png"/>
          <p:cNvPicPr>
            <a:picLocks noChangeAspect="1"/>
          </p:cNvPicPr>
          <p:nvPr/>
        </p:nvPicPr>
        <p:blipFill>
          <a:blip r:embed="rId20"/>
          <a:stretch>
            <a:fillRect/>
          </a:stretch>
        </p:blipFill>
        <p:spPr>
          <a:xfrm>
            <a:off x="6381750" y="4326582"/>
            <a:ext cx="5381625" cy="575072"/>
          </a:xfrm>
          <a:prstGeom prst="rect">
            <a:avLst/>
          </a:prstGeom>
        </p:spPr>
      </p:pic>
      <p:pic>
        <p:nvPicPr>
          <p:cNvPr id="24" name="SK-19-img-23" descr="preencoded.png"/>
          <p:cNvPicPr>
            <a:picLocks noChangeAspect="1"/>
          </p:cNvPicPr>
          <p:nvPr/>
        </p:nvPicPr>
        <p:blipFill>
          <a:blip r:embed="rId21"/>
          <a:stretch>
            <a:fillRect/>
          </a:stretch>
        </p:blipFill>
        <p:spPr>
          <a:xfrm>
            <a:off x="6496050" y="4470350"/>
            <a:ext cx="166688" cy="137220"/>
          </a:xfrm>
          <a:prstGeom prst="rect">
            <a:avLst/>
          </a:prstGeom>
        </p:spPr>
      </p:pic>
      <p:pic>
        <p:nvPicPr>
          <p:cNvPr id="25" name="SK-19-img-24" descr="preencoded.png"/>
          <p:cNvPicPr>
            <a:picLocks noChangeAspect="1"/>
          </p:cNvPicPr>
          <p:nvPr/>
        </p:nvPicPr>
        <p:blipFill>
          <a:blip r:embed="rId22"/>
          <a:stretch>
            <a:fillRect/>
          </a:stretch>
        </p:blipFill>
        <p:spPr>
          <a:xfrm>
            <a:off x="238125" y="6338888"/>
            <a:ext cx="11715750" cy="376238"/>
          </a:xfrm>
          <a:prstGeom prst="rect">
            <a:avLst/>
          </a:prstGeom>
        </p:spPr>
      </p:pic>
      <p:pic>
        <p:nvPicPr>
          <p:cNvPr id="26" name="SK-19-img-25" descr="preencoded.png"/>
          <p:cNvPicPr>
            <a:picLocks noChangeAspect="1"/>
          </p:cNvPicPr>
          <p:nvPr/>
        </p:nvPicPr>
        <p:blipFill>
          <a:blip r:embed="rId23"/>
          <a:stretch>
            <a:fillRect/>
          </a:stretch>
        </p:blipFill>
        <p:spPr>
          <a:xfrm>
            <a:off x="381000" y="6450806"/>
            <a:ext cx="190500" cy="152400"/>
          </a:xfrm>
          <a:prstGeom prst="rect">
            <a:avLst/>
          </a:prstGeom>
        </p:spPr>
      </p:pic>
      <p:sp>
        <p:nvSpPr>
          <p:cNvPr id="27" name="SK-19-text-26"/>
          <p:cNvSpPr/>
          <p:nvPr/>
        </p:nvSpPr>
        <p:spPr>
          <a:xfrm>
            <a:off x="381000" y="209550"/>
            <a:ext cx="72923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Features and Diagnosis of HHS</a:t>
            </a:r>
            <a:endParaRPr lang="en-US" sz="1650" dirty="0"/>
          </a:p>
        </p:txBody>
      </p:sp>
      <p:sp>
        <p:nvSpPr>
          <p:cNvPr id="28" name="SK-19-text-27"/>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9" name="SK-19-text-28"/>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30" name="SK-19-text-29"/>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31" name="SK-19-text-30"/>
          <p:cNvSpPr/>
          <p:nvPr/>
        </p:nvSpPr>
        <p:spPr>
          <a:xfrm>
            <a:off x="738188" y="1560165"/>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Biochemical Triad</a:t>
            </a:r>
            <a:endParaRPr lang="en-US" sz="1350" dirty="0"/>
          </a:p>
        </p:txBody>
      </p:sp>
      <p:sp>
        <p:nvSpPr>
          <p:cNvPr id="32" name="SK-19-text-31"/>
          <p:cNvSpPr/>
          <p:nvPr/>
        </p:nvSpPr>
        <p:spPr>
          <a:xfrm>
            <a:off x="685800" y="2055465"/>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Severe Hyperglycaemia:</a:t>
            </a:r>
            <a:r>
              <a:rPr lang="en-US" sz="1200" dirty="0">
                <a:solidFill>
                  <a:srgbClr val="2D2D2D"/>
                </a:solidFill>
              </a:rPr>
              <a:t> Typically glucose </a:t>
            </a:r>
            <a:r>
              <a:rPr lang="en-US" sz="1200" b="1" dirty="0">
                <a:solidFill>
                  <a:srgbClr val="2D2D2D"/>
                </a:solidFill>
              </a:rPr>
              <a:t>&gt;30 mmol/L</a:t>
            </a:r>
            <a:r>
              <a:rPr lang="en-US" sz="1200" dirty="0">
                <a:solidFill>
                  <a:srgbClr val="2D2D2D"/>
                </a:solidFill>
              </a:rPr>
              <a:t> (can often exceed 50 mmol/L).</a:t>
            </a:r>
            <a:endParaRPr lang="en-US" sz="1200" dirty="0"/>
          </a:p>
        </p:txBody>
      </p:sp>
      <p:sp>
        <p:nvSpPr>
          <p:cNvPr id="33" name="SK-19-text-32"/>
          <p:cNvSpPr/>
          <p:nvPr/>
        </p:nvSpPr>
        <p:spPr>
          <a:xfrm>
            <a:off x="685800" y="2577257"/>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High Osmolality:</a:t>
            </a:r>
            <a:r>
              <a:rPr lang="en-US" sz="1200" dirty="0">
                <a:solidFill>
                  <a:srgbClr val="2D2D2D"/>
                </a:solidFill>
              </a:rPr>
              <a:t> Serum osmolality </a:t>
            </a:r>
            <a:r>
              <a:rPr lang="en-US" sz="1200" b="1" dirty="0">
                <a:solidFill>
                  <a:srgbClr val="2D2D2D"/>
                </a:solidFill>
              </a:rPr>
              <a:t>&gt;320 mOsm/kg</a:t>
            </a:r>
            <a:r>
              <a:rPr lang="en-US" sz="1200" dirty="0">
                <a:solidFill>
                  <a:srgbClr val="2D2D2D"/>
                </a:solidFill>
              </a:rPr>
              <a:t> (Calculated: 2[Na] + Glucose + Urea).</a:t>
            </a:r>
            <a:endParaRPr lang="en-US" sz="1200" dirty="0"/>
          </a:p>
        </p:txBody>
      </p:sp>
      <p:sp>
        <p:nvSpPr>
          <p:cNvPr id="34" name="SK-19-text-33"/>
          <p:cNvSpPr/>
          <p:nvPr/>
        </p:nvSpPr>
        <p:spPr>
          <a:xfrm>
            <a:off x="685800" y="3099048"/>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Ketone Status:</a:t>
            </a:r>
            <a:r>
              <a:rPr lang="en-US" sz="1200" dirty="0">
                <a:solidFill>
                  <a:srgbClr val="2D2D2D"/>
                </a:solidFill>
              </a:rPr>
              <a:t> </a:t>
            </a:r>
            <a:r>
              <a:rPr lang="en-US" sz="1200" b="1" dirty="0">
                <a:solidFill>
                  <a:srgbClr val="2D2D2D"/>
                </a:solidFill>
              </a:rPr>
              <a:t>Hypoketonaemia</a:t>
            </a:r>
            <a:r>
              <a:rPr lang="en-US" sz="1200" dirty="0">
                <a:solidFill>
                  <a:srgbClr val="2D2D2D"/>
                </a:solidFill>
              </a:rPr>
              <a:t> (Blood ketones &lt;3.0 or urine &lt;2+) and no significant acidosis (pH &gt;7.3).</a:t>
            </a:r>
            <a:endParaRPr lang="en-US" sz="1200" dirty="0"/>
          </a:p>
        </p:txBody>
      </p:sp>
      <p:sp>
        <p:nvSpPr>
          <p:cNvPr id="35" name="SK-19-text-34"/>
          <p:cNvSpPr/>
          <p:nvPr/>
        </p:nvSpPr>
        <p:spPr>
          <a:xfrm>
            <a:off x="738188" y="4097089"/>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Onset &amp; Context</a:t>
            </a:r>
            <a:endParaRPr lang="en-US" sz="1350" dirty="0"/>
          </a:p>
        </p:txBody>
      </p:sp>
      <p:sp>
        <p:nvSpPr>
          <p:cNvPr id="36" name="SK-19-text-35"/>
          <p:cNvSpPr/>
          <p:nvPr/>
        </p:nvSpPr>
        <p:spPr>
          <a:xfrm>
            <a:off x="685800" y="4592389"/>
            <a:ext cx="512445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Occurs primarily in </a:t>
            </a:r>
            <a:r>
              <a:rPr lang="en-US" sz="1200" b="1" dirty="0">
                <a:solidFill>
                  <a:srgbClr val="2D2D2D"/>
                </a:solidFill>
              </a:rPr>
              <a:t>Type 2 Diabetes</a:t>
            </a:r>
            <a:r>
              <a:rPr lang="en-US" sz="1200" dirty="0">
                <a:solidFill>
                  <a:srgbClr val="2D2D2D"/>
                </a:solidFill>
              </a:rPr>
              <a:t>, often in the elderly during intercurrent illness.</a:t>
            </a:r>
            <a:endParaRPr lang="en-US" sz="1200" dirty="0"/>
          </a:p>
        </p:txBody>
      </p:sp>
      <p:sp>
        <p:nvSpPr>
          <p:cNvPr id="37" name="SK-19-text-36"/>
          <p:cNvSpPr/>
          <p:nvPr/>
        </p:nvSpPr>
        <p:spPr>
          <a:xfrm>
            <a:off x="685800" y="5114181"/>
            <a:ext cx="512445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Slower onset than DKA (days to weeks), leading to </a:t>
            </a:r>
            <a:r>
              <a:rPr lang="en-US" sz="1200" b="1" dirty="0">
                <a:solidFill>
                  <a:srgbClr val="2D2D2D"/>
                </a:solidFill>
              </a:rPr>
              <a:t>more profound dehydration</a:t>
            </a:r>
            <a:r>
              <a:rPr lang="en-US" sz="1200" dirty="0">
                <a:solidFill>
                  <a:srgbClr val="2D2D2D"/>
                </a:solidFill>
              </a:rPr>
              <a:t>.</a:t>
            </a:r>
            <a:endParaRPr lang="en-US" sz="1200" dirty="0"/>
          </a:p>
        </p:txBody>
      </p:sp>
      <p:sp>
        <p:nvSpPr>
          <p:cNvPr id="38" name="SK-19-text-37"/>
          <p:cNvSpPr/>
          <p:nvPr/>
        </p:nvSpPr>
        <p:spPr>
          <a:xfrm>
            <a:off x="6691313" y="2199233"/>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Clinical Presentation</a:t>
            </a:r>
            <a:endParaRPr lang="en-US" sz="1350" dirty="0"/>
          </a:p>
        </p:txBody>
      </p:sp>
      <p:sp>
        <p:nvSpPr>
          <p:cNvPr id="39" name="SK-19-text-38"/>
          <p:cNvSpPr/>
          <p:nvPr/>
        </p:nvSpPr>
        <p:spPr>
          <a:xfrm>
            <a:off x="6638925" y="2694533"/>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Profound Dehydration:</a:t>
            </a:r>
            <a:r>
              <a:rPr lang="en-US" sz="1200" dirty="0">
                <a:solidFill>
                  <a:srgbClr val="2D2D2D"/>
                </a:solidFill>
              </a:rPr>
              <a:t> Average fluid deficit is </a:t>
            </a:r>
            <a:r>
              <a:rPr lang="en-US" sz="1200" b="1" dirty="0">
                <a:solidFill>
                  <a:srgbClr val="2D2D2D"/>
                </a:solidFill>
              </a:rPr>
              <a:t>8–10 litres</a:t>
            </a:r>
            <a:r>
              <a:rPr lang="en-US" sz="1200" dirty="0">
                <a:solidFill>
                  <a:srgbClr val="2D2D2D"/>
                </a:solidFill>
              </a:rPr>
              <a:t>; signs of severe hypovolaemia.</a:t>
            </a:r>
            <a:endParaRPr lang="en-US" sz="1200" dirty="0"/>
          </a:p>
        </p:txBody>
      </p:sp>
      <p:sp>
        <p:nvSpPr>
          <p:cNvPr id="40" name="SK-19-text-39"/>
          <p:cNvSpPr/>
          <p:nvPr/>
        </p:nvSpPr>
        <p:spPr>
          <a:xfrm>
            <a:off x="6638925" y="3216325"/>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Neurological Features:</a:t>
            </a:r>
            <a:r>
              <a:rPr lang="en-US" sz="1200" dirty="0">
                <a:solidFill>
                  <a:srgbClr val="2D2D2D"/>
                </a:solidFill>
              </a:rPr>
              <a:t> Altered consciousness, confusion, drowsiness, seizures, or coma.</a:t>
            </a:r>
            <a:endParaRPr lang="en-US" sz="1200" dirty="0"/>
          </a:p>
        </p:txBody>
      </p:sp>
      <p:sp>
        <p:nvSpPr>
          <p:cNvPr id="41" name="SK-19-text-40"/>
          <p:cNvSpPr/>
          <p:nvPr/>
        </p:nvSpPr>
        <p:spPr>
          <a:xfrm>
            <a:off x="6638925" y="3738116"/>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Thrombosis Risk:</a:t>
            </a:r>
            <a:r>
              <a:rPr lang="en-US" sz="1200" dirty="0">
                <a:solidFill>
                  <a:srgbClr val="2D2D2D"/>
                </a:solidFill>
              </a:rPr>
              <a:t> Extreme blood viscosity leads to high risk of VTE/stroke/MI.</a:t>
            </a:r>
            <a:endParaRPr lang="en-US" sz="1200" dirty="0"/>
          </a:p>
        </p:txBody>
      </p:sp>
      <p:sp>
        <p:nvSpPr>
          <p:cNvPr id="42" name="SK-19-text-41"/>
          <p:cNvSpPr/>
          <p:nvPr/>
        </p:nvSpPr>
        <p:spPr>
          <a:xfrm>
            <a:off x="6662738" y="4440882"/>
            <a:ext cx="5153025" cy="346472"/>
          </a:xfrm>
          <a:prstGeom prst="rect">
            <a:avLst/>
          </a:prstGeom>
          <a:noFill/>
          <a:ln/>
        </p:spPr>
        <p:txBody>
          <a:bodyPr vert="horz" wrap="square" lIns="0" tIns="0" rIns="0" bIns="0" rtlCol="0" anchor="ctr"/>
          <a:lstStyle/>
          <a:p>
            <a:pPr marL="0" indent="0">
              <a:lnSpc>
                <a:spcPts val="1365"/>
              </a:lnSpc>
              <a:buNone/>
            </a:pPr>
            <a:r>
              <a:rPr lang="en-US" sz="1050" b="1" dirty="0">
                <a:solidFill>
                  <a:srgbClr val="D32F2F"/>
                </a:solidFill>
              </a:rPr>
              <a:t> Mortality is significantly higher than DKA (~15% vs ~1%). Requires immediate hospital admission.</a:t>
            </a:r>
            <a:endParaRPr lang="en-US" sz="1050" dirty="0"/>
          </a:p>
        </p:txBody>
      </p:sp>
      <p:sp>
        <p:nvSpPr>
          <p:cNvPr id="43" name="SK-19-text-42"/>
          <p:cNvSpPr/>
          <p:nvPr/>
        </p:nvSpPr>
        <p:spPr>
          <a:xfrm>
            <a:off x="666750" y="6434138"/>
            <a:ext cx="1152525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5D4037"/>
                </a:solidFill>
              </a:rPr>
              <a:t>AKT PEARL: Differentiate HHS from DKA by the lack of significant ketosis/acidosis despite extreme hyperglycaemia (&gt;30).</a:t>
            </a:r>
            <a:endParaRPr lang="en-US" sz="97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142875" y="95250"/>
            <a:ext cx="11906250" cy="762000"/>
          </a:xfrm>
          <a:prstGeom prst="rect">
            <a:avLst/>
          </a:prstGeom>
        </p:spPr>
      </p:pic>
      <p:pic>
        <p:nvPicPr>
          <p:cNvPr id="4" name="SK-2-img-3"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5" name="SK-2-img-4" descr="preencoded.png"/>
          <p:cNvPicPr>
            <a:picLocks noChangeAspect="1"/>
          </p:cNvPicPr>
          <p:nvPr/>
        </p:nvPicPr>
        <p:blipFill>
          <a:blip r:embed="rId6"/>
          <a:stretch>
            <a:fillRect/>
          </a:stretch>
        </p:blipFill>
        <p:spPr>
          <a:xfrm>
            <a:off x="381000" y="1047750"/>
            <a:ext cx="5572125" cy="5429250"/>
          </a:xfrm>
          <a:prstGeom prst="rect">
            <a:avLst/>
          </a:prstGeom>
        </p:spPr>
      </p:pic>
      <p:pic>
        <p:nvPicPr>
          <p:cNvPr id="6" name="SK-2-img-5" descr="preencoded.png"/>
          <p:cNvPicPr>
            <a:picLocks noChangeAspect="1"/>
          </p:cNvPicPr>
          <p:nvPr/>
        </p:nvPicPr>
        <p:blipFill>
          <a:blip r:embed="rId7"/>
          <a:stretch>
            <a:fillRect/>
          </a:stretch>
        </p:blipFill>
        <p:spPr>
          <a:xfrm>
            <a:off x="666750" y="1333500"/>
            <a:ext cx="5000625" cy="381000"/>
          </a:xfrm>
          <a:prstGeom prst="rect">
            <a:avLst/>
          </a:prstGeom>
        </p:spPr>
      </p:pic>
      <p:pic>
        <p:nvPicPr>
          <p:cNvPr id="7" name="SK-2-img-6" descr="preencoded.png"/>
          <p:cNvPicPr>
            <a:picLocks noChangeAspect="1"/>
          </p:cNvPicPr>
          <p:nvPr/>
        </p:nvPicPr>
        <p:blipFill>
          <a:blip r:embed="rId8"/>
          <a:stretch>
            <a:fillRect/>
          </a:stretch>
        </p:blipFill>
        <p:spPr>
          <a:xfrm>
            <a:off x="666750" y="1362075"/>
            <a:ext cx="285750" cy="228600"/>
          </a:xfrm>
          <a:prstGeom prst="rect">
            <a:avLst/>
          </a:prstGeom>
        </p:spPr>
      </p:pic>
      <p:pic>
        <p:nvPicPr>
          <p:cNvPr id="8" name="SK-2-img-7" descr="preencoded.png"/>
          <p:cNvPicPr>
            <a:picLocks noChangeAspect="1"/>
          </p:cNvPicPr>
          <p:nvPr/>
        </p:nvPicPr>
        <p:blipFill>
          <a:blip r:embed="rId9"/>
          <a:stretch>
            <a:fillRect/>
          </a:stretch>
        </p:blipFill>
        <p:spPr>
          <a:xfrm>
            <a:off x="666750" y="1943100"/>
            <a:ext cx="166688" cy="137220"/>
          </a:xfrm>
          <a:prstGeom prst="rect">
            <a:avLst/>
          </a:prstGeom>
        </p:spPr>
      </p:pic>
      <p:pic>
        <p:nvPicPr>
          <p:cNvPr id="9" name="SK-2-img-8" descr="preencoded.png"/>
          <p:cNvPicPr>
            <a:picLocks noChangeAspect="1"/>
          </p:cNvPicPr>
          <p:nvPr/>
        </p:nvPicPr>
        <p:blipFill>
          <a:blip r:embed="rId10"/>
          <a:stretch>
            <a:fillRect/>
          </a:stretch>
        </p:blipFill>
        <p:spPr>
          <a:xfrm>
            <a:off x="666750" y="2512516"/>
            <a:ext cx="166688" cy="145852"/>
          </a:xfrm>
          <a:prstGeom prst="rect">
            <a:avLst/>
          </a:prstGeom>
        </p:spPr>
      </p:pic>
      <p:pic>
        <p:nvPicPr>
          <p:cNvPr id="10" name="SK-2-img-9" descr="preencoded.png"/>
          <p:cNvPicPr>
            <a:picLocks noChangeAspect="1"/>
          </p:cNvPicPr>
          <p:nvPr/>
        </p:nvPicPr>
        <p:blipFill>
          <a:blip r:embed="rId11"/>
          <a:stretch>
            <a:fillRect/>
          </a:stretch>
        </p:blipFill>
        <p:spPr>
          <a:xfrm>
            <a:off x="666750" y="3081933"/>
            <a:ext cx="166688" cy="145852"/>
          </a:xfrm>
          <a:prstGeom prst="rect">
            <a:avLst/>
          </a:prstGeom>
        </p:spPr>
      </p:pic>
      <p:pic>
        <p:nvPicPr>
          <p:cNvPr id="11" name="SK-2-img-10" descr="preencoded.png"/>
          <p:cNvPicPr>
            <a:picLocks noChangeAspect="1"/>
          </p:cNvPicPr>
          <p:nvPr/>
        </p:nvPicPr>
        <p:blipFill>
          <a:blip r:embed="rId12"/>
          <a:stretch>
            <a:fillRect/>
          </a:stretch>
        </p:blipFill>
        <p:spPr>
          <a:xfrm>
            <a:off x="666750" y="3651349"/>
            <a:ext cx="166688" cy="137220"/>
          </a:xfrm>
          <a:prstGeom prst="rect">
            <a:avLst/>
          </a:prstGeom>
        </p:spPr>
      </p:pic>
      <p:pic>
        <p:nvPicPr>
          <p:cNvPr id="12" name="SK-2-img-11" descr="preencoded.png"/>
          <p:cNvPicPr>
            <a:picLocks noChangeAspect="1"/>
          </p:cNvPicPr>
          <p:nvPr/>
        </p:nvPicPr>
        <p:blipFill>
          <a:blip r:embed="rId6"/>
          <a:stretch>
            <a:fillRect/>
          </a:stretch>
        </p:blipFill>
        <p:spPr>
          <a:xfrm>
            <a:off x="6238875" y="1047750"/>
            <a:ext cx="5572125" cy="5429250"/>
          </a:xfrm>
          <a:prstGeom prst="rect">
            <a:avLst/>
          </a:prstGeom>
        </p:spPr>
      </p:pic>
      <p:pic>
        <p:nvPicPr>
          <p:cNvPr id="13" name="SK-2-img-12" descr="preencoded.png"/>
          <p:cNvPicPr>
            <a:picLocks noChangeAspect="1"/>
          </p:cNvPicPr>
          <p:nvPr/>
        </p:nvPicPr>
        <p:blipFill>
          <a:blip r:embed="rId7"/>
          <a:stretch>
            <a:fillRect/>
          </a:stretch>
        </p:blipFill>
        <p:spPr>
          <a:xfrm>
            <a:off x="6524625" y="1333500"/>
            <a:ext cx="5000625" cy="381000"/>
          </a:xfrm>
          <a:prstGeom prst="rect">
            <a:avLst/>
          </a:prstGeom>
        </p:spPr>
      </p:pic>
      <p:pic>
        <p:nvPicPr>
          <p:cNvPr id="14" name="SK-2-img-13" descr="preencoded.png"/>
          <p:cNvPicPr>
            <a:picLocks noChangeAspect="1"/>
          </p:cNvPicPr>
          <p:nvPr/>
        </p:nvPicPr>
        <p:blipFill>
          <a:blip r:embed="rId13"/>
          <a:stretch>
            <a:fillRect/>
          </a:stretch>
        </p:blipFill>
        <p:spPr>
          <a:xfrm>
            <a:off x="6524625" y="1362075"/>
            <a:ext cx="285750" cy="228600"/>
          </a:xfrm>
          <a:prstGeom prst="rect">
            <a:avLst/>
          </a:prstGeom>
        </p:spPr>
      </p:pic>
      <p:pic>
        <p:nvPicPr>
          <p:cNvPr id="15" name="SK-2-img-14" descr="preencoded.png"/>
          <p:cNvPicPr>
            <a:picLocks noChangeAspect="1"/>
          </p:cNvPicPr>
          <p:nvPr/>
        </p:nvPicPr>
        <p:blipFill>
          <a:blip r:embed="rId14"/>
          <a:stretch>
            <a:fillRect/>
          </a:stretch>
        </p:blipFill>
        <p:spPr>
          <a:xfrm>
            <a:off x="6524625" y="3505051"/>
            <a:ext cx="166688" cy="145852"/>
          </a:xfrm>
          <a:prstGeom prst="rect">
            <a:avLst/>
          </a:prstGeom>
        </p:spPr>
      </p:pic>
      <p:pic>
        <p:nvPicPr>
          <p:cNvPr id="16" name="SK-2-img-15" descr="preencoded.png"/>
          <p:cNvPicPr>
            <a:picLocks noChangeAspect="1"/>
          </p:cNvPicPr>
          <p:nvPr/>
        </p:nvPicPr>
        <p:blipFill>
          <a:blip r:embed="rId15"/>
          <a:stretch>
            <a:fillRect/>
          </a:stretch>
        </p:blipFill>
        <p:spPr>
          <a:xfrm>
            <a:off x="6524625" y="4074468"/>
            <a:ext cx="166688" cy="145852"/>
          </a:xfrm>
          <a:prstGeom prst="rect">
            <a:avLst/>
          </a:prstGeom>
        </p:spPr>
      </p:pic>
      <p:pic>
        <p:nvPicPr>
          <p:cNvPr id="17" name="SK-2-img-16" descr="preencoded.png"/>
          <p:cNvPicPr>
            <a:picLocks noChangeAspect="1"/>
          </p:cNvPicPr>
          <p:nvPr/>
        </p:nvPicPr>
        <p:blipFill>
          <a:blip r:embed="rId16"/>
          <a:stretch>
            <a:fillRect/>
          </a:stretch>
        </p:blipFill>
        <p:spPr>
          <a:xfrm>
            <a:off x="6524625" y="5305425"/>
            <a:ext cx="5000625" cy="885825"/>
          </a:xfrm>
          <a:prstGeom prst="rect">
            <a:avLst/>
          </a:prstGeom>
        </p:spPr>
      </p:pic>
      <p:sp>
        <p:nvSpPr>
          <p:cNvPr id="18" name="SK-2-text-17"/>
          <p:cNvSpPr/>
          <p:nvPr/>
        </p:nvSpPr>
        <p:spPr>
          <a:xfrm>
            <a:off x="381000" y="209550"/>
            <a:ext cx="80467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Disclaimer and Clinical Currency</a:t>
            </a:r>
            <a:endParaRPr lang="en-US" sz="1650" dirty="0"/>
          </a:p>
        </p:txBody>
      </p:sp>
      <p:sp>
        <p:nvSpPr>
          <p:cNvPr id="19" name="SK-2-text-18"/>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0" name="SK-2-text-19"/>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1" name="SK-2-text-20"/>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2" name="SK-2-text-21"/>
          <p:cNvSpPr/>
          <p:nvPr/>
        </p:nvSpPr>
        <p:spPr>
          <a:xfrm>
            <a:off x="1095375" y="1333500"/>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Clinical Currency</a:t>
            </a:r>
            <a:endParaRPr lang="en-US" sz="1500" dirty="0"/>
          </a:p>
        </p:txBody>
      </p:sp>
      <p:sp>
        <p:nvSpPr>
          <p:cNvPr id="23" name="SK-2-text-22"/>
          <p:cNvSpPr/>
          <p:nvPr/>
        </p:nvSpPr>
        <p:spPr>
          <a:xfrm>
            <a:off x="947737" y="1905000"/>
            <a:ext cx="47196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F8C00"/>
                </a:solidFill>
              </a:rPr>
              <a:t>NICE NG28 (February 2026):</a:t>
            </a:r>
            <a:r>
              <a:rPr lang="en-US" sz="1200" dirty="0">
                <a:solidFill>
                  <a:srgbClr val="2D2D2D"/>
                </a:solidFill>
              </a:rPr>
              <a:t> Type 2 diabetes management guidelines.</a:t>
            </a:r>
            <a:endParaRPr lang="en-US" sz="1200" dirty="0"/>
          </a:p>
        </p:txBody>
      </p:sp>
      <p:sp>
        <p:nvSpPr>
          <p:cNvPr id="24" name="SK-2-text-23"/>
          <p:cNvSpPr/>
          <p:nvPr/>
        </p:nvSpPr>
        <p:spPr>
          <a:xfrm>
            <a:off x="947737" y="2474416"/>
            <a:ext cx="47196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F8C00"/>
                </a:solidFill>
              </a:rPr>
              <a:t>MHRA (2024/2025):</a:t>
            </a:r>
            <a:r>
              <a:rPr lang="en-US" sz="1200" dirty="0">
                <a:solidFill>
                  <a:srgbClr val="2D2D2D"/>
                </a:solidFill>
              </a:rPr>
              <a:t> Updated safety warnings for SGLT2 inhibitors and AKI.</a:t>
            </a:r>
            <a:endParaRPr lang="en-US" sz="1200" dirty="0"/>
          </a:p>
        </p:txBody>
      </p:sp>
      <p:sp>
        <p:nvSpPr>
          <p:cNvPr id="25" name="SK-2-text-24"/>
          <p:cNvSpPr/>
          <p:nvPr/>
        </p:nvSpPr>
        <p:spPr>
          <a:xfrm>
            <a:off x="947737" y="3043833"/>
            <a:ext cx="47196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F8C00"/>
                </a:solidFill>
              </a:rPr>
              <a:t>BNF 2026:</a:t>
            </a:r>
            <a:r>
              <a:rPr lang="en-US" sz="1200" dirty="0">
                <a:solidFill>
                  <a:srgbClr val="2D2D2D"/>
                </a:solidFill>
              </a:rPr>
              <a:t> Current dosing for insulin, glucagon, and oral hypoglycaemics.</a:t>
            </a:r>
            <a:endParaRPr lang="en-US" sz="1200" dirty="0"/>
          </a:p>
        </p:txBody>
      </p:sp>
      <p:sp>
        <p:nvSpPr>
          <p:cNvPr id="26" name="SK-2-text-25"/>
          <p:cNvSpPr/>
          <p:nvPr/>
        </p:nvSpPr>
        <p:spPr>
          <a:xfrm>
            <a:off x="947737" y="3613249"/>
            <a:ext cx="109728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FF8C00"/>
                </a:solidFill>
              </a:rPr>
              <a:t>TREND-UK:</a:t>
            </a:r>
            <a:r>
              <a:rPr lang="en-US" sz="1200" dirty="0">
                <a:solidFill>
                  <a:srgbClr val="2D2D2D"/>
                </a:solidFill>
              </a:rPr>
              <a:t> Best practice for intercurrent illness management.</a:t>
            </a:r>
            <a:endParaRPr lang="en-US" sz="1200" dirty="0"/>
          </a:p>
        </p:txBody>
      </p:sp>
      <p:sp>
        <p:nvSpPr>
          <p:cNvPr id="27" name="SK-2-text-26"/>
          <p:cNvSpPr/>
          <p:nvPr/>
        </p:nvSpPr>
        <p:spPr>
          <a:xfrm>
            <a:off x="6953250" y="1333500"/>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Educational Focus</a:t>
            </a:r>
            <a:endParaRPr lang="en-US" sz="1500" dirty="0"/>
          </a:p>
        </p:txBody>
      </p:sp>
      <p:sp>
        <p:nvSpPr>
          <p:cNvPr id="28" name="SK-2-text-27"/>
          <p:cNvSpPr/>
          <p:nvPr/>
        </p:nvSpPr>
        <p:spPr>
          <a:xfrm>
            <a:off x="6524625" y="1905000"/>
            <a:ext cx="5000625" cy="1371451"/>
          </a:xfrm>
          <a:prstGeom prst="rect">
            <a:avLst/>
          </a:prstGeom>
          <a:noFill/>
          <a:ln/>
        </p:spPr>
        <p:txBody>
          <a:bodyPr vert="horz" wrap="square" lIns="0" tIns="0" rIns="0" bIns="0" rtlCol="0" anchor="ctr"/>
          <a:lstStyle/>
          <a:p>
            <a:pPr marL="0" indent="0">
              <a:lnSpc>
                <a:spcPts val="2160"/>
              </a:lnSpc>
              <a:buNone/>
            </a:pPr>
            <a:r>
              <a:rPr lang="en-US" sz="1350" dirty="0">
                <a:solidFill>
                  <a:srgbClr val="444444"/>
                </a:solidFill>
              </a:rPr>
              <a:t>This teaching deck is specifically designed for </a:t>
            </a:r>
            <a:r>
              <a:rPr lang="en-US" sz="1350" b="1" dirty="0">
                <a:solidFill>
                  <a:srgbClr val="444444"/>
                </a:solidFill>
              </a:rPr>
              <a:t>GP Trainees (ST1–ST3)</a:t>
            </a:r>
            <a:r>
              <a:rPr lang="en-US" sz="1350" dirty="0">
                <a:solidFill>
                  <a:srgbClr val="444444"/>
                </a:solidFill>
              </a:rPr>
              <a:t> at Bradford VTS.
Content is mapped to the </a:t>
            </a:r>
            <a:r>
              <a:rPr lang="en-US" sz="1350" b="1" dirty="0">
                <a:solidFill>
                  <a:srgbClr val="444444"/>
                </a:solidFill>
              </a:rPr>
              <a:t>RCGP Curriculum</a:t>
            </a:r>
            <a:r>
              <a:rPr lang="en-US" sz="1350" dirty="0">
                <a:solidFill>
                  <a:srgbClr val="444444"/>
                </a:solidFill>
              </a:rPr>
              <a:t> to support preparation for:</a:t>
            </a:r>
            <a:endParaRPr lang="en-US" sz="1350" dirty="0"/>
          </a:p>
        </p:txBody>
      </p:sp>
      <p:sp>
        <p:nvSpPr>
          <p:cNvPr id="29" name="SK-2-text-28"/>
          <p:cNvSpPr/>
          <p:nvPr/>
        </p:nvSpPr>
        <p:spPr>
          <a:xfrm>
            <a:off x="6805613" y="3466951"/>
            <a:ext cx="47196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AKT (Applied Knowledge Test):</a:t>
            </a:r>
            <a:r>
              <a:rPr lang="en-US" sz="1200" dirty="0">
                <a:solidFill>
                  <a:srgbClr val="2D2D2D"/>
                </a:solidFill>
              </a:rPr>
              <a:t> High-yield clinical facts and mnemonics.</a:t>
            </a:r>
            <a:endParaRPr lang="en-US" sz="1200" dirty="0"/>
          </a:p>
        </p:txBody>
      </p:sp>
      <p:sp>
        <p:nvSpPr>
          <p:cNvPr id="30" name="SK-2-text-29"/>
          <p:cNvSpPr/>
          <p:nvPr/>
        </p:nvSpPr>
        <p:spPr>
          <a:xfrm>
            <a:off x="6805613" y="4036368"/>
            <a:ext cx="47196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SCA (Simulated Consultation Assessment):</a:t>
            </a:r>
            <a:r>
              <a:rPr lang="en-US" sz="1200" dirty="0">
                <a:solidFill>
                  <a:srgbClr val="2D2D2D"/>
                </a:solidFill>
              </a:rPr>
              <a:t> Patient counselling and safety-netting scenarios.</a:t>
            </a:r>
            <a:endParaRPr lang="en-US" sz="1200" dirty="0"/>
          </a:p>
        </p:txBody>
      </p:sp>
      <p:sp>
        <p:nvSpPr>
          <p:cNvPr id="31" name="SK-2-text-30"/>
          <p:cNvSpPr/>
          <p:nvPr/>
        </p:nvSpPr>
        <p:spPr>
          <a:xfrm>
            <a:off x="6667500" y="5305425"/>
            <a:ext cx="4714875" cy="885825"/>
          </a:xfrm>
          <a:prstGeom prst="rect">
            <a:avLst/>
          </a:prstGeom>
          <a:noFill/>
          <a:ln/>
        </p:spPr>
        <p:txBody>
          <a:bodyPr vert="horz" wrap="square" lIns="0" tIns="0" rIns="0" bIns="0" rtlCol="0" anchor="ctr"/>
          <a:lstStyle/>
          <a:p>
            <a:pPr marL="0" indent="0">
              <a:lnSpc>
                <a:spcPts val="1575"/>
              </a:lnSpc>
              <a:buNone/>
            </a:pPr>
            <a:r>
              <a:rPr lang="en-US" sz="1050" i="1" dirty="0">
                <a:solidFill>
                  <a:srgbClr val="2D2D2D"/>
                </a:solidFill>
              </a:rPr>
              <a:t>Note: Medicine is a changing science. While every effort is made to ensure accuracy, clinicians must always refer to the latest national and local protocols at the point of care.</a:t>
            </a: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0-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0-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20-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20-img-5" descr="preencoded.png"/>
          <p:cNvPicPr>
            <a:picLocks noChangeAspect="1"/>
          </p:cNvPicPr>
          <p:nvPr/>
        </p:nvPicPr>
        <p:blipFill>
          <a:blip r:embed="rId6"/>
          <a:stretch>
            <a:fillRect/>
          </a:stretch>
        </p:blipFill>
        <p:spPr>
          <a:xfrm>
            <a:off x="238125" y="1047750"/>
            <a:ext cx="5762625" cy="2667000"/>
          </a:xfrm>
          <a:prstGeom prst="rect">
            <a:avLst/>
          </a:prstGeom>
        </p:spPr>
      </p:pic>
      <p:pic>
        <p:nvPicPr>
          <p:cNvPr id="7" name="SK-20-img-6" descr="preencoded.png"/>
          <p:cNvPicPr>
            <a:picLocks noChangeAspect="1"/>
          </p:cNvPicPr>
          <p:nvPr/>
        </p:nvPicPr>
        <p:blipFill>
          <a:blip r:embed="rId7"/>
          <a:stretch>
            <a:fillRect/>
          </a:stretch>
        </p:blipFill>
        <p:spPr>
          <a:xfrm>
            <a:off x="428625" y="1238250"/>
            <a:ext cx="5381625" cy="333375"/>
          </a:xfrm>
          <a:prstGeom prst="rect">
            <a:avLst/>
          </a:prstGeom>
        </p:spPr>
      </p:pic>
      <p:pic>
        <p:nvPicPr>
          <p:cNvPr id="8" name="SK-20-img-7" descr="preencoded.png"/>
          <p:cNvPicPr>
            <a:picLocks noChangeAspect="1"/>
          </p:cNvPicPr>
          <p:nvPr/>
        </p:nvPicPr>
        <p:blipFill>
          <a:blip r:embed="rId8"/>
          <a:stretch>
            <a:fillRect/>
          </a:stretch>
        </p:blipFill>
        <p:spPr>
          <a:xfrm>
            <a:off x="428625" y="1271588"/>
            <a:ext cx="238125" cy="190500"/>
          </a:xfrm>
          <a:prstGeom prst="rect">
            <a:avLst/>
          </a:prstGeom>
        </p:spPr>
      </p:pic>
      <p:pic>
        <p:nvPicPr>
          <p:cNvPr id="9" name="SK-20-img-8" descr="preencoded.png"/>
          <p:cNvPicPr>
            <a:picLocks noChangeAspect="1"/>
          </p:cNvPicPr>
          <p:nvPr/>
        </p:nvPicPr>
        <p:blipFill>
          <a:blip r:embed="rId9"/>
          <a:stretch>
            <a:fillRect/>
          </a:stretch>
        </p:blipFill>
        <p:spPr>
          <a:xfrm>
            <a:off x="428625" y="1685925"/>
            <a:ext cx="178594" cy="142875"/>
          </a:xfrm>
          <a:prstGeom prst="rect">
            <a:avLst/>
          </a:prstGeom>
        </p:spPr>
      </p:pic>
      <p:pic>
        <p:nvPicPr>
          <p:cNvPr id="10" name="SK-20-img-9" descr="preencoded.png"/>
          <p:cNvPicPr>
            <a:picLocks noChangeAspect="1"/>
          </p:cNvPicPr>
          <p:nvPr/>
        </p:nvPicPr>
        <p:blipFill>
          <a:blip r:embed="rId9"/>
          <a:stretch>
            <a:fillRect/>
          </a:stretch>
        </p:blipFill>
        <p:spPr>
          <a:xfrm>
            <a:off x="428625" y="1981200"/>
            <a:ext cx="178594" cy="142875"/>
          </a:xfrm>
          <a:prstGeom prst="rect">
            <a:avLst/>
          </a:prstGeom>
        </p:spPr>
      </p:pic>
      <p:pic>
        <p:nvPicPr>
          <p:cNvPr id="11" name="SK-20-img-10" descr="preencoded.png"/>
          <p:cNvPicPr>
            <a:picLocks noChangeAspect="1"/>
          </p:cNvPicPr>
          <p:nvPr/>
        </p:nvPicPr>
        <p:blipFill>
          <a:blip r:embed="rId9"/>
          <a:stretch>
            <a:fillRect/>
          </a:stretch>
        </p:blipFill>
        <p:spPr>
          <a:xfrm>
            <a:off x="428625" y="2276475"/>
            <a:ext cx="178594" cy="142875"/>
          </a:xfrm>
          <a:prstGeom prst="rect">
            <a:avLst/>
          </a:prstGeom>
        </p:spPr>
      </p:pic>
      <p:pic>
        <p:nvPicPr>
          <p:cNvPr id="12" name="SK-20-img-11" descr="preencoded.png"/>
          <p:cNvPicPr>
            <a:picLocks noChangeAspect="1"/>
          </p:cNvPicPr>
          <p:nvPr/>
        </p:nvPicPr>
        <p:blipFill>
          <a:blip r:embed="rId6"/>
          <a:stretch>
            <a:fillRect/>
          </a:stretch>
        </p:blipFill>
        <p:spPr>
          <a:xfrm>
            <a:off x="238125" y="3905250"/>
            <a:ext cx="5762625" cy="2667000"/>
          </a:xfrm>
          <a:prstGeom prst="rect">
            <a:avLst/>
          </a:prstGeom>
        </p:spPr>
      </p:pic>
      <p:pic>
        <p:nvPicPr>
          <p:cNvPr id="13" name="SK-20-img-12" descr="preencoded.png"/>
          <p:cNvPicPr>
            <a:picLocks noChangeAspect="1"/>
          </p:cNvPicPr>
          <p:nvPr/>
        </p:nvPicPr>
        <p:blipFill>
          <a:blip r:embed="rId7"/>
          <a:stretch>
            <a:fillRect/>
          </a:stretch>
        </p:blipFill>
        <p:spPr>
          <a:xfrm>
            <a:off x="428625" y="4095750"/>
            <a:ext cx="5381625" cy="333375"/>
          </a:xfrm>
          <a:prstGeom prst="rect">
            <a:avLst/>
          </a:prstGeom>
        </p:spPr>
      </p:pic>
      <p:pic>
        <p:nvPicPr>
          <p:cNvPr id="14" name="SK-20-img-13" descr="preencoded.png"/>
          <p:cNvPicPr>
            <a:picLocks noChangeAspect="1"/>
          </p:cNvPicPr>
          <p:nvPr/>
        </p:nvPicPr>
        <p:blipFill>
          <a:blip r:embed="rId10"/>
          <a:stretch>
            <a:fillRect/>
          </a:stretch>
        </p:blipFill>
        <p:spPr>
          <a:xfrm>
            <a:off x="428625" y="4129088"/>
            <a:ext cx="238125" cy="190500"/>
          </a:xfrm>
          <a:prstGeom prst="rect">
            <a:avLst/>
          </a:prstGeom>
        </p:spPr>
      </p:pic>
      <p:pic>
        <p:nvPicPr>
          <p:cNvPr id="15" name="SK-20-img-14" descr="preencoded.png"/>
          <p:cNvPicPr>
            <a:picLocks noChangeAspect="1"/>
          </p:cNvPicPr>
          <p:nvPr/>
        </p:nvPicPr>
        <p:blipFill>
          <a:blip r:embed="rId9"/>
          <a:stretch>
            <a:fillRect/>
          </a:stretch>
        </p:blipFill>
        <p:spPr>
          <a:xfrm>
            <a:off x="428625" y="4543425"/>
            <a:ext cx="178594" cy="142875"/>
          </a:xfrm>
          <a:prstGeom prst="rect">
            <a:avLst/>
          </a:prstGeom>
        </p:spPr>
      </p:pic>
      <p:pic>
        <p:nvPicPr>
          <p:cNvPr id="16" name="SK-20-img-15" descr="preencoded.png"/>
          <p:cNvPicPr>
            <a:picLocks noChangeAspect="1"/>
          </p:cNvPicPr>
          <p:nvPr/>
        </p:nvPicPr>
        <p:blipFill>
          <a:blip r:embed="rId9"/>
          <a:stretch>
            <a:fillRect/>
          </a:stretch>
        </p:blipFill>
        <p:spPr>
          <a:xfrm>
            <a:off x="428625" y="4838700"/>
            <a:ext cx="178594" cy="142875"/>
          </a:xfrm>
          <a:prstGeom prst="rect">
            <a:avLst/>
          </a:prstGeom>
        </p:spPr>
      </p:pic>
      <p:pic>
        <p:nvPicPr>
          <p:cNvPr id="17" name="SK-20-img-16" descr="preencoded.png"/>
          <p:cNvPicPr>
            <a:picLocks noChangeAspect="1"/>
          </p:cNvPicPr>
          <p:nvPr/>
        </p:nvPicPr>
        <p:blipFill>
          <a:blip r:embed="rId9"/>
          <a:stretch>
            <a:fillRect/>
          </a:stretch>
        </p:blipFill>
        <p:spPr>
          <a:xfrm>
            <a:off x="428625" y="5133975"/>
            <a:ext cx="178594" cy="142875"/>
          </a:xfrm>
          <a:prstGeom prst="rect">
            <a:avLst/>
          </a:prstGeom>
        </p:spPr>
      </p:pic>
      <p:pic>
        <p:nvPicPr>
          <p:cNvPr id="18" name="SK-20-img-17" descr="preencoded.png"/>
          <p:cNvPicPr>
            <a:picLocks noChangeAspect="1"/>
          </p:cNvPicPr>
          <p:nvPr/>
        </p:nvPicPr>
        <p:blipFill>
          <a:blip r:embed="rId6"/>
          <a:stretch>
            <a:fillRect/>
          </a:stretch>
        </p:blipFill>
        <p:spPr>
          <a:xfrm>
            <a:off x="6191250" y="1047750"/>
            <a:ext cx="5762625" cy="2667000"/>
          </a:xfrm>
          <a:prstGeom prst="rect">
            <a:avLst/>
          </a:prstGeom>
        </p:spPr>
      </p:pic>
      <p:pic>
        <p:nvPicPr>
          <p:cNvPr id="19" name="SK-20-img-18" descr="preencoded.png"/>
          <p:cNvPicPr>
            <a:picLocks noChangeAspect="1"/>
          </p:cNvPicPr>
          <p:nvPr/>
        </p:nvPicPr>
        <p:blipFill>
          <a:blip r:embed="rId7"/>
          <a:stretch>
            <a:fillRect/>
          </a:stretch>
        </p:blipFill>
        <p:spPr>
          <a:xfrm>
            <a:off x="6381750" y="1238250"/>
            <a:ext cx="5381625" cy="333375"/>
          </a:xfrm>
          <a:prstGeom prst="rect">
            <a:avLst/>
          </a:prstGeom>
        </p:spPr>
      </p:pic>
      <p:pic>
        <p:nvPicPr>
          <p:cNvPr id="20" name="SK-20-img-19" descr="preencoded.png"/>
          <p:cNvPicPr>
            <a:picLocks noChangeAspect="1"/>
          </p:cNvPicPr>
          <p:nvPr/>
        </p:nvPicPr>
        <p:blipFill>
          <a:blip r:embed="rId11"/>
          <a:stretch>
            <a:fillRect/>
          </a:stretch>
        </p:blipFill>
        <p:spPr>
          <a:xfrm>
            <a:off x="6381750" y="1271588"/>
            <a:ext cx="238125" cy="190500"/>
          </a:xfrm>
          <a:prstGeom prst="rect">
            <a:avLst/>
          </a:prstGeom>
        </p:spPr>
      </p:pic>
      <p:pic>
        <p:nvPicPr>
          <p:cNvPr id="21" name="SK-20-img-20" descr="preencoded.png"/>
          <p:cNvPicPr>
            <a:picLocks noChangeAspect="1"/>
          </p:cNvPicPr>
          <p:nvPr/>
        </p:nvPicPr>
        <p:blipFill>
          <a:blip r:embed="rId9"/>
          <a:stretch>
            <a:fillRect/>
          </a:stretch>
        </p:blipFill>
        <p:spPr>
          <a:xfrm>
            <a:off x="6381750" y="1685925"/>
            <a:ext cx="178594" cy="142875"/>
          </a:xfrm>
          <a:prstGeom prst="rect">
            <a:avLst/>
          </a:prstGeom>
        </p:spPr>
      </p:pic>
      <p:pic>
        <p:nvPicPr>
          <p:cNvPr id="22" name="SK-20-img-21" descr="preencoded.png"/>
          <p:cNvPicPr>
            <a:picLocks noChangeAspect="1"/>
          </p:cNvPicPr>
          <p:nvPr/>
        </p:nvPicPr>
        <p:blipFill>
          <a:blip r:embed="rId9"/>
          <a:stretch>
            <a:fillRect/>
          </a:stretch>
        </p:blipFill>
        <p:spPr>
          <a:xfrm>
            <a:off x="6381750" y="1981200"/>
            <a:ext cx="178594" cy="142875"/>
          </a:xfrm>
          <a:prstGeom prst="rect">
            <a:avLst/>
          </a:prstGeom>
        </p:spPr>
      </p:pic>
      <p:pic>
        <p:nvPicPr>
          <p:cNvPr id="23" name="SK-20-img-22" descr="preencoded.png"/>
          <p:cNvPicPr>
            <a:picLocks noChangeAspect="1"/>
          </p:cNvPicPr>
          <p:nvPr/>
        </p:nvPicPr>
        <p:blipFill>
          <a:blip r:embed="rId9"/>
          <a:stretch>
            <a:fillRect/>
          </a:stretch>
        </p:blipFill>
        <p:spPr>
          <a:xfrm>
            <a:off x="6381750" y="2276475"/>
            <a:ext cx="178594" cy="142875"/>
          </a:xfrm>
          <a:prstGeom prst="rect">
            <a:avLst/>
          </a:prstGeom>
        </p:spPr>
      </p:pic>
      <p:pic>
        <p:nvPicPr>
          <p:cNvPr id="24" name="SK-20-img-23" descr="preencoded.png"/>
          <p:cNvPicPr>
            <a:picLocks noChangeAspect="1"/>
          </p:cNvPicPr>
          <p:nvPr/>
        </p:nvPicPr>
        <p:blipFill>
          <a:blip r:embed="rId6"/>
          <a:stretch>
            <a:fillRect/>
          </a:stretch>
        </p:blipFill>
        <p:spPr>
          <a:xfrm>
            <a:off x="6191250" y="3905250"/>
            <a:ext cx="5762625" cy="2667000"/>
          </a:xfrm>
          <a:prstGeom prst="rect">
            <a:avLst/>
          </a:prstGeom>
        </p:spPr>
      </p:pic>
      <p:pic>
        <p:nvPicPr>
          <p:cNvPr id="25" name="SK-20-img-24" descr="preencoded.png"/>
          <p:cNvPicPr>
            <a:picLocks noChangeAspect="1"/>
          </p:cNvPicPr>
          <p:nvPr/>
        </p:nvPicPr>
        <p:blipFill>
          <a:blip r:embed="rId7"/>
          <a:stretch>
            <a:fillRect/>
          </a:stretch>
        </p:blipFill>
        <p:spPr>
          <a:xfrm>
            <a:off x="6381750" y="4095750"/>
            <a:ext cx="5381625" cy="333375"/>
          </a:xfrm>
          <a:prstGeom prst="rect">
            <a:avLst/>
          </a:prstGeom>
        </p:spPr>
      </p:pic>
      <p:pic>
        <p:nvPicPr>
          <p:cNvPr id="26" name="SK-20-img-25" descr="preencoded.png"/>
          <p:cNvPicPr>
            <a:picLocks noChangeAspect="1"/>
          </p:cNvPicPr>
          <p:nvPr/>
        </p:nvPicPr>
        <p:blipFill>
          <a:blip r:embed="rId12"/>
          <a:stretch>
            <a:fillRect/>
          </a:stretch>
        </p:blipFill>
        <p:spPr>
          <a:xfrm>
            <a:off x="6381750" y="4129088"/>
            <a:ext cx="238125" cy="190500"/>
          </a:xfrm>
          <a:prstGeom prst="rect">
            <a:avLst/>
          </a:prstGeom>
        </p:spPr>
      </p:pic>
      <p:pic>
        <p:nvPicPr>
          <p:cNvPr id="27" name="SK-20-img-26" descr="preencoded.png"/>
          <p:cNvPicPr>
            <a:picLocks noChangeAspect="1"/>
          </p:cNvPicPr>
          <p:nvPr/>
        </p:nvPicPr>
        <p:blipFill>
          <a:blip r:embed="rId9"/>
          <a:stretch>
            <a:fillRect/>
          </a:stretch>
        </p:blipFill>
        <p:spPr>
          <a:xfrm>
            <a:off x="6381750" y="4543425"/>
            <a:ext cx="178594" cy="142875"/>
          </a:xfrm>
          <a:prstGeom prst="rect">
            <a:avLst/>
          </a:prstGeom>
        </p:spPr>
      </p:pic>
      <p:pic>
        <p:nvPicPr>
          <p:cNvPr id="28" name="SK-20-img-27" descr="preencoded.png"/>
          <p:cNvPicPr>
            <a:picLocks noChangeAspect="1"/>
          </p:cNvPicPr>
          <p:nvPr/>
        </p:nvPicPr>
        <p:blipFill>
          <a:blip r:embed="rId9"/>
          <a:stretch>
            <a:fillRect/>
          </a:stretch>
        </p:blipFill>
        <p:spPr>
          <a:xfrm>
            <a:off x="6381750" y="4838700"/>
            <a:ext cx="178594" cy="142875"/>
          </a:xfrm>
          <a:prstGeom prst="rect">
            <a:avLst/>
          </a:prstGeom>
        </p:spPr>
      </p:pic>
      <p:pic>
        <p:nvPicPr>
          <p:cNvPr id="29" name="SK-20-img-28" descr="preencoded.png"/>
          <p:cNvPicPr>
            <a:picLocks noChangeAspect="1"/>
          </p:cNvPicPr>
          <p:nvPr/>
        </p:nvPicPr>
        <p:blipFill>
          <a:blip r:embed="rId13"/>
          <a:stretch>
            <a:fillRect/>
          </a:stretch>
        </p:blipFill>
        <p:spPr>
          <a:xfrm>
            <a:off x="6381750" y="5200650"/>
            <a:ext cx="5381625" cy="485775"/>
          </a:xfrm>
          <a:prstGeom prst="rect">
            <a:avLst/>
          </a:prstGeom>
        </p:spPr>
      </p:pic>
      <p:pic>
        <p:nvPicPr>
          <p:cNvPr id="30" name="SK-20-img-29" descr="preencoded.png"/>
          <p:cNvPicPr>
            <a:picLocks noChangeAspect="1"/>
          </p:cNvPicPr>
          <p:nvPr/>
        </p:nvPicPr>
        <p:blipFill>
          <a:blip r:embed="rId14"/>
          <a:stretch>
            <a:fillRect/>
          </a:stretch>
        </p:blipFill>
        <p:spPr>
          <a:xfrm>
            <a:off x="6524625" y="5382518"/>
            <a:ext cx="166688" cy="137220"/>
          </a:xfrm>
          <a:prstGeom prst="rect">
            <a:avLst/>
          </a:prstGeom>
        </p:spPr>
      </p:pic>
      <p:sp>
        <p:nvSpPr>
          <p:cNvPr id="31" name="SK-20-text-30"/>
          <p:cNvSpPr/>
          <p:nvPr/>
        </p:nvSpPr>
        <p:spPr>
          <a:xfrm>
            <a:off x="381000" y="209550"/>
            <a:ext cx="72923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Management Principles for HHS</a:t>
            </a:r>
            <a:endParaRPr lang="en-US" sz="1650" dirty="0"/>
          </a:p>
        </p:txBody>
      </p:sp>
      <p:sp>
        <p:nvSpPr>
          <p:cNvPr id="32" name="SK-20-text-31"/>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33" name="SK-20-text-32"/>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34" name="SK-20-text-33"/>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35" name="SK-20-text-34"/>
          <p:cNvSpPr/>
          <p:nvPr/>
        </p:nvSpPr>
        <p:spPr>
          <a:xfrm>
            <a:off x="781050" y="1238250"/>
            <a:ext cx="69951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Fluid Resuscitation (The Priority)</a:t>
            </a:r>
            <a:endParaRPr lang="en-US" sz="1350" dirty="0"/>
          </a:p>
        </p:txBody>
      </p:sp>
      <p:sp>
        <p:nvSpPr>
          <p:cNvPr id="36" name="SK-20-text-35"/>
          <p:cNvSpPr/>
          <p:nvPr/>
        </p:nvSpPr>
        <p:spPr>
          <a:xfrm>
            <a:off x="702469" y="1685925"/>
            <a:ext cx="105727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Goal: Replace </a:t>
            </a:r>
            <a:r>
              <a:rPr lang="en-US" sz="1125" b="1" dirty="0">
                <a:solidFill>
                  <a:srgbClr val="D32F2F"/>
                </a:solidFill>
              </a:rPr>
              <a:t>8–10 Litre deficit</a:t>
            </a:r>
            <a:r>
              <a:rPr lang="en-US" sz="1125" dirty="0">
                <a:solidFill>
                  <a:srgbClr val="2D2D2D"/>
                </a:solidFill>
              </a:rPr>
              <a:t> slowly over 48–72 hours.</a:t>
            </a:r>
            <a:endParaRPr lang="en-US" sz="1125" dirty="0"/>
          </a:p>
        </p:txBody>
      </p:sp>
      <p:sp>
        <p:nvSpPr>
          <p:cNvPr id="37" name="SK-20-text-36"/>
          <p:cNvSpPr/>
          <p:nvPr/>
        </p:nvSpPr>
        <p:spPr>
          <a:xfrm>
            <a:off x="702469" y="1981200"/>
            <a:ext cx="113728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Fluid Choice: 0.9% Normal Saline is standard. Avoid rapid shifts.</a:t>
            </a:r>
            <a:endParaRPr lang="en-US" sz="1125" dirty="0"/>
          </a:p>
        </p:txBody>
      </p:sp>
      <p:sp>
        <p:nvSpPr>
          <p:cNvPr id="38" name="SK-20-text-37"/>
          <p:cNvSpPr/>
          <p:nvPr/>
        </p:nvSpPr>
        <p:spPr>
          <a:xfrm>
            <a:off x="702469" y="2276475"/>
            <a:ext cx="85725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Risk: Rapid rehydration can cause </a:t>
            </a:r>
            <a:r>
              <a:rPr lang="en-US" sz="1125" b="1" dirty="0">
                <a:solidFill>
                  <a:srgbClr val="D32F2F"/>
                </a:solidFill>
              </a:rPr>
              <a:t>Cerebral Oedema</a:t>
            </a:r>
            <a:r>
              <a:rPr lang="en-US" sz="1125" dirty="0">
                <a:solidFill>
                  <a:srgbClr val="2D2D2D"/>
                </a:solidFill>
              </a:rPr>
              <a:t>.</a:t>
            </a:r>
            <a:endParaRPr lang="en-US" sz="1125" dirty="0"/>
          </a:p>
        </p:txBody>
      </p:sp>
      <p:sp>
        <p:nvSpPr>
          <p:cNvPr id="39" name="SK-20-text-38"/>
          <p:cNvSpPr/>
          <p:nvPr/>
        </p:nvSpPr>
        <p:spPr>
          <a:xfrm>
            <a:off x="781050" y="4095750"/>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Cautious Insulin Therapy</a:t>
            </a:r>
            <a:endParaRPr lang="en-US" sz="1350" dirty="0"/>
          </a:p>
        </p:txBody>
      </p:sp>
      <p:sp>
        <p:nvSpPr>
          <p:cNvPr id="40" name="SK-20-text-39"/>
          <p:cNvSpPr/>
          <p:nvPr/>
        </p:nvSpPr>
        <p:spPr>
          <a:xfrm>
            <a:off x="702469" y="4543425"/>
            <a:ext cx="11489531"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Do NOT start insulin immediately; glucose often falls with fluids alone.</a:t>
            </a:r>
            <a:endParaRPr lang="en-US" sz="1125" dirty="0"/>
          </a:p>
        </p:txBody>
      </p:sp>
      <p:sp>
        <p:nvSpPr>
          <p:cNvPr id="41" name="SK-20-text-40"/>
          <p:cNvSpPr/>
          <p:nvPr/>
        </p:nvSpPr>
        <p:spPr>
          <a:xfrm>
            <a:off x="702469" y="4838700"/>
            <a:ext cx="11489531"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Indications: Significant ketonaemia or glucose stops falling with fluids.</a:t>
            </a:r>
            <a:endParaRPr lang="en-US" sz="1125" dirty="0"/>
          </a:p>
        </p:txBody>
      </p:sp>
      <p:sp>
        <p:nvSpPr>
          <p:cNvPr id="42" name="SK-20-text-41"/>
          <p:cNvSpPr/>
          <p:nvPr/>
        </p:nvSpPr>
        <p:spPr>
          <a:xfrm>
            <a:off x="702469" y="5133975"/>
            <a:ext cx="109728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Dose: Low-dose Fixed Rate IV Insulin (e.g., 0.05 units/kg/hr).</a:t>
            </a:r>
            <a:endParaRPr lang="en-US" sz="1125" dirty="0"/>
          </a:p>
        </p:txBody>
      </p:sp>
      <p:sp>
        <p:nvSpPr>
          <p:cNvPr id="43" name="SK-20-text-42"/>
          <p:cNvSpPr/>
          <p:nvPr/>
        </p:nvSpPr>
        <p:spPr>
          <a:xfrm>
            <a:off x="6734175" y="1238250"/>
            <a:ext cx="54578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Thrombosis &amp; Risk Mitigation</a:t>
            </a:r>
            <a:endParaRPr lang="en-US" sz="1350" dirty="0"/>
          </a:p>
        </p:txBody>
      </p:sp>
      <p:sp>
        <p:nvSpPr>
          <p:cNvPr id="44" name="SK-20-text-43"/>
          <p:cNvSpPr/>
          <p:nvPr/>
        </p:nvSpPr>
        <p:spPr>
          <a:xfrm>
            <a:off x="6655594" y="1685925"/>
            <a:ext cx="55364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D32F2F"/>
                </a:solidFill>
              </a:rPr>
              <a:t>Prophylactic LMWH</a:t>
            </a:r>
            <a:r>
              <a:rPr lang="en-US" sz="1125" dirty="0">
                <a:solidFill>
                  <a:srgbClr val="2D2D2D"/>
                </a:solidFill>
              </a:rPr>
              <a:t> is mandatory for all patients unless contraindicated.</a:t>
            </a:r>
            <a:endParaRPr lang="en-US" sz="1125" dirty="0"/>
          </a:p>
        </p:txBody>
      </p:sp>
      <p:sp>
        <p:nvSpPr>
          <p:cNvPr id="45" name="SK-20-text-44"/>
          <p:cNvSpPr/>
          <p:nvPr/>
        </p:nvSpPr>
        <p:spPr>
          <a:xfrm>
            <a:off x="6655594" y="1981200"/>
            <a:ext cx="55364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Extreme dehydration + high blood viscosity = </a:t>
            </a:r>
            <a:r>
              <a:rPr lang="en-US" sz="1125" b="1" dirty="0">
                <a:solidFill>
                  <a:srgbClr val="D32F2F"/>
                </a:solidFill>
              </a:rPr>
              <a:t>High VTE Risk</a:t>
            </a:r>
            <a:r>
              <a:rPr lang="en-US" sz="1125" dirty="0">
                <a:solidFill>
                  <a:srgbClr val="2D2D2D"/>
                </a:solidFill>
              </a:rPr>
              <a:t>.</a:t>
            </a:r>
            <a:endParaRPr lang="en-US" sz="1125" dirty="0"/>
          </a:p>
        </p:txBody>
      </p:sp>
      <p:sp>
        <p:nvSpPr>
          <p:cNvPr id="46" name="SK-20-text-45"/>
          <p:cNvSpPr/>
          <p:nvPr/>
        </p:nvSpPr>
        <p:spPr>
          <a:xfrm>
            <a:off x="6655594" y="2276475"/>
            <a:ext cx="55364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Monitor Potassium: Levels may drop rapidly as glucose falls.</a:t>
            </a:r>
            <a:endParaRPr lang="en-US" sz="1125" dirty="0"/>
          </a:p>
        </p:txBody>
      </p:sp>
      <p:sp>
        <p:nvSpPr>
          <p:cNvPr id="47" name="SK-20-text-46"/>
          <p:cNvSpPr/>
          <p:nvPr/>
        </p:nvSpPr>
        <p:spPr>
          <a:xfrm>
            <a:off x="6734175" y="4095750"/>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Monitoring &amp; Escalation</a:t>
            </a:r>
            <a:endParaRPr lang="en-US" sz="1350" dirty="0"/>
          </a:p>
        </p:txBody>
      </p:sp>
      <p:sp>
        <p:nvSpPr>
          <p:cNvPr id="48" name="SK-20-text-47"/>
          <p:cNvSpPr/>
          <p:nvPr/>
        </p:nvSpPr>
        <p:spPr>
          <a:xfrm>
            <a:off x="6655594" y="4543425"/>
            <a:ext cx="55364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Calculate Osmolality: 2[Na+] + Glucose + Urea (Target &gt;320 mOsm/kg).</a:t>
            </a:r>
            <a:endParaRPr lang="en-US" sz="1125" dirty="0"/>
          </a:p>
        </p:txBody>
      </p:sp>
      <p:sp>
        <p:nvSpPr>
          <p:cNvPr id="49" name="SK-20-text-48"/>
          <p:cNvSpPr/>
          <p:nvPr/>
        </p:nvSpPr>
        <p:spPr>
          <a:xfrm>
            <a:off x="6655594" y="4838700"/>
            <a:ext cx="55364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Monitor neurological status for signs of cerebral oedema.</a:t>
            </a:r>
            <a:endParaRPr lang="en-US" sz="1125" dirty="0"/>
          </a:p>
        </p:txBody>
      </p:sp>
      <p:sp>
        <p:nvSpPr>
          <p:cNvPr id="50" name="SK-20-text-49"/>
          <p:cNvSpPr/>
          <p:nvPr/>
        </p:nvSpPr>
        <p:spPr>
          <a:xfrm>
            <a:off x="6691313" y="5343525"/>
            <a:ext cx="55006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32F2F"/>
                </a:solidFill>
              </a:rPr>
              <a:t> HHS is a medical emergency. High mortality (~15%). Hospitalize immediately.</a:t>
            </a:r>
            <a:endParaRPr lang="en-US"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1-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1-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21-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21-img-5" descr="preencoded.png"/>
          <p:cNvPicPr>
            <a:picLocks noChangeAspect="1"/>
          </p:cNvPicPr>
          <p:nvPr/>
        </p:nvPicPr>
        <p:blipFill>
          <a:blip r:embed="rId6"/>
          <a:stretch>
            <a:fillRect/>
          </a:stretch>
        </p:blipFill>
        <p:spPr>
          <a:xfrm>
            <a:off x="238125" y="1612106"/>
            <a:ext cx="5217170" cy="2181225"/>
          </a:xfrm>
          <a:prstGeom prst="rect">
            <a:avLst/>
          </a:prstGeom>
        </p:spPr>
      </p:pic>
      <p:pic>
        <p:nvPicPr>
          <p:cNvPr id="7" name="SK-21-img-6" descr="preencoded.png"/>
          <p:cNvPicPr>
            <a:picLocks noChangeAspect="1"/>
          </p:cNvPicPr>
          <p:nvPr/>
        </p:nvPicPr>
        <p:blipFill>
          <a:blip r:embed="rId7"/>
          <a:stretch>
            <a:fillRect/>
          </a:stretch>
        </p:blipFill>
        <p:spPr>
          <a:xfrm>
            <a:off x="428625" y="1843534"/>
            <a:ext cx="214313" cy="175320"/>
          </a:xfrm>
          <a:prstGeom prst="rect">
            <a:avLst/>
          </a:prstGeom>
        </p:spPr>
      </p:pic>
      <p:pic>
        <p:nvPicPr>
          <p:cNvPr id="8" name="SK-21-img-7" descr="preencoded.png"/>
          <p:cNvPicPr>
            <a:picLocks noChangeAspect="1"/>
          </p:cNvPicPr>
          <p:nvPr/>
        </p:nvPicPr>
        <p:blipFill>
          <a:blip r:embed="rId8"/>
          <a:stretch>
            <a:fillRect/>
          </a:stretch>
        </p:blipFill>
        <p:spPr>
          <a:xfrm>
            <a:off x="428625" y="2212181"/>
            <a:ext cx="166688" cy="145852"/>
          </a:xfrm>
          <a:prstGeom prst="rect">
            <a:avLst/>
          </a:prstGeom>
        </p:spPr>
      </p:pic>
      <p:pic>
        <p:nvPicPr>
          <p:cNvPr id="9" name="SK-21-img-8" descr="preencoded.png"/>
          <p:cNvPicPr>
            <a:picLocks noChangeAspect="1"/>
          </p:cNvPicPr>
          <p:nvPr/>
        </p:nvPicPr>
        <p:blipFill>
          <a:blip r:embed="rId9"/>
          <a:stretch>
            <a:fillRect/>
          </a:stretch>
        </p:blipFill>
        <p:spPr>
          <a:xfrm>
            <a:off x="428625" y="2688431"/>
            <a:ext cx="166688" cy="137220"/>
          </a:xfrm>
          <a:prstGeom prst="rect">
            <a:avLst/>
          </a:prstGeom>
        </p:spPr>
      </p:pic>
      <p:pic>
        <p:nvPicPr>
          <p:cNvPr id="10" name="SK-21-img-9" descr="preencoded.png"/>
          <p:cNvPicPr>
            <a:picLocks noChangeAspect="1"/>
          </p:cNvPicPr>
          <p:nvPr/>
        </p:nvPicPr>
        <p:blipFill>
          <a:blip r:embed="rId10"/>
          <a:stretch>
            <a:fillRect/>
          </a:stretch>
        </p:blipFill>
        <p:spPr>
          <a:xfrm>
            <a:off x="428625" y="3164681"/>
            <a:ext cx="166688" cy="145852"/>
          </a:xfrm>
          <a:prstGeom prst="rect">
            <a:avLst/>
          </a:prstGeom>
        </p:spPr>
      </p:pic>
      <p:pic>
        <p:nvPicPr>
          <p:cNvPr id="11" name="SK-21-img-10" descr="preencoded.png"/>
          <p:cNvPicPr>
            <a:picLocks noChangeAspect="1"/>
          </p:cNvPicPr>
          <p:nvPr/>
        </p:nvPicPr>
        <p:blipFill>
          <a:blip r:embed="rId11"/>
          <a:stretch>
            <a:fillRect/>
          </a:stretch>
        </p:blipFill>
        <p:spPr>
          <a:xfrm>
            <a:off x="238125" y="3983831"/>
            <a:ext cx="5217170" cy="1395413"/>
          </a:xfrm>
          <a:prstGeom prst="rect">
            <a:avLst/>
          </a:prstGeom>
        </p:spPr>
      </p:pic>
      <p:pic>
        <p:nvPicPr>
          <p:cNvPr id="12" name="SK-21-img-11" descr="preencoded.png"/>
          <p:cNvPicPr>
            <a:picLocks noChangeAspect="1"/>
          </p:cNvPicPr>
          <p:nvPr/>
        </p:nvPicPr>
        <p:blipFill>
          <a:blip r:embed="rId12"/>
          <a:stretch>
            <a:fillRect/>
          </a:stretch>
        </p:blipFill>
        <p:spPr>
          <a:xfrm>
            <a:off x="428625" y="4215259"/>
            <a:ext cx="214313" cy="175320"/>
          </a:xfrm>
          <a:prstGeom prst="rect">
            <a:avLst/>
          </a:prstGeom>
        </p:spPr>
      </p:pic>
      <p:pic>
        <p:nvPicPr>
          <p:cNvPr id="13" name="SK-21-img-12" descr="preencoded.png"/>
          <p:cNvPicPr>
            <a:picLocks noChangeAspect="1"/>
          </p:cNvPicPr>
          <p:nvPr/>
        </p:nvPicPr>
        <p:blipFill>
          <a:blip r:embed="rId13"/>
          <a:stretch>
            <a:fillRect/>
          </a:stretch>
        </p:blipFill>
        <p:spPr>
          <a:xfrm>
            <a:off x="5693420" y="1762571"/>
            <a:ext cx="214313" cy="175320"/>
          </a:xfrm>
          <a:prstGeom prst="rect">
            <a:avLst/>
          </a:prstGeom>
        </p:spPr>
      </p:pic>
      <p:pic>
        <p:nvPicPr>
          <p:cNvPr id="14" name="SK-21-img-13" descr="preencoded.png"/>
          <p:cNvPicPr>
            <a:picLocks noChangeAspect="1"/>
          </p:cNvPicPr>
          <p:nvPr/>
        </p:nvPicPr>
        <p:blipFill>
          <a:blip r:embed="rId14"/>
          <a:stretch>
            <a:fillRect/>
          </a:stretch>
        </p:blipFill>
        <p:spPr>
          <a:xfrm>
            <a:off x="5693420" y="2235994"/>
            <a:ext cx="6260455" cy="1271588"/>
          </a:xfrm>
          <a:prstGeom prst="rect">
            <a:avLst/>
          </a:prstGeom>
        </p:spPr>
      </p:pic>
      <p:pic>
        <p:nvPicPr>
          <p:cNvPr id="15" name="SK-21-img-14" descr="preencoded.png"/>
          <p:cNvPicPr>
            <a:picLocks noChangeAspect="1"/>
          </p:cNvPicPr>
          <p:nvPr/>
        </p:nvPicPr>
        <p:blipFill>
          <a:blip r:embed="rId15"/>
          <a:stretch>
            <a:fillRect/>
          </a:stretch>
        </p:blipFill>
        <p:spPr>
          <a:xfrm>
            <a:off x="5836295" y="2719388"/>
            <a:ext cx="304800" cy="304800"/>
          </a:xfrm>
          <a:prstGeom prst="rect">
            <a:avLst/>
          </a:prstGeom>
        </p:spPr>
      </p:pic>
      <p:pic>
        <p:nvPicPr>
          <p:cNvPr id="16" name="SK-21-img-15" descr="preencoded.png"/>
          <p:cNvPicPr>
            <a:picLocks noChangeAspect="1"/>
          </p:cNvPicPr>
          <p:nvPr/>
        </p:nvPicPr>
        <p:blipFill>
          <a:blip r:embed="rId16"/>
          <a:stretch>
            <a:fillRect/>
          </a:stretch>
        </p:blipFill>
        <p:spPr>
          <a:xfrm>
            <a:off x="6283970" y="2688431"/>
            <a:ext cx="2725341" cy="300038"/>
          </a:xfrm>
          <a:prstGeom prst="rect">
            <a:avLst/>
          </a:prstGeom>
        </p:spPr>
      </p:pic>
      <p:pic>
        <p:nvPicPr>
          <p:cNvPr id="17" name="SK-21-img-16" descr="preencoded.png"/>
          <p:cNvPicPr>
            <a:picLocks noChangeAspect="1"/>
          </p:cNvPicPr>
          <p:nvPr/>
        </p:nvPicPr>
        <p:blipFill>
          <a:blip r:embed="rId17"/>
          <a:stretch>
            <a:fillRect/>
          </a:stretch>
        </p:blipFill>
        <p:spPr>
          <a:xfrm>
            <a:off x="6379220" y="2775496"/>
            <a:ext cx="154781" cy="125760"/>
          </a:xfrm>
          <a:prstGeom prst="rect">
            <a:avLst/>
          </a:prstGeom>
        </p:spPr>
      </p:pic>
      <p:pic>
        <p:nvPicPr>
          <p:cNvPr id="18" name="SK-21-img-17" descr="preencoded.png"/>
          <p:cNvPicPr>
            <a:picLocks noChangeAspect="1"/>
          </p:cNvPicPr>
          <p:nvPr/>
        </p:nvPicPr>
        <p:blipFill>
          <a:blip r:embed="rId18"/>
          <a:stretch>
            <a:fillRect/>
          </a:stretch>
        </p:blipFill>
        <p:spPr>
          <a:xfrm>
            <a:off x="9085511" y="2688431"/>
            <a:ext cx="2725489" cy="300038"/>
          </a:xfrm>
          <a:prstGeom prst="rect">
            <a:avLst/>
          </a:prstGeom>
        </p:spPr>
      </p:pic>
      <p:pic>
        <p:nvPicPr>
          <p:cNvPr id="19" name="SK-21-img-18" descr="preencoded.png"/>
          <p:cNvPicPr>
            <a:picLocks noChangeAspect="1"/>
          </p:cNvPicPr>
          <p:nvPr/>
        </p:nvPicPr>
        <p:blipFill>
          <a:blip r:embed="rId19"/>
          <a:stretch>
            <a:fillRect/>
          </a:stretch>
        </p:blipFill>
        <p:spPr>
          <a:xfrm>
            <a:off x="9180761" y="2775496"/>
            <a:ext cx="154781" cy="125760"/>
          </a:xfrm>
          <a:prstGeom prst="rect">
            <a:avLst/>
          </a:prstGeom>
        </p:spPr>
      </p:pic>
      <p:pic>
        <p:nvPicPr>
          <p:cNvPr id="20" name="SK-21-img-19" descr="preencoded.png"/>
          <p:cNvPicPr>
            <a:picLocks noChangeAspect="1"/>
          </p:cNvPicPr>
          <p:nvPr/>
        </p:nvPicPr>
        <p:blipFill>
          <a:blip r:embed="rId20"/>
          <a:stretch>
            <a:fillRect/>
          </a:stretch>
        </p:blipFill>
        <p:spPr>
          <a:xfrm>
            <a:off x="6283970" y="3064669"/>
            <a:ext cx="2725341" cy="300038"/>
          </a:xfrm>
          <a:prstGeom prst="rect">
            <a:avLst/>
          </a:prstGeom>
        </p:spPr>
      </p:pic>
      <p:pic>
        <p:nvPicPr>
          <p:cNvPr id="21" name="SK-21-img-20" descr="preencoded.png"/>
          <p:cNvPicPr>
            <a:picLocks noChangeAspect="1"/>
          </p:cNvPicPr>
          <p:nvPr/>
        </p:nvPicPr>
        <p:blipFill>
          <a:blip r:embed="rId21"/>
          <a:stretch>
            <a:fillRect/>
          </a:stretch>
        </p:blipFill>
        <p:spPr>
          <a:xfrm>
            <a:off x="6379220" y="3151733"/>
            <a:ext cx="154781" cy="125760"/>
          </a:xfrm>
          <a:prstGeom prst="rect">
            <a:avLst/>
          </a:prstGeom>
        </p:spPr>
      </p:pic>
      <p:pic>
        <p:nvPicPr>
          <p:cNvPr id="22" name="SK-21-img-21" descr="preencoded.png"/>
          <p:cNvPicPr>
            <a:picLocks noChangeAspect="1"/>
          </p:cNvPicPr>
          <p:nvPr/>
        </p:nvPicPr>
        <p:blipFill>
          <a:blip r:embed="rId22"/>
          <a:stretch>
            <a:fillRect/>
          </a:stretch>
        </p:blipFill>
        <p:spPr>
          <a:xfrm>
            <a:off x="9085511" y="3064669"/>
            <a:ext cx="2725489" cy="300038"/>
          </a:xfrm>
          <a:prstGeom prst="rect">
            <a:avLst/>
          </a:prstGeom>
        </p:spPr>
      </p:pic>
      <p:pic>
        <p:nvPicPr>
          <p:cNvPr id="23" name="SK-21-img-22" descr="preencoded.png"/>
          <p:cNvPicPr>
            <a:picLocks noChangeAspect="1"/>
          </p:cNvPicPr>
          <p:nvPr/>
        </p:nvPicPr>
        <p:blipFill>
          <a:blip r:embed="rId23"/>
          <a:stretch>
            <a:fillRect/>
          </a:stretch>
        </p:blipFill>
        <p:spPr>
          <a:xfrm>
            <a:off x="9180761" y="3151733"/>
            <a:ext cx="154781" cy="125760"/>
          </a:xfrm>
          <a:prstGeom prst="rect">
            <a:avLst/>
          </a:prstGeom>
        </p:spPr>
      </p:pic>
      <p:pic>
        <p:nvPicPr>
          <p:cNvPr id="24" name="SK-21-img-23" descr="preencoded.png"/>
          <p:cNvPicPr>
            <a:picLocks noChangeAspect="1"/>
          </p:cNvPicPr>
          <p:nvPr/>
        </p:nvPicPr>
        <p:blipFill>
          <a:blip r:embed="rId24"/>
          <a:stretch>
            <a:fillRect/>
          </a:stretch>
        </p:blipFill>
        <p:spPr>
          <a:xfrm>
            <a:off x="5693420" y="3650456"/>
            <a:ext cx="6260455" cy="738188"/>
          </a:xfrm>
          <a:prstGeom prst="rect">
            <a:avLst/>
          </a:prstGeom>
        </p:spPr>
      </p:pic>
      <p:pic>
        <p:nvPicPr>
          <p:cNvPr id="25" name="SK-21-img-24" descr="preencoded.png"/>
          <p:cNvPicPr>
            <a:picLocks noChangeAspect="1"/>
          </p:cNvPicPr>
          <p:nvPr/>
        </p:nvPicPr>
        <p:blipFill>
          <a:blip r:embed="rId25"/>
          <a:stretch>
            <a:fillRect/>
          </a:stretch>
        </p:blipFill>
        <p:spPr>
          <a:xfrm>
            <a:off x="5836295" y="3867150"/>
            <a:ext cx="304800" cy="304800"/>
          </a:xfrm>
          <a:prstGeom prst="rect">
            <a:avLst/>
          </a:prstGeom>
        </p:spPr>
      </p:pic>
      <p:pic>
        <p:nvPicPr>
          <p:cNvPr id="26" name="SK-21-img-25" descr="preencoded.png"/>
          <p:cNvPicPr>
            <a:picLocks noChangeAspect="1"/>
          </p:cNvPicPr>
          <p:nvPr/>
        </p:nvPicPr>
        <p:blipFill>
          <a:blip r:embed="rId26"/>
          <a:stretch>
            <a:fillRect/>
          </a:stretch>
        </p:blipFill>
        <p:spPr>
          <a:xfrm>
            <a:off x="5693420" y="4531519"/>
            <a:ext cx="6260455" cy="738188"/>
          </a:xfrm>
          <a:prstGeom prst="rect">
            <a:avLst/>
          </a:prstGeom>
        </p:spPr>
      </p:pic>
      <p:pic>
        <p:nvPicPr>
          <p:cNvPr id="27" name="SK-21-img-26" descr="preencoded.png"/>
          <p:cNvPicPr>
            <a:picLocks noChangeAspect="1"/>
          </p:cNvPicPr>
          <p:nvPr/>
        </p:nvPicPr>
        <p:blipFill>
          <a:blip r:embed="rId27"/>
          <a:stretch>
            <a:fillRect/>
          </a:stretch>
        </p:blipFill>
        <p:spPr>
          <a:xfrm>
            <a:off x="5836295" y="4748213"/>
            <a:ext cx="304800" cy="304800"/>
          </a:xfrm>
          <a:prstGeom prst="rect">
            <a:avLst/>
          </a:prstGeom>
        </p:spPr>
      </p:pic>
      <p:pic>
        <p:nvPicPr>
          <p:cNvPr id="28" name="SK-21-img-27" descr="preencoded.png"/>
          <p:cNvPicPr>
            <a:picLocks noChangeAspect="1"/>
          </p:cNvPicPr>
          <p:nvPr/>
        </p:nvPicPr>
        <p:blipFill>
          <a:blip r:embed="rId28"/>
          <a:stretch>
            <a:fillRect/>
          </a:stretch>
        </p:blipFill>
        <p:spPr>
          <a:xfrm>
            <a:off x="142875" y="6229350"/>
            <a:ext cx="11906250" cy="533400"/>
          </a:xfrm>
          <a:prstGeom prst="rect">
            <a:avLst/>
          </a:prstGeom>
        </p:spPr>
      </p:pic>
      <p:sp>
        <p:nvSpPr>
          <p:cNvPr id="29" name="SK-21-text-28"/>
          <p:cNvSpPr/>
          <p:nvPr/>
        </p:nvSpPr>
        <p:spPr>
          <a:xfrm>
            <a:off x="381000" y="209550"/>
            <a:ext cx="110642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Hypoglycaemia: Thresholds and Mild Treatment</a:t>
            </a:r>
            <a:endParaRPr lang="en-US" sz="1650" dirty="0"/>
          </a:p>
        </p:txBody>
      </p:sp>
      <p:sp>
        <p:nvSpPr>
          <p:cNvPr id="30" name="SK-21-text-29"/>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31" name="SK-21-text-30"/>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32" name="SK-21-text-31"/>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33" name="SK-21-text-32"/>
          <p:cNvSpPr/>
          <p:nvPr/>
        </p:nvSpPr>
        <p:spPr>
          <a:xfrm>
            <a:off x="738188" y="1802606"/>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Thresholds &amp; Definitions</a:t>
            </a:r>
            <a:endParaRPr lang="en-US" sz="1350" dirty="0"/>
          </a:p>
        </p:txBody>
      </p:sp>
      <p:sp>
        <p:nvSpPr>
          <p:cNvPr id="34" name="SK-21-text-33"/>
          <p:cNvSpPr/>
          <p:nvPr/>
        </p:nvSpPr>
        <p:spPr>
          <a:xfrm>
            <a:off x="690563" y="2174081"/>
            <a:ext cx="4574232"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Hypoglycaemia:</a:t>
            </a:r>
            <a:r>
              <a:rPr lang="en-US" sz="1125" dirty="0">
                <a:solidFill>
                  <a:srgbClr val="2D2D2D"/>
                </a:solidFill>
              </a:rPr>
              <a:t> Capillary blood glucose </a:t>
            </a:r>
            <a:r>
              <a:rPr lang="en-US" sz="1125" b="1" dirty="0">
                <a:solidFill>
                  <a:srgbClr val="D32F2F"/>
                </a:solidFill>
              </a:rPr>
              <a:t>&lt;4.0 mmol/L</a:t>
            </a:r>
            <a:r>
              <a:rPr lang="en-US" sz="1125" dirty="0">
                <a:solidFill>
                  <a:srgbClr val="2D2D2D"/>
                </a:solidFill>
              </a:rPr>
              <a:t> ("Four is the Floor").</a:t>
            </a:r>
            <a:endParaRPr lang="en-US" sz="1125" dirty="0"/>
          </a:p>
        </p:txBody>
      </p:sp>
      <p:sp>
        <p:nvSpPr>
          <p:cNvPr id="35" name="SK-21-text-34"/>
          <p:cNvSpPr/>
          <p:nvPr/>
        </p:nvSpPr>
        <p:spPr>
          <a:xfrm>
            <a:off x="690563" y="2650331"/>
            <a:ext cx="4574232"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Mild/Moderate:</a:t>
            </a:r>
            <a:r>
              <a:rPr lang="en-US" sz="1125" dirty="0">
                <a:solidFill>
                  <a:srgbClr val="2D2D2D"/>
                </a:solidFill>
              </a:rPr>
              <a:t> Patient is conscious, orientated, and able to swallow safely.</a:t>
            </a:r>
            <a:endParaRPr lang="en-US" sz="1125" dirty="0"/>
          </a:p>
        </p:txBody>
      </p:sp>
      <p:sp>
        <p:nvSpPr>
          <p:cNvPr id="36" name="SK-21-text-35"/>
          <p:cNvSpPr/>
          <p:nvPr/>
        </p:nvSpPr>
        <p:spPr>
          <a:xfrm>
            <a:off x="690563" y="3126581"/>
            <a:ext cx="4574232"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Severe:</a:t>
            </a:r>
            <a:r>
              <a:rPr lang="en-US" sz="1125" dirty="0">
                <a:solidFill>
                  <a:srgbClr val="2D2D2D"/>
                </a:solidFill>
              </a:rPr>
              <a:t> Requires third-party assistance; cannot self-treat (unconscious/fitting).</a:t>
            </a:r>
            <a:endParaRPr lang="en-US" sz="1125" dirty="0"/>
          </a:p>
        </p:txBody>
      </p:sp>
      <p:sp>
        <p:nvSpPr>
          <p:cNvPr id="37" name="SK-21-text-36"/>
          <p:cNvSpPr/>
          <p:nvPr/>
        </p:nvSpPr>
        <p:spPr>
          <a:xfrm>
            <a:off x="738188" y="4174331"/>
            <a:ext cx="483617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Key Safety Message</a:t>
            </a:r>
            <a:endParaRPr lang="en-US" sz="1350" dirty="0"/>
          </a:p>
        </p:txBody>
      </p:sp>
      <p:sp>
        <p:nvSpPr>
          <p:cNvPr id="38" name="SK-21-text-37"/>
          <p:cNvSpPr/>
          <p:nvPr/>
        </p:nvSpPr>
        <p:spPr>
          <a:xfrm>
            <a:off x="428625" y="4545806"/>
            <a:ext cx="4836170" cy="642938"/>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Patients must carry identification and fast-acting glucose at all times. Recurrent hypos require clinical review to assess </a:t>
            </a:r>
            <a:r>
              <a:rPr lang="en-US" sz="1125" b="1" dirty="0">
                <a:solidFill>
                  <a:srgbClr val="2D2D2D"/>
                </a:solidFill>
              </a:rPr>
              <a:t>hypoglycaemia awareness</a:t>
            </a:r>
            <a:r>
              <a:rPr lang="en-US" sz="1125" dirty="0">
                <a:solidFill>
                  <a:srgbClr val="2D2D2D"/>
                </a:solidFill>
              </a:rPr>
              <a:t>.</a:t>
            </a:r>
            <a:endParaRPr lang="en-US" sz="1125" dirty="0"/>
          </a:p>
        </p:txBody>
      </p:sp>
      <p:sp>
        <p:nvSpPr>
          <p:cNvPr id="39" name="SK-21-text-38"/>
          <p:cNvSpPr/>
          <p:nvPr/>
        </p:nvSpPr>
        <p:spPr>
          <a:xfrm>
            <a:off x="6002982" y="1721644"/>
            <a:ext cx="618901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15/15 Rule (Step-by-Step)</a:t>
            </a:r>
            <a:endParaRPr lang="en-US" sz="1350" dirty="0"/>
          </a:p>
        </p:txBody>
      </p:sp>
      <p:sp>
        <p:nvSpPr>
          <p:cNvPr id="40" name="SK-21-text-39"/>
          <p:cNvSpPr/>
          <p:nvPr/>
        </p:nvSpPr>
        <p:spPr>
          <a:xfrm>
            <a:off x="5946279" y="2719388"/>
            <a:ext cx="304800" cy="3048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1</a:t>
            </a:r>
            <a:endParaRPr lang="en-US" sz="1200" dirty="0"/>
          </a:p>
        </p:txBody>
      </p:sp>
      <p:sp>
        <p:nvSpPr>
          <p:cNvPr id="41" name="SK-21-text-40"/>
          <p:cNvSpPr/>
          <p:nvPr/>
        </p:nvSpPr>
        <p:spPr>
          <a:xfrm>
            <a:off x="6283970" y="2378869"/>
            <a:ext cx="590803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0000"/>
                </a:solidFill>
              </a:rPr>
              <a:t>Treat: 15–20g Fast-Acting Glucose</a:t>
            </a:r>
            <a:endParaRPr lang="en-US" sz="1125" dirty="0"/>
          </a:p>
        </p:txBody>
      </p:sp>
      <p:sp>
        <p:nvSpPr>
          <p:cNvPr id="42" name="SK-21-text-41"/>
          <p:cNvSpPr/>
          <p:nvPr/>
        </p:nvSpPr>
        <p:spPr>
          <a:xfrm>
            <a:off x="6591151" y="2688431"/>
            <a:ext cx="2764073" cy="300038"/>
          </a:xfrm>
          <a:prstGeom prst="rect">
            <a:avLst/>
          </a:prstGeom>
          <a:noFill/>
          <a:ln/>
        </p:spPr>
        <p:txBody>
          <a:bodyPr vert="horz" wrap="square" lIns="0" tIns="0" rIns="0" bIns="0" rtlCol="0" anchor="ctr"/>
          <a:lstStyle/>
          <a:p>
            <a:pPr marL="0" indent="0">
              <a:lnSpc>
                <a:spcPts val="1463"/>
              </a:lnSpc>
              <a:buNone/>
            </a:pPr>
            <a:r>
              <a:rPr lang="en-US" sz="975" dirty="0">
                <a:solidFill>
                  <a:srgbClr val="E65100"/>
                </a:solidFill>
              </a:rPr>
              <a:t>150ml Regular Cola</a:t>
            </a:r>
            <a:endParaRPr lang="en-US" sz="975" dirty="0"/>
          </a:p>
        </p:txBody>
      </p:sp>
      <p:sp>
        <p:nvSpPr>
          <p:cNvPr id="43" name="SK-21-text-42"/>
          <p:cNvSpPr/>
          <p:nvPr/>
        </p:nvSpPr>
        <p:spPr>
          <a:xfrm>
            <a:off x="9392692" y="2688431"/>
            <a:ext cx="2799308" cy="300038"/>
          </a:xfrm>
          <a:prstGeom prst="rect">
            <a:avLst/>
          </a:prstGeom>
          <a:noFill/>
          <a:ln/>
        </p:spPr>
        <p:txBody>
          <a:bodyPr vert="horz" wrap="square" lIns="0" tIns="0" rIns="0" bIns="0" rtlCol="0" anchor="ctr"/>
          <a:lstStyle/>
          <a:p>
            <a:pPr marL="0" indent="0">
              <a:lnSpc>
                <a:spcPts val="1463"/>
              </a:lnSpc>
              <a:buNone/>
            </a:pPr>
            <a:r>
              <a:rPr lang="en-US" sz="975" dirty="0">
                <a:solidFill>
                  <a:srgbClr val="E65100"/>
                </a:solidFill>
              </a:rPr>
              <a:t>5-7 Glucose Tablets</a:t>
            </a:r>
            <a:endParaRPr lang="en-US" sz="975" dirty="0"/>
          </a:p>
        </p:txBody>
      </p:sp>
      <p:sp>
        <p:nvSpPr>
          <p:cNvPr id="44" name="SK-21-text-43"/>
          <p:cNvSpPr/>
          <p:nvPr/>
        </p:nvSpPr>
        <p:spPr>
          <a:xfrm>
            <a:off x="6591151" y="3064669"/>
            <a:ext cx="2534841" cy="300038"/>
          </a:xfrm>
          <a:prstGeom prst="rect">
            <a:avLst/>
          </a:prstGeom>
          <a:noFill/>
          <a:ln/>
        </p:spPr>
        <p:txBody>
          <a:bodyPr vert="horz" wrap="square" lIns="0" tIns="0" rIns="0" bIns="0" rtlCol="0" anchor="ctr"/>
          <a:lstStyle/>
          <a:p>
            <a:pPr marL="0" indent="0">
              <a:lnSpc>
                <a:spcPts val="1463"/>
              </a:lnSpc>
              <a:buNone/>
            </a:pPr>
            <a:r>
              <a:rPr lang="en-US" sz="975" dirty="0">
                <a:solidFill>
                  <a:srgbClr val="E65100"/>
                </a:solidFill>
              </a:rPr>
              <a:t>2 Tubes Glucogel</a:t>
            </a:r>
            <a:endParaRPr lang="en-US" sz="975" dirty="0"/>
          </a:p>
        </p:txBody>
      </p:sp>
      <p:sp>
        <p:nvSpPr>
          <p:cNvPr id="45" name="SK-21-text-44"/>
          <p:cNvSpPr/>
          <p:nvPr/>
        </p:nvSpPr>
        <p:spPr>
          <a:xfrm>
            <a:off x="9392692" y="3064669"/>
            <a:ext cx="2625880" cy="300038"/>
          </a:xfrm>
          <a:prstGeom prst="rect">
            <a:avLst/>
          </a:prstGeom>
          <a:noFill/>
          <a:ln/>
        </p:spPr>
        <p:txBody>
          <a:bodyPr vert="horz" wrap="square" lIns="0" tIns="0" rIns="0" bIns="0" rtlCol="0" anchor="ctr"/>
          <a:lstStyle/>
          <a:p>
            <a:pPr marL="0" indent="0">
              <a:lnSpc>
                <a:spcPts val="1463"/>
              </a:lnSpc>
              <a:buNone/>
            </a:pPr>
            <a:r>
              <a:rPr lang="en-US" sz="975" dirty="0">
                <a:solidFill>
                  <a:srgbClr val="E65100"/>
                </a:solidFill>
              </a:rPr>
              <a:t>200ml Fruit Juice</a:t>
            </a:r>
            <a:endParaRPr lang="en-US" sz="975" dirty="0"/>
          </a:p>
        </p:txBody>
      </p:sp>
      <p:sp>
        <p:nvSpPr>
          <p:cNvPr id="46" name="SK-21-text-45"/>
          <p:cNvSpPr/>
          <p:nvPr/>
        </p:nvSpPr>
        <p:spPr>
          <a:xfrm>
            <a:off x="5946279" y="3867150"/>
            <a:ext cx="304800" cy="3048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2</a:t>
            </a:r>
            <a:endParaRPr lang="en-US" sz="1200" dirty="0"/>
          </a:p>
        </p:txBody>
      </p:sp>
      <p:sp>
        <p:nvSpPr>
          <p:cNvPr id="47" name="SK-21-text-46"/>
          <p:cNvSpPr/>
          <p:nvPr/>
        </p:nvSpPr>
        <p:spPr>
          <a:xfrm>
            <a:off x="6283970" y="3793331"/>
            <a:ext cx="55435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0000"/>
                </a:solidFill>
              </a:rPr>
              <a:t>Wait &amp; Recheck after 15 Minutes</a:t>
            </a:r>
            <a:endParaRPr lang="en-US" sz="1125" dirty="0"/>
          </a:p>
        </p:txBody>
      </p:sp>
      <p:sp>
        <p:nvSpPr>
          <p:cNvPr id="48" name="SK-21-text-47"/>
          <p:cNvSpPr/>
          <p:nvPr/>
        </p:nvSpPr>
        <p:spPr>
          <a:xfrm>
            <a:off x="6283970" y="4045744"/>
            <a:ext cx="5908030" cy="200025"/>
          </a:xfrm>
          <a:prstGeom prst="rect">
            <a:avLst/>
          </a:prstGeom>
          <a:noFill/>
          <a:ln/>
        </p:spPr>
        <p:txBody>
          <a:bodyPr vert="horz" wrap="square" lIns="0" tIns="0" rIns="0" bIns="0" rtlCol="0" anchor="ctr"/>
          <a:lstStyle/>
          <a:p>
            <a:pPr marL="0" indent="0">
              <a:lnSpc>
                <a:spcPts val="1575"/>
              </a:lnSpc>
              <a:buNone/>
            </a:pPr>
            <a:r>
              <a:rPr lang="en-US" sz="1050" dirty="0">
                <a:solidFill>
                  <a:srgbClr val="666666"/>
                </a:solidFill>
              </a:rPr>
              <a:t>If BG is still &lt;4.0 mmol/L, repeat Step 1. (Max 3 cycles before escalating).</a:t>
            </a:r>
            <a:endParaRPr lang="en-US" sz="1050" dirty="0"/>
          </a:p>
        </p:txBody>
      </p:sp>
      <p:sp>
        <p:nvSpPr>
          <p:cNvPr id="49" name="SK-21-text-48"/>
          <p:cNvSpPr/>
          <p:nvPr/>
        </p:nvSpPr>
        <p:spPr>
          <a:xfrm>
            <a:off x="5946279" y="4748213"/>
            <a:ext cx="304800" cy="3048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3</a:t>
            </a:r>
            <a:endParaRPr lang="en-US" sz="1200" dirty="0"/>
          </a:p>
        </p:txBody>
      </p:sp>
      <p:sp>
        <p:nvSpPr>
          <p:cNvPr id="50" name="SK-21-text-49"/>
          <p:cNvSpPr/>
          <p:nvPr/>
        </p:nvSpPr>
        <p:spPr>
          <a:xfrm>
            <a:off x="6283970" y="4674394"/>
            <a:ext cx="590803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0000"/>
                </a:solidFill>
              </a:rPr>
              <a:t>Stabilize with Long-Acting Carbohydrate</a:t>
            </a:r>
            <a:endParaRPr lang="en-US" sz="1125" dirty="0"/>
          </a:p>
        </p:txBody>
      </p:sp>
      <p:sp>
        <p:nvSpPr>
          <p:cNvPr id="51" name="SK-21-text-50"/>
          <p:cNvSpPr/>
          <p:nvPr/>
        </p:nvSpPr>
        <p:spPr>
          <a:xfrm>
            <a:off x="6283970" y="4926806"/>
            <a:ext cx="5908030" cy="200025"/>
          </a:xfrm>
          <a:prstGeom prst="rect">
            <a:avLst/>
          </a:prstGeom>
          <a:noFill/>
          <a:ln/>
        </p:spPr>
        <p:txBody>
          <a:bodyPr vert="horz" wrap="square" lIns="0" tIns="0" rIns="0" bIns="0" rtlCol="0" anchor="ctr"/>
          <a:lstStyle/>
          <a:p>
            <a:pPr marL="0" indent="0">
              <a:lnSpc>
                <a:spcPts val="1575"/>
              </a:lnSpc>
              <a:buNone/>
            </a:pPr>
            <a:r>
              <a:rPr lang="en-US" sz="1050" dirty="0">
                <a:solidFill>
                  <a:srgbClr val="666666"/>
                </a:solidFill>
              </a:rPr>
              <a:t>Once BG &gt;4.0 mmol/L: Snack (e.g. 2 biscuits, 1 slice toast, or next meal).</a:t>
            </a:r>
            <a:endParaRPr lang="en-US" sz="1050" dirty="0"/>
          </a:p>
        </p:txBody>
      </p:sp>
      <p:sp>
        <p:nvSpPr>
          <p:cNvPr id="52" name="SK-21-text-51"/>
          <p:cNvSpPr/>
          <p:nvPr/>
        </p:nvSpPr>
        <p:spPr>
          <a:xfrm>
            <a:off x="333375" y="6229350"/>
            <a:ext cx="11525250" cy="5334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Speaker Notes:</a:t>
            </a:r>
            <a:r>
              <a:rPr lang="en-US" sz="900" dirty="0">
                <a:solidFill>
                  <a:srgbClr val="FFFFFF"/>
                </a:solidFill>
              </a:rPr>
              <a:t> The "Four is the Floor" rule is a critical threshold for patients. For the AKT, remember the specific quantities for 15g glucose (e.g., 150ml cola, not diet). Note that Lucozade changed its sugar content, so larger volumes are now needed (90-120ml of the 'Energy' version). Always follow up fast-acting glucose with a long-acting carbohydrate to prevent a second dip, as rapid-acting glucose is metabolized quickly.</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SK-2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2-img-2" descr="preencoded.png"/>
          <p:cNvPicPr>
            <a:picLocks noChangeAspect="1"/>
          </p:cNvPicPr>
          <p:nvPr/>
        </p:nvPicPr>
        <p:blipFill>
          <a:blip r:embed="rId4"/>
          <a:stretch>
            <a:fillRect/>
          </a:stretch>
        </p:blipFill>
        <p:spPr>
          <a:xfrm>
            <a:off x="142875" y="95250"/>
            <a:ext cx="11906250" cy="762000"/>
          </a:xfrm>
          <a:prstGeom prst="rect">
            <a:avLst/>
          </a:prstGeom>
        </p:spPr>
      </p:pic>
      <p:pic>
        <p:nvPicPr>
          <p:cNvPr id="4" name="SK-22-img-3"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5" name="SK-22-img-4" descr="preencoded.png"/>
          <p:cNvPicPr>
            <a:picLocks noChangeAspect="1"/>
          </p:cNvPicPr>
          <p:nvPr/>
        </p:nvPicPr>
        <p:blipFill>
          <a:blip r:embed="rId6"/>
          <a:stretch>
            <a:fillRect/>
          </a:stretch>
        </p:blipFill>
        <p:spPr>
          <a:xfrm>
            <a:off x="238125" y="1764506"/>
            <a:ext cx="5762625" cy="2362200"/>
          </a:xfrm>
          <a:prstGeom prst="rect">
            <a:avLst/>
          </a:prstGeom>
        </p:spPr>
      </p:pic>
      <p:pic>
        <p:nvPicPr>
          <p:cNvPr id="6" name="SK-22-img-5" descr="preencoded.png"/>
          <p:cNvPicPr>
            <a:picLocks noChangeAspect="1"/>
          </p:cNvPicPr>
          <p:nvPr/>
        </p:nvPicPr>
        <p:blipFill>
          <a:blip r:embed="rId7"/>
          <a:stretch>
            <a:fillRect/>
          </a:stretch>
        </p:blipFill>
        <p:spPr>
          <a:xfrm>
            <a:off x="428625" y="1955006"/>
            <a:ext cx="5381625" cy="333375"/>
          </a:xfrm>
          <a:prstGeom prst="rect">
            <a:avLst/>
          </a:prstGeom>
        </p:spPr>
      </p:pic>
      <p:pic>
        <p:nvPicPr>
          <p:cNvPr id="7" name="SK-22-img-6" descr="preencoded.png"/>
          <p:cNvPicPr>
            <a:picLocks noChangeAspect="1"/>
          </p:cNvPicPr>
          <p:nvPr/>
        </p:nvPicPr>
        <p:blipFill>
          <a:blip r:embed="rId8"/>
          <a:stretch>
            <a:fillRect/>
          </a:stretch>
        </p:blipFill>
        <p:spPr>
          <a:xfrm>
            <a:off x="428625" y="1969294"/>
            <a:ext cx="285750" cy="228600"/>
          </a:xfrm>
          <a:prstGeom prst="rect">
            <a:avLst/>
          </a:prstGeom>
        </p:spPr>
      </p:pic>
      <p:pic>
        <p:nvPicPr>
          <p:cNvPr id="8" name="SK-22-img-7" descr="preencoded.png"/>
          <p:cNvPicPr>
            <a:picLocks noChangeAspect="1"/>
          </p:cNvPicPr>
          <p:nvPr/>
        </p:nvPicPr>
        <p:blipFill>
          <a:blip r:embed="rId9"/>
          <a:stretch>
            <a:fillRect/>
          </a:stretch>
        </p:blipFill>
        <p:spPr>
          <a:xfrm>
            <a:off x="238125" y="4269581"/>
            <a:ext cx="5762625" cy="1633538"/>
          </a:xfrm>
          <a:prstGeom prst="rect">
            <a:avLst/>
          </a:prstGeom>
        </p:spPr>
      </p:pic>
      <p:pic>
        <p:nvPicPr>
          <p:cNvPr id="9" name="SK-22-img-8" descr="preencoded.png"/>
          <p:cNvPicPr>
            <a:picLocks noChangeAspect="1"/>
          </p:cNvPicPr>
          <p:nvPr/>
        </p:nvPicPr>
        <p:blipFill>
          <a:blip r:embed="rId10"/>
          <a:stretch>
            <a:fillRect/>
          </a:stretch>
        </p:blipFill>
        <p:spPr>
          <a:xfrm>
            <a:off x="428625" y="4460081"/>
            <a:ext cx="5381625" cy="333375"/>
          </a:xfrm>
          <a:prstGeom prst="rect">
            <a:avLst/>
          </a:prstGeom>
        </p:spPr>
      </p:pic>
      <p:pic>
        <p:nvPicPr>
          <p:cNvPr id="10" name="SK-22-img-9" descr="preencoded.png"/>
          <p:cNvPicPr>
            <a:picLocks noChangeAspect="1"/>
          </p:cNvPicPr>
          <p:nvPr/>
        </p:nvPicPr>
        <p:blipFill>
          <a:blip r:embed="rId11"/>
          <a:stretch>
            <a:fillRect/>
          </a:stretch>
        </p:blipFill>
        <p:spPr>
          <a:xfrm>
            <a:off x="428625" y="4474369"/>
            <a:ext cx="285750" cy="228600"/>
          </a:xfrm>
          <a:prstGeom prst="rect">
            <a:avLst/>
          </a:prstGeom>
        </p:spPr>
      </p:pic>
      <p:pic>
        <p:nvPicPr>
          <p:cNvPr id="11" name="SK-22-img-10" descr="preencoded.png"/>
          <p:cNvPicPr>
            <a:picLocks noChangeAspect="1"/>
          </p:cNvPicPr>
          <p:nvPr/>
        </p:nvPicPr>
        <p:blipFill>
          <a:blip r:embed="rId12"/>
          <a:stretch>
            <a:fillRect/>
          </a:stretch>
        </p:blipFill>
        <p:spPr>
          <a:xfrm>
            <a:off x="6191250" y="1707356"/>
            <a:ext cx="5762625" cy="2271713"/>
          </a:xfrm>
          <a:prstGeom prst="rect">
            <a:avLst/>
          </a:prstGeom>
        </p:spPr>
      </p:pic>
      <p:pic>
        <p:nvPicPr>
          <p:cNvPr id="12" name="SK-22-img-11" descr="preencoded.png"/>
          <p:cNvPicPr>
            <a:picLocks noChangeAspect="1"/>
          </p:cNvPicPr>
          <p:nvPr/>
        </p:nvPicPr>
        <p:blipFill>
          <a:blip r:embed="rId7"/>
          <a:stretch>
            <a:fillRect/>
          </a:stretch>
        </p:blipFill>
        <p:spPr>
          <a:xfrm>
            <a:off x="6381750" y="1897856"/>
            <a:ext cx="5381625" cy="333375"/>
          </a:xfrm>
          <a:prstGeom prst="rect">
            <a:avLst/>
          </a:prstGeom>
        </p:spPr>
      </p:pic>
      <p:pic>
        <p:nvPicPr>
          <p:cNvPr id="13" name="SK-22-img-12" descr="preencoded.png"/>
          <p:cNvPicPr>
            <a:picLocks noChangeAspect="1"/>
          </p:cNvPicPr>
          <p:nvPr/>
        </p:nvPicPr>
        <p:blipFill>
          <a:blip r:embed="rId13"/>
          <a:stretch>
            <a:fillRect/>
          </a:stretch>
        </p:blipFill>
        <p:spPr>
          <a:xfrm>
            <a:off x="6381750" y="1912144"/>
            <a:ext cx="285750" cy="228600"/>
          </a:xfrm>
          <a:prstGeom prst="rect">
            <a:avLst/>
          </a:prstGeom>
        </p:spPr>
      </p:pic>
      <p:pic>
        <p:nvPicPr>
          <p:cNvPr id="14" name="SK-22-img-13" descr="preencoded.png"/>
          <p:cNvPicPr>
            <a:picLocks noChangeAspect="1"/>
          </p:cNvPicPr>
          <p:nvPr/>
        </p:nvPicPr>
        <p:blipFill>
          <a:blip r:embed="rId14"/>
          <a:stretch>
            <a:fillRect/>
          </a:stretch>
        </p:blipFill>
        <p:spPr>
          <a:xfrm>
            <a:off x="6191250" y="4121944"/>
            <a:ext cx="5762625" cy="1838325"/>
          </a:xfrm>
          <a:prstGeom prst="rect">
            <a:avLst/>
          </a:prstGeom>
        </p:spPr>
      </p:pic>
      <p:pic>
        <p:nvPicPr>
          <p:cNvPr id="15" name="SK-22-img-14" descr="preencoded.png"/>
          <p:cNvPicPr>
            <a:picLocks noChangeAspect="1"/>
          </p:cNvPicPr>
          <p:nvPr/>
        </p:nvPicPr>
        <p:blipFill>
          <a:blip r:embed="rId7"/>
          <a:stretch>
            <a:fillRect/>
          </a:stretch>
        </p:blipFill>
        <p:spPr>
          <a:xfrm>
            <a:off x="6381750" y="4312444"/>
            <a:ext cx="5381625" cy="333375"/>
          </a:xfrm>
          <a:prstGeom prst="rect">
            <a:avLst/>
          </a:prstGeom>
        </p:spPr>
      </p:pic>
      <p:pic>
        <p:nvPicPr>
          <p:cNvPr id="16" name="SK-22-img-15" descr="preencoded.png"/>
          <p:cNvPicPr>
            <a:picLocks noChangeAspect="1"/>
          </p:cNvPicPr>
          <p:nvPr/>
        </p:nvPicPr>
        <p:blipFill>
          <a:blip r:embed="rId15"/>
          <a:stretch>
            <a:fillRect/>
          </a:stretch>
        </p:blipFill>
        <p:spPr>
          <a:xfrm>
            <a:off x="6381750" y="4326731"/>
            <a:ext cx="285750" cy="228600"/>
          </a:xfrm>
          <a:prstGeom prst="rect">
            <a:avLst/>
          </a:prstGeom>
        </p:spPr>
      </p:pic>
      <p:sp>
        <p:nvSpPr>
          <p:cNvPr id="17" name="SK-22-text-16"/>
          <p:cNvSpPr/>
          <p:nvPr/>
        </p:nvSpPr>
        <p:spPr>
          <a:xfrm>
            <a:off x="381000" y="209550"/>
            <a:ext cx="77952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Severe Hypoglycaemia Management</a:t>
            </a:r>
            <a:endParaRPr lang="en-US" sz="1650" dirty="0"/>
          </a:p>
        </p:txBody>
      </p:sp>
      <p:sp>
        <p:nvSpPr>
          <p:cNvPr id="18" name="SK-22-text-17"/>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19" name="SK-22-text-18"/>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0" name="SK-22-text-19"/>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1" name="SK-22-text-20"/>
          <p:cNvSpPr/>
          <p:nvPr/>
        </p:nvSpPr>
        <p:spPr>
          <a:xfrm>
            <a:off x="828675" y="1955006"/>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Community / Home Management</a:t>
            </a:r>
            <a:endParaRPr lang="en-US" sz="1350" dirty="0"/>
          </a:p>
        </p:txBody>
      </p:sp>
      <p:sp>
        <p:nvSpPr>
          <p:cNvPr id="22" name="SK-22-text-21"/>
          <p:cNvSpPr/>
          <p:nvPr/>
        </p:nvSpPr>
        <p:spPr>
          <a:xfrm>
            <a:off x="657225" y="2402681"/>
            <a:ext cx="5153025" cy="438150"/>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IM Glucagon (GlucaGen HypoKit):</a:t>
            </a:r>
            <a:r>
              <a:rPr lang="en-US" sz="1125" dirty="0">
                <a:solidFill>
                  <a:srgbClr val="2D2D2D"/>
                </a:solidFill>
              </a:rPr>
              <a:t> </a:t>
            </a:r>
            <a:r>
              <a:rPr lang="en-US" sz="975" b="1" dirty="0">
                <a:solidFill>
                  <a:srgbClr val="E65100"/>
                </a:solidFill>
                <a:highlight>
                  <a:srgbClr val="FFF3E0"/>
                </a:highlight>
              </a:rPr>
              <a:t>1mg IM</a:t>
            </a:r>
            <a:r>
              <a:rPr lang="en-US" sz="1125" dirty="0">
                <a:solidFill>
                  <a:srgbClr val="2D2D2D"/>
                </a:solidFill>
              </a:rPr>
              <a:t> Inject into outer thigh or upper arm.</a:t>
            </a:r>
            <a:endParaRPr lang="en-US" sz="1125" dirty="0"/>
          </a:p>
        </p:txBody>
      </p:sp>
      <p:sp>
        <p:nvSpPr>
          <p:cNvPr id="23" name="SK-22-text-22"/>
          <p:cNvSpPr/>
          <p:nvPr/>
        </p:nvSpPr>
        <p:spPr>
          <a:xfrm>
            <a:off x="657225" y="2917031"/>
            <a:ext cx="5153025" cy="438150"/>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Nasal Glucagon (Baqsimi):</a:t>
            </a:r>
            <a:r>
              <a:rPr lang="en-US" sz="1125" dirty="0">
                <a:solidFill>
                  <a:srgbClr val="2D2D2D"/>
                </a:solidFill>
              </a:rPr>
              <a:t> </a:t>
            </a:r>
            <a:r>
              <a:rPr lang="en-US" sz="975" b="1" dirty="0">
                <a:solidFill>
                  <a:srgbClr val="E65100"/>
                </a:solidFill>
                <a:highlight>
                  <a:srgbClr val="FFF3E0"/>
                </a:highlight>
              </a:rPr>
              <a:t>3mg Intranasal</a:t>
            </a:r>
            <a:r>
              <a:rPr lang="en-US" sz="1125" dirty="0">
                <a:solidFill>
                  <a:srgbClr val="2D2D2D"/>
                </a:solidFill>
              </a:rPr>
              <a:t> NICE-approved; easier for needle-phobic carers.</a:t>
            </a:r>
            <a:endParaRPr lang="en-US" sz="1125" dirty="0"/>
          </a:p>
        </p:txBody>
      </p:sp>
      <p:sp>
        <p:nvSpPr>
          <p:cNvPr id="24" name="SK-22-text-23"/>
          <p:cNvSpPr/>
          <p:nvPr/>
        </p:nvSpPr>
        <p:spPr>
          <a:xfrm>
            <a:off x="657225" y="3431381"/>
            <a:ext cx="5153025"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Positioning:</a:t>
            </a:r>
            <a:r>
              <a:rPr lang="en-US" sz="1125" dirty="0">
                <a:solidFill>
                  <a:srgbClr val="2D2D2D"/>
                </a:solidFill>
              </a:rPr>
              <a:t> Place in recovery position after glucagon to prevent aspiration if vomiting occurs.</a:t>
            </a:r>
            <a:endParaRPr lang="en-US" sz="1125" dirty="0"/>
          </a:p>
        </p:txBody>
      </p:sp>
      <p:sp>
        <p:nvSpPr>
          <p:cNvPr id="25" name="SK-22-text-24"/>
          <p:cNvSpPr/>
          <p:nvPr/>
        </p:nvSpPr>
        <p:spPr>
          <a:xfrm>
            <a:off x="828675" y="4460081"/>
            <a:ext cx="63779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Clinical / Professional Setting</a:t>
            </a:r>
            <a:endParaRPr lang="en-US" sz="1350" dirty="0"/>
          </a:p>
        </p:txBody>
      </p:sp>
      <p:sp>
        <p:nvSpPr>
          <p:cNvPr id="26" name="SK-22-text-25"/>
          <p:cNvSpPr/>
          <p:nvPr/>
        </p:nvSpPr>
        <p:spPr>
          <a:xfrm>
            <a:off x="657225" y="4907756"/>
            <a:ext cx="11534775" cy="223838"/>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IV Dextrose 20%:</a:t>
            </a:r>
            <a:r>
              <a:rPr lang="en-US" sz="1125" dirty="0">
                <a:solidFill>
                  <a:srgbClr val="2D2D2D"/>
                </a:solidFill>
              </a:rPr>
              <a:t> </a:t>
            </a:r>
            <a:r>
              <a:rPr lang="en-US" sz="975" b="1" dirty="0">
                <a:solidFill>
                  <a:srgbClr val="E65100"/>
                </a:solidFill>
                <a:highlight>
                  <a:srgbClr val="FFF3E0"/>
                </a:highlight>
              </a:rPr>
              <a:t>75–100ml</a:t>
            </a:r>
            <a:r>
              <a:rPr lang="en-US" sz="1125" dirty="0">
                <a:solidFill>
                  <a:srgbClr val="2D2D2D"/>
                </a:solidFill>
              </a:rPr>
              <a:t> Given via large-bore cannula (BNF 2026).</a:t>
            </a:r>
            <a:endParaRPr lang="en-US" sz="1125" dirty="0"/>
          </a:p>
        </p:txBody>
      </p:sp>
      <p:sp>
        <p:nvSpPr>
          <p:cNvPr id="27" name="SK-22-text-26"/>
          <p:cNvSpPr/>
          <p:nvPr/>
        </p:nvSpPr>
        <p:spPr>
          <a:xfrm>
            <a:off x="657225" y="5207794"/>
            <a:ext cx="5153025"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Dextrose 10%:</a:t>
            </a:r>
            <a:r>
              <a:rPr lang="en-US" sz="1125" dirty="0">
                <a:solidFill>
                  <a:srgbClr val="2D2D2D"/>
                </a:solidFill>
              </a:rPr>
              <a:t> Use if 20% is unavailable; monitor site for extravasation (tissue damage risk).</a:t>
            </a:r>
            <a:endParaRPr lang="en-US" sz="1125" dirty="0"/>
          </a:p>
        </p:txBody>
      </p:sp>
      <p:sp>
        <p:nvSpPr>
          <p:cNvPr id="28" name="SK-22-text-27"/>
          <p:cNvSpPr/>
          <p:nvPr/>
        </p:nvSpPr>
        <p:spPr>
          <a:xfrm>
            <a:off x="6781800" y="1897856"/>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Critical Safety Warnings</a:t>
            </a:r>
            <a:endParaRPr lang="en-US" sz="1350" dirty="0"/>
          </a:p>
        </p:txBody>
      </p:sp>
      <p:sp>
        <p:nvSpPr>
          <p:cNvPr id="29" name="SK-22-text-28"/>
          <p:cNvSpPr/>
          <p:nvPr/>
        </p:nvSpPr>
        <p:spPr>
          <a:xfrm>
            <a:off x="6610350" y="2345531"/>
            <a:ext cx="5153025"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D32F2F"/>
                </a:solidFill>
              </a:rPr>
              <a:t>ASPIRATION RISK:</a:t>
            </a:r>
            <a:r>
              <a:rPr lang="en-US" sz="1125" dirty="0">
                <a:solidFill>
                  <a:srgbClr val="2D2D2D"/>
                </a:solidFill>
              </a:rPr>
              <a:t> Never give food or drink to an unconscious or drowsy patient.</a:t>
            </a:r>
            <a:endParaRPr lang="en-US" sz="1125" dirty="0"/>
          </a:p>
        </p:txBody>
      </p:sp>
      <p:sp>
        <p:nvSpPr>
          <p:cNvPr id="30" name="SK-22-text-29"/>
          <p:cNvSpPr/>
          <p:nvPr/>
        </p:nvSpPr>
        <p:spPr>
          <a:xfrm>
            <a:off x="6610350" y="2869406"/>
            <a:ext cx="4457700" cy="1619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Call 999 immediately if:</a:t>
            </a:r>
            <a:endParaRPr lang="en-US" sz="1125" dirty="0"/>
          </a:p>
        </p:txBody>
      </p:sp>
      <p:sp>
        <p:nvSpPr>
          <p:cNvPr id="31" name="SK-22-text-30"/>
          <p:cNvSpPr/>
          <p:nvPr/>
        </p:nvSpPr>
        <p:spPr>
          <a:xfrm>
            <a:off x="6610350" y="3112294"/>
            <a:ext cx="5153025" cy="600075"/>
          </a:xfrm>
          <a:prstGeom prst="rect">
            <a:avLst/>
          </a:prstGeom>
          <a:noFill/>
          <a:ln/>
        </p:spPr>
        <p:txBody>
          <a:bodyPr vert="horz" wrap="square" lIns="0" tIns="0" rIns="0" bIns="0" rtlCol="0" anchor="ctr"/>
          <a:lstStyle/>
          <a:p>
            <a:pPr marL="0" indent="0" algn="l">
              <a:lnSpc>
                <a:spcPts val="1575"/>
              </a:lnSpc>
              <a:buNone/>
            </a:pPr>
            <a:r>
              <a:rPr lang="en-US" sz="1050" dirty="0">
                <a:solidFill>
                  <a:srgbClr val="2D2D2D"/>
                </a:solidFill>
              </a:rPr>
              <a:t>- Patient is unconscious or fitting.
- Glucagon is unavailable or ineffective.
- Recovery does not occur within 10 minutes.</a:t>
            </a:r>
            <a:endParaRPr lang="en-US" sz="1050" dirty="0"/>
          </a:p>
        </p:txBody>
      </p:sp>
      <p:sp>
        <p:nvSpPr>
          <p:cNvPr id="32" name="SK-22-text-31"/>
          <p:cNvSpPr/>
          <p:nvPr/>
        </p:nvSpPr>
        <p:spPr>
          <a:xfrm>
            <a:off x="6781800" y="4312444"/>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Post-Recovery Care</a:t>
            </a:r>
            <a:endParaRPr lang="en-US" sz="1350" dirty="0"/>
          </a:p>
        </p:txBody>
      </p:sp>
      <p:sp>
        <p:nvSpPr>
          <p:cNvPr id="33" name="SK-22-text-32"/>
          <p:cNvSpPr/>
          <p:nvPr/>
        </p:nvSpPr>
        <p:spPr>
          <a:xfrm>
            <a:off x="6610350" y="4760119"/>
            <a:ext cx="5153025"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Once conscious and able to swallow: Give </a:t>
            </a:r>
            <a:r>
              <a:rPr lang="en-US" sz="1125" b="1" dirty="0">
                <a:solidFill>
                  <a:srgbClr val="2D2D2D"/>
                </a:solidFill>
              </a:rPr>
              <a:t>long-acting carbohydrate</a:t>
            </a:r>
            <a:r>
              <a:rPr lang="en-US" sz="1125" dirty="0">
                <a:solidFill>
                  <a:srgbClr val="2D2D2D"/>
                </a:solidFill>
              </a:rPr>
              <a:t> (e.g., 2 biscuits or a sandwich).</a:t>
            </a:r>
            <a:endParaRPr lang="en-US" sz="1125" dirty="0"/>
          </a:p>
        </p:txBody>
      </p:sp>
      <p:sp>
        <p:nvSpPr>
          <p:cNvPr id="34" name="SK-22-text-33"/>
          <p:cNvSpPr/>
          <p:nvPr/>
        </p:nvSpPr>
        <p:spPr>
          <a:xfrm>
            <a:off x="6610350" y="5264944"/>
            <a:ext cx="5153025"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Glucagon depletes glycogen stores; patient will be at high risk of </a:t>
            </a:r>
            <a:r>
              <a:rPr lang="en-US" sz="1125" b="1" dirty="0">
                <a:solidFill>
                  <a:srgbClr val="2D2D2D"/>
                </a:solidFill>
              </a:rPr>
              <a:t>rebound hypo</a:t>
            </a:r>
            <a:r>
              <a:rPr lang="en-US" sz="1125" dirty="0">
                <a:solidFill>
                  <a:srgbClr val="2D2D2D"/>
                </a:solidFill>
              </a:rPr>
              <a:t> for several hours.</a:t>
            </a:r>
            <a:endParaRPr lang="en-US" sz="112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3-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3-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23-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23-img-5" descr="preencoded.png"/>
          <p:cNvPicPr>
            <a:picLocks noChangeAspect="1"/>
          </p:cNvPicPr>
          <p:nvPr/>
        </p:nvPicPr>
        <p:blipFill>
          <a:blip r:embed="rId6"/>
          <a:stretch>
            <a:fillRect/>
          </a:stretch>
        </p:blipFill>
        <p:spPr>
          <a:xfrm>
            <a:off x="238125" y="1819275"/>
            <a:ext cx="5738813" cy="2109788"/>
          </a:xfrm>
          <a:prstGeom prst="rect">
            <a:avLst/>
          </a:prstGeom>
        </p:spPr>
      </p:pic>
      <p:pic>
        <p:nvPicPr>
          <p:cNvPr id="7" name="SK-23-img-6" descr="preencoded.png"/>
          <p:cNvPicPr>
            <a:picLocks noChangeAspect="1"/>
          </p:cNvPicPr>
          <p:nvPr/>
        </p:nvPicPr>
        <p:blipFill>
          <a:blip r:embed="rId7"/>
          <a:stretch>
            <a:fillRect/>
          </a:stretch>
        </p:blipFill>
        <p:spPr>
          <a:xfrm>
            <a:off x="428625" y="2050703"/>
            <a:ext cx="214313" cy="175320"/>
          </a:xfrm>
          <a:prstGeom prst="rect">
            <a:avLst/>
          </a:prstGeom>
        </p:spPr>
      </p:pic>
      <p:pic>
        <p:nvPicPr>
          <p:cNvPr id="8" name="SK-23-img-7" descr="preencoded.png"/>
          <p:cNvPicPr>
            <a:picLocks noChangeAspect="1"/>
          </p:cNvPicPr>
          <p:nvPr/>
        </p:nvPicPr>
        <p:blipFill>
          <a:blip r:embed="rId8"/>
          <a:stretch>
            <a:fillRect/>
          </a:stretch>
        </p:blipFill>
        <p:spPr>
          <a:xfrm>
            <a:off x="428625" y="2381250"/>
            <a:ext cx="178594" cy="164753"/>
          </a:xfrm>
          <a:prstGeom prst="rect">
            <a:avLst/>
          </a:prstGeom>
        </p:spPr>
      </p:pic>
      <p:pic>
        <p:nvPicPr>
          <p:cNvPr id="9" name="SK-23-img-8" descr="preencoded.png"/>
          <p:cNvPicPr>
            <a:picLocks noChangeAspect="1"/>
          </p:cNvPicPr>
          <p:nvPr/>
        </p:nvPicPr>
        <p:blipFill>
          <a:blip r:embed="rId9"/>
          <a:stretch>
            <a:fillRect/>
          </a:stretch>
        </p:blipFill>
        <p:spPr>
          <a:xfrm>
            <a:off x="428625" y="2905125"/>
            <a:ext cx="178594" cy="178594"/>
          </a:xfrm>
          <a:prstGeom prst="rect">
            <a:avLst/>
          </a:prstGeom>
        </p:spPr>
      </p:pic>
      <p:pic>
        <p:nvPicPr>
          <p:cNvPr id="10" name="SK-23-img-9" descr="preencoded.png"/>
          <p:cNvPicPr>
            <a:picLocks noChangeAspect="1"/>
          </p:cNvPicPr>
          <p:nvPr/>
        </p:nvPicPr>
        <p:blipFill>
          <a:blip r:embed="rId10"/>
          <a:stretch>
            <a:fillRect/>
          </a:stretch>
        </p:blipFill>
        <p:spPr>
          <a:xfrm>
            <a:off x="428625" y="3429000"/>
            <a:ext cx="178594" cy="142875"/>
          </a:xfrm>
          <a:prstGeom prst="rect">
            <a:avLst/>
          </a:prstGeom>
        </p:spPr>
      </p:pic>
      <p:pic>
        <p:nvPicPr>
          <p:cNvPr id="11" name="SK-23-img-10" descr="preencoded.png"/>
          <p:cNvPicPr>
            <a:picLocks noChangeAspect="1"/>
          </p:cNvPicPr>
          <p:nvPr/>
        </p:nvPicPr>
        <p:blipFill>
          <a:blip r:embed="rId11"/>
          <a:stretch>
            <a:fillRect/>
          </a:stretch>
        </p:blipFill>
        <p:spPr>
          <a:xfrm>
            <a:off x="238125" y="4119562"/>
            <a:ext cx="5738813" cy="1681163"/>
          </a:xfrm>
          <a:prstGeom prst="rect">
            <a:avLst/>
          </a:prstGeom>
        </p:spPr>
      </p:pic>
      <p:pic>
        <p:nvPicPr>
          <p:cNvPr id="12" name="SK-23-img-11" descr="preencoded.png"/>
          <p:cNvPicPr>
            <a:picLocks noChangeAspect="1"/>
          </p:cNvPicPr>
          <p:nvPr/>
        </p:nvPicPr>
        <p:blipFill>
          <a:blip r:embed="rId12"/>
          <a:stretch>
            <a:fillRect/>
          </a:stretch>
        </p:blipFill>
        <p:spPr>
          <a:xfrm>
            <a:off x="428625" y="4350990"/>
            <a:ext cx="214313" cy="175320"/>
          </a:xfrm>
          <a:prstGeom prst="rect">
            <a:avLst/>
          </a:prstGeom>
        </p:spPr>
      </p:pic>
      <p:pic>
        <p:nvPicPr>
          <p:cNvPr id="13" name="SK-23-img-12" descr="preencoded.png"/>
          <p:cNvPicPr>
            <a:picLocks noChangeAspect="1"/>
          </p:cNvPicPr>
          <p:nvPr/>
        </p:nvPicPr>
        <p:blipFill>
          <a:blip r:embed="rId13"/>
          <a:stretch>
            <a:fillRect/>
          </a:stretch>
        </p:blipFill>
        <p:spPr>
          <a:xfrm>
            <a:off x="428625" y="4681538"/>
            <a:ext cx="178594" cy="142875"/>
          </a:xfrm>
          <a:prstGeom prst="rect">
            <a:avLst/>
          </a:prstGeom>
        </p:spPr>
      </p:pic>
      <p:pic>
        <p:nvPicPr>
          <p:cNvPr id="14" name="SK-23-img-13" descr="preencoded.png"/>
          <p:cNvPicPr>
            <a:picLocks noChangeAspect="1"/>
          </p:cNvPicPr>
          <p:nvPr/>
        </p:nvPicPr>
        <p:blipFill>
          <a:blip r:embed="rId14"/>
          <a:stretch>
            <a:fillRect/>
          </a:stretch>
        </p:blipFill>
        <p:spPr>
          <a:xfrm>
            <a:off x="428625" y="4991100"/>
            <a:ext cx="178594" cy="142875"/>
          </a:xfrm>
          <a:prstGeom prst="rect">
            <a:avLst/>
          </a:prstGeom>
        </p:spPr>
      </p:pic>
      <p:pic>
        <p:nvPicPr>
          <p:cNvPr id="15" name="SK-23-img-14" descr="preencoded.png"/>
          <p:cNvPicPr>
            <a:picLocks noChangeAspect="1"/>
          </p:cNvPicPr>
          <p:nvPr/>
        </p:nvPicPr>
        <p:blipFill>
          <a:blip r:embed="rId15"/>
          <a:stretch>
            <a:fillRect/>
          </a:stretch>
        </p:blipFill>
        <p:spPr>
          <a:xfrm>
            <a:off x="428625" y="5300663"/>
            <a:ext cx="178594" cy="142875"/>
          </a:xfrm>
          <a:prstGeom prst="rect">
            <a:avLst/>
          </a:prstGeom>
        </p:spPr>
      </p:pic>
      <p:pic>
        <p:nvPicPr>
          <p:cNvPr id="16" name="SK-23-img-15" descr="preencoded.png"/>
          <p:cNvPicPr>
            <a:picLocks noChangeAspect="1"/>
          </p:cNvPicPr>
          <p:nvPr/>
        </p:nvPicPr>
        <p:blipFill>
          <a:blip r:embed="rId16"/>
          <a:stretch>
            <a:fillRect/>
          </a:stretch>
        </p:blipFill>
        <p:spPr>
          <a:xfrm>
            <a:off x="6215063" y="1539776"/>
            <a:ext cx="5738813" cy="2454473"/>
          </a:xfrm>
          <a:prstGeom prst="rect">
            <a:avLst/>
          </a:prstGeom>
        </p:spPr>
      </p:pic>
      <p:pic>
        <p:nvPicPr>
          <p:cNvPr id="17" name="SK-23-img-16" descr="preencoded.png"/>
          <p:cNvPicPr>
            <a:picLocks noChangeAspect="1"/>
          </p:cNvPicPr>
          <p:nvPr/>
        </p:nvPicPr>
        <p:blipFill>
          <a:blip r:embed="rId17"/>
          <a:stretch>
            <a:fillRect/>
          </a:stretch>
        </p:blipFill>
        <p:spPr>
          <a:xfrm>
            <a:off x="6405563" y="1771204"/>
            <a:ext cx="214313" cy="175320"/>
          </a:xfrm>
          <a:prstGeom prst="rect">
            <a:avLst/>
          </a:prstGeom>
        </p:spPr>
      </p:pic>
      <p:pic>
        <p:nvPicPr>
          <p:cNvPr id="18" name="SK-23-img-17" descr="preencoded.png"/>
          <p:cNvPicPr>
            <a:picLocks noChangeAspect="1"/>
          </p:cNvPicPr>
          <p:nvPr/>
        </p:nvPicPr>
        <p:blipFill>
          <a:blip r:embed="rId18"/>
          <a:stretch>
            <a:fillRect/>
          </a:stretch>
        </p:blipFill>
        <p:spPr>
          <a:xfrm>
            <a:off x="6405563" y="2101751"/>
            <a:ext cx="5357813" cy="659011"/>
          </a:xfrm>
          <a:prstGeom prst="rect">
            <a:avLst/>
          </a:prstGeom>
        </p:spPr>
      </p:pic>
      <p:pic>
        <p:nvPicPr>
          <p:cNvPr id="19" name="SK-23-img-18" descr="preencoded.png"/>
          <p:cNvPicPr>
            <a:picLocks noChangeAspect="1"/>
          </p:cNvPicPr>
          <p:nvPr/>
        </p:nvPicPr>
        <p:blipFill>
          <a:blip r:embed="rId19"/>
          <a:stretch>
            <a:fillRect/>
          </a:stretch>
        </p:blipFill>
        <p:spPr>
          <a:xfrm>
            <a:off x="6405563" y="2875062"/>
            <a:ext cx="178594" cy="142875"/>
          </a:xfrm>
          <a:prstGeom prst="rect">
            <a:avLst/>
          </a:prstGeom>
        </p:spPr>
      </p:pic>
      <p:pic>
        <p:nvPicPr>
          <p:cNvPr id="20" name="SK-23-img-19" descr="preencoded.png"/>
          <p:cNvPicPr>
            <a:picLocks noChangeAspect="1"/>
          </p:cNvPicPr>
          <p:nvPr/>
        </p:nvPicPr>
        <p:blipFill>
          <a:blip r:embed="rId20"/>
          <a:stretch>
            <a:fillRect/>
          </a:stretch>
        </p:blipFill>
        <p:spPr>
          <a:xfrm>
            <a:off x="6405563" y="3184624"/>
            <a:ext cx="178594" cy="142875"/>
          </a:xfrm>
          <a:prstGeom prst="rect">
            <a:avLst/>
          </a:prstGeom>
        </p:spPr>
      </p:pic>
      <p:pic>
        <p:nvPicPr>
          <p:cNvPr id="21" name="SK-23-img-20" descr="preencoded.png"/>
          <p:cNvPicPr>
            <a:picLocks noChangeAspect="1"/>
          </p:cNvPicPr>
          <p:nvPr/>
        </p:nvPicPr>
        <p:blipFill>
          <a:blip r:embed="rId21"/>
          <a:stretch>
            <a:fillRect/>
          </a:stretch>
        </p:blipFill>
        <p:spPr>
          <a:xfrm>
            <a:off x="6405563" y="3494187"/>
            <a:ext cx="178594" cy="142875"/>
          </a:xfrm>
          <a:prstGeom prst="rect">
            <a:avLst/>
          </a:prstGeom>
        </p:spPr>
      </p:pic>
      <p:pic>
        <p:nvPicPr>
          <p:cNvPr id="22" name="SK-23-img-21" descr="preencoded.png"/>
          <p:cNvPicPr>
            <a:picLocks noChangeAspect="1"/>
          </p:cNvPicPr>
          <p:nvPr/>
        </p:nvPicPr>
        <p:blipFill>
          <a:blip r:embed="rId22"/>
          <a:stretch>
            <a:fillRect/>
          </a:stretch>
        </p:blipFill>
        <p:spPr>
          <a:xfrm>
            <a:off x="6215063" y="4184749"/>
            <a:ext cx="5738813" cy="1895475"/>
          </a:xfrm>
          <a:prstGeom prst="rect">
            <a:avLst/>
          </a:prstGeom>
        </p:spPr>
      </p:pic>
      <p:pic>
        <p:nvPicPr>
          <p:cNvPr id="23" name="SK-23-img-22" descr="preencoded.png"/>
          <p:cNvPicPr>
            <a:picLocks noChangeAspect="1"/>
          </p:cNvPicPr>
          <p:nvPr/>
        </p:nvPicPr>
        <p:blipFill>
          <a:blip r:embed="rId23"/>
          <a:stretch>
            <a:fillRect/>
          </a:stretch>
        </p:blipFill>
        <p:spPr>
          <a:xfrm>
            <a:off x="6405563" y="4416177"/>
            <a:ext cx="214313" cy="175320"/>
          </a:xfrm>
          <a:prstGeom prst="rect">
            <a:avLst/>
          </a:prstGeom>
        </p:spPr>
      </p:pic>
      <p:pic>
        <p:nvPicPr>
          <p:cNvPr id="24" name="SK-23-img-23" descr="preencoded.png"/>
          <p:cNvPicPr>
            <a:picLocks noChangeAspect="1"/>
          </p:cNvPicPr>
          <p:nvPr/>
        </p:nvPicPr>
        <p:blipFill>
          <a:blip r:embed="rId24"/>
          <a:stretch>
            <a:fillRect/>
          </a:stretch>
        </p:blipFill>
        <p:spPr>
          <a:xfrm>
            <a:off x="6405563" y="4746724"/>
            <a:ext cx="178594" cy="142875"/>
          </a:xfrm>
          <a:prstGeom prst="rect">
            <a:avLst/>
          </a:prstGeom>
        </p:spPr>
      </p:pic>
      <p:pic>
        <p:nvPicPr>
          <p:cNvPr id="25" name="SK-23-img-24" descr="preencoded.png"/>
          <p:cNvPicPr>
            <a:picLocks noChangeAspect="1"/>
          </p:cNvPicPr>
          <p:nvPr/>
        </p:nvPicPr>
        <p:blipFill>
          <a:blip r:embed="rId25"/>
          <a:stretch>
            <a:fillRect/>
          </a:stretch>
        </p:blipFill>
        <p:spPr>
          <a:xfrm>
            <a:off x="6405563" y="5056287"/>
            <a:ext cx="178594" cy="142875"/>
          </a:xfrm>
          <a:prstGeom prst="rect">
            <a:avLst/>
          </a:prstGeom>
        </p:spPr>
      </p:pic>
      <p:pic>
        <p:nvPicPr>
          <p:cNvPr id="26" name="SK-23-img-25" descr="preencoded.png"/>
          <p:cNvPicPr>
            <a:picLocks noChangeAspect="1"/>
          </p:cNvPicPr>
          <p:nvPr/>
        </p:nvPicPr>
        <p:blipFill>
          <a:blip r:embed="rId26"/>
          <a:stretch>
            <a:fillRect/>
          </a:stretch>
        </p:blipFill>
        <p:spPr>
          <a:xfrm>
            <a:off x="6405563" y="5365849"/>
            <a:ext cx="178594" cy="164753"/>
          </a:xfrm>
          <a:prstGeom prst="rect">
            <a:avLst/>
          </a:prstGeom>
        </p:spPr>
      </p:pic>
      <p:sp>
        <p:nvSpPr>
          <p:cNvPr id="27" name="SK-23-text-26"/>
          <p:cNvSpPr/>
          <p:nvPr/>
        </p:nvSpPr>
        <p:spPr>
          <a:xfrm>
            <a:off x="381000" y="209550"/>
            <a:ext cx="85496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Hypoglycaemia Awareness and Safety</a:t>
            </a:r>
            <a:endParaRPr lang="en-US" sz="1650" dirty="0"/>
          </a:p>
        </p:txBody>
      </p:sp>
      <p:sp>
        <p:nvSpPr>
          <p:cNvPr id="28" name="SK-23-text-27"/>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9" name="SK-23-text-28"/>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30" name="SK-23-text-29"/>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31" name="SK-23-text-30"/>
          <p:cNvSpPr/>
          <p:nvPr/>
        </p:nvSpPr>
        <p:spPr>
          <a:xfrm>
            <a:off x="738188" y="2009775"/>
            <a:ext cx="53578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Hypoglycaemia Unawareness</a:t>
            </a:r>
            <a:endParaRPr lang="en-US" sz="1350" dirty="0"/>
          </a:p>
        </p:txBody>
      </p:sp>
      <p:sp>
        <p:nvSpPr>
          <p:cNvPr id="32" name="SK-23-text-31"/>
          <p:cNvSpPr/>
          <p:nvPr/>
        </p:nvSpPr>
        <p:spPr>
          <a:xfrm>
            <a:off x="702469" y="2381250"/>
            <a:ext cx="535781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Loss of autonomic warning signs (sweating, palpitations, hunger) due to recurrent hypos.</a:t>
            </a:r>
            <a:endParaRPr lang="en-US" sz="1125" dirty="0"/>
          </a:p>
        </p:txBody>
      </p:sp>
      <p:sp>
        <p:nvSpPr>
          <p:cNvPr id="33" name="SK-23-text-32"/>
          <p:cNvSpPr/>
          <p:nvPr/>
        </p:nvSpPr>
        <p:spPr>
          <a:xfrm>
            <a:off x="702469" y="2905125"/>
            <a:ext cx="535781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Threshold for symptom onset drops over time, often only leaving neuroglycopenic signs (confusion).</a:t>
            </a:r>
            <a:endParaRPr lang="en-US" sz="1125" dirty="0"/>
          </a:p>
        </p:txBody>
      </p:sp>
      <p:sp>
        <p:nvSpPr>
          <p:cNvPr id="34" name="SK-23-text-33"/>
          <p:cNvSpPr/>
          <p:nvPr/>
        </p:nvSpPr>
        <p:spPr>
          <a:xfrm>
            <a:off x="702469" y="3429000"/>
            <a:ext cx="1028700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D32F2F"/>
                </a:solidFill>
              </a:rPr>
              <a:t>High Risk:</a:t>
            </a:r>
            <a:r>
              <a:rPr lang="en-US" sz="1125" dirty="0">
                <a:solidFill>
                  <a:srgbClr val="2D2D2D"/>
                </a:solidFill>
              </a:rPr>
              <a:t>Particularly dangerous while driving or sleeping.</a:t>
            </a:r>
            <a:endParaRPr lang="en-US" sz="1125" dirty="0"/>
          </a:p>
        </p:txBody>
      </p:sp>
      <p:sp>
        <p:nvSpPr>
          <p:cNvPr id="35" name="SK-23-text-34"/>
          <p:cNvSpPr/>
          <p:nvPr/>
        </p:nvSpPr>
        <p:spPr>
          <a:xfrm>
            <a:off x="738188" y="4310063"/>
            <a:ext cx="56921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DVLA Notification (Group 1)</a:t>
            </a:r>
            <a:endParaRPr lang="en-US" sz="1350" dirty="0"/>
          </a:p>
        </p:txBody>
      </p:sp>
      <p:sp>
        <p:nvSpPr>
          <p:cNvPr id="36" name="SK-23-text-35"/>
          <p:cNvSpPr/>
          <p:nvPr/>
        </p:nvSpPr>
        <p:spPr>
          <a:xfrm>
            <a:off x="702469" y="4681538"/>
            <a:ext cx="92583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Mandatory notification if</a:t>
            </a:r>
            <a:r>
              <a:rPr lang="en-US" sz="1125" b="1" dirty="0">
                <a:solidFill>
                  <a:srgbClr val="D32F2F"/>
                </a:solidFill>
              </a:rPr>
              <a:t>impaired awareness</a:t>
            </a:r>
            <a:r>
              <a:rPr lang="en-US" sz="1125" dirty="0">
                <a:solidFill>
                  <a:srgbClr val="2D2D2D"/>
                </a:solidFill>
              </a:rPr>
              <a:t>develops.</a:t>
            </a:r>
            <a:endParaRPr lang="en-US" sz="1125" dirty="0"/>
          </a:p>
        </p:txBody>
      </p:sp>
      <p:sp>
        <p:nvSpPr>
          <p:cNvPr id="37" name="SK-23-text-36"/>
          <p:cNvSpPr/>
          <p:nvPr/>
        </p:nvSpPr>
        <p:spPr>
          <a:xfrm>
            <a:off x="702469" y="4991100"/>
            <a:ext cx="11489531"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Must notify if &gt;1 episode of severe hypoglycaemia (requiring help) in 12 months.</a:t>
            </a:r>
            <a:endParaRPr lang="en-US" sz="1125" dirty="0"/>
          </a:p>
        </p:txBody>
      </p:sp>
      <p:sp>
        <p:nvSpPr>
          <p:cNvPr id="38" name="SK-23-text-37"/>
          <p:cNvSpPr/>
          <p:nvPr/>
        </p:nvSpPr>
        <p:spPr>
          <a:xfrm>
            <a:off x="702469" y="5300663"/>
            <a:ext cx="11489531"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Drivers must check BG before driving and every 2 hours on long journeys.</a:t>
            </a:r>
            <a:endParaRPr lang="en-US" sz="1125" dirty="0"/>
          </a:p>
        </p:txBody>
      </p:sp>
      <p:sp>
        <p:nvSpPr>
          <p:cNvPr id="39" name="SK-23-text-38"/>
          <p:cNvSpPr/>
          <p:nvPr/>
        </p:nvSpPr>
        <p:spPr>
          <a:xfrm>
            <a:off x="6715125" y="1730276"/>
            <a:ext cx="53578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Role of Real-Time CGM</a:t>
            </a:r>
            <a:endParaRPr lang="en-US" sz="1350" dirty="0"/>
          </a:p>
        </p:txBody>
      </p:sp>
      <p:sp>
        <p:nvSpPr>
          <p:cNvPr id="40" name="SK-23-text-39"/>
          <p:cNvSpPr/>
          <p:nvPr/>
        </p:nvSpPr>
        <p:spPr>
          <a:xfrm>
            <a:off x="6548438" y="2244626"/>
            <a:ext cx="5072063" cy="373261"/>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NICE NG28 (2026):</a:t>
            </a:r>
            <a:r>
              <a:rPr lang="en-US" sz="1050" dirty="0">
                <a:solidFill>
                  <a:srgbClr val="2D2D2D"/>
                </a:solidFill>
              </a:rPr>
              <a:t> rtCGM is now standard of care for patients with impaired hypo awareness or persistent severe hypos.</a:t>
            </a:r>
            <a:endParaRPr lang="en-US" sz="1050" dirty="0"/>
          </a:p>
        </p:txBody>
      </p:sp>
      <p:sp>
        <p:nvSpPr>
          <p:cNvPr id="41" name="SK-23-text-40"/>
          <p:cNvSpPr/>
          <p:nvPr/>
        </p:nvSpPr>
        <p:spPr>
          <a:xfrm>
            <a:off x="6679406" y="2875062"/>
            <a:ext cx="5512594"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Provides predictive alerts before glucose hits critical levels.</a:t>
            </a:r>
            <a:endParaRPr lang="en-US" sz="1125" dirty="0"/>
          </a:p>
        </p:txBody>
      </p:sp>
      <p:sp>
        <p:nvSpPr>
          <p:cNvPr id="42" name="SK-23-text-41"/>
          <p:cNvSpPr/>
          <p:nvPr/>
        </p:nvSpPr>
        <p:spPr>
          <a:xfrm>
            <a:off x="6679406" y="3184624"/>
            <a:ext cx="5512594"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Helps restore awareness by preventing the "recurrent hypo" cycle.</a:t>
            </a:r>
            <a:endParaRPr lang="en-US" sz="1125" dirty="0"/>
          </a:p>
        </p:txBody>
      </p:sp>
      <p:sp>
        <p:nvSpPr>
          <p:cNvPr id="43" name="SK-23-text-42"/>
          <p:cNvSpPr/>
          <p:nvPr/>
        </p:nvSpPr>
        <p:spPr>
          <a:xfrm>
            <a:off x="6679406" y="3494187"/>
            <a:ext cx="5512594"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Review data every 3-6 months to assess "Time in Range" (TIR).</a:t>
            </a:r>
            <a:endParaRPr lang="en-US" sz="1125" dirty="0"/>
          </a:p>
        </p:txBody>
      </p:sp>
      <p:sp>
        <p:nvSpPr>
          <p:cNvPr id="44" name="SK-23-text-43"/>
          <p:cNvSpPr/>
          <p:nvPr/>
        </p:nvSpPr>
        <p:spPr>
          <a:xfrm>
            <a:off x="6715125" y="4375249"/>
            <a:ext cx="5476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Safety Management &amp; Referral</a:t>
            </a:r>
            <a:endParaRPr lang="en-US" sz="1350" dirty="0"/>
          </a:p>
        </p:txBody>
      </p:sp>
      <p:sp>
        <p:nvSpPr>
          <p:cNvPr id="45" name="SK-23-text-44"/>
          <p:cNvSpPr/>
          <p:nvPr/>
        </p:nvSpPr>
        <p:spPr>
          <a:xfrm>
            <a:off x="6679406" y="4746724"/>
            <a:ext cx="5512594"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Education:</a:t>
            </a:r>
            <a:r>
              <a:rPr lang="en-US" sz="1125" dirty="0">
                <a:solidFill>
                  <a:srgbClr val="2D2D2D"/>
                </a:solidFill>
              </a:rPr>
              <a:t>Refer to structured education (e.g., DAFNE or BGAT programme).</a:t>
            </a:r>
            <a:endParaRPr lang="en-US" sz="1125" dirty="0"/>
          </a:p>
        </p:txBody>
      </p:sp>
      <p:sp>
        <p:nvSpPr>
          <p:cNvPr id="46" name="SK-23-text-45"/>
          <p:cNvSpPr/>
          <p:nvPr/>
        </p:nvSpPr>
        <p:spPr>
          <a:xfrm>
            <a:off x="6679406" y="5056287"/>
            <a:ext cx="5512594"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Targets:</a:t>
            </a:r>
            <a:r>
              <a:rPr lang="en-US" sz="1125" dirty="0">
                <a:solidFill>
                  <a:srgbClr val="2D2D2D"/>
                </a:solidFill>
              </a:rPr>
              <a:t>Relax HbA1c targets temporarily to avoid all hypos for 3-4 weeks.</a:t>
            </a:r>
            <a:endParaRPr lang="en-US" sz="1125" dirty="0"/>
          </a:p>
        </p:txBody>
      </p:sp>
      <p:sp>
        <p:nvSpPr>
          <p:cNvPr id="47" name="SK-23-text-46"/>
          <p:cNvSpPr/>
          <p:nvPr/>
        </p:nvSpPr>
        <p:spPr>
          <a:xfrm>
            <a:off x="6679406" y="5365849"/>
            <a:ext cx="5357813"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Specialist Review:</a:t>
            </a:r>
            <a:r>
              <a:rPr lang="en-US" sz="1125" dirty="0">
                <a:solidFill>
                  <a:srgbClr val="2D2D2D"/>
                </a:solidFill>
              </a:rPr>
              <a:t>Mandatory if awareness is lost or severe hypos occur despite rtCGM.</a:t>
            </a:r>
            <a:endParaRPr lang="en-US" sz="1125"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4-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4-img-3" descr="preencoded.png"/>
          <p:cNvPicPr>
            <a:picLocks noChangeAspect="1"/>
          </p:cNvPicPr>
          <p:nvPr/>
        </p:nvPicPr>
        <p:blipFill>
          <a:blip r:embed="rId4"/>
          <a:stretch>
            <a:fillRect/>
          </a:stretch>
        </p:blipFill>
        <p:spPr>
          <a:xfrm>
            <a:off x="142875" y="76200"/>
            <a:ext cx="11906250" cy="747713"/>
          </a:xfrm>
          <a:prstGeom prst="rect">
            <a:avLst/>
          </a:prstGeom>
        </p:spPr>
      </p:pic>
      <p:pic>
        <p:nvPicPr>
          <p:cNvPr id="5" name="SK-24-img-4" descr="preencoded.png"/>
          <p:cNvPicPr>
            <a:picLocks noChangeAspect="1"/>
          </p:cNvPicPr>
          <p:nvPr/>
        </p:nvPicPr>
        <p:blipFill>
          <a:blip r:embed="rId5"/>
          <a:stretch>
            <a:fillRect/>
          </a:stretch>
        </p:blipFill>
        <p:spPr>
          <a:xfrm>
            <a:off x="381000" y="542925"/>
            <a:ext cx="11430000" cy="185738"/>
          </a:xfrm>
          <a:prstGeom prst="rect">
            <a:avLst/>
          </a:prstGeom>
        </p:spPr>
      </p:pic>
      <p:pic>
        <p:nvPicPr>
          <p:cNvPr id="6" name="SK-24-img-5" descr="preencoded.png"/>
          <p:cNvPicPr>
            <a:picLocks noChangeAspect="1"/>
          </p:cNvPicPr>
          <p:nvPr/>
        </p:nvPicPr>
        <p:blipFill>
          <a:blip r:embed="rId6"/>
          <a:stretch>
            <a:fillRect/>
          </a:stretch>
        </p:blipFill>
        <p:spPr>
          <a:xfrm>
            <a:off x="238125" y="1627138"/>
            <a:ext cx="5762625" cy="2340025"/>
          </a:xfrm>
          <a:prstGeom prst="rect">
            <a:avLst/>
          </a:prstGeom>
        </p:spPr>
      </p:pic>
      <p:pic>
        <p:nvPicPr>
          <p:cNvPr id="7" name="SK-24-img-6" descr="preencoded.png"/>
          <p:cNvPicPr>
            <a:picLocks noChangeAspect="1"/>
          </p:cNvPicPr>
          <p:nvPr/>
        </p:nvPicPr>
        <p:blipFill>
          <a:blip r:embed="rId7"/>
          <a:stretch>
            <a:fillRect/>
          </a:stretch>
        </p:blipFill>
        <p:spPr>
          <a:xfrm>
            <a:off x="466725" y="1855738"/>
            <a:ext cx="381000" cy="381000"/>
          </a:xfrm>
          <a:prstGeom prst="rect">
            <a:avLst/>
          </a:prstGeom>
        </p:spPr>
      </p:pic>
      <p:pic>
        <p:nvPicPr>
          <p:cNvPr id="8" name="SK-24-img-7" descr="preencoded.png"/>
          <p:cNvPicPr>
            <a:picLocks noChangeAspect="1"/>
          </p:cNvPicPr>
          <p:nvPr/>
        </p:nvPicPr>
        <p:blipFill>
          <a:blip r:embed="rId8"/>
          <a:stretch>
            <a:fillRect/>
          </a:stretch>
        </p:blipFill>
        <p:spPr>
          <a:xfrm>
            <a:off x="550069" y="1958578"/>
            <a:ext cx="214313" cy="175320"/>
          </a:xfrm>
          <a:prstGeom prst="rect">
            <a:avLst/>
          </a:prstGeom>
        </p:spPr>
      </p:pic>
      <p:pic>
        <p:nvPicPr>
          <p:cNvPr id="9" name="SK-24-img-8" descr="preencoded.png"/>
          <p:cNvPicPr>
            <a:picLocks noChangeAspect="1"/>
          </p:cNvPicPr>
          <p:nvPr/>
        </p:nvPicPr>
        <p:blipFill>
          <a:blip r:embed="rId9"/>
          <a:stretch>
            <a:fillRect/>
          </a:stretch>
        </p:blipFill>
        <p:spPr>
          <a:xfrm>
            <a:off x="466725" y="2351038"/>
            <a:ext cx="190500" cy="156865"/>
          </a:xfrm>
          <a:prstGeom prst="rect">
            <a:avLst/>
          </a:prstGeom>
        </p:spPr>
      </p:pic>
      <p:pic>
        <p:nvPicPr>
          <p:cNvPr id="10" name="SK-24-img-9" descr="preencoded.png"/>
          <p:cNvPicPr>
            <a:picLocks noChangeAspect="1"/>
          </p:cNvPicPr>
          <p:nvPr/>
        </p:nvPicPr>
        <p:blipFill>
          <a:blip r:embed="rId10"/>
          <a:stretch>
            <a:fillRect/>
          </a:stretch>
        </p:blipFill>
        <p:spPr>
          <a:xfrm>
            <a:off x="466725" y="2640509"/>
            <a:ext cx="190500" cy="156865"/>
          </a:xfrm>
          <a:prstGeom prst="rect">
            <a:avLst/>
          </a:prstGeom>
        </p:spPr>
      </p:pic>
      <p:pic>
        <p:nvPicPr>
          <p:cNvPr id="11" name="SK-24-img-10" descr="preencoded.png"/>
          <p:cNvPicPr>
            <a:picLocks noChangeAspect="1"/>
          </p:cNvPicPr>
          <p:nvPr/>
        </p:nvPicPr>
        <p:blipFill>
          <a:blip r:embed="rId11"/>
          <a:stretch>
            <a:fillRect/>
          </a:stretch>
        </p:blipFill>
        <p:spPr>
          <a:xfrm>
            <a:off x="466725" y="2929979"/>
            <a:ext cx="190500" cy="156865"/>
          </a:xfrm>
          <a:prstGeom prst="rect">
            <a:avLst/>
          </a:prstGeom>
        </p:spPr>
      </p:pic>
      <p:pic>
        <p:nvPicPr>
          <p:cNvPr id="12" name="SK-24-img-11" descr="preencoded.png"/>
          <p:cNvPicPr>
            <a:picLocks noChangeAspect="1"/>
          </p:cNvPicPr>
          <p:nvPr/>
        </p:nvPicPr>
        <p:blipFill>
          <a:blip r:embed="rId12"/>
          <a:stretch>
            <a:fillRect/>
          </a:stretch>
        </p:blipFill>
        <p:spPr>
          <a:xfrm>
            <a:off x="466725" y="3333750"/>
            <a:ext cx="5305425" cy="404813"/>
          </a:xfrm>
          <a:prstGeom prst="rect">
            <a:avLst/>
          </a:prstGeom>
        </p:spPr>
      </p:pic>
      <p:pic>
        <p:nvPicPr>
          <p:cNvPr id="13" name="SK-24-img-12" descr="preencoded.png"/>
          <p:cNvPicPr>
            <a:picLocks noChangeAspect="1"/>
          </p:cNvPicPr>
          <p:nvPr/>
        </p:nvPicPr>
        <p:blipFill>
          <a:blip r:embed="rId13"/>
          <a:stretch>
            <a:fillRect/>
          </a:stretch>
        </p:blipFill>
        <p:spPr>
          <a:xfrm>
            <a:off x="609600" y="3459659"/>
            <a:ext cx="178594" cy="148828"/>
          </a:xfrm>
          <a:prstGeom prst="rect">
            <a:avLst/>
          </a:prstGeom>
        </p:spPr>
      </p:pic>
      <p:pic>
        <p:nvPicPr>
          <p:cNvPr id="14" name="SK-24-img-13" descr="preencoded.png"/>
          <p:cNvPicPr>
            <a:picLocks noChangeAspect="1"/>
          </p:cNvPicPr>
          <p:nvPr/>
        </p:nvPicPr>
        <p:blipFill>
          <a:blip r:embed="rId14"/>
          <a:stretch>
            <a:fillRect/>
          </a:stretch>
        </p:blipFill>
        <p:spPr>
          <a:xfrm>
            <a:off x="238125" y="4157663"/>
            <a:ext cx="5762625" cy="1820912"/>
          </a:xfrm>
          <a:prstGeom prst="rect">
            <a:avLst/>
          </a:prstGeom>
        </p:spPr>
      </p:pic>
      <p:pic>
        <p:nvPicPr>
          <p:cNvPr id="15" name="SK-24-img-14" descr="preencoded.png"/>
          <p:cNvPicPr>
            <a:picLocks noChangeAspect="1"/>
          </p:cNvPicPr>
          <p:nvPr/>
        </p:nvPicPr>
        <p:blipFill>
          <a:blip r:embed="rId15"/>
          <a:stretch>
            <a:fillRect/>
          </a:stretch>
        </p:blipFill>
        <p:spPr>
          <a:xfrm>
            <a:off x="466725" y="4386263"/>
            <a:ext cx="381000" cy="381000"/>
          </a:xfrm>
          <a:prstGeom prst="rect">
            <a:avLst/>
          </a:prstGeom>
        </p:spPr>
      </p:pic>
      <p:pic>
        <p:nvPicPr>
          <p:cNvPr id="16" name="SK-24-img-15" descr="preencoded.png"/>
          <p:cNvPicPr>
            <a:picLocks noChangeAspect="1"/>
          </p:cNvPicPr>
          <p:nvPr/>
        </p:nvPicPr>
        <p:blipFill>
          <a:blip r:embed="rId16"/>
          <a:stretch>
            <a:fillRect/>
          </a:stretch>
        </p:blipFill>
        <p:spPr>
          <a:xfrm>
            <a:off x="550069" y="4489103"/>
            <a:ext cx="214313" cy="175320"/>
          </a:xfrm>
          <a:prstGeom prst="rect">
            <a:avLst/>
          </a:prstGeom>
        </p:spPr>
      </p:pic>
      <p:pic>
        <p:nvPicPr>
          <p:cNvPr id="17" name="SK-24-img-16" descr="preencoded.png"/>
          <p:cNvPicPr>
            <a:picLocks noChangeAspect="1"/>
          </p:cNvPicPr>
          <p:nvPr/>
        </p:nvPicPr>
        <p:blipFill>
          <a:blip r:embed="rId17"/>
          <a:stretch>
            <a:fillRect/>
          </a:stretch>
        </p:blipFill>
        <p:spPr>
          <a:xfrm>
            <a:off x="466725" y="4881563"/>
            <a:ext cx="190500" cy="156865"/>
          </a:xfrm>
          <a:prstGeom prst="rect">
            <a:avLst/>
          </a:prstGeom>
        </p:spPr>
      </p:pic>
      <p:pic>
        <p:nvPicPr>
          <p:cNvPr id="18" name="SK-24-img-17" descr="preencoded.png"/>
          <p:cNvPicPr>
            <a:picLocks noChangeAspect="1"/>
          </p:cNvPicPr>
          <p:nvPr/>
        </p:nvPicPr>
        <p:blipFill>
          <a:blip r:embed="rId18"/>
          <a:stretch>
            <a:fillRect/>
          </a:stretch>
        </p:blipFill>
        <p:spPr>
          <a:xfrm>
            <a:off x="466725" y="5171033"/>
            <a:ext cx="190500" cy="156865"/>
          </a:xfrm>
          <a:prstGeom prst="rect">
            <a:avLst/>
          </a:prstGeom>
        </p:spPr>
      </p:pic>
      <p:pic>
        <p:nvPicPr>
          <p:cNvPr id="19" name="SK-24-img-18" descr="preencoded.png"/>
          <p:cNvPicPr>
            <a:picLocks noChangeAspect="1"/>
          </p:cNvPicPr>
          <p:nvPr/>
        </p:nvPicPr>
        <p:blipFill>
          <a:blip r:embed="rId19"/>
          <a:stretch>
            <a:fillRect/>
          </a:stretch>
        </p:blipFill>
        <p:spPr>
          <a:xfrm>
            <a:off x="466725" y="5460504"/>
            <a:ext cx="190500" cy="156865"/>
          </a:xfrm>
          <a:prstGeom prst="rect">
            <a:avLst/>
          </a:prstGeom>
        </p:spPr>
      </p:pic>
      <p:pic>
        <p:nvPicPr>
          <p:cNvPr id="20" name="SK-24-img-19" descr="preencoded.png"/>
          <p:cNvPicPr>
            <a:picLocks noChangeAspect="1"/>
          </p:cNvPicPr>
          <p:nvPr/>
        </p:nvPicPr>
        <p:blipFill>
          <a:blip r:embed="rId20"/>
          <a:stretch>
            <a:fillRect/>
          </a:stretch>
        </p:blipFill>
        <p:spPr>
          <a:xfrm>
            <a:off x="6191250" y="1087934"/>
            <a:ext cx="5762625" cy="3746004"/>
          </a:xfrm>
          <a:prstGeom prst="rect">
            <a:avLst/>
          </a:prstGeom>
        </p:spPr>
      </p:pic>
      <p:pic>
        <p:nvPicPr>
          <p:cNvPr id="21" name="SK-24-img-20" descr="preencoded.png"/>
          <p:cNvPicPr>
            <a:picLocks noChangeAspect="1"/>
          </p:cNvPicPr>
          <p:nvPr/>
        </p:nvPicPr>
        <p:blipFill>
          <a:blip r:embed="rId21"/>
          <a:stretch>
            <a:fillRect/>
          </a:stretch>
        </p:blipFill>
        <p:spPr>
          <a:xfrm>
            <a:off x="6419850" y="1316534"/>
            <a:ext cx="381000" cy="381000"/>
          </a:xfrm>
          <a:prstGeom prst="rect">
            <a:avLst/>
          </a:prstGeom>
        </p:spPr>
      </p:pic>
      <p:pic>
        <p:nvPicPr>
          <p:cNvPr id="22" name="SK-24-img-21" descr="preencoded.png"/>
          <p:cNvPicPr>
            <a:picLocks noChangeAspect="1"/>
          </p:cNvPicPr>
          <p:nvPr/>
        </p:nvPicPr>
        <p:blipFill>
          <a:blip r:embed="rId22"/>
          <a:stretch>
            <a:fillRect/>
          </a:stretch>
        </p:blipFill>
        <p:spPr>
          <a:xfrm>
            <a:off x="6503194" y="1419374"/>
            <a:ext cx="214313" cy="175320"/>
          </a:xfrm>
          <a:prstGeom prst="rect">
            <a:avLst/>
          </a:prstGeom>
        </p:spPr>
      </p:pic>
      <p:pic>
        <p:nvPicPr>
          <p:cNvPr id="23" name="SK-24-img-22" descr="preencoded.png"/>
          <p:cNvPicPr>
            <a:picLocks noChangeAspect="1"/>
          </p:cNvPicPr>
          <p:nvPr/>
        </p:nvPicPr>
        <p:blipFill>
          <a:blip r:embed="rId23"/>
          <a:stretch>
            <a:fillRect/>
          </a:stretch>
        </p:blipFill>
        <p:spPr>
          <a:xfrm>
            <a:off x="6419850" y="1811834"/>
            <a:ext cx="190500" cy="156865"/>
          </a:xfrm>
          <a:prstGeom prst="rect">
            <a:avLst/>
          </a:prstGeom>
        </p:spPr>
      </p:pic>
      <p:pic>
        <p:nvPicPr>
          <p:cNvPr id="24" name="SK-24-img-23" descr="preencoded.png"/>
          <p:cNvPicPr>
            <a:picLocks noChangeAspect="1"/>
          </p:cNvPicPr>
          <p:nvPr/>
        </p:nvPicPr>
        <p:blipFill>
          <a:blip r:embed="rId24"/>
          <a:stretch>
            <a:fillRect/>
          </a:stretch>
        </p:blipFill>
        <p:spPr>
          <a:xfrm>
            <a:off x="6419850" y="2101304"/>
            <a:ext cx="190500" cy="156865"/>
          </a:xfrm>
          <a:prstGeom prst="rect">
            <a:avLst/>
          </a:prstGeom>
        </p:spPr>
      </p:pic>
      <p:pic>
        <p:nvPicPr>
          <p:cNvPr id="25" name="SK-24-img-24" descr="preencoded.png"/>
          <p:cNvPicPr>
            <a:picLocks noChangeAspect="1"/>
          </p:cNvPicPr>
          <p:nvPr/>
        </p:nvPicPr>
        <p:blipFill>
          <a:blip r:embed="rId25"/>
          <a:stretch>
            <a:fillRect/>
          </a:stretch>
        </p:blipFill>
        <p:spPr>
          <a:xfrm>
            <a:off x="6419850" y="2543175"/>
            <a:ext cx="1934021" cy="352425"/>
          </a:xfrm>
          <a:prstGeom prst="rect">
            <a:avLst/>
          </a:prstGeom>
        </p:spPr>
      </p:pic>
      <p:pic>
        <p:nvPicPr>
          <p:cNvPr id="26" name="SK-24-img-25" descr="preencoded.png"/>
          <p:cNvPicPr>
            <a:picLocks noChangeAspect="1"/>
          </p:cNvPicPr>
          <p:nvPr/>
        </p:nvPicPr>
        <p:blipFill>
          <a:blip r:embed="rId26"/>
          <a:stretch>
            <a:fillRect/>
          </a:stretch>
        </p:blipFill>
        <p:spPr>
          <a:xfrm>
            <a:off x="8353871" y="2543175"/>
            <a:ext cx="3371404" cy="352425"/>
          </a:xfrm>
          <a:prstGeom prst="rect">
            <a:avLst/>
          </a:prstGeom>
        </p:spPr>
      </p:pic>
      <p:pic>
        <p:nvPicPr>
          <p:cNvPr id="27" name="SK-24-img-26" descr="preencoded.png"/>
          <p:cNvPicPr>
            <a:picLocks noChangeAspect="1"/>
          </p:cNvPicPr>
          <p:nvPr/>
        </p:nvPicPr>
        <p:blipFill>
          <a:blip r:embed="rId27"/>
          <a:stretch>
            <a:fillRect/>
          </a:stretch>
        </p:blipFill>
        <p:spPr>
          <a:xfrm>
            <a:off x="6419850" y="2895600"/>
            <a:ext cx="1934021" cy="352425"/>
          </a:xfrm>
          <a:prstGeom prst="rect">
            <a:avLst/>
          </a:prstGeom>
        </p:spPr>
      </p:pic>
      <p:pic>
        <p:nvPicPr>
          <p:cNvPr id="28" name="SK-24-img-27" descr="preencoded.png"/>
          <p:cNvPicPr>
            <a:picLocks noChangeAspect="1"/>
          </p:cNvPicPr>
          <p:nvPr/>
        </p:nvPicPr>
        <p:blipFill>
          <a:blip r:embed="rId28"/>
          <a:stretch>
            <a:fillRect/>
          </a:stretch>
        </p:blipFill>
        <p:spPr>
          <a:xfrm>
            <a:off x="8353871" y="2895600"/>
            <a:ext cx="3371404" cy="352425"/>
          </a:xfrm>
          <a:prstGeom prst="rect">
            <a:avLst/>
          </a:prstGeom>
        </p:spPr>
      </p:pic>
      <p:pic>
        <p:nvPicPr>
          <p:cNvPr id="29" name="SK-24-img-28" descr="preencoded.png"/>
          <p:cNvPicPr>
            <a:picLocks noChangeAspect="1"/>
          </p:cNvPicPr>
          <p:nvPr/>
        </p:nvPicPr>
        <p:blipFill>
          <a:blip r:embed="rId27"/>
          <a:stretch>
            <a:fillRect/>
          </a:stretch>
        </p:blipFill>
        <p:spPr>
          <a:xfrm>
            <a:off x="6419850" y="3248025"/>
            <a:ext cx="1934021" cy="352425"/>
          </a:xfrm>
          <a:prstGeom prst="rect">
            <a:avLst/>
          </a:prstGeom>
        </p:spPr>
      </p:pic>
      <p:pic>
        <p:nvPicPr>
          <p:cNvPr id="30" name="SK-24-img-29" descr="preencoded.png"/>
          <p:cNvPicPr>
            <a:picLocks noChangeAspect="1"/>
          </p:cNvPicPr>
          <p:nvPr/>
        </p:nvPicPr>
        <p:blipFill>
          <a:blip r:embed="rId28"/>
          <a:stretch>
            <a:fillRect/>
          </a:stretch>
        </p:blipFill>
        <p:spPr>
          <a:xfrm>
            <a:off x="8353871" y="3248025"/>
            <a:ext cx="3371404" cy="352425"/>
          </a:xfrm>
          <a:prstGeom prst="rect">
            <a:avLst/>
          </a:prstGeom>
        </p:spPr>
      </p:pic>
      <p:pic>
        <p:nvPicPr>
          <p:cNvPr id="31" name="SK-24-img-30" descr="preencoded.png"/>
          <p:cNvPicPr>
            <a:picLocks noChangeAspect="1"/>
          </p:cNvPicPr>
          <p:nvPr/>
        </p:nvPicPr>
        <p:blipFill>
          <a:blip r:embed="rId27"/>
          <a:stretch>
            <a:fillRect/>
          </a:stretch>
        </p:blipFill>
        <p:spPr>
          <a:xfrm>
            <a:off x="6419850" y="3600450"/>
            <a:ext cx="1934021" cy="352425"/>
          </a:xfrm>
          <a:prstGeom prst="rect">
            <a:avLst/>
          </a:prstGeom>
        </p:spPr>
      </p:pic>
      <p:pic>
        <p:nvPicPr>
          <p:cNvPr id="32" name="SK-24-img-31" descr="preencoded.png"/>
          <p:cNvPicPr>
            <a:picLocks noChangeAspect="1"/>
          </p:cNvPicPr>
          <p:nvPr/>
        </p:nvPicPr>
        <p:blipFill>
          <a:blip r:embed="rId28"/>
          <a:stretch>
            <a:fillRect/>
          </a:stretch>
        </p:blipFill>
        <p:spPr>
          <a:xfrm>
            <a:off x="8353871" y="3600450"/>
            <a:ext cx="3371404" cy="352425"/>
          </a:xfrm>
          <a:prstGeom prst="rect">
            <a:avLst/>
          </a:prstGeom>
        </p:spPr>
      </p:pic>
      <p:pic>
        <p:nvPicPr>
          <p:cNvPr id="33" name="SK-24-img-32" descr="preencoded.png"/>
          <p:cNvPicPr>
            <a:picLocks noChangeAspect="1"/>
          </p:cNvPicPr>
          <p:nvPr/>
        </p:nvPicPr>
        <p:blipFill>
          <a:blip r:embed="rId27"/>
          <a:stretch>
            <a:fillRect/>
          </a:stretch>
        </p:blipFill>
        <p:spPr>
          <a:xfrm>
            <a:off x="6419850" y="3952875"/>
            <a:ext cx="1934021" cy="352425"/>
          </a:xfrm>
          <a:prstGeom prst="rect">
            <a:avLst/>
          </a:prstGeom>
        </p:spPr>
      </p:pic>
      <p:pic>
        <p:nvPicPr>
          <p:cNvPr id="34" name="SK-24-img-33" descr="preencoded.png"/>
          <p:cNvPicPr>
            <a:picLocks noChangeAspect="1"/>
          </p:cNvPicPr>
          <p:nvPr/>
        </p:nvPicPr>
        <p:blipFill>
          <a:blip r:embed="rId28"/>
          <a:stretch>
            <a:fillRect/>
          </a:stretch>
        </p:blipFill>
        <p:spPr>
          <a:xfrm>
            <a:off x="8353871" y="3952875"/>
            <a:ext cx="3371404" cy="352425"/>
          </a:xfrm>
          <a:prstGeom prst="rect">
            <a:avLst/>
          </a:prstGeom>
        </p:spPr>
      </p:pic>
      <p:pic>
        <p:nvPicPr>
          <p:cNvPr id="35" name="SK-24-img-34" descr="preencoded.png"/>
          <p:cNvPicPr>
            <a:picLocks noChangeAspect="1"/>
          </p:cNvPicPr>
          <p:nvPr/>
        </p:nvPicPr>
        <p:blipFill>
          <a:blip r:embed="rId29"/>
          <a:stretch>
            <a:fillRect/>
          </a:stretch>
        </p:blipFill>
        <p:spPr>
          <a:xfrm>
            <a:off x="6191250" y="4986338"/>
            <a:ext cx="5762625" cy="1531441"/>
          </a:xfrm>
          <a:prstGeom prst="rect">
            <a:avLst/>
          </a:prstGeom>
        </p:spPr>
      </p:pic>
      <p:pic>
        <p:nvPicPr>
          <p:cNvPr id="36" name="SK-24-img-35" descr="preencoded.png"/>
          <p:cNvPicPr>
            <a:picLocks noChangeAspect="1"/>
          </p:cNvPicPr>
          <p:nvPr/>
        </p:nvPicPr>
        <p:blipFill>
          <a:blip r:embed="rId30"/>
          <a:stretch>
            <a:fillRect/>
          </a:stretch>
        </p:blipFill>
        <p:spPr>
          <a:xfrm>
            <a:off x="6419850" y="5214938"/>
            <a:ext cx="381000" cy="381000"/>
          </a:xfrm>
          <a:prstGeom prst="rect">
            <a:avLst/>
          </a:prstGeom>
        </p:spPr>
      </p:pic>
      <p:pic>
        <p:nvPicPr>
          <p:cNvPr id="37" name="SK-24-img-36" descr="preencoded.png"/>
          <p:cNvPicPr>
            <a:picLocks noChangeAspect="1"/>
          </p:cNvPicPr>
          <p:nvPr/>
        </p:nvPicPr>
        <p:blipFill>
          <a:blip r:embed="rId31"/>
          <a:stretch>
            <a:fillRect/>
          </a:stretch>
        </p:blipFill>
        <p:spPr>
          <a:xfrm>
            <a:off x="6503194" y="5317778"/>
            <a:ext cx="214313" cy="175320"/>
          </a:xfrm>
          <a:prstGeom prst="rect">
            <a:avLst/>
          </a:prstGeom>
        </p:spPr>
      </p:pic>
      <p:pic>
        <p:nvPicPr>
          <p:cNvPr id="38" name="SK-24-img-37" descr="preencoded.png"/>
          <p:cNvPicPr>
            <a:picLocks noChangeAspect="1"/>
          </p:cNvPicPr>
          <p:nvPr/>
        </p:nvPicPr>
        <p:blipFill>
          <a:blip r:embed="rId32"/>
          <a:stretch>
            <a:fillRect/>
          </a:stretch>
        </p:blipFill>
        <p:spPr>
          <a:xfrm>
            <a:off x="6419850" y="5710238"/>
            <a:ext cx="190500" cy="156865"/>
          </a:xfrm>
          <a:prstGeom prst="rect">
            <a:avLst/>
          </a:prstGeom>
        </p:spPr>
      </p:pic>
      <p:pic>
        <p:nvPicPr>
          <p:cNvPr id="39" name="SK-24-img-38" descr="preencoded.png"/>
          <p:cNvPicPr>
            <a:picLocks noChangeAspect="1"/>
          </p:cNvPicPr>
          <p:nvPr/>
        </p:nvPicPr>
        <p:blipFill>
          <a:blip r:embed="rId33"/>
          <a:stretch>
            <a:fillRect/>
          </a:stretch>
        </p:blipFill>
        <p:spPr>
          <a:xfrm>
            <a:off x="6419850" y="5999708"/>
            <a:ext cx="190500" cy="156865"/>
          </a:xfrm>
          <a:prstGeom prst="rect">
            <a:avLst/>
          </a:prstGeom>
        </p:spPr>
      </p:pic>
      <p:sp>
        <p:nvSpPr>
          <p:cNvPr id="40" name="SK-24-text-39"/>
          <p:cNvSpPr/>
          <p:nvPr/>
        </p:nvSpPr>
        <p:spPr>
          <a:xfrm>
            <a:off x="381000" y="171450"/>
            <a:ext cx="111556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FFFFF"/>
                </a:solidFill>
              </a:rPr>
              <a:t>Monitoring Requirements: Type 1 Diabetes</a:t>
            </a:r>
            <a:endParaRPr lang="en-US" sz="1800" dirty="0"/>
          </a:p>
        </p:txBody>
      </p:sp>
      <p:sp>
        <p:nvSpPr>
          <p:cNvPr id="41" name="SK-24-text-40"/>
          <p:cNvSpPr/>
          <p:nvPr/>
        </p:nvSpPr>
        <p:spPr>
          <a:xfrm>
            <a:off x="10951518" y="266700"/>
            <a:ext cx="1240482"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a:t>
            </a:r>
            <a:endParaRPr lang="en-US" sz="1050" dirty="0"/>
          </a:p>
        </p:txBody>
      </p:sp>
      <p:sp>
        <p:nvSpPr>
          <p:cNvPr id="42" name="SK-24-text-41"/>
          <p:cNvSpPr/>
          <p:nvPr/>
        </p:nvSpPr>
        <p:spPr>
          <a:xfrm>
            <a:off x="381000" y="571500"/>
            <a:ext cx="2640330" cy="157163"/>
          </a:xfrm>
          <a:prstGeom prst="rect">
            <a:avLst/>
          </a:prstGeom>
          <a:noFill/>
          <a:ln/>
        </p:spPr>
        <p:txBody>
          <a:bodyPr vert="horz" wrap="square" lIns="0" tIns="0" rIns="0" bIns="0" rtlCol="0" anchor="ctr"/>
          <a:lstStyle/>
          <a:p>
            <a:pPr marL="0" indent="0">
              <a:lnSpc>
                <a:spcPts val="1238"/>
              </a:lnSpc>
              <a:buNone/>
            </a:pPr>
            <a:r>
              <a:rPr lang="en-US" sz="825" dirty="0">
                <a:solidFill>
                  <a:srgbClr val="FFFFFF"/>
                </a:solidFill>
              </a:rPr>
              <a:t>www.bradfordvts.co.uk</a:t>
            </a:r>
            <a:endParaRPr lang="en-US" sz="825" dirty="0"/>
          </a:p>
        </p:txBody>
      </p:sp>
      <p:sp>
        <p:nvSpPr>
          <p:cNvPr id="43" name="SK-24-text-42"/>
          <p:cNvSpPr/>
          <p:nvPr/>
        </p:nvSpPr>
        <p:spPr>
          <a:xfrm>
            <a:off x="9425285" y="578644"/>
            <a:ext cx="2766715" cy="142875"/>
          </a:xfrm>
          <a:prstGeom prst="rect">
            <a:avLst/>
          </a:prstGeom>
          <a:noFill/>
          <a:ln/>
        </p:spPr>
        <p:txBody>
          <a:bodyPr vert="horz" wrap="square" lIns="0" tIns="0" rIns="0" bIns="0" rtlCol="0" anchor="ctr"/>
          <a:lstStyle/>
          <a:p>
            <a:pPr marL="0" indent="0">
              <a:lnSpc>
                <a:spcPts val="1125"/>
              </a:lnSpc>
              <a:buNone/>
            </a:pPr>
            <a:r>
              <a:rPr lang="en-US" sz="750" i="1" dirty="0">
                <a:solidFill>
                  <a:srgbClr val="FFFFFF"/>
                </a:solidFill>
              </a:rPr>
              <a:t>Disclaimer: Clinical guidance only. Verify with NICE/BNF.</a:t>
            </a:r>
            <a:endParaRPr lang="en-US" sz="750" dirty="0"/>
          </a:p>
        </p:txBody>
      </p:sp>
      <p:sp>
        <p:nvSpPr>
          <p:cNvPr id="44" name="SK-24-text-43"/>
          <p:cNvSpPr/>
          <p:nvPr/>
        </p:nvSpPr>
        <p:spPr>
          <a:xfrm>
            <a:off x="962025" y="1903363"/>
            <a:ext cx="5486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Blood Glucose Monitoring</a:t>
            </a:r>
            <a:endParaRPr lang="en-US" sz="1500" dirty="0"/>
          </a:p>
        </p:txBody>
      </p:sp>
      <p:sp>
        <p:nvSpPr>
          <p:cNvPr id="45" name="SK-24-text-44"/>
          <p:cNvSpPr/>
          <p:nvPr/>
        </p:nvSpPr>
        <p:spPr>
          <a:xfrm>
            <a:off x="752475" y="2351038"/>
            <a:ext cx="920496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Check every </a:t>
            </a:r>
            <a:r>
              <a:rPr lang="en-US" sz="1200" b="1" dirty="0">
                <a:solidFill>
                  <a:srgbClr val="2D2D2D"/>
                </a:solidFill>
              </a:rPr>
              <a:t>1–2 hours</a:t>
            </a:r>
            <a:r>
              <a:rPr lang="en-US" sz="1200" dirty="0">
                <a:solidFill>
                  <a:srgbClr val="2D2D2D"/>
                </a:solidFill>
              </a:rPr>
              <a:t> if very unwell or vomiting.</a:t>
            </a:r>
            <a:endParaRPr lang="en-US" sz="1200" dirty="0"/>
          </a:p>
        </p:txBody>
      </p:sp>
      <p:sp>
        <p:nvSpPr>
          <p:cNvPr id="46" name="SK-24-text-45"/>
          <p:cNvSpPr/>
          <p:nvPr/>
        </p:nvSpPr>
        <p:spPr>
          <a:xfrm>
            <a:off x="752475" y="2640509"/>
            <a:ext cx="96926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Monitor day and night until the illness has resolved.</a:t>
            </a:r>
            <a:endParaRPr lang="en-US" sz="1200" dirty="0"/>
          </a:p>
        </p:txBody>
      </p:sp>
      <p:sp>
        <p:nvSpPr>
          <p:cNvPr id="47" name="SK-24-text-46"/>
          <p:cNvSpPr/>
          <p:nvPr/>
        </p:nvSpPr>
        <p:spPr>
          <a:xfrm>
            <a:off x="752475" y="2929979"/>
            <a:ext cx="1143952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Requirements often </a:t>
            </a:r>
            <a:r>
              <a:rPr lang="en-US" sz="1200" b="1" dirty="0">
                <a:solidFill>
                  <a:srgbClr val="2D2D2D"/>
                </a:solidFill>
              </a:rPr>
              <a:t>increase</a:t>
            </a:r>
            <a:r>
              <a:rPr lang="en-US" sz="1200" dirty="0">
                <a:solidFill>
                  <a:srgbClr val="2D2D2D"/>
                </a:solidFill>
              </a:rPr>
              <a:t> by 10-20% despite poor oral intake.</a:t>
            </a:r>
            <a:endParaRPr lang="en-US" sz="1200" dirty="0"/>
          </a:p>
        </p:txBody>
      </p:sp>
      <p:sp>
        <p:nvSpPr>
          <p:cNvPr id="48" name="SK-24-text-47"/>
          <p:cNvSpPr/>
          <p:nvPr/>
        </p:nvSpPr>
        <p:spPr>
          <a:xfrm>
            <a:off x="788194" y="3333750"/>
            <a:ext cx="7461923" cy="404813"/>
          </a:xfrm>
          <a:prstGeom prst="rect">
            <a:avLst/>
          </a:prstGeom>
          <a:noFill/>
          <a:ln/>
        </p:spPr>
        <p:txBody>
          <a:bodyPr vert="horz" wrap="square" lIns="0" tIns="0" rIns="0" bIns="0" rtlCol="0" anchor="ctr"/>
          <a:lstStyle/>
          <a:p>
            <a:pPr marL="0" indent="0">
              <a:lnSpc>
                <a:spcPts val="1688"/>
              </a:lnSpc>
              <a:buNone/>
            </a:pPr>
            <a:r>
              <a:rPr lang="en-US" sz="1125" b="1" dirty="0">
                <a:solidFill>
                  <a:srgbClr val="E65100"/>
                </a:solidFill>
              </a:rPr>
              <a:t> NEVER stop basal insulin, even if not eating.</a:t>
            </a:r>
            <a:endParaRPr lang="en-US" sz="1125" dirty="0"/>
          </a:p>
        </p:txBody>
      </p:sp>
      <p:sp>
        <p:nvSpPr>
          <p:cNvPr id="49" name="SK-24-text-48"/>
          <p:cNvSpPr/>
          <p:nvPr/>
        </p:nvSpPr>
        <p:spPr>
          <a:xfrm>
            <a:off x="962025" y="4433888"/>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Urgent Hospital Review</a:t>
            </a:r>
            <a:endParaRPr lang="en-US" sz="1500" dirty="0"/>
          </a:p>
        </p:txBody>
      </p:sp>
      <p:sp>
        <p:nvSpPr>
          <p:cNvPr id="50" name="SK-24-text-49"/>
          <p:cNvSpPr/>
          <p:nvPr/>
        </p:nvSpPr>
        <p:spPr>
          <a:xfrm>
            <a:off x="752475" y="4881563"/>
            <a:ext cx="96926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Persistent vomiting (unable to keep any fluids down).</a:t>
            </a:r>
            <a:endParaRPr lang="en-US" sz="1200" dirty="0"/>
          </a:p>
        </p:txBody>
      </p:sp>
      <p:sp>
        <p:nvSpPr>
          <p:cNvPr id="51" name="SK-24-text-50"/>
          <p:cNvSpPr/>
          <p:nvPr/>
        </p:nvSpPr>
        <p:spPr>
          <a:xfrm>
            <a:off x="752475" y="5171033"/>
            <a:ext cx="84734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Blood glucose &gt;17 mmol/L with rising ketones.</a:t>
            </a:r>
            <a:endParaRPr lang="en-US" sz="1200" dirty="0"/>
          </a:p>
        </p:txBody>
      </p:sp>
      <p:sp>
        <p:nvSpPr>
          <p:cNvPr id="52" name="SK-24-text-51"/>
          <p:cNvSpPr/>
          <p:nvPr/>
        </p:nvSpPr>
        <p:spPr>
          <a:xfrm>
            <a:off x="752475" y="5460504"/>
            <a:ext cx="87782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Signs of DKA: Abdominal pain or rapid breathing.</a:t>
            </a:r>
            <a:endParaRPr lang="en-US" sz="1200" dirty="0"/>
          </a:p>
        </p:txBody>
      </p:sp>
      <p:sp>
        <p:nvSpPr>
          <p:cNvPr id="53" name="SK-24-text-52"/>
          <p:cNvSpPr/>
          <p:nvPr/>
        </p:nvSpPr>
        <p:spPr>
          <a:xfrm>
            <a:off x="6915150" y="1364159"/>
            <a:ext cx="5276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Ketone Monitoring Protocol</a:t>
            </a:r>
            <a:endParaRPr lang="en-US" sz="1500" dirty="0"/>
          </a:p>
        </p:txBody>
      </p:sp>
      <p:sp>
        <p:nvSpPr>
          <p:cNvPr id="54" name="SK-24-text-53"/>
          <p:cNvSpPr/>
          <p:nvPr/>
        </p:nvSpPr>
        <p:spPr>
          <a:xfrm>
            <a:off x="6705600" y="1811834"/>
            <a:ext cx="54864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Check every </a:t>
            </a:r>
            <a:r>
              <a:rPr lang="en-US" sz="1200" b="1" dirty="0">
                <a:solidFill>
                  <a:srgbClr val="2D2D2D"/>
                </a:solidFill>
              </a:rPr>
              <a:t>2–4 hours</a:t>
            </a:r>
            <a:r>
              <a:rPr lang="en-US" sz="1200" dirty="0">
                <a:solidFill>
                  <a:srgbClr val="2D2D2D"/>
                </a:solidFill>
              </a:rPr>
              <a:t> while unwell.</a:t>
            </a:r>
            <a:endParaRPr lang="en-US" sz="1200" dirty="0"/>
          </a:p>
        </p:txBody>
      </p:sp>
      <p:sp>
        <p:nvSpPr>
          <p:cNvPr id="55" name="SK-24-text-54"/>
          <p:cNvSpPr/>
          <p:nvPr/>
        </p:nvSpPr>
        <p:spPr>
          <a:xfrm>
            <a:off x="6705600" y="2101304"/>
            <a:ext cx="54864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Blood ketone testing is preferred over urine testing.</a:t>
            </a:r>
            <a:endParaRPr lang="en-US" sz="1200" dirty="0"/>
          </a:p>
        </p:txBody>
      </p:sp>
      <p:sp>
        <p:nvSpPr>
          <p:cNvPr id="56" name="SK-24-text-55"/>
          <p:cNvSpPr/>
          <p:nvPr/>
        </p:nvSpPr>
        <p:spPr>
          <a:xfrm>
            <a:off x="6515100" y="2543175"/>
            <a:ext cx="2308130"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Ketones (mmol/L)</a:t>
            </a:r>
            <a:endParaRPr lang="en-US" sz="1050" dirty="0"/>
          </a:p>
        </p:txBody>
      </p:sp>
      <p:sp>
        <p:nvSpPr>
          <p:cNvPr id="57" name="SK-24-text-56"/>
          <p:cNvSpPr/>
          <p:nvPr/>
        </p:nvSpPr>
        <p:spPr>
          <a:xfrm>
            <a:off x="8449121" y="2543175"/>
            <a:ext cx="3180904"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Status / Action</a:t>
            </a:r>
            <a:endParaRPr lang="en-US" sz="1050" dirty="0"/>
          </a:p>
        </p:txBody>
      </p:sp>
      <p:sp>
        <p:nvSpPr>
          <p:cNvPr id="58" name="SK-24-text-57"/>
          <p:cNvSpPr/>
          <p:nvPr/>
        </p:nvSpPr>
        <p:spPr>
          <a:xfrm>
            <a:off x="6515100" y="2895600"/>
            <a:ext cx="1743521" cy="35242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&lt; 0.6</a:t>
            </a:r>
            <a:endParaRPr lang="en-US" sz="1050" dirty="0"/>
          </a:p>
        </p:txBody>
      </p:sp>
      <p:sp>
        <p:nvSpPr>
          <p:cNvPr id="59" name="SK-24-text-58"/>
          <p:cNvSpPr/>
          <p:nvPr/>
        </p:nvSpPr>
        <p:spPr>
          <a:xfrm>
            <a:off x="8449121" y="2895600"/>
            <a:ext cx="3742879"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Normal - Continue monitoring</a:t>
            </a:r>
            <a:endParaRPr lang="en-US" sz="1050" dirty="0"/>
          </a:p>
        </p:txBody>
      </p:sp>
      <p:sp>
        <p:nvSpPr>
          <p:cNvPr id="60" name="SK-24-text-59"/>
          <p:cNvSpPr/>
          <p:nvPr/>
        </p:nvSpPr>
        <p:spPr>
          <a:xfrm>
            <a:off x="6515100" y="3248025"/>
            <a:ext cx="1743521" cy="35242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0.6 – 1.4</a:t>
            </a:r>
            <a:endParaRPr lang="en-US" sz="1050" dirty="0"/>
          </a:p>
        </p:txBody>
      </p:sp>
      <p:sp>
        <p:nvSpPr>
          <p:cNvPr id="61" name="SK-24-text-60"/>
          <p:cNvSpPr/>
          <p:nvPr/>
        </p:nvSpPr>
        <p:spPr>
          <a:xfrm>
            <a:off x="8449121" y="3248025"/>
            <a:ext cx="3742879"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F57C00"/>
                </a:solidFill>
              </a:rPr>
              <a:t>Risk of DKA - Extra rapid insulin</a:t>
            </a:r>
            <a:endParaRPr lang="en-US" sz="1050" dirty="0"/>
          </a:p>
        </p:txBody>
      </p:sp>
      <p:sp>
        <p:nvSpPr>
          <p:cNvPr id="62" name="SK-24-text-61"/>
          <p:cNvSpPr/>
          <p:nvPr/>
        </p:nvSpPr>
        <p:spPr>
          <a:xfrm>
            <a:off x="6515100" y="3600450"/>
            <a:ext cx="1743521" cy="35242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1.5 – 2.9</a:t>
            </a:r>
            <a:endParaRPr lang="en-US" sz="1050" dirty="0"/>
          </a:p>
        </p:txBody>
      </p:sp>
      <p:sp>
        <p:nvSpPr>
          <p:cNvPr id="63" name="SK-24-text-62"/>
          <p:cNvSpPr/>
          <p:nvPr/>
        </p:nvSpPr>
        <p:spPr>
          <a:xfrm>
            <a:off x="8449121" y="3600450"/>
            <a:ext cx="3742879"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D32F2F"/>
                </a:solidFill>
              </a:rPr>
              <a:t>High Risk - Urgent clinical advice</a:t>
            </a:r>
            <a:endParaRPr lang="en-US" sz="1050" dirty="0"/>
          </a:p>
        </p:txBody>
      </p:sp>
      <p:sp>
        <p:nvSpPr>
          <p:cNvPr id="64" name="SK-24-text-63"/>
          <p:cNvSpPr/>
          <p:nvPr/>
        </p:nvSpPr>
        <p:spPr>
          <a:xfrm>
            <a:off x="6515100" y="3952875"/>
            <a:ext cx="1743521" cy="35242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 3.0</a:t>
            </a:r>
            <a:endParaRPr lang="en-US" sz="1050" dirty="0"/>
          </a:p>
        </p:txBody>
      </p:sp>
      <p:sp>
        <p:nvSpPr>
          <p:cNvPr id="65" name="SK-24-text-64"/>
          <p:cNvSpPr/>
          <p:nvPr/>
        </p:nvSpPr>
        <p:spPr>
          <a:xfrm>
            <a:off x="8449121" y="3952875"/>
            <a:ext cx="3472497" cy="352425"/>
          </a:xfrm>
          <a:prstGeom prst="rect">
            <a:avLst/>
          </a:prstGeom>
          <a:noFill/>
          <a:ln/>
        </p:spPr>
        <p:txBody>
          <a:bodyPr vert="horz" wrap="square" lIns="0" tIns="0" rIns="0" bIns="0" rtlCol="0" anchor="ctr"/>
          <a:lstStyle/>
          <a:p>
            <a:pPr marL="0" indent="0">
              <a:lnSpc>
                <a:spcPts val="1575"/>
              </a:lnSpc>
              <a:buNone/>
            </a:pPr>
            <a:r>
              <a:rPr lang="en-US" sz="1050" b="1" u="sng" dirty="0">
                <a:solidFill>
                  <a:srgbClr val="D32F2F"/>
                </a:solidFill>
              </a:rPr>
              <a:t>Emergency - A&amp;E / 999</a:t>
            </a:r>
            <a:endParaRPr lang="en-US" sz="1050" dirty="0"/>
          </a:p>
        </p:txBody>
      </p:sp>
      <p:sp>
        <p:nvSpPr>
          <p:cNvPr id="66" name="SK-24-text-65"/>
          <p:cNvSpPr/>
          <p:nvPr/>
        </p:nvSpPr>
        <p:spPr>
          <a:xfrm>
            <a:off x="6419850" y="4419600"/>
            <a:ext cx="5772150" cy="185738"/>
          </a:xfrm>
          <a:prstGeom prst="rect">
            <a:avLst/>
          </a:prstGeom>
          <a:noFill/>
          <a:ln/>
        </p:spPr>
        <p:txBody>
          <a:bodyPr vert="horz" wrap="square" lIns="0" tIns="0" rIns="0" bIns="0" rtlCol="0" anchor="ctr"/>
          <a:lstStyle/>
          <a:p>
            <a:pPr marL="0" indent="0">
              <a:lnSpc>
                <a:spcPts val="1463"/>
              </a:lnSpc>
              <a:buNone/>
            </a:pPr>
            <a:r>
              <a:rPr lang="en-US" sz="975" dirty="0">
                <a:solidFill>
                  <a:srgbClr val="666666"/>
                </a:solidFill>
              </a:rPr>
              <a:t>*Urine dipstick 2+ is equivalent to high-risk blood ketones.</a:t>
            </a:r>
            <a:endParaRPr lang="en-US" sz="975" dirty="0"/>
          </a:p>
        </p:txBody>
      </p:sp>
      <p:sp>
        <p:nvSpPr>
          <p:cNvPr id="67" name="SK-24-text-66"/>
          <p:cNvSpPr/>
          <p:nvPr/>
        </p:nvSpPr>
        <p:spPr>
          <a:xfrm>
            <a:off x="6915150" y="5262563"/>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Patient Education</a:t>
            </a:r>
            <a:endParaRPr lang="en-US" sz="1500" dirty="0"/>
          </a:p>
        </p:txBody>
      </p:sp>
      <p:sp>
        <p:nvSpPr>
          <p:cNvPr id="68" name="SK-24-text-67"/>
          <p:cNvSpPr/>
          <p:nvPr/>
        </p:nvSpPr>
        <p:spPr>
          <a:xfrm>
            <a:off x="6705600" y="5710238"/>
            <a:ext cx="54864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Ensure patient has a clear </a:t>
            </a:r>
            <a:r>
              <a:rPr lang="en-US" sz="1200" b="1" dirty="0">
                <a:solidFill>
                  <a:srgbClr val="2D2D2D"/>
                </a:solidFill>
              </a:rPr>
              <a:t>written sick day plan</a:t>
            </a:r>
            <a:r>
              <a:rPr lang="en-US" sz="1200" dirty="0">
                <a:solidFill>
                  <a:srgbClr val="2D2D2D"/>
                </a:solidFill>
              </a:rPr>
              <a:t>.</a:t>
            </a:r>
            <a:endParaRPr lang="en-US" sz="1200" dirty="0"/>
          </a:p>
        </p:txBody>
      </p:sp>
      <p:sp>
        <p:nvSpPr>
          <p:cNvPr id="69" name="SK-24-text-68"/>
          <p:cNvSpPr/>
          <p:nvPr/>
        </p:nvSpPr>
        <p:spPr>
          <a:xfrm>
            <a:off x="6705600" y="5999708"/>
            <a:ext cx="54864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Provide 24-hour emergency contact numbers for the specialist team.</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5-img-3" descr="preencoded.png"/>
          <p:cNvPicPr>
            <a:picLocks noChangeAspect="1"/>
          </p:cNvPicPr>
          <p:nvPr/>
        </p:nvPicPr>
        <p:blipFill>
          <a:blip r:embed="rId4"/>
          <a:stretch>
            <a:fillRect/>
          </a:stretch>
        </p:blipFill>
        <p:spPr>
          <a:xfrm>
            <a:off x="190500" y="95250"/>
            <a:ext cx="11811000" cy="762000"/>
          </a:xfrm>
          <a:prstGeom prst="rect">
            <a:avLst/>
          </a:prstGeom>
        </p:spPr>
      </p:pic>
      <p:pic>
        <p:nvPicPr>
          <p:cNvPr id="5" name="SK-25-img-4" descr="preencoded.png"/>
          <p:cNvPicPr>
            <a:picLocks noChangeAspect="1"/>
          </p:cNvPicPr>
          <p:nvPr/>
        </p:nvPicPr>
        <p:blipFill>
          <a:blip r:embed="rId5"/>
          <a:stretch>
            <a:fillRect/>
          </a:stretch>
        </p:blipFill>
        <p:spPr>
          <a:xfrm>
            <a:off x="428625" y="561975"/>
            <a:ext cx="11334750" cy="180975"/>
          </a:xfrm>
          <a:prstGeom prst="rect">
            <a:avLst/>
          </a:prstGeom>
        </p:spPr>
      </p:pic>
      <p:pic>
        <p:nvPicPr>
          <p:cNvPr id="6" name="SK-25-img-5" descr="preencoded.png"/>
          <p:cNvPicPr>
            <a:picLocks noChangeAspect="1"/>
          </p:cNvPicPr>
          <p:nvPr/>
        </p:nvPicPr>
        <p:blipFill>
          <a:blip r:embed="rId6"/>
          <a:stretch>
            <a:fillRect/>
          </a:stretch>
        </p:blipFill>
        <p:spPr>
          <a:xfrm>
            <a:off x="428625" y="1000125"/>
            <a:ext cx="11334750" cy="257175"/>
          </a:xfrm>
          <a:prstGeom prst="rect">
            <a:avLst/>
          </a:prstGeom>
        </p:spPr>
      </p:pic>
      <p:pic>
        <p:nvPicPr>
          <p:cNvPr id="7" name="SK-25-img-6" descr="preencoded.png"/>
          <p:cNvPicPr>
            <a:picLocks noChangeAspect="1"/>
          </p:cNvPicPr>
          <p:nvPr/>
        </p:nvPicPr>
        <p:blipFill>
          <a:blip r:embed="rId7"/>
          <a:stretch>
            <a:fillRect/>
          </a:stretch>
        </p:blipFill>
        <p:spPr>
          <a:xfrm>
            <a:off x="381000" y="1447800"/>
            <a:ext cx="3651200" cy="4386263"/>
          </a:xfrm>
          <a:prstGeom prst="rect">
            <a:avLst/>
          </a:prstGeom>
        </p:spPr>
      </p:pic>
      <p:pic>
        <p:nvPicPr>
          <p:cNvPr id="8" name="SK-25-img-7" descr="preencoded.png"/>
          <p:cNvPicPr>
            <a:picLocks noChangeAspect="1"/>
          </p:cNvPicPr>
          <p:nvPr/>
        </p:nvPicPr>
        <p:blipFill>
          <a:blip r:embed="rId8"/>
          <a:stretch>
            <a:fillRect/>
          </a:stretch>
        </p:blipFill>
        <p:spPr>
          <a:xfrm>
            <a:off x="619125" y="1714500"/>
            <a:ext cx="333375" cy="228600"/>
          </a:xfrm>
          <a:prstGeom prst="rect">
            <a:avLst/>
          </a:prstGeom>
        </p:spPr>
      </p:pic>
      <p:pic>
        <p:nvPicPr>
          <p:cNvPr id="9" name="SK-25-img-8" descr="preencoded.png"/>
          <p:cNvPicPr>
            <a:picLocks noChangeAspect="1"/>
          </p:cNvPicPr>
          <p:nvPr/>
        </p:nvPicPr>
        <p:blipFill>
          <a:blip r:embed="rId9"/>
          <a:stretch>
            <a:fillRect/>
          </a:stretch>
        </p:blipFill>
        <p:spPr>
          <a:xfrm>
            <a:off x="619125" y="2209800"/>
            <a:ext cx="142875" cy="142875"/>
          </a:xfrm>
          <a:prstGeom prst="rect">
            <a:avLst/>
          </a:prstGeom>
        </p:spPr>
      </p:pic>
      <p:pic>
        <p:nvPicPr>
          <p:cNvPr id="10" name="SK-25-img-9" descr="preencoded.png"/>
          <p:cNvPicPr>
            <a:picLocks noChangeAspect="1"/>
          </p:cNvPicPr>
          <p:nvPr/>
        </p:nvPicPr>
        <p:blipFill>
          <a:blip r:embed="rId10"/>
          <a:stretch>
            <a:fillRect/>
          </a:stretch>
        </p:blipFill>
        <p:spPr>
          <a:xfrm>
            <a:off x="619125" y="2750641"/>
            <a:ext cx="142875" cy="142875"/>
          </a:xfrm>
          <a:prstGeom prst="rect">
            <a:avLst/>
          </a:prstGeom>
        </p:spPr>
      </p:pic>
      <p:pic>
        <p:nvPicPr>
          <p:cNvPr id="11" name="SK-25-img-10" descr="preencoded.png"/>
          <p:cNvPicPr>
            <a:picLocks noChangeAspect="1"/>
          </p:cNvPicPr>
          <p:nvPr/>
        </p:nvPicPr>
        <p:blipFill>
          <a:blip r:embed="rId11"/>
          <a:stretch>
            <a:fillRect/>
          </a:stretch>
        </p:blipFill>
        <p:spPr>
          <a:xfrm>
            <a:off x="619125" y="3291483"/>
            <a:ext cx="142875" cy="142875"/>
          </a:xfrm>
          <a:prstGeom prst="rect">
            <a:avLst/>
          </a:prstGeom>
        </p:spPr>
      </p:pic>
      <p:pic>
        <p:nvPicPr>
          <p:cNvPr id="12" name="SK-25-img-11" descr="preencoded.png"/>
          <p:cNvPicPr>
            <a:picLocks noChangeAspect="1"/>
          </p:cNvPicPr>
          <p:nvPr/>
        </p:nvPicPr>
        <p:blipFill>
          <a:blip r:embed="rId12"/>
          <a:stretch>
            <a:fillRect/>
          </a:stretch>
        </p:blipFill>
        <p:spPr>
          <a:xfrm>
            <a:off x="619125" y="4967288"/>
            <a:ext cx="3174950" cy="628650"/>
          </a:xfrm>
          <a:prstGeom prst="rect">
            <a:avLst/>
          </a:prstGeom>
        </p:spPr>
      </p:pic>
      <p:pic>
        <p:nvPicPr>
          <p:cNvPr id="13" name="SK-25-img-12" descr="preencoded.png"/>
          <p:cNvPicPr>
            <a:picLocks noChangeAspect="1"/>
          </p:cNvPicPr>
          <p:nvPr/>
        </p:nvPicPr>
        <p:blipFill>
          <a:blip r:embed="rId13"/>
          <a:stretch>
            <a:fillRect/>
          </a:stretch>
        </p:blipFill>
        <p:spPr>
          <a:xfrm>
            <a:off x="4270325" y="1447800"/>
            <a:ext cx="3651200" cy="4386263"/>
          </a:xfrm>
          <a:prstGeom prst="rect">
            <a:avLst/>
          </a:prstGeom>
        </p:spPr>
      </p:pic>
      <p:pic>
        <p:nvPicPr>
          <p:cNvPr id="14" name="SK-25-img-13" descr="preencoded.png"/>
          <p:cNvPicPr>
            <a:picLocks noChangeAspect="1"/>
          </p:cNvPicPr>
          <p:nvPr/>
        </p:nvPicPr>
        <p:blipFill>
          <a:blip r:embed="rId14"/>
          <a:stretch>
            <a:fillRect/>
          </a:stretch>
        </p:blipFill>
        <p:spPr>
          <a:xfrm>
            <a:off x="4508450" y="1714500"/>
            <a:ext cx="333375" cy="228600"/>
          </a:xfrm>
          <a:prstGeom prst="rect">
            <a:avLst/>
          </a:prstGeom>
        </p:spPr>
      </p:pic>
      <p:pic>
        <p:nvPicPr>
          <p:cNvPr id="15" name="SK-25-img-14" descr="preencoded.png"/>
          <p:cNvPicPr>
            <a:picLocks noChangeAspect="1"/>
          </p:cNvPicPr>
          <p:nvPr/>
        </p:nvPicPr>
        <p:blipFill>
          <a:blip r:embed="rId9"/>
          <a:stretch>
            <a:fillRect/>
          </a:stretch>
        </p:blipFill>
        <p:spPr>
          <a:xfrm>
            <a:off x="4508450" y="2209800"/>
            <a:ext cx="142875" cy="142875"/>
          </a:xfrm>
          <a:prstGeom prst="rect">
            <a:avLst/>
          </a:prstGeom>
        </p:spPr>
      </p:pic>
      <p:pic>
        <p:nvPicPr>
          <p:cNvPr id="16" name="SK-25-img-15" descr="preencoded.png"/>
          <p:cNvPicPr>
            <a:picLocks noChangeAspect="1"/>
          </p:cNvPicPr>
          <p:nvPr/>
        </p:nvPicPr>
        <p:blipFill>
          <a:blip r:embed="rId11"/>
          <a:stretch>
            <a:fillRect/>
          </a:stretch>
        </p:blipFill>
        <p:spPr>
          <a:xfrm>
            <a:off x="4508450" y="2750641"/>
            <a:ext cx="142875" cy="142875"/>
          </a:xfrm>
          <a:prstGeom prst="rect">
            <a:avLst/>
          </a:prstGeom>
        </p:spPr>
      </p:pic>
      <p:pic>
        <p:nvPicPr>
          <p:cNvPr id="17" name="SK-25-img-16" descr="preencoded.png"/>
          <p:cNvPicPr>
            <a:picLocks noChangeAspect="1"/>
          </p:cNvPicPr>
          <p:nvPr/>
        </p:nvPicPr>
        <p:blipFill>
          <a:blip r:embed="rId11"/>
          <a:stretch>
            <a:fillRect/>
          </a:stretch>
        </p:blipFill>
        <p:spPr>
          <a:xfrm>
            <a:off x="4508450" y="3291483"/>
            <a:ext cx="142875" cy="142875"/>
          </a:xfrm>
          <a:prstGeom prst="rect">
            <a:avLst/>
          </a:prstGeom>
        </p:spPr>
      </p:pic>
      <p:pic>
        <p:nvPicPr>
          <p:cNvPr id="18" name="SK-25-img-17" descr="preencoded.png"/>
          <p:cNvPicPr>
            <a:picLocks noChangeAspect="1"/>
          </p:cNvPicPr>
          <p:nvPr/>
        </p:nvPicPr>
        <p:blipFill>
          <a:blip r:embed="rId15"/>
          <a:stretch>
            <a:fillRect/>
          </a:stretch>
        </p:blipFill>
        <p:spPr>
          <a:xfrm>
            <a:off x="4508450" y="4967288"/>
            <a:ext cx="3174950" cy="628650"/>
          </a:xfrm>
          <a:prstGeom prst="rect">
            <a:avLst/>
          </a:prstGeom>
        </p:spPr>
      </p:pic>
      <p:pic>
        <p:nvPicPr>
          <p:cNvPr id="19" name="SK-25-img-18" descr="preencoded.png"/>
          <p:cNvPicPr>
            <a:picLocks noChangeAspect="1"/>
          </p:cNvPicPr>
          <p:nvPr/>
        </p:nvPicPr>
        <p:blipFill>
          <a:blip r:embed="rId16"/>
          <a:stretch>
            <a:fillRect/>
          </a:stretch>
        </p:blipFill>
        <p:spPr>
          <a:xfrm>
            <a:off x="8159651" y="1447800"/>
            <a:ext cx="3651200" cy="4386263"/>
          </a:xfrm>
          <a:prstGeom prst="rect">
            <a:avLst/>
          </a:prstGeom>
        </p:spPr>
      </p:pic>
      <p:pic>
        <p:nvPicPr>
          <p:cNvPr id="20" name="SK-25-img-19" descr="preencoded.png"/>
          <p:cNvPicPr>
            <a:picLocks noChangeAspect="1"/>
          </p:cNvPicPr>
          <p:nvPr/>
        </p:nvPicPr>
        <p:blipFill>
          <a:blip r:embed="rId17"/>
          <a:stretch>
            <a:fillRect/>
          </a:stretch>
        </p:blipFill>
        <p:spPr>
          <a:xfrm>
            <a:off x="8397776" y="1714500"/>
            <a:ext cx="333375" cy="228600"/>
          </a:xfrm>
          <a:prstGeom prst="rect">
            <a:avLst/>
          </a:prstGeom>
        </p:spPr>
      </p:pic>
      <p:pic>
        <p:nvPicPr>
          <p:cNvPr id="21" name="SK-25-img-20" descr="preencoded.png"/>
          <p:cNvPicPr>
            <a:picLocks noChangeAspect="1"/>
          </p:cNvPicPr>
          <p:nvPr/>
        </p:nvPicPr>
        <p:blipFill>
          <a:blip r:embed="rId9"/>
          <a:stretch>
            <a:fillRect/>
          </a:stretch>
        </p:blipFill>
        <p:spPr>
          <a:xfrm>
            <a:off x="8397776" y="2209800"/>
            <a:ext cx="142875" cy="142875"/>
          </a:xfrm>
          <a:prstGeom prst="rect">
            <a:avLst/>
          </a:prstGeom>
        </p:spPr>
      </p:pic>
      <p:pic>
        <p:nvPicPr>
          <p:cNvPr id="22" name="SK-25-img-21" descr="preencoded.png"/>
          <p:cNvPicPr>
            <a:picLocks noChangeAspect="1"/>
          </p:cNvPicPr>
          <p:nvPr/>
        </p:nvPicPr>
        <p:blipFill>
          <a:blip r:embed="rId11"/>
          <a:stretch>
            <a:fillRect/>
          </a:stretch>
        </p:blipFill>
        <p:spPr>
          <a:xfrm>
            <a:off x="8397776" y="2750641"/>
            <a:ext cx="142875" cy="142875"/>
          </a:xfrm>
          <a:prstGeom prst="rect">
            <a:avLst/>
          </a:prstGeom>
        </p:spPr>
      </p:pic>
      <p:pic>
        <p:nvPicPr>
          <p:cNvPr id="23" name="SK-25-img-22" descr="preencoded.png"/>
          <p:cNvPicPr>
            <a:picLocks noChangeAspect="1"/>
          </p:cNvPicPr>
          <p:nvPr/>
        </p:nvPicPr>
        <p:blipFill>
          <a:blip r:embed="rId11"/>
          <a:stretch>
            <a:fillRect/>
          </a:stretch>
        </p:blipFill>
        <p:spPr>
          <a:xfrm>
            <a:off x="8397776" y="3291483"/>
            <a:ext cx="142875" cy="142875"/>
          </a:xfrm>
          <a:prstGeom prst="rect">
            <a:avLst/>
          </a:prstGeom>
        </p:spPr>
      </p:pic>
      <p:pic>
        <p:nvPicPr>
          <p:cNvPr id="24" name="SK-25-img-23" descr="preencoded.png"/>
          <p:cNvPicPr>
            <a:picLocks noChangeAspect="1"/>
          </p:cNvPicPr>
          <p:nvPr/>
        </p:nvPicPr>
        <p:blipFill>
          <a:blip r:embed="rId18"/>
          <a:stretch>
            <a:fillRect/>
          </a:stretch>
        </p:blipFill>
        <p:spPr>
          <a:xfrm>
            <a:off x="8397776" y="4967288"/>
            <a:ext cx="3174950" cy="628650"/>
          </a:xfrm>
          <a:prstGeom prst="rect">
            <a:avLst/>
          </a:prstGeom>
        </p:spPr>
      </p:pic>
      <p:pic>
        <p:nvPicPr>
          <p:cNvPr id="25" name="SK-25-img-24" descr="preencoded.png"/>
          <p:cNvPicPr>
            <a:picLocks noChangeAspect="1"/>
          </p:cNvPicPr>
          <p:nvPr/>
        </p:nvPicPr>
        <p:blipFill>
          <a:blip r:embed="rId19"/>
          <a:stretch>
            <a:fillRect/>
          </a:stretch>
        </p:blipFill>
        <p:spPr>
          <a:xfrm>
            <a:off x="381000" y="6119813"/>
            <a:ext cx="11430000" cy="500063"/>
          </a:xfrm>
          <a:prstGeom prst="rect">
            <a:avLst/>
          </a:prstGeom>
        </p:spPr>
      </p:pic>
      <p:pic>
        <p:nvPicPr>
          <p:cNvPr id="26" name="SK-25-img-25" descr="preencoded.png"/>
          <p:cNvPicPr>
            <a:picLocks noChangeAspect="1"/>
          </p:cNvPicPr>
          <p:nvPr/>
        </p:nvPicPr>
        <p:blipFill>
          <a:blip r:embed="rId20"/>
          <a:stretch>
            <a:fillRect/>
          </a:stretch>
        </p:blipFill>
        <p:spPr>
          <a:xfrm>
            <a:off x="619125" y="6274594"/>
            <a:ext cx="238125" cy="190500"/>
          </a:xfrm>
          <a:prstGeom prst="rect">
            <a:avLst/>
          </a:prstGeom>
        </p:spPr>
      </p:pic>
      <p:sp>
        <p:nvSpPr>
          <p:cNvPr id="27" name="SK-25-text-26"/>
          <p:cNvSpPr/>
          <p:nvPr/>
        </p:nvSpPr>
        <p:spPr>
          <a:xfrm>
            <a:off x="428625" y="209550"/>
            <a:ext cx="102260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Monitoring Requirements: Type 2 Diabetes</a:t>
            </a:r>
            <a:endParaRPr lang="en-US" sz="1650" dirty="0"/>
          </a:p>
        </p:txBody>
      </p:sp>
      <p:sp>
        <p:nvSpPr>
          <p:cNvPr id="28" name="SK-25-text-27"/>
          <p:cNvSpPr/>
          <p:nvPr/>
        </p:nvSpPr>
        <p:spPr>
          <a:xfrm>
            <a:off x="11026676" y="314325"/>
            <a:ext cx="1165324"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9" name="SK-25-text-28"/>
          <p:cNvSpPr/>
          <p:nvPr/>
        </p:nvSpPr>
        <p:spPr>
          <a:xfrm>
            <a:off x="428625"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30" name="SK-25-text-29"/>
          <p:cNvSpPr/>
          <p:nvPr/>
        </p:nvSpPr>
        <p:spPr>
          <a:xfrm>
            <a:off x="9616232" y="607219"/>
            <a:ext cx="2575768"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31" name="SK-25-text-30"/>
          <p:cNvSpPr/>
          <p:nvPr/>
        </p:nvSpPr>
        <p:spPr>
          <a:xfrm>
            <a:off x="571500" y="1000125"/>
            <a:ext cx="11620500" cy="257175"/>
          </a:xfrm>
          <a:prstGeom prst="rect">
            <a:avLst/>
          </a:prstGeom>
          <a:noFill/>
          <a:ln/>
        </p:spPr>
        <p:txBody>
          <a:bodyPr vert="horz" wrap="square" lIns="0" tIns="0" rIns="0" bIns="0" rtlCol="0" anchor="ctr"/>
          <a:lstStyle/>
          <a:p>
            <a:pPr marL="0" indent="0">
              <a:lnSpc>
                <a:spcPts val="2025"/>
              </a:lnSpc>
              <a:buNone/>
            </a:pPr>
            <a:r>
              <a:rPr lang="en-US" sz="1350" dirty="0">
                <a:solidFill>
                  <a:srgbClr val="555555"/>
                </a:solidFill>
              </a:rPr>
              <a:t>Tailored monitoring for Type 2 patients based on medication regimen and hydration status.</a:t>
            </a:r>
            <a:endParaRPr lang="en-US" sz="1350" dirty="0"/>
          </a:p>
        </p:txBody>
      </p:sp>
      <p:sp>
        <p:nvSpPr>
          <p:cNvPr id="32" name="SK-25-text-31"/>
          <p:cNvSpPr/>
          <p:nvPr/>
        </p:nvSpPr>
        <p:spPr>
          <a:xfrm>
            <a:off x="1066800" y="1685925"/>
            <a:ext cx="2971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Insulin &amp; SUs</a:t>
            </a:r>
            <a:endParaRPr lang="en-US" sz="1500" dirty="0"/>
          </a:p>
        </p:txBody>
      </p:sp>
      <p:sp>
        <p:nvSpPr>
          <p:cNvPr id="33" name="SK-25-text-32"/>
          <p:cNvSpPr/>
          <p:nvPr/>
        </p:nvSpPr>
        <p:spPr>
          <a:xfrm>
            <a:off x="857250" y="2162175"/>
            <a:ext cx="29368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Check blood glucose (BG) at least </a:t>
            </a:r>
            <a:r>
              <a:rPr lang="en-US" sz="1200" b="1" dirty="0">
                <a:solidFill>
                  <a:srgbClr val="2D2D2D"/>
                </a:solidFill>
              </a:rPr>
              <a:t>4-hourly</a:t>
            </a:r>
            <a:r>
              <a:rPr lang="en-US" sz="1200" dirty="0">
                <a:solidFill>
                  <a:srgbClr val="2D2D2D"/>
                </a:solidFill>
              </a:rPr>
              <a:t> during illness.</a:t>
            </a:r>
            <a:endParaRPr lang="en-US" sz="1200" dirty="0"/>
          </a:p>
        </p:txBody>
      </p:sp>
      <p:sp>
        <p:nvSpPr>
          <p:cNvPr id="34" name="SK-25-text-33"/>
          <p:cNvSpPr/>
          <p:nvPr/>
        </p:nvSpPr>
        <p:spPr>
          <a:xfrm>
            <a:off x="857250" y="2703016"/>
            <a:ext cx="29368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Monitor for </a:t>
            </a:r>
            <a:r>
              <a:rPr lang="en-US" sz="1200" b="1" dirty="0">
                <a:solidFill>
                  <a:srgbClr val="2D2D2D"/>
                </a:solidFill>
              </a:rPr>
              <a:t>hypoglycaemia</a:t>
            </a:r>
            <a:r>
              <a:rPr lang="en-US" sz="1200" dirty="0">
                <a:solidFill>
                  <a:srgbClr val="2D2D2D"/>
                </a:solidFill>
              </a:rPr>
              <a:t> if oral intake is reduced.</a:t>
            </a:r>
            <a:endParaRPr lang="en-US" sz="1200" dirty="0"/>
          </a:p>
        </p:txBody>
      </p:sp>
      <p:sp>
        <p:nvSpPr>
          <p:cNvPr id="35" name="SK-25-text-34"/>
          <p:cNvSpPr/>
          <p:nvPr/>
        </p:nvSpPr>
        <p:spPr>
          <a:xfrm>
            <a:off x="857250" y="3243858"/>
            <a:ext cx="29368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Monitor for </a:t>
            </a:r>
            <a:r>
              <a:rPr lang="en-US" sz="1200" b="1" dirty="0">
                <a:solidFill>
                  <a:srgbClr val="2D2D2D"/>
                </a:solidFill>
              </a:rPr>
              <a:t>severe hyperglycaemia</a:t>
            </a:r>
            <a:r>
              <a:rPr lang="en-US" sz="1200" dirty="0">
                <a:solidFill>
                  <a:srgbClr val="2D2D2D"/>
                </a:solidFill>
              </a:rPr>
              <a:t> (&gt;17 mmol/L) due to stress response.</a:t>
            </a:r>
            <a:endParaRPr lang="en-US" sz="1200" dirty="0"/>
          </a:p>
        </p:txBody>
      </p:sp>
      <p:sp>
        <p:nvSpPr>
          <p:cNvPr id="36" name="SK-25-text-35"/>
          <p:cNvSpPr/>
          <p:nvPr/>
        </p:nvSpPr>
        <p:spPr>
          <a:xfrm>
            <a:off x="733425" y="4967288"/>
            <a:ext cx="2946350" cy="628650"/>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Risk: Hypoglycaemia and Hyperglycaemic Emergencies (HHS).</a:t>
            </a:r>
            <a:endParaRPr lang="en-US" sz="1050" dirty="0"/>
          </a:p>
        </p:txBody>
      </p:sp>
      <p:sp>
        <p:nvSpPr>
          <p:cNvPr id="37" name="SK-25-text-36"/>
          <p:cNvSpPr/>
          <p:nvPr/>
        </p:nvSpPr>
        <p:spPr>
          <a:xfrm>
            <a:off x="4956125" y="1685925"/>
            <a:ext cx="3810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SGLT2 Inhibitors</a:t>
            </a:r>
            <a:endParaRPr lang="en-US" sz="1500" dirty="0"/>
          </a:p>
        </p:txBody>
      </p:sp>
      <p:sp>
        <p:nvSpPr>
          <p:cNvPr id="38" name="SK-25-text-37"/>
          <p:cNvSpPr/>
          <p:nvPr/>
        </p:nvSpPr>
        <p:spPr>
          <a:xfrm>
            <a:off x="4746575" y="2162175"/>
            <a:ext cx="29368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Check </a:t>
            </a:r>
            <a:r>
              <a:rPr lang="en-US" sz="1200" b="1" dirty="0">
                <a:solidFill>
                  <a:srgbClr val="2D2D2D"/>
                </a:solidFill>
              </a:rPr>
              <a:t>BOTH</a:t>
            </a:r>
            <a:r>
              <a:rPr lang="en-US" sz="1200" dirty="0">
                <a:solidFill>
                  <a:srgbClr val="2D2D2D"/>
                </a:solidFill>
              </a:rPr>
              <a:t> blood glucose and ketones every </a:t>
            </a:r>
            <a:r>
              <a:rPr lang="en-US" sz="1200" b="1" dirty="0">
                <a:solidFill>
                  <a:srgbClr val="2D2D2D"/>
                </a:solidFill>
              </a:rPr>
              <a:t>4–6 hours</a:t>
            </a:r>
            <a:r>
              <a:rPr lang="en-US" sz="1200" dirty="0">
                <a:solidFill>
                  <a:srgbClr val="2D2D2D"/>
                </a:solidFill>
              </a:rPr>
              <a:t>.</a:t>
            </a:r>
            <a:endParaRPr lang="en-US" sz="1200" dirty="0"/>
          </a:p>
        </p:txBody>
      </p:sp>
      <p:sp>
        <p:nvSpPr>
          <p:cNvPr id="39" name="SK-25-text-38"/>
          <p:cNvSpPr/>
          <p:nvPr/>
        </p:nvSpPr>
        <p:spPr>
          <a:xfrm>
            <a:off x="4746575" y="2703016"/>
            <a:ext cx="29368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Vital: Check ketones even if blood glucose appears </a:t>
            </a:r>
            <a:r>
              <a:rPr lang="en-US" sz="1200" b="1" dirty="0">
                <a:solidFill>
                  <a:srgbClr val="2D2D2D"/>
                </a:solidFill>
              </a:rPr>
              <a:t>normal or near-normal</a:t>
            </a:r>
            <a:r>
              <a:rPr lang="en-US" sz="1200" dirty="0">
                <a:solidFill>
                  <a:srgbClr val="2D2D2D"/>
                </a:solidFill>
              </a:rPr>
              <a:t>.</a:t>
            </a:r>
            <a:endParaRPr lang="en-US" sz="1200" dirty="0"/>
          </a:p>
        </p:txBody>
      </p:sp>
      <p:sp>
        <p:nvSpPr>
          <p:cNvPr id="40" name="SK-25-text-39"/>
          <p:cNvSpPr/>
          <p:nvPr/>
        </p:nvSpPr>
        <p:spPr>
          <a:xfrm>
            <a:off x="4746575" y="3243858"/>
            <a:ext cx="29368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Pause drug immediately at onset of illness (SADMAN).</a:t>
            </a:r>
            <a:endParaRPr lang="en-US" sz="1200" dirty="0"/>
          </a:p>
        </p:txBody>
      </p:sp>
      <p:sp>
        <p:nvSpPr>
          <p:cNvPr id="41" name="SK-25-text-40"/>
          <p:cNvSpPr/>
          <p:nvPr/>
        </p:nvSpPr>
        <p:spPr>
          <a:xfrm>
            <a:off x="4622750" y="4967288"/>
            <a:ext cx="2946350" cy="628650"/>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Risk: Euglycaemic Diabetic Ketoacidosis (DKA).</a:t>
            </a:r>
            <a:endParaRPr lang="en-US" sz="1050" dirty="0"/>
          </a:p>
        </p:txBody>
      </p:sp>
      <p:sp>
        <p:nvSpPr>
          <p:cNvPr id="42" name="SK-25-text-41"/>
          <p:cNvSpPr/>
          <p:nvPr/>
        </p:nvSpPr>
        <p:spPr>
          <a:xfrm>
            <a:off x="8845451" y="1685925"/>
            <a:ext cx="3346549"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Diet &amp; Metformin</a:t>
            </a:r>
            <a:endParaRPr lang="en-US" sz="1500" dirty="0"/>
          </a:p>
        </p:txBody>
      </p:sp>
      <p:sp>
        <p:nvSpPr>
          <p:cNvPr id="43" name="SK-25-text-42"/>
          <p:cNvSpPr/>
          <p:nvPr/>
        </p:nvSpPr>
        <p:spPr>
          <a:xfrm>
            <a:off x="8635901" y="2162175"/>
            <a:ext cx="29368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Less intensive monitoring required compared to insulin users.</a:t>
            </a:r>
            <a:endParaRPr lang="en-US" sz="1200" dirty="0"/>
          </a:p>
        </p:txBody>
      </p:sp>
      <p:sp>
        <p:nvSpPr>
          <p:cNvPr id="44" name="SK-25-text-43"/>
          <p:cNvSpPr/>
          <p:nvPr/>
        </p:nvSpPr>
        <p:spPr>
          <a:xfrm>
            <a:off x="8635901" y="2703016"/>
            <a:ext cx="29368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Primary focus: </a:t>
            </a:r>
            <a:r>
              <a:rPr lang="en-US" sz="1200" b="1" dirty="0">
                <a:solidFill>
                  <a:srgbClr val="2D2D2D"/>
                </a:solidFill>
              </a:rPr>
              <a:t>Hydration status</a:t>
            </a:r>
            <a:r>
              <a:rPr lang="en-US" sz="1200" dirty="0">
                <a:solidFill>
                  <a:srgbClr val="2D2D2D"/>
                </a:solidFill>
              </a:rPr>
              <a:t> and SADMAN compliance.</a:t>
            </a:r>
            <a:endParaRPr lang="en-US" sz="1200" dirty="0"/>
          </a:p>
        </p:txBody>
      </p:sp>
      <p:sp>
        <p:nvSpPr>
          <p:cNvPr id="45" name="SK-25-text-44"/>
          <p:cNvSpPr/>
          <p:nvPr/>
        </p:nvSpPr>
        <p:spPr>
          <a:xfrm>
            <a:off x="8635901" y="3243858"/>
            <a:ext cx="29368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Check BG 2-3 times daily to ensure levels are not escalating.</a:t>
            </a:r>
            <a:endParaRPr lang="en-US" sz="1200" dirty="0"/>
          </a:p>
        </p:txBody>
      </p:sp>
      <p:sp>
        <p:nvSpPr>
          <p:cNvPr id="46" name="SK-25-text-45"/>
          <p:cNvSpPr/>
          <p:nvPr/>
        </p:nvSpPr>
        <p:spPr>
          <a:xfrm>
            <a:off x="8512076" y="4967288"/>
            <a:ext cx="2946350" cy="628650"/>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Risk: Dehydration and Lactic Acidosis (if Metformin continued).</a:t>
            </a:r>
            <a:endParaRPr lang="en-US" sz="1050" dirty="0"/>
          </a:p>
        </p:txBody>
      </p:sp>
      <p:sp>
        <p:nvSpPr>
          <p:cNvPr id="47" name="SK-25-text-46"/>
          <p:cNvSpPr/>
          <p:nvPr/>
        </p:nvSpPr>
        <p:spPr>
          <a:xfrm>
            <a:off x="1000125" y="6262688"/>
            <a:ext cx="111918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FFFFFF"/>
                </a:solidFill>
              </a:rPr>
              <a:t>Hydration Priority:</a:t>
            </a:r>
            <a:r>
              <a:rPr lang="en-US" sz="1125" dirty="0">
                <a:solidFill>
                  <a:srgbClr val="FFFFFF"/>
                </a:solidFill>
              </a:rPr>
              <a:t> Aim for 3 litres of fluid/day. If persistent vomiting prevents fluid intake, patients MUST seek urgent medical help immediately.</a:t>
            </a:r>
            <a:endParaRPr lang="en-US" sz="1125"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6-img-2" descr="preencoded.png"/>
          <p:cNvPicPr>
            <a:picLocks noChangeAspect="1"/>
          </p:cNvPicPr>
          <p:nvPr/>
        </p:nvPicPr>
        <p:blipFill>
          <a:blip r:embed="rId4"/>
          <a:stretch>
            <a:fillRect/>
          </a:stretch>
        </p:blipFill>
        <p:spPr>
          <a:xfrm>
            <a:off x="142875" y="95250"/>
            <a:ext cx="11906250" cy="762000"/>
          </a:xfrm>
          <a:prstGeom prst="rect">
            <a:avLst/>
          </a:prstGeom>
        </p:spPr>
      </p:pic>
      <p:pic>
        <p:nvPicPr>
          <p:cNvPr id="4" name="SK-26-img-3"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5" name="SK-26-img-4" descr="preencoded.png"/>
          <p:cNvPicPr>
            <a:picLocks noChangeAspect="1"/>
          </p:cNvPicPr>
          <p:nvPr/>
        </p:nvPicPr>
        <p:blipFill>
          <a:blip r:embed="rId6"/>
          <a:stretch>
            <a:fillRect/>
          </a:stretch>
        </p:blipFill>
        <p:spPr>
          <a:xfrm>
            <a:off x="238125" y="1000125"/>
            <a:ext cx="5738813" cy="2714625"/>
          </a:xfrm>
          <a:prstGeom prst="rect">
            <a:avLst/>
          </a:prstGeom>
        </p:spPr>
      </p:pic>
      <p:pic>
        <p:nvPicPr>
          <p:cNvPr id="6" name="SK-26-img-5" descr="preencoded.png"/>
          <p:cNvPicPr>
            <a:picLocks noChangeAspect="1"/>
          </p:cNvPicPr>
          <p:nvPr/>
        </p:nvPicPr>
        <p:blipFill>
          <a:blip r:embed="rId7"/>
          <a:stretch>
            <a:fillRect/>
          </a:stretch>
        </p:blipFill>
        <p:spPr>
          <a:xfrm>
            <a:off x="428625" y="1190625"/>
            <a:ext cx="5357813" cy="352425"/>
          </a:xfrm>
          <a:prstGeom prst="rect">
            <a:avLst/>
          </a:prstGeom>
        </p:spPr>
      </p:pic>
      <p:pic>
        <p:nvPicPr>
          <p:cNvPr id="7" name="SK-26-img-6" descr="preencoded.png"/>
          <p:cNvPicPr>
            <a:picLocks noChangeAspect="1"/>
          </p:cNvPicPr>
          <p:nvPr/>
        </p:nvPicPr>
        <p:blipFill>
          <a:blip r:embed="rId8"/>
          <a:stretch>
            <a:fillRect/>
          </a:stretch>
        </p:blipFill>
        <p:spPr>
          <a:xfrm>
            <a:off x="428625" y="1204913"/>
            <a:ext cx="285750" cy="228600"/>
          </a:xfrm>
          <a:prstGeom prst="rect">
            <a:avLst/>
          </a:prstGeom>
        </p:spPr>
      </p:pic>
      <p:pic>
        <p:nvPicPr>
          <p:cNvPr id="8" name="SK-26-img-7" descr="preencoded.png"/>
          <p:cNvPicPr>
            <a:picLocks noChangeAspect="1"/>
          </p:cNvPicPr>
          <p:nvPr/>
        </p:nvPicPr>
        <p:blipFill>
          <a:blip r:embed="rId9"/>
          <a:stretch>
            <a:fillRect/>
          </a:stretch>
        </p:blipFill>
        <p:spPr>
          <a:xfrm>
            <a:off x="428625" y="1733550"/>
            <a:ext cx="119063" cy="108198"/>
          </a:xfrm>
          <a:prstGeom prst="rect">
            <a:avLst/>
          </a:prstGeom>
        </p:spPr>
      </p:pic>
      <p:pic>
        <p:nvPicPr>
          <p:cNvPr id="9" name="SK-26-img-8" descr="preencoded.png"/>
          <p:cNvPicPr>
            <a:picLocks noChangeAspect="1"/>
          </p:cNvPicPr>
          <p:nvPr/>
        </p:nvPicPr>
        <p:blipFill>
          <a:blip r:embed="rId10"/>
          <a:stretch>
            <a:fillRect/>
          </a:stretch>
        </p:blipFill>
        <p:spPr>
          <a:xfrm>
            <a:off x="428625" y="2274391"/>
            <a:ext cx="119063" cy="99120"/>
          </a:xfrm>
          <a:prstGeom prst="rect">
            <a:avLst/>
          </a:prstGeom>
        </p:spPr>
      </p:pic>
      <p:pic>
        <p:nvPicPr>
          <p:cNvPr id="10" name="SK-26-img-9" descr="preencoded.png"/>
          <p:cNvPicPr>
            <a:picLocks noChangeAspect="1"/>
          </p:cNvPicPr>
          <p:nvPr/>
        </p:nvPicPr>
        <p:blipFill>
          <a:blip r:embed="rId11"/>
          <a:stretch>
            <a:fillRect/>
          </a:stretch>
        </p:blipFill>
        <p:spPr>
          <a:xfrm>
            <a:off x="428625" y="2815233"/>
            <a:ext cx="119063" cy="99120"/>
          </a:xfrm>
          <a:prstGeom prst="rect">
            <a:avLst/>
          </a:prstGeom>
        </p:spPr>
      </p:pic>
      <p:pic>
        <p:nvPicPr>
          <p:cNvPr id="11" name="SK-26-img-10" descr="preencoded.png"/>
          <p:cNvPicPr>
            <a:picLocks noChangeAspect="1"/>
          </p:cNvPicPr>
          <p:nvPr/>
        </p:nvPicPr>
        <p:blipFill>
          <a:blip r:embed="rId6"/>
          <a:stretch>
            <a:fillRect/>
          </a:stretch>
        </p:blipFill>
        <p:spPr>
          <a:xfrm>
            <a:off x="238125" y="3905250"/>
            <a:ext cx="5738813" cy="2714625"/>
          </a:xfrm>
          <a:prstGeom prst="rect">
            <a:avLst/>
          </a:prstGeom>
        </p:spPr>
      </p:pic>
      <p:pic>
        <p:nvPicPr>
          <p:cNvPr id="12" name="SK-26-img-11" descr="preencoded.png"/>
          <p:cNvPicPr>
            <a:picLocks noChangeAspect="1"/>
          </p:cNvPicPr>
          <p:nvPr/>
        </p:nvPicPr>
        <p:blipFill>
          <a:blip r:embed="rId7"/>
          <a:stretch>
            <a:fillRect/>
          </a:stretch>
        </p:blipFill>
        <p:spPr>
          <a:xfrm>
            <a:off x="428625" y="4095750"/>
            <a:ext cx="5357813" cy="352425"/>
          </a:xfrm>
          <a:prstGeom prst="rect">
            <a:avLst/>
          </a:prstGeom>
        </p:spPr>
      </p:pic>
      <p:pic>
        <p:nvPicPr>
          <p:cNvPr id="13" name="SK-26-img-12" descr="preencoded.png"/>
          <p:cNvPicPr>
            <a:picLocks noChangeAspect="1"/>
          </p:cNvPicPr>
          <p:nvPr/>
        </p:nvPicPr>
        <p:blipFill>
          <a:blip r:embed="rId12"/>
          <a:stretch>
            <a:fillRect/>
          </a:stretch>
        </p:blipFill>
        <p:spPr>
          <a:xfrm>
            <a:off x="428625" y="4110038"/>
            <a:ext cx="285750" cy="228600"/>
          </a:xfrm>
          <a:prstGeom prst="rect">
            <a:avLst/>
          </a:prstGeom>
        </p:spPr>
      </p:pic>
      <p:pic>
        <p:nvPicPr>
          <p:cNvPr id="14" name="SK-26-img-13" descr="preencoded.png"/>
          <p:cNvPicPr>
            <a:picLocks noChangeAspect="1"/>
          </p:cNvPicPr>
          <p:nvPr/>
        </p:nvPicPr>
        <p:blipFill>
          <a:blip r:embed="rId13"/>
          <a:stretch>
            <a:fillRect/>
          </a:stretch>
        </p:blipFill>
        <p:spPr>
          <a:xfrm>
            <a:off x="428625" y="4638675"/>
            <a:ext cx="119063" cy="99120"/>
          </a:xfrm>
          <a:prstGeom prst="rect">
            <a:avLst/>
          </a:prstGeom>
        </p:spPr>
      </p:pic>
      <p:pic>
        <p:nvPicPr>
          <p:cNvPr id="15" name="SK-26-img-14" descr="preencoded.png"/>
          <p:cNvPicPr>
            <a:picLocks noChangeAspect="1"/>
          </p:cNvPicPr>
          <p:nvPr/>
        </p:nvPicPr>
        <p:blipFill>
          <a:blip r:embed="rId14"/>
          <a:stretch>
            <a:fillRect/>
          </a:stretch>
        </p:blipFill>
        <p:spPr>
          <a:xfrm>
            <a:off x="428625" y="4966246"/>
            <a:ext cx="119063" cy="99120"/>
          </a:xfrm>
          <a:prstGeom prst="rect">
            <a:avLst/>
          </a:prstGeom>
        </p:spPr>
      </p:pic>
      <p:pic>
        <p:nvPicPr>
          <p:cNvPr id="16" name="SK-26-img-15" descr="preencoded.png"/>
          <p:cNvPicPr>
            <a:picLocks noChangeAspect="1"/>
          </p:cNvPicPr>
          <p:nvPr/>
        </p:nvPicPr>
        <p:blipFill>
          <a:blip r:embed="rId11"/>
          <a:stretch>
            <a:fillRect/>
          </a:stretch>
        </p:blipFill>
        <p:spPr>
          <a:xfrm>
            <a:off x="428625" y="5293816"/>
            <a:ext cx="119063" cy="99120"/>
          </a:xfrm>
          <a:prstGeom prst="rect">
            <a:avLst/>
          </a:prstGeom>
        </p:spPr>
      </p:pic>
      <p:pic>
        <p:nvPicPr>
          <p:cNvPr id="17" name="SK-26-img-16" descr="preencoded.png"/>
          <p:cNvPicPr>
            <a:picLocks noChangeAspect="1"/>
          </p:cNvPicPr>
          <p:nvPr/>
        </p:nvPicPr>
        <p:blipFill>
          <a:blip r:embed="rId15"/>
          <a:stretch>
            <a:fillRect/>
          </a:stretch>
        </p:blipFill>
        <p:spPr>
          <a:xfrm>
            <a:off x="6215063" y="1000125"/>
            <a:ext cx="5738813" cy="2714625"/>
          </a:xfrm>
          <a:prstGeom prst="rect">
            <a:avLst/>
          </a:prstGeom>
        </p:spPr>
      </p:pic>
      <p:pic>
        <p:nvPicPr>
          <p:cNvPr id="18" name="SK-26-img-17" descr="preencoded.png"/>
          <p:cNvPicPr>
            <a:picLocks noChangeAspect="1"/>
          </p:cNvPicPr>
          <p:nvPr/>
        </p:nvPicPr>
        <p:blipFill>
          <a:blip r:embed="rId16"/>
          <a:stretch>
            <a:fillRect/>
          </a:stretch>
        </p:blipFill>
        <p:spPr>
          <a:xfrm>
            <a:off x="6405563" y="1190625"/>
            <a:ext cx="5357813" cy="352425"/>
          </a:xfrm>
          <a:prstGeom prst="rect">
            <a:avLst/>
          </a:prstGeom>
        </p:spPr>
      </p:pic>
      <p:pic>
        <p:nvPicPr>
          <p:cNvPr id="19" name="SK-26-img-18" descr="preencoded.png"/>
          <p:cNvPicPr>
            <a:picLocks noChangeAspect="1"/>
          </p:cNvPicPr>
          <p:nvPr/>
        </p:nvPicPr>
        <p:blipFill>
          <a:blip r:embed="rId17"/>
          <a:stretch>
            <a:fillRect/>
          </a:stretch>
        </p:blipFill>
        <p:spPr>
          <a:xfrm>
            <a:off x="6405563" y="1204913"/>
            <a:ext cx="285750" cy="228600"/>
          </a:xfrm>
          <a:prstGeom prst="rect">
            <a:avLst/>
          </a:prstGeom>
        </p:spPr>
      </p:pic>
      <p:pic>
        <p:nvPicPr>
          <p:cNvPr id="20" name="SK-26-img-19" descr="preencoded.png"/>
          <p:cNvPicPr>
            <a:picLocks noChangeAspect="1"/>
          </p:cNvPicPr>
          <p:nvPr/>
        </p:nvPicPr>
        <p:blipFill>
          <a:blip r:embed="rId18"/>
          <a:stretch>
            <a:fillRect/>
          </a:stretch>
        </p:blipFill>
        <p:spPr>
          <a:xfrm>
            <a:off x="6405563" y="1733550"/>
            <a:ext cx="119063" cy="99120"/>
          </a:xfrm>
          <a:prstGeom prst="rect">
            <a:avLst/>
          </a:prstGeom>
        </p:spPr>
      </p:pic>
      <p:pic>
        <p:nvPicPr>
          <p:cNvPr id="21" name="SK-26-img-20" descr="preencoded.png"/>
          <p:cNvPicPr>
            <a:picLocks noChangeAspect="1"/>
          </p:cNvPicPr>
          <p:nvPr/>
        </p:nvPicPr>
        <p:blipFill>
          <a:blip r:embed="rId19"/>
          <a:stretch>
            <a:fillRect/>
          </a:stretch>
        </p:blipFill>
        <p:spPr>
          <a:xfrm>
            <a:off x="6405563" y="2061121"/>
            <a:ext cx="119063" cy="99120"/>
          </a:xfrm>
          <a:prstGeom prst="rect">
            <a:avLst/>
          </a:prstGeom>
        </p:spPr>
      </p:pic>
      <p:pic>
        <p:nvPicPr>
          <p:cNvPr id="22" name="SK-26-img-21" descr="preencoded.png"/>
          <p:cNvPicPr>
            <a:picLocks noChangeAspect="1"/>
          </p:cNvPicPr>
          <p:nvPr/>
        </p:nvPicPr>
        <p:blipFill>
          <a:blip r:embed="rId20"/>
          <a:stretch>
            <a:fillRect/>
          </a:stretch>
        </p:blipFill>
        <p:spPr>
          <a:xfrm>
            <a:off x="6405563" y="2388691"/>
            <a:ext cx="119063" cy="108198"/>
          </a:xfrm>
          <a:prstGeom prst="rect">
            <a:avLst/>
          </a:prstGeom>
        </p:spPr>
      </p:pic>
      <p:pic>
        <p:nvPicPr>
          <p:cNvPr id="23" name="SK-26-img-22" descr="preencoded.png"/>
          <p:cNvPicPr>
            <a:picLocks noChangeAspect="1"/>
          </p:cNvPicPr>
          <p:nvPr/>
        </p:nvPicPr>
        <p:blipFill>
          <a:blip r:embed="rId15"/>
          <a:stretch>
            <a:fillRect/>
          </a:stretch>
        </p:blipFill>
        <p:spPr>
          <a:xfrm>
            <a:off x="6215063" y="3905250"/>
            <a:ext cx="5738813" cy="2714625"/>
          </a:xfrm>
          <a:prstGeom prst="rect">
            <a:avLst/>
          </a:prstGeom>
        </p:spPr>
      </p:pic>
      <p:pic>
        <p:nvPicPr>
          <p:cNvPr id="24" name="SK-26-img-23" descr="preencoded.png"/>
          <p:cNvPicPr>
            <a:picLocks noChangeAspect="1"/>
          </p:cNvPicPr>
          <p:nvPr/>
        </p:nvPicPr>
        <p:blipFill>
          <a:blip r:embed="rId16"/>
          <a:stretch>
            <a:fillRect/>
          </a:stretch>
        </p:blipFill>
        <p:spPr>
          <a:xfrm>
            <a:off x="6405563" y="4095750"/>
            <a:ext cx="5357813" cy="352425"/>
          </a:xfrm>
          <a:prstGeom prst="rect">
            <a:avLst/>
          </a:prstGeom>
        </p:spPr>
      </p:pic>
      <p:pic>
        <p:nvPicPr>
          <p:cNvPr id="25" name="SK-26-img-24" descr="preencoded.png"/>
          <p:cNvPicPr>
            <a:picLocks noChangeAspect="1"/>
          </p:cNvPicPr>
          <p:nvPr/>
        </p:nvPicPr>
        <p:blipFill>
          <a:blip r:embed="rId21"/>
          <a:stretch>
            <a:fillRect/>
          </a:stretch>
        </p:blipFill>
        <p:spPr>
          <a:xfrm>
            <a:off x="6405563" y="4110038"/>
            <a:ext cx="285750" cy="228600"/>
          </a:xfrm>
          <a:prstGeom prst="rect">
            <a:avLst/>
          </a:prstGeom>
        </p:spPr>
      </p:pic>
      <p:pic>
        <p:nvPicPr>
          <p:cNvPr id="26" name="SK-26-img-25" descr="preencoded.png"/>
          <p:cNvPicPr>
            <a:picLocks noChangeAspect="1"/>
          </p:cNvPicPr>
          <p:nvPr/>
        </p:nvPicPr>
        <p:blipFill>
          <a:blip r:embed="rId22"/>
          <a:stretch>
            <a:fillRect/>
          </a:stretch>
        </p:blipFill>
        <p:spPr>
          <a:xfrm>
            <a:off x="6405563" y="4638675"/>
            <a:ext cx="119063" cy="108198"/>
          </a:xfrm>
          <a:prstGeom prst="rect">
            <a:avLst/>
          </a:prstGeom>
        </p:spPr>
      </p:pic>
      <p:pic>
        <p:nvPicPr>
          <p:cNvPr id="27" name="SK-26-img-26" descr="preencoded.png"/>
          <p:cNvPicPr>
            <a:picLocks noChangeAspect="1"/>
          </p:cNvPicPr>
          <p:nvPr/>
        </p:nvPicPr>
        <p:blipFill>
          <a:blip r:embed="rId23"/>
          <a:stretch>
            <a:fillRect/>
          </a:stretch>
        </p:blipFill>
        <p:spPr>
          <a:xfrm>
            <a:off x="6405563" y="5179516"/>
            <a:ext cx="119063" cy="99120"/>
          </a:xfrm>
          <a:prstGeom prst="rect">
            <a:avLst/>
          </a:prstGeom>
        </p:spPr>
      </p:pic>
      <p:pic>
        <p:nvPicPr>
          <p:cNvPr id="28" name="SK-26-img-27" descr="preencoded.png"/>
          <p:cNvPicPr>
            <a:picLocks noChangeAspect="1"/>
          </p:cNvPicPr>
          <p:nvPr/>
        </p:nvPicPr>
        <p:blipFill>
          <a:blip r:embed="rId19"/>
          <a:stretch>
            <a:fillRect/>
          </a:stretch>
        </p:blipFill>
        <p:spPr>
          <a:xfrm>
            <a:off x="6405563" y="5507087"/>
            <a:ext cx="119063" cy="99120"/>
          </a:xfrm>
          <a:prstGeom prst="rect">
            <a:avLst/>
          </a:prstGeom>
        </p:spPr>
      </p:pic>
      <p:sp>
        <p:nvSpPr>
          <p:cNvPr id="29" name="SK-26-text-28"/>
          <p:cNvSpPr/>
          <p:nvPr/>
        </p:nvSpPr>
        <p:spPr>
          <a:xfrm>
            <a:off x="381000" y="209550"/>
            <a:ext cx="85496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Triggers for Urgent Medical Review</a:t>
            </a:r>
            <a:endParaRPr lang="en-US" sz="1650" dirty="0"/>
          </a:p>
        </p:txBody>
      </p:sp>
      <p:sp>
        <p:nvSpPr>
          <p:cNvPr id="30" name="SK-26-text-29"/>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31" name="SK-26-text-30"/>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32" name="SK-26-text-31"/>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33" name="SK-26-text-32"/>
          <p:cNvSpPr/>
          <p:nvPr/>
        </p:nvSpPr>
        <p:spPr>
          <a:xfrm>
            <a:off x="828675" y="1190625"/>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Biochemical Thresholds</a:t>
            </a:r>
            <a:endParaRPr lang="en-US" sz="1350" dirty="0"/>
          </a:p>
        </p:txBody>
      </p:sp>
      <p:sp>
        <p:nvSpPr>
          <p:cNvPr id="34" name="SK-26-text-33"/>
          <p:cNvSpPr/>
          <p:nvPr/>
        </p:nvSpPr>
        <p:spPr>
          <a:xfrm>
            <a:off x="642938" y="1685925"/>
            <a:ext cx="51435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D32F2F"/>
                </a:solidFill>
              </a:rPr>
              <a:t>Blood Glucose &gt; 17 mmol/L:</a:t>
            </a:r>
            <a:r>
              <a:rPr lang="en-US" sz="1200" dirty="0">
                <a:solidFill>
                  <a:srgbClr val="2D2D2D"/>
                </a:solidFill>
              </a:rPr>
              <a:t> If persistent and not responding to extra insulin/fluids.</a:t>
            </a:r>
            <a:endParaRPr lang="en-US" sz="1200" dirty="0"/>
          </a:p>
        </p:txBody>
      </p:sp>
      <p:sp>
        <p:nvSpPr>
          <p:cNvPr id="35" name="SK-26-text-34"/>
          <p:cNvSpPr/>
          <p:nvPr/>
        </p:nvSpPr>
        <p:spPr>
          <a:xfrm>
            <a:off x="642938" y="2226766"/>
            <a:ext cx="51435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D32F2F"/>
                </a:solidFill>
              </a:rPr>
              <a:t>Blood Ketones ≥ 1.5 mmol/L:</a:t>
            </a:r>
            <a:r>
              <a:rPr lang="en-US" sz="1200" dirty="0">
                <a:solidFill>
                  <a:srgbClr val="2D2D2D"/>
                </a:solidFill>
              </a:rPr>
              <a:t> Or rising levels despite following sick day rules.</a:t>
            </a:r>
            <a:endParaRPr lang="en-US" sz="1200" dirty="0"/>
          </a:p>
        </p:txBody>
      </p:sp>
      <p:sp>
        <p:nvSpPr>
          <p:cNvPr id="36" name="SK-26-text-35"/>
          <p:cNvSpPr/>
          <p:nvPr/>
        </p:nvSpPr>
        <p:spPr>
          <a:xfrm>
            <a:off x="642938" y="2767608"/>
            <a:ext cx="11549063"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D32F2F"/>
                </a:solidFill>
              </a:rPr>
              <a:t>SGLT2i Warning:</a:t>
            </a:r>
            <a:r>
              <a:rPr lang="en-US" sz="1200" dirty="0">
                <a:solidFill>
                  <a:srgbClr val="2D2D2D"/>
                </a:solidFill>
              </a:rPr>
              <a:t> Any rise in ketones, even if blood glucose is normal.</a:t>
            </a:r>
            <a:endParaRPr lang="en-US" sz="1200" dirty="0"/>
          </a:p>
        </p:txBody>
      </p:sp>
      <p:sp>
        <p:nvSpPr>
          <p:cNvPr id="37" name="SK-26-text-36"/>
          <p:cNvSpPr/>
          <p:nvPr/>
        </p:nvSpPr>
        <p:spPr>
          <a:xfrm>
            <a:off x="828675" y="4095750"/>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Hydration &amp; Tolerance</a:t>
            </a:r>
            <a:endParaRPr lang="en-US" sz="1350" dirty="0"/>
          </a:p>
        </p:txBody>
      </p:sp>
      <p:sp>
        <p:nvSpPr>
          <p:cNvPr id="38" name="SK-26-text-37"/>
          <p:cNvSpPr/>
          <p:nvPr/>
        </p:nvSpPr>
        <p:spPr>
          <a:xfrm>
            <a:off x="642938" y="4591050"/>
            <a:ext cx="11549063"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D32F2F"/>
                </a:solidFill>
              </a:rPr>
              <a:t>Persistent Vomiting:</a:t>
            </a:r>
            <a:r>
              <a:rPr lang="en-US" sz="1200" dirty="0">
                <a:solidFill>
                  <a:srgbClr val="2D2D2D"/>
                </a:solidFill>
              </a:rPr>
              <a:t> Inability to keep any fluids or medication down.</a:t>
            </a:r>
            <a:endParaRPr lang="en-US" sz="1200" dirty="0"/>
          </a:p>
        </p:txBody>
      </p:sp>
      <p:sp>
        <p:nvSpPr>
          <p:cNvPr id="39" name="SK-26-text-38"/>
          <p:cNvSpPr/>
          <p:nvPr/>
        </p:nvSpPr>
        <p:spPr>
          <a:xfrm>
            <a:off x="642938" y="4918621"/>
            <a:ext cx="11549063"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D32F2F"/>
                </a:solidFill>
              </a:rPr>
              <a:t>Diarrhoea:</a:t>
            </a:r>
            <a:r>
              <a:rPr lang="en-US" sz="1200" dirty="0">
                <a:solidFill>
                  <a:srgbClr val="2D2D2D"/>
                </a:solidFill>
              </a:rPr>
              <a:t> Frequent, large volume stools leading to clinical dehydration.</a:t>
            </a:r>
            <a:endParaRPr lang="en-US" sz="1200" dirty="0"/>
          </a:p>
        </p:txBody>
      </p:sp>
      <p:sp>
        <p:nvSpPr>
          <p:cNvPr id="40" name="SK-26-text-39"/>
          <p:cNvSpPr/>
          <p:nvPr/>
        </p:nvSpPr>
        <p:spPr>
          <a:xfrm>
            <a:off x="642938" y="5246191"/>
            <a:ext cx="11549063"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D32F2F"/>
                </a:solidFill>
              </a:rPr>
              <a:t>Clinical Dehydration:</a:t>
            </a:r>
            <a:r>
              <a:rPr lang="en-US" sz="1200" dirty="0">
                <a:solidFill>
                  <a:srgbClr val="2D2D2D"/>
                </a:solidFill>
              </a:rPr>
              <a:t> Thirst, dry mouth, reduced urine, sunken eyes.</a:t>
            </a:r>
            <a:endParaRPr lang="en-US" sz="1200" dirty="0"/>
          </a:p>
        </p:txBody>
      </p:sp>
      <p:sp>
        <p:nvSpPr>
          <p:cNvPr id="41" name="SK-26-text-40"/>
          <p:cNvSpPr/>
          <p:nvPr/>
        </p:nvSpPr>
        <p:spPr>
          <a:xfrm>
            <a:off x="6805613" y="1190625"/>
            <a:ext cx="53863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Emergency Symptoms (DKA/HHS)</a:t>
            </a:r>
            <a:endParaRPr lang="en-US" sz="1350" dirty="0"/>
          </a:p>
        </p:txBody>
      </p:sp>
      <p:sp>
        <p:nvSpPr>
          <p:cNvPr id="42" name="SK-26-text-41"/>
          <p:cNvSpPr/>
          <p:nvPr/>
        </p:nvSpPr>
        <p:spPr>
          <a:xfrm>
            <a:off x="6619875" y="1685925"/>
            <a:ext cx="5572125"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D32F2F"/>
                </a:solidFill>
              </a:rPr>
              <a:t>Respiratory:</a:t>
            </a:r>
            <a:r>
              <a:rPr lang="en-US" sz="1200" dirty="0">
                <a:solidFill>
                  <a:srgbClr val="2D2D2D"/>
                </a:solidFill>
              </a:rPr>
              <a:t> Rapid, deep breathing (Kussmaul) or pear-drop breath smell.</a:t>
            </a:r>
            <a:endParaRPr lang="en-US" sz="1200" dirty="0"/>
          </a:p>
        </p:txBody>
      </p:sp>
      <p:sp>
        <p:nvSpPr>
          <p:cNvPr id="43" name="SK-26-text-42"/>
          <p:cNvSpPr/>
          <p:nvPr/>
        </p:nvSpPr>
        <p:spPr>
          <a:xfrm>
            <a:off x="6619875" y="2013496"/>
            <a:ext cx="5572125"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D32F2F"/>
                </a:solidFill>
              </a:rPr>
              <a:t>Abdominal:</a:t>
            </a:r>
            <a:r>
              <a:rPr lang="en-US" sz="1200" dirty="0">
                <a:solidFill>
                  <a:srgbClr val="2D2D2D"/>
                </a:solidFill>
              </a:rPr>
              <a:t> Severe abdominal pain, common in developing DKA.</a:t>
            </a:r>
            <a:endParaRPr lang="en-US" sz="1200" dirty="0"/>
          </a:p>
        </p:txBody>
      </p:sp>
      <p:sp>
        <p:nvSpPr>
          <p:cNvPr id="44" name="SK-26-text-43"/>
          <p:cNvSpPr/>
          <p:nvPr/>
        </p:nvSpPr>
        <p:spPr>
          <a:xfrm>
            <a:off x="6619875" y="2341066"/>
            <a:ext cx="51435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D32F2F"/>
                </a:solidFill>
              </a:rPr>
              <a:t>Neurological:</a:t>
            </a:r>
            <a:r>
              <a:rPr lang="en-US" sz="1200" dirty="0">
                <a:solidFill>
                  <a:srgbClr val="2D2D2D"/>
                </a:solidFill>
              </a:rPr>
              <a:t> Confusion, drowsiness, or any change in mental state (HHS risk).</a:t>
            </a:r>
            <a:endParaRPr lang="en-US" sz="1200" dirty="0"/>
          </a:p>
        </p:txBody>
      </p:sp>
      <p:sp>
        <p:nvSpPr>
          <p:cNvPr id="45" name="SK-26-text-44"/>
          <p:cNvSpPr/>
          <p:nvPr/>
        </p:nvSpPr>
        <p:spPr>
          <a:xfrm>
            <a:off x="6805613" y="4095750"/>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Immediate 999 Triggers</a:t>
            </a:r>
            <a:endParaRPr lang="en-US" sz="1350" dirty="0"/>
          </a:p>
        </p:txBody>
      </p:sp>
      <p:sp>
        <p:nvSpPr>
          <p:cNvPr id="46" name="SK-26-text-45"/>
          <p:cNvSpPr/>
          <p:nvPr/>
        </p:nvSpPr>
        <p:spPr>
          <a:xfrm>
            <a:off x="6619875" y="4591050"/>
            <a:ext cx="51435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D32F2F"/>
                </a:solidFill>
              </a:rPr>
              <a:t>Loss of Consciousness:</a:t>
            </a:r>
            <a:r>
              <a:rPr lang="en-US" sz="1200" dirty="0">
                <a:solidFill>
                  <a:srgbClr val="2D2D2D"/>
                </a:solidFill>
              </a:rPr>
              <a:t> Or severe drowsiness where the patient cannot be roused.</a:t>
            </a:r>
            <a:endParaRPr lang="en-US" sz="1200" dirty="0"/>
          </a:p>
        </p:txBody>
      </p:sp>
      <p:sp>
        <p:nvSpPr>
          <p:cNvPr id="47" name="SK-26-text-46"/>
          <p:cNvSpPr/>
          <p:nvPr/>
        </p:nvSpPr>
        <p:spPr>
          <a:xfrm>
            <a:off x="6619875" y="5131891"/>
            <a:ext cx="5572125"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D32F2F"/>
                </a:solidFill>
              </a:rPr>
              <a:t>Seizures:</a:t>
            </a:r>
            <a:r>
              <a:rPr lang="en-US" sz="1200" dirty="0">
                <a:solidFill>
                  <a:srgbClr val="2D2D2D"/>
                </a:solidFill>
              </a:rPr>
              <a:t> New onset fitting associated with extreme glucose levels.</a:t>
            </a:r>
            <a:endParaRPr lang="en-US" sz="1200" dirty="0"/>
          </a:p>
        </p:txBody>
      </p:sp>
      <p:sp>
        <p:nvSpPr>
          <p:cNvPr id="48" name="SK-26-text-47"/>
          <p:cNvSpPr/>
          <p:nvPr/>
        </p:nvSpPr>
        <p:spPr>
          <a:xfrm>
            <a:off x="6619875" y="5459462"/>
            <a:ext cx="51435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D32F2F"/>
                </a:solidFill>
              </a:rPr>
              <a:t>Severe Hypoglycaemia:</a:t>
            </a:r>
            <a:r>
              <a:rPr lang="en-US" sz="1200" dirty="0">
                <a:solidFill>
                  <a:srgbClr val="2D2D2D"/>
                </a:solidFill>
              </a:rPr>
              <a:t> Unresponsive to GlucaGen/Baqsimi home treatment.</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7-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7-img-3" descr="preencoded.png"/>
          <p:cNvPicPr>
            <a:picLocks noChangeAspect="1"/>
          </p:cNvPicPr>
          <p:nvPr/>
        </p:nvPicPr>
        <p:blipFill>
          <a:blip r:embed="rId4"/>
          <a:stretch>
            <a:fillRect/>
          </a:stretch>
        </p:blipFill>
        <p:spPr>
          <a:xfrm>
            <a:off x="142875" y="76200"/>
            <a:ext cx="11906250" cy="704850"/>
          </a:xfrm>
          <a:prstGeom prst="rect">
            <a:avLst/>
          </a:prstGeom>
        </p:spPr>
      </p:pic>
      <p:pic>
        <p:nvPicPr>
          <p:cNvPr id="5" name="SK-27-img-4" descr="preencoded.png"/>
          <p:cNvPicPr>
            <a:picLocks noChangeAspect="1"/>
          </p:cNvPicPr>
          <p:nvPr/>
        </p:nvPicPr>
        <p:blipFill>
          <a:blip r:embed="rId5"/>
          <a:stretch>
            <a:fillRect/>
          </a:stretch>
        </p:blipFill>
        <p:spPr>
          <a:xfrm>
            <a:off x="381000" y="514350"/>
            <a:ext cx="11430000" cy="171450"/>
          </a:xfrm>
          <a:prstGeom prst="rect">
            <a:avLst/>
          </a:prstGeom>
        </p:spPr>
      </p:pic>
      <p:pic>
        <p:nvPicPr>
          <p:cNvPr id="6" name="SK-27-img-5" descr="preencoded.png"/>
          <p:cNvPicPr>
            <a:picLocks noChangeAspect="1"/>
          </p:cNvPicPr>
          <p:nvPr/>
        </p:nvPicPr>
        <p:blipFill>
          <a:blip r:embed="rId6"/>
          <a:stretch>
            <a:fillRect/>
          </a:stretch>
        </p:blipFill>
        <p:spPr>
          <a:xfrm>
            <a:off x="285750" y="933450"/>
            <a:ext cx="5667375" cy="1169194"/>
          </a:xfrm>
          <a:prstGeom prst="rect">
            <a:avLst/>
          </a:prstGeom>
        </p:spPr>
      </p:pic>
      <p:pic>
        <p:nvPicPr>
          <p:cNvPr id="7" name="SK-27-img-6" descr="preencoded.png"/>
          <p:cNvPicPr>
            <a:picLocks noChangeAspect="1"/>
          </p:cNvPicPr>
          <p:nvPr/>
        </p:nvPicPr>
        <p:blipFill>
          <a:blip r:embed="rId7"/>
          <a:stretch>
            <a:fillRect/>
          </a:stretch>
        </p:blipFill>
        <p:spPr>
          <a:xfrm>
            <a:off x="457200" y="1279922"/>
            <a:ext cx="476250" cy="476250"/>
          </a:xfrm>
          <a:prstGeom prst="rect">
            <a:avLst/>
          </a:prstGeom>
        </p:spPr>
      </p:pic>
      <p:pic>
        <p:nvPicPr>
          <p:cNvPr id="8" name="SK-27-img-7" descr="preencoded.png"/>
          <p:cNvPicPr>
            <a:picLocks noChangeAspect="1"/>
          </p:cNvPicPr>
          <p:nvPr/>
        </p:nvPicPr>
        <p:blipFill>
          <a:blip r:embed="rId8"/>
          <a:stretch>
            <a:fillRect/>
          </a:stretch>
        </p:blipFill>
        <p:spPr>
          <a:xfrm>
            <a:off x="564356" y="1411337"/>
            <a:ext cx="261937" cy="213420"/>
          </a:xfrm>
          <a:prstGeom prst="rect">
            <a:avLst/>
          </a:prstGeom>
        </p:spPr>
      </p:pic>
      <p:pic>
        <p:nvPicPr>
          <p:cNvPr id="9" name="SK-27-img-8" descr="preencoded.png"/>
          <p:cNvPicPr>
            <a:picLocks noChangeAspect="1"/>
          </p:cNvPicPr>
          <p:nvPr/>
        </p:nvPicPr>
        <p:blipFill>
          <a:blip r:embed="rId9"/>
          <a:stretch>
            <a:fillRect/>
          </a:stretch>
        </p:blipFill>
        <p:spPr>
          <a:xfrm>
            <a:off x="285750" y="2245519"/>
            <a:ext cx="5667375" cy="1169194"/>
          </a:xfrm>
          <a:prstGeom prst="rect">
            <a:avLst/>
          </a:prstGeom>
        </p:spPr>
      </p:pic>
      <p:pic>
        <p:nvPicPr>
          <p:cNvPr id="10" name="SK-27-img-9" descr="preencoded.png"/>
          <p:cNvPicPr>
            <a:picLocks noChangeAspect="1"/>
          </p:cNvPicPr>
          <p:nvPr/>
        </p:nvPicPr>
        <p:blipFill>
          <a:blip r:embed="rId10"/>
          <a:stretch>
            <a:fillRect/>
          </a:stretch>
        </p:blipFill>
        <p:spPr>
          <a:xfrm>
            <a:off x="457200" y="2591991"/>
            <a:ext cx="476250" cy="476250"/>
          </a:xfrm>
          <a:prstGeom prst="rect">
            <a:avLst/>
          </a:prstGeom>
        </p:spPr>
      </p:pic>
      <p:pic>
        <p:nvPicPr>
          <p:cNvPr id="11" name="SK-27-img-10" descr="preencoded.png"/>
          <p:cNvPicPr>
            <a:picLocks noChangeAspect="1"/>
          </p:cNvPicPr>
          <p:nvPr/>
        </p:nvPicPr>
        <p:blipFill>
          <a:blip r:embed="rId11"/>
          <a:stretch>
            <a:fillRect/>
          </a:stretch>
        </p:blipFill>
        <p:spPr>
          <a:xfrm>
            <a:off x="564356" y="2723406"/>
            <a:ext cx="261937" cy="213420"/>
          </a:xfrm>
          <a:prstGeom prst="rect">
            <a:avLst/>
          </a:prstGeom>
        </p:spPr>
      </p:pic>
      <p:pic>
        <p:nvPicPr>
          <p:cNvPr id="12" name="SK-27-img-11" descr="preencoded.png"/>
          <p:cNvPicPr>
            <a:picLocks noChangeAspect="1"/>
          </p:cNvPicPr>
          <p:nvPr/>
        </p:nvPicPr>
        <p:blipFill>
          <a:blip r:embed="rId6"/>
          <a:stretch>
            <a:fillRect/>
          </a:stretch>
        </p:blipFill>
        <p:spPr>
          <a:xfrm>
            <a:off x="285750" y="3557588"/>
            <a:ext cx="5667375" cy="1169194"/>
          </a:xfrm>
          <a:prstGeom prst="rect">
            <a:avLst/>
          </a:prstGeom>
        </p:spPr>
      </p:pic>
      <p:pic>
        <p:nvPicPr>
          <p:cNvPr id="13" name="SK-27-img-12" descr="preencoded.png"/>
          <p:cNvPicPr>
            <a:picLocks noChangeAspect="1"/>
          </p:cNvPicPr>
          <p:nvPr/>
        </p:nvPicPr>
        <p:blipFill>
          <a:blip r:embed="rId12"/>
          <a:stretch>
            <a:fillRect/>
          </a:stretch>
        </p:blipFill>
        <p:spPr>
          <a:xfrm>
            <a:off x="457200" y="3904059"/>
            <a:ext cx="476250" cy="476250"/>
          </a:xfrm>
          <a:prstGeom prst="rect">
            <a:avLst/>
          </a:prstGeom>
        </p:spPr>
      </p:pic>
      <p:pic>
        <p:nvPicPr>
          <p:cNvPr id="14" name="SK-27-img-13" descr="preencoded.png"/>
          <p:cNvPicPr>
            <a:picLocks noChangeAspect="1"/>
          </p:cNvPicPr>
          <p:nvPr/>
        </p:nvPicPr>
        <p:blipFill>
          <a:blip r:embed="rId13"/>
          <a:stretch>
            <a:fillRect/>
          </a:stretch>
        </p:blipFill>
        <p:spPr>
          <a:xfrm>
            <a:off x="564356" y="4035475"/>
            <a:ext cx="261937" cy="213420"/>
          </a:xfrm>
          <a:prstGeom prst="rect">
            <a:avLst/>
          </a:prstGeom>
        </p:spPr>
      </p:pic>
      <p:pic>
        <p:nvPicPr>
          <p:cNvPr id="15" name="SK-27-img-14" descr="preencoded.png"/>
          <p:cNvPicPr>
            <a:picLocks noChangeAspect="1"/>
          </p:cNvPicPr>
          <p:nvPr/>
        </p:nvPicPr>
        <p:blipFill>
          <a:blip r:embed="rId9"/>
          <a:stretch>
            <a:fillRect/>
          </a:stretch>
        </p:blipFill>
        <p:spPr>
          <a:xfrm>
            <a:off x="285750" y="4869656"/>
            <a:ext cx="5667375" cy="1169194"/>
          </a:xfrm>
          <a:prstGeom prst="rect">
            <a:avLst/>
          </a:prstGeom>
        </p:spPr>
      </p:pic>
      <p:pic>
        <p:nvPicPr>
          <p:cNvPr id="16" name="SK-27-img-15" descr="preencoded.png"/>
          <p:cNvPicPr>
            <a:picLocks noChangeAspect="1"/>
          </p:cNvPicPr>
          <p:nvPr/>
        </p:nvPicPr>
        <p:blipFill>
          <a:blip r:embed="rId14"/>
          <a:stretch>
            <a:fillRect/>
          </a:stretch>
        </p:blipFill>
        <p:spPr>
          <a:xfrm>
            <a:off x="457200" y="5216128"/>
            <a:ext cx="476250" cy="476250"/>
          </a:xfrm>
          <a:prstGeom prst="rect">
            <a:avLst/>
          </a:prstGeom>
        </p:spPr>
      </p:pic>
      <p:pic>
        <p:nvPicPr>
          <p:cNvPr id="17" name="SK-27-img-16" descr="preencoded.png"/>
          <p:cNvPicPr>
            <a:picLocks noChangeAspect="1"/>
          </p:cNvPicPr>
          <p:nvPr/>
        </p:nvPicPr>
        <p:blipFill>
          <a:blip r:embed="rId15"/>
          <a:stretch>
            <a:fillRect/>
          </a:stretch>
        </p:blipFill>
        <p:spPr>
          <a:xfrm>
            <a:off x="564356" y="5347543"/>
            <a:ext cx="261937" cy="213420"/>
          </a:xfrm>
          <a:prstGeom prst="rect">
            <a:avLst/>
          </a:prstGeom>
        </p:spPr>
      </p:pic>
      <p:pic>
        <p:nvPicPr>
          <p:cNvPr id="18" name="SK-27-img-17" descr="preencoded.png"/>
          <p:cNvPicPr>
            <a:picLocks noChangeAspect="1"/>
          </p:cNvPicPr>
          <p:nvPr/>
        </p:nvPicPr>
        <p:blipFill>
          <a:blip r:embed="rId16"/>
          <a:stretch>
            <a:fillRect/>
          </a:stretch>
        </p:blipFill>
        <p:spPr>
          <a:xfrm>
            <a:off x="6238875" y="1086892"/>
            <a:ext cx="5667375" cy="3619500"/>
          </a:xfrm>
          <a:prstGeom prst="rect">
            <a:avLst/>
          </a:prstGeom>
        </p:spPr>
      </p:pic>
      <p:pic>
        <p:nvPicPr>
          <p:cNvPr id="19" name="SK-27-img-18" descr="preencoded.png"/>
          <p:cNvPicPr>
            <a:picLocks noChangeAspect="1"/>
          </p:cNvPicPr>
          <p:nvPr/>
        </p:nvPicPr>
        <p:blipFill>
          <a:blip r:embed="rId17"/>
          <a:stretch>
            <a:fillRect/>
          </a:stretch>
        </p:blipFill>
        <p:spPr>
          <a:xfrm>
            <a:off x="6238875" y="1086892"/>
            <a:ext cx="5667375" cy="3619500"/>
          </a:xfrm>
          <a:prstGeom prst="rect">
            <a:avLst/>
          </a:prstGeom>
        </p:spPr>
      </p:pic>
      <p:pic>
        <p:nvPicPr>
          <p:cNvPr id="20" name="SK-27-img-19" descr="preencoded.png"/>
          <p:cNvPicPr>
            <a:picLocks noChangeAspect="1"/>
          </p:cNvPicPr>
          <p:nvPr/>
        </p:nvPicPr>
        <p:blipFill>
          <a:blip r:embed="rId18"/>
          <a:stretch>
            <a:fillRect/>
          </a:stretch>
        </p:blipFill>
        <p:spPr>
          <a:xfrm>
            <a:off x="6238875" y="4858792"/>
            <a:ext cx="5667375" cy="1026616"/>
          </a:xfrm>
          <a:prstGeom prst="rect">
            <a:avLst/>
          </a:prstGeom>
        </p:spPr>
      </p:pic>
      <p:pic>
        <p:nvPicPr>
          <p:cNvPr id="21" name="SK-27-img-20" descr="preencoded.png"/>
          <p:cNvPicPr>
            <a:picLocks noChangeAspect="1"/>
          </p:cNvPicPr>
          <p:nvPr/>
        </p:nvPicPr>
        <p:blipFill>
          <a:blip r:embed="rId19"/>
          <a:stretch>
            <a:fillRect/>
          </a:stretch>
        </p:blipFill>
        <p:spPr>
          <a:xfrm>
            <a:off x="6381750" y="5004495"/>
            <a:ext cx="166688" cy="137220"/>
          </a:xfrm>
          <a:prstGeom prst="rect">
            <a:avLst/>
          </a:prstGeom>
        </p:spPr>
      </p:pic>
      <p:pic>
        <p:nvPicPr>
          <p:cNvPr id="22" name="SK-27-img-21" descr="preencoded.png"/>
          <p:cNvPicPr>
            <a:picLocks noChangeAspect="1"/>
          </p:cNvPicPr>
          <p:nvPr/>
        </p:nvPicPr>
        <p:blipFill>
          <a:blip r:embed="rId20"/>
          <a:stretch>
            <a:fillRect/>
          </a:stretch>
        </p:blipFill>
        <p:spPr>
          <a:xfrm>
            <a:off x="0" y="6191250"/>
            <a:ext cx="12192000" cy="666750"/>
          </a:xfrm>
          <a:prstGeom prst="rect">
            <a:avLst/>
          </a:prstGeom>
        </p:spPr>
      </p:pic>
      <p:sp>
        <p:nvSpPr>
          <p:cNvPr id="23" name="SK-27-text-22"/>
          <p:cNvSpPr/>
          <p:nvPr/>
        </p:nvSpPr>
        <p:spPr>
          <a:xfrm>
            <a:off x="381000" y="171450"/>
            <a:ext cx="65379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The Practical Sick Day Kit</a:t>
            </a:r>
            <a:endParaRPr lang="en-US" sz="1650" dirty="0"/>
          </a:p>
        </p:txBody>
      </p:sp>
      <p:sp>
        <p:nvSpPr>
          <p:cNvPr id="24" name="SK-27-text-23"/>
          <p:cNvSpPr/>
          <p:nvPr/>
        </p:nvSpPr>
        <p:spPr>
          <a:xfrm>
            <a:off x="11074301" y="2762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5" name="SK-27-text-24"/>
          <p:cNvSpPr/>
          <p:nvPr/>
        </p:nvSpPr>
        <p:spPr>
          <a:xfrm>
            <a:off x="381000" y="54292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6" name="SK-27-text-25"/>
          <p:cNvSpPr/>
          <p:nvPr/>
        </p:nvSpPr>
        <p:spPr>
          <a:xfrm>
            <a:off x="9663857" y="55006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7" name="SK-27-text-26"/>
          <p:cNvSpPr/>
          <p:nvPr/>
        </p:nvSpPr>
        <p:spPr>
          <a:xfrm>
            <a:off x="1123950" y="1183779"/>
            <a:ext cx="46577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Monitoring Supplies</a:t>
            </a:r>
            <a:endParaRPr lang="en-US" sz="1350" dirty="0"/>
          </a:p>
        </p:txBody>
      </p:sp>
      <p:sp>
        <p:nvSpPr>
          <p:cNvPr id="28" name="SK-27-text-27"/>
          <p:cNvSpPr/>
          <p:nvPr/>
        </p:nvSpPr>
        <p:spPr>
          <a:xfrm>
            <a:off x="1123950" y="1479054"/>
            <a:ext cx="4657725" cy="373261"/>
          </a:xfrm>
          <a:prstGeom prst="rect">
            <a:avLst/>
          </a:prstGeom>
          <a:noFill/>
          <a:ln/>
        </p:spPr>
        <p:txBody>
          <a:bodyPr vert="horz" wrap="square" lIns="0" tIns="0" rIns="0" bIns="0" rtlCol="0" anchor="ctr"/>
          <a:lstStyle/>
          <a:p>
            <a:pPr marL="0" indent="0">
              <a:lnSpc>
                <a:spcPts val="1470"/>
              </a:lnSpc>
              <a:buNone/>
            </a:pPr>
            <a:r>
              <a:rPr lang="en-US" sz="1050" dirty="0">
                <a:solidFill>
                  <a:srgbClr val="666666"/>
                </a:solidFill>
              </a:rPr>
              <a:t>In-date blood glucose (BM) strips, lancets, and </a:t>
            </a:r>
            <a:r>
              <a:rPr lang="en-US" sz="1050" b="1" dirty="0">
                <a:solidFill>
                  <a:srgbClr val="666666"/>
                </a:solidFill>
              </a:rPr>
              <a:t>ketone strips</a:t>
            </a:r>
            <a:r>
              <a:rPr lang="en-US" sz="1050" dirty="0">
                <a:solidFill>
                  <a:srgbClr val="666666"/>
                </a:solidFill>
              </a:rPr>
              <a:t> (blood strips preferred for T1DM and SGLT2i users).</a:t>
            </a:r>
            <a:endParaRPr lang="en-US" sz="1050" dirty="0"/>
          </a:p>
        </p:txBody>
      </p:sp>
      <p:sp>
        <p:nvSpPr>
          <p:cNvPr id="29" name="SK-27-text-28"/>
          <p:cNvSpPr/>
          <p:nvPr/>
        </p:nvSpPr>
        <p:spPr>
          <a:xfrm>
            <a:off x="1123950" y="2495848"/>
            <a:ext cx="46577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Fast-Acting Glucose</a:t>
            </a:r>
            <a:endParaRPr lang="en-US" sz="1350" dirty="0"/>
          </a:p>
        </p:txBody>
      </p:sp>
      <p:sp>
        <p:nvSpPr>
          <p:cNvPr id="30" name="SK-27-text-29"/>
          <p:cNvSpPr/>
          <p:nvPr/>
        </p:nvSpPr>
        <p:spPr>
          <a:xfrm>
            <a:off x="1123950" y="2791123"/>
            <a:ext cx="4657725" cy="373261"/>
          </a:xfrm>
          <a:prstGeom prst="rect">
            <a:avLst/>
          </a:prstGeom>
          <a:noFill/>
          <a:ln/>
        </p:spPr>
        <p:txBody>
          <a:bodyPr vert="horz" wrap="square" lIns="0" tIns="0" rIns="0" bIns="0" rtlCol="0" anchor="ctr"/>
          <a:lstStyle/>
          <a:p>
            <a:pPr marL="0" indent="0">
              <a:lnSpc>
                <a:spcPts val="1470"/>
              </a:lnSpc>
              <a:buNone/>
            </a:pPr>
            <a:r>
              <a:rPr lang="en-US" sz="1050" dirty="0">
                <a:solidFill>
                  <a:srgbClr val="666666"/>
                </a:solidFill>
              </a:rPr>
              <a:t>Glucose tablets (Dextrosol), Glucogel, or non-diet soda/fruit juice for immediate hypoglycaemia management.</a:t>
            </a:r>
            <a:endParaRPr lang="en-US" sz="1050" dirty="0"/>
          </a:p>
        </p:txBody>
      </p:sp>
      <p:sp>
        <p:nvSpPr>
          <p:cNvPr id="31" name="SK-27-text-30"/>
          <p:cNvSpPr/>
          <p:nvPr/>
        </p:nvSpPr>
        <p:spPr>
          <a:xfrm>
            <a:off x="1123950" y="3807916"/>
            <a:ext cx="46577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Emergency Medication</a:t>
            </a:r>
            <a:endParaRPr lang="en-US" sz="1350" dirty="0"/>
          </a:p>
        </p:txBody>
      </p:sp>
      <p:sp>
        <p:nvSpPr>
          <p:cNvPr id="32" name="SK-27-text-31"/>
          <p:cNvSpPr/>
          <p:nvPr/>
        </p:nvSpPr>
        <p:spPr>
          <a:xfrm>
            <a:off x="1123950" y="4103191"/>
            <a:ext cx="4657725" cy="373261"/>
          </a:xfrm>
          <a:prstGeom prst="rect">
            <a:avLst/>
          </a:prstGeom>
          <a:noFill/>
          <a:ln/>
        </p:spPr>
        <p:txBody>
          <a:bodyPr vert="horz" wrap="square" lIns="0" tIns="0" rIns="0" bIns="0" rtlCol="0" anchor="ctr"/>
          <a:lstStyle/>
          <a:p>
            <a:pPr marL="0" indent="0">
              <a:lnSpc>
                <a:spcPts val="1470"/>
              </a:lnSpc>
              <a:buNone/>
            </a:pPr>
            <a:r>
              <a:rPr lang="en-US" sz="1050" dirty="0">
                <a:solidFill>
                  <a:srgbClr val="666666"/>
                </a:solidFill>
              </a:rPr>
              <a:t>GlucaGen HypoKit (IM) or </a:t>
            </a:r>
            <a:r>
              <a:rPr lang="en-US" sz="1050" b="1" dirty="0">
                <a:solidFill>
                  <a:srgbClr val="666666"/>
                </a:solidFill>
              </a:rPr>
              <a:t>Baqsimi</a:t>
            </a:r>
            <a:r>
              <a:rPr lang="en-US" sz="1050" dirty="0">
                <a:solidFill>
                  <a:srgbClr val="666666"/>
                </a:solidFill>
              </a:rPr>
              <a:t> (nasal powder). Ensure family/carers know how to use them.</a:t>
            </a:r>
            <a:endParaRPr lang="en-US" sz="1050" dirty="0"/>
          </a:p>
        </p:txBody>
      </p:sp>
      <p:sp>
        <p:nvSpPr>
          <p:cNvPr id="33" name="SK-27-text-32"/>
          <p:cNvSpPr/>
          <p:nvPr/>
        </p:nvSpPr>
        <p:spPr>
          <a:xfrm>
            <a:off x="1123950" y="5119985"/>
            <a:ext cx="46577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Information &amp; Contacts</a:t>
            </a:r>
            <a:endParaRPr lang="en-US" sz="1350" dirty="0"/>
          </a:p>
        </p:txBody>
      </p:sp>
      <p:sp>
        <p:nvSpPr>
          <p:cNvPr id="34" name="SK-27-text-33"/>
          <p:cNvSpPr/>
          <p:nvPr/>
        </p:nvSpPr>
        <p:spPr>
          <a:xfrm>
            <a:off x="1123950" y="5415260"/>
            <a:ext cx="4657725" cy="373261"/>
          </a:xfrm>
          <a:prstGeom prst="rect">
            <a:avLst/>
          </a:prstGeom>
          <a:noFill/>
          <a:ln/>
        </p:spPr>
        <p:txBody>
          <a:bodyPr vert="horz" wrap="square" lIns="0" tIns="0" rIns="0" bIns="0" rtlCol="0" anchor="ctr"/>
          <a:lstStyle/>
          <a:p>
            <a:pPr marL="0" indent="0">
              <a:lnSpc>
                <a:spcPts val="1470"/>
              </a:lnSpc>
              <a:buNone/>
            </a:pPr>
            <a:r>
              <a:rPr lang="en-US" sz="1050" dirty="0">
                <a:solidFill>
                  <a:srgbClr val="666666"/>
                </a:solidFill>
              </a:rPr>
              <a:t>Written sick day rules leaflet and an emergency contact card with GP, DSN, and Out-of-Hours numbers.</a:t>
            </a:r>
            <a:endParaRPr lang="en-US" sz="1050" dirty="0"/>
          </a:p>
        </p:txBody>
      </p:sp>
      <p:sp>
        <p:nvSpPr>
          <p:cNvPr id="35" name="SK-27-text-34"/>
          <p:cNvSpPr/>
          <p:nvPr/>
        </p:nvSpPr>
        <p:spPr>
          <a:xfrm>
            <a:off x="6624638" y="4973092"/>
            <a:ext cx="556736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1976D2"/>
                </a:solidFill>
              </a:rPr>
              <a:t>GP TRAINEE TIP: PROACTIVE PRESCRIBING</a:t>
            </a:r>
            <a:endParaRPr lang="en-US" sz="1050" dirty="0"/>
          </a:p>
        </p:txBody>
      </p:sp>
      <p:sp>
        <p:nvSpPr>
          <p:cNvPr id="36" name="SK-27-text-35"/>
          <p:cNvSpPr/>
          <p:nvPr/>
        </p:nvSpPr>
        <p:spPr>
          <a:xfrm>
            <a:off x="6381750" y="5211217"/>
            <a:ext cx="5381625" cy="559891"/>
          </a:xfrm>
          <a:prstGeom prst="rect">
            <a:avLst/>
          </a:prstGeom>
          <a:noFill/>
          <a:ln/>
        </p:spPr>
        <p:txBody>
          <a:bodyPr vert="horz" wrap="square" lIns="0" tIns="0" rIns="0" bIns="0" rtlCol="0" anchor="ctr"/>
          <a:lstStyle/>
          <a:p>
            <a:pPr marL="0" indent="0">
              <a:lnSpc>
                <a:spcPts val="1470"/>
              </a:lnSpc>
              <a:buNone/>
            </a:pPr>
            <a:r>
              <a:rPr lang="en-US" sz="1050" dirty="0">
                <a:solidFill>
                  <a:srgbClr val="333333"/>
                </a:solidFill>
              </a:rPr>
              <a:t>Don't wait for illness to occur. At every annual review, check that patients have </a:t>
            </a:r>
            <a:r>
              <a:rPr lang="en-US" sz="1050" b="1" dirty="0">
                <a:solidFill>
                  <a:srgbClr val="333333"/>
                </a:solidFill>
              </a:rPr>
              <a:t>ketone meters</a:t>
            </a:r>
            <a:r>
              <a:rPr lang="en-US" sz="1050" dirty="0">
                <a:solidFill>
                  <a:srgbClr val="333333"/>
                </a:solidFill>
              </a:rPr>
              <a:t> (if on SGLT2i or T1DM) and that their emergency supplies (strips/glucagon) are </a:t>
            </a:r>
            <a:r>
              <a:rPr lang="en-US" sz="1050" b="1" dirty="0">
                <a:solidFill>
                  <a:srgbClr val="333333"/>
                </a:solidFill>
              </a:rPr>
              <a:t>within expiry dates</a:t>
            </a:r>
            <a:r>
              <a:rPr lang="en-US" sz="1050" dirty="0">
                <a:solidFill>
                  <a:srgbClr val="333333"/>
                </a:solidFill>
              </a:rPr>
              <a:t>.</a:t>
            </a:r>
            <a:endParaRPr lang="en-US" sz="1050" dirty="0"/>
          </a:p>
        </p:txBody>
      </p:sp>
      <p:sp>
        <p:nvSpPr>
          <p:cNvPr id="37" name="SK-27-text-36"/>
          <p:cNvSpPr/>
          <p:nvPr/>
        </p:nvSpPr>
        <p:spPr>
          <a:xfrm>
            <a:off x="238125" y="6191250"/>
            <a:ext cx="11715750" cy="666750"/>
          </a:xfrm>
          <a:prstGeom prst="rect">
            <a:avLst/>
          </a:prstGeom>
          <a:noFill/>
          <a:ln/>
        </p:spPr>
        <p:txBody>
          <a:bodyPr vert="horz" wrap="square" lIns="0" tIns="0" rIns="0" bIns="0" rtlCol="0" anchor="ctr"/>
          <a:lstStyle/>
          <a:p>
            <a:pPr marL="0" indent="0">
              <a:lnSpc>
                <a:spcPts val="1350"/>
              </a:lnSpc>
              <a:buNone/>
            </a:pPr>
            <a:r>
              <a:rPr lang="en-US" sz="900" b="1" dirty="0">
                <a:solidFill>
                  <a:srgbClr val="CCCCCC"/>
                </a:solidFill>
              </a:rPr>
              <a:t>Speaker Notes:</a:t>
            </a:r>
            <a:r>
              <a:rPr lang="en-US" sz="900" dirty="0">
                <a:solidFill>
                  <a:srgbClr val="CCCCCC"/>
                </a:solidFill>
              </a:rPr>
              <a:t> A sick day rules kit is a practical necessity. 1) </a:t>
            </a:r>
            <a:r>
              <a:rPr lang="en-US" sz="900" b="1" dirty="0">
                <a:solidFill>
                  <a:srgbClr val="CCCCCC"/>
                </a:solidFill>
              </a:rPr>
              <a:t>Ketone Monitoring:</a:t>
            </a:r>
            <a:r>
              <a:rPr lang="en-US" sz="900" dirty="0">
                <a:solidFill>
                  <a:srgbClr val="CCCCCC"/>
                </a:solidFill>
              </a:rPr>
              <a:t> Crucial for Type 1s and any Type 2 on SGLT2i. Blood ketone testing is more reliable than urine during acute illness. 2) </a:t>
            </a:r>
            <a:r>
              <a:rPr lang="en-US" sz="900" b="1" dirty="0">
                <a:solidFill>
                  <a:srgbClr val="CCCCCC"/>
                </a:solidFill>
              </a:rPr>
              <a:t>Hypo Prep:</a:t>
            </a:r>
            <a:r>
              <a:rPr lang="en-US" sz="900" dirty="0">
                <a:solidFill>
                  <a:srgbClr val="CCCCCC"/>
                </a:solidFill>
              </a:rPr>
              <a:t> Patients often forget that while they are "sick," they might still experience hypos if they aren't eating but continue insulin. 3) </a:t>
            </a:r>
            <a:r>
              <a:rPr lang="en-US" sz="900" b="1" dirty="0">
                <a:solidFill>
                  <a:srgbClr val="CCCCCC"/>
                </a:solidFill>
              </a:rPr>
              <a:t>Baqsimi:</a:t>
            </a:r>
            <a:r>
              <a:rPr lang="en-US" sz="900" dirty="0">
                <a:solidFill>
                  <a:srgbClr val="CCCCCC"/>
                </a:solidFill>
              </a:rPr>
              <a:t> Mention this in the SCA—it's much easier for a panicked relative to use a nasal spray than an IM injection. 4) </a:t>
            </a:r>
            <a:r>
              <a:rPr lang="en-US" sz="900" b="1" dirty="0">
                <a:solidFill>
                  <a:srgbClr val="CCCCCC"/>
                </a:solidFill>
              </a:rPr>
              <a:t>Documentation:</a:t>
            </a:r>
            <a:r>
              <a:rPr lang="en-US" sz="900" dirty="0">
                <a:solidFill>
                  <a:srgbClr val="CCCCCC"/>
                </a:solidFill>
              </a:rPr>
              <a:t> Stress that verbal advice isn't enough; cognitive function drops when unwell, so a physical leaflet is vital.</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8-img-3" descr="preencoded.png"/>
          <p:cNvPicPr>
            <a:picLocks noChangeAspect="1"/>
          </p:cNvPicPr>
          <p:nvPr/>
        </p:nvPicPr>
        <p:blipFill>
          <a:blip r:embed="rId5"/>
          <a:stretch>
            <a:fillRect/>
          </a:stretch>
        </p:blipFill>
        <p:spPr>
          <a:xfrm>
            <a:off x="142875" y="95250"/>
            <a:ext cx="11906250" cy="804863"/>
          </a:xfrm>
          <a:prstGeom prst="rect">
            <a:avLst/>
          </a:prstGeom>
        </p:spPr>
      </p:pic>
      <p:pic>
        <p:nvPicPr>
          <p:cNvPr id="5" name="SK-28-img-4" descr="preencoded.png"/>
          <p:cNvPicPr>
            <a:picLocks noChangeAspect="1"/>
          </p:cNvPicPr>
          <p:nvPr/>
        </p:nvPicPr>
        <p:blipFill>
          <a:blip r:embed="rId6"/>
          <a:stretch>
            <a:fillRect/>
          </a:stretch>
        </p:blipFill>
        <p:spPr>
          <a:xfrm>
            <a:off x="381000" y="590550"/>
            <a:ext cx="11430000" cy="195263"/>
          </a:xfrm>
          <a:prstGeom prst="rect">
            <a:avLst/>
          </a:prstGeom>
        </p:spPr>
      </p:pic>
      <p:pic>
        <p:nvPicPr>
          <p:cNvPr id="6" name="SK-28-img-5" descr="preencoded.png"/>
          <p:cNvPicPr>
            <a:picLocks noChangeAspect="1"/>
          </p:cNvPicPr>
          <p:nvPr/>
        </p:nvPicPr>
        <p:blipFill>
          <a:blip r:embed="rId7"/>
          <a:stretch>
            <a:fillRect/>
          </a:stretch>
        </p:blipFill>
        <p:spPr>
          <a:xfrm>
            <a:off x="238125" y="1897856"/>
            <a:ext cx="4591050" cy="2705100"/>
          </a:xfrm>
          <a:prstGeom prst="rect">
            <a:avLst/>
          </a:prstGeom>
        </p:spPr>
      </p:pic>
      <p:pic>
        <p:nvPicPr>
          <p:cNvPr id="7" name="SK-28-img-6" descr="preencoded.png"/>
          <p:cNvPicPr>
            <a:picLocks noChangeAspect="1"/>
          </p:cNvPicPr>
          <p:nvPr/>
        </p:nvPicPr>
        <p:blipFill>
          <a:blip r:embed="rId8"/>
          <a:stretch>
            <a:fillRect/>
          </a:stretch>
        </p:blipFill>
        <p:spPr>
          <a:xfrm>
            <a:off x="428625" y="2135981"/>
            <a:ext cx="238125" cy="190500"/>
          </a:xfrm>
          <a:prstGeom prst="rect">
            <a:avLst/>
          </a:prstGeom>
        </p:spPr>
      </p:pic>
      <p:pic>
        <p:nvPicPr>
          <p:cNvPr id="8" name="SK-28-img-7" descr="preencoded.png"/>
          <p:cNvPicPr>
            <a:picLocks noChangeAspect="1"/>
          </p:cNvPicPr>
          <p:nvPr/>
        </p:nvPicPr>
        <p:blipFill>
          <a:blip r:embed="rId9"/>
          <a:stretch>
            <a:fillRect/>
          </a:stretch>
        </p:blipFill>
        <p:spPr>
          <a:xfrm>
            <a:off x="238125" y="4793456"/>
            <a:ext cx="4591050" cy="971550"/>
          </a:xfrm>
          <a:prstGeom prst="rect">
            <a:avLst/>
          </a:prstGeom>
        </p:spPr>
      </p:pic>
      <p:pic>
        <p:nvPicPr>
          <p:cNvPr id="9" name="SK-28-img-8" descr="preencoded.png"/>
          <p:cNvPicPr>
            <a:picLocks noChangeAspect="1"/>
          </p:cNvPicPr>
          <p:nvPr/>
        </p:nvPicPr>
        <p:blipFill>
          <a:blip r:embed="rId10"/>
          <a:stretch>
            <a:fillRect/>
          </a:stretch>
        </p:blipFill>
        <p:spPr>
          <a:xfrm>
            <a:off x="381000" y="4972199"/>
            <a:ext cx="190500" cy="152400"/>
          </a:xfrm>
          <a:prstGeom prst="rect">
            <a:avLst/>
          </a:prstGeom>
        </p:spPr>
      </p:pic>
      <p:pic>
        <p:nvPicPr>
          <p:cNvPr id="10" name="SK-28-img-9" descr="preencoded.png"/>
          <p:cNvPicPr>
            <a:picLocks noChangeAspect="1"/>
          </p:cNvPicPr>
          <p:nvPr/>
        </p:nvPicPr>
        <p:blipFill>
          <a:blip r:embed="rId11"/>
          <a:stretch>
            <a:fillRect/>
          </a:stretch>
        </p:blipFill>
        <p:spPr>
          <a:xfrm>
            <a:off x="5067300" y="2145506"/>
            <a:ext cx="6886575" cy="3043238"/>
          </a:xfrm>
          <a:prstGeom prst="rect">
            <a:avLst/>
          </a:prstGeom>
        </p:spPr>
      </p:pic>
      <p:pic>
        <p:nvPicPr>
          <p:cNvPr id="11" name="SK-28-img-10" descr="preencoded.png"/>
          <p:cNvPicPr>
            <a:picLocks noChangeAspect="1"/>
          </p:cNvPicPr>
          <p:nvPr/>
        </p:nvPicPr>
        <p:blipFill>
          <a:blip r:embed="rId12"/>
          <a:stretch>
            <a:fillRect/>
          </a:stretch>
        </p:blipFill>
        <p:spPr>
          <a:xfrm>
            <a:off x="5067300" y="2145506"/>
            <a:ext cx="1721644" cy="500063"/>
          </a:xfrm>
          <a:prstGeom prst="rect">
            <a:avLst/>
          </a:prstGeom>
        </p:spPr>
      </p:pic>
      <p:pic>
        <p:nvPicPr>
          <p:cNvPr id="12" name="SK-28-img-11" descr="preencoded.png"/>
          <p:cNvPicPr>
            <a:picLocks noChangeAspect="1"/>
          </p:cNvPicPr>
          <p:nvPr/>
        </p:nvPicPr>
        <p:blipFill>
          <a:blip r:embed="rId13"/>
          <a:stretch>
            <a:fillRect/>
          </a:stretch>
        </p:blipFill>
        <p:spPr>
          <a:xfrm>
            <a:off x="6788944" y="2145506"/>
            <a:ext cx="5164931" cy="500063"/>
          </a:xfrm>
          <a:prstGeom prst="rect">
            <a:avLst/>
          </a:prstGeom>
        </p:spPr>
      </p:pic>
      <p:pic>
        <p:nvPicPr>
          <p:cNvPr id="13" name="SK-28-img-12" descr="preencoded.png"/>
          <p:cNvPicPr>
            <a:picLocks noChangeAspect="1"/>
          </p:cNvPicPr>
          <p:nvPr/>
        </p:nvPicPr>
        <p:blipFill>
          <a:blip r:embed="rId14"/>
          <a:stretch>
            <a:fillRect/>
          </a:stretch>
        </p:blipFill>
        <p:spPr>
          <a:xfrm>
            <a:off x="5067300" y="2645569"/>
            <a:ext cx="1721644" cy="485775"/>
          </a:xfrm>
          <a:prstGeom prst="rect">
            <a:avLst/>
          </a:prstGeom>
        </p:spPr>
      </p:pic>
      <p:pic>
        <p:nvPicPr>
          <p:cNvPr id="14" name="SK-28-img-13" descr="preencoded.png"/>
          <p:cNvPicPr>
            <a:picLocks noChangeAspect="1"/>
          </p:cNvPicPr>
          <p:nvPr/>
        </p:nvPicPr>
        <p:blipFill>
          <a:blip r:embed="rId15"/>
          <a:stretch>
            <a:fillRect/>
          </a:stretch>
        </p:blipFill>
        <p:spPr>
          <a:xfrm>
            <a:off x="6788944" y="2645569"/>
            <a:ext cx="5164931" cy="485775"/>
          </a:xfrm>
          <a:prstGeom prst="rect">
            <a:avLst/>
          </a:prstGeom>
        </p:spPr>
      </p:pic>
      <p:pic>
        <p:nvPicPr>
          <p:cNvPr id="15" name="SK-28-img-14" descr="preencoded.png"/>
          <p:cNvPicPr>
            <a:picLocks noChangeAspect="1"/>
          </p:cNvPicPr>
          <p:nvPr/>
        </p:nvPicPr>
        <p:blipFill>
          <a:blip r:embed="rId16"/>
          <a:stretch>
            <a:fillRect/>
          </a:stretch>
        </p:blipFill>
        <p:spPr>
          <a:xfrm>
            <a:off x="5067300" y="3131344"/>
            <a:ext cx="1721644" cy="685800"/>
          </a:xfrm>
          <a:prstGeom prst="rect">
            <a:avLst/>
          </a:prstGeom>
        </p:spPr>
      </p:pic>
      <p:pic>
        <p:nvPicPr>
          <p:cNvPr id="16" name="SK-28-img-15" descr="preencoded.png"/>
          <p:cNvPicPr>
            <a:picLocks noChangeAspect="1"/>
          </p:cNvPicPr>
          <p:nvPr/>
        </p:nvPicPr>
        <p:blipFill>
          <a:blip r:embed="rId17"/>
          <a:stretch>
            <a:fillRect/>
          </a:stretch>
        </p:blipFill>
        <p:spPr>
          <a:xfrm>
            <a:off x="6788944" y="3131344"/>
            <a:ext cx="5164931" cy="685800"/>
          </a:xfrm>
          <a:prstGeom prst="rect">
            <a:avLst/>
          </a:prstGeom>
        </p:spPr>
      </p:pic>
      <p:pic>
        <p:nvPicPr>
          <p:cNvPr id="17" name="SK-28-img-16" descr="preencoded.png"/>
          <p:cNvPicPr>
            <a:picLocks noChangeAspect="1"/>
          </p:cNvPicPr>
          <p:nvPr/>
        </p:nvPicPr>
        <p:blipFill>
          <a:blip r:embed="rId18"/>
          <a:stretch>
            <a:fillRect/>
          </a:stretch>
        </p:blipFill>
        <p:spPr>
          <a:xfrm>
            <a:off x="5067300" y="3817144"/>
            <a:ext cx="1721644" cy="685800"/>
          </a:xfrm>
          <a:prstGeom prst="rect">
            <a:avLst/>
          </a:prstGeom>
        </p:spPr>
      </p:pic>
      <p:pic>
        <p:nvPicPr>
          <p:cNvPr id="18" name="SK-28-img-17" descr="preencoded.png"/>
          <p:cNvPicPr>
            <a:picLocks noChangeAspect="1"/>
          </p:cNvPicPr>
          <p:nvPr/>
        </p:nvPicPr>
        <p:blipFill>
          <a:blip r:embed="rId19"/>
          <a:stretch>
            <a:fillRect/>
          </a:stretch>
        </p:blipFill>
        <p:spPr>
          <a:xfrm>
            <a:off x="6788944" y="3817144"/>
            <a:ext cx="5164931" cy="685800"/>
          </a:xfrm>
          <a:prstGeom prst="rect">
            <a:avLst/>
          </a:prstGeom>
        </p:spPr>
      </p:pic>
      <p:pic>
        <p:nvPicPr>
          <p:cNvPr id="19" name="SK-28-img-18" descr="preencoded.png"/>
          <p:cNvPicPr>
            <a:picLocks noChangeAspect="1"/>
          </p:cNvPicPr>
          <p:nvPr/>
        </p:nvPicPr>
        <p:blipFill>
          <a:blip r:embed="rId20"/>
          <a:stretch>
            <a:fillRect/>
          </a:stretch>
        </p:blipFill>
        <p:spPr>
          <a:xfrm>
            <a:off x="5067300" y="4502944"/>
            <a:ext cx="6886575" cy="685800"/>
          </a:xfrm>
          <a:prstGeom prst="rect">
            <a:avLst/>
          </a:prstGeom>
        </p:spPr>
      </p:pic>
      <p:pic>
        <p:nvPicPr>
          <p:cNvPr id="20" name="SK-28-img-19" descr="preencoded.png"/>
          <p:cNvPicPr>
            <a:picLocks noChangeAspect="1"/>
          </p:cNvPicPr>
          <p:nvPr/>
        </p:nvPicPr>
        <p:blipFill>
          <a:blip r:embed="rId21"/>
          <a:stretch>
            <a:fillRect/>
          </a:stretch>
        </p:blipFill>
        <p:spPr>
          <a:xfrm>
            <a:off x="6931819" y="4676477"/>
            <a:ext cx="178594" cy="148828"/>
          </a:xfrm>
          <a:prstGeom prst="rect">
            <a:avLst/>
          </a:prstGeom>
        </p:spPr>
      </p:pic>
      <p:pic>
        <p:nvPicPr>
          <p:cNvPr id="21" name="SK-28-img-20" descr="preencoded.png"/>
          <p:cNvPicPr>
            <a:picLocks noChangeAspect="1"/>
          </p:cNvPicPr>
          <p:nvPr/>
        </p:nvPicPr>
        <p:blipFill>
          <a:blip r:embed="rId22"/>
          <a:stretch>
            <a:fillRect/>
          </a:stretch>
        </p:blipFill>
        <p:spPr>
          <a:xfrm>
            <a:off x="5162550" y="5369272"/>
            <a:ext cx="154781" cy="125760"/>
          </a:xfrm>
          <a:prstGeom prst="rect">
            <a:avLst/>
          </a:prstGeom>
        </p:spPr>
      </p:pic>
      <p:sp>
        <p:nvSpPr>
          <p:cNvPr id="22" name="SK-28-text-21"/>
          <p:cNvSpPr/>
          <p:nvPr/>
        </p:nvSpPr>
        <p:spPr>
          <a:xfrm>
            <a:off x="381000" y="209550"/>
            <a:ext cx="108813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FFFFF"/>
                </a:solidFill>
              </a:rPr>
              <a:t>Insulin Adjustments: Type 1 Basal-Bolus</a:t>
            </a:r>
            <a:endParaRPr lang="en-US" sz="1800" dirty="0"/>
          </a:p>
        </p:txBody>
      </p:sp>
      <p:sp>
        <p:nvSpPr>
          <p:cNvPr id="23" name="SK-28-text-22"/>
          <p:cNvSpPr/>
          <p:nvPr/>
        </p:nvSpPr>
        <p:spPr>
          <a:xfrm>
            <a:off x="10951518" y="304800"/>
            <a:ext cx="1240482"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a:t>
            </a:r>
            <a:endParaRPr lang="en-US" sz="1050" dirty="0"/>
          </a:p>
        </p:txBody>
      </p:sp>
      <p:sp>
        <p:nvSpPr>
          <p:cNvPr id="24" name="SK-28-text-23"/>
          <p:cNvSpPr/>
          <p:nvPr/>
        </p:nvSpPr>
        <p:spPr>
          <a:xfrm>
            <a:off x="381000" y="628650"/>
            <a:ext cx="2640330" cy="157163"/>
          </a:xfrm>
          <a:prstGeom prst="rect">
            <a:avLst/>
          </a:prstGeom>
          <a:noFill/>
          <a:ln/>
        </p:spPr>
        <p:txBody>
          <a:bodyPr vert="horz" wrap="square" lIns="0" tIns="0" rIns="0" bIns="0" rtlCol="0" anchor="ctr"/>
          <a:lstStyle/>
          <a:p>
            <a:pPr marL="0" indent="0">
              <a:lnSpc>
                <a:spcPts val="1238"/>
              </a:lnSpc>
              <a:buNone/>
            </a:pPr>
            <a:r>
              <a:rPr lang="en-US" sz="825" dirty="0">
                <a:solidFill>
                  <a:srgbClr val="FFFFFF"/>
                </a:solidFill>
              </a:rPr>
              <a:t>www.bradfordvts.co.uk</a:t>
            </a:r>
            <a:endParaRPr lang="en-US" sz="825" dirty="0"/>
          </a:p>
        </p:txBody>
      </p:sp>
      <p:sp>
        <p:nvSpPr>
          <p:cNvPr id="25" name="SK-28-text-24"/>
          <p:cNvSpPr/>
          <p:nvPr/>
        </p:nvSpPr>
        <p:spPr>
          <a:xfrm>
            <a:off x="9425285" y="635794"/>
            <a:ext cx="2766715" cy="142875"/>
          </a:xfrm>
          <a:prstGeom prst="rect">
            <a:avLst/>
          </a:prstGeom>
          <a:noFill/>
          <a:ln/>
        </p:spPr>
        <p:txBody>
          <a:bodyPr vert="horz" wrap="square" lIns="0" tIns="0" rIns="0" bIns="0" rtlCol="0" anchor="ctr"/>
          <a:lstStyle/>
          <a:p>
            <a:pPr marL="0" indent="0">
              <a:lnSpc>
                <a:spcPts val="1125"/>
              </a:lnSpc>
              <a:buNone/>
            </a:pPr>
            <a:r>
              <a:rPr lang="en-US" sz="750" i="1" dirty="0">
                <a:solidFill>
                  <a:srgbClr val="FFFFFF"/>
                </a:solidFill>
              </a:rPr>
              <a:t>Disclaimer: Clinical guidance only. Verify with NICE/BNF.</a:t>
            </a:r>
            <a:endParaRPr lang="en-US" sz="750" dirty="0"/>
          </a:p>
        </p:txBody>
      </p:sp>
      <p:sp>
        <p:nvSpPr>
          <p:cNvPr id="26" name="SK-28-text-25"/>
          <p:cNvSpPr/>
          <p:nvPr/>
        </p:nvSpPr>
        <p:spPr>
          <a:xfrm>
            <a:off x="762000" y="2088356"/>
            <a:ext cx="4210050" cy="285750"/>
          </a:xfrm>
          <a:prstGeom prst="rect">
            <a:avLst/>
          </a:prstGeom>
          <a:noFill/>
          <a:ln/>
        </p:spPr>
        <p:txBody>
          <a:bodyPr vert="horz" wrap="square" lIns="0" tIns="0" rIns="0" bIns="0" rtlCol="0" anchor="ctr"/>
          <a:lstStyle/>
          <a:p>
            <a:pPr marL="0" indent="0">
              <a:lnSpc>
                <a:spcPts val="2250"/>
              </a:lnSpc>
              <a:buNone/>
            </a:pPr>
            <a:r>
              <a:rPr lang="en-US" sz="1500" dirty="0">
                <a:solidFill>
                  <a:srgbClr val="FF8C00"/>
                </a:solidFill>
              </a:rPr>
              <a:t>The Golden Rule</a:t>
            </a:r>
            <a:endParaRPr lang="en-US" sz="1500" dirty="0"/>
          </a:p>
        </p:txBody>
      </p:sp>
      <p:sp>
        <p:nvSpPr>
          <p:cNvPr id="27" name="SK-28-text-26"/>
          <p:cNvSpPr/>
          <p:nvPr/>
        </p:nvSpPr>
        <p:spPr>
          <a:xfrm>
            <a:off x="428625" y="2488406"/>
            <a:ext cx="4210050"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NEVER stop basal insulin</a:t>
            </a:r>
            <a:r>
              <a:rPr lang="en-US" sz="1200" dirty="0">
                <a:solidFill>
                  <a:srgbClr val="2D2D2D"/>
                </a:solidFill>
              </a:rPr>
              <a:t>—even if the patient is not eating. Requirements usually increase during illness due to stress hormones.</a:t>
            </a:r>
            <a:endParaRPr lang="en-US" sz="1200" dirty="0"/>
          </a:p>
        </p:txBody>
      </p:sp>
      <p:sp>
        <p:nvSpPr>
          <p:cNvPr id="28" name="SK-28-text-27"/>
          <p:cNvSpPr/>
          <p:nvPr/>
        </p:nvSpPr>
        <p:spPr>
          <a:xfrm>
            <a:off x="619125" y="3269456"/>
            <a:ext cx="40195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Calculate </a:t>
            </a:r>
            <a:r>
              <a:rPr lang="en-US" sz="1200" b="1" dirty="0">
                <a:solidFill>
                  <a:srgbClr val="2D2D2D"/>
                </a:solidFill>
              </a:rPr>
              <a:t>Total Daily Dose (TDD)</a:t>
            </a:r>
            <a:r>
              <a:rPr lang="en-US" sz="1200" dirty="0">
                <a:solidFill>
                  <a:srgbClr val="2D2D2D"/>
                </a:solidFill>
              </a:rPr>
              <a:t>: Sum of all basal + bolus units in 24 hours.</a:t>
            </a:r>
            <a:endParaRPr lang="en-US" sz="1200" dirty="0"/>
          </a:p>
        </p:txBody>
      </p:sp>
      <p:sp>
        <p:nvSpPr>
          <p:cNvPr id="29" name="SK-28-text-28"/>
          <p:cNvSpPr/>
          <p:nvPr/>
        </p:nvSpPr>
        <p:spPr>
          <a:xfrm>
            <a:off x="619125" y="3802856"/>
            <a:ext cx="80318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Use rapid-acting insulin for correction doses.</a:t>
            </a:r>
            <a:endParaRPr lang="en-US" sz="1200" dirty="0"/>
          </a:p>
        </p:txBody>
      </p:sp>
      <p:sp>
        <p:nvSpPr>
          <p:cNvPr id="30" name="SK-28-text-29"/>
          <p:cNvSpPr/>
          <p:nvPr/>
        </p:nvSpPr>
        <p:spPr>
          <a:xfrm>
            <a:off x="619125" y="4107656"/>
            <a:ext cx="5820163"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Monitor glucose every 1–2 hours.</a:t>
            </a:r>
            <a:endParaRPr lang="en-US" sz="1200" dirty="0"/>
          </a:p>
        </p:txBody>
      </p:sp>
      <p:sp>
        <p:nvSpPr>
          <p:cNvPr id="31" name="SK-28-text-30"/>
          <p:cNvSpPr/>
          <p:nvPr/>
        </p:nvSpPr>
        <p:spPr>
          <a:xfrm>
            <a:off x="571500" y="4936331"/>
            <a:ext cx="4305300"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rPr>
              <a:t> Safety Note:</a:t>
            </a:r>
            <a:r>
              <a:rPr lang="en-US" sz="1200" dirty="0">
                <a:solidFill>
                  <a:srgbClr val="D32F2F"/>
                </a:solidFill>
              </a:rPr>
              <a:t> If ketones are rising despite following these rules, or if the patient is vomiting persistently, hospital admission is mandatory.</a:t>
            </a:r>
            <a:endParaRPr lang="en-US" sz="1200" dirty="0"/>
          </a:p>
        </p:txBody>
      </p:sp>
      <p:sp>
        <p:nvSpPr>
          <p:cNvPr id="32" name="SK-28-text-31"/>
          <p:cNvSpPr/>
          <p:nvPr/>
        </p:nvSpPr>
        <p:spPr>
          <a:xfrm>
            <a:off x="5210175" y="2145506"/>
            <a:ext cx="1858916" cy="500063"/>
          </a:xfrm>
          <a:prstGeom prst="rect">
            <a:avLst/>
          </a:prstGeom>
          <a:noFill/>
          <a:ln/>
        </p:spPr>
        <p:txBody>
          <a:bodyPr vert="horz" wrap="square" lIns="0" tIns="0" rIns="0" bIns="0" rtlCol="0" anchor="ctr"/>
          <a:lstStyle/>
          <a:p>
            <a:pPr marL="0" indent="0" algn="l">
              <a:lnSpc>
                <a:spcPts val="1688"/>
              </a:lnSpc>
              <a:buNone/>
            </a:pPr>
            <a:r>
              <a:rPr lang="en-US" sz="1125" b="1" dirty="0">
                <a:solidFill>
                  <a:srgbClr val="FFFFFF"/>
                </a:solidFill>
              </a:rPr>
              <a:t>Blood Ketones</a:t>
            </a:r>
            <a:endParaRPr lang="en-US" sz="1125" dirty="0"/>
          </a:p>
        </p:txBody>
      </p:sp>
      <p:sp>
        <p:nvSpPr>
          <p:cNvPr id="33" name="SK-28-text-32"/>
          <p:cNvSpPr/>
          <p:nvPr/>
        </p:nvSpPr>
        <p:spPr>
          <a:xfrm>
            <a:off x="6931819" y="2145506"/>
            <a:ext cx="4879181" cy="500063"/>
          </a:xfrm>
          <a:prstGeom prst="rect">
            <a:avLst/>
          </a:prstGeom>
          <a:noFill/>
          <a:ln/>
        </p:spPr>
        <p:txBody>
          <a:bodyPr vert="horz" wrap="square" lIns="0" tIns="0" rIns="0" bIns="0" rtlCol="0" anchor="ctr"/>
          <a:lstStyle/>
          <a:p>
            <a:pPr marL="0" indent="0" algn="l">
              <a:lnSpc>
                <a:spcPts val="1688"/>
              </a:lnSpc>
              <a:buNone/>
            </a:pPr>
            <a:r>
              <a:rPr lang="en-US" sz="1125" b="1" dirty="0">
                <a:solidFill>
                  <a:srgbClr val="FFFFFF"/>
                </a:solidFill>
              </a:rPr>
              <a:t>Action &amp; Insulin Adjustment</a:t>
            </a:r>
            <a:endParaRPr lang="en-US" sz="1125" dirty="0"/>
          </a:p>
        </p:txBody>
      </p:sp>
      <p:sp>
        <p:nvSpPr>
          <p:cNvPr id="34" name="SK-28-text-33"/>
          <p:cNvSpPr/>
          <p:nvPr/>
        </p:nvSpPr>
        <p:spPr>
          <a:xfrm>
            <a:off x="5210175" y="2645569"/>
            <a:ext cx="1906581" cy="48577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&lt; 0.6 mmol/L</a:t>
            </a:r>
            <a:endParaRPr lang="en-US" sz="1125" dirty="0"/>
          </a:p>
        </p:txBody>
      </p:sp>
      <p:sp>
        <p:nvSpPr>
          <p:cNvPr id="35" name="SK-28-text-34"/>
          <p:cNvSpPr/>
          <p:nvPr/>
        </p:nvSpPr>
        <p:spPr>
          <a:xfrm>
            <a:off x="6931819" y="2645569"/>
            <a:ext cx="5260181" cy="48577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Standard correction dose only. Aim for glucose 4.0–10.0 mmol/L.</a:t>
            </a:r>
            <a:endParaRPr lang="en-US" sz="1125" dirty="0"/>
          </a:p>
        </p:txBody>
      </p:sp>
      <p:sp>
        <p:nvSpPr>
          <p:cNvPr id="36" name="SK-28-text-35"/>
          <p:cNvSpPr/>
          <p:nvPr/>
        </p:nvSpPr>
        <p:spPr>
          <a:xfrm>
            <a:off x="5210175" y="3131344"/>
            <a:ext cx="2669213" cy="68580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0.6 – 1.4 mmol/L</a:t>
            </a:r>
            <a:endParaRPr lang="en-US" sz="1125" dirty="0"/>
          </a:p>
        </p:txBody>
      </p:sp>
      <p:sp>
        <p:nvSpPr>
          <p:cNvPr id="37" name="SK-28-text-36"/>
          <p:cNvSpPr/>
          <p:nvPr/>
        </p:nvSpPr>
        <p:spPr>
          <a:xfrm>
            <a:off x="6931819" y="3131344"/>
            <a:ext cx="4879181" cy="685800"/>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Give extra </a:t>
            </a:r>
            <a:r>
              <a:rPr lang="en-US" sz="1125" b="1" dirty="0">
                <a:solidFill>
                  <a:srgbClr val="E65100"/>
                </a:solidFill>
                <a:highlight>
                  <a:srgbClr val="FFF3E0"/>
                </a:highlight>
              </a:rPr>
              <a:t>10% of TDD</a:t>
            </a:r>
            <a:r>
              <a:rPr lang="en-US" sz="1125" dirty="0">
                <a:solidFill>
                  <a:srgbClr val="2D2D2D"/>
                </a:solidFill>
              </a:rPr>
              <a:t> as rapid-acting insulin. Drink 100ml sugar-free fluid every hour.</a:t>
            </a:r>
            <a:endParaRPr lang="en-US" sz="1125" dirty="0"/>
          </a:p>
        </p:txBody>
      </p:sp>
      <p:sp>
        <p:nvSpPr>
          <p:cNvPr id="38" name="SK-28-text-37"/>
          <p:cNvSpPr/>
          <p:nvPr/>
        </p:nvSpPr>
        <p:spPr>
          <a:xfrm>
            <a:off x="5210175" y="3817144"/>
            <a:ext cx="2669213" cy="68580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1.5 – 2.9 mmol/L</a:t>
            </a:r>
            <a:endParaRPr lang="en-US" sz="1125" dirty="0"/>
          </a:p>
        </p:txBody>
      </p:sp>
      <p:sp>
        <p:nvSpPr>
          <p:cNvPr id="39" name="SK-28-text-38"/>
          <p:cNvSpPr/>
          <p:nvPr/>
        </p:nvSpPr>
        <p:spPr>
          <a:xfrm>
            <a:off x="6931819" y="3817144"/>
            <a:ext cx="4879181" cy="685800"/>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Give extra </a:t>
            </a:r>
            <a:r>
              <a:rPr lang="en-US" sz="1125" b="1" dirty="0">
                <a:solidFill>
                  <a:srgbClr val="E65100"/>
                </a:solidFill>
                <a:highlight>
                  <a:srgbClr val="FFF3E0"/>
                </a:highlight>
              </a:rPr>
              <a:t>10% to 20% of TDD</a:t>
            </a:r>
            <a:r>
              <a:rPr lang="en-US" sz="1125" dirty="0">
                <a:solidFill>
                  <a:srgbClr val="2D2D2D"/>
                </a:solidFill>
              </a:rPr>
              <a:t> as rapid-acting insulin. Seek urgent clinical advice.</a:t>
            </a:r>
            <a:endParaRPr lang="en-US" sz="1125" dirty="0"/>
          </a:p>
        </p:txBody>
      </p:sp>
      <p:sp>
        <p:nvSpPr>
          <p:cNvPr id="40" name="SK-28-text-39"/>
          <p:cNvSpPr/>
          <p:nvPr/>
        </p:nvSpPr>
        <p:spPr>
          <a:xfrm>
            <a:off x="5210175" y="4502944"/>
            <a:ext cx="1906581" cy="68580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 3.0 mmol/L</a:t>
            </a:r>
            <a:endParaRPr lang="en-US" sz="1125" dirty="0"/>
          </a:p>
        </p:txBody>
      </p:sp>
      <p:sp>
        <p:nvSpPr>
          <p:cNvPr id="41" name="SK-28-text-40"/>
          <p:cNvSpPr/>
          <p:nvPr/>
        </p:nvSpPr>
        <p:spPr>
          <a:xfrm>
            <a:off x="7110413" y="4502944"/>
            <a:ext cx="4879181" cy="685800"/>
          </a:xfrm>
          <a:prstGeom prst="rect">
            <a:avLst/>
          </a:prstGeom>
          <a:noFill/>
          <a:ln/>
        </p:spPr>
        <p:txBody>
          <a:bodyPr vert="horz" wrap="square" lIns="0" tIns="0" rIns="0" bIns="0" rtlCol="0" anchor="ctr"/>
          <a:lstStyle/>
          <a:p>
            <a:pPr marL="0" indent="0">
              <a:lnSpc>
                <a:spcPts val="1575"/>
              </a:lnSpc>
              <a:buNone/>
            </a:pPr>
            <a:r>
              <a:rPr lang="en-US" sz="1125" b="1" dirty="0">
                <a:solidFill>
                  <a:srgbClr val="D32F2F"/>
                </a:solidFill>
              </a:rPr>
              <a:t> POTENTIAL DKA.
Immediate hospital review / A&amp;E.</a:t>
            </a:r>
            <a:endParaRPr lang="en-US" sz="1125" dirty="0"/>
          </a:p>
        </p:txBody>
      </p:sp>
      <p:sp>
        <p:nvSpPr>
          <p:cNvPr id="42" name="SK-28-text-41"/>
          <p:cNvSpPr/>
          <p:nvPr/>
        </p:nvSpPr>
        <p:spPr>
          <a:xfrm>
            <a:off x="5351859" y="5350669"/>
            <a:ext cx="6840141" cy="142875"/>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Example: If TDD is 40 units, 10% TDD = 4 units extra rapid-acting insulin.</a:t>
            </a:r>
            <a:endParaRPr lang="en-US" sz="975"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9-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9-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29-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29-img-5" descr="preencoded.png"/>
          <p:cNvPicPr>
            <a:picLocks noChangeAspect="1"/>
          </p:cNvPicPr>
          <p:nvPr/>
        </p:nvPicPr>
        <p:blipFill>
          <a:blip r:embed="rId6"/>
          <a:stretch>
            <a:fillRect/>
          </a:stretch>
        </p:blipFill>
        <p:spPr>
          <a:xfrm>
            <a:off x="238125" y="1000125"/>
            <a:ext cx="5762625" cy="4914900"/>
          </a:xfrm>
          <a:prstGeom prst="rect">
            <a:avLst/>
          </a:prstGeom>
        </p:spPr>
      </p:pic>
      <p:pic>
        <p:nvPicPr>
          <p:cNvPr id="7" name="SK-29-img-6" descr="preencoded.png"/>
          <p:cNvPicPr>
            <a:picLocks noChangeAspect="1"/>
          </p:cNvPicPr>
          <p:nvPr/>
        </p:nvPicPr>
        <p:blipFill>
          <a:blip r:embed="rId7"/>
          <a:stretch>
            <a:fillRect/>
          </a:stretch>
        </p:blipFill>
        <p:spPr>
          <a:xfrm>
            <a:off x="466725" y="1276350"/>
            <a:ext cx="238125" cy="190500"/>
          </a:xfrm>
          <a:prstGeom prst="rect">
            <a:avLst/>
          </a:prstGeom>
        </p:spPr>
      </p:pic>
      <p:pic>
        <p:nvPicPr>
          <p:cNvPr id="8" name="SK-29-img-7" descr="preencoded.png"/>
          <p:cNvPicPr>
            <a:picLocks noChangeAspect="1"/>
          </p:cNvPicPr>
          <p:nvPr/>
        </p:nvPicPr>
        <p:blipFill>
          <a:blip r:embed="rId8"/>
          <a:stretch>
            <a:fillRect/>
          </a:stretch>
        </p:blipFill>
        <p:spPr>
          <a:xfrm>
            <a:off x="466725" y="1743075"/>
            <a:ext cx="166688" cy="137220"/>
          </a:xfrm>
          <a:prstGeom prst="rect">
            <a:avLst/>
          </a:prstGeom>
        </p:spPr>
      </p:pic>
      <p:pic>
        <p:nvPicPr>
          <p:cNvPr id="9" name="SK-29-img-8" descr="preencoded.png"/>
          <p:cNvPicPr>
            <a:picLocks noChangeAspect="1"/>
          </p:cNvPicPr>
          <p:nvPr/>
        </p:nvPicPr>
        <p:blipFill>
          <a:blip r:embed="rId9"/>
          <a:stretch>
            <a:fillRect/>
          </a:stretch>
        </p:blipFill>
        <p:spPr>
          <a:xfrm>
            <a:off x="466725" y="2085975"/>
            <a:ext cx="166688" cy="137220"/>
          </a:xfrm>
          <a:prstGeom prst="rect">
            <a:avLst/>
          </a:prstGeom>
        </p:spPr>
      </p:pic>
      <p:pic>
        <p:nvPicPr>
          <p:cNvPr id="10" name="SK-29-img-9" descr="preencoded.png"/>
          <p:cNvPicPr>
            <a:picLocks noChangeAspect="1"/>
          </p:cNvPicPr>
          <p:nvPr/>
        </p:nvPicPr>
        <p:blipFill>
          <a:blip r:embed="rId10"/>
          <a:stretch>
            <a:fillRect/>
          </a:stretch>
        </p:blipFill>
        <p:spPr>
          <a:xfrm>
            <a:off x="466725" y="2657475"/>
            <a:ext cx="166688" cy="137220"/>
          </a:xfrm>
          <a:prstGeom prst="rect">
            <a:avLst/>
          </a:prstGeom>
        </p:spPr>
      </p:pic>
      <p:pic>
        <p:nvPicPr>
          <p:cNvPr id="11" name="SK-29-img-10" descr="preencoded.png"/>
          <p:cNvPicPr>
            <a:picLocks noChangeAspect="1"/>
          </p:cNvPicPr>
          <p:nvPr/>
        </p:nvPicPr>
        <p:blipFill>
          <a:blip r:embed="rId11"/>
          <a:stretch>
            <a:fillRect/>
          </a:stretch>
        </p:blipFill>
        <p:spPr>
          <a:xfrm>
            <a:off x="466725" y="3267075"/>
            <a:ext cx="5305425" cy="742950"/>
          </a:xfrm>
          <a:prstGeom prst="rect">
            <a:avLst/>
          </a:prstGeom>
        </p:spPr>
      </p:pic>
      <p:pic>
        <p:nvPicPr>
          <p:cNvPr id="12" name="SK-29-img-11" descr="preencoded.png"/>
          <p:cNvPicPr>
            <a:picLocks noChangeAspect="1"/>
          </p:cNvPicPr>
          <p:nvPr/>
        </p:nvPicPr>
        <p:blipFill>
          <a:blip r:embed="rId12"/>
          <a:stretch>
            <a:fillRect/>
          </a:stretch>
        </p:blipFill>
        <p:spPr>
          <a:xfrm>
            <a:off x="609600" y="3445818"/>
            <a:ext cx="190500" cy="152400"/>
          </a:xfrm>
          <a:prstGeom prst="rect">
            <a:avLst/>
          </a:prstGeom>
        </p:spPr>
      </p:pic>
      <p:pic>
        <p:nvPicPr>
          <p:cNvPr id="13" name="SK-29-img-12" descr="preencoded.png"/>
          <p:cNvPicPr>
            <a:picLocks noChangeAspect="1"/>
          </p:cNvPicPr>
          <p:nvPr/>
        </p:nvPicPr>
        <p:blipFill>
          <a:blip r:embed="rId6"/>
          <a:stretch>
            <a:fillRect/>
          </a:stretch>
        </p:blipFill>
        <p:spPr>
          <a:xfrm>
            <a:off x="6191250" y="1000125"/>
            <a:ext cx="5762625" cy="4914900"/>
          </a:xfrm>
          <a:prstGeom prst="rect">
            <a:avLst/>
          </a:prstGeom>
        </p:spPr>
      </p:pic>
      <p:pic>
        <p:nvPicPr>
          <p:cNvPr id="14" name="SK-29-img-13" descr="preencoded.png"/>
          <p:cNvPicPr>
            <a:picLocks noChangeAspect="1"/>
          </p:cNvPicPr>
          <p:nvPr/>
        </p:nvPicPr>
        <p:blipFill>
          <a:blip r:embed="rId13"/>
          <a:stretch>
            <a:fillRect/>
          </a:stretch>
        </p:blipFill>
        <p:spPr>
          <a:xfrm>
            <a:off x="6419850" y="1276350"/>
            <a:ext cx="238125" cy="190500"/>
          </a:xfrm>
          <a:prstGeom prst="rect">
            <a:avLst/>
          </a:prstGeom>
        </p:spPr>
      </p:pic>
      <p:pic>
        <p:nvPicPr>
          <p:cNvPr id="15" name="SK-29-img-14" descr="preencoded.png"/>
          <p:cNvPicPr>
            <a:picLocks noChangeAspect="1"/>
          </p:cNvPicPr>
          <p:nvPr/>
        </p:nvPicPr>
        <p:blipFill>
          <a:blip r:embed="rId14"/>
          <a:stretch>
            <a:fillRect/>
          </a:stretch>
        </p:blipFill>
        <p:spPr>
          <a:xfrm>
            <a:off x="6419850" y="1743075"/>
            <a:ext cx="166688" cy="137220"/>
          </a:xfrm>
          <a:prstGeom prst="rect">
            <a:avLst/>
          </a:prstGeom>
        </p:spPr>
      </p:pic>
      <p:pic>
        <p:nvPicPr>
          <p:cNvPr id="16" name="SK-29-img-15" descr="preencoded.png"/>
          <p:cNvPicPr>
            <a:picLocks noChangeAspect="1"/>
          </p:cNvPicPr>
          <p:nvPr/>
        </p:nvPicPr>
        <p:blipFill>
          <a:blip r:embed="rId15"/>
          <a:stretch>
            <a:fillRect/>
          </a:stretch>
        </p:blipFill>
        <p:spPr>
          <a:xfrm>
            <a:off x="6419850" y="2314575"/>
            <a:ext cx="166688" cy="137220"/>
          </a:xfrm>
          <a:prstGeom prst="rect">
            <a:avLst/>
          </a:prstGeom>
        </p:spPr>
      </p:pic>
      <p:pic>
        <p:nvPicPr>
          <p:cNvPr id="17" name="SK-29-img-16" descr="preencoded.png"/>
          <p:cNvPicPr>
            <a:picLocks noChangeAspect="1"/>
          </p:cNvPicPr>
          <p:nvPr/>
        </p:nvPicPr>
        <p:blipFill>
          <a:blip r:embed="rId16"/>
          <a:stretch>
            <a:fillRect/>
          </a:stretch>
        </p:blipFill>
        <p:spPr>
          <a:xfrm>
            <a:off x="6419850" y="2886075"/>
            <a:ext cx="166688" cy="137220"/>
          </a:xfrm>
          <a:prstGeom prst="rect">
            <a:avLst/>
          </a:prstGeom>
        </p:spPr>
      </p:pic>
      <p:pic>
        <p:nvPicPr>
          <p:cNvPr id="18" name="SK-29-img-17" descr="preencoded.png"/>
          <p:cNvPicPr>
            <a:picLocks noChangeAspect="1"/>
          </p:cNvPicPr>
          <p:nvPr/>
        </p:nvPicPr>
        <p:blipFill>
          <a:blip r:embed="rId17"/>
          <a:stretch>
            <a:fillRect/>
          </a:stretch>
        </p:blipFill>
        <p:spPr>
          <a:xfrm>
            <a:off x="6419850" y="3495675"/>
            <a:ext cx="5305425" cy="742950"/>
          </a:xfrm>
          <a:prstGeom prst="rect">
            <a:avLst/>
          </a:prstGeom>
        </p:spPr>
      </p:pic>
      <p:pic>
        <p:nvPicPr>
          <p:cNvPr id="19" name="SK-29-img-18" descr="preencoded.png"/>
          <p:cNvPicPr>
            <a:picLocks noChangeAspect="1"/>
          </p:cNvPicPr>
          <p:nvPr/>
        </p:nvPicPr>
        <p:blipFill>
          <a:blip r:embed="rId18"/>
          <a:stretch>
            <a:fillRect/>
          </a:stretch>
        </p:blipFill>
        <p:spPr>
          <a:xfrm>
            <a:off x="6562725" y="3674418"/>
            <a:ext cx="190500" cy="152400"/>
          </a:xfrm>
          <a:prstGeom prst="rect">
            <a:avLst/>
          </a:prstGeom>
        </p:spPr>
      </p:pic>
      <p:pic>
        <p:nvPicPr>
          <p:cNvPr id="20" name="SK-29-img-19" descr="preencoded.png"/>
          <p:cNvPicPr>
            <a:picLocks noChangeAspect="1"/>
          </p:cNvPicPr>
          <p:nvPr/>
        </p:nvPicPr>
        <p:blipFill>
          <a:blip r:embed="rId19"/>
          <a:stretch>
            <a:fillRect/>
          </a:stretch>
        </p:blipFill>
        <p:spPr>
          <a:xfrm>
            <a:off x="238125" y="6105525"/>
            <a:ext cx="11715750" cy="514350"/>
          </a:xfrm>
          <a:prstGeom prst="rect">
            <a:avLst/>
          </a:prstGeom>
        </p:spPr>
      </p:pic>
      <p:pic>
        <p:nvPicPr>
          <p:cNvPr id="21" name="SK-29-img-20" descr="preencoded.png"/>
          <p:cNvPicPr>
            <a:picLocks noChangeAspect="1"/>
          </p:cNvPicPr>
          <p:nvPr/>
        </p:nvPicPr>
        <p:blipFill>
          <a:blip r:embed="rId20"/>
          <a:stretch>
            <a:fillRect/>
          </a:stretch>
        </p:blipFill>
        <p:spPr>
          <a:xfrm>
            <a:off x="428625" y="6267450"/>
            <a:ext cx="238125" cy="190500"/>
          </a:xfrm>
          <a:prstGeom prst="rect">
            <a:avLst/>
          </a:prstGeom>
        </p:spPr>
      </p:pic>
      <p:sp>
        <p:nvSpPr>
          <p:cNvPr id="22" name="SK-29-text-21"/>
          <p:cNvSpPr/>
          <p:nvPr/>
        </p:nvSpPr>
        <p:spPr>
          <a:xfrm>
            <a:off x="381000" y="209550"/>
            <a:ext cx="97231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Insulin Adjustments: Type 2 on Insulin</a:t>
            </a:r>
            <a:endParaRPr lang="en-US" sz="1650" dirty="0"/>
          </a:p>
        </p:txBody>
      </p:sp>
      <p:sp>
        <p:nvSpPr>
          <p:cNvPr id="23" name="SK-29-text-22"/>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4" name="SK-29-text-23"/>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5" name="SK-29-text-24"/>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6" name="SK-29-text-25"/>
          <p:cNvSpPr/>
          <p:nvPr/>
        </p:nvSpPr>
        <p:spPr>
          <a:xfrm>
            <a:off x="800100" y="1228725"/>
            <a:ext cx="5943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8C00"/>
                </a:solidFill>
              </a:rPr>
              <a:t>Basal Insulin (Background)</a:t>
            </a:r>
            <a:endParaRPr lang="en-US" sz="1500" dirty="0"/>
          </a:p>
        </p:txBody>
      </p:sp>
      <p:sp>
        <p:nvSpPr>
          <p:cNvPr id="27" name="SK-29-text-26"/>
          <p:cNvSpPr/>
          <p:nvPr/>
        </p:nvSpPr>
        <p:spPr>
          <a:xfrm>
            <a:off x="747713" y="1704975"/>
            <a:ext cx="1144428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Golden Rule:</a:t>
            </a:r>
            <a:r>
              <a:rPr lang="en-US" sz="1200" dirty="0">
                <a:solidFill>
                  <a:srgbClr val="2D2D2D"/>
                </a:solidFill>
              </a:rPr>
              <a:t> Continue basal insulin even if not eating to prevent ketosis.</a:t>
            </a:r>
            <a:endParaRPr lang="en-US" sz="1200" dirty="0"/>
          </a:p>
        </p:txBody>
      </p:sp>
      <p:sp>
        <p:nvSpPr>
          <p:cNvPr id="28" name="SK-29-text-27"/>
          <p:cNvSpPr/>
          <p:nvPr/>
        </p:nvSpPr>
        <p:spPr>
          <a:xfrm>
            <a:off x="747713" y="2047875"/>
            <a:ext cx="50244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If the patient is </a:t>
            </a:r>
            <a:r>
              <a:rPr lang="en-US" sz="1200" b="1" dirty="0">
                <a:solidFill>
                  <a:srgbClr val="2D2D2D"/>
                </a:solidFill>
              </a:rPr>
              <a:t>not eating</a:t>
            </a:r>
            <a:r>
              <a:rPr lang="en-US" sz="1200" dirty="0">
                <a:solidFill>
                  <a:srgbClr val="2D2D2D"/>
                </a:solidFill>
              </a:rPr>
              <a:t>, consider reducing basal dose by 10–20% to prevent hypoglycaemia.</a:t>
            </a:r>
            <a:endParaRPr lang="en-US" sz="1200" dirty="0"/>
          </a:p>
        </p:txBody>
      </p:sp>
      <p:sp>
        <p:nvSpPr>
          <p:cNvPr id="29" name="SK-29-text-28"/>
          <p:cNvSpPr/>
          <p:nvPr/>
        </p:nvSpPr>
        <p:spPr>
          <a:xfrm>
            <a:off x="747713" y="2619375"/>
            <a:ext cx="50244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Stress response during illness increases hepatic glucose production, often requiring </a:t>
            </a:r>
            <a:r>
              <a:rPr lang="en-US" sz="1200" b="1" dirty="0">
                <a:solidFill>
                  <a:srgbClr val="2D2D2D"/>
                </a:solidFill>
              </a:rPr>
              <a:t>more</a:t>
            </a:r>
            <a:r>
              <a:rPr lang="en-US" sz="1200" dirty="0">
                <a:solidFill>
                  <a:srgbClr val="2D2D2D"/>
                </a:solidFill>
              </a:rPr>
              <a:t> insulin, not less.</a:t>
            </a:r>
            <a:endParaRPr lang="en-US" sz="1200" dirty="0"/>
          </a:p>
        </p:txBody>
      </p:sp>
      <p:sp>
        <p:nvSpPr>
          <p:cNvPr id="30" name="SK-29-text-29"/>
          <p:cNvSpPr/>
          <p:nvPr/>
        </p:nvSpPr>
        <p:spPr>
          <a:xfrm>
            <a:off x="842516" y="3267075"/>
            <a:ext cx="5019675" cy="74295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 </a:t>
            </a:r>
            <a:r>
              <a:rPr lang="en-US" sz="1200" b="1" dirty="0">
                <a:solidFill>
                  <a:srgbClr val="2D2D2D"/>
                </a:solidFill>
              </a:rPr>
              <a:t>AKT Tip:</a:t>
            </a:r>
            <a:r>
              <a:rPr lang="en-US" sz="1200" dirty="0">
                <a:solidFill>
                  <a:srgbClr val="2D2D2D"/>
                </a:solidFill>
              </a:rPr>
              <a:t> Unlike Type 1, Type 2 patients have some endogenous insulin, making DKA rarer but still a risk during severe illness.</a:t>
            </a:r>
            <a:endParaRPr lang="en-US" sz="1200" dirty="0"/>
          </a:p>
        </p:txBody>
      </p:sp>
      <p:sp>
        <p:nvSpPr>
          <p:cNvPr id="31" name="SK-29-text-30"/>
          <p:cNvSpPr/>
          <p:nvPr/>
        </p:nvSpPr>
        <p:spPr>
          <a:xfrm>
            <a:off x="6753225" y="1228725"/>
            <a:ext cx="54387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8C00"/>
                </a:solidFill>
              </a:rPr>
              <a:t>Bolus &amp; Correction Doses</a:t>
            </a:r>
            <a:endParaRPr lang="en-US" sz="1500" dirty="0"/>
          </a:p>
        </p:txBody>
      </p:sp>
      <p:sp>
        <p:nvSpPr>
          <p:cNvPr id="32" name="SK-29-text-31"/>
          <p:cNvSpPr/>
          <p:nvPr/>
        </p:nvSpPr>
        <p:spPr>
          <a:xfrm>
            <a:off x="6700838" y="1704975"/>
            <a:ext cx="50244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Glucose &lt; 7 mmol/L + Not Eating:</a:t>
            </a:r>
            <a:r>
              <a:rPr lang="en-US" sz="1200" dirty="0">
                <a:solidFill>
                  <a:srgbClr val="2D2D2D"/>
                </a:solidFill>
              </a:rPr>
              <a:t> Reduce or hold rapid-acting mealtime boluses.</a:t>
            </a:r>
            <a:endParaRPr lang="en-US" sz="1200" dirty="0"/>
          </a:p>
        </p:txBody>
      </p:sp>
      <p:sp>
        <p:nvSpPr>
          <p:cNvPr id="33" name="SK-29-text-32"/>
          <p:cNvSpPr/>
          <p:nvPr/>
        </p:nvSpPr>
        <p:spPr>
          <a:xfrm>
            <a:off x="6700838" y="2276475"/>
            <a:ext cx="50244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Glucose &gt; 13 mmol/L:</a:t>
            </a:r>
            <a:r>
              <a:rPr lang="en-US" sz="1200" dirty="0">
                <a:solidFill>
                  <a:srgbClr val="2D2D2D"/>
                </a:solidFill>
              </a:rPr>
              <a:t> Consider increasing insulin doses by </a:t>
            </a:r>
            <a:r>
              <a:rPr lang="en-US" sz="1200" b="1" dirty="0">
                <a:solidFill>
                  <a:srgbClr val="D32F2F"/>
                </a:solidFill>
              </a:rPr>
              <a:t>10–20%</a:t>
            </a:r>
            <a:r>
              <a:rPr lang="en-US" sz="1200" dirty="0">
                <a:solidFill>
                  <a:srgbClr val="2D2D2D"/>
                </a:solidFill>
              </a:rPr>
              <a:t> if blood glucose remains high despite baseline meds.</a:t>
            </a:r>
            <a:endParaRPr lang="en-US" sz="1200" dirty="0"/>
          </a:p>
        </p:txBody>
      </p:sp>
      <p:sp>
        <p:nvSpPr>
          <p:cNvPr id="34" name="SK-29-text-33"/>
          <p:cNvSpPr/>
          <p:nvPr/>
        </p:nvSpPr>
        <p:spPr>
          <a:xfrm>
            <a:off x="6700838" y="2847975"/>
            <a:ext cx="50244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Encourage </a:t>
            </a:r>
            <a:r>
              <a:rPr lang="en-US" sz="1200" b="1" dirty="0">
                <a:solidFill>
                  <a:srgbClr val="2D2D2D"/>
                </a:solidFill>
              </a:rPr>
              <a:t>sugar-free fluids</a:t>
            </a:r>
            <a:r>
              <a:rPr lang="en-US" sz="1200" dirty="0">
                <a:solidFill>
                  <a:srgbClr val="2D2D2D"/>
                </a:solidFill>
              </a:rPr>
              <a:t> if BG is high; switch to sugary fluids only if BG is low or patient cannot eat.</a:t>
            </a:r>
            <a:endParaRPr lang="en-US" sz="1200" dirty="0"/>
          </a:p>
        </p:txBody>
      </p:sp>
      <p:sp>
        <p:nvSpPr>
          <p:cNvPr id="35" name="SK-29-text-34"/>
          <p:cNvSpPr/>
          <p:nvPr/>
        </p:nvSpPr>
        <p:spPr>
          <a:xfrm>
            <a:off x="6795641" y="3495675"/>
            <a:ext cx="5019675" cy="74295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 </a:t>
            </a:r>
            <a:r>
              <a:rPr lang="en-US" sz="1200" b="1" dirty="0">
                <a:solidFill>
                  <a:srgbClr val="2D2D2D"/>
                </a:solidFill>
              </a:rPr>
              <a:t>SCA Tip:</a:t>
            </a:r>
            <a:r>
              <a:rPr lang="en-US" sz="1200" dirty="0">
                <a:solidFill>
                  <a:srgbClr val="2D2D2D"/>
                </a:solidFill>
              </a:rPr>
              <a:t> When counselling, emphasize that "Sick Day Rules" are about balancing the </a:t>
            </a:r>
            <a:r>
              <a:rPr lang="en-US" sz="1200" b="1" dirty="0">
                <a:solidFill>
                  <a:srgbClr val="2D2D2D"/>
                </a:solidFill>
              </a:rPr>
              <a:t>Risk of Hypos</a:t>
            </a:r>
            <a:r>
              <a:rPr lang="en-US" sz="1200" dirty="0">
                <a:solidFill>
                  <a:srgbClr val="2D2D2D"/>
                </a:solidFill>
              </a:rPr>
              <a:t> vs. the </a:t>
            </a:r>
            <a:r>
              <a:rPr lang="en-US" sz="1200" b="1" dirty="0">
                <a:solidFill>
                  <a:srgbClr val="2D2D2D"/>
                </a:solidFill>
              </a:rPr>
              <a:t>Risk of Hyperglycaemia</a:t>
            </a:r>
            <a:r>
              <a:rPr lang="en-US" sz="1200" dirty="0">
                <a:solidFill>
                  <a:srgbClr val="2D2D2D"/>
                </a:solidFill>
              </a:rPr>
              <a:t>.</a:t>
            </a:r>
            <a:endParaRPr lang="en-US" sz="1200" dirty="0"/>
          </a:p>
        </p:txBody>
      </p:sp>
      <p:sp>
        <p:nvSpPr>
          <p:cNvPr id="36" name="SK-29-text-35"/>
          <p:cNvSpPr/>
          <p:nvPr/>
        </p:nvSpPr>
        <p:spPr>
          <a:xfrm>
            <a:off x="809625" y="6248400"/>
            <a:ext cx="113823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Always seek advice from the local Diabetes Specialist Team or DSN if there is any uncertainty regarding dose titration or persistent hyperglycaemia.</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5"/>
          <a:stretch>
            <a:fillRect/>
          </a:stretch>
        </p:blipFill>
        <p:spPr>
          <a:xfrm>
            <a:off x="142875" y="95250"/>
            <a:ext cx="11906250" cy="762000"/>
          </a:xfrm>
          <a:prstGeom prst="rect">
            <a:avLst/>
          </a:prstGeom>
        </p:spPr>
      </p:pic>
      <p:pic>
        <p:nvPicPr>
          <p:cNvPr id="5" name="SK-3-img-4" descr="preencoded.png"/>
          <p:cNvPicPr>
            <a:picLocks noChangeAspect="1"/>
          </p:cNvPicPr>
          <p:nvPr/>
        </p:nvPicPr>
        <p:blipFill>
          <a:blip r:embed="rId6"/>
          <a:stretch>
            <a:fillRect/>
          </a:stretch>
        </p:blipFill>
        <p:spPr>
          <a:xfrm>
            <a:off x="381000" y="561975"/>
            <a:ext cx="11430000" cy="180975"/>
          </a:xfrm>
          <a:prstGeom prst="rect">
            <a:avLst/>
          </a:prstGeom>
        </p:spPr>
      </p:pic>
      <p:pic>
        <p:nvPicPr>
          <p:cNvPr id="6" name="SK-3-img-5" descr="preencoded.png"/>
          <p:cNvPicPr>
            <a:picLocks noChangeAspect="1"/>
          </p:cNvPicPr>
          <p:nvPr/>
        </p:nvPicPr>
        <p:blipFill>
          <a:blip r:embed="rId7"/>
          <a:stretch>
            <a:fillRect/>
          </a:stretch>
        </p:blipFill>
        <p:spPr>
          <a:xfrm>
            <a:off x="238125" y="1047750"/>
            <a:ext cx="5738813" cy="5524500"/>
          </a:xfrm>
          <a:prstGeom prst="rect">
            <a:avLst/>
          </a:prstGeom>
        </p:spPr>
      </p:pic>
      <p:pic>
        <p:nvPicPr>
          <p:cNvPr id="7" name="SK-3-img-6" descr="preencoded.png"/>
          <p:cNvPicPr>
            <a:picLocks noChangeAspect="1"/>
          </p:cNvPicPr>
          <p:nvPr/>
        </p:nvPicPr>
        <p:blipFill>
          <a:blip r:embed="rId8"/>
          <a:stretch>
            <a:fillRect/>
          </a:stretch>
        </p:blipFill>
        <p:spPr>
          <a:xfrm>
            <a:off x="466725" y="1276350"/>
            <a:ext cx="5281613" cy="438150"/>
          </a:xfrm>
          <a:prstGeom prst="rect">
            <a:avLst/>
          </a:prstGeom>
        </p:spPr>
      </p:pic>
      <p:pic>
        <p:nvPicPr>
          <p:cNvPr id="8" name="SK-3-img-7" descr="preencoded.png"/>
          <p:cNvPicPr>
            <a:picLocks noChangeAspect="1"/>
          </p:cNvPicPr>
          <p:nvPr/>
        </p:nvPicPr>
        <p:blipFill>
          <a:blip r:embed="rId9"/>
          <a:stretch>
            <a:fillRect/>
          </a:stretch>
        </p:blipFill>
        <p:spPr>
          <a:xfrm>
            <a:off x="466725" y="1339751"/>
            <a:ext cx="285750" cy="228600"/>
          </a:xfrm>
          <a:prstGeom prst="rect">
            <a:avLst/>
          </a:prstGeom>
        </p:spPr>
      </p:pic>
      <p:pic>
        <p:nvPicPr>
          <p:cNvPr id="9" name="SK-3-img-8" descr="preencoded.png"/>
          <p:cNvPicPr>
            <a:picLocks noChangeAspect="1"/>
          </p:cNvPicPr>
          <p:nvPr/>
        </p:nvPicPr>
        <p:blipFill>
          <a:blip r:embed="rId10"/>
          <a:stretch>
            <a:fillRect/>
          </a:stretch>
        </p:blipFill>
        <p:spPr>
          <a:xfrm>
            <a:off x="466725" y="1895475"/>
            <a:ext cx="166688" cy="166688"/>
          </a:xfrm>
          <a:prstGeom prst="rect">
            <a:avLst/>
          </a:prstGeom>
        </p:spPr>
      </p:pic>
      <p:pic>
        <p:nvPicPr>
          <p:cNvPr id="10" name="SK-3-img-9" descr="preencoded.png"/>
          <p:cNvPicPr>
            <a:picLocks noChangeAspect="1"/>
          </p:cNvPicPr>
          <p:nvPr/>
        </p:nvPicPr>
        <p:blipFill>
          <a:blip r:embed="rId11"/>
          <a:stretch>
            <a:fillRect/>
          </a:stretch>
        </p:blipFill>
        <p:spPr>
          <a:xfrm>
            <a:off x="466725" y="2436316"/>
            <a:ext cx="166688" cy="137220"/>
          </a:xfrm>
          <a:prstGeom prst="rect">
            <a:avLst/>
          </a:prstGeom>
        </p:spPr>
      </p:pic>
      <p:pic>
        <p:nvPicPr>
          <p:cNvPr id="11" name="SK-3-img-10" descr="preencoded.png"/>
          <p:cNvPicPr>
            <a:picLocks noChangeAspect="1"/>
          </p:cNvPicPr>
          <p:nvPr/>
        </p:nvPicPr>
        <p:blipFill>
          <a:blip r:embed="rId12"/>
          <a:stretch>
            <a:fillRect/>
          </a:stretch>
        </p:blipFill>
        <p:spPr>
          <a:xfrm>
            <a:off x="747713" y="2659112"/>
            <a:ext cx="658416" cy="249436"/>
          </a:xfrm>
          <a:prstGeom prst="rect">
            <a:avLst/>
          </a:prstGeom>
        </p:spPr>
      </p:pic>
      <p:pic>
        <p:nvPicPr>
          <p:cNvPr id="12" name="SK-3-img-11" descr="preencoded.png"/>
          <p:cNvPicPr>
            <a:picLocks noChangeAspect="1"/>
          </p:cNvPicPr>
          <p:nvPr/>
        </p:nvPicPr>
        <p:blipFill>
          <a:blip r:embed="rId13"/>
          <a:stretch>
            <a:fillRect/>
          </a:stretch>
        </p:blipFill>
        <p:spPr>
          <a:xfrm>
            <a:off x="1501378" y="2659112"/>
            <a:ext cx="761554" cy="249436"/>
          </a:xfrm>
          <a:prstGeom prst="rect">
            <a:avLst/>
          </a:prstGeom>
        </p:spPr>
      </p:pic>
      <p:pic>
        <p:nvPicPr>
          <p:cNvPr id="13" name="SK-3-img-12" descr="preencoded.png"/>
          <p:cNvPicPr>
            <a:picLocks noChangeAspect="1"/>
          </p:cNvPicPr>
          <p:nvPr/>
        </p:nvPicPr>
        <p:blipFill>
          <a:blip r:embed="rId14"/>
          <a:stretch>
            <a:fillRect/>
          </a:stretch>
        </p:blipFill>
        <p:spPr>
          <a:xfrm>
            <a:off x="2358182" y="2659112"/>
            <a:ext cx="830461" cy="249436"/>
          </a:xfrm>
          <a:prstGeom prst="rect">
            <a:avLst/>
          </a:prstGeom>
        </p:spPr>
      </p:pic>
      <p:pic>
        <p:nvPicPr>
          <p:cNvPr id="14" name="SK-3-img-13" descr="preencoded.png"/>
          <p:cNvPicPr>
            <a:picLocks noChangeAspect="1"/>
          </p:cNvPicPr>
          <p:nvPr/>
        </p:nvPicPr>
        <p:blipFill>
          <a:blip r:embed="rId15"/>
          <a:stretch>
            <a:fillRect/>
          </a:stretch>
        </p:blipFill>
        <p:spPr>
          <a:xfrm>
            <a:off x="466725" y="3060948"/>
            <a:ext cx="166688" cy="166688"/>
          </a:xfrm>
          <a:prstGeom prst="rect">
            <a:avLst/>
          </a:prstGeom>
        </p:spPr>
      </p:pic>
      <p:pic>
        <p:nvPicPr>
          <p:cNvPr id="15" name="SK-3-img-14" descr="preencoded.png"/>
          <p:cNvPicPr>
            <a:picLocks noChangeAspect="1"/>
          </p:cNvPicPr>
          <p:nvPr/>
        </p:nvPicPr>
        <p:blipFill>
          <a:blip r:embed="rId16"/>
          <a:stretch>
            <a:fillRect/>
          </a:stretch>
        </p:blipFill>
        <p:spPr>
          <a:xfrm>
            <a:off x="6215063" y="1047750"/>
            <a:ext cx="5738813" cy="5524500"/>
          </a:xfrm>
          <a:prstGeom prst="rect">
            <a:avLst/>
          </a:prstGeom>
        </p:spPr>
      </p:pic>
      <p:pic>
        <p:nvPicPr>
          <p:cNvPr id="16" name="SK-3-img-15" descr="preencoded.png"/>
          <p:cNvPicPr>
            <a:picLocks noChangeAspect="1"/>
          </p:cNvPicPr>
          <p:nvPr/>
        </p:nvPicPr>
        <p:blipFill>
          <a:blip r:embed="rId17"/>
          <a:stretch>
            <a:fillRect/>
          </a:stretch>
        </p:blipFill>
        <p:spPr>
          <a:xfrm>
            <a:off x="6443663" y="1276350"/>
            <a:ext cx="5281613" cy="438150"/>
          </a:xfrm>
          <a:prstGeom prst="rect">
            <a:avLst/>
          </a:prstGeom>
        </p:spPr>
      </p:pic>
      <p:pic>
        <p:nvPicPr>
          <p:cNvPr id="17" name="SK-3-img-16" descr="preencoded.png"/>
          <p:cNvPicPr>
            <a:picLocks noChangeAspect="1"/>
          </p:cNvPicPr>
          <p:nvPr/>
        </p:nvPicPr>
        <p:blipFill>
          <a:blip r:embed="rId18"/>
          <a:stretch>
            <a:fillRect/>
          </a:stretch>
        </p:blipFill>
        <p:spPr>
          <a:xfrm>
            <a:off x="6443663" y="1339751"/>
            <a:ext cx="285750" cy="228600"/>
          </a:xfrm>
          <a:prstGeom prst="rect">
            <a:avLst/>
          </a:prstGeom>
        </p:spPr>
      </p:pic>
      <p:pic>
        <p:nvPicPr>
          <p:cNvPr id="18" name="SK-3-img-17" descr="preencoded.png"/>
          <p:cNvPicPr>
            <a:picLocks noChangeAspect="1"/>
          </p:cNvPicPr>
          <p:nvPr/>
        </p:nvPicPr>
        <p:blipFill>
          <a:blip r:embed="rId19"/>
          <a:stretch>
            <a:fillRect/>
          </a:stretch>
        </p:blipFill>
        <p:spPr>
          <a:xfrm>
            <a:off x="6443663" y="1895475"/>
            <a:ext cx="166688" cy="194370"/>
          </a:xfrm>
          <a:prstGeom prst="rect">
            <a:avLst/>
          </a:prstGeom>
        </p:spPr>
      </p:pic>
      <p:pic>
        <p:nvPicPr>
          <p:cNvPr id="19" name="SK-3-img-18" descr="preencoded.png"/>
          <p:cNvPicPr>
            <a:picLocks noChangeAspect="1"/>
          </p:cNvPicPr>
          <p:nvPr/>
        </p:nvPicPr>
        <p:blipFill>
          <a:blip r:embed="rId20"/>
          <a:stretch>
            <a:fillRect/>
          </a:stretch>
        </p:blipFill>
        <p:spPr>
          <a:xfrm>
            <a:off x="6443663" y="2436316"/>
            <a:ext cx="166688" cy="145852"/>
          </a:xfrm>
          <a:prstGeom prst="rect">
            <a:avLst/>
          </a:prstGeom>
        </p:spPr>
      </p:pic>
      <p:pic>
        <p:nvPicPr>
          <p:cNvPr id="20" name="SK-3-img-19" descr="preencoded.png"/>
          <p:cNvPicPr>
            <a:picLocks noChangeAspect="1"/>
          </p:cNvPicPr>
          <p:nvPr/>
        </p:nvPicPr>
        <p:blipFill>
          <a:blip r:embed="rId21"/>
          <a:stretch>
            <a:fillRect/>
          </a:stretch>
        </p:blipFill>
        <p:spPr>
          <a:xfrm>
            <a:off x="6443663" y="2977158"/>
            <a:ext cx="166688" cy="145852"/>
          </a:xfrm>
          <a:prstGeom prst="rect">
            <a:avLst/>
          </a:prstGeom>
        </p:spPr>
      </p:pic>
      <p:pic>
        <p:nvPicPr>
          <p:cNvPr id="21" name="SK-3-img-20" descr="preencoded.png"/>
          <p:cNvPicPr>
            <a:picLocks noChangeAspect="1"/>
          </p:cNvPicPr>
          <p:nvPr/>
        </p:nvPicPr>
        <p:blipFill>
          <a:blip r:embed="rId22"/>
          <a:stretch>
            <a:fillRect/>
          </a:stretch>
        </p:blipFill>
        <p:spPr>
          <a:xfrm>
            <a:off x="6443663" y="3517999"/>
            <a:ext cx="166688" cy="166688"/>
          </a:xfrm>
          <a:prstGeom prst="rect">
            <a:avLst/>
          </a:prstGeom>
        </p:spPr>
      </p:pic>
      <p:sp>
        <p:nvSpPr>
          <p:cNvPr id="22" name="SK-3-text-21"/>
          <p:cNvSpPr/>
          <p:nvPr/>
        </p:nvSpPr>
        <p:spPr>
          <a:xfrm>
            <a:off x="381000" y="209550"/>
            <a:ext cx="62865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Why Sick Day Rules Matter</a:t>
            </a:r>
            <a:endParaRPr lang="en-US" sz="1650" dirty="0"/>
          </a:p>
        </p:txBody>
      </p:sp>
      <p:sp>
        <p:nvSpPr>
          <p:cNvPr id="23" name="SK-3-text-22"/>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4" name="SK-3-text-23"/>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5" name="SK-3-text-24"/>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6" name="SK-3-text-25"/>
          <p:cNvSpPr/>
          <p:nvPr/>
        </p:nvSpPr>
        <p:spPr>
          <a:xfrm>
            <a:off x="866775" y="1312069"/>
            <a:ext cx="716661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2D2D"/>
                </a:solidFill>
              </a:rPr>
              <a:t>The Physiological Stress Response</a:t>
            </a:r>
            <a:endParaRPr lang="en-US" sz="1425" dirty="0"/>
          </a:p>
        </p:txBody>
      </p:sp>
      <p:sp>
        <p:nvSpPr>
          <p:cNvPr id="27" name="SK-3-text-26"/>
          <p:cNvSpPr/>
          <p:nvPr/>
        </p:nvSpPr>
        <p:spPr>
          <a:xfrm>
            <a:off x="747713" y="1857375"/>
            <a:ext cx="50006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Any intercurrent illness (infection, injury, surgery) triggers a robust </a:t>
            </a:r>
            <a:r>
              <a:rPr lang="en-US" sz="1200" b="1" dirty="0">
                <a:solidFill>
                  <a:srgbClr val="2D2D2D"/>
                </a:solidFill>
              </a:rPr>
              <a:t>metabolic stress response</a:t>
            </a:r>
            <a:r>
              <a:rPr lang="en-US" sz="1200" dirty="0">
                <a:solidFill>
                  <a:srgbClr val="2D2D2D"/>
                </a:solidFill>
              </a:rPr>
              <a:t>.</a:t>
            </a:r>
            <a:endParaRPr lang="en-US" sz="1200" dirty="0"/>
          </a:p>
        </p:txBody>
      </p:sp>
      <p:sp>
        <p:nvSpPr>
          <p:cNvPr id="28" name="SK-3-text-27"/>
          <p:cNvSpPr/>
          <p:nvPr/>
        </p:nvSpPr>
        <p:spPr>
          <a:xfrm>
            <a:off x="747713" y="2398216"/>
            <a:ext cx="4709517" cy="510332"/>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Release of </a:t>
            </a:r>
            <a:r>
              <a:rPr lang="en-US" sz="1200" b="1" dirty="0">
                <a:solidFill>
                  <a:srgbClr val="2D2D2D"/>
                </a:solidFill>
              </a:rPr>
              <a:t>counter-regulatory hormones</a:t>
            </a:r>
            <a:r>
              <a:rPr lang="en-US" sz="1200" dirty="0">
                <a:solidFill>
                  <a:srgbClr val="2D2D2D"/>
                </a:solidFill>
              </a:rPr>
              <a:t> that oppose insulin action:</a:t>
            </a:r>
            <a:endParaRPr lang="en-US" sz="1200" dirty="0"/>
          </a:p>
        </p:txBody>
      </p:sp>
      <p:sp>
        <p:nvSpPr>
          <p:cNvPr id="29" name="SK-3-text-28"/>
          <p:cNvSpPr/>
          <p:nvPr/>
        </p:nvSpPr>
        <p:spPr>
          <a:xfrm>
            <a:off x="747713" y="3022848"/>
            <a:ext cx="50006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Increased hepatic glucose production leads to </a:t>
            </a:r>
            <a:r>
              <a:rPr lang="en-US" sz="1200" b="1" dirty="0">
                <a:solidFill>
                  <a:srgbClr val="2D2D2D"/>
                </a:solidFill>
              </a:rPr>
              <a:t>rising blood glucose levels</a:t>
            </a:r>
            <a:r>
              <a:rPr lang="en-US" sz="1200" dirty="0">
                <a:solidFill>
                  <a:srgbClr val="2D2D2D"/>
                </a:solidFill>
              </a:rPr>
              <a:t> even if the patient is not eating.</a:t>
            </a:r>
            <a:endParaRPr lang="en-US" sz="1200" dirty="0"/>
          </a:p>
        </p:txBody>
      </p:sp>
      <p:sp>
        <p:nvSpPr>
          <p:cNvPr id="30" name="SK-3-text-29"/>
          <p:cNvSpPr/>
          <p:nvPr/>
        </p:nvSpPr>
        <p:spPr>
          <a:xfrm>
            <a:off x="6843713" y="1312069"/>
            <a:ext cx="499491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2D2D"/>
                </a:solidFill>
              </a:rPr>
              <a:t>The Clinical Escalation</a:t>
            </a:r>
            <a:endParaRPr lang="en-US" sz="1425" dirty="0"/>
          </a:p>
        </p:txBody>
      </p:sp>
      <p:sp>
        <p:nvSpPr>
          <p:cNvPr id="31" name="SK-3-text-30"/>
          <p:cNvSpPr/>
          <p:nvPr/>
        </p:nvSpPr>
        <p:spPr>
          <a:xfrm>
            <a:off x="6724650" y="1857375"/>
            <a:ext cx="50006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Diabetic Ketoacidosis (DKA):</a:t>
            </a:r>
            <a:r>
              <a:rPr lang="en-US" sz="1200" dirty="0">
                <a:solidFill>
                  <a:srgbClr val="2D2D2D"/>
                </a:solidFill>
              </a:rPr>
              <a:t> Primarily Type 1 risk, but also Type 2 on SGLT2 inhibitors (euglycaemic DKA).</a:t>
            </a:r>
            <a:endParaRPr lang="en-US" sz="1200" dirty="0"/>
          </a:p>
        </p:txBody>
      </p:sp>
      <p:sp>
        <p:nvSpPr>
          <p:cNvPr id="32" name="SK-3-text-31"/>
          <p:cNvSpPr/>
          <p:nvPr/>
        </p:nvSpPr>
        <p:spPr>
          <a:xfrm>
            <a:off x="6724650" y="2398216"/>
            <a:ext cx="50006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Hyperosmolar Hyperglycaemic State (HHS):</a:t>
            </a:r>
            <a:r>
              <a:rPr lang="en-US" sz="1200" dirty="0">
                <a:solidFill>
                  <a:srgbClr val="2D2D2D"/>
                </a:solidFill>
              </a:rPr>
              <a:t> Type 2 risk involving sustained hyperglycaemia and profound dehydration.</a:t>
            </a:r>
            <a:endParaRPr lang="en-US" sz="1200" dirty="0"/>
          </a:p>
        </p:txBody>
      </p:sp>
      <p:sp>
        <p:nvSpPr>
          <p:cNvPr id="33" name="SK-3-text-32"/>
          <p:cNvSpPr/>
          <p:nvPr/>
        </p:nvSpPr>
        <p:spPr>
          <a:xfrm>
            <a:off x="6724650" y="2939058"/>
            <a:ext cx="50006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Acute Kidney Injury (AKI):</a:t>
            </a:r>
            <a:r>
              <a:rPr lang="en-US" sz="1200" dirty="0">
                <a:solidFill>
                  <a:srgbClr val="2D2D2D"/>
                </a:solidFill>
              </a:rPr>
              <a:t> Dehydration combined with nephrotoxic drugs (SADMAN) causes rapid renal decline.</a:t>
            </a:r>
            <a:endParaRPr lang="en-US" sz="1200" dirty="0"/>
          </a:p>
        </p:txBody>
      </p:sp>
      <p:sp>
        <p:nvSpPr>
          <p:cNvPr id="34" name="SK-3-text-33"/>
          <p:cNvSpPr/>
          <p:nvPr/>
        </p:nvSpPr>
        <p:spPr>
          <a:xfrm>
            <a:off x="6724650" y="3479899"/>
            <a:ext cx="50006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Patient Pitfall:</a:t>
            </a:r>
            <a:r>
              <a:rPr lang="en-US" sz="1200" dirty="0">
                <a:solidFill>
                  <a:srgbClr val="2D2D2D"/>
                </a:solidFill>
              </a:rPr>
              <a:t> Patients often stop insulin because they "can't eat," which accelerates the metabolic crisis.</a:t>
            </a:r>
            <a:endParaRPr lang="en-US"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0-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0-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30-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30-img-5" descr="preencoded.png"/>
          <p:cNvPicPr>
            <a:picLocks noChangeAspect="1"/>
          </p:cNvPicPr>
          <p:nvPr/>
        </p:nvPicPr>
        <p:blipFill>
          <a:blip r:embed="rId6"/>
          <a:stretch>
            <a:fillRect/>
          </a:stretch>
        </p:blipFill>
        <p:spPr>
          <a:xfrm>
            <a:off x="381000" y="1047750"/>
            <a:ext cx="5572125" cy="2643188"/>
          </a:xfrm>
          <a:prstGeom prst="rect">
            <a:avLst/>
          </a:prstGeom>
        </p:spPr>
      </p:pic>
      <p:pic>
        <p:nvPicPr>
          <p:cNvPr id="7" name="SK-30-img-6" descr="preencoded.png"/>
          <p:cNvPicPr>
            <a:picLocks noChangeAspect="1"/>
          </p:cNvPicPr>
          <p:nvPr/>
        </p:nvPicPr>
        <p:blipFill>
          <a:blip r:embed="rId7"/>
          <a:stretch>
            <a:fillRect/>
          </a:stretch>
        </p:blipFill>
        <p:spPr>
          <a:xfrm>
            <a:off x="571500" y="1238250"/>
            <a:ext cx="381000" cy="381000"/>
          </a:xfrm>
          <a:prstGeom prst="rect">
            <a:avLst/>
          </a:prstGeom>
        </p:spPr>
      </p:pic>
      <p:pic>
        <p:nvPicPr>
          <p:cNvPr id="8" name="SK-30-img-7" descr="preencoded.png"/>
          <p:cNvPicPr>
            <a:picLocks noChangeAspect="1"/>
          </p:cNvPicPr>
          <p:nvPr/>
        </p:nvPicPr>
        <p:blipFill>
          <a:blip r:embed="rId8"/>
          <a:stretch>
            <a:fillRect/>
          </a:stretch>
        </p:blipFill>
        <p:spPr>
          <a:xfrm>
            <a:off x="666750" y="1350764"/>
            <a:ext cx="190500" cy="155823"/>
          </a:xfrm>
          <a:prstGeom prst="rect">
            <a:avLst/>
          </a:prstGeom>
        </p:spPr>
      </p:pic>
      <p:pic>
        <p:nvPicPr>
          <p:cNvPr id="9" name="SK-30-img-8" descr="preencoded.png"/>
          <p:cNvPicPr>
            <a:picLocks noChangeAspect="1"/>
          </p:cNvPicPr>
          <p:nvPr/>
        </p:nvPicPr>
        <p:blipFill>
          <a:blip r:embed="rId9"/>
          <a:stretch>
            <a:fillRect/>
          </a:stretch>
        </p:blipFill>
        <p:spPr>
          <a:xfrm>
            <a:off x="571500" y="1733550"/>
            <a:ext cx="178594" cy="142875"/>
          </a:xfrm>
          <a:prstGeom prst="rect">
            <a:avLst/>
          </a:prstGeom>
        </p:spPr>
      </p:pic>
      <p:pic>
        <p:nvPicPr>
          <p:cNvPr id="10" name="SK-30-img-9" descr="preencoded.png"/>
          <p:cNvPicPr>
            <a:picLocks noChangeAspect="1"/>
          </p:cNvPicPr>
          <p:nvPr/>
        </p:nvPicPr>
        <p:blipFill>
          <a:blip r:embed="rId10"/>
          <a:stretch>
            <a:fillRect/>
          </a:stretch>
        </p:blipFill>
        <p:spPr>
          <a:xfrm>
            <a:off x="571500" y="2024062"/>
            <a:ext cx="178594" cy="142875"/>
          </a:xfrm>
          <a:prstGeom prst="rect">
            <a:avLst/>
          </a:prstGeom>
        </p:spPr>
      </p:pic>
      <p:pic>
        <p:nvPicPr>
          <p:cNvPr id="11" name="SK-30-img-10" descr="preencoded.png"/>
          <p:cNvPicPr>
            <a:picLocks noChangeAspect="1"/>
          </p:cNvPicPr>
          <p:nvPr/>
        </p:nvPicPr>
        <p:blipFill>
          <a:blip r:embed="rId9"/>
          <a:stretch>
            <a:fillRect/>
          </a:stretch>
        </p:blipFill>
        <p:spPr>
          <a:xfrm>
            <a:off x="571500" y="2314575"/>
            <a:ext cx="178594" cy="142875"/>
          </a:xfrm>
          <a:prstGeom prst="rect">
            <a:avLst/>
          </a:prstGeom>
        </p:spPr>
      </p:pic>
      <p:pic>
        <p:nvPicPr>
          <p:cNvPr id="12" name="SK-30-img-11" descr="preencoded.png"/>
          <p:cNvPicPr>
            <a:picLocks noChangeAspect="1"/>
          </p:cNvPicPr>
          <p:nvPr/>
        </p:nvPicPr>
        <p:blipFill>
          <a:blip r:embed="rId11"/>
          <a:stretch>
            <a:fillRect/>
          </a:stretch>
        </p:blipFill>
        <p:spPr>
          <a:xfrm>
            <a:off x="381000" y="3929063"/>
            <a:ext cx="5572125" cy="2643188"/>
          </a:xfrm>
          <a:prstGeom prst="rect">
            <a:avLst/>
          </a:prstGeom>
        </p:spPr>
      </p:pic>
      <p:pic>
        <p:nvPicPr>
          <p:cNvPr id="13" name="SK-30-img-12" descr="preencoded.png"/>
          <p:cNvPicPr>
            <a:picLocks noChangeAspect="1"/>
          </p:cNvPicPr>
          <p:nvPr/>
        </p:nvPicPr>
        <p:blipFill>
          <a:blip r:embed="rId12"/>
          <a:stretch>
            <a:fillRect/>
          </a:stretch>
        </p:blipFill>
        <p:spPr>
          <a:xfrm>
            <a:off x="571500" y="4119562"/>
            <a:ext cx="381000" cy="381000"/>
          </a:xfrm>
          <a:prstGeom prst="rect">
            <a:avLst/>
          </a:prstGeom>
        </p:spPr>
      </p:pic>
      <p:pic>
        <p:nvPicPr>
          <p:cNvPr id="14" name="SK-30-img-13" descr="preencoded.png"/>
          <p:cNvPicPr>
            <a:picLocks noChangeAspect="1"/>
          </p:cNvPicPr>
          <p:nvPr/>
        </p:nvPicPr>
        <p:blipFill>
          <a:blip r:embed="rId13"/>
          <a:stretch>
            <a:fillRect/>
          </a:stretch>
        </p:blipFill>
        <p:spPr>
          <a:xfrm>
            <a:off x="666750" y="4232077"/>
            <a:ext cx="190500" cy="155823"/>
          </a:xfrm>
          <a:prstGeom prst="rect">
            <a:avLst/>
          </a:prstGeom>
        </p:spPr>
      </p:pic>
      <p:pic>
        <p:nvPicPr>
          <p:cNvPr id="15" name="SK-30-img-14" descr="preencoded.png"/>
          <p:cNvPicPr>
            <a:picLocks noChangeAspect="1"/>
          </p:cNvPicPr>
          <p:nvPr/>
        </p:nvPicPr>
        <p:blipFill>
          <a:blip r:embed="rId14"/>
          <a:stretch>
            <a:fillRect/>
          </a:stretch>
        </p:blipFill>
        <p:spPr>
          <a:xfrm>
            <a:off x="571500" y="5091113"/>
            <a:ext cx="5191125" cy="404813"/>
          </a:xfrm>
          <a:prstGeom prst="rect">
            <a:avLst/>
          </a:prstGeom>
        </p:spPr>
      </p:pic>
      <p:pic>
        <p:nvPicPr>
          <p:cNvPr id="16" name="SK-30-img-15" descr="preencoded.png"/>
          <p:cNvPicPr>
            <a:picLocks noChangeAspect="1"/>
          </p:cNvPicPr>
          <p:nvPr/>
        </p:nvPicPr>
        <p:blipFill>
          <a:blip r:embed="rId6"/>
          <a:stretch>
            <a:fillRect/>
          </a:stretch>
        </p:blipFill>
        <p:spPr>
          <a:xfrm>
            <a:off x="6238875" y="1047750"/>
            <a:ext cx="5572125" cy="2643188"/>
          </a:xfrm>
          <a:prstGeom prst="rect">
            <a:avLst/>
          </a:prstGeom>
        </p:spPr>
      </p:pic>
      <p:pic>
        <p:nvPicPr>
          <p:cNvPr id="17" name="SK-30-img-16" descr="preencoded.png"/>
          <p:cNvPicPr>
            <a:picLocks noChangeAspect="1"/>
          </p:cNvPicPr>
          <p:nvPr/>
        </p:nvPicPr>
        <p:blipFill>
          <a:blip r:embed="rId15"/>
          <a:stretch>
            <a:fillRect/>
          </a:stretch>
        </p:blipFill>
        <p:spPr>
          <a:xfrm>
            <a:off x="6429375" y="1238250"/>
            <a:ext cx="381000" cy="381000"/>
          </a:xfrm>
          <a:prstGeom prst="rect">
            <a:avLst/>
          </a:prstGeom>
        </p:spPr>
      </p:pic>
      <p:pic>
        <p:nvPicPr>
          <p:cNvPr id="18" name="SK-30-img-17" descr="preencoded.png"/>
          <p:cNvPicPr>
            <a:picLocks noChangeAspect="1"/>
          </p:cNvPicPr>
          <p:nvPr/>
        </p:nvPicPr>
        <p:blipFill>
          <a:blip r:embed="rId16"/>
          <a:stretch>
            <a:fillRect/>
          </a:stretch>
        </p:blipFill>
        <p:spPr>
          <a:xfrm>
            <a:off x="6524625" y="1350764"/>
            <a:ext cx="190500" cy="155823"/>
          </a:xfrm>
          <a:prstGeom prst="rect">
            <a:avLst/>
          </a:prstGeom>
        </p:spPr>
      </p:pic>
      <p:pic>
        <p:nvPicPr>
          <p:cNvPr id="19" name="SK-30-img-18" descr="preencoded.png"/>
          <p:cNvPicPr>
            <a:picLocks noChangeAspect="1"/>
          </p:cNvPicPr>
          <p:nvPr/>
        </p:nvPicPr>
        <p:blipFill>
          <a:blip r:embed="rId9"/>
          <a:stretch>
            <a:fillRect/>
          </a:stretch>
        </p:blipFill>
        <p:spPr>
          <a:xfrm>
            <a:off x="6429375" y="1733550"/>
            <a:ext cx="178594" cy="142875"/>
          </a:xfrm>
          <a:prstGeom prst="rect">
            <a:avLst/>
          </a:prstGeom>
        </p:spPr>
      </p:pic>
      <p:pic>
        <p:nvPicPr>
          <p:cNvPr id="20" name="SK-30-img-19" descr="preencoded.png"/>
          <p:cNvPicPr>
            <a:picLocks noChangeAspect="1"/>
          </p:cNvPicPr>
          <p:nvPr/>
        </p:nvPicPr>
        <p:blipFill>
          <a:blip r:embed="rId10"/>
          <a:stretch>
            <a:fillRect/>
          </a:stretch>
        </p:blipFill>
        <p:spPr>
          <a:xfrm>
            <a:off x="6429375" y="2024062"/>
            <a:ext cx="178594" cy="142875"/>
          </a:xfrm>
          <a:prstGeom prst="rect">
            <a:avLst/>
          </a:prstGeom>
        </p:spPr>
      </p:pic>
      <p:pic>
        <p:nvPicPr>
          <p:cNvPr id="21" name="SK-30-img-20" descr="preencoded.png"/>
          <p:cNvPicPr>
            <a:picLocks noChangeAspect="1"/>
          </p:cNvPicPr>
          <p:nvPr/>
        </p:nvPicPr>
        <p:blipFill>
          <a:blip r:embed="rId9"/>
          <a:stretch>
            <a:fillRect/>
          </a:stretch>
        </p:blipFill>
        <p:spPr>
          <a:xfrm>
            <a:off x="6429375" y="2314575"/>
            <a:ext cx="178594" cy="142875"/>
          </a:xfrm>
          <a:prstGeom prst="rect">
            <a:avLst/>
          </a:prstGeom>
        </p:spPr>
      </p:pic>
      <p:pic>
        <p:nvPicPr>
          <p:cNvPr id="22" name="SK-30-img-21" descr="preencoded.png"/>
          <p:cNvPicPr>
            <a:picLocks noChangeAspect="1"/>
          </p:cNvPicPr>
          <p:nvPr/>
        </p:nvPicPr>
        <p:blipFill>
          <a:blip r:embed="rId11"/>
          <a:stretch>
            <a:fillRect/>
          </a:stretch>
        </p:blipFill>
        <p:spPr>
          <a:xfrm>
            <a:off x="6238875" y="3929063"/>
            <a:ext cx="5572125" cy="2643188"/>
          </a:xfrm>
          <a:prstGeom prst="rect">
            <a:avLst/>
          </a:prstGeom>
        </p:spPr>
      </p:pic>
      <p:pic>
        <p:nvPicPr>
          <p:cNvPr id="23" name="SK-30-img-22" descr="preencoded.png"/>
          <p:cNvPicPr>
            <a:picLocks noChangeAspect="1"/>
          </p:cNvPicPr>
          <p:nvPr/>
        </p:nvPicPr>
        <p:blipFill>
          <a:blip r:embed="rId17"/>
          <a:stretch>
            <a:fillRect/>
          </a:stretch>
        </p:blipFill>
        <p:spPr>
          <a:xfrm>
            <a:off x="6429375" y="4119562"/>
            <a:ext cx="381000" cy="381000"/>
          </a:xfrm>
          <a:prstGeom prst="rect">
            <a:avLst/>
          </a:prstGeom>
        </p:spPr>
      </p:pic>
      <p:pic>
        <p:nvPicPr>
          <p:cNvPr id="24" name="SK-30-img-23" descr="preencoded.png"/>
          <p:cNvPicPr>
            <a:picLocks noChangeAspect="1"/>
          </p:cNvPicPr>
          <p:nvPr/>
        </p:nvPicPr>
        <p:blipFill>
          <a:blip r:embed="rId18"/>
          <a:stretch>
            <a:fillRect/>
          </a:stretch>
        </p:blipFill>
        <p:spPr>
          <a:xfrm>
            <a:off x="6524625" y="4232077"/>
            <a:ext cx="190500" cy="155823"/>
          </a:xfrm>
          <a:prstGeom prst="rect">
            <a:avLst/>
          </a:prstGeom>
        </p:spPr>
      </p:pic>
      <p:pic>
        <p:nvPicPr>
          <p:cNvPr id="25" name="SK-30-img-24" descr="preencoded.png"/>
          <p:cNvPicPr>
            <a:picLocks noChangeAspect="1"/>
          </p:cNvPicPr>
          <p:nvPr/>
        </p:nvPicPr>
        <p:blipFill>
          <a:blip r:embed="rId10"/>
          <a:stretch>
            <a:fillRect/>
          </a:stretch>
        </p:blipFill>
        <p:spPr>
          <a:xfrm>
            <a:off x="6429375" y="4614863"/>
            <a:ext cx="178594" cy="142875"/>
          </a:xfrm>
          <a:prstGeom prst="rect">
            <a:avLst/>
          </a:prstGeom>
        </p:spPr>
      </p:pic>
      <p:pic>
        <p:nvPicPr>
          <p:cNvPr id="26" name="SK-30-img-25" descr="preencoded.png"/>
          <p:cNvPicPr>
            <a:picLocks noChangeAspect="1"/>
          </p:cNvPicPr>
          <p:nvPr/>
        </p:nvPicPr>
        <p:blipFill>
          <a:blip r:embed="rId9"/>
          <a:stretch>
            <a:fillRect/>
          </a:stretch>
        </p:blipFill>
        <p:spPr>
          <a:xfrm>
            <a:off x="6429375" y="4905375"/>
            <a:ext cx="178594" cy="142875"/>
          </a:xfrm>
          <a:prstGeom prst="rect">
            <a:avLst/>
          </a:prstGeom>
        </p:spPr>
      </p:pic>
      <p:pic>
        <p:nvPicPr>
          <p:cNvPr id="27" name="SK-30-img-26" descr="preencoded.png"/>
          <p:cNvPicPr>
            <a:picLocks noChangeAspect="1"/>
          </p:cNvPicPr>
          <p:nvPr/>
        </p:nvPicPr>
        <p:blipFill>
          <a:blip r:embed="rId10"/>
          <a:stretch>
            <a:fillRect/>
          </a:stretch>
        </p:blipFill>
        <p:spPr>
          <a:xfrm>
            <a:off x="6429375" y="5195888"/>
            <a:ext cx="178594" cy="142875"/>
          </a:xfrm>
          <a:prstGeom prst="rect">
            <a:avLst/>
          </a:prstGeom>
        </p:spPr>
      </p:pic>
      <p:sp>
        <p:nvSpPr>
          <p:cNvPr id="28" name="SK-30-text-27"/>
          <p:cNvSpPr/>
          <p:nvPr/>
        </p:nvSpPr>
        <p:spPr>
          <a:xfrm>
            <a:off x="381000" y="209550"/>
            <a:ext cx="82143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Top Tips for GP Trainees: Part 1</a:t>
            </a:r>
            <a:endParaRPr lang="en-US" sz="1650" dirty="0"/>
          </a:p>
        </p:txBody>
      </p:sp>
      <p:sp>
        <p:nvSpPr>
          <p:cNvPr id="29" name="SK-30-text-28"/>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30" name="SK-30-text-29"/>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31" name="SK-30-text-30"/>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32" name="SK-30-text-31"/>
          <p:cNvSpPr/>
          <p:nvPr/>
        </p:nvSpPr>
        <p:spPr>
          <a:xfrm>
            <a:off x="1095375" y="1300163"/>
            <a:ext cx="50749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SGLT2i &amp; Euglycaemic DKA</a:t>
            </a:r>
            <a:endParaRPr lang="en-US" sz="1350" dirty="0"/>
          </a:p>
        </p:txBody>
      </p:sp>
      <p:sp>
        <p:nvSpPr>
          <p:cNvPr id="33" name="SK-30-text-32"/>
          <p:cNvSpPr/>
          <p:nvPr/>
        </p:nvSpPr>
        <p:spPr>
          <a:xfrm>
            <a:off x="845344" y="1733550"/>
            <a:ext cx="10972800" cy="2143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Stop at the </a:t>
            </a:r>
            <a:r>
              <a:rPr lang="en-US" sz="1125" b="1" dirty="0">
                <a:solidFill>
                  <a:srgbClr val="2D2D2D"/>
                </a:solidFill>
              </a:rPr>
              <a:t>first sign</a:t>
            </a:r>
            <a:r>
              <a:rPr lang="en-US" sz="1125" dirty="0">
                <a:solidFill>
                  <a:srgbClr val="2D2D2D"/>
                </a:solidFill>
              </a:rPr>
              <a:t> of intercurrent illness (especially D&amp;V).</a:t>
            </a:r>
            <a:endParaRPr lang="en-US" sz="1125" dirty="0"/>
          </a:p>
        </p:txBody>
      </p:sp>
      <p:sp>
        <p:nvSpPr>
          <p:cNvPr id="34" name="SK-30-text-33"/>
          <p:cNvSpPr/>
          <p:nvPr/>
        </p:nvSpPr>
        <p:spPr>
          <a:xfrm>
            <a:off x="845344" y="2024062"/>
            <a:ext cx="63436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D32F2F"/>
                </a:solidFill>
              </a:rPr>
              <a:t>Normal glucose does NOT rule out DKA.</a:t>
            </a:r>
            <a:endParaRPr lang="en-US" sz="1125" dirty="0"/>
          </a:p>
        </p:txBody>
      </p:sp>
      <p:sp>
        <p:nvSpPr>
          <p:cNvPr id="35" name="SK-30-text-34"/>
          <p:cNvSpPr/>
          <p:nvPr/>
        </p:nvSpPr>
        <p:spPr>
          <a:xfrm>
            <a:off x="845344" y="2314575"/>
            <a:ext cx="9372600" cy="2143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Always check </a:t>
            </a:r>
            <a:r>
              <a:rPr lang="en-US" sz="1125" b="1" dirty="0">
                <a:solidFill>
                  <a:srgbClr val="2D2D2D"/>
                </a:solidFill>
              </a:rPr>
              <a:t>ketones</a:t>
            </a:r>
            <a:r>
              <a:rPr lang="en-US" sz="1125" dirty="0">
                <a:solidFill>
                  <a:srgbClr val="2D2D2D"/>
                </a:solidFill>
              </a:rPr>
              <a:t> if a patient on SGLT2i is unwell.</a:t>
            </a:r>
            <a:endParaRPr lang="en-US" sz="1125" dirty="0"/>
          </a:p>
        </p:txBody>
      </p:sp>
      <p:sp>
        <p:nvSpPr>
          <p:cNvPr id="36" name="SK-30-text-35"/>
          <p:cNvSpPr/>
          <p:nvPr/>
        </p:nvSpPr>
        <p:spPr>
          <a:xfrm>
            <a:off x="1095375" y="4181475"/>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Memorize SADMAN</a:t>
            </a:r>
            <a:endParaRPr lang="en-US" sz="1350" dirty="0"/>
          </a:p>
        </p:txBody>
      </p:sp>
      <p:sp>
        <p:nvSpPr>
          <p:cNvPr id="37" name="SK-30-text-36"/>
          <p:cNvSpPr/>
          <p:nvPr/>
        </p:nvSpPr>
        <p:spPr>
          <a:xfrm>
            <a:off x="571500" y="4633913"/>
            <a:ext cx="4627513" cy="376238"/>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Essential for AKT and SCA safety-netting. Stop these in acute illness with dehydration risk:</a:t>
            </a:r>
            <a:endParaRPr lang="en-US" sz="1125" dirty="0"/>
          </a:p>
        </p:txBody>
      </p:sp>
      <p:sp>
        <p:nvSpPr>
          <p:cNvPr id="38" name="SK-30-text-37"/>
          <p:cNvSpPr/>
          <p:nvPr/>
        </p:nvSpPr>
        <p:spPr>
          <a:xfrm>
            <a:off x="571500" y="5091113"/>
            <a:ext cx="5000625" cy="404813"/>
          </a:xfrm>
          <a:prstGeom prst="rect">
            <a:avLst/>
          </a:prstGeom>
          <a:noFill/>
          <a:ln/>
        </p:spPr>
        <p:txBody>
          <a:bodyPr vert="horz" wrap="square" lIns="0" tIns="0" rIns="0" bIns="0" rtlCol="0" anchor="ctr"/>
          <a:lstStyle/>
          <a:p>
            <a:pPr marL="0" indent="0" algn="ctr">
              <a:lnSpc>
                <a:spcPts val="1688"/>
              </a:lnSpc>
              <a:buNone/>
            </a:pPr>
            <a:r>
              <a:rPr lang="en-US" sz="1125" b="1" kern="0" spc="120" dirty="0">
                <a:solidFill>
                  <a:srgbClr val="FF8C00"/>
                </a:solidFill>
              </a:rPr>
              <a:t>S • A • D • M • A • N</a:t>
            </a:r>
            <a:endParaRPr lang="en-US" sz="1125" dirty="0"/>
          </a:p>
        </p:txBody>
      </p:sp>
      <p:sp>
        <p:nvSpPr>
          <p:cNvPr id="39" name="SK-30-text-38"/>
          <p:cNvSpPr/>
          <p:nvPr/>
        </p:nvSpPr>
        <p:spPr>
          <a:xfrm>
            <a:off x="571500" y="5572125"/>
            <a:ext cx="7231380" cy="1857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SGLT2i, ACEi, Diuretics, Metformin, ARBs, NSAIDs</a:t>
            </a:r>
            <a:endParaRPr lang="en-US" sz="975" dirty="0"/>
          </a:p>
        </p:txBody>
      </p:sp>
      <p:sp>
        <p:nvSpPr>
          <p:cNvPr id="40" name="SK-30-text-39"/>
          <p:cNvSpPr/>
          <p:nvPr/>
        </p:nvSpPr>
        <p:spPr>
          <a:xfrm>
            <a:off x="6953250" y="1300163"/>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"Never Stop" Rule</a:t>
            </a:r>
            <a:endParaRPr lang="en-US" sz="1350" dirty="0"/>
          </a:p>
        </p:txBody>
      </p:sp>
      <p:sp>
        <p:nvSpPr>
          <p:cNvPr id="41" name="SK-30-text-40"/>
          <p:cNvSpPr/>
          <p:nvPr/>
        </p:nvSpPr>
        <p:spPr>
          <a:xfrm>
            <a:off x="6703219" y="1733550"/>
            <a:ext cx="5488781"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NEVER</a:t>
            </a:r>
            <a:r>
              <a:rPr lang="en-US" sz="1125" dirty="0">
                <a:solidFill>
                  <a:srgbClr val="2D2D2D"/>
                </a:solidFill>
              </a:rPr>
              <a:t> tell a Type 1 patient to stop insulin, even if vomiting or not eating.</a:t>
            </a:r>
            <a:endParaRPr lang="en-US" sz="1125" dirty="0"/>
          </a:p>
        </p:txBody>
      </p:sp>
      <p:sp>
        <p:nvSpPr>
          <p:cNvPr id="42" name="SK-30-text-41"/>
          <p:cNvSpPr/>
          <p:nvPr/>
        </p:nvSpPr>
        <p:spPr>
          <a:xfrm>
            <a:off x="6703219" y="2024062"/>
            <a:ext cx="5488781" cy="2143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Stress hormones drive glucose </a:t>
            </a:r>
            <a:r>
              <a:rPr lang="en-US" sz="1125" b="1" dirty="0">
                <a:solidFill>
                  <a:srgbClr val="2D2D2D"/>
                </a:solidFill>
              </a:rPr>
              <a:t>UP</a:t>
            </a:r>
            <a:r>
              <a:rPr lang="en-US" sz="1125" dirty="0">
                <a:solidFill>
                  <a:srgbClr val="2D2D2D"/>
                </a:solidFill>
              </a:rPr>
              <a:t> during illness, regardless of oral intake.</a:t>
            </a:r>
            <a:endParaRPr lang="en-US" sz="1125" dirty="0"/>
          </a:p>
        </p:txBody>
      </p:sp>
      <p:sp>
        <p:nvSpPr>
          <p:cNvPr id="43" name="SK-30-text-42"/>
          <p:cNvSpPr/>
          <p:nvPr/>
        </p:nvSpPr>
        <p:spPr>
          <a:xfrm>
            <a:off x="6703219" y="2314575"/>
            <a:ext cx="5488781" cy="2143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Stopping insulin is the fastest route to DKA.</a:t>
            </a:r>
            <a:endParaRPr lang="en-US" sz="1125" dirty="0"/>
          </a:p>
        </p:txBody>
      </p:sp>
      <p:sp>
        <p:nvSpPr>
          <p:cNvPr id="44" name="SK-30-text-43"/>
          <p:cNvSpPr/>
          <p:nvPr/>
        </p:nvSpPr>
        <p:spPr>
          <a:xfrm>
            <a:off x="6953250" y="4181475"/>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Glucose is Half the Story</a:t>
            </a:r>
            <a:endParaRPr lang="en-US" sz="1350" dirty="0"/>
          </a:p>
        </p:txBody>
      </p:sp>
      <p:sp>
        <p:nvSpPr>
          <p:cNvPr id="45" name="SK-30-text-44"/>
          <p:cNvSpPr/>
          <p:nvPr/>
        </p:nvSpPr>
        <p:spPr>
          <a:xfrm>
            <a:off x="6703219" y="4614863"/>
            <a:ext cx="5488781" cy="2143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In Type 1 or SGLT2i users, glucose monitoring alone is </a:t>
            </a:r>
            <a:r>
              <a:rPr lang="en-US" sz="1125" b="1" dirty="0">
                <a:solidFill>
                  <a:srgbClr val="2D2D2D"/>
                </a:solidFill>
              </a:rPr>
              <a:t>misleading</a:t>
            </a:r>
            <a:r>
              <a:rPr lang="en-US" sz="1125" dirty="0">
                <a:solidFill>
                  <a:srgbClr val="2D2D2D"/>
                </a:solidFill>
              </a:rPr>
              <a:t>.</a:t>
            </a:r>
            <a:endParaRPr lang="en-US" sz="1125" dirty="0"/>
          </a:p>
        </p:txBody>
      </p:sp>
      <p:sp>
        <p:nvSpPr>
          <p:cNvPr id="46" name="SK-30-text-45"/>
          <p:cNvSpPr/>
          <p:nvPr/>
        </p:nvSpPr>
        <p:spPr>
          <a:xfrm>
            <a:off x="6703219" y="4905375"/>
            <a:ext cx="5488781" cy="2143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Check ketones every </a:t>
            </a:r>
            <a:r>
              <a:rPr lang="en-US" sz="1125" b="1" dirty="0">
                <a:solidFill>
                  <a:srgbClr val="2D2D2D"/>
                </a:solidFill>
              </a:rPr>
              <a:t>2–4 hours</a:t>
            </a:r>
            <a:r>
              <a:rPr lang="en-US" sz="1125" dirty="0">
                <a:solidFill>
                  <a:srgbClr val="2D2D2D"/>
                </a:solidFill>
              </a:rPr>
              <a:t> if unwell.</a:t>
            </a:r>
            <a:endParaRPr lang="en-US" sz="1125" dirty="0"/>
          </a:p>
        </p:txBody>
      </p:sp>
      <p:sp>
        <p:nvSpPr>
          <p:cNvPr id="47" name="SK-30-text-46"/>
          <p:cNvSpPr/>
          <p:nvPr/>
        </p:nvSpPr>
        <p:spPr>
          <a:xfrm>
            <a:off x="6703219" y="5195888"/>
            <a:ext cx="5488781" cy="2143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Blood ketones ≥1.5 mmol/L require urgent medical review.</a:t>
            </a:r>
            <a:endParaRPr lang="en-US" sz="1125"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1-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1-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31-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31-img-5" descr="preencoded.png"/>
          <p:cNvPicPr>
            <a:picLocks noChangeAspect="1"/>
          </p:cNvPicPr>
          <p:nvPr/>
        </p:nvPicPr>
        <p:blipFill>
          <a:blip r:embed="rId6"/>
          <a:stretch>
            <a:fillRect/>
          </a:stretch>
        </p:blipFill>
        <p:spPr>
          <a:xfrm>
            <a:off x="381000" y="1323975"/>
            <a:ext cx="5595938" cy="2366963"/>
          </a:xfrm>
          <a:prstGeom prst="rect">
            <a:avLst/>
          </a:prstGeom>
        </p:spPr>
      </p:pic>
      <p:pic>
        <p:nvPicPr>
          <p:cNvPr id="7" name="SK-31-img-6" descr="preencoded.png"/>
          <p:cNvPicPr>
            <a:picLocks noChangeAspect="1"/>
          </p:cNvPicPr>
          <p:nvPr/>
        </p:nvPicPr>
        <p:blipFill>
          <a:blip r:embed="rId7"/>
          <a:stretch>
            <a:fillRect/>
          </a:stretch>
        </p:blipFill>
        <p:spPr>
          <a:xfrm>
            <a:off x="609600" y="1552575"/>
            <a:ext cx="381000" cy="381000"/>
          </a:xfrm>
          <a:prstGeom prst="rect">
            <a:avLst/>
          </a:prstGeom>
        </p:spPr>
      </p:pic>
      <p:pic>
        <p:nvPicPr>
          <p:cNvPr id="8" name="SK-31-img-7" descr="preencoded.png"/>
          <p:cNvPicPr>
            <a:picLocks noChangeAspect="1"/>
          </p:cNvPicPr>
          <p:nvPr/>
        </p:nvPicPr>
        <p:blipFill>
          <a:blip r:embed="rId8"/>
          <a:stretch>
            <a:fillRect/>
          </a:stretch>
        </p:blipFill>
        <p:spPr>
          <a:xfrm>
            <a:off x="692944" y="1655415"/>
            <a:ext cx="214313" cy="175320"/>
          </a:xfrm>
          <a:prstGeom prst="rect">
            <a:avLst/>
          </a:prstGeom>
        </p:spPr>
      </p:pic>
      <p:pic>
        <p:nvPicPr>
          <p:cNvPr id="9" name="SK-31-img-8" descr="preencoded.png"/>
          <p:cNvPicPr>
            <a:picLocks noChangeAspect="1"/>
          </p:cNvPicPr>
          <p:nvPr/>
        </p:nvPicPr>
        <p:blipFill>
          <a:blip r:embed="rId9"/>
          <a:stretch>
            <a:fillRect/>
          </a:stretch>
        </p:blipFill>
        <p:spPr>
          <a:xfrm>
            <a:off x="609600" y="2076450"/>
            <a:ext cx="994618" cy="195263"/>
          </a:xfrm>
          <a:prstGeom prst="rect">
            <a:avLst/>
          </a:prstGeom>
        </p:spPr>
      </p:pic>
      <p:pic>
        <p:nvPicPr>
          <p:cNvPr id="10" name="SK-31-img-9" descr="preencoded.png"/>
          <p:cNvPicPr>
            <a:picLocks noChangeAspect="1"/>
          </p:cNvPicPr>
          <p:nvPr/>
        </p:nvPicPr>
        <p:blipFill>
          <a:blip r:embed="rId10"/>
          <a:stretch>
            <a:fillRect/>
          </a:stretch>
        </p:blipFill>
        <p:spPr>
          <a:xfrm>
            <a:off x="6215063" y="1323975"/>
            <a:ext cx="5595938" cy="2366963"/>
          </a:xfrm>
          <a:prstGeom prst="rect">
            <a:avLst/>
          </a:prstGeom>
        </p:spPr>
      </p:pic>
      <p:pic>
        <p:nvPicPr>
          <p:cNvPr id="11" name="SK-31-img-10" descr="preencoded.png"/>
          <p:cNvPicPr>
            <a:picLocks noChangeAspect="1"/>
          </p:cNvPicPr>
          <p:nvPr/>
        </p:nvPicPr>
        <p:blipFill>
          <a:blip r:embed="rId11"/>
          <a:stretch>
            <a:fillRect/>
          </a:stretch>
        </p:blipFill>
        <p:spPr>
          <a:xfrm>
            <a:off x="6443663" y="1552575"/>
            <a:ext cx="381000" cy="381000"/>
          </a:xfrm>
          <a:prstGeom prst="rect">
            <a:avLst/>
          </a:prstGeom>
        </p:spPr>
      </p:pic>
      <p:pic>
        <p:nvPicPr>
          <p:cNvPr id="12" name="SK-31-img-11" descr="preencoded.png"/>
          <p:cNvPicPr>
            <a:picLocks noChangeAspect="1"/>
          </p:cNvPicPr>
          <p:nvPr/>
        </p:nvPicPr>
        <p:blipFill>
          <a:blip r:embed="rId12"/>
          <a:stretch>
            <a:fillRect/>
          </a:stretch>
        </p:blipFill>
        <p:spPr>
          <a:xfrm>
            <a:off x="6527006" y="1655415"/>
            <a:ext cx="214313" cy="175320"/>
          </a:xfrm>
          <a:prstGeom prst="rect">
            <a:avLst/>
          </a:prstGeom>
        </p:spPr>
      </p:pic>
      <p:pic>
        <p:nvPicPr>
          <p:cNvPr id="13" name="SK-31-img-12" descr="preencoded.png"/>
          <p:cNvPicPr>
            <a:picLocks noChangeAspect="1"/>
          </p:cNvPicPr>
          <p:nvPr/>
        </p:nvPicPr>
        <p:blipFill>
          <a:blip r:embed="rId13"/>
          <a:stretch>
            <a:fillRect/>
          </a:stretch>
        </p:blipFill>
        <p:spPr>
          <a:xfrm>
            <a:off x="6443663" y="2076450"/>
            <a:ext cx="1204020" cy="195263"/>
          </a:xfrm>
          <a:prstGeom prst="rect">
            <a:avLst/>
          </a:prstGeom>
        </p:spPr>
      </p:pic>
      <p:pic>
        <p:nvPicPr>
          <p:cNvPr id="14" name="SK-31-img-13" descr="preencoded.png"/>
          <p:cNvPicPr>
            <a:picLocks noChangeAspect="1"/>
          </p:cNvPicPr>
          <p:nvPr/>
        </p:nvPicPr>
        <p:blipFill>
          <a:blip r:embed="rId14"/>
          <a:stretch>
            <a:fillRect/>
          </a:stretch>
        </p:blipFill>
        <p:spPr>
          <a:xfrm>
            <a:off x="381000" y="3929063"/>
            <a:ext cx="5595938" cy="2366963"/>
          </a:xfrm>
          <a:prstGeom prst="rect">
            <a:avLst/>
          </a:prstGeom>
        </p:spPr>
      </p:pic>
      <p:pic>
        <p:nvPicPr>
          <p:cNvPr id="15" name="SK-31-img-14" descr="preencoded.png"/>
          <p:cNvPicPr>
            <a:picLocks noChangeAspect="1"/>
          </p:cNvPicPr>
          <p:nvPr/>
        </p:nvPicPr>
        <p:blipFill>
          <a:blip r:embed="rId15"/>
          <a:stretch>
            <a:fillRect/>
          </a:stretch>
        </p:blipFill>
        <p:spPr>
          <a:xfrm>
            <a:off x="609600" y="4157663"/>
            <a:ext cx="381000" cy="381000"/>
          </a:xfrm>
          <a:prstGeom prst="rect">
            <a:avLst/>
          </a:prstGeom>
        </p:spPr>
      </p:pic>
      <p:pic>
        <p:nvPicPr>
          <p:cNvPr id="16" name="SK-31-img-15" descr="preencoded.png"/>
          <p:cNvPicPr>
            <a:picLocks noChangeAspect="1"/>
          </p:cNvPicPr>
          <p:nvPr/>
        </p:nvPicPr>
        <p:blipFill>
          <a:blip r:embed="rId16"/>
          <a:stretch>
            <a:fillRect/>
          </a:stretch>
        </p:blipFill>
        <p:spPr>
          <a:xfrm>
            <a:off x="692944" y="4260503"/>
            <a:ext cx="214313" cy="175320"/>
          </a:xfrm>
          <a:prstGeom prst="rect">
            <a:avLst/>
          </a:prstGeom>
        </p:spPr>
      </p:pic>
      <p:pic>
        <p:nvPicPr>
          <p:cNvPr id="17" name="SK-31-img-16" descr="preencoded.png"/>
          <p:cNvPicPr>
            <a:picLocks noChangeAspect="1"/>
          </p:cNvPicPr>
          <p:nvPr/>
        </p:nvPicPr>
        <p:blipFill>
          <a:blip r:embed="rId17"/>
          <a:stretch>
            <a:fillRect/>
          </a:stretch>
        </p:blipFill>
        <p:spPr>
          <a:xfrm>
            <a:off x="609600" y="4681538"/>
            <a:ext cx="1400026" cy="195263"/>
          </a:xfrm>
          <a:prstGeom prst="rect">
            <a:avLst/>
          </a:prstGeom>
        </p:spPr>
      </p:pic>
      <p:pic>
        <p:nvPicPr>
          <p:cNvPr id="18" name="SK-31-img-17" descr="preencoded.png"/>
          <p:cNvPicPr>
            <a:picLocks noChangeAspect="1"/>
          </p:cNvPicPr>
          <p:nvPr/>
        </p:nvPicPr>
        <p:blipFill>
          <a:blip r:embed="rId18"/>
          <a:stretch>
            <a:fillRect/>
          </a:stretch>
        </p:blipFill>
        <p:spPr>
          <a:xfrm>
            <a:off x="6215063" y="3929063"/>
            <a:ext cx="5595938" cy="2366963"/>
          </a:xfrm>
          <a:prstGeom prst="rect">
            <a:avLst/>
          </a:prstGeom>
        </p:spPr>
      </p:pic>
      <p:pic>
        <p:nvPicPr>
          <p:cNvPr id="19" name="SK-31-img-18" descr="preencoded.png"/>
          <p:cNvPicPr>
            <a:picLocks noChangeAspect="1"/>
          </p:cNvPicPr>
          <p:nvPr/>
        </p:nvPicPr>
        <p:blipFill>
          <a:blip r:embed="rId19"/>
          <a:stretch>
            <a:fillRect/>
          </a:stretch>
        </p:blipFill>
        <p:spPr>
          <a:xfrm>
            <a:off x="6443663" y="4157663"/>
            <a:ext cx="381000" cy="381000"/>
          </a:xfrm>
          <a:prstGeom prst="rect">
            <a:avLst/>
          </a:prstGeom>
        </p:spPr>
      </p:pic>
      <p:pic>
        <p:nvPicPr>
          <p:cNvPr id="20" name="SK-31-img-19" descr="preencoded.png"/>
          <p:cNvPicPr>
            <a:picLocks noChangeAspect="1"/>
          </p:cNvPicPr>
          <p:nvPr/>
        </p:nvPicPr>
        <p:blipFill>
          <a:blip r:embed="rId20"/>
          <a:stretch>
            <a:fillRect/>
          </a:stretch>
        </p:blipFill>
        <p:spPr>
          <a:xfrm>
            <a:off x="6527006" y="4260503"/>
            <a:ext cx="214313" cy="175320"/>
          </a:xfrm>
          <a:prstGeom prst="rect">
            <a:avLst/>
          </a:prstGeom>
        </p:spPr>
      </p:pic>
      <p:pic>
        <p:nvPicPr>
          <p:cNvPr id="21" name="SK-31-img-20" descr="preencoded.png"/>
          <p:cNvPicPr>
            <a:picLocks noChangeAspect="1"/>
          </p:cNvPicPr>
          <p:nvPr/>
        </p:nvPicPr>
        <p:blipFill>
          <a:blip r:embed="rId21"/>
          <a:stretch>
            <a:fillRect/>
          </a:stretch>
        </p:blipFill>
        <p:spPr>
          <a:xfrm>
            <a:off x="6443663" y="4681538"/>
            <a:ext cx="948035" cy="195263"/>
          </a:xfrm>
          <a:prstGeom prst="rect">
            <a:avLst/>
          </a:prstGeom>
        </p:spPr>
      </p:pic>
      <p:sp>
        <p:nvSpPr>
          <p:cNvPr id="22" name="SK-31-text-21"/>
          <p:cNvSpPr/>
          <p:nvPr/>
        </p:nvSpPr>
        <p:spPr>
          <a:xfrm>
            <a:off x="381000" y="209550"/>
            <a:ext cx="82143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Top Tips for GP Trainees: Part 2</a:t>
            </a:r>
            <a:endParaRPr lang="en-US" sz="1650" dirty="0"/>
          </a:p>
        </p:txBody>
      </p:sp>
      <p:sp>
        <p:nvSpPr>
          <p:cNvPr id="23" name="SK-31-text-22"/>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4" name="SK-31-text-23"/>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5" name="SK-31-text-24"/>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6" name="SK-31-text-25"/>
          <p:cNvSpPr/>
          <p:nvPr/>
        </p:nvSpPr>
        <p:spPr>
          <a:xfrm>
            <a:off x="1133475" y="1607344"/>
            <a:ext cx="651510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2D2D"/>
                </a:solidFill>
              </a:rPr>
              <a:t>Emergency Glucagon Prescribing</a:t>
            </a:r>
            <a:endParaRPr lang="en-US" sz="1425" dirty="0"/>
          </a:p>
        </p:txBody>
      </p:sp>
      <p:sp>
        <p:nvSpPr>
          <p:cNvPr id="27" name="SK-31-text-26"/>
          <p:cNvSpPr/>
          <p:nvPr/>
        </p:nvSpPr>
        <p:spPr>
          <a:xfrm>
            <a:off x="685800" y="2076450"/>
            <a:ext cx="1490511"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AKT HIGH YIELD</a:t>
            </a:r>
            <a:endParaRPr lang="en-US" sz="825" dirty="0"/>
          </a:p>
        </p:txBody>
      </p:sp>
      <p:sp>
        <p:nvSpPr>
          <p:cNvPr id="28" name="SK-31-text-27"/>
          <p:cNvSpPr/>
          <p:nvPr/>
        </p:nvSpPr>
        <p:spPr>
          <a:xfrm>
            <a:off x="800100" y="2319338"/>
            <a:ext cx="669181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Prescribe for </a:t>
            </a:r>
            <a:r>
              <a:rPr lang="en-US" sz="1200" b="1" dirty="0">
                <a:solidFill>
                  <a:srgbClr val="4A4A4A"/>
                </a:solidFill>
              </a:rPr>
              <a:t>all</a:t>
            </a:r>
            <a:r>
              <a:rPr lang="en-US" sz="1200" dirty="0">
                <a:solidFill>
                  <a:srgbClr val="4A4A4A"/>
                </a:solidFill>
              </a:rPr>
              <a:t> patients on insulin.</a:t>
            </a:r>
            <a:endParaRPr lang="en-US" sz="1200" dirty="0"/>
          </a:p>
        </p:txBody>
      </p:sp>
      <p:sp>
        <p:nvSpPr>
          <p:cNvPr id="29" name="SK-31-text-28"/>
          <p:cNvSpPr/>
          <p:nvPr/>
        </p:nvSpPr>
        <p:spPr>
          <a:xfrm>
            <a:off x="800100" y="2624138"/>
            <a:ext cx="49482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A"/>
                </a:solidFill>
              </a:rPr>
              <a:t>Baqsimi (Nasal Glucagon)</a:t>
            </a:r>
            <a:r>
              <a:rPr lang="en-US" sz="1200" dirty="0">
                <a:solidFill>
                  <a:srgbClr val="4A4A4A"/>
                </a:solidFill>
              </a:rPr>
              <a:t>: Easier for family/carers to administer than IM injections.</a:t>
            </a:r>
            <a:endParaRPr lang="en-US" sz="1200" dirty="0"/>
          </a:p>
        </p:txBody>
      </p:sp>
      <p:sp>
        <p:nvSpPr>
          <p:cNvPr id="30" name="SK-31-text-29"/>
          <p:cNvSpPr/>
          <p:nvPr/>
        </p:nvSpPr>
        <p:spPr>
          <a:xfrm>
            <a:off x="800100" y="3157538"/>
            <a:ext cx="7396216"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Check expiry dates at every annual review.</a:t>
            </a:r>
            <a:endParaRPr lang="en-US" sz="1200" dirty="0"/>
          </a:p>
        </p:txBody>
      </p:sp>
      <p:sp>
        <p:nvSpPr>
          <p:cNvPr id="31" name="SK-31-text-30"/>
          <p:cNvSpPr/>
          <p:nvPr/>
        </p:nvSpPr>
        <p:spPr>
          <a:xfrm>
            <a:off x="6967538" y="1607344"/>
            <a:ext cx="390906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2D2D"/>
                </a:solidFill>
              </a:rPr>
              <a:t>HHS in the Elderly</a:t>
            </a:r>
            <a:endParaRPr lang="en-US" sz="1425" dirty="0"/>
          </a:p>
        </p:txBody>
      </p:sp>
      <p:sp>
        <p:nvSpPr>
          <p:cNvPr id="32" name="SK-31-text-31"/>
          <p:cNvSpPr/>
          <p:nvPr/>
        </p:nvSpPr>
        <p:spPr>
          <a:xfrm>
            <a:off x="6519863" y="2076450"/>
            <a:ext cx="1866865"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CLINICAL RED FLAG</a:t>
            </a:r>
            <a:endParaRPr lang="en-US" sz="825" dirty="0"/>
          </a:p>
        </p:txBody>
      </p:sp>
      <p:sp>
        <p:nvSpPr>
          <p:cNvPr id="33" name="SK-31-text-32"/>
          <p:cNvSpPr/>
          <p:nvPr/>
        </p:nvSpPr>
        <p:spPr>
          <a:xfrm>
            <a:off x="6634163" y="2319338"/>
            <a:ext cx="55578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Elderly T2DM + confusion + BG &gt;30 mmol/L = </a:t>
            </a:r>
            <a:r>
              <a:rPr lang="en-US" sz="1200" b="1" dirty="0">
                <a:solidFill>
                  <a:srgbClr val="D32F2F"/>
                </a:solidFill>
              </a:rPr>
              <a:t>Emergency 999</a:t>
            </a:r>
            <a:r>
              <a:rPr lang="en-US" sz="1200" dirty="0">
                <a:solidFill>
                  <a:srgbClr val="4A4A4A"/>
                </a:solidFill>
              </a:rPr>
              <a:t>.</a:t>
            </a:r>
            <a:endParaRPr lang="en-US" sz="1200" dirty="0"/>
          </a:p>
        </p:txBody>
      </p:sp>
      <p:sp>
        <p:nvSpPr>
          <p:cNvPr id="34" name="SK-31-text-33"/>
          <p:cNvSpPr/>
          <p:nvPr/>
        </p:nvSpPr>
        <p:spPr>
          <a:xfrm>
            <a:off x="6634163" y="2624138"/>
            <a:ext cx="55578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Look for profound dehydration and minimal ketones.</a:t>
            </a:r>
            <a:endParaRPr lang="en-US" sz="1200" dirty="0"/>
          </a:p>
        </p:txBody>
      </p:sp>
      <p:sp>
        <p:nvSpPr>
          <p:cNvPr id="35" name="SK-31-text-34"/>
          <p:cNvSpPr/>
          <p:nvPr/>
        </p:nvSpPr>
        <p:spPr>
          <a:xfrm>
            <a:off x="6634163" y="2928938"/>
            <a:ext cx="55578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High thrombosis risk; mortality is significantly higher than DKA.</a:t>
            </a:r>
            <a:endParaRPr lang="en-US" sz="1200" dirty="0"/>
          </a:p>
        </p:txBody>
      </p:sp>
      <p:sp>
        <p:nvSpPr>
          <p:cNvPr id="36" name="SK-31-text-35"/>
          <p:cNvSpPr/>
          <p:nvPr/>
        </p:nvSpPr>
        <p:spPr>
          <a:xfrm>
            <a:off x="1133475" y="4212431"/>
            <a:ext cx="499491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2D2D"/>
                </a:solidFill>
              </a:rPr>
              <a:t>The Annual Review Habit</a:t>
            </a:r>
            <a:endParaRPr lang="en-US" sz="1425" dirty="0"/>
          </a:p>
        </p:txBody>
      </p:sp>
      <p:sp>
        <p:nvSpPr>
          <p:cNvPr id="37" name="SK-31-text-36"/>
          <p:cNvSpPr/>
          <p:nvPr/>
        </p:nvSpPr>
        <p:spPr>
          <a:xfrm>
            <a:off x="685800" y="4681538"/>
            <a:ext cx="2240873"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SCA CONSULTATION TIP</a:t>
            </a:r>
            <a:endParaRPr lang="en-US" sz="825" dirty="0"/>
          </a:p>
        </p:txBody>
      </p:sp>
      <p:sp>
        <p:nvSpPr>
          <p:cNvPr id="38" name="SK-31-text-37"/>
          <p:cNvSpPr/>
          <p:nvPr/>
        </p:nvSpPr>
        <p:spPr>
          <a:xfrm>
            <a:off x="800100" y="4924425"/>
            <a:ext cx="9685521"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Discuss sick day rules </a:t>
            </a:r>
            <a:r>
              <a:rPr lang="en-US" sz="1200" b="1" dirty="0">
                <a:solidFill>
                  <a:srgbClr val="4A4A4A"/>
                </a:solidFill>
              </a:rPr>
              <a:t>annually</a:t>
            </a:r>
            <a:r>
              <a:rPr lang="en-US" sz="1200" dirty="0">
                <a:solidFill>
                  <a:srgbClr val="4A4A4A"/>
                </a:solidFill>
              </a:rPr>
              <a:t>, not just at diagnosis.</a:t>
            </a:r>
            <a:endParaRPr lang="en-US" sz="1200" dirty="0"/>
          </a:p>
        </p:txBody>
      </p:sp>
      <p:sp>
        <p:nvSpPr>
          <p:cNvPr id="39" name="SK-31-text-38"/>
          <p:cNvSpPr/>
          <p:nvPr/>
        </p:nvSpPr>
        <p:spPr>
          <a:xfrm>
            <a:off x="800100" y="5229225"/>
            <a:ext cx="8570219"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Essential when starting new SGLT2i or Metformin.</a:t>
            </a:r>
            <a:endParaRPr lang="en-US" sz="1200" dirty="0"/>
          </a:p>
        </p:txBody>
      </p:sp>
      <p:sp>
        <p:nvSpPr>
          <p:cNvPr id="40" name="SK-31-text-39"/>
          <p:cNvSpPr/>
          <p:nvPr/>
        </p:nvSpPr>
        <p:spPr>
          <a:xfrm>
            <a:off x="800100" y="5534025"/>
            <a:ext cx="9685521"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Provide written leaflets (e.g., TREND-UK) for home use.</a:t>
            </a:r>
            <a:endParaRPr lang="en-US" sz="1200" dirty="0"/>
          </a:p>
        </p:txBody>
      </p:sp>
      <p:sp>
        <p:nvSpPr>
          <p:cNvPr id="41" name="SK-31-text-40"/>
          <p:cNvSpPr/>
          <p:nvPr/>
        </p:nvSpPr>
        <p:spPr>
          <a:xfrm>
            <a:off x="6967538" y="4212431"/>
            <a:ext cx="5224463"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2D2D"/>
                </a:solidFill>
              </a:rPr>
              <a:t>Prescribing During Illness</a:t>
            </a:r>
            <a:endParaRPr lang="en-US" sz="1425" dirty="0"/>
          </a:p>
        </p:txBody>
      </p:sp>
      <p:sp>
        <p:nvSpPr>
          <p:cNvPr id="42" name="SK-31-text-41"/>
          <p:cNvSpPr/>
          <p:nvPr/>
        </p:nvSpPr>
        <p:spPr>
          <a:xfrm>
            <a:off x="6519863" y="4681538"/>
            <a:ext cx="1266222"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SAFETY PEARL</a:t>
            </a:r>
            <a:endParaRPr lang="en-US" sz="825" dirty="0"/>
          </a:p>
        </p:txBody>
      </p:sp>
      <p:sp>
        <p:nvSpPr>
          <p:cNvPr id="43" name="SK-31-text-42"/>
          <p:cNvSpPr/>
          <p:nvPr/>
        </p:nvSpPr>
        <p:spPr>
          <a:xfrm>
            <a:off x="6634163" y="4924425"/>
            <a:ext cx="49482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D32F2F"/>
                </a:solidFill>
              </a:rPr>
              <a:t>Avoid NSAIDs</a:t>
            </a:r>
            <a:r>
              <a:rPr lang="en-US" sz="1200" dirty="0">
                <a:solidFill>
                  <a:srgbClr val="4A4A4A"/>
                </a:solidFill>
              </a:rPr>
              <a:t> in acutely unwell patients already on SADMAN drugs (AKI risk).</a:t>
            </a:r>
            <a:endParaRPr lang="en-US" sz="1200" dirty="0"/>
          </a:p>
        </p:txBody>
      </p:sp>
      <p:sp>
        <p:nvSpPr>
          <p:cNvPr id="44" name="SK-31-text-43"/>
          <p:cNvSpPr/>
          <p:nvPr/>
        </p:nvSpPr>
        <p:spPr>
          <a:xfrm>
            <a:off x="6634163" y="5457825"/>
            <a:ext cx="49482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A"/>
                </a:solidFill>
              </a:rPr>
              <a:t>Restart Rule</a:t>
            </a:r>
            <a:r>
              <a:rPr lang="en-US" sz="1200" dirty="0">
                <a:solidFill>
                  <a:srgbClr val="4A4A4A"/>
                </a:solidFill>
              </a:rPr>
              <a:t>: Wait 24–48 hours of normal intake before restarting stopped medications.</a:t>
            </a:r>
            <a:endParaRPr lang="en-US"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2-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2-img-3" descr="preencoded.png"/>
          <p:cNvPicPr>
            <a:picLocks noChangeAspect="1"/>
          </p:cNvPicPr>
          <p:nvPr/>
        </p:nvPicPr>
        <p:blipFill>
          <a:blip r:embed="rId4"/>
          <a:stretch>
            <a:fillRect/>
          </a:stretch>
        </p:blipFill>
        <p:spPr>
          <a:xfrm>
            <a:off x="142875" y="95250"/>
            <a:ext cx="11906250" cy="804863"/>
          </a:xfrm>
          <a:prstGeom prst="rect">
            <a:avLst/>
          </a:prstGeom>
        </p:spPr>
      </p:pic>
      <p:pic>
        <p:nvPicPr>
          <p:cNvPr id="5" name="SK-32-img-4" descr="preencoded.png"/>
          <p:cNvPicPr>
            <a:picLocks noChangeAspect="1"/>
          </p:cNvPicPr>
          <p:nvPr/>
        </p:nvPicPr>
        <p:blipFill>
          <a:blip r:embed="rId5"/>
          <a:stretch>
            <a:fillRect/>
          </a:stretch>
        </p:blipFill>
        <p:spPr>
          <a:xfrm>
            <a:off x="381000" y="590550"/>
            <a:ext cx="11430000" cy="195263"/>
          </a:xfrm>
          <a:prstGeom prst="rect">
            <a:avLst/>
          </a:prstGeom>
        </p:spPr>
      </p:pic>
      <p:pic>
        <p:nvPicPr>
          <p:cNvPr id="6" name="SK-32-img-5" descr="preencoded.png"/>
          <p:cNvPicPr>
            <a:picLocks noChangeAspect="1"/>
          </p:cNvPicPr>
          <p:nvPr/>
        </p:nvPicPr>
        <p:blipFill>
          <a:blip r:embed="rId6"/>
          <a:stretch>
            <a:fillRect/>
          </a:stretch>
        </p:blipFill>
        <p:spPr>
          <a:xfrm>
            <a:off x="238125" y="1042988"/>
            <a:ext cx="5762625" cy="2717006"/>
          </a:xfrm>
          <a:prstGeom prst="rect">
            <a:avLst/>
          </a:prstGeom>
        </p:spPr>
      </p:pic>
      <p:pic>
        <p:nvPicPr>
          <p:cNvPr id="7" name="SK-32-img-6" descr="preencoded.png"/>
          <p:cNvPicPr>
            <a:picLocks noChangeAspect="1"/>
          </p:cNvPicPr>
          <p:nvPr/>
        </p:nvPicPr>
        <p:blipFill>
          <a:blip r:embed="rId7"/>
          <a:stretch>
            <a:fillRect/>
          </a:stretch>
        </p:blipFill>
        <p:spPr>
          <a:xfrm>
            <a:off x="409575" y="1255365"/>
            <a:ext cx="214313" cy="175320"/>
          </a:xfrm>
          <a:prstGeom prst="rect">
            <a:avLst/>
          </a:prstGeom>
        </p:spPr>
      </p:pic>
      <p:pic>
        <p:nvPicPr>
          <p:cNvPr id="8" name="SK-32-img-7" descr="preencoded.png"/>
          <p:cNvPicPr>
            <a:picLocks noChangeAspect="1"/>
          </p:cNvPicPr>
          <p:nvPr/>
        </p:nvPicPr>
        <p:blipFill>
          <a:blip r:embed="rId8"/>
          <a:stretch>
            <a:fillRect/>
          </a:stretch>
        </p:blipFill>
        <p:spPr>
          <a:xfrm>
            <a:off x="4599980" y="1245394"/>
            <a:ext cx="1229320" cy="195263"/>
          </a:xfrm>
          <a:prstGeom prst="rect">
            <a:avLst/>
          </a:prstGeom>
        </p:spPr>
      </p:pic>
      <p:pic>
        <p:nvPicPr>
          <p:cNvPr id="9" name="SK-32-img-8" descr="preencoded.png"/>
          <p:cNvPicPr>
            <a:picLocks noChangeAspect="1"/>
          </p:cNvPicPr>
          <p:nvPr/>
        </p:nvPicPr>
        <p:blipFill>
          <a:blip r:embed="rId9"/>
          <a:stretch>
            <a:fillRect/>
          </a:stretch>
        </p:blipFill>
        <p:spPr>
          <a:xfrm>
            <a:off x="409575" y="1624013"/>
            <a:ext cx="142875" cy="114300"/>
          </a:xfrm>
          <a:prstGeom prst="rect">
            <a:avLst/>
          </a:prstGeom>
        </p:spPr>
      </p:pic>
      <p:pic>
        <p:nvPicPr>
          <p:cNvPr id="10" name="SK-32-img-9" descr="preencoded.png"/>
          <p:cNvPicPr>
            <a:picLocks noChangeAspect="1"/>
          </p:cNvPicPr>
          <p:nvPr/>
        </p:nvPicPr>
        <p:blipFill>
          <a:blip r:embed="rId9"/>
          <a:stretch>
            <a:fillRect/>
          </a:stretch>
        </p:blipFill>
        <p:spPr>
          <a:xfrm>
            <a:off x="409575" y="1900238"/>
            <a:ext cx="142875" cy="114300"/>
          </a:xfrm>
          <a:prstGeom prst="rect">
            <a:avLst/>
          </a:prstGeom>
        </p:spPr>
      </p:pic>
      <p:pic>
        <p:nvPicPr>
          <p:cNvPr id="11" name="SK-32-img-10" descr="preencoded.png"/>
          <p:cNvPicPr>
            <a:picLocks noChangeAspect="1"/>
          </p:cNvPicPr>
          <p:nvPr/>
        </p:nvPicPr>
        <p:blipFill>
          <a:blip r:embed="rId9"/>
          <a:stretch>
            <a:fillRect/>
          </a:stretch>
        </p:blipFill>
        <p:spPr>
          <a:xfrm>
            <a:off x="409575" y="2176463"/>
            <a:ext cx="142875" cy="114300"/>
          </a:xfrm>
          <a:prstGeom prst="rect">
            <a:avLst/>
          </a:prstGeom>
        </p:spPr>
      </p:pic>
      <p:pic>
        <p:nvPicPr>
          <p:cNvPr id="12" name="SK-32-img-11" descr="preencoded.png"/>
          <p:cNvPicPr>
            <a:picLocks noChangeAspect="1"/>
          </p:cNvPicPr>
          <p:nvPr/>
        </p:nvPicPr>
        <p:blipFill>
          <a:blip r:embed="rId9"/>
          <a:stretch>
            <a:fillRect/>
          </a:stretch>
        </p:blipFill>
        <p:spPr>
          <a:xfrm>
            <a:off x="409575" y="2452688"/>
            <a:ext cx="142875" cy="114300"/>
          </a:xfrm>
          <a:prstGeom prst="rect">
            <a:avLst/>
          </a:prstGeom>
        </p:spPr>
      </p:pic>
      <p:pic>
        <p:nvPicPr>
          <p:cNvPr id="13" name="SK-32-img-12" descr="preencoded.png"/>
          <p:cNvPicPr>
            <a:picLocks noChangeAspect="1"/>
          </p:cNvPicPr>
          <p:nvPr/>
        </p:nvPicPr>
        <p:blipFill>
          <a:blip r:embed="rId9"/>
          <a:stretch>
            <a:fillRect/>
          </a:stretch>
        </p:blipFill>
        <p:spPr>
          <a:xfrm>
            <a:off x="409575" y="2728913"/>
            <a:ext cx="142875" cy="114300"/>
          </a:xfrm>
          <a:prstGeom prst="rect">
            <a:avLst/>
          </a:prstGeom>
        </p:spPr>
      </p:pic>
      <p:pic>
        <p:nvPicPr>
          <p:cNvPr id="14" name="SK-32-img-13" descr="preencoded.png"/>
          <p:cNvPicPr>
            <a:picLocks noChangeAspect="1"/>
          </p:cNvPicPr>
          <p:nvPr/>
        </p:nvPicPr>
        <p:blipFill>
          <a:blip r:embed="rId10"/>
          <a:stretch>
            <a:fillRect/>
          </a:stretch>
        </p:blipFill>
        <p:spPr>
          <a:xfrm>
            <a:off x="238125" y="3902869"/>
            <a:ext cx="5762625" cy="2717006"/>
          </a:xfrm>
          <a:prstGeom prst="rect">
            <a:avLst/>
          </a:prstGeom>
        </p:spPr>
      </p:pic>
      <p:pic>
        <p:nvPicPr>
          <p:cNvPr id="15" name="SK-32-img-14" descr="preencoded.png"/>
          <p:cNvPicPr>
            <a:picLocks noChangeAspect="1"/>
          </p:cNvPicPr>
          <p:nvPr/>
        </p:nvPicPr>
        <p:blipFill>
          <a:blip r:embed="rId11"/>
          <a:stretch>
            <a:fillRect/>
          </a:stretch>
        </p:blipFill>
        <p:spPr>
          <a:xfrm>
            <a:off x="409575" y="4115246"/>
            <a:ext cx="214313" cy="175320"/>
          </a:xfrm>
          <a:prstGeom prst="rect">
            <a:avLst/>
          </a:prstGeom>
        </p:spPr>
      </p:pic>
      <p:pic>
        <p:nvPicPr>
          <p:cNvPr id="16" name="SK-32-img-15" descr="preencoded.png"/>
          <p:cNvPicPr>
            <a:picLocks noChangeAspect="1"/>
          </p:cNvPicPr>
          <p:nvPr/>
        </p:nvPicPr>
        <p:blipFill>
          <a:blip r:embed="rId12"/>
          <a:stretch>
            <a:fillRect/>
          </a:stretch>
        </p:blipFill>
        <p:spPr>
          <a:xfrm>
            <a:off x="409575" y="4483894"/>
            <a:ext cx="142875" cy="114300"/>
          </a:xfrm>
          <a:prstGeom prst="rect">
            <a:avLst/>
          </a:prstGeom>
        </p:spPr>
      </p:pic>
      <p:pic>
        <p:nvPicPr>
          <p:cNvPr id="17" name="SK-32-img-16" descr="preencoded.png"/>
          <p:cNvPicPr>
            <a:picLocks noChangeAspect="1"/>
          </p:cNvPicPr>
          <p:nvPr/>
        </p:nvPicPr>
        <p:blipFill>
          <a:blip r:embed="rId13"/>
          <a:stretch>
            <a:fillRect/>
          </a:stretch>
        </p:blipFill>
        <p:spPr>
          <a:xfrm>
            <a:off x="409575" y="4760119"/>
            <a:ext cx="142875" cy="114300"/>
          </a:xfrm>
          <a:prstGeom prst="rect">
            <a:avLst/>
          </a:prstGeom>
        </p:spPr>
      </p:pic>
      <p:pic>
        <p:nvPicPr>
          <p:cNvPr id="18" name="SK-32-img-17" descr="preencoded.png"/>
          <p:cNvPicPr>
            <a:picLocks noChangeAspect="1"/>
          </p:cNvPicPr>
          <p:nvPr/>
        </p:nvPicPr>
        <p:blipFill>
          <a:blip r:embed="rId14"/>
          <a:stretch>
            <a:fillRect/>
          </a:stretch>
        </p:blipFill>
        <p:spPr>
          <a:xfrm>
            <a:off x="409575" y="5036344"/>
            <a:ext cx="142875" cy="114300"/>
          </a:xfrm>
          <a:prstGeom prst="rect">
            <a:avLst/>
          </a:prstGeom>
        </p:spPr>
      </p:pic>
      <p:pic>
        <p:nvPicPr>
          <p:cNvPr id="19" name="SK-32-img-18" descr="preencoded.png"/>
          <p:cNvPicPr>
            <a:picLocks noChangeAspect="1"/>
          </p:cNvPicPr>
          <p:nvPr/>
        </p:nvPicPr>
        <p:blipFill>
          <a:blip r:embed="rId15"/>
          <a:stretch>
            <a:fillRect/>
          </a:stretch>
        </p:blipFill>
        <p:spPr>
          <a:xfrm>
            <a:off x="409575" y="5312569"/>
            <a:ext cx="142875" cy="114300"/>
          </a:xfrm>
          <a:prstGeom prst="rect">
            <a:avLst/>
          </a:prstGeom>
        </p:spPr>
      </p:pic>
      <p:pic>
        <p:nvPicPr>
          <p:cNvPr id="20" name="SK-32-img-19" descr="preencoded.png"/>
          <p:cNvPicPr>
            <a:picLocks noChangeAspect="1"/>
          </p:cNvPicPr>
          <p:nvPr/>
        </p:nvPicPr>
        <p:blipFill>
          <a:blip r:embed="rId6"/>
          <a:stretch>
            <a:fillRect/>
          </a:stretch>
        </p:blipFill>
        <p:spPr>
          <a:xfrm>
            <a:off x="6191250" y="1042988"/>
            <a:ext cx="5762625" cy="2717006"/>
          </a:xfrm>
          <a:prstGeom prst="rect">
            <a:avLst/>
          </a:prstGeom>
        </p:spPr>
      </p:pic>
      <p:pic>
        <p:nvPicPr>
          <p:cNvPr id="21" name="SK-32-img-20" descr="preencoded.png"/>
          <p:cNvPicPr>
            <a:picLocks noChangeAspect="1"/>
          </p:cNvPicPr>
          <p:nvPr/>
        </p:nvPicPr>
        <p:blipFill>
          <a:blip r:embed="rId16"/>
          <a:stretch>
            <a:fillRect/>
          </a:stretch>
        </p:blipFill>
        <p:spPr>
          <a:xfrm>
            <a:off x="6362700" y="1255365"/>
            <a:ext cx="214313" cy="175320"/>
          </a:xfrm>
          <a:prstGeom prst="rect">
            <a:avLst/>
          </a:prstGeom>
        </p:spPr>
      </p:pic>
      <p:pic>
        <p:nvPicPr>
          <p:cNvPr id="22" name="SK-32-img-21" descr="preencoded.png"/>
          <p:cNvPicPr>
            <a:picLocks noChangeAspect="1"/>
          </p:cNvPicPr>
          <p:nvPr/>
        </p:nvPicPr>
        <p:blipFill>
          <a:blip r:embed="rId17"/>
          <a:stretch>
            <a:fillRect/>
          </a:stretch>
        </p:blipFill>
        <p:spPr>
          <a:xfrm>
            <a:off x="6362700" y="1633538"/>
            <a:ext cx="1574304" cy="300038"/>
          </a:xfrm>
          <a:prstGeom prst="rect">
            <a:avLst/>
          </a:prstGeom>
        </p:spPr>
      </p:pic>
      <p:pic>
        <p:nvPicPr>
          <p:cNvPr id="23" name="SK-32-img-22" descr="preencoded.png"/>
          <p:cNvPicPr>
            <a:picLocks noChangeAspect="1"/>
          </p:cNvPicPr>
          <p:nvPr/>
        </p:nvPicPr>
        <p:blipFill>
          <a:blip r:embed="rId18"/>
          <a:stretch>
            <a:fillRect/>
          </a:stretch>
        </p:blipFill>
        <p:spPr>
          <a:xfrm>
            <a:off x="7937004" y="1633538"/>
            <a:ext cx="1850082" cy="300038"/>
          </a:xfrm>
          <a:prstGeom prst="rect">
            <a:avLst/>
          </a:prstGeom>
        </p:spPr>
      </p:pic>
      <p:pic>
        <p:nvPicPr>
          <p:cNvPr id="24" name="SK-32-img-23" descr="preencoded.png"/>
          <p:cNvPicPr>
            <a:picLocks noChangeAspect="1"/>
          </p:cNvPicPr>
          <p:nvPr/>
        </p:nvPicPr>
        <p:blipFill>
          <a:blip r:embed="rId19"/>
          <a:stretch>
            <a:fillRect/>
          </a:stretch>
        </p:blipFill>
        <p:spPr>
          <a:xfrm>
            <a:off x="9787086" y="1633538"/>
            <a:ext cx="1995339" cy="300038"/>
          </a:xfrm>
          <a:prstGeom prst="rect">
            <a:avLst/>
          </a:prstGeom>
        </p:spPr>
      </p:pic>
      <p:pic>
        <p:nvPicPr>
          <p:cNvPr id="25" name="SK-32-img-24" descr="preencoded.png"/>
          <p:cNvPicPr>
            <a:picLocks noChangeAspect="1"/>
          </p:cNvPicPr>
          <p:nvPr/>
        </p:nvPicPr>
        <p:blipFill>
          <a:blip r:embed="rId20"/>
          <a:stretch>
            <a:fillRect/>
          </a:stretch>
        </p:blipFill>
        <p:spPr>
          <a:xfrm>
            <a:off x="6362700" y="1933575"/>
            <a:ext cx="1574304" cy="300038"/>
          </a:xfrm>
          <a:prstGeom prst="rect">
            <a:avLst/>
          </a:prstGeom>
        </p:spPr>
      </p:pic>
      <p:pic>
        <p:nvPicPr>
          <p:cNvPr id="26" name="SK-32-img-25" descr="preencoded.png"/>
          <p:cNvPicPr>
            <a:picLocks noChangeAspect="1"/>
          </p:cNvPicPr>
          <p:nvPr/>
        </p:nvPicPr>
        <p:blipFill>
          <a:blip r:embed="rId21"/>
          <a:stretch>
            <a:fillRect/>
          </a:stretch>
        </p:blipFill>
        <p:spPr>
          <a:xfrm>
            <a:off x="7937004" y="1933575"/>
            <a:ext cx="1850082" cy="300038"/>
          </a:xfrm>
          <a:prstGeom prst="rect">
            <a:avLst/>
          </a:prstGeom>
        </p:spPr>
      </p:pic>
      <p:pic>
        <p:nvPicPr>
          <p:cNvPr id="27" name="SK-32-img-26" descr="preencoded.png"/>
          <p:cNvPicPr>
            <a:picLocks noChangeAspect="1"/>
          </p:cNvPicPr>
          <p:nvPr/>
        </p:nvPicPr>
        <p:blipFill>
          <a:blip r:embed="rId22"/>
          <a:stretch>
            <a:fillRect/>
          </a:stretch>
        </p:blipFill>
        <p:spPr>
          <a:xfrm>
            <a:off x="9787086" y="1933575"/>
            <a:ext cx="1995339" cy="300038"/>
          </a:xfrm>
          <a:prstGeom prst="rect">
            <a:avLst/>
          </a:prstGeom>
        </p:spPr>
      </p:pic>
      <p:pic>
        <p:nvPicPr>
          <p:cNvPr id="28" name="SK-32-img-27" descr="preencoded.png"/>
          <p:cNvPicPr>
            <a:picLocks noChangeAspect="1"/>
          </p:cNvPicPr>
          <p:nvPr/>
        </p:nvPicPr>
        <p:blipFill>
          <a:blip r:embed="rId23"/>
          <a:stretch>
            <a:fillRect/>
          </a:stretch>
        </p:blipFill>
        <p:spPr>
          <a:xfrm>
            <a:off x="6362700" y="2233613"/>
            <a:ext cx="1574304" cy="300038"/>
          </a:xfrm>
          <a:prstGeom prst="rect">
            <a:avLst/>
          </a:prstGeom>
        </p:spPr>
      </p:pic>
      <p:pic>
        <p:nvPicPr>
          <p:cNvPr id="29" name="SK-32-img-28" descr="preencoded.png"/>
          <p:cNvPicPr>
            <a:picLocks noChangeAspect="1"/>
          </p:cNvPicPr>
          <p:nvPr/>
        </p:nvPicPr>
        <p:blipFill>
          <a:blip r:embed="rId24"/>
          <a:stretch>
            <a:fillRect/>
          </a:stretch>
        </p:blipFill>
        <p:spPr>
          <a:xfrm>
            <a:off x="7937004" y="2233613"/>
            <a:ext cx="1850082" cy="300038"/>
          </a:xfrm>
          <a:prstGeom prst="rect">
            <a:avLst/>
          </a:prstGeom>
        </p:spPr>
      </p:pic>
      <p:pic>
        <p:nvPicPr>
          <p:cNvPr id="30" name="SK-32-img-29" descr="preencoded.png"/>
          <p:cNvPicPr>
            <a:picLocks noChangeAspect="1"/>
          </p:cNvPicPr>
          <p:nvPr/>
        </p:nvPicPr>
        <p:blipFill>
          <a:blip r:embed="rId25"/>
          <a:stretch>
            <a:fillRect/>
          </a:stretch>
        </p:blipFill>
        <p:spPr>
          <a:xfrm>
            <a:off x="9787086" y="2233613"/>
            <a:ext cx="1995339" cy="300038"/>
          </a:xfrm>
          <a:prstGeom prst="rect">
            <a:avLst/>
          </a:prstGeom>
        </p:spPr>
      </p:pic>
      <p:pic>
        <p:nvPicPr>
          <p:cNvPr id="31" name="SK-32-img-30" descr="preencoded.png"/>
          <p:cNvPicPr>
            <a:picLocks noChangeAspect="1"/>
          </p:cNvPicPr>
          <p:nvPr/>
        </p:nvPicPr>
        <p:blipFill>
          <a:blip r:embed="rId20"/>
          <a:stretch>
            <a:fillRect/>
          </a:stretch>
        </p:blipFill>
        <p:spPr>
          <a:xfrm>
            <a:off x="6362700" y="2533650"/>
            <a:ext cx="1574304" cy="300038"/>
          </a:xfrm>
          <a:prstGeom prst="rect">
            <a:avLst/>
          </a:prstGeom>
        </p:spPr>
      </p:pic>
      <p:pic>
        <p:nvPicPr>
          <p:cNvPr id="32" name="SK-32-img-31" descr="preencoded.png"/>
          <p:cNvPicPr>
            <a:picLocks noChangeAspect="1"/>
          </p:cNvPicPr>
          <p:nvPr/>
        </p:nvPicPr>
        <p:blipFill>
          <a:blip r:embed="rId21"/>
          <a:stretch>
            <a:fillRect/>
          </a:stretch>
        </p:blipFill>
        <p:spPr>
          <a:xfrm>
            <a:off x="7937004" y="2533650"/>
            <a:ext cx="1850082" cy="300038"/>
          </a:xfrm>
          <a:prstGeom prst="rect">
            <a:avLst/>
          </a:prstGeom>
        </p:spPr>
      </p:pic>
      <p:pic>
        <p:nvPicPr>
          <p:cNvPr id="33" name="SK-32-img-32" descr="preencoded.png"/>
          <p:cNvPicPr>
            <a:picLocks noChangeAspect="1"/>
          </p:cNvPicPr>
          <p:nvPr/>
        </p:nvPicPr>
        <p:blipFill>
          <a:blip r:embed="rId22"/>
          <a:stretch>
            <a:fillRect/>
          </a:stretch>
        </p:blipFill>
        <p:spPr>
          <a:xfrm>
            <a:off x="9787086" y="2533650"/>
            <a:ext cx="1995339" cy="300038"/>
          </a:xfrm>
          <a:prstGeom prst="rect">
            <a:avLst/>
          </a:prstGeom>
        </p:spPr>
      </p:pic>
      <p:pic>
        <p:nvPicPr>
          <p:cNvPr id="34" name="SK-32-img-33" descr="preencoded.png"/>
          <p:cNvPicPr>
            <a:picLocks noChangeAspect="1"/>
          </p:cNvPicPr>
          <p:nvPr/>
        </p:nvPicPr>
        <p:blipFill>
          <a:blip r:embed="rId23"/>
          <a:stretch>
            <a:fillRect/>
          </a:stretch>
        </p:blipFill>
        <p:spPr>
          <a:xfrm>
            <a:off x="6362700" y="2833688"/>
            <a:ext cx="1574304" cy="300038"/>
          </a:xfrm>
          <a:prstGeom prst="rect">
            <a:avLst/>
          </a:prstGeom>
        </p:spPr>
      </p:pic>
      <p:pic>
        <p:nvPicPr>
          <p:cNvPr id="35" name="SK-32-img-34" descr="preencoded.png"/>
          <p:cNvPicPr>
            <a:picLocks noChangeAspect="1"/>
          </p:cNvPicPr>
          <p:nvPr/>
        </p:nvPicPr>
        <p:blipFill>
          <a:blip r:embed="rId24"/>
          <a:stretch>
            <a:fillRect/>
          </a:stretch>
        </p:blipFill>
        <p:spPr>
          <a:xfrm>
            <a:off x="7937004" y="2833688"/>
            <a:ext cx="1850082" cy="300038"/>
          </a:xfrm>
          <a:prstGeom prst="rect">
            <a:avLst/>
          </a:prstGeom>
        </p:spPr>
      </p:pic>
      <p:pic>
        <p:nvPicPr>
          <p:cNvPr id="36" name="SK-32-img-35" descr="preencoded.png"/>
          <p:cNvPicPr>
            <a:picLocks noChangeAspect="1"/>
          </p:cNvPicPr>
          <p:nvPr/>
        </p:nvPicPr>
        <p:blipFill>
          <a:blip r:embed="rId25"/>
          <a:stretch>
            <a:fillRect/>
          </a:stretch>
        </p:blipFill>
        <p:spPr>
          <a:xfrm>
            <a:off x="9787086" y="2833688"/>
            <a:ext cx="1995339" cy="300038"/>
          </a:xfrm>
          <a:prstGeom prst="rect">
            <a:avLst/>
          </a:prstGeom>
        </p:spPr>
      </p:pic>
      <p:pic>
        <p:nvPicPr>
          <p:cNvPr id="37" name="SK-32-img-36" descr="preencoded.png"/>
          <p:cNvPicPr>
            <a:picLocks noChangeAspect="1"/>
          </p:cNvPicPr>
          <p:nvPr/>
        </p:nvPicPr>
        <p:blipFill>
          <a:blip r:embed="rId6"/>
          <a:stretch>
            <a:fillRect/>
          </a:stretch>
        </p:blipFill>
        <p:spPr>
          <a:xfrm>
            <a:off x="6191250" y="3902869"/>
            <a:ext cx="5762625" cy="2717006"/>
          </a:xfrm>
          <a:prstGeom prst="rect">
            <a:avLst/>
          </a:prstGeom>
        </p:spPr>
      </p:pic>
      <p:pic>
        <p:nvPicPr>
          <p:cNvPr id="38" name="SK-32-img-37" descr="preencoded.png"/>
          <p:cNvPicPr>
            <a:picLocks noChangeAspect="1"/>
          </p:cNvPicPr>
          <p:nvPr/>
        </p:nvPicPr>
        <p:blipFill>
          <a:blip r:embed="rId26"/>
          <a:stretch>
            <a:fillRect/>
          </a:stretch>
        </p:blipFill>
        <p:spPr>
          <a:xfrm>
            <a:off x="6362700" y="4115246"/>
            <a:ext cx="214313" cy="175320"/>
          </a:xfrm>
          <a:prstGeom prst="rect">
            <a:avLst/>
          </a:prstGeom>
        </p:spPr>
      </p:pic>
      <p:pic>
        <p:nvPicPr>
          <p:cNvPr id="39" name="SK-32-img-38" descr="preencoded.png"/>
          <p:cNvPicPr>
            <a:picLocks noChangeAspect="1"/>
          </p:cNvPicPr>
          <p:nvPr/>
        </p:nvPicPr>
        <p:blipFill>
          <a:blip r:embed="rId27"/>
          <a:stretch>
            <a:fillRect/>
          </a:stretch>
        </p:blipFill>
        <p:spPr>
          <a:xfrm>
            <a:off x="11032182" y="4105275"/>
            <a:ext cx="750243" cy="195263"/>
          </a:xfrm>
          <a:prstGeom prst="rect">
            <a:avLst/>
          </a:prstGeom>
        </p:spPr>
      </p:pic>
      <p:pic>
        <p:nvPicPr>
          <p:cNvPr id="40" name="SK-32-img-39" descr="preencoded.png"/>
          <p:cNvPicPr>
            <a:picLocks noChangeAspect="1"/>
          </p:cNvPicPr>
          <p:nvPr/>
        </p:nvPicPr>
        <p:blipFill>
          <a:blip r:embed="rId28"/>
          <a:stretch>
            <a:fillRect/>
          </a:stretch>
        </p:blipFill>
        <p:spPr>
          <a:xfrm>
            <a:off x="6362700" y="4483894"/>
            <a:ext cx="142875" cy="142875"/>
          </a:xfrm>
          <a:prstGeom prst="rect">
            <a:avLst/>
          </a:prstGeom>
        </p:spPr>
      </p:pic>
      <p:pic>
        <p:nvPicPr>
          <p:cNvPr id="41" name="SK-32-img-40" descr="preencoded.png"/>
          <p:cNvPicPr>
            <a:picLocks noChangeAspect="1"/>
          </p:cNvPicPr>
          <p:nvPr/>
        </p:nvPicPr>
        <p:blipFill>
          <a:blip r:embed="rId28"/>
          <a:stretch>
            <a:fillRect/>
          </a:stretch>
        </p:blipFill>
        <p:spPr>
          <a:xfrm>
            <a:off x="6362700" y="4960144"/>
            <a:ext cx="142875" cy="142875"/>
          </a:xfrm>
          <a:prstGeom prst="rect">
            <a:avLst/>
          </a:prstGeom>
        </p:spPr>
      </p:pic>
      <p:pic>
        <p:nvPicPr>
          <p:cNvPr id="42" name="SK-32-img-41" descr="preencoded.png"/>
          <p:cNvPicPr>
            <a:picLocks noChangeAspect="1"/>
          </p:cNvPicPr>
          <p:nvPr/>
        </p:nvPicPr>
        <p:blipFill>
          <a:blip r:embed="rId29"/>
          <a:stretch>
            <a:fillRect/>
          </a:stretch>
        </p:blipFill>
        <p:spPr>
          <a:xfrm>
            <a:off x="6362700" y="5436394"/>
            <a:ext cx="142875" cy="131862"/>
          </a:xfrm>
          <a:prstGeom prst="rect">
            <a:avLst/>
          </a:prstGeom>
        </p:spPr>
      </p:pic>
      <p:sp>
        <p:nvSpPr>
          <p:cNvPr id="43" name="SK-32-text-42"/>
          <p:cNvSpPr/>
          <p:nvPr/>
        </p:nvSpPr>
        <p:spPr>
          <a:xfrm>
            <a:off x="381000" y="209550"/>
            <a:ext cx="90525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FFFFF"/>
                </a:solidFill>
              </a:rPr>
              <a:t>AKT Exam Pearls: High Yield Facts</a:t>
            </a:r>
            <a:endParaRPr lang="en-US" sz="1800" dirty="0"/>
          </a:p>
        </p:txBody>
      </p:sp>
      <p:sp>
        <p:nvSpPr>
          <p:cNvPr id="44" name="SK-32-text-43"/>
          <p:cNvSpPr/>
          <p:nvPr/>
        </p:nvSpPr>
        <p:spPr>
          <a:xfrm>
            <a:off x="10951518" y="304800"/>
            <a:ext cx="1240482"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a:t>
            </a:r>
            <a:endParaRPr lang="en-US" sz="1050" dirty="0"/>
          </a:p>
        </p:txBody>
      </p:sp>
      <p:sp>
        <p:nvSpPr>
          <p:cNvPr id="45" name="SK-32-text-44"/>
          <p:cNvSpPr/>
          <p:nvPr/>
        </p:nvSpPr>
        <p:spPr>
          <a:xfrm>
            <a:off x="381000" y="628650"/>
            <a:ext cx="2640330" cy="157163"/>
          </a:xfrm>
          <a:prstGeom prst="rect">
            <a:avLst/>
          </a:prstGeom>
          <a:noFill/>
          <a:ln/>
        </p:spPr>
        <p:txBody>
          <a:bodyPr vert="horz" wrap="square" lIns="0" tIns="0" rIns="0" bIns="0" rtlCol="0" anchor="ctr"/>
          <a:lstStyle/>
          <a:p>
            <a:pPr marL="0" indent="0">
              <a:lnSpc>
                <a:spcPts val="1238"/>
              </a:lnSpc>
              <a:buNone/>
            </a:pPr>
            <a:r>
              <a:rPr lang="en-US" sz="825" dirty="0">
                <a:solidFill>
                  <a:srgbClr val="FFFFFF"/>
                </a:solidFill>
              </a:rPr>
              <a:t>www.bradfordvts.co.uk</a:t>
            </a:r>
            <a:endParaRPr lang="en-US" sz="825" dirty="0"/>
          </a:p>
        </p:txBody>
      </p:sp>
      <p:sp>
        <p:nvSpPr>
          <p:cNvPr id="46" name="SK-32-text-45"/>
          <p:cNvSpPr/>
          <p:nvPr/>
        </p:nvSpPr>
        <p:spPr>
          <a:xfrm>
            <a:off x="9425285" y="635794"/>
            <a:ext cx="2766715" cy="142875"/>
          </a:xfrm>
          <a:prstGeom prst="rect">
            <a:avLst/>
          </a:prstGeom>
          <a:noFill/>
          <a:ln/>
        </p:spPr>
        <p:txBody>
          <a:bodyPr vert="horz" wrap="square" lIns="0" tIns="0" rIns="0" bIns="0" rtlCol="0" anchor="ctr"/>
          <a:lstStyle/>
          <a:p>
            <a:pPr marL="0" indent="0">
              <a:lnSpc>
                <a:spcPts val="1125"/>
              </a:lnSpc>
              <a:buNone/>
            </a:pPr>
            <a:r>
              <a:rPr lang="en-US" sz="750" i="1" dirty="0">
                <a:solidFill>
                  <a:srgbClr val="FFFFFF"/>
                </a:solidFill>
              </a:rPr>
              <a:t>Disclaimer: Clinical guidance only. Verify with NICE/BNF.</a:t>
            </a:r>
            <a:endParaRPr lang="en-US" sz="750" dirty="0"/>
          </a:p>
        </p:txBody>
      </p:sp>
      <p:sp>
        <p:nvSpPr>
          <p:cNvPr id="47" name="SK-32-text-46"/>
          <p:cNvSpPr/>
          <p:nvPr/>
        </p:nvSpPr>
        <p:spPr>
          <a:xfrm>
            <a:off x="719138" y="1214438"/>
            <a:ext cx="54197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SADMAN Mnemonic</a:t>
            </a:r>
            <a:r>
              <a:rPr lang="en-US" sz="825" b="1" dirty="0">
                <a:solidFill>
                  <a:srgbClr val="FFFFFF"/>
                </a:solidFill>
              </a:rPr>
              <a:t>COMMON AKT TOPIC</a:t>
            </a:r>
            <a:endParaRPr lang="en-US" sz="1350" dirty="0"/>
          </a:p>
        </p:txBody>
      </p:sp>
      <p:sp>
        <p:nvSpPr>
          <p:cNvPr id="48" name="SK-32-text-47"/>
          <p:cNvSpPr/>
          <p:nvPr/>
        </p:nvSpPr>
        <p:spPr>
          <a:xfrm>
            <a:off x="647700" y="1585913"/>
            <a:ext cx="971550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SGLT2i:</a:t>
            </a:r>
            <a:r>
              <a:rPr lang="en-US" sz="1125" dirty="0">
                <a:solidFill>
                  <a:srgbClr val="2D2D2D"/>
                </a:solidFill>
              </a:rPr>
              <a:t> Risk of euglycaemic DKA (glucose may be normal).</a:t>
            </a:r>
            <a:endParaRPr lang="en-US" sz="1125" dirty="0"/>
          </a:p>
        </p:txBody>
      </p:sp>
      <p:sp>
        <p:nvSpPr>
          <p:cNvPr id="49" name="SK-32-text-48"/>
          <p:cNvSpPr/>
          <p:nvPr/>
        </p:nvSpPr>
        <p:spPr>
          <a:xfrm>
            <a:off x="647700" y="1862138"/>
            <a:ext cx="977265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ACEi / ARBs:</a:t>
            </a:r>
            <a:r>
              <a:rPr lang="en-US" sz="1125" dirty="0">
                <a:solidFill>
                  <a:srgbClr val="2D2D2D"/>
                </a:solidFill>
              </a:rPr>
              <a:t> Reduced efferent arteriolar tone → AKI risk.</a:t>
            </a:r>
            <a:endParaRPr lang="en-US" sz="1125" dirty="0"/>
          </a:p>
        </p:txBody>
      </p:sp>
      <p:sp>
        <p:nvSpPr>
          <p:cNvPr id="50" name="SK-32-text-49"/>
          <p:cNvSpPr/>
          <p:nvPr/>
        </p:nvSpPr>
        <p:spPr>
          <a:xfrm>
            <a:off x="647700" y="2138363"/>
            <a:ext cx="891540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Diuretics:</a:t>
            </a:r>
            <a:r>
              <a:rPr lang="en-US" sz="1125" dirty="0">
                <a:solidFill>
                  <a:srgbClr val="2D2D2D"/>
                </a:solidFill>
              </a:rPr>
              <a:t> Direct hypovolaemia and dehydration risk.</a:t>
            </a:r>
            <a:endParaRPr lang="en-US" sz="1125" dirty="0"/>
          </a:p>
        </p:txBody>
      </p:sp>
      <p:sp>
        <p:nvSpPr>
          <p:cNvPr id="51" name="SK-32-text-50"/>
          <p:cNvSpPr/>
          <p:nvPr/>
        </p:nvSpPr>
        <p:spPr>
          <a:xfrm>
            <a:off x="647700" y="2414588"/>
            <a:ext cx="1080135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Metformin:</a:t>
            </a:r>
            <a:r>
              <a:rPr lang="en-US" sz="1125" dirty="0">
                <a:solidFill>
                  <a:srgbClr val="2D2D2D"/>
                </a:solidFill>
              </a:rPr>
              <a:t> Risk of Lactic Acidosis if eGFR drops significantly.</a:t>
            </a:r>
            <a:endParaRPr lang="en-US" sz="1125" dirty="0"/>
          </a:p>
        </p:txBody>
      </p:sp>
      <p:sp>
        <p:nvSpPr>
          <p:cNvPr id="52" name="SK-32-text-51"/>
          <p:cNvSpPr/>
          <p:nvPr/>
        </p:nvSpPr>
        <p:spPr>
          <a:xfrm>
            <a:off x="647700" y="2690813"/>
            <a:ext cx="994410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NSAIDs:</a:t>
            </a:r>
            <a:r>
              <a:rPr lang="en-US" sz="1125" dirty="0">
                <a:solidFill>
                  <a:srgbClr val="2D2D2D"/>
                </a:solidFill>
              </a:rPr>
              <a:t> Reduced afferent vasodilation → reduced perfusion.</a:t>
            </a:r>
            <a:endParaRPr lang="en-US" sz="1125" dirty="0"/>
          </a:p>
        </p:txBody>
      </p:sp>
      <p:sp>
        <p:nvSpPr>
          <p:cNvPr id="53" name="SK-32-text-52"/>
          <p:cNvSpPr/>
          <p:nvPr/>
        </p:nvSpPr>
        <p:spPr>
          <a:xfrm>
            <a:off x="719138" y="4074319"/>
            <a:ext cx="54197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Emergency Management</a:t>
            </a:r>
            <a:endParaRPr lang="en-US" sz="1350" dirty="0"/>
          </a:p>
        </p:txBody>
      </p:sp>
      <p:sp>
        <p:nvSpPr>
          <p:cNvPr id="54" name="SK-32-text-53"/>
          <p:cNvSpPr/>
          <p:nvPr/>
        </p:nvSpPr>
        <p:spPr>
          <a:xfrm>
            <a:off x="647700" y="4445794"/>
            <a:ext cx="765810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Glucagon:</a:t>
            </a:r>
            <a:r>
              <a:rPr lang="en-US" sz="1125" dirty="0">
                <a:solidFill>
                  <a:srgbClr val="2D2D2D"/>
                </a:solidFill>
              </a:rPr>
              <a:t> 1mg IM (all ages &gt;8 years/25kg).</a:t>
            </a:r>
            <a:endParaRPr lang="en-US" sz="1125" dirty="0"/>
          </a:p>
        </p:txBody>
      </p:sp>
      <p:sp>
        <p:nvSpPr>
          <p:cNvPr id="55" name="SK-32-text-54"/>
          <p:cNvSpPr/>
          <p:nvPr/>
        </p:nvSpPr>
        <p:spPr>
          <a:xfrm>
            <a:off x="647700" y="4722019"/>
            <a:ext cx="931545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Baqsimi:</a:t>
            </a:r>
            <a:r>
              <a:rPr lang="en-US" sz="1125" dirty="0">
                <a:solidFill>
                  <a:srgbClr val="2D2D2D"/>
                </a:solidFill>
              </a:rPr>
              <a:t> 3mg intranasal (NICE approved for &gt;4 years).</a:t>
            </a:r>
            <a:endParaRPr lang="en-US" sz="1125" dirty="0"/>
          </a:p>
        </p:txBody>
      </p:sp>
      <p:sp>
        <p:nvSpPr>
          <p:cNvPr id="56" name="SK-32-text-55"/>
          <p:cNvSpPr/>
          <p:nvPr/>
        </p:nvSpPr>
        <p:spPr>
          <a:xfrm>
            <a:off x="647700" y="4998244"/>
            <a:ext cx="1028700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Dextrose 20%:</a:t>
            </a:r>
            <a:r>
              <a:rPr lang="en-US" sz="1125" dirty="0">
                <a:solidFill>
                  <a:srgbClr val="2D2D2D"/>
                </a:solidFill>
              </a:rPr>
              <a:t> 75–100ml IV over 15 mins (if IM failed).</a:t>
            </a:r>
            <a:endParaRPr lang="en-US" sz="1125" dirty="0"/>
          </a:p>
        </p:txBody>
      </p:sp>
      <p:sp>
        <p:nvSpPr>
          <p:cNvPr id="57" name="SK-32-text-56"/>
          <p:cNvSpPr/>
          <p:nvPr/>
        </p:nvSpPr>
        <p:spPr>
          <a:xfrm>
            <a:off x="647700" y="5274469"/>
            <a:ext cx="942975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Rule of 15:</a:t>
            </a:r>
            <a:r>
              <a:rPr lang="en-US" sz="1125" dirty="0">
                <a:solidFill>
                  <a:srgbClr val="2D2D2D"/>
                </a:solidFill>
              </a:rPr>
              <a:t> 15g fast carbs → 15 min wait → recheck.</a:t>
            </a:r>
            <a:endParaRPr lang="en-US" sz="1125" dirty="0"/>
          </a:p>
        </p:txBody>
      </p:sp>
      <p:sp>
        <p:nvSpPr>
          <p:cNvPr id="58" name="SK-32-text-57"/>
          <p:cNvSpPr/>
          <p:nvPr/>
        </p:nvSpPr>
        <p:spPr>
          <a:xfrm>
            <a:off x="6672263" y="1214438"/>
            <a:ext cx="55197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Metabolic Crises: DKA vs HHS</a:t>
            </a:r>
            <a:endParaRPr lang="en-US" sz="1350" dirty="0"/>
          </a:p>
        </p:txBody>
      </p:sp>
      <p:sp>
        <p:nvSpPr>
          <p:cNvPr id="59" name="SK-32-text-58"/>
          <p:cNvSpPr/>
          <p:nvPr/>
        </p:nvSpPr>
        <p:spPr>
          <a:xfrm>
            <a:off x="6438900" y="1633538"/>
            <a:ext cx="1421904" cy="300038"/>
          </a:xfrm>
          <a:prstGeom prst="rect">
            <a:avLst/>
          </a:prstGeom>
          <a:noFill/>
          <a:ln/>
        </p:spPr>
        <p:txBody>
          <a:bodyPr vert="horz" wrap="square" lIns="0" tIns="0" rIns="0" bIns="0" rtlCol="0" anchor="ctr"/>
          <a:lstStyle/>
          <a:p>
            <a:pPr marL="0" indent="0" algn="l">
              <a:lnSpc>
                <a:spcPts val="1463"/>
              </a:lnSpc>
              <a:buNone/>
            </a:pPr>
            <a:r>
              <a:rPr lang="en-US" sz="975" b="1" dirty="0">
                <a:solidFill>
                  <a:srgbClr val="2D2D2D"/>
                </a:solidFill>
              </a:rPr>
              <a:t>Feature</a:t>
            </a:r>
            <a:endParaRPr lang="en-US" sz="975" dirty="0"/>
          </a:p>
        </p:txBody>
      </p:sp>
      <p:sp>
        <p:nvSpPr>
          <p:cNvPr id="60" name="SK-32-text-59"/>
          <p:cNvSpPr/>
          <p:nvPr/>
        </p:nvSpPr>
        <p:spPr>
          <a:xfrm>
            <a:off x="8013204" y="1633538"/>
            <a:ext cx="1727099" cy="300038"/>
          </a:xfrm>
          <a:prstGeom prst="rect">
            <a:avLst/>
          </a:prstGeom>
          <a:noFill/>
          <a:ln/>
        </p:spPr>
        <p:txBody>
          <a:bodyPr vert="horz" wrap="square" lIns="0" tIns="0" rIns="0" bIns="0" rtlCol="0" anchor="ctr"/>
          <a:lstStyle/>
          <a:p>
            <a:pPr marL="0" indent="0" algn="l">
              <a:lnSpc>
                <a:spcPts val="1463"/>
              </a:lnSpc>
              <a:buNone/>
            </a:pPr>
            <a:r>
              <a:rPr lang="en-US" sz="975" b="1" dirty="0">
                <a:solidFill>
                  <a:srgbClr val="2D2D2D"/>
                </a:solidFill>
              </a:rPr>
              <a:t>DKA (Type 1)</a:t>
            </a:r>
            <a:endParaRPr lang="en-US" sz="975" dirty="0"/>
          </a:p>
        </p:txBody>
      </p:sp>
      <p:sp>
        <p:nvSpPr>
          <p:cNvPr id="61" name="SK-32-text-60"/>
          <p:cNvSpPr/>
          <p:nvPr/>
        </p:nvSpPr>
        <p:spPr>
          <a:xfrm>
            <a:off x="9863286" y="1633538"/>
            <a:ext cx="1842939" cy="300038"/>
          </a:xfrm>
          <a:prstGeom prst="rect">
            <a:avLst/>
          </a:prstGeom>
          <a:noFill/>
          <a:ln/>
        </p:spPr>
        <p:txBody>
          <a:bodyPr vert="horz" wrap="square" lIns="0" tIns="0" rIns="0" bIns="0" rtlCol="0" anchor="ctr"/>
          <a:lstStyle/>
          <a:p>
            <a:pPr marL="0" indent="0" algn="l">
              <a:lnSpc>
                <a:spcPts val="1463"/>
              </a:lnSpc>
              <a:buNone/>
            </a:pPr>
            <a:r>
              <a:rPr lang="en-US" sz="975" b="1" dirty="0">
                <a:solidFill>
                  <a:srgbClr val="2D2D2D"/>
                </a:solidFill>
              </a:rPr>
              <a:t>HHS (Type 2)</a:t>
            </a:r>
            <a:endParaRPr lang="en-US" sz="975" dirty="0"/>
          </a:p>
        </p:txBody>
      </p:sp>
      <p:sp>
        <p:nvSpPr>
          <p:cNvPr id="62" name="SK-32-text-61"/>
          <p:cNvSpPr/>
          <p:nvPr/>
        </p:nvSpPr>
        <p:spPr>
          <a:xfrm>
            <a:off x="6438900" y="2009775"/>
            <a:ext cx="1040130" cy="142875"/>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Glucose</a:t>
            </a:r>
            <a:endParaRPr lang="en-US" sz="975" dirty="0"/>
          </a:p>
        </p:txBody>
      </p:sp>
      <p:sp>
        <p:nvSpPr>
          <p:cNvPr id="63" name="SK-32-text-62"/>
          <p:cNvSpPr/>
          <p:nvPr/>
        </p:nvSpPr>
        <p:spPr>
          <a:xfrm>
            <a:off x="8013204" y="1933575"/>
            <a:ext cx="204524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Usually &gt;11.0</a:t>
            </a:r>
            <a:endParaRPr lang="en-US" sz="975" dirty="0"/>
          </a:p>
        </p:txBody>
      </p:sp>
      <p:sp>
        <p:nvSpPr>
          <p:cNvPr id="64" name="SK-32-text-63"/>
          <p:cNvSpPr/>
          <p:nvPr/>
        </p:nvSpPr>
        <p:spPr>
          <a:xfrm>
            <a:off x="9863286" y="1933575"/>
            <a:ext cx="184293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Often &gt;30.0</a:t>
            </a:r>
            <a:endParaRPr lang="en-US" sz="975" dirty="0"/>
          </a:p>
        </p:txBody>
      </p:sp>
      <p:sp>
        <p:nvSpPr>
          <p:cNvPr id="65" name="SK-32-text-64"/>
          <p:cNvSpPr/>
          <p:nvPr/>
        </p:nvSpPr>
        <p:spPr>
          <a:xfrm>
            <a:off x="6438900" y="2309813"/>
            <a:ext cx="1040130" cy="142875"/>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Ketones</a:t>
            </a:r>
            <a:endParaRPr lang="en-US" sz="975" dirty="0"/>
          </a:p>
        </p:txBody>
      </p:sp>
      <p:sp>
        <p:nvSpPr>
          <p:cNvPr id="66" name="SK-32-text-65"/>
          <p:cNvSpPr/>
          <p:nvPr/>
        </p:nvSpPr>
        <p:spPr>
          <a:xfrm>
            <a:off x="8013204" y="2233613"/>
            <a:ext cx="1697682"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&gt;3.0 mmol/L</a:t>
            </a:r>
            <a:endParaRPr lang="en-US" sz="975" dirty="0"/>
          </a:p>
        </p:txBody>
      </p:sp>
      <p:sp>
        <p:nvSpPr>
          <p:cNvPr id="67" name="SK-32-text-66"/>
          <p:cNvSpPr/>
          <p:nvPr/>
        </p:nvSpPr>
        <p:spPr>
          <a:xfrm>
            <a:off x="9863286" y="2233613"/>
            <a:ext cx="184293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&lt;1.5 mmol/L</a:t>
            </a:r>
            <a:endParaRPr lang="en-US" sz="975" dirty="0"/>
          </a:p>
        </p:txBody>
      </p:sp>
      <p:sp>
        <p:nvSpPr>
          <p:cNvPr id="68" name="SK-32-text-67"/>
          <p:cNvSpPr/>
          <p:nvPr/>
        </p:nvSpPr>
        <p:spPr>
          <a:xfrm>
            <a:off x="6438900" y="2609850"/>
            <a:ext cx="1485900" cy="142875"/>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Osmolality</a:t>
            </a:r>
            <a:endParaRPr lang="en-US" sz="975" dirty="0"/>
          </a:p>
        </p:txBody>
      </p:sp>
      <p:sp>
        <p:nvSpPr>
          <p:cNvPr id="69" name="SK-32-text-68"/>
          <p:cNvSpPr/>
          <p:nvPr/>
        </p:nvSpPr>
        <p:spPr>
          <a:xfrm>
            <a:off x="8013204" y="2533650"/>
            <a:ext cx="1697682"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Normal</a:t>
            </a:r>
            <a:endParaRPr lang="en-US" sz="975" dirty="0"/>
          </a:p>
        </p:txBody>
      </p:sp>
      <p:sp>
        <p:nvSpPr>
          <p:cNvPr id="70" name="SK-32-text-69"/>
          <p:cNvSpPr/>
          <p:nvPr/>
        </p:nvSpPr>
        <p:spPr>
          <a:xfrm>
            <a:off x="9863286" y="2533650"/>
            <a:ext cx="1921374"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&gt;320 mOsm/kg</a:t>
            </a:r>
            <a:endParaRPr lang="en-US" sz="975" dirty="0"/>
          </a:p>
        </p:txBody>
      </p:sp>
      <p:sp>
        <p:nvSpPr>
          <p:cNvPr id="71" name="SK-32-text-70"/>
          <p:cNvSpPr/>
          <p:nvPr/>
        </p:nvSpPr>
        <p:spPr>
          <a:xfrm>
            <a:off x="6438900" y="2909888"/>
            <a:ext cx="742950" cy="142875"/>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Onset</a:t>
            </a:r>
            <a:endParaRPr lang="en-US" sz="975" dirty="0"/>
          </a:p>
        </p:txBody>
      </p:sp>
      <p:sp>
        <p:nvSpPr>
          <p:cNvPr id="72" name="SK-32-text-71"/>
          <p:cNvSpPr/>
          <p:nvPr/>
        </p:nvSpPr>
        <p:spPr>
          <a:xfrm>
            <a:off x="8013204" y="2833688"/>
            <a:ext cx="177254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Rapid (Hours)</a:t>
            </a:r>
            <a:endParaRPr lang="en-US" sz="975" dirty="0"/>
          </a:p>
        </p:txBody>
      </p:sp>
      <p:sp>
        <p:nvSpPr>
          <p:cNvPr id="73" name="SK-32-text-72"/>
          <p:cNvSpPr/>
          <p:nvPr/>
        </p:nvSpPr>
        <p:spPr>
          <a:xfrm>
            <a:off x="9863286" y="2833688"/>
            <a:ext cx="1842939" cy="3000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Slow (Days)</a:t>
            </a:r>
            <a:endParaRPr lang="en-US" sz="975" dirty="0"/>
          </a:p>
        </p:txBody>
      </p:sp>
      <p:sp>
        <p:nvSpPr>
          <p:cNvPr id="74" name="SK-32-text-73"/>
          <p:cNvSpPr/>
          <p:nvPr/>
        </p:nvSpPr>
        <p:spPr>
          <a:xfrm>
            <a:off x="6672263" y="4074319"/>
            <a:ext cx="54197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The SGLT2i "Trap"</a:t>
            </a:r>
            <a:r>
              <a:rPr lang="en-US" sz="825" b="1" dirty="0">
                <a:solidFill>
                  <a:srgbClr val="FFFFFF"/>
                </a:solidFill>
              </a:rPr>
              <a:t>HIGH YIELD</a:t>
            </a:r>
            <a:endParaRPr lang="en-US" sz="1350" dirty="0"/>
          </a:p>
        </p:txBody>
      </p:sp>
      <p:sp>
        <p:nvSpPr>
          <p:cNvPr id="75" name="SK-32-text-74"/>
          <p:cNvSpPr/>
          <p:nvPr/>
        </p:nvSpPr>
        <p:spPr>
          <a:xfrm>
            <a:off x="6600825" y="4445794"/>
            <a:ext cx="51816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Euglycaemic DKA:</a:t>
            </a:r>
            <a:r>
              <a:rPr lang="en-US" sz="1125" dirty="0">
                <a:solidFill>
                  <a:srgbClr val="2D2D2D"/>
                </a:solidFill>
              </a:rPr>
              <a:t> Occurs because SGLT2i cause glycosuria even in DKA. Glucose can be </a:t>
            </a:r>
            <a:r>
              <a:rPr lang="en-US" sz="1125" b="1" dirty="0">
                <a:solidFill>
                  <a:srgbClr val="2D2D2D"/>
                </a:solidFill>
              </a:rPr>
              <a:t>&lt;14 mmol/L</a:t>
            </a:r>
            <a:r>
              <a:rPr lang="en-US" sz="1125" dirty="0">
                <a:solidFill>
                  <a:srgbClr val="2D2D2D"/>
                </a:solidFill>
              </a:rPr>
              <a:t>.</a:t>
            </a:r>
            <a:endParaRPr lang="en-US" sz="1125" dirty="0"/>
          </a:p>
        </p:txBody>
      </p:sp>
      <p:sp>
        <p:nvSpPr>
          <p:cNvPr id="76" name="SK-32-text-75"/>
          <p:cNvSpPr/>
          <p:nvPr/>
        </p:nvSpPr>
        <p:spPr>
          <a:xfrm>
            <a:off x="6600825" y="4922044"/>
            <a:ext cx="51816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Exam Hint:</a:t>
            </a:r>
            <a:r>
              <a:rPr lang="en-US" sz="1125" dirty="0">
                <a:solidFill>
                  <a:srgbClr val="2D2D2D"/>
                </a:solidFill>
              </a:rPr>
              <a:t> If a patient on -gliflozin has abdominal pain/vomiting but "normal" finger-prick glucose, </a:t>
            </a:r>
            <a:r>
              <a:rPr lang="en-US" sz="1125" b="1" dirty="0">
                <a:solidFill>
                  <a:srgbClr val="2D2D2D"/>
                </a:solidFill>
              </a:rPr>
              <a:t>CHECK KETONES</a:t>
            </a:r>
            <a:r>
              <a:rPr lang="en-US" sz="1125" dirty="0">
                <a:solidFill>
                  <a:srgbClr val="2D2D2D"/>
                </a:solidFill>
              </a:rPr>
              <a:t>.</a:t>
            </a:r>
            <a:endParaRPr lang="en-US" sz="1125" dirty="0"/>
          </a:p>
        </p:txBody>
      </p:sp>
      <p:sp>
        <p:nvSpPr>
          <p:cNvPr id="77" name="SK-32-text-76"/>
          <p:cNvSpPr/>
          <p:nvPr/>
        </p:nvSpPr>
        <p:spPr>
          <a:xfrm>
            <a:off x="6600825" y="5398294"/>
            <a:ext cx="51816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Action:</a:t>
            </a:r>
            <a:r>
              <a:rPr lang="en-US" sz="1125" dirty="0">
                <a:solidFill>
                  <a:srgbClr val="2D2D2D"/>
                </a:solidFill>
              </a:rPr>
              <a:t> MHRA 2024 states stop SGLT2i immediately during any illness with dehydration risk.</a:t>
            </a:r>
            <a:endParaRPr lang="en-US" sz="1125"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3-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3-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33-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33-img-5" descr="preencoded.png"/>
          <p:cNvPicPr>
            <a:picLocks noChangeAspect="1"/>
          </p:cNvPicPr>
          <p:nvPr/>
        </p:nvPicPr>
        <p:blipFill>
          <a:blip r:embed="rId6"/>
          <a:stretch>
            <a:fillRect/>
          </a:stretch>
        </p:blipFill>
        <p:spPr>
          <a:xfrm>
            <a:off x="190500" y="1722388"/>
            <a:ext cx="5810250" cy="2476202"/>
          </a:xfrm>
          <a:prstGeom prst="rect">
            <a:avLst/>
          </a:prstGeom>
        </p:spPr>
      </p:pic>
      <p:pic>
        <p:nvPicPr>
          <p:cNvPr id="7" name="SK-33-img-6" descr="preencoded.png"/>
          <p:cNvPicPr>
            <a:picLocks noChangeAspect="1"/>
          </p:cNvPicPr>
          <p:nvPr/>
        </p:nvPicPr>
        <p:blipFill>
          <a:blip r:embed="rId7"/>
          <a:stretch>
            <a:fillRect/>
          </a:stretch>
        </p:blipFill>
        <p:spPr>
          <a:xfrm>
            <a:off x="361950" y="1934766"/>
            <a:ext cx="214313" cy="175320"/>
          </a:xfrm>
          <a:prstGeom prst="rect">
            <a:avLst/>
          </a:prstGeom>
        </p:spPr>
      </p:pic>
      <p:pic>
        <p:nvPicPr>
          <p:cNvPr id="8" name="SK-33-img-7" descr="preencoded.png"/>
          <p:cNvPicPr>
            <a:picLocks noChangeAspect="1"/>
          </p:cNvPicPr>
          <p:nvPr/>
        </p:nvPicPr>
        <p:blipFill>
          <a:blip r:embed="rId8"/>
          <a:stretch>
            <a:fillRect/>
          </a:stretch>
        </p:blipFill>
        <p:spPr>
          <a:xfrm>
            <a:off x="361950" y="2265313"/>
            <a:ext cx="166688" cy="166688"/>
          </a:xfrm>
          <a:prstGeom prst="rect">
            <a:avLst/>
          </a:prstGeom>
        </p:spPr>
      </p:pic>
      <p:pic>
        <p:nvPicPr>
          <p:cNvPr id="9" name="SK-33-img-8" descr="preencoded.png"/>
          <p:cNvPicPr>
            <a:picLocks noChangeAspect="1"/>
          </p:cNvPicPr>
          <p:nvPr/>
        </p:nvPicPr>
        <p:blipFill>
          <a:blip r:embed="rId9"/>
          <a:stretch>
            <a:fillRect/>
          </a:stretch>
        </p:blipFill>
        <p:spPr>
          <a:xfrm>
            <a:off x="361950" y="2733824"/>
            <a:ext cx="166688" cy="181719"/>
          </a:xfrm>
          <a:prstGeom prst="rect">
            <a:avLst/>
          </a:prstGeom>
        </p:spPr>
      </p:pic>
      <p:pic>
        <p:nvPicPr>
          <p:cNvPr id="10" name="SK-33-img-9" descr="preencoded.png"/>
          <p:cNvPicPr>
            <a:picLocks noChangeAspect="1"/>
          </p:cNvPicPr>
          <p:nvPr/>
        </p:nvPicPr>
        <p:blipFill>
          <a:blip r:embed="rId10"/>
          <a:stretch>
            <a:fillRect/>
          </a:stretch>
        </p:blipFill>
        <p:spPr>
          <a:xfrm>
            <a:off x="361950" y="3202335"/>
            <a:ext cx="166688" cy="133350"/>
          </a:xfrm>
          <a:prstGeom prst="rect">
            <a:avLst/>
          </a:prstGeom>
        </p:spPr>
      </p:pic>
      <p:pic>
        <p:nvPicPr>
          <p:cNvPr id="11" name="SK-33-img-10" descr="preencoded.png"/>
          <p:cNvPicPr>
            <a:picLocks noChangeAspect="1"/>
          </p:cNvPicPr>
          <p:nvPr/>
        </p:nvPicPr>
        <p:blipFill>
          <a:blip r:embed="rId11"/>
          <a:stretch>
            <a:fillRect/>
          </a:stretch>
        </p:blipFill>
        <p:spPr>
          <a:xfrm>
            <a:off x="361950" y="3465165"/>
            <a:ext cx="5467350" cy="561975"/>
          </a:xfrm>
          <a:prstGeom prst="rect">
            <a:avLst/>
          </a:prstGeom>
        </p:spPr>
      </p:pic>
      <p:pic>
        <p:nvPicPr>
          <p:cNvPr id="12" name="SK-33-img-11" descr="preencoded.png"/>
          <p:cNvPicPr>
            <a:picLocks noChangeAspect="1"/>
          </p:cNvPicPr>
          <p:nvPr/>
        </p:nvPicPr>
        <p:blipFill>
          <a:blip r:embed="rId12"/>
          <a:stretch>
            <a:fillRect/>
          </a:stretch>
        </p:blipFill>
        <p:spPr>
          <a:xfrm>
            <a:off x="190500" y="4389090"/>
            <a:ext cx="5810250" cy="1556147"/>
          </a:xfrm>
          <a:prstGeom prst="rect">
            <a:avLst/>
          </a:prstGeom>
        </p:spPr>
      </p:pic>
      <p:pic>
        <p:nvPicPr>
          <p:cNvPr id="13" name="SK-33-img-12" descr="preencoded.png"/>
          <p:cNvPicPr>
            <a:picLocks noChangeAspect="1"/>
          </p:cNvPicPr>
          <p:nvPr/>
        </p:nvPicPr>
        <p:blipFill>
          <a:blip r:embed="rId13"/>
          <a:stretch>
            <a:fillRect/>
          </a:stretch>
        </p:blipFill>
        <p:spPr>
          <a:xfrm>
            <a:off x="361950" y="4601468"/>
            <a:ext cx="214313" cy="175320"/>
          </a:xfrm>
          <a:prstGeom prst="rect">
            <a:avLst/>
          </a:prstGeom>
        </p:spPr>
      </p:pic>
      <p:pic>
        <p:nvPicPr>
          <p:cNvPr id="14" name="SK-33-img-13" descr="preencoded.png"/>
          <p:cNvPicPr>
            <a:picLocks noChangeAspect="1"/>
          </p:cNvPicPr>
          <p:nvPr/>
        </p:nvPicPr>
        <p:blipFill>
          <a:blip r:embed="rId14"/>
          <a:stretch>
            <a:fillRect/>
          </a:stretch>
        </p:blipFill>
        <p:spPr>
          <a:xfrm>
            <a:off x="361950" y="4932015"/>
            <a:ext cx="166688" cy="153739"/>
          </a:xfrm>
          <a:prstGeom prst="rect">
            <a:avLst/>
          </a:prstGeom>
        </p:spPr>
      </p:pic>
      <p:pic>
        <p:nvPicPr>
          <p:cNvPr id="15" name="SK-33-img-14" descr="preencoded.png"/>
          <p:cNvPicPr>
            <a:picLocks noChangeAspect="1"/>
          </p:cNvPicPr>
          <p:nvPr/>
        </p:nvPicPr>
        <p:blipFill>
          <a:blip r:embed="rId15"/>
          <a:stretch>
            <a:fillRect/>
          </a:stretch>
        </p:blipFill>
        <p:spPr>
          <a:xfrm>
            <a:off x="361950" y="5400526"/>
            <a:ext cx="166688" cy="181719"/>
          </a:xfrm>
          <a:prstGeom prst="rect">
            <a:avLst/>
          </a:prstGeom>
        </p:spPr>
      </p:pic>
      <p:pic>
        <p:nvPicPr>
          <p:cNvPr id="16" name="SK-33-img-15" descr="preencoded.png"/>
          <p:cNvPicPr>
            <a:picLocks noChangeAspect="1"/>
          </p:cNvPicPr>
          <p:nvPr/>
        </p:nvPicPr>
        <p:blipFill>
          <a:blip r:embed="rId16"/>
          <a:stretch>
            <a:fillRect/>
          </a:stretch>
        </p:blipFill>
        <p:spPr>
          <a:xfrm>
            <a:off x="6191250" y="1668959"/>
            <a:ext cx="5810250" cy="2024658"/>
          </a:xfrm>
          <a:prstGeom prst="rect">
            <a:avLst/>
          </a:prstGeom>
        </p:spPr>
      </p:pic>
      <p:pic>
        <p:nvPicPr>
          <p:cNvPr id="17" name="SK-33-img-16" descr="preencoded.png"/>
          <p:cNvPicPr>
            <a:picLocks noChangeAspect="1"/>
          </p:cNvPicPr>
          <p:nvPr/>
        </p:nvPicPr>
        <p:blipFill>
          <a:blip r:embed="rId17"/>
          <a:stretch>
            <a:fillRect/>
          </a:stretch>
        </p:blipFill>
        <p:spPr>
          <a:xfrm>
            <a:off x="6362700" y="1881336"/>
            <a:ext cx="214313" cy="175320"/>
          </a:xfrm>
          <a:prstGeom prst="rect">
            <a:avLst/>
          </a:prstGeom>
        </p:spPr>
      </p:pic>
      <p:pic>
        <p:nvPicPr>
          <p:cNvPr id="18" name="SK-33-img-17" descr="preencoded.png"/>
          <p:cNvPicPr>
            <a:picLocks noChangeAspect="1"/>
          </p:cNvPicPr>
          <p:nvPr/>
        </p:nvPicPr>
        <p:blipFill>
          <a:blip r:embed="rId18"/>
          <a:stretch>
            <a:fillRect/>
          </a:stretch>
        </p:blipFill>
        <p:spPr>
          <a:xfrm>
            <a:off x="6362700" y="2211884"/>
            <a:ext cx="166688" cy="153739"/>
          </a:xfrm>
          <a:prstGeom prst="rect">
            <a:avLst/>
          </a:prstGeom>
        </p:spPr>
      </p:pic>
      <p:pic>
        <p:nvPicPr>
          <p:cNvPr id="19" name="SK-33-img-18" descr="preencoded.png"/>
          <p:cNvPicPr>
            <a:picLocks noChangeAspect="1"/>
          </p:cNvPicPr>
          <p:nvPr/>
        </p:nvPicPr>
        <p:blipFill>
          <a:blip r:embed="rId19"/>
          <a:stretch>
            <a:fillRect/>
          </a:stretch>
        </p:blipFill>
        <p:spPr>
          <a:xfrm>
            <a:off x="6362700" y="2680395"/>
            <a:ext cx="166688" cy="153739"/>
          </a:xfrm>
          <a:prstGeom prst="rect">
            <a:avLst/>
          </a:prstGeom>
        </p:spPr>
      </p:pic>
      <p:pic>
        <p:nvPicPr>
          <p:cNvPr id="20" name="SK-33-img-19" descr="preencoded.png"/>
          <p:cNvPicPr>
            <a:picLocks noChangeAspect="1"/>
          </p:cNvPicPr>
          <p:nvPr/>
        </p:nvPicPr>
        <p:blipFill>
          <a:blip r:embed="rId20"/>
          <a:stretch>
            <a:fillRect/>
          </a:stretch>
        </p:blipFill>
        <p:spPr>
          <a:xfrm>
            <a:off x="6362700" y="3148905"/>
            <a:ext cx="166688" cy="153739"/>
          </a:xfrm>
          <a:prstGeom prst="rect">
            <a:avLst/>
          </a:prstGeom>
        </p:spPr>
      </p:pic>
      <p:pic>
        <p:nvPicPr>
          <p:cNvPr id="21" name="SK-33-img-20" descr="preencoded.png"/>
          <p:cNvPicPr>
            <a:picLocks noChangeAspect="1"/>
          </p:cNvPicPr>
          <p:nvPr/>
        </p:nvPicPr>
        <p:blipFill>
          <a:blip r:embed="rId21"/>
          <a:stretch>
            <a:fillRect/>
          </a:stretch>
        </p:blipFill>
        <p:spPr>
          <a:xfrm>
            <a:off x="6191250" y="3884116"/>
            <a:ext cx="5810250" cy="2114550"/>
          </a:xfrm>
          <a:prstGeom prst="rect">
            <a:avLst/>
          </a:prstGeom>
        </p:spPr>
      </p:pic>
      <p:pic>
        <p:nvPicPr>
          <p:cNvPr id="22" name="SK-33-img-21" descr="preencoded.png"/>
          <p:cNvPicPr>
            <a:picLocks noChangeAspect="1"/>
          </p:cNvPicPr>
          <p:nvPr/>
        </p:nvPicPr>
        <p:blipFill>
          <a:blip r:embed="rId22"/>
          <a:stretch>
            <a:fillRect/>
          </a:stretch>
        </p:blipFill>
        <p:spPr>
          <a:xfrm>
            <a:off x="6362700" y="4096494"/>
            <a:ext cx="214313" cy="175320"/>
          </a:xfrm>
          <a:prstGeom prst="rect">
            <a:avLst/>
          </a:prstGeom>
        </p:spPr>
      </p:pic>
      <p:pic>
        <p:nvPicPr>
          <p:cNvPr id="23" name="SK-33-img-22" descr="preencoded.png"/>
          <p:cNvPicPr>
            <a:picLocks noChangeAspect="1"/>
          </p:cNvPicPr>
          <p:nvPr/>
        </p:nvPicPr>
        <p:blipFill>
          <a:blip r:embed="rId23"/>
          <a:stretch>
            <a:fillRect/>
          </a:stretch>
        </p:blipFill>
        <p:spPr>
          <a:xfrm>
            <a:off x="6362700" y="4446091"/>
            <a:ext cx="2277070" cy="214313"/>
          </a:xfrm>
          <a:prstGeom prst="rect">
            <a:avLst/>
          </a:prstGeom>
        </p:spPr>
      </p:pic>
      <p:pic>
        <p:nvPicPr>
          <p:cNvPr id="24" name="SK-33-img-23" descr="preencoded.png"/>
          <p:cNvPicPr>
            <a:picLocks noChangeAspect="1"/>
          </p:cNvPicPr>
          <p:nvPr/>
        </p:nvPicPr>
        <p:blipFill>
          <a:blip r:embed="rId24"/>
          <a:stretch>
            <a:fillRect/>
          </a:stretch>
        </p:blipFill>
        <p:spPr>
          <a:xfrm>
            <a:off x="6362700" y="5193804"/>
            <a:ext cx="1656159" cy="214313"/>
          </a:xfrm>
          <a:prstGeom prst="rect">
            <a:avLst/>
          </a:prstGeom>
        </p:spPr>
      </p:pic>
      <p:sp>
        <p:nvSpPr>
          <p:cNvPr id="25" name="SK-33-text-24"/>
          <p:cNvSpPr/>
          <p:nvPr/>
        </p:nvSpPr>
        <p:spPr>
          <a:xfrm>
            <a:off x="381000" y="209550"/>
            <a:ext cx="93040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SCA Exam Pearls: Communication Skills</a:t>
            </a:r>
            <a:endParaRPr lang="en-US" sz="1650" dirty="0"/>
          </a:p>
        </p:txBody>
      </p:sp>
      <p:sp>
        <p:nvSpPr>
          <p:cNvPr id="26" name="SK-33-text-25"/>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7" name="SK-33-text-26"/>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8" name="SK-33-text-27"/>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9" name="SK-33-text-28"/>
          <p:cNvSpPr/>
          <p:nvPr/>
        </p:nvSpPr>
        <p:spPr>
          <a:xfrm>
            <a:off x="671513" y="1893838"/>
            <a:ext cx="6309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Counselling: SGLT2i Initiation</a:t>
            </a:r>
            <a:endParaRPr lang="en-US" sz="1350" dirty="0"/>
          </a:p>
        </p:txBody>
      </p:sp>
      <p:sp>
        <p:nvSpPr>
          <p:cNvPr id="30" name="SK-33-text-29"/>
          <p:cNvSpPr/>
          <p:nvPr/>
        </p:nvSpPr>
        <p:spPr>
          <a:xfrm>
            <a:off x="604838" y="2265313"/>
            <a:ext cx="5467350"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D2D2D"/>
                </a:solidFill>
              </a:rPr>
              <a:t>The "Stop" Trigger:</a:t>
            </a:r>
            <a:r>
              <a:rPr lang="en-US" sz="1050" dirty="0">
                <a:solidFill>
                  <a:srgbClr val="2D2D2D"/>
                </a:solidFill>
              </a:rPr>
              <a:t>Explicitly link stopping the medication to dehydration risks (vomiting, diarrhoea, fever).</a:t>
            </a:r>
            <a:endParaRPr lang="en-US" sz="1050" dirty="0"/>
          </a:p>
        </p:txBody>
      </p:sp>
      <p:sp>
        <p:nvSpPr>
          <p:cNvPr id="31" name="SK-33-text-30"/>
          <p:cNvSpPr/>
          <p:nvPr/>
        </p:nvSpPr>
        <p:spPr>
          <a:xfrm>
            <a:off x="604838" y="2733824"/>
            <a:ext cx="5467350"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D2D2D"/>
                </a:solidFill>
              </a:rPr>
              <a:t>The Glucose Trap:</a:t>
            </a:r>
            <a:r>
              <a:rPr lang="en-US" sz="1050" dirty="0">
                <a:solidFill>
                  <a:srgbClr val="2D2D2D"/>
                </a:solidFill>
              </a:rPr>
              <a:t>Warn that blood sugar levels may stay normal even if they are dangerously unwell (Euglycaemic DKA).</a:t>
            </a:r>
            <a:endParaRPr lang="en-US" sz="1050" dirty="0"/>
          </a:p>
        </p:txBody>
      </p:sp>
      <p:sp>
        <p:nvSpPr>
          <p:cNvPr id="32" name="SK-33-text-31"/>
          <p:cNvSpPr/>
          <p:nvPr/>
        </p:nvSpPr>
        <p:spPr>
          <a:xfrm>
            <a:off x="604838" y="3202335"/>
            <a:ext cx="11587163"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2D2D2D"/>
                </a:solidFill>
              </a:rPr>
              <a:t>Restart Rule:</a:t>
            </a:r>
            <a:r>
              <a:rPr lang="en-US" sz="1050" dirty="0">
                <a:solidFill>
                  <a:srgbClr val="2D2D2D"/>
                </a:solidFill>
              </a:rPr>
              <a:t>Emphasize waiting until eating/drinking normally for a full 48 hours.</a:t>
            </a:r>
            <a:endParaRPr lang="en-US" sz="1050" dirty="0"/>
          </a:p>
        </p:txBody>
      </p:sp>
      <p:sp>
        <p:nvSpPr>
          <p:cNvPr id="33" name="SK-33-text-32"/>
          <p:cNvSpPr/>
          <p:nvPr/>
        </p:nvSpPr>
        <p:spPr>
          <a:xfrm>
            <a:off x="457200" y="3465165"/>
            <a:ext cx="5276850" cy="561975"/>
          </a:xfrm>
          <a:prstGeom prst="rect">
            <a:avLst/>
          </a:prstGeom>
          <a:noFill/>
          <a:ln/>
        </p:spPr>
        <p:txBody>
          <a:bodyPr vert="horz" wrap="square" lIns="0" tIns="0" rIns="0" bIns="0" rtlCol="0" anchor="ctr"/>
          <a:lstStyle/>
          <a:p>
            <a:pPr marL="0" indent="0">
              <a:lnSpc>
                <a:spcPts val="1463"/>
              </a:lnSpc>
              <a:buNone/>
            </a:pPr>
            <a:r>
              <a:rPr lang="en-US" sz="975" i="1" dirty="0">
                <a:solidFill>
                  <a:srgbClr val="2D2D2D"/>
                </a:solidFill>
              </a:rPr>
              <a:t>"If you become unwell with a stomach bug, stop this tablet immediately. Even if your sugar test looks normal, you could still be at risk of a serious complication called ketoacidosis."</a:t>
            </a:r>
            <a:endParaRPr lang="en-US" sz="975" dirty="0"/>
          </a:p>
        </p:txBody>
      </p:sp>
      <p:sp>
        <p:nvSpPr>
          <p:cNvPr id="34" name="SK-33-text-33"/>
          <p:cNvSpPr/>
          <p:nvPr/>
        </p:nvSpPr>
        <p:spPr>
          <a:xfrm>
            <a:off x="671513" y="4560540"/>
            <a:ext cx="54673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Patient-Centered Language</a:t>
            </a:r>
            <a:endParaRPr lang="en-US" sz="1350" dirty="0"/>
          </a:p>
        </p:txBody>
      </p:sp>
      <p:sp>
        <p:nvSpPr>
          <p:cNvPr id="35" name="SK-33-text-34"/>
          <p:cNvSpPr/>
          <p:nvPr/>
        </p:nvSpPr>
        <p:spPr>
          <a:xfrm>
            <a:off x="604838" y="4932015"/>
            <a:ext cx="5467350"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D2D2D"/>
                </a:solidFill>
              </a:rPr>
              <a:t>For AKI:</a:t>
            </a:r>
            <a:r>
              <a:rPr lang="en-US" sz="1050" dirty="0">
                <a:solidFill>
                  <a:srgbClr val="2D2D2D"/>
                </a:solidFill>
              </a:rPr>
              <a:t>"We need to give your kidneys a 'holiday' from these tablets while you are dehydrated."</a:t>
            </a:r>
            <a:endParaRPr lang="en-US" sz="1050" dirty="0"/>
          </a:p>
        </p:txBody>
      </p:sp>
      <p:sp>
        <p:nvSpPr>
          <p:cNvPr id="36" name="SK-33-text-35"/>
          <p:cNvSpPr/>
          <p:nvPr/>
        </p:nvSpPr>
        <p:spPr>
          <a:xfrm>
            <a:off x="604838" y="5400526"/>
            <a:ext cx="5467350"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D2D2D"/>
                </a:solidFill>
              </a:rPr>
              <a:t>For DKA:</a:t>
            </a:r>
            <a:r>
              <a:rPr lang="en-US" sz="1050" dirty="0">
                <a:solidFill>
                  <a:srgbClr val="2D2D2D"/>
                </a:solidFill>
              </a:rPr>
              <a:t>"This medicine changes how your body handles sugar; illness can tip that balance into an acidic state."</a:t>
            </a:r>
            <a:endParaRPr lang="en-US" sz="1050" dirty="0"/>
          </a:p>
        </p:txBody>
      </p:sp>
      <p:sp>
        <p:nvSpPr>
          <p:cNvPr id="37" name="SK-33-text-36"/>
          <p:cNvSpPr/>
          <p:nvPr/>
        </p:nvSpPr>
        <p:spPr>
          <a:xfrm>
            <a:off x="6672263" y="1840409"/>
            <a:ext cx="54673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Robust Safety-Netting</a:t>
            </a:r>
            <a:endParaRPr lang="en-US" sz="1350" dirty="0"/>
          </a:p>
        </p:txBody>
      </p:sp>
      <p:sp>
        <p:nvSpPr>
          <p:cNvPr id="38" name="SK-33-text-37"/>
          <p:cNvSpPr/>
          <p:nvPr/>
        </p:nvSpPr>
        <p:spPr>
          <a:xfrm>
            <a:off x="6605588" y="2211884"/>
            <a:ext cx="5467350"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D2D2D"/>
                </a:solidFill>
              </a:rPr>
              <a:t>Red Flags:</a:t>
            </a:r>
            <a:r>
              <a:rPr lang="en-US" sz="1050" dirty="0">
                <a:solidFill>
                  <a:srgbClr val="2D2D2D"/>
                </a:solidFill>
              </a:rPr>
              <a:t>Mention abdominal pain, rapid breathing, and "pear-drop" breath as triggers for A&amp;E/999.</a:t>
            </a:r>
            <a:endParaRPr lang="en-US" sz="1050" dirty="0"/>
          </a:p>
        </p:txBody>
      </p:sp>
      <p:sp>
        <p:nvSpPr>
          <p:cNvPr id="39" name="SK-33-text-38"/>
          <p:cNvSpPr/>
          <p:nvPr/>
        </p:nvSpPr>
        <p:spPr>
          <a:xfrm>
            <a:off x="6605588" y="2680395"/>
            <a:ext cx="5467350"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D2D2D"/>
                </a:solidFill>
              </a:rPr>
              <a:t>Vomiting:</a:t>
            </a:r>
            <a:r>
              <a:rPr lang="en-US" sz="1050" dirty="0">
                <a:solidFill>
                  <a:srgbClr val="2D2D2D"/>
                </a:solidFill>
              </a:rPr>
              <a:t>If they cannot keep fluids down for &gt;4 hours, they must seek urgent medical review.</a:t>
            </a:r>
            <a:endParaRPr lang="en-US" sz="1050" dirty="0"/>
          </a:p>
        </p:txBody>
      </p:sp>
      <p:sp>
        <p:nvSpPr>
          <p:cNvPr id="40" name="SK-33-text-39"/>
          <p:cNvSpPr/>
          <p:nvPr/>
        </p:nvSpPr>
        <p:spPr>
          <a:xfrm>
            <a:off x="6605588" y="3148905"/>
            <a:ext cx="5467350"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D2D2D"/>
                </a:solidFill>
              </a:rPr>
              <a:t>Monitoring:</a:t>
            </a:r>
            <a:r>
              <a:rPr lang="en-US" sz="1050" dirty="0">
                <a:solidFill>
                  <a:srgbClr val="2D2D2D"/>
                </a:solidFill>
              </a:rPr>
              <a:t>Advise on checking ketones (if T1DM or on SGLT2i) every few hours during illness.</a:t>
            </a:r>
            <a:endParaRPr lang="en-US" sz="1050" dirty="0"/>
          </a:p>
        </p:txBody>
      </p:sp>
      <p:sp>
        <p:nvSpPr>
          <p:cNvPr id="41" name="SK-33-text-40"/>
          <p:cNvSpPr/>
          <p:nvPr/>
        </p:nvSpPr>
        <p:spPr>
          <a:xfrm>
            <a:off x="6672263" y="4055566"/>
            <a:ext cx="54673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SCA Scenario Focus</a:t>
            </a:r>
            <a:endParaRPr lang="en-US" sz="1350" dirty="0"/>
          </a:p>
        </p:txBody>
      </p:sp>
      <p:sp>
        <p:nvSpPr>
          <p:cNvPr id="42" name="SK-33-text-41"/>
          <p:cNvSpPr/>
          <p:nvPr/>
        </p:nvSpPr>
        <p:spPr>
          <a:xfrm>
            <a:off x="6438900" y="4446091"/>
            <a:ext cx="3871399" cy="21431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GASTROENTERITIS ON METFORMIN/ACEI</a:t>
            </a:r>
            <a:endParaRPr lang="en-US" sz="825" dirty="0"/>
          </a:p>
        </p:txBody>
      </p:sp>
      <p:sp>
        <p:nvSpPr>
          <p:cNvPr id="43" name="SK-33-text-42"/>
          <p:cNvSpPr/>
          <p:nvPr/>
        </p:nvSpPr>
        <p:spPr>
          <a:xfrm>
            <a:off x="6362700" y="4708029"/>
            <a:ext cx="5467350" cy="371475"/>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Focus on explaining the risk of Acute Kidney Injury (AKI) and why pausing 'SADMAN' drugs protects them.</a:t>
            </a:r>
            <a:endParaRPr lang="en-US" sz="975" dirty="0"/>
          </a:p>
        </p:txBody>
      </p:sp>
      <p:sp>
        <p:nvSpPr>
          <p:cNvPr id="44" name="SK-33-text-43"/>
          <p:cNvSpPr/>
          <p:nvPr/>
        </p:nvSpPr>
        <p:spPr>
          <a:xfrm>
            <a:off x="6438900" y="5193804"/>
            <a:ext cx="2892061" cy="21431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NEW T2DM START ON SGLT2I</a:t>
            </a:r>
            <a:endParaRPr lang="en-US" sz="825" dirty="0"/>
          </a:p>
        </p:txBody>
      </p:sp>
      <p:sp>
        <p:nvSpPr>
          <p:cNvPr id="45" name="SK-33-text-44"/>
          <p:cNvSpPr/>
          <p:nvPr/>
        </p:nvSpPr>
        <p:spPr>
          <a:xfrm>
            <a:off x="6362700" y="5455741"/>
            <a:ext cx="5467350" cy="371475"/>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Must demonstrate proactive "Sick Day" education. Don't wait for the patient to ask—it's a safety requirement.</a:t>
            </a:r>
            <a:endParaRPr lang="en-US" sz="975"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4-img-2" descr="preencoded.png"/>
          <p:cNvPicPr>
            <a:picLocks noChangeAspect="1"/>
          </p:cNvPicPr>
          <p:nvPr/>
        </p:nvPicPr>
        <p:blipFill>
          <a:blip r:embed="rId4"/>
          <a:stretch>
            <a:fillRect/>
          </a:stretch>
        </p:blipFill>
        <p:spPr>
          <a:xfrm>
            <a:off x="142875" y="95250"/>
            <a:ext cx="11906250" cy="762000"/>
          </a:xfrm>
          <a:prstGeom prst="rect">
            <a:avLst/>
          </a:prstGeom>
        </p:spPr>
      </p:pic>
      <p:pic>
        <p:nvPicPr>
          <p:cNvPr id="4" name="SK-34-img-3"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5" name="SK-34-img-4" descr="preencoded.png"/>
          <p:cNvPicPr>
            <a:picLocks noChangeAspect="1"/>
          </p:cNvPicPr>
          <p:nvPr/>
        </p:nvPicPr>
        <p:blipFill>
          <a:blip r:embed="rId6"/>
          <a:stretch>
            <a:fillRect/>
          </a:stretch>
        </p:blipFill>
        <p:spPr>
          <a:xfrm>
            <a:off x="381000" y="1435596"/>
            <a:ext cx="5572125" cy="361950"/>
          </a:xfrm>
          <a:prstGeom prst="rect">
            <a:avLst/>
          </a:prstGeom>
        </p:spPr>
      </p:pic>
      <p:pic>
        <p:nvPicPr>
          <p:cNvPr id="6" name="SK-34-img-5" descr="preencoded.png"/>
          <p:cNvPicPr>
            <a:picLocks noChangeAspect="1"/>
          </p:cNvPicPr>
          <p:nvPr/>
        </p:nvPicPr>
        <p:blipFill>
          <a:blip r:embed="rId7"/>
          <a:stretch>
            <a:fillRect/>
          </a:stretch>
        </p:blipFill>
        <p:spPr>
          <a:xfrm>
            <a:off x="381000" y="1464171"/>
            <a:ext cx="285750" cy="228600"/>
          </a:xfrm>
          <a:prstGeom prst="rect">
            <a:avLst/>
          </a:prstGeom>
        </p:spPr>
      </p:pic>
      <p:pic>
        <p:nvPicPr>
          <p:cNvPr id="7" name="SK-34-img-6" descr="preencoded.png"/>
          <p:cNvPicPr>
            <a:picLocks noChangeAspect="1"/>
          </p:cNvPicPr>
          <p:nvPr/>
        </p:nvPicPr>
        <p:blipFill>
          <a:blip r:embed="rId8"/>
          <a:stretch>
            <a:fillRect/>
          </a:stretch>
        </p:blipFill>
        <p:spPr>
          <a:xfrm>
            <a:off x="381000" y="1988046"/>
            <a:ext cx="5572125" cy="1240036"/>
          </a:xfrm>
          <a:prstGeom prst="rect">
            <a:avLst/>
          </a:prstGeom>
        </p:spPr>
      </p:pic>
      <p:pic>
        <p:nvPicPr>
          <p:cNvPr id="8" name="SK-34-img-7" descr="preencoded.png"/>
          <p:cNvPicPr>
            <a:picLocks noChangeAspect="1"/>
          </p:cNvPicPr>
          <p:nvPr/>
        </p:nvPicPr>
        <p:blipFill>
          <a:blip r:embed="rId9"/>
          <a:stretch>
            <a:fillRect/>
          </a:stretch>
        </p:blipFill>
        <p:spPr>
          <a:xfrm>
            <a:off x="533400" y="2140446"/>
            <a:ext cx="828973" cy="180975"/>
          </a:xfrm>
          <a:prstGeom prst="rect">
            <a:avLst/>
          </a:prstGeom>
        </p:spPr>
      </p:pic>
      <p:pic>
        <p:nvPicPr>
          <p:cNvPr id="9" name="SK-34-img-8" descr="preencoded.png"/>
          <p:cNvPicPr>
            <a:picLocks noChangeAspect="1"/>
          </p:cNvPicPr>
          <p:nvPr/>
        </p:nvPicPr>
        <p:blipFill>
          <a:blip r:embed="rId10"/>
          <a:stretch>
            <a:fillRect/>
          </a:stretch>
        </p:blipFill>
        <p:spPr>
          <a:xfrm>
            <a:off x="381000" y="3418582"/>
            <a:ext cx="5572125" cy="1240036"/>
          </a:xfrm>
          <a:prstGeom prst="rect">
            <a:avLst/>
          </a:prstGeom>
        </p:spPr>
      </p:pic>
      <p:pic>
        <p:nvPicPr>
          <p:cNvPr id="10" name="SK-34-img-9" descr="preencoded.png"/>
          <p:cNvPicPr>
            <a:picLocks noChangeAspect="1"/>
          </p:cNvPicPr>
          <p:nvPr/>
        </p:nvPicPr>
        <p:blipFill>
          <a:blip r:embed="rId11"/>
          <a:stretch>
            <a:fillRect/>
          </a:stretch>
        </p:blipFill>
        <p:spPr>
          <a:xfrm>
            <a:off x="533400" y="3570982"/>
            <a:ext cx="828973" cy="180975"/>
          </a:xfrm>
          <a:prstGeom prst="rect">
            <a:avLst/>
          </a:prstGeom>
        </p:spPr>
      </p:pic>
      <p:pic>
        <p:nvPicPr>
          <p:cNvPr id="11" name="SK-34-img-10" descr="preencoded.png"/>
          <p:cNvPicPr>
            <a:picLocks noChangeAspect="1"/>
          </p:cNvPicPr>
          <p:nvPr/>
        </p:nvPicPr>
        <p:blipFill>
          <a:blip r:embed="rId10"/>
          <a:stretch>
            <a:fillRect/>
          </a:stretch>
        </p:blipFill>
        <p:spPr>
          <a:xfrm>
            <a:off x="381000" y="4849118"/>
            <a:ext cx="5572125" cy="1240036"/>
          </a:xfrm>
          <a:prstGeom prst="rect">
            <a:avLst/>
          </a:prstGeom>
        </p:spPr>
      </p:pic>
      <p:pic>
        <p:nvPicPr>
          <p:cNvPr id="12" name="SK-34-img-11" descr="preencoded.png"/>
          <p:cNvPicPr>
            <a:picLocks noChangeAspect="1"/>
          </p:cNvPicPr>
          <p:nvPr/>
        </p:nvPicPr>
        <p:blipFill>
          <a:blip r:embed="rId11"/>
          <a:stretch>
            <a:fillRect/>
          </a:stretch>
        </p:blipFill>
        <p:spPr>
          <a:xfrm>
            <a:off x="533400" y="5001518"/>
            <a:ext cx="828973" cy="180975"/>
          </a:xfrm>
          <a:prstGeom prst="rect">
            <a:avLst/>
          </a:prstGeom>
        </p:spPr>
      </p:pic>
      <p:pic>
        <p:nvPicPr>
          <p:cNvPr id="13" name="SK-34-img-12" descr="preencoded.png"/>
          <p:cNvPicPr>
            <a:picLocks noChangeAspect="1"/>
          </p:cNvPicPr>
          <p:nvPr/>
        </p:nvPicPr>
        <p:blipFill>
          <a:blip r:embed="rId12"/>
          <a:stretch>
            <a:fillRect/>
          </a:stretch>
        </p:blipFill>
        <p:spPr>
          <a:xfrm>
            <a:off x="6238875" y="1237357"/>
            <a:ext cx="5572125" cy="361950"/>
          </a:xfrm>
          <a:prstGeom prst="rect">
            <a:avLst/>
          </a:prstGeom>
        </p:spPr>
      </p:pic>
      <p:pic>
        <p:nvPicPr>
          <p:cNvPr id="14" name="SK-34-img-13" descr="preencoded.png"/>
          <p:cNvPicPr>
            <a:picLocks noChangeAspect="1"/>
          </p:cNvPicPr>
          <p:nvPr/>
        </p:nvPicPr>
        <p:blipFill>
          <a:blip r:embed="rId13"/>
          <a:stretch>
            <a:fillRect/>
          </a:stretch>
        </p:blipFill>
        <p:spPr>
          <a:xfrm>
            <a:off x="6238875" y="1265932"/>
            <a:ext cx="285750" cy="228600"/>
          </a:xfrm>
          <a:prstGeom prst="rect">
            <a:avLst/>
          </a:prstGeom>
        </p:spPr>
      </p:pic>
      <p:pic>
        <p:nvPicPr>
          <p:cNvPr id="15" name="SK-34-img-14" descr="preencoded.png"/>
          <p:cNvPicPr>
            <a:picLocks noChangeAspect="1"/>
          </p:cNvPicPr>
          <p:nvPr/>
        </p:nvPicPr>
        <p:blipFill>
          <a:blip r:embed="rId14"/>
          <a:stretch>
            <a:fillRect/>
          </a:stretch>
        </p:blipFill>
        <p:spPr>
          <a:xfrm>
            <a:off x="6238875" y="1789807"/>
            <a:ext cx="5572125" cy="3067050"/>
          </a:xfrm>
          <a:prstGeom prst="rect">
            <a:avLst/>
          </a:prstGeom>
        </p:spPr>
      </p:pic>
      <p:pic>
        <p:nvPicPr>
          <p:cNvPr id="16" name="SK-34-img-15" descr="preencoded.png"/>
          <p:cNvPicPr>
            <a:picLocks noChangeAspect="1"/>
          </p:cNvPicPr>
          <p:nvPr/>
        </p:nvPicPr>
        <p:blipFill>
          <a:blip r:embed="rId15"/>
          <a:stretch>
            <a:fillRect/>
          </a:stretch>
        </p:blipFill>
        <p:spPr>
          <a:xfrm>
            <a:off x="6391275" y="1970782"/>
            <a:ext cx="166688" cy="137220"/>
          </a:xfrm>
          <a:prstGeom prst="rect">
            <a:avLst/>
          </a:prstGeom>
        </p:spPr>
      </p:pic>
      <p:pic>
        <p:nvPicPr>
          <p:cNvPr id="17" name="SK-34-img-16" descr="preencoded.png"/>
          <p:cNvPicPr>
            <a:picLocks noChangeAspect="1"/>
          </p:cNvPicPr>
          <p:nvPr/>
        </p:nvPicPr>
        <p:blipFill>
          <a:blip r:embed="rId16"/>
          <a:stretch>
            <a:fillRect/>
          </a:stretch>
        </p:blipFill>
        <p:spPr>
          <a:xfrm>
            <a:off x="6391275" y="2689920"/>
            <a:ext cx="166688" cy="137220"/>
          </a:xfrm>
          <a:prstGeom prst="rect">
            <a:avLst/>
          </a:prstGeom>
        </p:spPr>
      </p:pic>
      <p:pic>
        <p:nvPicPr>
          <p:cNvPr id="18" name="SK-34-img-17" descr="preencoded.png"/>
          <p:cNvPicPr>
            <a:picLocks noChangeAspect="1"/>
          </p:cNvPicPr>
          <p:nvPr/>
        </p:nvPicPr>
        <p:blipFill>
          <a:blip r:embed="rId15"/>
          <a:stretch>
            <a:fillRect/>
          </a:stretch>
        </p:blipFill>
        <p:spPr>
          <a:xfrm>
            <a:off x="6391275" y="3409057"/>
            <a:ext cx="166688" cy="137220"/>
          </a:xfrm>
          <a:prstGeom prst="rect">
            <a:avLst/>
          </a:prstGeom>
        </p:spPr>
      </p:pic>
      <p:pic>
        <p:nvPicPr>
          <p:cNvPr id="19" name="SK-34-img-18" descr="preencoded.png"/>
          <p:cNvPicPr>
            <a:picLocks noChangeAspect="1"/>
          </p:cNvPicPr>
          <p:nvPr/>
        </p:nvPicPr>
        <p:blipFill>
          <a:blip r:embed="rId16"/>
          <a:stretch>
            <a:fillRect/>
          </a:stretch>
        </p:blipFill>
        <p:spPr>
          <a:xfrm>
            <a:off x="6391275" y="4128195"/>
            <a:ext cx="166688" cy="137220"/>
          </a:xfrm>
          <a:prstGeom prst="rect">
            <a:avLst/>
          </a:prstGeom>
        </p:spPr>
      </p:pic>
      <p:pic>
        <p:nvPicPr>
          <p:cNvPr id="20" name="SK-34-img-19" descr="preencoded.png"/>
          <p:cNvPicPr>
            <a:picLocks noChangeAspect="1"/>
          </p:cNvPicPr>
          <p:nvPr/>
        </p:nvPicPr>
        <p:blipFill>
          <a:blip r:embed="rId17"/>
          <a:stretch>
            <a:fillRect/>
          </a:stretch>
        </p:blipFill>
        <p:spPr>
          <a:xfrm>
            <a:off x="6238875" y="5047357"/>
            <a:ext cx="5572125" cy="1240036"/>
          </a:xfrm>
          <a:prstGeom prst="rect">
            <a:avLst/>
          </a:prstGeom>
        </p:spPr>
      </p:pic>
      <p:pic>
        <p:nvPicPr>
          <p:cNvPr id="21" name="SK-34-img-20" descr="preencoded.png"/>
          <p:cNvPicPr>
            <a:picLocks noChangeAspect="1"/>
          </p:cNvPicPr>
          <p:nvPr/>
        </p:nvPicPr>
        <p:blipFill>
          <a:blip r:embed="rId18"/>
          <a:stretch>
            <a:fillRect/>
          </a:stretch>
        </p:blipFill>
        <p:spPr>
          <a:xfrm>
            <a:off x="6391275" y="5199757"/>
            <a:ext cx="484733" cy="180975"/>
          </a:xfrm>
          <a:prstGeom prst="rect">
            <a:avLst/>
          </a:prstGeom>
        </p:spPr>
      </p:pic>
      <p:sp>
        <p:nvSpPr>
          <p:cNvPr id="22" name="SK-34-text-21"/>
          <p:cNvSpPr/>
          <p:nvPr/>
        </p:nvSpPr>
        <p:spPr>
          <a:xfrm>
            <a:off x="381000" y="209550"/>
            <a:ext cx="72923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Red Flags and Common Pitfalls</a:t>
            </a:r>
            <a:endParaRPr lang="en-US" sz="1650" dirty="0"/>
          </a:p>
        </p:txBody>
      </p:sp>
      <p:sp>
        <p:nvSpPr>
          <p:cNvPr id="23" name="SK-34-text-22"/>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4" name="SK-34-text-23"/>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5" name="SK-34-text-24"/>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6" name="SK-34-text-25"/>
          <p:cNvSpPr/>
          <p:nvPr/>
        </p:nvSpPr>
        <p:spPr>
          <a:xfrm>
            <a:off x="781050" y="1435596"/>
            <a:ext cx="41148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D32F2F"/>
                </a:solidFill>
              </a:rPr>
              <a:t>CLINICAL RED FLAGS</a:t>
            </a:r>
            <a:endParaRPr lang="en-US" sz="1500" dirty="0"/>
          </a:p>
        </p:txBody>
      </p:sp>
      <p:sp>
        <p:nvSpPr>
          <p:cNvPr id="27" name="SK-34-text-26"/>
          <p:cNvSpPr/>
          <p:nvPr/>
        </p:nvSpPr>
        <p:spPr>
          <a:xfrm>
            <a:off x="590550" y="2140446"/>
            <a:ext cx="1576642" cy="180975"/>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rPr>
              <a:t>CALL 999 / A&amp;E</a:t>
            </a:r>
            <a:endParaRPr lang="en-US" sz="750" dirty="0"/>
          </a:p>
        </p:txBody>
      </p:sp>
      <p:sp>
        <p:nvSpPr>
          <p:cNvPr id="28" name="SK-34-text-27"/>
          <p:cNvSpPr/>
          <p:nvPr/>
        </p:nvSpPr>
        <p:spPr>
          <a:xfrm>
            <a:off x="533400" y="2416671"/>
            <a:ext cx="52673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Gastrointestinal Failure</a:t>
            </a:r>
            <a:endParaRPr lang="en-US" sz="1200" dirty="0"/>
          </a:p>
        </p:txBody>
      </p:sp>
      <p:sp>
        <p:nvSpPr>
          <p:cNvPr id="29" name="SK-34-text-28"/>
          <p:cNvSpPr/>
          <p:nvPr/>
        </p:nvSpPr>
        <p:spPr>
          <a:xfrm>
            <a:off x="533400" y="2702421"/>
            <a:ext cx="5267325" cy="373261"/>
          </a:xfrm>
          <a:prstGeom prst="rect">
            <a:avLst/>
          </a:prstGeom>
          <a:noFill/>
          <a:ln/>
        </p:spPr>
        <p:txBody>
          <a:bodyPr vert="horz" wrap="square" lIns="0" tIns="0" rIns="0" bIns="0" rtlCol="0" anchor="ctr"/>
          <a:lstStyle/>
          <a:p>
            <a:pPr marL="0" indent="0">
              <a:lnSpc>
                <a:spcPts val="1470"/>
              </a:lnSpc>
              <a:buNone/>
            </a:pPr>
            <a:r>
              <a:rPr lang="en-US" sz="1050" dirty="0">
                <a:solidFill>
                  <a:srgbClr val="555555"/>
                </a:solidFill>
              </a:rPr>
              <a:t>Persistent vomiting and inability to keep fluids down. Risk of rapid dehydration and metabolic collapse.</a:t>
            </a:r>
            <a:endParaRPr lang="en-US" sz="1050" dirty="0"/>
          </a:p>
        </p:txBody>
      </p:sp>
      <p:sp>
        <p:nvSpPr>
          <p:cNvPr id="30" name="SK-34-text-29"/>
          <p:cNvSpPr/>
          <p:nvPr/>
        </p:nvSpPr>
        <p:spPr>
          <a:xfrm>
            <a:off x="590550" y="3570982"/>
            <a:ext cx="1576642" cy="180975"/>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rPr>
              <a:t>CALL 999 / A&amp;E</a:t>
            </a:r>
            <a:endParaRPr lang="en-US" sz="750" dirty="0"/>
          </a:p>
        </p:txBody>
      </p:sp>
      <p:sp>
        <p:nvSpPr>
          <p:cNvPr id="31" name="SK-34-text-30"/>
          <p:cNvSpPr/>
          <p:nvPr/>
        </p:nvSpPr>
        <p:spPr>
          <a:xfrm>
            <a:off x="533400" y="3847207"/>
            <a:ext cx="52673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Ketosis Rising (DKA Risk)</a:t>
            </a:r>
            <a:endParaRPr lang="en-US" sz="1200" dirty="0"/>
          </a:p>
        </p:txBody>
      </p:sp>
      <p:sp>
        <p:nvSpPr>
          <p:cNvPr id="32" name="SK-34-text-31"/>
          <p:cNvSpPr/>
          <p:nvPr/>
        </p:nvSpPr>
        <p:spPr>
          <a:xfrm>
            <a:off x="533400" y="4132957"/>
            <a:ext cx="5267325" cy="373261"/>
          </a:xfrm>
          <a:prstGeom prst="rect">
            <a:avLst/>
          </a:prstGeom>
          <a:noFill/>
          <a:ln/>
        </p:spPr>
        <p:txBody>
          <a:bodyPr vert="horz" wrap="square" lIns="0" tIns="0" rIns="0" bIns="0" rtlCol="0" anchor="ctr"/>
          <a:lstStyle/>
          <a:p>
            <a:pPr marL="0" indent="0">
              <a:lnSpc>
                <a:spcPts val="1470"/>
              </a:lnSpc>
              <a:buNone/>
            </a:pPr>
            <a:r>
              <a:rPr lang="en-US" sz="1050" dirty="0">
                <a:solidFill>
                  <a:srgbClr val="555555"/>
                </a:solidFill>
              </a:rPr>
              <a:t>Blood ketones ≥1.5 mmol/L or rising despite correction doses. Note: Glucose may be normal on SGLT2i.</a:t>
            </a:r>
            <a:endParaRPr lang="en-US" sz="1050" dirty="0"/>
          </a:p>
        </p:txBody>
      </p:sp>
      <p:sp>
        <p:nvSpPr>
          <p:cNvPr id="33" name="SK-34-text-32"/>
          <p:cNvSpPr/>
          <p:nvPr/>
        </p:nvSpPr>
        <p:spPr>
          <a:xfrm>
            <a:off x="590550" y="5001518"/>
            <a:ext cx="1576642" cy="180975"/>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rPr>
              <a:t>CALL 999 / A&amp;E</a:t>
            </a:r>
            <a:endParaRPr lang="en-US" sz="750" dirty="0"/>
          </a:p>
        </p:txBody>
      </p:sp>
      <p:sp>
        <p:nvSpPr>
          <p:cNvPr id="34" name="SK-34-text-33"/>
          <p:cNvSpPr/>
          <p:nvPr/>
        </p:nvSpPr>
        <p:spPr>
          <a:xfrm>
            <a:off x="533400" y="5277743"/>
            <a:ext cx="52673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Neurological Deficit (HHS)</a:t>
            </a:r>
            <a:endParaRPr lang="en-US" sz="1200" dirty="0"/>
          </a:p>
        </p:txBody>
      </p:sp>
      <p:sp>
        <p:nvSpPr>
          <p:cNvPr id="35" name="SK-34-text-34"/>
          <p:cNvSpPr/>
          <p:nvPr/>
        </p:nvSpPr>
        <p:spPr>
          <a:xfrm>
            <a:off x="533400" y="5563493"/>
            <a:ext cx="5267325" cy="373261"/>
          </a:xfrm>
          <a:prstGeom prst="rect">
            <a:avLst/>
          </a:prstGeom>
          <a:noFill/>
          <a:ln/>
        </p:spPr>
        <p:txBody>
          <a:bodyPr vert="horz" wrap="square" lIns="0" tIns="0" rIns="0" bIns="0" rtlCol="0" anchor="ctr"/>
          <a:lstStyle/>
          <a:p>
            <a:pPr marL="0" indent="0">
              <a:lnSpc>
                <a:spcPts val="1470"/>
              </a:lnSpc>
              <a:buNone/>
            </a:pPr>
            <a:r>
              <a:rPr lang="en-US" sz="1050" dirty="0">
                <a:solidFill>
                  <a:srgbClr val="555555"/>
                </a:solidFill>
              </a:rPr>
              <a:t>Confusion, drowsiness, or glucose &gt;30 mmol/L in elderly T2DM. Profound fluid deficit (8–10L).</a:t>
            </a:r>
            <a:endParaRPr lang="en-US" sz="1050" dirty="0"/>
          </a:p>
        </p:txBody>
      </p:sp>
      <p:sp>
        <p:nvSpPr>
          <p:cNvPr id="36" name="SK-34-text-35"/>
          <p:cNvSpPr/>
          <p:nvPr/>
        </p:nvSpPr>
        <p:spPr>
          <a:xfrm>
            <a:off x="6638925" y="1237357"/>
            <a:ext cx="34290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2D2D2D"/>
                </a:solidFill>
              </a:rPr>
              <a:t>COMMON PITFALLS</a:t>
            </a:r>
            <a:endParaRPr lang="en-US" sz="1500" dirty="0"/>
          </a:p>
        </p:txBody>
      </p:sp>
      <p:sp>
        <p:nvSpPr>
          <p:cNvPr id="37" name="SK-34-text-36"/>
          <p:cNvSpPr/>
          <p:nvPr/>
        </p:nvSpPr>
        <p:spPr>
          <a:xfrm>
            <a:off x="6653213" y="1942207"/>
            <a:ext cx="5538788"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Stopping Insulin in Type 1 Diabetes</a:t>
            </a:r>
            <a:endParaRPr lang="en-US" sz="1125" dirty="0"/>
          </a:p>
        </p:txBody>
      </p:sp>
      <p:sp>
        <p:nvSpPr>
          <p:cNvPr id="38" name="SK-34-text-37"/>
          <p:cNvSpPr/>
          <p:nvPr/>
        </p:nvSpPr>
        <p:spPr>
          <a:xfrm>
            <a:off x="6653213" y="2175570"/>
            <a:ext cx="5005388" cy="371475"/>
          </a:xfrm>
          <a:prstGeom prst="rect">
            <a:avLst/>
          </a:prstGeom>
          <a:noFill/>
          <a:ln/>
        </p:spPr>
        <p:txBody>
          <a:bodyPr vert="horz" wrap="square" lIns="0" tIns="0" rIns="0" bIns="0" rtlCol="0" anchor="ctr"/>
          <a:lstStyle/>
          <a:p>
            <a:pPr marL="0" indent="0">
              <a:lnSpc>
                <a:spcPts val="1463"/>
              </a:lnSpc>
              <a:buNone/>
            </a:pPr>
            <a:r>
              <a:rPr lang="en-US" sz="975" dirty="0">
                <a:solidFill>
                  <a:srgbClr val="666666"/>
                </a:solidFill>
              </a:rPr>
              <a:t>NEVER tell a T1DM patient to stop insulin because they aren't eating. Basal insulin is essential to prevent DKA.</a:t>
            </a:r>
            <a:endParaRPr lang="en-US" sz="975" dirty="0"/>
          </a:p>
        </p:txBody>
      </p:sp>
      <p:sp>
        <p:nvSpPr>
          <p:cNvPr id="39" name="SK-34-text-38"/>
          <p:cNvSpPr/>
          <p:nvPr/>
        </p:nvSpPr>
        <p:spPr>
          <a:xfrm>
            <a:off x="6653213" y="2661345"/>
            <a:ext cx="50863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The "Euglycaemic" SGLT2i Trap</a:t>
            </a:r>
            <a:endParaRPr lang="en-US" sz="1125" dirty="0"/>
          </a:p>
        </p:txBody>
      </p:sp>
      <p:sp>
        <p:nvSpPr>
          <p:cNvPr id="40" name="SK-34-text-39"/>
          <p:cNvSpPr/>
          <p:nvPr/>
        </p:nvSpPr>
        <p:spPr>
          <a:xfrm>
            <a:off x="6653213" y="2894707"/>
            <a:ext cx="5005388" cy="371475"/>
          </a:xfrm>
          <a:prstGeom prst="rect">
            <a:avLst/>
          </a:prstGeom>
          <a:noFill/>
          <a:ln/>
        </p:spPr>
        <p:txBody>
          <a:bodyPr vert="horz" wrap="square" lIns="0" tIns="0" rIns="0" bIns="0" rtlCol="0" anchor="ctr"/>
          <a:lstStyle/>
          <a:p>
            <a:pPr marL="0" indent="0">
              <a:lnSpc>
                <a:spcPts val="1463"/>
              </a:lnSpc>
              <a:buNone/>
            </a:pPr>
            <a:r>
              <a:rPr lang="en-US" sz="975" dirty="0">
                <a:solidFill>
                  <a:srgbClr val="666666"/>
                </a:solidFill>
              </a:rPr>
              <a:t>Missing DKA because glucose is &lt;14 mmol/L. You MUST check ketones in any unwell patient on an SGLT2 inhibitor.</a:t>
            </a:r>
            <a:endParaRPr lang="en-US" sz="975" dirty="0"/>
          </a:p>
        </p:txBody>
      </p:sp>
      <p:sp>
        <p:nvSpPr>
          <p:cNvPr id="41" name="SK-34-text-40"/>
          <p:cNvSpPr/>
          <p:nvPr/>
        </p:nvSpPr>
        <p:spPr>
          <a:xfrm>
            <a:off x="6653213" y="3380482"/>
            <a:ext cx="5005388"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SADMAN Premature Restart</a:t>
            </a:r>
            <a:endParaRPr lang="en-US" sz="1125" dirty="0"/>
          </a:p>
        </p:txBody>
      </p:sp>
      <p:sp>
        <p:nvSpPr>
          <p:cNvPr id="42" name="SK-34-text-41"/>
          <p:cNvSpPr/>
          <p:nvPr/>
        </p:nvSpPr>
        <p:spPr>
          <a:xfrm>
            <a:off x="6653213" y="3613845"/>
            <a:ext cx="5005388" cy="371475"/>
          </a:xfrm>
          <a:prstGeom prst="rect">
            <a:avLst/>
          </a:prstGeom>
          <a:noFill/>
          <a:ln/>
        </p:spPr>
        <p:txBody>
          <a:bodyPr vert="horz" wrap="square" lIns="0" tIns="0" rIns="0" bIns="0" rtlCol="0" anchor="ctr"/>
          <a:lstStyle/>
          <a:p>
            <a:pPr marL="0" indent="0">
              <a:lnSpc>
                <a:spcPts val="1463"/>
              </a:lnSpc>
              <a:buNone/>
            </a:pPr>
            <a:r>
              <a:rPr lang="en-US" sz="975" dirty="0">
                <a:solidFill>
                  <a:srgbClr val="666666"/>
                </a:solidFill>
              </a:rPr>
              <a:t>Restarting drugs within 24 hours of feeling better. Patients must be eating/drinking normally for 24–48 hours first.</a:t>
            </a:r>
            <a:endParaRPr lang="en-US" sz="975" dirty="0"/>
          </a:p>
        </p:txBody>
      </p:sp>
      <p:sp>
        <p:nvSpPr>
          <p:cNvPr id="43" name="SK-34-text-42"/>
          <p:cNvSpPr/>
          <p:nvPr/>
        </p:nvSpPr>
        <p:spPr>
          <a:xfrm>
            <a:off x="6653213" y="4099620"/>
            <a:ext cx="5538788"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Prescribing NSAIDs during Illness</a:t>
            </a:r>
            <a:endParaRPr lang="en-US" sz="1125" dirty="0"/>
          </a:p>
        </p:txBody>
      </p:sp>
      <p:sp>
        <p:nvSpPr>
          <p:cNvPr id="44" name="SK-34-text-43"/>
          <p:cNvSpPr/>
          <p:nvPr/>
        </p:nvSpPr>
        <p:spPr>
          <a:xfrm>
            <a:off x="6653213" y="4332982"/>
            <a:ext cx="5005388" cy="371475"/>
          </a:xfrm>
          <a:prstGeom prst="rect">
            <a:avLst/>
          </a:prstGeom>
          <a:noFill/>
          <a:ln/>
        </p:spPr>
        <p:txBody>
          <a:bodyPr vert="horz" wrap="square" lIns="0" tIns="0" rIns="0" bIns="0" rtlCol="0" anchor="ctr"/>
          <a:lstStyle/>
          <a:p>
            <a:pPr marL="0" indent="0">
              <a:lnSpc>
                <a:spcPts val="1463"/>
              </a:lnSpc>
              <a:buNone/>
            </a:pPr>
            <a:r>
              <a:rPr lang="en-US" sz="975" dirty="0">
                <a:solidFill>
                  <a:srgbClr val="666666"/>
                </a:solidFill>
              </a:rPr>
              <a:t>Adding NSAIDs for "flu-like" aches to a patient already on ACEi + Diuretics (The Triple Whammy to the kidney).</a:t>
            </a:r>
            <a:endParaRPr lang="en-US" sz="975" dirty="0"/>
          </a:p>
        </p:txBody>
      </p:sp>
      <p:sp>
        <p:nvSpPr>
          <p:cNvPr id="45" name="SK-34-text-44"/>
          <p:cNvSpPr/>
          <p:nvPr/>
        </p:nvSpPr>
        <p:spPr>
          <a:xfrm>
            <a:off x="6448425" y="5199757"/>
            <a:ext cx="611437" cy="180975"/>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rPr>
              <a:t>AKT TIP</a:t>
            </a:r>
            <a:endParaRPr lang="en-US" sz="750" dirty="0"/>
          </a:p>
        </p:txBody>
      </p:sp>
      <p:sp>
        <p:nvSpPr>
          <p:cNvPr id="46" name="SK-34-text-45"/>
          <p:cNvSpPr/>
          <p:nvPr/>
        </p:nvSpPr>
        <p:spPr>
          <a:xfrm>
            <a:off x="6391275" y="5475982"/>
            <a:ext cx="52673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Annual Review Oversight</a:t>
            </a:r>
            <a:endParaRPr lang="en-US" sz="1200" dirty="0"/>
          </a:p>
        </p:txBody>
      </p:sp>
      <p:sp>
        <p:nvSpPr>
          <p:cNvPr id="47" name="SK-34-text-46"/>
          <p:cNvSpPr/>
          <p:nvPr/>
        </p:nvSpPr>
        <p:spPr>
          <a:xfrm>
            <a:off x="6391275" y="5761732"/>
            <a:ext cx="5267325" cy="373261"/>
          </a:xfrm>
          <a:prstGeom prst="rect">
            <a:avLst/>
          </a:prstGeom>
          <a:noFill/>
          <a:ln/>
        </p:spPr>
        <p:txBody>
          <a:bodyPr vert="horz" wrap="square" lIns="0" tIns="0" rIns="0" bIns="0" rtlCol="0" anchor="ctr"/>
          <a:lstStyle/>
          <a:p>
            <a:pPr marL="0" indent="0">
              <a:lnSpc>
                <a:spcPts val="1470"/>
              </a:lnSpc>
              <a:buNone/>
            </a:pPr>
            <a:r>
              <a:rPr lang="en-US" sz="1050" dirty="0">
                <a:solidFill>
                  <a:srgbClr val="555555"/>
                </a:solidFill>
              </a:rPr>
              <a:t>Failing to discuss sick day rules at every annual review or when initiating SGLT2i. This is a common safety-netting failure in exams.</a:t>
            </a:r>
            <a:endParaRPr lang="en-US" sz="10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5-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35-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35-img-5" descr="preencoded.png"/>
          <p:cNvPicPr>
            <a:picLocks noChangeAspect="1"/>
          </p:cNvPicPr>
          <p:nvPr/>
        </p:nvPicPr>
        <p:blipFill>
          <a:blip r:embed="rId6"/>
          <a:stretch>
            <a:fillRect/>
          </a:stretch>
        </p:blipFill>
        <p:spPr>
          <a:xfrm>
            <a:off x="238125" y="1771650"/>
            <a:ext cx="6886575" cy="3124200"/>
          </a:xfrm>
          <a:prstGeom prst="rect">
            <a:avLst/>
          </a:prstGeom>
        </p:spPr>
      </p:pic>
      <p:pic>
        <p:nvPicPr>
          <p:cNvPr id="7" name="SK-35-img-6" descr="preencoded.png"/>
          <p:cNvPicPr>
            <a:picLocks noChangeAspect="1"/>
          </p:cNvPicPr>
          <p:nvPr/>
        </p:nvPicPr>
        <p:blipFill>
          <a:blip r:embed="rId7"/>
          <a:stretch>
            <a:fillRect/>
          </a:stretch>
        </p:blipFill>
        <p:spPr>
          <a:xfrm>
            <a:off x="409575" y="1984028"/>
            <a:ext cx="214313" cy="175320"/>
          </a:xfrm>
          <a:prstGeom prst="rect">
            <a:avLst/>
          </a:prstGeom>
        </p:spPr>
      </p:pic>
      <p:pic>
        <p:nvPicPr>
          <p:cNvPr id="8" name="SK-35-img-7" descr="preencoded.png"/>
          <p:cNvPicPr>
            <a:picLocks noChangeAspect="1"/>
          </p:cNvPicPr>
          <p:nvPr/>
        </p:nvPicPr>
        <p:blipFill>
          <a:blip r:embed="rId8"/>
          <a:stretch>
            <a:fillRect/>
          </a:stretch>
        </p:blipFill>
        <p:spPr>
          <a:xfrm>
            <a:off x="409575" y="2381250"/>
            <a:ext cx="166688" cy="137220"/>
          </a:xfrm>
          <a:prstGeom prst="rect">
            <a:avLst/>
          </a:prstGeom>
        </p:spPr>
      </p:pic>
      <p:pic>
        <p:nvPicPr>
          <p:cNvPr id="9" name="SK-35-img-8" descr="preencoded.png"/>
          <p:cNvPicPr>
            <a:picLocks noChangeAspect="1"/>
          </p:cNvPicPr>
          <p:nvPr/>
        </p:nvPicPr>
        <p:blipFill>
          <a:blip r:embed="rId8"/>
          <a:stretch>
            <a:fillRect/>
          </a:stretch>
        </p:blipFill>
        <p:spPr>
          <a:xfrm>
            <a:off x="409575" y="2857500"/>
            <a:ext cx="166688" cy="137220"/>
          </a:xfrm>
          <a:prstGeom prst="rect">
            <a:avLst/>
          </a:prstGeom>
        </p:spPr>
      </p:pic>
      <p:pic>
        <p:nvPicPr>
          <p:cNvPr id="10" name="SK-35-img-9" descr="preencoded.png"/>
          <p:cNvPicPr>
            <a:picLocks noChangeAspect="1"/>
          </p:cNvPicPr>
          <p:nvPr/>
        </p:nvPicPr>
        <p:blipFill>
          <a:blip r:embed="rId8"/>
          <a:stretch>
            <a:fillRect/>
          </a:stretch>
        </p:blipFill>
        <p:spPr>
          <a:xfrm>
            <a:off x="409575" y="3333750"/>
            <a:ext cx="166688" cy="137220"/>
          </a:xfrm>
          <a:prstGeom prst="rect">
            <a:avLst/>
          </a:prstGeom>
        </p:spPr>
      </p:pic>
      <p:pic>
        <p:nvPicPr>
          <p:cNvPr id="11" name="SK-35-img-10" descr="preencoded.png"/>
          <p:cNvPicPr>
            <a:picLocks noChangeAspect="1"/>
          </p:cNvPicPr>
          <p:nvPr/>
        </p:nvPicPr>
        <p:blipFill>
          <a:blip r:embed="rId8"/>
          <a:stretch>
            <a:fillRect/>
          </a:stretch>
        </p:blipFill>
        <p:spPr>
          <a:xfrm>
            <a:off x="409575" y="3810000"/>
            <a:ext cx="166688" cy="137220"/>
          </a:xfrm>
          <a:prstGeom prst="rect">
            <a:avLst/>
          </a:prstGeom>
        </p:spPr>
      </p:pic>
      <p:pic>
        <p:nvPicPr>
          <p:cNvPr id="12" name="SK-35-img-11" descr="preencoded.png"/>
          <p:cNvPicPr>
            <a:picLocks noChangeAspect="1"/>
          </p:cNvPicPr>
          <p:nvPr/>
        </p:nvPicPr>
        <p:blipFill>
          <a:blip r:embed="rId8"/>
          <a:stretch>
            <a:fillRect/>
          </a:stretch>
        </p:blipFill>
        <p:spPr>
          <a:xfrm>
            <a:off x="409575" y="4286250"/>
            <a:ext cx="166688" cy="137220"/>
          </a:xfrm>
          <a:prstGeom prst="rect">
            <a:avLst/>
          </a:prstGeom>
        </p:spPr>
      </p:pic>
      <p:pic>
        <p:nvPicPr>
          <p:cNvPr id="13" name="SK-35-img-12" descr="preencoded.png"/>
          <p:cNvPicPr>
            <a:picLocks noChangeAspect="1"/>
          </p:cNvPicPr>
          <p:nvPr/>
        </p:nvPicPr>
        <p:blipFill>
          <a:blip r:embed="rId9"/>
          <a:stretch>
            <a:fillRect/>
          </a:stretch>
        </p:blipFill>
        <p:spPr>
          <a:xfrm>
            <a:off x="238125" y="5133975"/>
            <a:ext cx="6886575" cy="414338"/>
          </a:xfrm>
          <a:prstGeom prst="rect">
            <a:avLst/>
          </a:prstGeom>
        </p:spPr>
      </p:pic>
      <p:pic>
        <p:nvPicPr>
          <p:cNvPr id="14" name="SK-35-img-13" descr="preencoded.png"/>
          <p:cNvPicPr>
            <a:picLocks noChangeAspect="1"/>
          </p:cNvPicPr>
          <p:nvPr/>
        </p:nvPicPr>
        <p:blipFill>
          <a:blip r:embed="rId10"/>
          <a:stretch>
            <a:fillRect/>
          </a:stretch>
        </p:blipFill>
        <p:spPr>
          <a:xfrm>
            <a:off x="352425" y="5253484"/>
            <a:ext cx="214313" cy="175320"/>
          </a:xfrm>
          <a:prstGeom prst="rect">
            <a:avLst/>
          </a:prstGeom>
        </p:spPr>
      </p:pic>
      <p:pic>
        <p:nvPicPr>
          <p:cNvPr id="15" name="SK-35-img-14" descr="preencoded.png"/>
          <p:cNvPicPr>
            <a:picLocks noChangeAspect="1"/>
          </p:cNvPicPr>
          <p:nvPr/>
        </p:nvPicPr>
        <p:blipFill>
          <a:blip r:embed="rId11"/>
          <a:stretch>
            <a:fillRect/>
          </a:stretch>
        </p:blipFill>
        <p:spPr>
          <a:xfrm>
            <a:off x="7362825" y="1624013"/>
            <a:ext cx="4591050" cy="4071938"/>
          </a:xfrm>
          <a:prstGeom prst="rect">
            <a:avLst/>
          </a:prstGeom>
        </p:spPr>
      </p:pic>
      <p:pic>
        <p:nvPicPr>
          <p:cNvPr id="16" name="SK-35-img-15" descr="preencoded.png"/>
          <p:cNvPicPr>
            <a:picLocks noChangeAspect="1"/>
          </p:cNvPicPr>
          <p:nvPr/>
        </p:nvPicPr>
        <p:blipFill>
          <a:blip r:embed="rId12"/>
          <a:stretch>
            <a:fillRect/>
          </a:stretch>
        </p:blipFill>
        <p:spPr>
          <a:xfrm>
            <a:off x="7553325" y="1814513"/>
            <a:ext cx="4210050" cy="333375"/>
          </a:xfrm>
          <a:prstGeom prst="rect">
            <a:avLst/>
          </a:prstGeom>
        </p:spPr>
      </p:pic>
      <p:pic>
        <p:nvPicPr>
          <p:cNvPr id="17" name="SK-35-img-16" descr="preencoded.png"/>
          <p:cNvPicPr>
            <a:picLocks noChangeAspect="1"/>
          </p:cNvPicPr>
          <p:nvPr/>
        </p:nvPicPr>
        <p:blipFill>
          <a:blip r:embed="rId13"/>
          <a:stretch>
            <a:fillRect/>
          </a:stretch>
        </p:blipFill>
        <p:spPr>
          <a:xfrm>
            <a:off x="7553325" y="2309813"/>
            <a:ext cx="4210050" cy="547688"/>
          </a:xfrm>
          <a:prstGeom prst="rect">
            <a:avLst/>
          </a:prstGeom>
        </p:spPr>
      </p:pic>
      <p:pic>
        <p:nvPicPr>
          <p:cNvPr id="18" name="SK-35-img-17" descr="preencoded.png"/>
          <p:cNvPicPr>
            <a:picLocks noChangeAspect="1"/>
          </p:cNvPicPr>
          <p:nvPr/>
        </p:nvPicPr>
        <p:blipFill>
          <a:blip r:embed="rId14"/>
          <a:stretch>
            <a:fillRect/>
          </a:stretch>
        </p:blipFill>
        <p:spPr>
          <a:xfrm>
            <a:off x="7648575" y="2412206"/>
            <a:ext cx="342900" cy="342900"/>
          </a:xfrm>
          <a:prstGeom prst="rect">
            <a:avLst/>
          </a:prstGeom>
        </p:spPr>
      </p:pic>
      <p:pic>
        <p:nvPicPr>
          <p:cNvPr id="19" name="SK-35-img-18" descr="preencoded.png"/>
          <p:cNvPicPr>
            <a:picLocks noChangeAspect="1"/>
          </p:cNvPicPr>
          <p:nvPr/>
        </p:nvPicPr>
        <p:blipFill>
          <a:blip r:embed="rId15"/>
          <a:stretch>
            <a:fillRect/>
          </a:stretch>
        </p:blipFill>
        <p:spPr>
          <a:xfrm>
            <a:off x="7724775" y="2507456"/>
            <a:ext cx="190500" cy="152400"/>
          </a:xfrm>
          <a:prstGeom prst="rect">
            <a:avLst/>
          </a:prstGeom>
        </p:spPr>
      </p:pic>
      <p:pic>
        <p:nvPicPr>
          <p:cNvPr id="20" name="SK-35-img-19" descr="preencoded.png"/>
          <p:cNvPicPr>
            <a:picLocks noChangeAspect="1"/>
          </p:cNvPicPr>
          <p:nvPr/>
        </p:nvPicPr>
        <p:blipFill>
          <a:blip r:embed="rId16"/>
          <a:stretch>
            <a:fillRect/>
          </a:stretch>
        </p:blipFill>
        <p:spPr>
          <a:xfrm>
            <a:off x="7553325" y="2971800"/>
            <a:ext cx="4210050" cy="547688"/>
          </a:xfrm>
          <a:prstGeom prst="rect">
            <a:avLst/>
          </a:prstGeom>
        </p:spPr>
      </p:pic>
      <p:pic>
        <p:nvPicPr>
          <p:cNvPr id="21" name="SK-35-img-20" descr="preencoded.png"/>
          <p:cNvPicPr>
            <a:picLocks noChangeAspect="1"/>
          </p:cNvPicPr>
          <p:nvPr/>
        </p:nvPicPr>
        <p:blipFill>
          <a:blip r:embed="rId17"/>
          <a:stretch>
            <a:fillRect/>
          </a:stretch>
        </p:blipFill>
        <p:spPr>
          <a:xfrm>
            <a:off x="7648575" y="3074194"/>
            <a:ext cx="342900" cy="342900"/>
          </a:xfrm>
          <a:prstGeom prst="rect">
            <a:avLst/>
          </a:prstGeom>
        </p:spPr>
      </p:pic>
      <p:pic>
        <p:nvPicPr>
          <p:cNvPr id="22" name="SK-35-img-21" descr="preencoded.png"/>
          <p:cNvPicPr>
            <a:picLocks noChangeAspect="1"/>
          </p:cNvPicPr>
          <p:nvPr/>
        </p:nvPicPr>
        <p:blipFill>
          <a:blip r:embed="rId18"/>
          <a:stretch>
            <a:fillRect/>
          </a:stretch>
        </p:blipFill>
        <p:spPr>
          <a:xfrm>
            <a:off x="7724775" y="3169444"/>
            <a:ext cx="190500" cy="152400"/>
          </a:xfrm>
          <a:prstGeom prst="rect">
            <a:avLst/>
          </a:prstGeom>
        </p:spPr>
      </p:pic>
      <p:pic>
        <p:nvPicPr>
          <p:cNvPr id="23" name="SK-35-img-22" descr="preencoded.png"/>
          <p:cNvPicPr>
            <a:picLocks noChangeAspect="1"/>
          </p:cNvPicPr>
          <p:nvPr/>
        </p:nvPicPr>
        <p:blipFill>
          <a:blip r:embed="rId13"/>
          <a:stretch>
            <a:fillRect/>
          </a:stretch>
        </p:blipFill>
        <p:spPr>
          <a:xfrm>
            <a:off x="7553325" y="3633788"/>
            <a:ext cx="4210050" cy="547688"/>
          </a:xfrm>
          <a:prstGeom prst="rect">
            <a:avLst/>
          </a:prstGeom>
        </p:spPr>
      </p:pic>
      <p:pic>
        <p:nvPicPr>
          <p:cNvPr id="24" name="SK-35-img-23" descr="preencoded.png"/>
          <p:cNvPicPr>
            <a:picLocks noChangeAspect="1"/>
          </p:cNvPicPr>
          <p:nvPr/>
        </p:nvPicPr>
        <p:blipFill>
          <a:blip r:embed="rId19"/>
          <a:stretch>
            <a:fillRect/>
          </a:stretch>
        </p:blipFill>
        <p:spPr>
          <a:xfrm>
            <a:off x="7648575" y="3736181"/>
            <a:ext cx="342900" cy="342900"/>
          </a:xfrm>
          <a:prstGeom prst="rect">
            <a:avLst/>
          </a:prstGeom>
        </p:spPr>
      </p:pic>
      <p:pic>
        <p:nvPicPr>
          <p:cNvPr id="25" name="SK-35-img-24" descr="preencoded.png"/>
          <p:cNvPicPr>
            <a:picLocks noChangeAspect="1"/>
          </p:cNvPicPr>
          <p:nvPr/>
        </p:nvPicPr>
        <p:blipFill>
          <a:blip r:embed="rId20"/>
          <a:stretch>
            <a:fillRect/>
          </a:stretch>
        </p:blipFill>
        <p:spPr>
          <a:xfrm>
            <a:off x="7724775" y="3831431"/>
            <a:ext cx="190500" cy="152400"/>
          </a:xfrm>
          <a:prstGeom prst="rect">
            <a:avLst/>
          </a:prstGeom>
        </p:spPr>
      </p:pic>
      <p:pic>
        <p:nvPicPr>
          <p:cNvPr id="26" name="SK-35-img-25" descr="preencoded.png"/>
          <p:cNvPicPr>
            <a:picLocks noChangeAspect="1"/>
          </p:cNvPicPr>
          <p:nvPr/>
        </p:nvPicPr>
        <p:blipFill>
          <a:blip r:embed="rId21"/>
          <a:stretch>
            <a:fillRect/>
          </a:stretch>
        </p:blipFill>
        <p:spPr>
          <a:xfrm>
            <a:off x="7553325" y="4295775"/>
            <a:ext cx="4210050" cy="547688"/>
          </a:xfrm>
          <a:prstGeom prst="rect">
            <a:avLst/>
          </a:prstGeom>
        </p:spPr>
      </p:pic>
      <p:pic>
        <p:nvPicPr>
          <p:cNvPr id="27" name="SK-35-img-26" descr="preencoded.png"/>
          <p:cNvPicPr>
            <a:picLocks noChangeAspect="1"/>
          </p:cNvPicPr>
          <p:nvPr/>
        </p:nvPicPr>
        <p:blipFill>
          <a:blip r:embed="rId22"/>
          <a:stretch>
            <a:fillRect/>
          </a:stretch>
        </p:blipFill>
        <p:spPr>
          <a:xfrm>
            <a:off x="7648575" y="4398169"/>
            <a:ext cx="342900" cy="342900"/>
          </a:xfrm>
          <a:prstGeom prst="rect">
            <a:avLst/>
          </a:prstGeom>
        </p:spPr>
      </p:pic>
      <p:pic>
        <p:nvPicPr>
          <p:cNvPr id="28" name="SK-35-img-27" descr="preencoded.png"/>
          <p:cNvPicPr>
            <a:picLocks noChangeAspect="1"/>
          </p:cNvPicPr>
          <p:nvPr/>
        </p:nvPicPr>
        <p:blipFill>
          <a:blip r:embed="rId23"/>
          <a:stretch>
            <a:fillRect/>
          </a:stretch>
        </p:blipFill>
        <p:spPr>
          <a:xfrm>
            <a:off x="7724775" y="4493419"/>
            <a:ext cx="190500" cy="152400"/>
          </a:xfrm>
          <a:prstGeom prst="rect">
            <a:avLst/>
          </a:prstGeom>
        </p:spPr>
      </p:pic>
      <p:pic>
        <p:nvPicPr>
          <p:cNvPr id="29" name="SK-35-img-28" descr="preencoded.png"/>
          <p:cNvPicPr>
            <a:picLocks noChangeAspect="1"/>
          </p:cNvPicPr>
          <p:nvPr/>
        </p:nvPicPr>
        <p:blipFill>
          <a:blip r:embed="rId13"/>
          <a:stretch>
            <a:fillRect/>
          </a:stretch>
        </p:blipFill>
        <p:spPr>
          <a:xfrm>
            <a:off x="7553325" y="4957763"/>
            <a:ext cx="4210050" cy="547688"/>
          </a:xfrm>
          <a:prstGeom prst="rect">
            <a:avLst/>
          </a:prstGeom>
        </p:spPr>
      </p:pic>
      <p:pic>
        <p:nvPicPr>
          <p:cNvPr id="30" name="SK-35-img-29" descr="preencoded.png"/>
          <p:cNvPicPr>
            <a:picLocks noChangeAspect="1"/>
          </p:cNvPicPr>
          <p:nvPr/>
        </p:nvPicPr>
        <p:blipFill>
          <a:blip r:embed="rId24"/>
          <a:stretch>
            <a:fillRect/>
          </a:stretch>
        </p:blipFill>
        <p:spPr>
          <a:xfrm>
            <a:off x="7648575" y="5060156"/>
            <a:ext cx="342900" cy="342900"/>
          </a:xfrm>
          <a:prstGeom prst="rect">
            <a:avLst/>
          </a:prstGeom>
        </p:spPr>
      </p:pic>
      <p:pic>
        <p:nvPicPr>
          <p:cNvPr id="31" name="SK-35-img-30" descr="preencoded.png"/>
          <p:cNvPicPr>
            <a:picLocks noChangeAspect="1"/>
          </p:cNvPicPr>
          <p:nvPr/>
        </p:nvPicPr>
        <p:blipFill>
          <a:blip r:embed="rId25"/>
          <a:stretch>
            <a:fillRect/>
          </a:stretch>
        </p:blipFill>
        <p:spPr>
          <a:xfrm>
            <a:off x="7724775" y="5155406"/>
            <a:ext cx="190500" cy="152400"/>
          </a:xfrm>
          <a:prstGeom prst="rect">
            <a:avLst/>
          </a:prstGeom>
        </p:spPr>
      </p:pic>
      <p:sp>
        <p:nvSpPr>
          <p:cNvPr id="32" name="SK-35-text-31"/>
          <p:cNvSpPr/>
          <p:nvPr/>
        </p:nvSpPr>
        <p:spPr>
          <a:xfrm>
            <a:off x="381000" y="209550"/>
            <a:ext cx="72923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Summary and Further Resources</a:t>
            </a:r>
            <a:endParaRPr lang="en-US" sz="1650" dirty="0"/>
          </a:p>
        </p:txBody>
      </p:sp>
      <p:sp>
        <p:nvSpPr>
          <p:cNvPr id="33" name="SK-35-text-32"/>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34" name="SK-35-text-33"/>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35" name="SK-35-text-34"/>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36" name="SK-35-text-35"/>
          <p:cNvSpPr/>
          <p:nvPr/>
        </p:nvSpPr>
        <p:spPr>
          <a:xfrm>
            <a:off x="719138" y="1943100"/>
            <a:ext cx="65436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Key Clinical Takeaways</a:t>
            </a:r>
            <a:endParaRPr lang="en-US" sz="1350" dirty="0"/>
          </a:p>
        </p:txBody>
      </p:sp>
      <p:sp>
        <p:nvSpPr>
          <p:cNvPr id="37" name="SK-35-text-36"/>
          <p:cNvSpPr/>
          <p:nvPr/>
        </p:nvSpPr>
        <p:spPr>
          <a:xfrm>
            <a:off x="690563" y="2343150"/>
            <a:ext cx="6262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Master the Mnemonics:</a:t>
            </a:r>
            <a:r>
              <a:rPr lang="en-US" sz="1125" dirty="0">
                <a:solidFill>
                  <a:srgbClr val="2D2D2D"/>
                </a:solidFill>
              </a:rPr>
              <a:t> Use </a:t>
            </a:r>
            <a:r>
              <a:rPr lang="en-US" sz="1125" b="1" dirty="0">
                <a:solidFill>
                  <a:srgbClr val="2D2D2D"/>
                </a:solidFill>
              </a:rPr>
              <a:t>SICK</a:t>
            </a:r>
            <a:r>
              <a:rPr lang="en-US" sz="1125" dirty="0">
                <a:solidFill>
                  <a:srgbClr val="2D2D2D"/>
                </a:solidFill>
              </a:rPr>
              <a:t> for general advice and </a:t>
            </a:r>
            <a:r>
              <a:rPr lang="en-US" sz="1125" b="1" dirty="0">
                <a:solidFill>
                  <a:srgbClr val="2D2D2D"/>
                </a:solidFill>
              </a:rPr>
              <a:t>SADMAN</a:t>
            </a:r>
            <a:r>
              <a:rPr lang="en-US" sz="1125" dirty="0">
                <a:solidFill>
                  <a:srgbClr val="2D2D2D"/>
                </a:solidFill>
              </a:rPr>
              <a:t> for specific medication pauses during dehydration.</a:t>
            </a:r>
            <a:endParaRPr lang="en-US" sz="1125" dirty="0"/>
          </a:p>
        </p:txBody>
      </p:sp>
      <p:sp>
        <p:nvSpPr>
          <p:cNvPr id="38" name="SK-35-text-37"/>
          <p:cNvSpPr/>
          <p:nvPr/>
        </p:nvSpPr>
        <p:spPr>
          <a:xfrm>
            <a:off x="690563" y="2819400"/>
            <a:ext cx="6262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The SGLT2i Paradox:</a:t>
            </a:r>
            <a:r>
              <a:rPr lang="en-US" sz="1125" dirty="0">
                <a:solidFill>
                  <a:srgbClr val="2D2D2D"/>
                </a:solidFill>
              </a:rPr>
              <a:t> Always check ketones in unwell patients on SGLT2i, even if glucose is normal (Euglycaemic DKA risk).</a:t>
            </a:r>
            <a:endParaRPr lang="en-US" sz="1125" dirty="0"/>
          </a:p>
        </p:txBody>
      </p:sp>
      <p:sp>
        <p:nvSpPr>
          <p:cNvPr id="39" name="SK-35-text-38"/>
          <p:cNvSpPr/>
          <p:nvPr/>
        </p:nvSpPr>
        <p:spPr>
          <a:xfrm>
            <a:off x="690563" y="3295650"/>
            <a:ext cx="6262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Never Stop Insulin:</a:t>
            </a:r>
            <a:r>
              <a:rPr lang="en-US" sz="1125" dirty="0">
                <a:solidFill>
                  <a:srgbClr val="2D2D2D"/>
                </a:solidFill>
              </a:rPr>
              <a:t> Vital for Type 1 DM; requirements typically </a:t>
            </a:r>
            <a:r>
              <a:rPr lang="en-US" sz="1125" i="1" dirty="0">
                <a:solidFill>
                  <a:srgbClr val="2D2D2D"/>
                </a:solidFill>
              </a:rPr>
              <a:t>increase</a:t>
            </a:r>
            <a:r>
              <a:rPr lang="en-US" sz="1125" dirty="0">
                <a:solidFill>
                  <a:srgbClr val="2D2D2D"/>
                </a:solidFill>
              </a:rPr>
              <a:t> during the physiological stress of illness.</a:t>
            </a:r>
            <a:endParaRPr lang="en-US" sz="1125" dirty="0"/>
          </a:p>
        </p:txBody>
      </p:sp>
      <p:sp>
        <p:nvSpPr>
          <p:cNvPr id="40" name="SK-35-text-39"/>
          <p:cNvSpPr/>
          <p:nvPr/>
        </p:nvSpPr>
        <p:spPr>
          <a:xfrm>
            <a:off x="690563" y="3771900"/>
            <a:ext cx="6262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HHS Recognition:</a:t>
            </a:r>
            <a:r>
              <a:rPr lang="en-US" sz="1125" dirty="0">
                <a:solidFill>
                  <a:srgbClr val="2D2D2D"/>
                </a:solidFill>
              </a:rPr>
              <a:t> Suspect in elderly T2DM with glucose &gt;30, confusion, and profound dehydration. 999 emergency.</a:t>
            </a:r>
            <a:endParaRPr lang="en-US" sz="1125" dirty="0"/>
          </a:p>
        </p:txBody>
      </p:sp>
      <p:sp>
        <p:nvSpPr>
          <p:cNvPr id="41" name="SK-35-text-40"/>
          <p:cNvSpPr/>
          <p:nvPr/>
        </p:nvSpPr>
        <p:spPr>
          <a:xfrm>
            <a:off x="690563" y="4248150"/>
            <a:ext cx="6262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Safety Netting:</a:t>
            </a:r>
            <a:r>
              <a:rPr lang="en-US" sz="1125" dirty="0">
                <a:solidFill>
                  <a:srgbClr val="2D2D2D"/>
                </a:solidFill>
              </a:rPr>
              <a:t> Patients need written sick day plans and home kits (ketone strips, fast glucose) before they become unwell.</a:t>
            </a:r>
            <a:endParaRPr lang="en-US" sz="1125" dirty="0"/>
          </a:p>
        </p:txBody>
      </p:sp>
      <p:sp>
        <p:nvSpPr>
          <p:cNvPr id="42" name="SK-35-text-41"/>
          <p:cNvSpPr/>
          <p:nvPr/>
        </p:nvSpPr>
        <p:spPr>
          <a:xfrm>
            <a:off x="661988" y="5248275"/>
            <a:ext cx="11530013" cy="185738"/>
          </a:xfrm>
          <a:prstGeom prst="rect">
            <a:avLst/>
          </a:prstGeom>
          <a:noFill/>
          <a:ln/>
        </p:spPr>
        <p:txBody>
          <a:bodyPr vert="horz" wrap="square" lIns="0" tIns="0" rIns="0" bIns="0" rtlCol="0" anchor="ctr"/>
          <a:lstStyle/>
          <a:p>
            <a:pPr marL="0" indent="0">
              <a:lnSpc>
                <a:spcPts val="1463"/>
              </a:lnSpc>
              <a:buNone/>
            </a:pPr>
            <a:r>
              <a:rPr lang="en-US" sz="975" b="1" dirty="0">
                <a:solidFill>
                  <a:srgbClr val="5D4037"/>
                </a:solidFill>
              </a:rPr>
              <a:t>AKT/SCA Tip: Focus on the "When to Restart" rule—24-48 hours of normal oral intake and feeling better.</a:t>
            </a:r>
            <a:endParaRPr lang="en-US" sz="975" dirty="0"/>
          </a:p>
        </p:txBody>
      </p:sp>
      <p:sp>
        <p:nvSpPr>
          <p:cNvPr id="43" name="SK-35-text-42"/>
          <p:cNvSpPr/>
          <p:nvPr/>
        </p:nvSpPr>
        <p:spPr>
          <a:xfrm>
            <a:off x="7553325" y="1814513"/>
            <a:ext cx="4210050"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Deep Dive Resources</a:t>
            </a:r>
            <a:endParaRPr lang="en-US" sz="1350" dirty="0"/>
          </a:p>
        </p:txBody>
      </p:sp>
      <p:sp>
        <p:nvSpPr>
          <p:cNvPr id="44" name="SK-35-text-43"/>
          <p:cNvSpPr/>
          <p:nvPr/>
        </p:nvSpPr>
        <p:spPr>
          <a:xfrm>
            <a:off x="8134350" y="2405063"/>
            <a:ext cx="32537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NICE Guideline NG28</a:t>
            </a:r>
            <a:endParaRPr lang="en-US" sz="1050" dirty="0"/>
          </a:p>
        </p:txBody>
      </p:sp>
      <p:sp>
        <p:nvSpPr>
          <p:cNvPr id="45" name="SK-35-text-44"/>
          <p:cNvSpPr/>
          <p:nvPr/>
        </p:nvSpPr>
        <p:spPr>
          <a:xfrm>
            <a:off x="8134350" y="2605088"/>
            <a:ext cx="4057650" cy="157163"/>
          </a:xfrm>
          <a:prstGeom prst="rect">
            <a:avLst/>
          </a:prstGeom>
          <a:noFill/>
          <a:ln/>
        </p:spPr>
        <p:txBody>
          <a:bodyPr vert="horz" wrap="square" lIns="0" tIns="0" rIns="0" bIns="0" rtlCol="0" anchor="ctr"/>
          <a:lstStyle/>
          <a:p>
            <a:pPr marL="0" indent="0">
              <a:lnSpc>
                <a:spcPts val="1238"/>
              </a:lnSpc>
              <a:buNone/>
            </a:pPr>
            <a:r>
              <a:rPr lang="en-US" sz="825" dirty="0">
                <a:solidFill>
                  <a:srgbClr val="757575"/>
                </a:solidFill>
              </a:rPr>
              <a:t>Updated Feb 2026 - T2DM Management</a:t>
            </a:r>
            <a:endParaRPr lang="en-US" sz="825" dirty="0"/>
          </a:p>
        </p:txBody>
      </p:sp>
      <p:sp>
        <p:nvSpPr>
          <p:cNvPr id="46" name="SK-35-text-45"/>
          <p:cNvSpPr/>
          <p:nvPr/>
        </p:nvSpPr>
        <p:spPr>
          <a:xfrm>
            <a:off x="8134350" y="3067050"/>
            <a:ext cx="27203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TREND-UK Leaflets</a:t>
            </a:r>
            <a:endParaRPr lang="en-US" sz="1050" dirty="0"/>
          </a:p>
        </p:txBody>
      </p:sp>
      <p:sp>
        <p:nvSpPr>
          <p:cNvPr id="47" name="SK-35-text-46"/>
          <p:cNvSpPr/>
          <p:nvPr/>
        </p:nvSpPr>
        <p:spPr>
          <a:xfrm>
            <a:off x="8134350" y="3267075"/>
            <a:ext cx="4057650" cy="157163"/>
          </a:xfrm>
          <a:prstGeom prst="rect">
            <a:avLst/>
          </a:prstGeom>
          <a:noFill/>
          <a:ln/>
        </p:spPr>
        <p:txBody>
          <a:bodyPr vert="horz" wrap="square" lIns="0" tIns="0" rIns="0" bIns="0" rtlCol="0" anchor="ctr"/>
          <a:lstStyle/>
          <a:p>
            <a:pPr marL="0" indent="0">
              <a:lnSpc>
                <a:spcPts val="1238"/>
              </a:lnSpc>
              <a:buNone/>
            </a:pPr>
            <a:r>
              <a:rPr lang="en-US" sz="825" dirty="0">
                <a:solidFill>
                  <a:srgbClr val="757575"/>
                </a:solidFill>
              </a:rPr>
              <a:t>Patient-facing sick day rule guides</a:t>
            </a:r>
            <a:endParaRPr lang="en-US" sz="825" dirty="0"/>
          </a:p>
        </p:txBody>
      </p:sp>
      <p:sp>
        <p:nvSpPr>
          <p:cNvPr id="48" name="SK-35-text-47"/>
          <p:cNvSpPr/>
          <p:nvPr/>
        </p:nvSpPr>
        <p:spPr>
          <a:xfrm>
            <a:off x="8134350" y="3729038"/>
            <a:ext cx="30403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MHRA Safety Updates</a:t>
            </a:r>
            <a:endParaRPr lang="en-US" sz="1050" dirty="0"/>
          </a:p>
        </p:txBody>
      </p:sp>
      <p:sp>
        <p:nvSpPr>
          <p:cNvPr id="49" name="SK-35-text-48"/>
          <p:cNvSpPr/>
          <p:nvPr/>
        </p:nvSpPr>
        <p:spPr>
          <a:xfrm>
            <a:off x="8134350" y="3929063"/>
            <a:ext cx="4057650" cy="157163"/>
          </a:xfrm>
          <a:prstGeom prst="rect">
            <a:avLst/>
          </a:prstGeom>
          <a:noFill/>
          <a:ln/>
        </p:spPr>
        <p:txBody>
          <a:bodyPr vert="horz" wrap="square" lIns="0" tIns="0" rIns="0" bIns="0" rtlCol="0" anchor="ctr"/>
          <a:lstStyle/>
          <a:p>
            <a:pPr marL="0" indent="0">
              <a:lnSpc>
                <a:spcPts val="1238"/>
              </a:lnSpc>
              <a:buNone/>
            </a:pPr>
            <a:r>
              <a:rPr lang="en-US" sz="825" dirty="0">
                <a:solidFill>
                  <a:srgbClr val="757575"/>
                </a:solidFill>
              </a:rPr>
              <a:t>SGLT2i and DKA warnings (2024/25)</a:t>
            </a:r>
            <a:endParaRPr lang="en-US" sz="825" dirty="0"/>
          </a:p>
        </p:txBody>
      </p:sp>
      <p:sp>
        <p:nvSpPr>
          <p:cNvPr id="50" name="SK-35-text-49"/>
          <p:cNvSpPr/>
          <p:nvPr/>
        </p:nvSpPr>
        <p:spPr>
          <a:xfrm>
            <a:off x="8134350" y="4391025"/>
            <a:ext cx="4000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Bradford VTS Diabetes Hub</a:t>
            </a:r>
            <a:endParaRPr lang="en-US" sz="1050" dirty="0"/>
          </a:p>
        </p:txBody>
      </p:sp>
      <p:sp>
        <p:nvSpPr>
          <p:cNvPr id="51" name="SK-35-text-50"/>
          <p:cNvSpPr/>
          <p:nvPr/>
        </p:nvSpPr>
        <p:spPr>
          <a:xfrm>
            <a:off x="8134350" y="4591050"/>
            <a:ext cx="4057650" cy="157163"/>
          </a:xfrm>
          <a:prstGeom prst="rect">
            <a:avLst/>
          </a:prstGeom>
          <a:noFill/>
          <a:ln/>
        </p:spPr>
        <p:txBody>
          <a:bodyPr vert="horz" wrap="square" lIns="0" tIns="0" rIns="0" bIns="0" rtlCol="0" anchor="ctr"/>
          <a:lstStyle/>
          <a:p>
            <a:pPr marL="0" indent="0">
              <a:lnSpc>
                <a:spcPts val="1238"/>
              </a:lnSpc>
              <a:buNone/>
            </a:pPr>
            <a:r>
              <a:rPr lang="en-US" sz="825" dirty="0">
                <a:solidFill>
                  <a:srgbClr val="757575"/>
                </a:solidFill>
              </a:rPr>
              <a:t>AKT Question banks &amp; SCA Case scenarios</a:t>
            </a:r>
            <a:endParaRPr lang="en-US" sz="825" dirty="0"/>
          </a:p>
        </p:txBody>
      </p:sp>
      <p:sp>
        <p:nvSpPr>
          <p:cNvPr id="52" name="SK-35-text-51"/>
          <p:cNvSpPr/>
          <p:nvPr/>
        </p:nvSpPr>
        <p:spPr>
          <a:xfrm>
            <a:off x="8134350" y="5053013"/>
            <a:ext cx="26136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BNF Section 6.1</a:t>
            </a:r>
            <a:endParaRPr lang="en-US" sz="1050" dirty="0"/>
          </a:p>
        </p:txBody>
      </p:sp>
      <p:sp>
        <p:nvSpPr>
          <p:cNvPr id="53" name="SK-35-text-52"/>
          <p:cNvSpPr/>
          <p:nvPr/>
        </p:nvSpPr>
        <p:spPr>
          <a:xfrm>
            <a:off x="8134350" y="5253038"/>
            <a:ext cx="4057650" cy="157163"/>
          </a:xfrm>
          <a:prstGeom prst="rect">
            <a:avLst/>
          </a:prstGeom>
          <a:noFill/>
          <a:ln/>
        </p:spPr>
        <p:txBody>
          <a:bodyPr vert="horz" wrap="square" lIns="0" tIns="0" rIns="0" bIns="0" rtlCol="0" anchor="ctr"/>
          <a:lstStyle/>
          <a:p>
            <a:pPr marL="0" indent="0">
              <a:lnSpc>
                <a:spcPts val="1238"/>
              </a:lnSpc>
              <a:buNone/>
            </a:pPr>
            <a:r>
              <a:rPr lang="en-US" sz="825" dirty="0">
                <a:solidFill>
                  <a:srgbClr val="757575"/>
                </a:solidFill>
              </a:rPr>
              <a:t>Insulin &amp; Glucagon (Baqsimi) dosing</a:t>
            </a:r>
            <a:endParaRPr lang="en-US" sz="825" dirty="0"/>
          </a:p>
        </p:txBody>
      </p:sp>
      <p:sp>
        <p:nvSpPr>
          <p:cNvPr id="54" name="SK-35-text-53"/>
          <p:cNvSpPr/>
          <p:nvPr/>
        </p:nvSpPr>
        <p:spPr>
          <a:xfrm>
            <a:off x="0" y="6510338"/>
            <a:ext cx="11715750" cy="347663"/>
          </a:xfrm>
          <a:prstGeom prst="rect">
            <a:avLst/>
          </a:prstGeom>
          <a:noFill/>
          <a:ln/>
        </p:spPr>
        <p:txBody>
          <a:bodyPr vert="horz" wrap="square" lIns="0" tIns="0" rIns="0" bIns="0" rtlCol="0" anchor="ctr"/>
          <a:lstStyle/>
          <a:p>
            <a:pPr marL="0" indent="0" algn="ctr">
              <a:lnSpc>
                <a:spcPts val="1238"/>
              </a:lnSpc>
              <a:buNone/>
            </a:pPr>
            <a:r>
              <a:rPr lang="en-US" sz="825" dirty="0">
                <a:solidFill>
                  <a:srgbClr val="9E9E9E"/>
                </a:solidFill>
              </a:rPr>
              <a:t>End of teaching deck. Review these slides as part of your RCGP exam preparation. Good luck!</a:t>
            </a:r>
            <a:endParaRPr lang="en-US" sz="82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4-img-3" descr="preencoded.png"/>
          <p:cNvPicPr>
            <a:picLocks noChangeAspect="1"/>
          </p:cNvPicPr>
          <p:nvPr/>
        </p:nvPicPr>
        <p:blipFill>
          <a:blip r:embed="rId4"/>
          <a:stretch>
            <a:fillRect/>
          </a:stretch>
        </p:blipFill>
        <p:spPr>
          <a:xfrm>
            <a:off x="142875" y="76200"/>
            <a:ext cx="11906250" cy="704850"/>
          </a:xfrm>
          <a:prstGeom prst="rect">
            <a:avLst/>
          </a:prstGeom>
        </p:spPr>
      </p:pic>
      <p:pic>
        <p:nvPicPr>
          <p:cNvPr id="5" name="SK-4-img-4" descr="preencoded.png"/>
          <p:cNvPicPr>
            <a:picLocks noChangeAspect="1"/>
          </p:cNvPicPr>
          <p:nvPr/>
        </p:nvPicPr>
        <p:blipFill>
          <a:blip r:embed="rId5"/>
          <a:stretch>
            <a:fillRect/>
          </a:stretch>
        </p:blipFill>
        <p:spPr>
          <a:xfrm>
            <a:off x="381000" y="514350"/>
            <a:ext cx="11430000" cy="171450"/>
          </a:xfrm>
          <a:prstGeom prst="rect">
            <a:avLst/>
          </a:prstGeom>
        </p:spPr>
      </p:pic>
      <p:pic>
        <p:nvPicPr>
          <p:cNvPr id="6" name="SK-4-img-5" descr="preencoded.png"/>
          <p:cNvPicPr>
            <a:picLocks noChangeAspect="1"/>
          </p:cNvPicPr>
          <p:nvPr/>
        </p:nvPicPr>
        <p:blipFill>
          <a:blip r:embed="rId6"/>
          <a:stretch>
            <a:fillRect/>
          </a:stretch>
        </p:blipFill>
        <p:spPr>
          <a:xfrm>
            <a:off x="381000" y="933450"/>
            <a:ext cx="5572125" cy="2405063"/>
          </a:xfrm>
          <a:prstGeom prst="rect">
            <a:avLst/>
          </a:prstGeom>
        </p:spPr>
      </p:pic>
      <p:pic>
        <p:nvPicPr>
          <p:cNvPr id="7" name="SK-4-img-6" descr="preencoded.png"/>
          <p:cNvPicPr>
            <a:picLocks noChangeAspect="1"/>
          </p:cNvPicPr>
          <p:nvPr/>
        </p:nvPicPr>
        <p:blipFill>
          <a:blip r:embed="rId7"/>
          <a:stretch>
            <a:fillRect/>
          </a:stretch>
        </p:blipFill>
        <p:spPr>
          <a:xfrm>
            <a:off x="571500" y="1190625"/>
            <a:ext cx="190500" cy="152400"/>
          </a:xfrm>
          <a:prstGeom prst="rect">
            <a:avLst/>
          </a:prstGeom>
        </p:spPr>
      </p:pic>
      <p:pic>
        <p:nvPicPr>
          <p:cNvPr id="8" name="SK-4-img-7" descr="preencoded.png"/>
          <p:cNvPicPr>
            <a:picLocks noChangeAspect="1"/>
          </p:cNvPicPr>
          <p:nvPr/>
        </p:nvPicPr>
        <p:blipFill>
          <a:blip r:embed="rId8"/>
          <a:stretch>
            <a:fillRect/>
          </a:stretch>
        </p:blipFill>
        <p:spPr>
          <a:xfrm>
            <a:off x="571500" y="1524000"/>
            <a:ext cx="202406" cy="202406"/>
          </a:xfrm>
          <a:prstGeom prst="rect">
            <a:avLst/>
          </a:prstGeom>
        </p:spPr>
      </p:pic>
      <p:pic>
        <p:nvPicPr>
          <p:cNvPr id="9" name="SK-4-img-8" descr="preencoded.png"/>
          <p:cNvPicPr>
            <a:picLocks noChangeAspect="1"/>
          </p:cNvPicPr>
          <p:nvPr/>
        </p:nvPicPr>
        <p:blipFill>
          <a:blip r:embed="rId8"/>
          <a:stretch>
            <a:fillRect/>
          </a:stretch>
        </p:blipFill>
        <p:spPr>
          <a:xfrm>
            <a:off x="571500" y="2105025"/>
            <a:ext cx="202406" cy="202406"/>
          </a:xfrm>
          <a:prstGeom prst="rect">
            <a:avLst/>
          </a:prstGeom>
        </p:spPr>
      </p:pic>
      <p:pic>
        <p:nvPicPr>
          <p:cNvPr id="10" name="SK-4-img-9" descr="preencoded.png"/>
          <p:cNvPicPr>
            <a:picLocks noChangeAspect="1"/>
          </p:cNvPicPr>
          <p:nvPr/>
        </p:nvPicPr>
        <p:blipFill>
          <a:blip r:embed="rId9"/>
          <a:stretch>
            <a:fillRect/>
          </a:stretch>
        </p:blipFill>
        <p:spPr>
          <a:xfrm>
            <a:off x="381000" y="3576638"/>
            <a:ext cx="5572125" cy="2405063"/>
          </a:xfrm>
          <a:prstGeom prst="rect">
            <a:avLst/>
          </a:prstGeom>
        </p:spPr>
      </p:pic>
      <p:pic>
        <p:nvPicPr>
          <p:cNvPr id="11" name="SK-4-img-10" descr="preencoded.png"/>
          <p:cNvPicPr>
            <a:picLocks noChangeAspect="1"/>
          </p:cNvPicPr>
          <p:nvPr/>
        </p:nvPicPr>
        <p:blipFill>
          <a:blip r:embed="rId10"/>
          <a:stretch>
            <a:fillRect/>
          </a:stretch>
        </p:blipFill>
        <p:spPr>
          <a:xfrm>
            <a:off x="571500" y="3833812"/>
            <a:ext cx="190500" cy="152400"/>
          </a:xfrm>
          <a:prstGeom prst="rect">
            <a:avLst/>
          </a:prstGeom>
        </p:spPr>
      </p:pic>
      <p:pic>
        <p:nvPicPr>
          <p:cNvPr id="12" name="SK-4-img-11" descr="preencoded.png"/>
          <p:cNvPicPr>
            <a:picLocks noChangeAspect="1"/>
          </p:cNvPicPr>
          <p:nvPr/>
        </p:nvPicPr>
        <p:blipFill>
          <a:blip r:embed="rId11"/>
          <a:stretch>
            <a:fillRect/>
          </a:stretch>
        </p:blipFill>
        <p:spPr>
          <a:xfrm>
            <a:off x="571500" y="4167188"/>
            <a:ext cx="202406" cy="202406"/>
          </a:xfrm>
          <a:prstGeom prst="rect">
            <a:avLst/>
          </a:prstGeom>
        </p:spPr>
      </p:pic>
      <p:pic>
        <p:nvPicPr>
          <p:cNvPr id="13" name="SK-4-img-12" descr="preencoded.png"/>
          <p:cNvPicPr>
            <a:picLocks noChangeAspect="1"/>
          </p:cNvPicPr>
          <p:nvPr/>
        </p:nvPicPr>
        <p:blipFill>
          <a:blip r:embed="rId12"/>
          <a:stretch>
            <a:fillRect/>
          </a:stretch>
        </p:blipFill>
        <p:spPr>
          <a:xfrm>
            <a:off x="571500" y="4748213"/>
            <a:ext cx="5191125" cy="404813"/>
          </a:xfrm>
          <a:prstGeom prst="rect">
            <a:avLst/>
          </a:prstGeom>
        </p:spPr>
      </p:pic>
      <p:pic>
        <p:nvPicPr>
          <p:cNvPr id="14" name="SK-4-img-13" descr="preencoded.png"/>
          <p:cNvPicPr>
            <a:picLocks noChangeAspect="1"/>
          </p:cNvPicPr>
          <p:nvPr/>
        </p:nvPicPr>
        <p:blipFill>
          <a:blip r:embed="rId13"/>
          <a:stretch>
            <a:fillRect/>
          </a:stretch>
        </p:blipFill>
        <p:spPr>
          <a:xfrm>
            <a:off x="714375" y="4876205"/>
            <a:ext cx="178594" cy="148828"/>
          </a:xfrm>
          <a:prstGeom prst="rect">
            <a:avLst/>
          </a:prstGeom>
        </p:spPr>
      </p:pic>
      <p:pic>
        <p:nvPicPr>
          <p:cNvPr id="15" name="SK-4-img-14" descr="preencoded.png"/>
          <p:cNvPicPr>
            <a:picLocks noChangeAspect="1"/>
          </p:cNvPicPr>
          <p:nvPr/>
        </p:nvPicPr>
        <p:blipFill>
          <a:blip r:embed="rId14"/>
          <a:stretch>
            <a:fillRect/>
          </a:stretch>
        </p:blipFill>
        <p:spPr>
          <a:xfrm>
            <a:off x="6238875" y="933450"/>
            <a:ext cx="5572125" cy="1962150"/>
          </a:xfrm>
          <a:prstGeom prst="rect">
            <a:avLst/>
          </a:prstGeom>
        </p:spPr>
      </p:pic>
      <p:pic>
        <p:nvPicPr>
          <p:cNvPr id="16" name="SK-4-img-15" descr="preencoded.png"/>
          <p:cNvPicPr>
            <a:picLocks noChangeAspect="1"/>
          </p:cNvPicPr>
          <p:nvPr/>
        </p:nvPicPr>
        <p:blipFill>
          <a:blip r:embed="rId15"/>
          <a:stretch>
            <a:fillRect/>
          </a:stretch>
        </p:blipFill>
        <p:spPr>
          <a:xfrm>
            <a:off x="6429375" y="1190625"/>
            <a:ext cx="190500" cy="152400"/>
          </a:xfrm>
          <a:prstGeom prst="rect">
            <a:avLst/>
          </a:prstGeom>
        </p:spPr>
      </p:pic>
      <p:pic>
        <p:nvPicPr>
          <p:cNvPr id="17" name="SK-4-img-16" descr="preencoded.png"/>
          <p:cNvPicPr>
            <a:picLocks noChangeAspect="1"/>
          </p:cNvPicPr>
          <p:nvPr/>
        </p:nvPicPr>
        <p:blipFill>
          <a:blip r:embed="rId8"/>
          <a:stretch>
            <a:fillRect/>
          </a:stretch>
        </p:blipFill>
        <p:spPr>
          <a:xfrm>
            <a:off x="6429375" y="1524000"/>
            <a:ext cx="202406" cy="202406"/>
          </a:xfrm>
          <a:prstGeom prst="rect">
            <a:avLst/>
          </a:prstGeom>
        </p:spPr>
      </p:pic>
      <p:pic>
        <p:nvPicPr>
          <p:cNvPr id="18" name="SK-4-img-17" descr="preencoded.png"/>
          <p:cNvPicPr>
            <a:picLocks noChangeAspect="1"/>
          </p:cNvPicPr>
          <p:nvPr/>
        </p:nvPicPr>
        <p:blipFill>
          <a:blip r:embed="rId8"/>
          <a:stretch>
            <a:fillRect/>
          </a:stretch>
        </p:blipFill>
        <p:spPr>
          <a:xfrm>
            <a:off x="6429375" y="2105025"/>
            <a:ext cx="202406" cy="202406"/>
          </a:xfrm>
          <a:prstGeom prst="rect">
            <a:avLst/>
          </a:prstGeom>
        </p:spPr>
      </p:pic>
      <p:pic>
        <p:nvPicPr>
          <p:cNvPr id="19" name="SK-4-img-18" descr="preencoded.png"/>
          <p:cNvPicPr>
            <a:picLocks noChangeAspect="1"/>
          </p:cNvPicPr>
          <p:nvPr/>
        </p:nvPicPr>
        <p:blipFill>
          <a:blip r:embed="rId16"/>
          <a:stretch>
            <a:fillRect/>
          </a:stretch>
        </p:blipFill>
        <p:spPr>
          <a:xfrm>
            <a:off x="6238875" y="3086100"/>
            <a:ext cx="5572125" cy="2895600"/>
          </a:xfrm>
          <a:prstGeom prst="rect">
            <a:avLst/>
          </a:prstGeom>
        </p:spPr>
      </p:pic>
      <p:pic>
        <p:nvPicPr>
          <p:cNvPr id="20" name="SK-4-img-19" descr="preencoded.png"/>
          <p:cNvPicPr>
            <a:picLocks noChangeAspect="1"/>
          </p:cNvPicPr>
          <p:nvPr/>
        </p:nvPicPr>
        <p:blipFill>
          <a:blip r:embed="rId17"/>
          <a:stretch>
            <a:fillRect/>
          </a:stretch>
        </p:blipFill>
        <p:spPr>
          <a:xfrm>
            <a:off x="381000" y="6210300"/>
            <a:ext cx="11430000" cy="419100"/>
          </a:xfrm>
          <a:prstGeom prst="rect">
            <a:avLst/>
          </a:prstGeom>
        </p:spPr>
      </p:pic>
      <p:pic>
        <p:nvPicPr>
          <p:cNvPr id="21" name="SK-4-img-20" descr="preencoded.png"/>
          <p:cNvPicPr>
            <a:picLocks noChangeAspect="1"/>
          </p:cNvPicPr>
          <p:nvPr/>
        </p:nvPicPr>
        <p:blipFill>
          <a:blip r:embed="rId18"/>
          <a:stretch>
            <a:fillRect/>
          </a:stretch>
        </p:blipFill>
        <p:spPr>
          <a:xfrm>
            <a:off x="619125" y="6343650"/>
            <a:ext cx="190500" cy="152400"/>
          </a:xfrm>
          <a:prstGeom prst="rect">
            <a:avLst/>
          </a:prstGeom>
        </p:spPr>
      </p:pic>
      <p:sp>
        <p:nvSpPr>
          <p:cNvPr id="22" name="SK-4-text-21"/>
          <p:cNvSpPr/>
          <p:nvPr/>
        </p:nvSpPr>
        <p:spPr>
          <a:xfrm>
            <a:off x="381000" y="171450"/>
            <a:ext cx="60350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High Risk Patient Groups</a:t>
            </a:r>
            <a:endParaRPr lang="en-US" sz="1650" dirty="0"/>
          </a:p>
        </p:txBody>
      </p:sp>
      <p:sp>
        <p:nvSpPr>
          <p:cNvPr id="23" name="SK-4-text-22"/>
          <p:cNvSpPr/>
          <p:nvPr/>
        </p:nvSpPr>
        <p:spPr>
          <a:xfrm>
            <a:off x="11074301" y="2762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4" name="SK-4-text-23"/>
          <p:cNvSpPr/>
          <p:nvPr/>
        </p:nvSpPr>
        <p:spPr>
          <a:xfrm>
            <a:off x="381000" y="54292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5" name="SK-4-text-24"/>
          <p:cNvSpPr/>
          <p:nvPr/>
        </p:nvSpPr>
        <p:spPr>
          <a:xfrm>
            <a:off x="9663857" y="55006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6" name="SK-4-text-25"/>
          <p:cNvSpPr/>
          <p:nvPr/>
        </p:nvSpPr>
        <p:spPr>
          <a:xfrm>
            <a:off x="904875" y="1123950"/>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8C00"/>
                </a:solidFill>
              </a:rPr>
              <a:t>Diabetes Management Risks</a:t>
            </a:r>
            <a:endParaRPr lang="en-US" sz="1500" dirty="0"/>
          </a:p>
        </p:txBody>
      </p:sp>
      <p:sp>
        <p:nvSpPr>
          <p:cNvPr id="27" name="SK-4-text-26"/>
          <p:cNvSpPr/>
          <p:nvPr/>
        </p:nvSpPr>
        <p:spPr>
          <a:xfrm>
            <a:off x="869156" y="1524000"/>
            <a:ext cx="48934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Type 1 Diabetes:</a:t>
            </a:r>
            <a:r>
              <a:rPr lang="en-US" sz="1275" dirty="0">
                <a:solidFill>
                  <a:srgbClr val="2D2D2D"/>
                </a:solidFill>
              </a:rPr>
              <a:t> DKA risk is always present, even if glucose is not significantly elevated.</a:t>
            </a:r>
            <a:endParaRPr lang="en-US" sz="1275" dirty="0"/>
          </a:p>
        </p:txBody>
      </p:sp>
      <p:sp>
        <p:nvSpPr>
          <p:cNvPr id="28" name="SK-4-text-27"/>
          <p:cNvSpPr/>
          <p:nvPr/>
        </p:nvSpPr>
        <p:spPr>
          <a:xfrm>
            <a:off x="869156" y="2105025"/>
            <a:ext cx="48934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Insulin/Sulfonylureas:</a:t>
            </a:r>
            <a:r>
              <a:rPr lang="en-US" sz="1275" dirty="0">
                <a:solidFill>
                  <a:srgbClr val="2D2D2D"/>
                </a:solidFill>
              </a:rPr>
              <a:t> Significant risk of severe hypoglycaemia if carbohydrate intake drops.</a:t>
            </a:r>
            <a:endParaRPr lang="en-US" sz="1275" dirty="0"/>
          </a:p>
        </p:txBody>
      </p:sp>
      <p:sp>
        <p:nvSpPr>
          <p:cNvPr id="29" name="SK-4-text-28"/>
          <p:cNvSpPr/>
          <p:nvPr/>
        </p:nvSpPr>
        <p:spPr>
          <a:xfrm>
            <a:off x="904875" y="3767138"/>
            <a:ext cx="4953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8C00"/>
                </a:solidFill>
              </a:rPr>
              <a:t>SGLT2 Inhibitor Users</a:t>
            </a:r>
            <a:endParaRPr lang="en-US" sz="1500" dirty="0"/>
          </a:p>
        </p:txBody>
      </p:sp>
      <p:sp>
        <p:nvSpPr>
          <p:cNvPr id="30" name="SK-4-text-29"/>
          <p:cNvSpPr/>
          <p:nvPr/>
        </p:nvSpPr>
        <p:spPr>
          <a:xfrm>
            <a:off x="869156" y="4167188"/>
            <a:ext cx="48934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Euglycaemic DKA:</a:t>
            </a:r>
            <a:r>
              <a:rPr lang="en-US" sz="1275" dirty="0">
                <a:solidFill>
                  <a:srgbClr val="2D2D2D"/>
                </a:solidFill>
              </a:rPr>
              <a:t> Normal or near-normal blood glucose levels mask severe ketoacidosis.</a:t>
            </a:r>
            <a:endParaRPr lang="en-US" sz="1275" dirty="0"/>
          </a:p>
        </p:txBody>
      </p:sp>
      <p:sp>
        <p:nvSpPr>
          <p:cNvPr id="31" name="SK-4-text-30"/>
          <p:cNvSpPr/>
          <p:nvPr/>
        </p:nvSpPr>
        <p:spPr>
          <a:xfrm>
            <a:off x="988219" y="4843463"/>
            <a:ext cx="80010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E65100"/>
                </a:solidFill>
              </a:rPr>
              <a:t>Check ketones in ALL unwell patients on SGLT2i</a:t>
            </a:r>
            <a:endParaRPr lang="en-US" sz="1125" dirty="0"/>
          </a:p>
        </p:txBody>
      </p:sp>
      <p:sp>
        <p:nvSpPr>
          <p:cNvPr id="32" name="SK-4-text-31"/>
          <p:cNvSpPr/>
          <p:nvPr/>
        </p:nvSpPr>
        <p:spPr>
          <a:xfrm>
            <a:off x="6762750" y="1123950"/>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8C00"/>
                </a:solidFill>
              </a:rPr>
              <a:t>Frailty &amp; Comorbidity</a:t>
            </a:r>
            <a:endParaRPr lang="en-US" sz="1500" dirty="0"/>
          </a:p>
        </p:txBody>
      </p:sp>
      <p:sp>
        <p:nvSpPr>
          <p:cNvPr id="33" name="SK-4-text-32"/>
          <p:cNvSpPr/>
          <p:nvPr/>
        </p:nvSpPr>
        <p:spPr>
          <a:xfrm>
            <a:off x="6727031" y="1524000"/>
            <a:ext cx="48934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The Elderly:</a:t>
            </a:r>
            <a:r>
              <a:rPr lang="en-US" sz="1275" dirty="0">
                <a:solidFill>
                  <a:srgbClr val="2D2D2D"/>
                </a:solidFill>
              </a:rPr>
              <a:t> High risk of Hyperosmolar Hyperglycaemic State (HHS) and rapid dehydration.</a:t>
            </a:r>
            <a:endParaRPr lang="en-US" sz="1275" dirty="0"/>
          </a:p>
        </p:txBody>
      </p:sp>
      <p:sp>
        <p:nvSpPr>
          <p:cNvPr id="34" name="SK-4-text-33"/>
          <p:cNvSpPr/>
          <p:nvPr/>
        </p:nvSpPr>
        <p:spPr>
          <a:xfrm>
            <a:off x="6727031" y="2105025"/>
            <a:ext cx="48934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CKD Patients:</a:t>
            </a:r>
            <a:r>
              <a:rPr lang="en-US" sz="1275" dirty="0">
                <a:solidFill>
                  <a:srgbClr val="2D2D2D"/>
                </a:solidFill>
              </a:rPr>
              <a:t> Extreme vulnerability to Acute Kidney Injury (AKI) if SADMAN drugs are continued.</a:t>
            </a:r>
            <a:endParaRPr lang="en-US" sz="1275" dirty="0"/>
          </a:p>
        </p:txBody>
      </p:sp>
      <p:sp>
        <p:nvSpPr>
          <p:cNvPr id="35" name="SK-4-text-34"/>
          <p:cNvSpPr/>
          <p:nvPr/>
        </p:nvSpPr>
        <p:spPr>
          <a:xfrm>
            <a:off x="952500" y="6305550"/>
            <a:ext cx="112395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Vigilance is required for those already on SADMAN drugs (ACEi, ARBs, Diuretics, NSAIDs, Metformin, SGLT2i).</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5-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5-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5-img-5" descr="preencoded.png"/>
          <p:cNvPicPr>
            <a:picLocks noChangeAspect="1"/>
          </p:cNvPicPr>
          <p:nvPr/>
        </p:nvPicPr>
        <p:blipFill>
          <a:blip r:embed="rId6"/>
          <a:stretch>
            <a:fillRect/>
          </a:stretch>
        </p:blipFill>
        <p:spPr>
          <a:xfrm>
            <a:off x="381000" y="1776413"/>
            <a:ext cx="2714625" cy="2800350"/>
          </a:xfrm>
          <a:prstGeom prst="rect">
            <a:avLst/>
          </a:prstGeom>
        </p:spPr>
      </p:pic>
      <p:pic>
        <p:nvPicPr>
          <p:cNvPr id="7" name="SK-5-img-6" descr="preencoded.png"/>
          <p:cNvPicPr>
            <a:picLocks noChangeAspect="1"/>
          </p:cNvPicPr>
          <p:nvPr/>
        </p:nvPicPr>
        <p:blipFill>
          <a:blip r:embed="rId7"/>
          <a:stretch>
            <a:fillRect/>
          </a:stretch>
        </p:blipFill>
        <p:spPr>
          <a:xfrm>
            <a:off x="1404938" y="2014538"/>
            <a:ext cx="666750" cy="666750"/>
          </a:xfrm>
          <a:prstGeom prst="rect">
            <a:avLst/>
          </a:prstGeom>
        </p:spPr>
      </p:pic>
      <p:pic>
        <p:nvPicPr>
          <p:cNvPr id="8" name="SK-5-img-7" descr="preencoded.png"/>
          <p:cNvPicPr>
            <a:picLocks noChangeAspect="1"/>
          </p:cNvPicPr>
          <p:nvPr/>
        </p:nvPicPr>
        <p:blipFill>
          <a:blip r:embed="rId8"/>
          <a:stretch>
            <a:fillRect/>
          </a:stretch>
        </p:blipFill>
        <p:spPr>
          <a:xfrm>
            <a:off x="619125" y="3290888"/>
            <a:ext cx="166688" cy="137220"/>
          </a:xfrm>
          <a:prstGeom prst="rect">
            <a:avLst/>
          </a:prstGeom>
        </p:spPr>
      </p:pic>
      <p:pic>
        <p:nvPicPr>
          <p:cNvPr id="9" name="SK-5-img-8" descr="preencoded.png"/>
          <p:cNvPicPr>
            <a:picLocks noChangeAspect="1"/>
          </p:cNvPicPr>
          <p:nvPr/>
        </p:nvPicPr>
        <p:blipFill>
          <a:blip r:embed="rId9"/>
          <a:stretch>
            <a:fillRect/>
          </a:stretch>
        </p:blipFill>
        <p:spPr>
          <a:xfrm>
            <a:off x="619125" y="3833812"/>
            <a:ext cx="166688" cy="137220"/>
          </a:xfrm>
          <a:prstGeom prst="rect">
            <a:avLst/>
          </a:prstGeom>
        </p:spPr>
      </p:pic>
      <p:pic>
        <p:nvPicPr>
          <p:cNvPr id="10" name="SK-5-img-9" descr="preencoded.png"/>
          <p:cNvPicPr>
            <a:picLocks noChangeAspect="1"/>
          </p:cNvPicPr>
          <p:nvPr/>
        </p:nvPicPr>
        <p:blipFill>
          <a:blip r:embed="rId6"/>
          <a:stretch>
            <a:fillRect/>
          </a:stretch>
        </p:blipFill>
        <p:spPr>
          <a:xfrm>
            <a:off x="3286125" y="1776413"/>
            <a:ext cx="2714625" cy="2800350"/>
          </a:xfrm>
          <a:prstGeom prst="rect">
            <a:avLst/>
          </a:prstGeom>
        </p:spPr>
      </p:pic>
      <p:pic>
        <p:nvPicPr>
          <p:cNvPr id="11" name="SK-5-img-10" descr="preencoded.png"/>
          <p:cNvPicPr>
            <a:picLocks noChangeAspect="1"/>
          </p:cNvPicPr>
          <p:nvPr/>
        </p:nvPicPr>
        <p:blipFill>
          <a:blip r:embed="rId10"/>
          <a:stretch>
            <a:fillRect/>
          </a:stretch>
        </p:blipFill>
        <p:spPr>
          <a:xfrm>
            <a:off x="4310063" y="2014538"/>
            <a:ext cx="666750" cy="666750"/>
          </a:xfrm>
          <a:prstGeom prst="rect">
            <a:avLst/>
          </a:prstGeom>
        </p:spPr>
      </p:pic>
      <p:pic>
        <p:nvPicPr>
          <p:cNvPr id="12" name="SK-5-img-11" descr="preencoded.png"/>
          <p:cNvPicPr>
            <a:picLocks noChangeAspect="1"/>
          </p:cNvPicPr>
          <p:nvPr/>
        </p:nvPicPr>
        <p:blipFill>
          <a:blip r:embed="rId11"/>
          <a:stretch>
            <a:fillRect/>
          </a:stretch>
        </p:blipFill>
        <p:spPr>
          <a:xfrm>
            <a:off x="3524250" y="3290888"/>
            <a:ext cx="166688" cy="137220"/>
          </a:xfrm>
          <a:prstGeom prst="rect">
            <a:avLst/>
          </a:prstGeom>
        </p:spPr>
      </p:pic>
      <p:pic>
        <p:nvPicPr>
          <p:cNvPr id="13" name="SK-5-img-12" descr="preencoded.png"/>
          <p:cNvPicPr>
            <a:picLocks noChangeAspect="1"/>
          </p:cNvPicPr>
          <p:nvPr/>
        </p:nvPicPr>
        <p:blipFill>
          <a:blip r:embed="rId12"/>
          <a:stretch>
            <a:fillRect/>
          </a:stretch>
        </p:blipFill>
        <p:spPr>
          <a:xfrm>
            <a:off x="3524250" y="3833812"/>
            <a:ext cx="166688" cy="137220"/>
          </a:xfrm>
          <a:prstGeom prst="rect">
            <a:avLst/>
          </a:prstGeom>
        </p:spPr>
      </p:pic>
      <p:pic>
        <p:nvPicPr>
          <p:cNvPr id="14" name="SK-5-img-13" descr="preencoded.png"/>
          <p:cNvPicPr>
            <a:picLocks noChangeAspect="1"/>
          </p:cNvPicPr>
          <p:nvPr/>
        </p:nvPicPr>
        <p:blipFill>
          <a:blip r:embed="rId13"/>
          <a:stretch>
            <a:fillRect/>
          </a:stretch>
        </p:blipFill>
        <p:spPr>
          <a:xfrm>
            <a:off x="6191250" y="1776413"/>
            <a:ext cx="2714625" cy="2800350"/>
          </a:xfrm>
          <a:prstGeom prst="rect">
            <a:avLst/>
          </a:prstGeom>
        </p:spPr>
      </p:pic>
      <p:pic>
        <p:nvPicPr>
          <p:cNvPr id="15" name="SK-5-img-14" descr="preencoded.png"/>
          <p:cNvPicPr>
            <a:picLocks noChangeAspect="1"/>
          </p:cNvPicPr>
          <p:nvPr/>
        </p:nvPicPr>
        <p:blipFill>
          <a:blip r:embed="rId14"/>
          <a:stretch>
            <a:fillRect/>
          </a:stretch>
        </p:blipFill>
        <p:spPr>
          <a:xfrm>
            <a:off x="7215188" y="2014538"/>
            <a:ext cx="666750" cy="666750"/>
          </a:xfrm>
          <a:prstGeom prst="rect">
            <a:avLst/>
          </a:prstGeom>
        </p:spPr>
      </p:pic>
      <p:pic>
        <p:nvPicPr>
          <p:cNvPr id="16" name="SK-5-img-15" descr="preencoded.png"/>
          <p:cNvPicPr>
            <a:picLocks noChangeAspect="1"/>
          </p:cNvPicPr>
          <p:nvPr/>
        </p:nvPicPr>
        <p:blipFill>
          <a:blip r:embed="rId15"/>
          <a:stretch>
            <a:fillRect/>
          </a:stretch>
        </p:blipFill>
        <p:spPr>
          <a:xfrm>
            <a:off x="6429375" y="3290888"/>
            <a:ext cx="166688" cy="137220"/>
          </a:xfrm>
          <a:prstGeom prst="rect">
            <a:avLst/>
          </a:prstGeom>
        </p:spPr>
      </p:pic>
      <p:pic>
        <p:nvPicPr>
          <p:cNvPr id="17" name="SK-5-img-16" descr="preencoded.png"/>
          <p:cNvPicPr>
            <a:picLocks noChangeAspect="1"/>
          </p:cNvPicPr>
          <p:nvPr/>
        </p:nvPicPr>
        <p:blipFill>
          <a:blip r:embed="rId16"/>
          <a:stretch>
            <a:fillRect/>
          </a:stretch>
        </p:blipFill>
        <p:spPr>
          <a:xfrm>
            <a:off x="6429375" y="3833812"/>
            <a:ext cx="166688" cy="137220"/>
          </a:xfrm>
          <a:prstGeom prst="rect">
            <a:avLst/>
          </a:prstGeom>
        </p:spPr>
      </p:pic>
      <p:pic>
        <p:nvPicPr>
          <p:cNvPr id="18" name="SK-5-img-17" descr="preencoded.png"/>
          <p:cNvPicPr>
            <a:picLocks noChangeAspect="1"/>
          </p:cNvPicPr>
          <p:nvPr/>
        </p:nvPicPr>
        <p:blipFill>
          <a:blip r:embed="rId6"/>
          <a:stretch>
            <a:fillRect/>
          </a:stretch>
        </p:blipFill>
        <p:spPr>
          <a:xfrm>
            <a:off x="9096375" y="1776413"/>
            <a:ext cx="2714625" cy="2800350"/>
          </a:xfrm>
          <a:prstGeom prst="rect">
            <a:avLst/>
          </a:prstGeom>
        </p:spPr>
      </p:pic>
      <p:pic>
        <p:nvPicPr>
          <p:cNvPr id="19" name="SK-5-img-18" descr="preencoded.png"/>
          <p:cNvPicPr>
            <a:picLocks noChangeAspect="1"/>
          </p:cNvPicPr>
          <p:nvPr/>
        </p:nvPicPr>
        <p:blipFill>
          <a:blip r:embed="rId17"/>
          <a:stretch>
            <a:fillRect/>
          </a:stretch>
        </p:blipFill>
        <p:spPr>
          <a:xfrm>
            <a:off x="10120313" y="2014538"/>
            <a:ext cx="666750" cy="666750"/>
          </a:xfrm>
          <a:prstGeom prst="rect">
            <a:avLst/>
          </a:prstGeom>
        </p:spPr>
      </p:pic>
      <p:pic>
        <p:nvPicPr>
          <p:cNvPr id="20" name="SK-5-img-19" descr="preencoded.png"/>
          <p:cNvPicPr>
            <a:picLocks noChangeAspect="1"/>
          </p:cNvPicPr>
          <p:nvPr/>
        </p:nvPicPr>
        <p:blipFill>
          <a:blip r:embed="rId18"/>
          <a:stretch>
            <a:fillRect/>
          </a:stretch>
        </p:blipFill>
        <p:spPr>
          <a:xfrm>
            <a:off x="9334500" y="3290888"/>
            <a:ext cx="166688" cy="137220"/>
          </a:xfrm>
          <a:prstGeom prst="rect">
            <a:avLst/>
          </a:prstGeom>
        </p:spPr>
      </p:pic>
      <p:pic>
        <p:nvPicPr>
          <p:cNvPr id="21" name="SK-5-img-20" descr="preencoded.png"/>
          <p:cNvPicPr>
            <a:picLocks noChangeAspect="1"/>
          </p:cNvPicPr>
          <p:nvPr/>
        </p:nvPicPr>
        <p:blipFill>
          <a:blip r:embed="rId19"/>
          <a:stretch>
            <a:fillRect/>
          </a:stretch>
        </p:blipFill>
        <p:spPr>
          <a:xfrm>
            <a:off x="9334500" y="3833812"/>
            <a:ext cx="166688" cy="137220"/>
          </a:xfrm>
          <a:prstGeom prst="rect">
            <a:avLst/>
          </a:prstGeom>
        </p:spPr>
      </p:pic>
      <p:pic>
        <p:nvPicPr>
          <p:cNvPr id="22" name="SK-5-img-21" descr="preencoded.png"/>
          <p:cNvPicPr>
            <a:picLocks noChangeAspect="1"/>
          </p:cNvPicPr>
          <p:nvPr/>
        </p:nvPicPr>
        <p:blipFill>
          <a:blip r:embed="rId20"/>
          <a:stretch>
            <a:fillRect/>
          </a:stretch>
        </p:blipFill>
        <p:spPr>
          <a:xfrm>
            <a:off x="381000" y="4862513"/>
            <a:ext cx="11430000" cy="933450"/>
          </a:xfrm>
          <a:prstGeom prst="rect">
            <a:avLst/>
          </a:prstGeom>
        </p:spPr>
      </p:pic>
      <p:pic>
        <p:nvPicPr>
          <p:cNvPr id="23" name="SK-5-img-22" descr="preencoded.png"/>
          <p:cNvPicPr>
            <a:picLocks noChangeAspect="1"/>
          </p:cNvPicPr>
          <p:nvPr/>
        </p:nvPicPr>
        <p:blipFill>
          <a:blip r:embed="rId21"/>
          <a:stretch>
            <a:fillRect/>
          </a:stretch>
        </p:blipFill>
        <p:spPr>
          <a:xfrm>
            <a:off x="571500" y="5036790"/>
            <a:ext cx="166688" cy="137220"/>
          </a:xfrm>
          <a:prstGeom prst="rect">
            <a:avLst/>
          </a:prstGeom>
        </p:spPr>
      </p:pic>
      <p:sp>
        <p:nvSpPr>
          <p:cNvPr id="24" name="SK-5-text-23"/>
          <p:cNvSpPr/>
          <p:nvPr/>
        </p:nvSpPr>
        <p:spPr>
          <a:xfrm>
            <a:off x="381000" y="209550"/>
            <a:ext cx="65379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The SICK Mnemonic Overview</a:t>
            </a:r>
            <a:endParaRPr lang="en-US" sz="1650" dirty="0"/>
          </a:p>
        </p:txBody>
      </p:sp>
      <p:sp>
        <p:nvSpPr>
          <p:cNvPr id="25" name="SK-5-text-24"/>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6" name="SK-5-text-25"/>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7" name="SK-5-text-26"/>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8" name="SK-5-text-27"/>
          <p:cNvSpPr/>
          <p:nvPr/>
        </p:nvSpPr>
        <p:spPr>
          <a:xfrm>
            <a:off x="1404938" y="2014538"/>
            <a:ext cx="666750" cy="666750"/>
          </a:xfrm>
          <a:prstGeom prst="rect">
            <a:avLst/>
          </a:prstGeom>
          <a:noFill/>
          <a:ln/>
        </p:spPr>
        <p:txBody>
          <a:bodyPr vert="horz" wrap="square" lIns="0" tIns="0" rIns="0" bIns="0" rtlCol="0" anchor="ctr"/>
          <a:lstStyle/>
          <a:p>
            <a:pPr marL="0" indent="0" algn="ctr">
              <a:lnSpc>
                <a:spcPts val="4050"/>
              </a:lnSpc>
              <a:buNone/>
            </a:pPr>
            <a:r>
              <a:rPr lang="en-US" sz="2700" b="1" dirty="0">
                <a:solidFill>
                  <a:srgbClr val="FFFFFF"/>
                </a:solidFill>
              </a:rPr>
              <a:t>S</a:t>
            </a:r>
            <a:endParaRPr lang="en-US" sz="2700" dirty="0"/>
          </a:p>
        </p:txBody>
      </p:sp>
      <p:sp>
        <p:nvSpPr>
          <p:cNvPr id="29" name="SK-5-text-28"/>
          <p:cNvSpPr/>
          <p:nvPr/>
        </p:nvSpPr>
        <p:spPr>
          <a:xfrm>
            <a:off x="1394222" y="2824163"/>
            <a:ext cx="688032"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8C00"/>
                </a:solidFill>
              </a:rPr>
              <a:t>SUGAR</a:t>
            </a:r>
            <a:endParaRPr lang="en-US" sz="1500" dirty="0"/>
          </a:p>
        </p:txBody>
      </p:sp>
      <p:sp>
        <p:nvSpPr>
          <p:cNvPr id="30" name="SK-5-text-29"/>
          <p:cNvSpPr/>
          <p:nvPr/>
        </p:nvSpPr>
        <p:spPr>
          <a:xfrm>
            <a:off x="881063" y="3252788"/>
            <a:ext cx="1976438"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Blood glucose rises during illness due to stress hormones.</a:t>
            </a:r>
            <a:endParaRPr lang="en-US" sz="1125" dirty="0"/>
          </a:p>
        </p:txBody>
      </p:sp>
      <p:sp>
        <p:nvSpPr>
          <p:cNvPr id="31" name="SK-5-text-30"/>
          <p:cNvSpPr/>
          <p:nvPr/>
        </p:nvSpPr>
        <p:spPr>
          <a:xfrm>
            <a:off x="881063" y="3795713"/>
            <a:ext cx="1976438"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Monitor more frequently (every 1–4 hours).</a:t>
            </a:r>
            <a:endParaRPr lang="en-US" sz="1125" dirty="0"/>
          </a:p>
        </p:txBody>
      </p:sp>
      <p:sp>
        <p:nvSpPr>
          <p:cNvPr id="32" name="SK-5-text-31"/>
          <p:cNvSpPr/>
          <p:nvPr/>
        </p:nvSpPr>
        <p:spPr>
          <a:xfrm>
            <a:off x="4310063" y="2014538"/>
            <a:ext cx="666750" cy="666750"/>
          </a:xfrm>
          <a:prstGeom prst="rect">
            <a:avLst/>
          </a:prstGeom>
          <a:noFill/>
          <a:ln/>
        </p:spPr>
        <p:txBody>
          <a:bodyPr vert="horz" wrap="square" lIns="0" tIns="0" rIns="0" bIns="0" rtlCol="0" anchor="ctr"/>
          <a:lstStyle/>
          <a:p>
            <a:pPr marL="0" indent="0" algn="ctr">
              <a:lnSpc>
                <a:spcPts val="4050"/>
              </a:lnSpc>
              <a:buNone/>
            </a:pPr>
            <a:r>
              <a:rPr lang="en-US" sz="2700" b="1" dirty="0">
                <a:solidFill>
                  <a:srgbClr val="FFFFFF"/>
                </a:solidFill>
              </a:rPr>
              <a:t>I</a:t>
            </a:r>
            <a:endParaRPr lang="en-US" sz="2700" dirty="0"/>
          </a:p>
        </p:txBody>
      </p:sp>
      <p:sp>
        <p:nvSpPr>
          <p:cNvPr id="33" name="SK-5-text-32"/>
          <p:cNvSpPr/>
          <p:nvPr/>
        </p:nvSpPr>
        <p:spPr>
          <a:xfrm>
            <a:off x="4262438" y="2824163"/>
            <a:ext cx="762000"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8C00"/>
                </a:solidFill>
              </a:rPr>
              <a:t>INSULIN</a:t>
            </a:r>
            <a:endParaRPr lang="en-US" sz="1500" dirty="0"/>
          </a:p>
        </p:txBody>
      </p:sp>
      <p:sp>
        <p:nvSpPr>
          <p:cNvPr id="34" name="SK-5-text-33"/>
          <p:cNvSpPr/>
          <p:nvPr/>
        </p:nvSpPr>
        <p:spPr>
          <a:xfrm>
            <a:off x="3786188" y="3252788"/>
            <a:ext cx="1976438"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D32F2F"/>
                </a:solidFill>
              </a:rPr>
              <a:t>NEVER</a:t>
            </a:r>
            <a:r>
              <a:rPr lang="en-US" sz="1125" dirty="0">
                <a:solidFill>
                  <a:srgbClr val="2D2D2D"/>
                </a:solidFill>
              </a:rPr>
              <a:t> stop insulin, even if not eating.</a:t>
            </a:r>
            <a:endParaRPr lang="en-US" sz="1125" dirty="0"/>
          </a:p>
        </p:txBody>
      </p:sp>
      <p:sp>
        <p:nvSpPr>
          <p:cNvPr id="35" name="SK-5-text-34"/>
          <p:cNvSpPr/>
          <p:nvPr/>
        </p:nvSpPr>
        <p:spPr>
          <a:xfrm>
            <a:off x="3786188" y="3795713"/>
            <a:ext cx="1976438"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Doses often need to be increased when unwell.</a:t>
            </a:r>
            <a:endParaRPr lang="en-US" sz="1125" dirty="0"/>
          </a:p>
        </p:txBody>
      </p:sp>
      <p:sp>
        <p:nvSpPr>
          <p:cNvPr id="36" name="SK-5-text-35"/>
          <p:cNvSpPr/>
          <p:nvPr/>
        </p:nvSpPr>
        <p:spPr>
          <a:xfrm>
            <a:off x="7215188" y="2014538"/>
            <a:ext cx="666750" cy="666750"/>
          </a:xfrm>
          <a:prstGeom prst="rect">
            <a:avLst/>
          </a:prstGeom>
          <a:noFill/>
          <a:ln/>
        </p:spPr>
        <p:txBody>
          <a:bodyPr vert="horz" wrap="square" lIns="0" tIns="0" rIns="0" bIns="0" rtlCol="0" anchor="ctr"/>
          <a:lstStyle/>
          <a:p>
            <a:pPr marL="0" indent="0" algn="ctr">
              <a:lnSpc>
                <a:spcPts val="4050"/>
              </a:lnSpc>
              <a:buNone/>
            </a:pPr>
            <a:r>
              <a:rPr lang="en-US" sz="2700" b="1" dirty="0">
                <a:solidFill>
                  <a:srgbClr val="FFFFFF"/>
                </a:solidFill>
              </a:rPr>
              <a:t>C</a:t>
            </a:r>
            <a:endParaRPr lang="en-US" sz="2700" dirty="0"/>
          </a:p>
        </p:txBody>
      </p:sp>
      <p:sp>
        <p:nvSpPr>
          <p:cNvPr id="37" name="SK-5-text-36"/>
          <p:cNvSpPr/>
          <p:nvPr/>
        </p:nvSpPr>
        <p:spPr>
          <a:xfrm>
            <a:off x="7209830" y="2824163"/>
            <a:ext cx="677466"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8C00"/>
                </a:solidFill>
              </a:rPr>
              <a:t>CARBS</a:t>
            </a:r>
            <a:endParaRPr lang="en-US" sz="1500" dirty="0"/>
          </a:p>
        </p:txBody>
      </p:sp>
      <p:sp>
        <p:nvSpPr>
          <p:cNvPr id="38" name="SK-5-text-37"/>
          <p:cNvSpPr/>
          <p:nvPr/>
        </p:nvSpPr>
        <p:spPr>
          <a:xfrm>
            <a:off x="6691313" y="3252788"/>
            <a:ext cx="1976438"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Maintain intake. Drink at least 3 litres of fluid per day.</a:t>
            </a:r>
            <a:endParaRPr lang="en-US" sz="1125" dirty="0"/>
          </a:p>
        </p:txBody>
      </p:sp>
      <p:sp>
        <p:nvSpPr>
          <p:cNvPr id="39" name="SK-5-text-38"/>
          <p:cNvSpPr/>
          <p:nvPr/>
        </p:nvSpPr>
        <p:spPr>
          <a:xfrm>
            <a:off x="6691313" y="3795713"/>
            <a:ext cx="1976438"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If vomiting, use sugary fluids to replace carbs.</a:t>
            </a:r>
            <a:endParaRPr lang="en-US" sz="1125" dirty="0"/>
          </a:p>
        </p:txBody>
      </p:sp>
      <p:sp>
        <p:nvSpPr>
          <p:cNvPr id="40" name="SK-5-text-39"/>
          <p:cNvSpPr/>
          <p:nvPr/>
        </p:nvSpPr>
        <p:spPr>
          <a:xfrm>
            <a:off x="10120313" y="2014538"/>
            <a:ext cx="666750" cy="666750"/>
          </a:xfrm>
          <a:prstGeom prst="rect">
            <a:avLst/>
          </a:prstGeom>
          <a:noFill/>
          <a:ln/>
        </p:spPr>
        <p:txBody>
          <a:bodyPr vert="horz" wrap="square" lIns="0" tIns="0" rIns="0" bIns="0" rtlCol="0" anchor="ctr"/>
          <a:lstStyle/>
          <a:p>
            <a:pPr marL="0" indent="0" algn="ctr">
              <a:lnSpc>
                <a:spcPts val="4050"/>
              </a:lnSpc>
              <a:buNone/>
            </a:pPr>
            <a:r>
              <a:rPr lang="en-US" sz="2700" b="1" dirty="0">
                <a:solidFill>
                  <a:srgbClr val="FFFFFF"/>
                </a:solidFill>
              </a:rPr>
              <a:t>K</a:t>
            </a:r>
            <a:endParaRPr lang="en-US" sz="2700" dirty="0"/>
          </a:p>
        </p:txBody>
      </p:sp>
      <p:sp>
        <p:nvSpPr>
          <p:cNvPr id="41" name="SK-5-text-40"/>
          <p:cNvSpPr/>
          <p:nvPr/>
        </p:nvSpPr>
        <p:spPr>
          <a:xfrm>
            <a:off x="9994850" y="2824163"/>
            <a:ext cx="917525"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8C00"/>
                </a:solidFill>
              </a:rPr>
              <a:t>KETONES</a:t>
            </a:r>
            <a:endParaRPr lang="en-US" sz="1500" dirty="0"/>
          </a:p>
        </p:txBody>
      </p:sp>
      <p:sp>
        <p:nvSpPr>
          <p:cNvPr id="42" name="SK-5-text-41"/>
          <p:cNvSpPr/>
          <p:nvPr/>
        </p:nvSpPr>
        <p:spPr>
          <a:xfrm>
            <a:off x="9596438" y="3252788"/>
            <a:ext cx="1976438"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Check every 2–4 hours in Type 1 or SGLT2i users.</a:t>
            </a:r>
            <a:endParaRPr lang="en-US" sz="1125" dirty="0"/>
          </a:p>
        </p:txBody>
      </p:sp>
      <p:sp>
        <p:nvSpPr>
          <p:cNvPr id="43" name="SK-5-text-42"/>
          <p:cNvSpPr/>
          <p:nvPr/>
        </p:nvSpPr>
        <p:spPr>
          <a:xfrm>
            <a:off x="9596438" y="3795713"/>
            <a:ext cx="1976438"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Extra rapid-acting insulin if ketones are present.</a:t>
            </a:r>
            <a:endParaRPr lang="en-US" sz="1125" dirty="0"/>
          </a:p>
        </p:txBody>
      </p:sp>
      <p:sp>
        <p:nvSpPr>
          <p:cNvPr id="44" name="SK-5-text-43"/>
          <p:cNvSpPr/>
          <p:nvPr/>
        </p:nvSpPr>
        <p:spPr>
          <a:xfrm>
            <a:off x="814388" y="5005388"/>
            <a:ext cx="110490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E65100"/>
                </a:solidFill>
              </a:rPr>
              <a:t>EXAM PEARL (AKT/SCA)</a:t>
            </a:r>
            <a:endParaRPr lang="en-US" sz="1050" dirty="0"/>
          </a:p>
        </p:txBody>
      </p:sp>
      <p:sp>
        <p:nvSpPr>
          <p:cNvPr id="45" name="SK-5-text-44"/>
          <p:cNvSpPr/>
          <p:nvPr/>
        </p:nvSpPr>
        <p:spPr>
          <a:xfrm>
            <a:off x="571500" y="5253038"/>
            <a:ext cx="11049000"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The most common mistake patients make is stopping insulin because they aren't eating. </a:t>
            </a:r>
            <a:r>
              <a:rPr lang="en-US" sz="1050" b="1" dirty="0">
                <a:solidFill>
                  <a:srgbClr val="2D2D2D"/>
                </a:solidFill>
              </a:rPr>
              <a:t>GP trainees:</a:t>
            </a:r>
            <a:r>
              <a:rPr lang="en-US" sz="1050" dirty="0">
                <a:solidFill>
                  <a:srgbClr val="2D2D2D"/>
                </a:solidFill>
              </a:rPr>
              <a:t> In the SCA, explicitly ask if the patient is continuing their insulin and reinforce that illness increases the body's demand for it.</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4"/>
          <a:stretch>
            <a:fillRect/>
          </a:stretch>
        </p:blipFill>
        <p:spPr>
          <a:xfrm>
            <a:off x="142875" y="76200"/>
            <a:ext cx="11906250" cy="704850"/>
          </a:xfrm>
          <a:prstGeom prst="rect">
            <a:avLst/>
          </a:prstGeom>
        </p:spPr>
      </p:pic>
      <p:pic>
        <p:nvPicPr>
          <p:cNvPr id="4" name="SK-6-img-3" descr="preencoded.png"/>
          <p:cNvPicPr>
            <a:picLocks noChangeAspect="1"/>
          </p:cNvPicPr>
          <p:nvPr/>
        </p:nvPicPr>
        <p:blipFill>
          <a:blip r:embed="rId5"/>
          <a:stretch>
            <a:fillRect/>
          </a:stretch>
        </p:blipFill>
        <p:spPr>
          <a:xfrm>
            <a:off x="381000" y="514350"/>
            <a:ext cx="11430000" cy="171450"/>
          </a:xfrm>
          <a:prstGeom prst="rect">
            <a:avLst/>
          </a:prstGeom>
        </p:spPr>
      </p:pic>
      <p:pic>
        <p:nvPicPr>
          <p:cNvPr id="5" name="SK-6-img-4" descr="preencoded.png"/>
          <p:cNvPicPr>
            <a:picLocks noChangeAspect="1"/>
          </p:cNvPicPr>
          <p:nvPr/>
        </p:nvPicPr>
        <p:blipFill>
          <a:blip r:embed="rId6"/>
          <a:stretch>
            <a:fillRect/>
          </a:stretch>
        </p:blipFill>
        <p:spPr>
          <a:xfrm>
            <a:off x="381000" y="933450"/>
            <a:ext cx="5572125" cy="2752725"/>
          </a:xfrm>
          <a:prstGeom prst="rect">
            <a:avLst/>
          </a:prstGeom>
        </p:spPr>
      </p:pic>
      <p:pic>
        <p:nvPicPr>
          <p:cNvPr id="6" name="SK-6-img-5" descr="preencoded.png"/>
          <p:cNvPicPr>
            <a:picLocks noChangeAspect="1"/>
          </p:cNvPicPr>
          <p:nvPr/>
        </p:nvPicPr>
        <p:blipFill>
          <a:blip r:embed="rId7"/>
          <a:stretch>
            <a:fillRect/>
          </a:stretch>
        </p:blipFill>
        <p:spPr>
          <a:xfrm>
            <a:off x="609600" y="1162050"/>
            <a:ext cx="476250" cy="476250"/>
          </a:xfrm>
          <a:prstGeom prst="rect">
            <a:avLst/>
          </a:prstGeom>
        </p:spPr>
      </p:pic>
      <p:pic>
        <p:nvPicPr>
          <p:cNvPr id="7" name="SK-6-img-6" descr="preencoded.png"/>
          <p:cNvPicPr>
            <a:picLocks noChangeAspect="1"/>
          </p:cNvPicPr>
          <p:nvPr/>
        </p:nvPicPr>
        <p:blipFill>
          <a:blip r:embed="rId8"/>
          <a:stretch>
            <a:fillRect/>
          </a:stretch>
        </p:blipFill>
        <p:spPr>
          <a:xfrm>
            <a:off x="609600" y="1800225"/>
            <a:ext cx="214313" cy="214313"/>
          </a:xfrm>
          <a:prstGeom prst="rect">
            <a:avLst/>
          </a:prstGeom>
        </p:spPr>
      </p:pic>
      <p:pic>
        <p:nvPicPr>
          <p:cNvPr id="8" name="SK-6-img-7" descr="preencoded.png"/>
          <p:cNvPicPr>
            <a:picLocks noChangeAspect="1"/>
          </p:cNvPicPr>
          <p:nvPr/>
        </p:nvPicPr>
        <p:blipFill>
          <a:blip r:embed="rId9"/>
          <a:stretch>
            <a:fillRect/>
          </a:stretch>
        </p:blipFill>
        <p:spPr>
          <a:xfrm>
            <a:off x="609600" y="2428875"/>
            <a:ext cx="214313" cy="214313"/>
          </a:xfrm>
          <a:prstGeom prst="rect">
            <a:avLst/>
          </a:prstGeom>
        </p:spPr>
      </p:pic>
      <p:pic>
        <p:nvPicPr>
          <p:cNvPr id="9" name="SK-6-img-8" descr="preencoded.png"/>
          <p:cNvPicPr>
            <a:picLocks noChangeAspect="1"/>
          </p:cNvPicPr>
          <p:nvPr/>
        </p:nvPicPr>
        <p:blipFill>
          <a:blip r:embed="rId6"/>
          <a:stretch>
            <a:fillRect/>
          </a:stretch>
        </p:blipFill>
        <p:spPr>
          <a:xfrm>
            <a:off x="381000" y="3876675"/>
            <a:ext cx="5572125" cy="2752725"/>
          </a:xfrm>
          <a:prstGeom prst="rect">
            <a:avLst/>
          </a:prstGeom>
        </p:spPr>
      </p:pic>
      <p:pic>
        <p:nvPicPr>
          <p:cNvPr id="10" name="SK-6-img-9" descr="preencoded.png"/>
          <p:cNvPicPr>
            <a:picLocks noChangeAspect="1"/>
          </p:cNvPicPr>
          <p:nvPr/>
        </p:nvPicPr>
        <p:blipFill>
          <a:blip r:embed="rId10"/>
          <a:stretch>
            <a:fillRect/>
          </a:stretch>
        </p:blipFill>
        <p:spPr>
          <a:xfrm>
            <a:off x="609600" y="4105275"/>
            <a:ext cx="476250" cy="476250"/>
          </a:xfrm>
          <a:prstGeom prst="rect">
            <a:avLst/>
          </a:prstGeom>
        </p:spPr>
      </p:pic>
      <p:pic>
        <p:nvPicPr>
          <p:cNvPr id="11" name="SK-6-img-10" descr="preencoded.png"/>
          <p:cNvPicPr>
            <a:picLocks noChangeAspect="1"/>
          </p:cNvPicPr>
          <p:nvPr/>
        </p:nvPicPr>
        <p:blipFill>
          <a:blip r:embed="rId11"/>
          <a:stretch>
            <a:fillRect/>
          </a:stretch>
        </p:blipFill>
        <p:spPr>
          <a:xfrm>
            <a:off x="609600" y="4743450"/>
            <a:ext cx="214313" cy="190500"/>
          </a:xfrm>
          <a:prstGeom prst="rect">
            <a:avLst/>
          </a:prstGeom>
        </p:spPr>
      </p:pic>
      <p:pic>
        <p:nvPicPr>
          <p:cNvPr id="12" name="SK-6-img-11" descr="preencoded.png"/>
          <p:cNvPicPr>
            <a:picLocks noChangeAspect="1"/>
          </p:cNvPicPr>
          <p:nvPr/>
        </p:nvPicPr>
        <p:blipFill>
          <a:blip r:embed="rId12"/>
          <a:stretch>
            <a:fillRect/>
          </a:stretch>
        </p:blipFill>
        <p:spPr>
          <a:xfrm>
            <a:off x="609600" y="5372100"/>
            <a:ext cx="214313" cy="180380"/>
          </a:xfrm>
          <a:prstGeom prst="rect">
            <a:avLst/>
          </a:prstGeom>
        </p:spPr>
      </p:pic>
      <p:pic>
        <p:nvPicPr>
          <p:cNvPr id="13" name="SK-6-img-12" descr="preencoded.png"/>
          <p:cNvPicPr>
            <a:picLocks noChangeAspect="1"/>
          </p:cNvPicPr>
          <p:nvPr/>
        </p:nvPicPr>
        <p:blipFill>
          <a:blip r:embed="rId13"/>
          <a:stretch>
            <a:fillRect/>
          </a:stretch>
        </p:blipFill>
        <p:spPr>
          <a:xfrm>
            <a:off x="6238875" y="933450"/>
            <a:ext cx="5572125" cy="2895600"/>
          </a:xfrm>
          <a:prstGeom prst="rect">
            <a:avLst/>
          </a:prstGeom>
        </p:spPr>
      </p:pic>
      <p:pic>
        <p:nvPicPr>
          <p:cNvPr id="14" name="SK-6-img-13" descr="preencoded.png"/>
          <p:cNvPicPr>
            <a:picLocks noChangeAspect="1"/>
          </p:cNvPicPr>
          <p:nvPr/>
        </p:nvPicPr>
        <p:blipFill>
          <a:blip r:embed="rId14"/>
          <a:stretch>
            <a:fillRect/>
          </a:stretch>
        </p:blipFill>
        <p:spPr>
          <a:xfrm>
            <a:off x="6238875" y="3981450"/>
            <a:ext cx="5572125" cy="2647950"/>
          </a:xfrm>
          <a:prstGeom prst="rect">
            <a:avLst/>
          </a:prstGeom>
        </p:spPr>
      </p:pic>
      <p:pic>
        <p:nvPicPr>
          <p:cNvPr id="15" name="SK-6-img-14" descr="preencoded.png"/>
          <p:cNvPicPr>
            <a:picLocks noChangeAspect="1"/>
          </p:cNvPicPr>
          <p:nvPr/>
        </p:nvPicPr>
        <p:blipFill>
          <a:blip r:embed="rId15"/>
          <a:stretch>
            <a:fillRect/>
          </a:stretch>
        </p:blipFill>
        <p:spPr>
          <a:xfrm>
            <a:off x="6477000" y="4171950"/>
            <a:ext cx="5095875" cy="323850"/>
          </a:xfrm>
          <a:prstGeom prst="rect">
            <a:avLst/>
          </a:prstGeom>
        </p:spPr>
      </p:pic>
      <p:sp>
        <p:nvSpPr>
          <p:cNvPr id="16" name="SK-6-text-15"/>
          <p:cNvSpPr/>
          <p:nvPr/>
        </p:nvSpPr>
        <p:spPr>
          <a:xfrm>
            <a:off x="381000" y="171450"/>
            <a:ext cx="57835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SICK: Sugar and Insulin</a:t>
            </a:r>
            <a:endParaRPr lang="en-US" sz="1650" dirty="0"/>
          </a:p>
        </p:txBody>
      </p:sp>
      <p:sp>
        <p:nvSpPr>
          <p:cNvPr id="17" name="SK-6-text-16"/>
          <p:cNvSpPr/>
          <p:nvPr/>
        </p:nvSpPr>
        <p:spPr>
          <a:xfrm>
            <a:off x="11074301" y="2762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18" name="SK-6-text-17"/>
          <p:cNvSpPr/>
          <p:nvPr/>
        </p:nvSpPr>
        <p:spPr>
          <a:xfrm>
            <a:off x="381000" y="54292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19" name="SK-6-text-18"/>
          <p:cNvSpPr/>
          <p:nvPr/>
        </p:nvSpPr>
        <p:spPr>
          <a:xfrm>
            <a:off x="9663857" y="55006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0" name="SK-6-text-19"/>
          <p:cNvSpPr/>
          <p:nvPr/>
        </p:nvSpPr>
        <p:spPr>
          <a:xfrm>
            <a:off x="758726" y="1162050"/>
            <a:ext cx="476250" cy="476250"/>
          </a:xfrm>
          <a:prstGeom prst="rect">
            <a:avLst/>
          </a:prstGeom>
          <a:noFill/>
          <a:ln/>
        </p:spPr>
        <p:txBody>
          <a:bodyPr vert="horz" wrap="square" lIns="0" tIns="0" rIns="0" bIns="0" rtlCol="0" anchor="ctr"/>
          <a:lstStyle/>
          <a:p>
            <a:pPr marL="0" indent="0">
              <a:lnSpc>
                <a:spcPts val="3150"/>
              </a:lnSpc>
              <a:buNone/>
            </a:pPr>
            <a:r>
              <a:rPr lang="en-US" sz="2100" b="1" dirty="0">
                <a:solidFill>
                  <a:srgbClr val="FFFFFF"/>
                </a:solidFill>
              </a:rPr>
              <a:t>S</a:t>
            </a:r>
            <a:endParaRPr lang="en-US" sz="2100" dirty="0"/>
          </a:p>
        </p:txBody>
      </p:sp>
      <p:sp>
        <p:nvSpPr>
          <p:cNvPr id="21" name="SK-6-text-20"/>
          <p:cNvSpPr/>
          <p:nvPr/>
        </p:nvSpPr>
        <p:spPr>
          <a:xfrm>
            <a:off x="1228725" y="1228725"/>
            <a:ext cx="57607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F8C00"/>
                </a:solidFill>
              </a:rPr>
              <a:t>Sugar (Blood Glucose)</a:t>
            </a:r>
            <a:endParaRPr lang="en-US" sz="1800" dirty="0"/>
          </a:p>
        </p:txBody>
      </p:sp>
      <p:sp>
        <p:nvSpPr>
          <p:cNvPr id="22" name="SK-6-text-21"/>
          <p:cNvSpPr/>
          <p:nvPr/>
        </p:nvSpPr>
        <p:spPr>
          <a:xfrm>
            <a:off x="938213" y="1800225"/>
            <a:ext cx="4786313"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2D2D2D"/>
                </a:solidFill>
              </a:rPr>
              <a:t>Glucose rises during illness due to counter-regulatory hormones (cortisol, adrenaline).</a:t>
            </a:r>
            <a:endParaRPr lang="en-US" sz="1350" dirty="0"/>
          </a:p>
        </p:txBody>
      </p:sp>
      <p:sp>
        <p:nvSpPr>
          <p:cNvPr id="23" name="SK-6-text-22"/>
          <p:cNvSpPr/>
          <p:nvPr/>
        </p:nvSpPr>
        <p:spPr>
          <a:xfrm>
            <a:off x="938213" y="2428875"/>
            <a:ext cx="4786313"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2D2D2D"/>
                </a:solidFill>
              </a:rPr>
              <a:t>Monitor more frequently: </a:t>
            </a:r>
            <a:r>
              <a:rPr lang="en-US" sz="1350" b="1" dirty="0">
                <a:solidFill>
                  <a:srgbClr val="2D2D2D"/>
                </a:solidFill>
              </a:rPr>
              <a:t>Every 1–2 hours</a:t>
            </a:r>
            <a:r>
              <a:rPr lang="en-US" sz="1350" dirty="0">
                <a:solidFill>
                  <a:srgbClr val="2D2D2D"/>
                </a:solidFill>
              </a:rPr>
              <a:t> for Type 1; </a:t>
            </a:r>
            <a:r>
              <a:rPr lang="en-US" sz="1350" b="1" dirty="0">
                <a:solidFill>
                  <a:srgbClr val="2D2D2D"/>
                </a:solidFill>
              </a:rPr>
              <a:t>4-hourly</a:t>
            </a:r>
            <a:r>
              <a:rPr lang="en-US" sz="1350" dirty="0">
                <a:solidFill>
                  <a:srgbClr val="2D2D2D"/>
                </a:solidFill>
              </a:rPr>
              <a:t> for Type 2 on insulin/SUs.</a:t>
            </a:r>
            <a:endParaRPr lang="en-US" sz="1350" dirty="0"/>
          </a:p>
        </p:txBody>
      </p:sp>
      <p:sp>
        <p:nvSpPr>
          <p:cNvPr id="24" name="SK-6-text-23"/>
          <p:cNvSpPr/>
          <p:nvPr/>
        </p:nvSpPr>
        <p:spPr>
          <a:xfrm>
            <a:off x="810667" y="4105275"/>
            <a:ext cx="476250" cy="476250"/>
          </a:xfrm>
          <a:prstGeom prst="rect">
            <a:avLst/>
          </a:prstGeom>
          <a:noFill/>
          <a:ln/>
        </p:spPr>
        <p:txBody>
          <a:bodyPr vert="horz" wrap="square" lIns="0" tIns="0" rIns="0" bIns="0" rtlCol="0" anchor="ctr"/>
          <a:lstStyle/>
          <a:p>
            <a:pPr marL="0" indent="0">
              <a:lnSpc>
                <a:spcPts val="3150"/>
              </a:lnSpc>
              <a:buNone/>
            </a:pPr>
            <a:r>
              <a:rPr lang="en-US" sz="2100" b="1" dirty="0">
                <a:solidFill>
                  <a:srgbClr val="FFFFFF"/>
                </a:solidFill>
              </a:rPr>
              <a:t>I</a:t>
            </a:r>
            <a:endParaRPr lang="en-US" sz="2100" dirty="0"/>
          </a:p>
        </p:txBody>
      </p:sp>
      <p:sp>
        <p:nvSpPr>
          <p:cNvPr id="25" name="SK-6-text-24"/>
          <p:cNvSpPr/>
          <p:nvPr/>
        </p:nvSpPr>
        <p:spPr>
          <a:xfrm>
            <a:off x="1228725" y="4171950"/>
            <a:ext cx="19202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F8C00"/>
                </a:solidFill>
              </a:rPr>
              <a:t>Insulin</a:t>
            </a:r>
            <a:endParaRPr lang="en-US" sz="1800" dirty="0"/>
          </a:p>
        </p:txBody>
      </p:sp>
      <p:sp>
        <p:nvSpPr>
          <p:cNvPr id="26" name="SK-6-text-25"/>
          <p:cNvSpPr/>
          <p:nvPr/>
        </p:nvSpPr>
        <p:spPr>
          <a:xfrm>
            <a:off x="938213" y="4743450"/>
            <a:ext cx="4786313"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2D2D2D"/>
                </a:solidFill>
              </a:rPr>
              <a:t>Doses usually need to be </a:t>
            </a:r>
            <a:r>
              <a:rPr lang="en-US" sz="1350" b="1" dirty="0">
                <a:solidFill>
                  <a:srgbClr val="2D2D2D"/>
                </a:solidFill>
              </a:rPr>
              <a:t>increased</a:t>
            </a:r>
            <a:r>
              <a:rPr lang="en-US" sz="1350" dirty="0">
                <a:solidFill>
                  <a:srgbClr val="2D2D2D"/>
                </a:solidFill>
              </a:rPr>
              <a:t>, not decreased, to combat insulin resistance from stress.</a:t>
            </a:r>
            <a:endParaRPr lang="en-US" sz="1350" dirty="0"/>
          </a:p>
        </p:txBody>
      </p:sp>
      <p:sp>
        <p:nvSpPr>
          <p:cNvPr id="27" name="SK-6-text-26"/>
          <p:cNvSpPr/>
          <p:nvPr/>
        </p:nvSpPr>
        <p:spPr>
          <a:xfrm>
            <a:off x="938213" y="5372100"/>
            <a:ext cx="4786313"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2D2D2D"/>
                </a:solidFill>
              </a:rPr>
              <a:t>NEVER stop insulin, even if the patient is not eating or is vomiting.</a:t>
            </a:r>
            <a:endParaRPr lang="en-US" sz="1350" dirty="0"/>
          </a:p>
        </p:txBody>
      </p:sp>
      <p:sp>
        <p:nvSpPr>
          <p:cNvPr id="28" name="SK-6-text-27"/>
          <p:cNvSpPr/>
          <p:nvPr/>
        </p:nvSpPr>
        <p:spPr>
          <a:xfrm>
            <a:off x="6477000" y="4171950"/>
            <a:ext cx="5095875" cy="323850"/>
          </a:xfrm>
          <a:prstGeom prst="rect">
            <a:avLst/>
          </a:prstGeom>
          <a:noFill/>
          <a:ln/>
        </p:spPr>
        <p:txBody>
          <a:bodyPr vert="horz" wrap="square" lIns="0" tIns="0" rIns="0" bIns="0" rtlCol="0" anchor="ctr"/>
          <a:lstStyle/>
          <a:p>
            <a:pPr marL="0" indent="0" algn="ctr">
              <a:lnSpc>
                <a:spcPts val="2250"/>
              </a:lnSpc>
              <a:buNone/>
            </a:pPr>
            <a:r>
              <a:rPr lang="en-US" sz="1500" b="1" kern="0" spc="60" dirty="0">
                <a:solidFill>
                  <a:srgbClr val="FFFFFF"/>
                </a:solidFill>
              </a:rPr>
              <a:t>THE GOLDEN RULE</a:t>
            </a:r>
            <a:endParaRPr lang="en-US" sz="1500" dirty="0"/>
          </a:p>
        </p:txBody>
      </p:sp>
      <p:sp>
        <p:nvSpPr>
          <p:cNvPr id="29" name="SK-6-text-28"/>
          <p:cNvSpPr/>
          <p:nvPr/>
        </p:nvSpPr>
        <p:spPr>
          <a:xfrm>
            <a:off x="6477000" y="4648200"/>
            <a:ext cx="5095875" cy="6858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FFFFFF"/>
                </a:solidFill>
              </a:rPr>
              <a:t>"NEVER stop your insulin — even if you cannot eat."</a:t>
            </a:r>
            <a:endParaRPr lang="en-US" sz="1800" dirty="0"/>
          </a:p>
        </p:txBody>
      </p:sp>
      <p:sp>
        <p:nvSpPr>
          <p:cNvPr id="30" name="SK-6-text-29"/>
          <p:cNvSpPr/>
          <p:nvPr/>
        </p:nvSpPr>
        <p:spPr>
          <a:xfrm>
            <a:off x="6477000" y="5486400"/>
            <a:ext cx="5095875" cy="457200"/>
          </a:xfrm>
          <a:prstGeom prst="rect">
            <a:avLst/>
          </a:prstGeom>
          <a:noFill/>
          <a:ln/>
        </p:spPr>
        <p:txBody>
          <a:bodyPr vert="horz" wrap="square" lIns="0" tIns="0" rIns="0" bIns="0" rtlCol="0" anchor="ctr"/>
          <a:lstStyle/>
          <a:p>
            <a:pPr marL="0" indent="0" algn="ctr">
              <a:lnSpc>
                <a:spcPts val="1800"/>
              </a:lnSpc>
              <a:buNone/>
            </a:pPr>
            <a:r>
              <a:rPr lang="en-US" sz="1200" dirty="0">
                <a:solidFill>
                  <a:srgbClr val="FFFFFF">
                    <a:alpha val="95000"/>
                  </a:srgbClr>
                </a:solidFill>
              </a:rPr>
              <a:t>Requirement for insulin remains due to the physiological stress response, even in the absence of carbohydrate intake.</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142875" y="95250"/>
            <a:ext cx="11906250" cy="762000"/>
          </a:xfrm>
          <a:prstGeom prst="rect">
            <a:avLst/>
          </a:prstGeom>
        </p:spPr>
      </p:pic>
      <p:pic>
        <p:nvPicPr>
          <p:cNvPr id="4" name="SK-7-img-3"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5" name="SK-7-img-4" descr="preencoded.png"/>
          <p:cNvPicPr>
            <a:picLocks noChangeAspect="1"/>
          </p:cNvPicPr>
          <p:nvPr/>
        </p:nvPicPr>
        <p:blipFill>
          <a:blip r:embed="rId6"/>
          <a:stretch>
            <a:fillRect/>
          </a:stretch>
        </p:blipFill>
        <p:spPr>
          <a:xfrm>
            <a:off x="381000" y="1047750"/>
            <a:ext cx="5572125" cy="5524500"/>
          </a:xfrm>
          <a:prstGeom prst="rect">
            <a:avLst/>
          </a:prstGeom>
        </p:spPr>
      </p:pic>
      <p:pic>
        <p:nvPicPr>
          <p:cNvPr id="6" name="SK-7-img-5" descr="preencoded.png"/>
          <p:cNvPicPr>
            <a:picLocks noChangeAspect="1"/>
          </p:cNvPicPr>
          <p:nvPr/>
        </p:nvPicPr>
        <p:blipFill>
          <a:blip r:embed="rId7"/>
          <a:stretch>
            <a:fillRect/>
          </a:stretch>
        </p:blipFill>
        <p:spPr>
          <a:xfrm>
            <a:off x="619125" y="1285875"/>
            <a:ext cx="5095875" cy="590550"/>
          </a:xfrm>
          <a:prstGeom prst="rect">
            <a:avLst/>
          </a:prstGeom>
        </p:spPr>
      </p:pic>
      <p:pic>
        <p:nvPicPr>
          <p:cNvPr id="7" name="SK-7-img-6" descr="preencoded.png"/>
          <p:cNvPicPr>
            <a:picLocks noChangeAspect="1"/>
          </p:cNvPicPr>
          <p:nvPr/>
        </p:nvPicPr>
        <p:blipFill>
          <a:blip r:embed="rId8"/>
          <a:stretch>
            <a:fillRect/>
          </a:stretch>
        </p:blipFill>
        <p:spPr>
          <a:xfrm>
            <a:off x="619125" y="1285875"/>
            <a:ext cx="476250" cy="476250"/>
          </a:xfrm>
          <a:prstGeom prst="rect">
            <a:avLst/>
          </a:prstGeom>
        </p:spPr>
      </p:pic>
      <p:pic>
        <p:nvPicPr>
          <p:cNvPr id="8" name="SK-7-img-7" descr="preencoded.png"/>
          <p:cNvPicPr>
            <a:picLocks noChangeAspect="1"/>
          </p:cNvPicPr>
          <p:nvPr/>
        </p:nvPicPr>
        <p:blipFill>
          <a:blip r:embed="rId9"/>
          <a:stretch>
            <a:fillRect/>
          </a:stretch>
        </p:blipFill>
        <p:spPr>
          <a:xfrm>
            <a:off x="619125" y="2057400"/>
            <a:ext cx="190500" cy="166688"/>
          </a:xfrm>
          <a:prstGeom prst="rect">
            <a:avLst/>
          </a:prstGeom>
        </p:spPr>
      </p:pic>
      <p:pic>
        <p:nvPicPr>
          <p:cNvPr id="9" name="SK-7-img-8" descr="preencoded.png"/>
          <p:cNvPicPr>
            <a:picLocks noChangeAspect="1"/>
          </p:cNvPicPr>
          <p:nvPr/>
        </p:nvPicPr>
        <p:blipFill>
          <a:blip r:embed="rId10"/>
          <a:stretch>
            <a:fillRect/>
          </a:stretch>
        </p:blipFill>
        <p:spPr>
          <a:xfrm>
            <a:off x="619125" y="2600325"/>
            <a:ext cx="190500" cy="177701"/>
          </a:xfrm>
          <a:prstGeom prst="rect">
            <a:avLst/>
          </a:prstGeom>
        </p:spPr>
      </p:pic>
      <p:pic>
        <p:nvPicPr>
          <p:cNvPr id="10" name="SK-7-img-9" descr="preencoded.png"/>
          <p:cNvPicPr>
            <a:picLocks noChangeAspect="1"/>
          </p:cNvPicPr>
          <p:nvPr/>
        </p:nvPicPr>
        <p:blipFill>
          <a:blip r:embed="rId11"/>
          <a:stretch>
            <a:fillRect/>
          </a:stretch>
        </p:blipFill>
        <p:spPr>
          <a:xfrm>
            <a:off x="619125" y="3143250"/>
            <a:ext cx="190500" cy="166688"/>
          </a:xfrm>
          <a:prstGeom prst="rect">
            <a:avLst/>
          </a:prstGeom>
        </p:spPr>
      </p:pic>
      <p:pic>
        <p:nvPicPr>
          <p:cNvPr id="11" name="SK-7-img-10" descr="preencoded.png"/>
          <p:cNvPicPr>
            <a:picLocks noChangeAspect="1"/>
          </p:cNvPicPr>
          <p:nvPr/>
        </p:nvPicPr>
        <p:blipFill>
          <a:blip r:embed="rId12"/>
          <a:stretch>
            <a:fillRect/>
          </a:stretch>
        </p:blipFill>
        <p:spPr>
          <a:xfrm>
            <a:off x="619125" y="3771900"/>
            <a:ext cx="5095875" cy="962025"/>
          </a:xfrm>
          <a:prstGeom prst="rect">
            <a:avLst/>
          </a:prstGeom>
        </p:spPr>
      </p:pic>
      <p:pic>
        <p:nvPicPr>
          <p:cNvPr id="12" name="SK-7-img-11" descr="preencoded.png"/>
          <p:cNvPicPr>
            <a:picLocks noChangeAspect="1"/>
          </p:cNvPicPr>
          <p:nvPr/>
        </p:nvPicPr>
        <p:blipFill>
          <a:blip r:embed="rId13"/>
          <a:stretch>
            <a:fillRect/>
          </a:stretch>
        </p:blipFill>
        <p:spPr>
          <a:xfrm>
            <a:off x="809625" y="3952875"/>
            <a:ext cx="190500" cy="152400"/>
          </a:xfrm>
          <a:prstGeom prst="rect">
            <a:avLst/>
          </a:prstGeom>
        </p:spPr>
      </p:pic>
      <p:pic>
        <p:nvPicPr>
          <p:cNvPr id="13" name="SK-7-img-12" descr="preencoded.png"/>
          <p:cNvPicPr>
            <a:picLocks noChangeAspect="1"/>
          </p:cNvPicPr>
          <p:nvPr/>
        </p:nvPicPr>
        <p:blipFill>
          <a:blip r:embed="rId6"/>
          <a:stretch>
            <a:fillRect/>
          </a:stretch>
        </p:blipFill>
        <p:spPr>
          <a:xfrm>
            <a:off x="6238875" y="1047750"/>
            <a:ext cx="5572125" cy="5524500"/>
          </a:xfrm>
          <a:prstGeom prst="rect">
            <a:avLst/>
          </a:prstGeom>
        </p:spPr>
      </p:pic>
      <p:pic>
        <p:nvPicPr>
          <p:cNvPr id="14" name="SK-7-img-13" descr="preencoded.png"/>
          <p:cNvPicPr>
            <a:picLocks noChangeAspect="1"/>
          </p:cNvPicPr>
          <p:nvPr/>
        </p:nvPicPr>
        <p:blipFill>
          <a:blip r:embed="rId7"/>
          <a:stretch>
            <a:fillRect/>
          </a:stretch>
        </p:blipFill>
        <p:spPr>
          <a:xfrm>
            <a:off x="6477000" y="1285875"/>
            <a:ext cx="5095875" cy="590550"/>
          </a:xfrm>
          <a:prstGeom prst="rect">
            <a:avLst/>
          </a:prstGeom>
        </p:spPr>
      </p:pic>
      <p:pic>
        <p:nvPicPr>
          <p:cNvPr id="15" name="SK-7-img-14" descr="preencoded.png"/>
          <p:cNvPicPr>
            <a:picLocks noChangeAspect="1"/>
          </p:cNvPicPr>
          <p:nvPr/>
        </p:nvPicPr>
        <p:blipFill>
          <a:blip r:embed="rId14"/>
          <a:stretch>
            <a:fillRect/>
          </a:stretch>
        </p:blipFill>
        <p:spPr>
          <a:xfrm>
            <a:off x="6477000" y="1285875"/>
            <a:ext cx="476250" cy="476250"/>
          </a:xfrm>
          <a:prstGeom prst="rect">
            <a:avLst/>
          </a:prstGeom>
        </p:spPr>
      </p:pic>
      <p:pic>
        <p:nvPicPr>
          <p:cNvPr id="16" name="SK-7-img-15" descr="preencoded.png"/>
          <p:cNvPicPr>
            <a:picLocks noChangeAspect="1"/>
          </p:cNvPicPr>
          <p:nvPr/>
        </p:nvPicPr>
        <p:blipFill>
          <a:blip r:embed="rId15"/>
          <a:stretch>
            <a:fillRect/>
          </a:stretch>
        </p:blipFill>
        <p:spPr>
          <a:xfrm>
            <a:off x="6477000" y="2057400"/>
            <a:ext cx="190500" cy="177701"/>
          </a:xfrm>
          <a:prstGeom prst="rect">
            <a:avLst/>
          </a:prstGeom>
        </p:spPr>
      </p:pic>
      <p:pic>
        <p:nvPicPr>
          <p:cNvPr id="17" name="SK-7-img-16" descr="preencoded.png"/>
          <p:cNvPicPr>
            <a:picLocks noChangeAspect="1"/>
          </p:cNvPicPr>
          <p:nvPr/>
        </p:nvPicPr>
        <p:blipFill>
          <a:blip r:embed="rId16"/>
          <a:stretch>
            <a:fillRect/>
          </a:stretch>
        </p:blipFill>
        <p:spPr>
          <a:xfrm>
            <a:off x="6477000" y="2600325"/>
            <a:ext cx="190500" cy="148084"/>
          </a:xfrm>
          <a:prstGeom prst="rect">
            <a:avLst/>
          </a:prstGeom>
        </p:spPr>
      </p:pic>
      <p:pic>
        <p:nvPicPr>
          <p:cNvPr id="18" name="SK-7-img-17" descr="preencoded.png"/>
          <p:cNvPicPr>
            <a:picLocks noChangeAspect="1"/>
          </p:cNvPicPr>
          <p:nvPr/>
        </p:nvPicPr>
        <p:blipFill>
          <a:blip r:embed="rId17"/>
          <a:stretch>
            <a:fillRect/>
          </a:stretch>
        </p:blipFill>
        <p:spPr>
          <a:xfrm>
            <a:off x="6477000" y="3228975"/>
            <a:ext cx="1460302" cy="338138"/>
          </a:xfrm>
          <a:prstGeom prst="rect">
            <a:avLst/>
          </a:prstGeom>
        </p:spPr>
      </p:pic>
      <p:pic>
        <p:nvPicPr>
          <p:cNvPr id="19" name="SK-7-img-18" descr="preencoded.png"/>
          <p:cNvPicPr>
            <a:picLocks noChangeAspect="1"/>
          </p:cNvPicPr>
          <p:nvPr/>
        </p:nvPicPr>
        <p:blipFill>
          <a:blip r:embed="rId18"/>
          <a:stretch>
            <a:fillRect/>
          </a:stretch>
        </p:blipFill>
        <p:spPr>
          <a:xfrm>
            <a:off x="7937302" y="3228975"/>
            <a:ext cx="3635573" cy="338138"/>
          </a:xfrm>
          <a:prstGeom prst="rect">
            <a:avLst/>
          </a:prstGeom>
        </p:spPr>
      </p:pic>
      <p:pic>
        <p:nvPicPr>
          <p:cNvPr id="20" name="SK-7-img-19" descr="preencoded.png"/>
          <p:cNvPicPr>
            <a:picLocks noChangeAspect="1"/>
          </p:cNvPicPr>
          <p:nvPr/>
        </p:nvPicPr>
        <p:blipFill>
          <a:blip r:embed="rId19"/>
          <a:stretch>
            <a:fillRect/>
          </a:stretch>
        </p:blipFill>
        <p:spPr>
          <a:xfrm>
            <a:off x="6477000" y="3567113"/>
            <a:ext cx="1460302" cy="338138"/>
          </a:xfrm>
          <a:prstGeom prst="rect">
            <a:avLst/>
          </a:prstGeom>
        </p:spPr>
      </p:pic>
      <p:pic>
        <p:nvPicPr>
          <p:cNvPr id="21" name="SK-7-img-20" descr="preencoded.png"/>
          <p:cNvPicPr>
            <a:picLocks noChangeAspect="1"/>
          </p:cNvPicPr>
          <p:nvPr/>
        </p:nvPicPr>
        <p:blipFill>
          <a:blip r:embed="rId20"/>
          <a:stretch>
            <a:fillRect/>
          </a:stretch>
        </p:blipFill>
        <p:spPr>
          <a:xfrm>
            <a:off x="7937302" y="3567113"/>
            <a:ext cx="3635573" cy="338138"/>
          </a:xfrm>
          <a:prstGeom prst="rect">
            <a:avLst/>
          </a:prstGeom>
        </p:spPr>
      </p:pic>
      <p:pic>
        <p:nvPicPr>
          <p:cNvPr id="22" name="SK-7-img-21" descr="preencoded.png"/>
          <p:cNvPicPr>
            <a:picLocks noChangeAspect="1"/>
          </p:cNvPicPr>
          <p:nvPr/>
        </p:nvPicPr>
        <p:blipFill>
          <a:blip r:embed="rId17"/>
          <a:stretch>
            <a:fillRect/>
          </a:stretch>
        </p:blipFill>
        <p:spPr>
          <a:xfrm>
            <a:off x="6477000" y="3905250"/>
            <a:ext cx="1460302" cy="338138"/>
          </a:xfrm>
          <a:prstGeom prst="rect">
            <a:avLst/>
          </a:prstGeom>
        </p:spPr>
      </p:pic>
      <p:pic>
        <p:nvPicPr>
          <p:cNvPr id="23" name="SK-7-img-22" descr="preencoded.png"/>
          <p:cNvPicPr>
            <a:picLocks noChangeAspect="1"/>
          </p:cNvPicPr>
          <p:nvPr/>
        </p:nvPicPr>
        <p:blipFill>
          <a:blip r:embed="rId18"/>
          <a:stretch>
            <a:fillRect/>
          </a:stretch>
        </p:blipFill>
        <p:spPr>
          <a:xfrm>
            <a:off x="7937302" y="3905250"/>
            <a:ext cx="3635573" cy="338138"/>
          </a:xfrm>
          <a:prstGeom prst="rect">
            <a:avLst/>
          </a:prstGeom>
        </p:spPr>
      </p:pic>
      <p:pic>
        <p:nvPicPr>
          <p:cNvPr id="24" name="SK-7-img-23" descr="preencoded.png"/>
          <p:cNvPicPr>
            <a:picLocks noChangeAspect="1"/>
          </p:cNvPicPr>
          <p:nvPr/>
        </p:nvPicPr>
        <p:blipFill>
          <a:blip r:embed="rId19"/>
          <a:stretch>
            <a:fillRect/>
          </a:stretch>
        </p:blipFill>
        <p:spPr>
          <a:xfrm>
            <a:off x="6477000" y="4243388"/>
            <a:ext cx="1460302" cy="338138"/>
          </a:xfrm>
          <a:prstGeom prst="rect">
            <a:avLst/>
          </a:prstGeom>
        </p:spPr>
      </p:pic>
      <p:pic>
        <p:nvPicPr>
          <p:cNvPr id="25" name="SK-7-img-24" descr="preencoded.png"/>
          <p:cNvPicPr>
            <a:picLocks noChangeAspect="1"/>
          </p:cNvPicPr>
          <p:nvPr/>
        </p:nvPicPr>
        <p:blipFill>
          <a:blip r:embed="rId20"/>
          <a:stretch>
            <a:fillRect/>
          </a:stretch>
        </p:blipFill>
        <p:spPr>
          <a:xfrm>
            <a:off x="7937302" y="4243388"/>
            <a:ext cx="3635573" cy="338138"/>
          </a:xfrm>
          <a:prstGeom prst="rect">
            <a:avLst/>
          </a:prstGeom>
        </p:spPr>
      </p:pic>
      <p:pic>
        <p:nvPicPr>
          <p:cNvPr id="26" name="SK-7-img-25" descr="preencoded.png"/>
          <p:cNvPicPr>
            <a:picLocks noChangeAspect="1"/>
          </p:cNvPicPr>
          <p:nvPr/>
        </p:nvPicPr>
        <p:blipFill>
          <a:blip r:embed="rId17"/>
          <a:stretch>
            <a:fillRect/>
          </a:stretch>
        </p:blipFill>
        <p:spPr>
          <a:xfrm>
            <a:off x="6477000" y="4581525"/>
            <a:ext cx="1460302" cy="338138"/>
          </a:xfrm>
          <a:prstGeom prst="rect">
            <a:avLst/>
          </a:prstGeom>
        </p:spPr>
      </p:pic>
      <p:pic>
        <p:nvPicPr>
          <p:cNvPr id="27" name="SK-7-img-26" descr="preencoded.png"/>
          <p:cNvPicPr>
            <a:picLocks noChangeAspect="1"/>
          </p:cNvPicPr>
          <p:nvPr/>
        </p:nvPicPr>
        <p:blipFill>
          <a:blip r:embed="rId18"/>
          <a:stretch>
            <a:fillRect/>
          </a:stretch>
        </p:blipFill>
        <p:spPr>
          <a:xfrm>
            <a:off x="7937302" y="4581525"/>
            <a:ext cx="3635573" cy="338138"/>
          </a:xfrm>
          <a:prstGeom prst="rect">
            <a:avLst/>
          </a:prstGeom>
        </p:spPr>
      </p:pic>
      <p:sp>
        <p:nvSpPr>
          <p:cNvPr id="28" name="SK-7-text-27"/>
          <p:cNvSpPr/>
          <p:nvPr/>
        </p:nvSpPr>
        <p:spPr>
          <a:xfrm>
            <a:off x="381000" y="209550"/>
            <a:ext cx="77952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SICK: Carbohydrates and Ketones</a:t>
            </a:r>
            <a:endParaRPr lang="en-US" sz="1650" dirty="0"/>
          </a:p>
        </p:txBody>
      </p:sp>
      <p:sp>
        <p:nvSpPr>
          <p:cNvPr id="29" name="SK-7-text-28"/>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30" name="SK-7-text-29"/>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31" name="SK-7-text-30"/>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32" name="SK-7-text-31"/>
          <p:cNvSpPr/>
          <p:nvPr/>
        </p:nvSpPr>
        <p:spPr>
          <a:xfrm>
            <a:off x="760809" y="1285875"/>
            <a:ext cx="476250" cy="476250"/>
          </a:xfrm>
          <a:prstGeom prst="rect">
            <a:avLst/>
          </a:prstGeom>
          <a:noFill/>
          <a:ln/>
        </p:spPr>
        <p:txBody>
          <a:bodyPr vert="horz" wrap="square" lIns="0" tIns="0" rIns="0" bIns="0" rtlCol="0" anchor="ctr"/>
          <a:lstStyle/>
          <a:p>
            <a:pPr marL="0" indent="0">
              <a:lnSpc>
                <a:spcPts val="3150"/>
              </a:lnSpc>
              <a:buNone/>
            </a:pPr>
            <a:r>
              <a:rPr lang="en-US" sz="2100" b="1" dirty="0">
                <a:solidFill>
                  <a:srgbClr val="FFFFFF"/>
                </a:solidFill>
              </a:rPr>
              <a:t>C</a:t>
            </a:r>
            <a:endParaRPr lang="en-US" sz="2100" dirty="0"/>
          </a:p>
        </p:txBody>
      </p:sp>
      <p:sp>
        <p:nvSpPr>
          <p:cNvPr id="33" name="SK-7-text-32"/>
          <p:cNvSpPr/>
          <p:nvPr/>
        </p:nvSpPr>
        <p:spPr>
          <a:xfrm>
            <a:off x="1238250" y="1381125"/>
            <a:ext cx="2971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8C00"/>
                </a:solidFill>
              </a:rPr>
              <a:t>Carbohydrates</a:t>
            </a:r>
            <a:endParaRPr lang="en-US" sz="1500" dirty="0"/>
          </a:p>
        </p:txBody>
      </p:sp>
      <p:sp>
        <p:nvSpPr>
          <p:cNvPr id="34" name="SK-7-text-33"/>
          <p:cNvSpPr/>
          <p:nvPr/>
        </p:nvSpPr>
        <p:spPr>
          <a:xfrm>
            <a:off x="923925" y="2019300"/>
            <a:ext cx="4791075"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Maintain Intake:</a:t>
            </a:r>
            <a:r>
              <a:rPr lang="en-US" sz="1125" dirty="0">
                <a:solidFill>
                  <a:srgbClr val="2D2D2D"/>
                </a:solidFill>
              </a:rPr>
              <a:t> Energy is needed to suppress ketone production. Aim for 3 litres of fluid daily.</a:t>
            </a:r>
            <a:endParaRPr lang="en-US" sz="1125" dirty="0"/>
          </a:p>
        </p:txBody>
      </p:sp>
      <p:sp>
        <p:nvSpPr>
          <p:cNvPr id="35" name="SK-7-text-34"/>
          <p:cNvSpPr/>
          <p:nvPr/>
        </p:nvSpPr>
        <p:spPr>
          <a:xfrm>
            <a:off x="923925" y="2562225"/>
            <a:ext cx="4791075"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If BG is &lt; 13 mmol/L:</a:t>
            </a:r>
            <a:r>
              <a:rPr lang="en-US" sz="1125" dirty="0">
                <a:solidFill>
                  <a:srgbClr val="2D2D2D"/>
                </a:solidFill>
              </a:rPr>
              <a:t> Use sugary fluids (regular cola, fruit juice, Lucozade) if unable to eat solids.</a:t>
            </a:r>
            <a:endParaRPr lang="en-US" sz="1125" dirty="0"/>
          </a:p>
        </p:txBody>
      </p:sp>
      <p:sp>
        <p:nvSpPr>
          <p:cNvPr id="36" name="SK-7-text-35"/>
          <p:cNvSpPr/>
          <p:nvPr/>
        </p:nvSpPr>
        <p:spPr>
          <a:xfrm>
            <a:off x="923925" y="3105150"/>
            <a:ext cx="4791075"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If BG is &gt; 13 mmol/L:</a:t>
            </a:r>
            <a:r>
              <a:rPr lang="en-US" sz="1125" dirty="0">
                <a:solidFill>
                  <a:srgbClr val="2D2D2D"/>
                </a:solidFill>
              </a:rPr>
              <a:t> Stick to sugar-free fluids to maintain hydration without spiking glucose.</a:t>
            </a:r>
            <a:endParaRPr lang="en-US" sz="1125" dirty="0"/>
          </a:p>
        </p:txBody>
      </p:sp>
      <p:sp>
        <p:nvSpPr>
          <p:cNvPr id="37" name="SK-7-text-36"/>
          <p:cNvSpPr/>
          <p:nvPr/>
        </p:nvSpPr>
        <p:spPr>
          <a:xfrm>
            <a:off x="1076325" y="3914775"/>
            <a:ext cx="4714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rPr>
              <a:t>Nausea &amp; Vomiting</a:t>
            </a:r>
            <a:endParaRPr lang="en-US" sz="1200" dirty="0"/>
          </a:p>
        </p:txBody>
      </p:sp>
      <p:sp>
        <p:nvSpPr>
          <p:cNvPr id="38" name="SK-7-text-37"/>
          <p:cNvSpPr/>
          <p:nvPr/>
        </p:nvSpPr>
        <p:spPr>
          <a:xfrm>
            <a:off x="809625" y="4191000"/>
            <a:ext cx="4714875"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Persistent vomiting (unable to keep fluids down for &gt;4 hours) is a </a:t>
            </a:r>
            <a:r>
              <a:rPr lang="en-US" sz="1050" b="1" dirty="0">
                <a:solidFill>
                  <a:srgbClr val="2D2D2D"/>
                </a:solidFill>
              </a:rPr>
              <a:t>Red Flag</a:t>
            </a:r>
            <a:r>
              <a:rPr lang="en-US" sz="1050" dirty="0">
                <a:solidFill>
                  <a:srgbClr val="2D2D2D"/>
                </a:solidFill>
              </a:rPr>
              <a:t>. Patients must seek urgent medical assessment.</a:t>
            </a:r>
            <a:endParaRPr lang="en-US" sz="1050" dirty="0"/>
          </a:p>
        </p:txBody>
      </p:sp>
      <p:sp>
        <p:nvSpPr>
          <p:cNvPr id="39" name="SK-7-text-38"/>
          <p:cNvSpPr/>
          <p:nvPr/>
        </p:nvSpPr>
        <p:spPr>
          <a:xfrm>
            <a:off x="6618684" y="1285875"/>
            <a:ext cx="476250" cy="476250"/>
          </a:xfrm>
          <a:prstGeom prst="rect">
            <a:avLst/>
          </a:prstGeom>
          <a:noFill/>
          <a:ln/>
        </p:spPr>
        <p:txBody>
          <a:bodyPr vert="horz" wrap="square" lIns="0" tIns="0" rIns="0" bIns="0" rtlCol="0" anchor="ctr"/>
          <a:lstStyle/>
          <a:p>
            <a:pPr marL="0" indent="0">
              <a:lnSpc>
                <a:spcPts val="3150"/>
              </a:lnSpc>
              <a:buNone/>
            </a:pPr>
            <a:r>
              <a:rPr lang="en-US" sz="2100" b="1" dirty="0">
                <a:solidFill>
                  <a:srgbClr val="FFFFFF"/>
                </a:solidFill>
              </a:rPr>
              <a:t>K</a:t>
            </a:r>
            <a:endParaRPr lang="en-US" sz="2100" dirty="0"/>
          </a:p>
        </p:txBody>
      </p:sp>
      <p:sp>
        <p:nvSpPr>
          <p:cNvPr id="40" name="SK-7-text-39"/>
          <p:cNvSpPr/>
          <p:nvPr/>
        </p:nvSpPr>
        <p:spPr>
          <a:xfrm>
            <a:off x="7096125" y="1381125"/>
            <a:ext cx="1600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8C00"/>
                </a:solidFill>
              </a:rPr>
              <a:t>Ketones</a:t>
            </a:r>
            <a:endParaRPr lang="en-US" sz="1500" dirty="0"/>
          </a:p>
        </p:txBody>
      </p:sp>
      <p:sp>
        <p:nvSpPr>
          <p:cNvPr id="41" name="SK-7-text-40"/>
          <p:cNvSpPr/>
          <p:nvPr/>
        </p:nvSpPr>
        <p:spPr>
          <a:xfrm>
            <a:off x="6781800" y="2019300"/>
            <a:ext cx="4791075"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Monitoring Frequency:</a:t>
            </a:r>
            <a:r>
              <a:rPr lang="en-US" sz="1125" dirty="0">
                <a:solidFill>
                  <a:srgbClr val="2D2D2D"/>
                </a:solidFill>
              </a:rPr>
              <a:t> Check every 2–4 hours for Type 1 DM or Type 2 on SGLT2i during illness.</a:t>
            </a:r>
            <a:endParaRPr lang="en-US" sz="1125" dirty="0"/>
          </a:p>
        </p:txBody>
      </p:sp>
      <p:sp>
        <p:nvSpPr>
          <p:cNvPr id="42" name="SK-7-text-41"/>
          <p:cNvSpPr/>
          <p:nvPr/>
        </p:nvSpPr>
        <p:spPr>
          <a:xfrm>
            <a:off x="6781800" y="2562225"/>
            <a:ext cx="4791075"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Method:</a:t>
            </a:r>
            <a:r>
              <a:rPr lang="en-US" sz="1125" dirty="0">
                <a:solidFill>
                  <a:srgbClr val="2D2D2D"/>
                </a:solidFill>
              </a:rPr>
              <a:t> Blood ketone testing is preferred over urine for accuracy in acute illness.</a:t>
            </a:r>
            <a:endParaRPr lang="en-US" sz="1125" dirty="0"/>
          </a:p>
        </p:txBody>
      </p:sp>
      <p:sp>
        <p:nvSpPr>
          <p:cNvPr id="43" name="SK-7-text-42"/>
          <p:cNvSpPr/>
          <p:nvPr/>
        </p:nvSpPr>
        <p:spPr>
          <a:xfrm>
            <a:off x="6553200" y="3228975"/>
            <a:ext cx="1730077" cy="338138"/>
          </a:xfrm>
          <a:prstGeom prst="rect">
            <a:avLst/>
          </a:prstGeom>
          <a:noFill/>
          <a:ln/>
        </p:spPr>
        <p:txBody>
          <a:bodyPr vert="horz" wrap="square" lIns="0" tIns="0" rIns="0" bIns="0" rtlCol="0" anchor="ctr"/>
          <a:lstStyle/>
          <a:p>
            <a:pPr marL="0" indent="0" algn="l">
              <a:lnSpc>
                <a:spcPts val="1463"/>
              </a:lnSpc>
              <a:buNone/>
            </a:pPr>
            <a:r>
              <a:rPr lang="en-US" sz="975" b="1" dirty="0">
                <a:solidFill>
                  <a:srgbClr val="666666"/>
                </a:solidFill>
              </a:rPr>
              <a:t>Blood Ketones</a:t>
            </a:r>
            <a:endParaRPr lang="en-US" sz="975" dirty="0"/>
          </a:p>
        </p:txBody>
      </p:sp>
      <p:sp>
        <p:nvSpPr>
          <p:cNvPr id="44" name="SK-7-text-43"/>
          <p:cNvSpPr/>
          <p:nvPr/>
        </p:nvSpPr>
        <p:spPr>
          <a:xfrm>
            <a:off x="8013502" y="3228975"/>
            <a:ext cx="3483173" cy="338138"/>
          </a:xfrm>
          <a:prstGeom prst="rect">
            <a:avLst/>
          </a:prstGeom>
          <a:noFill/>
          <a:ln/>
        </p:spPr>
        <p:txBody>
          <a:bodyPr vert="horz" wrap="square" lIns="0" tIns="0" rIns="0" bIns="0" rtlCol="0" anchor="ctr"/>
          <a:lstStyle/>
          <a:p>
            <a:pPr marL="0" indent="0" algn="l">
              <a:lnSpc>
                <a:spcPts val="1463"/>
              </a:lnSpc>
              <a:buNone/>
            </a:pPr>
            <a:r>
              <a:rPr lang="en-US" sz="975" b="1" dirty="0">
                <a:solidFill>
                  <a:srgbClr val="666666"/>
                </a:solidFill>
              </a:rPr>
              <a:t>Clinical Action Required</a:t>
            </a:r>
            <a:endParaRPr lang="en-US" sz="975" dirty="0"/>
          </a:p>
        </p:txBody>
      </p:sp>
      <p:sp>
        <p:nvSpPr>
          <p:cNvPr id="45" name="SK-7-text-44"/>
          <p:cNvSpPr/>
          <p:nvPr/>
        </p:nvSpPr>
        <p:spPr>
          <a:xfrm>
            <a:off x="6553200" y="3567113"/>
            <a:ext cx="1774438" cy="338138"/>
          </a:xfrm>
          <a:prstGeom prst="rect">
            <a:avLst/>
          </a:prstGeom>
          <a:noFill/>
          <a:ln/>
        </p:spPr>
        <p:txBody>
          <a:bodyPr vert="horz" wrap="square" lIns="0" tIns="0" rIns="0" bIns="0" rtlCol="0" anchor="ctr"/>
          <a:lstStyle/>
          <a:p>
            <a:pPr marL="0" indent="0" algn="l">
              <a:lnSpc>
                <a:spcPts val="1463"/>
              </a:lnSpc>
              <a:buNone/>
            </a:pPr>
            <a:r>
              <a:rPr lang="en-US" sz="975" dirty="0">
                <a:solidFill>
                  <a:srgbClr val="2D2D2D"/>
                </a:solidFill>
              </a:rPr>
              <a:t>&lt; 0.6 mmol/L</a:t>
            </a:r>
            <a:endParaRPr lang="en-US" sz="975" dirty="0"/>
          </a:p>
        </p:txBody>
      </p:sp>
      <p:sp>
        <p:nvSpPr>
          <p:cNvPr id="46" name="SK-7-text-45"/>
          <p:cNvSpPr/>
          <p:nvPr/>
        </p:nvSpPr>
        <p:spPr>
          <a:xfrm>
            <a:off x="8013502" y="3567113"/>
            <a:ext cx="3986115" cy="338138"/>
          </a:xfrm>
          <a:prstGeom prst="rect">
            <a:avLst/>
          </a:prstGeom>
          <a:noFill/>
          <a:ln/>
        </p:spPr>
        <p:txBody>
          <a:bodyPr vert="horz" wrap="square" lIns="0" tIns="0" rIns="0" bIns="0" rtlCol="0" anchor="ctr"/>
          <a:lstStyle/>
          <a:p>
            <a:pPr marL="0" indent="0" algn="l">
              <a:lnSpc>
                <a:spcPts val="1463"/>
              </a:lnSpc>
              <a:buNone/>
            </a:pPr>
            <a:r>
              <a:rPr lang="en-US" sz="975" dirty="0">
                <a:solidFill>
                  <a:srgbClr val="2D2D2D"/>
                </a:solidFill>
              </a:rPr>
              <a:t>Normal. Continue monitoring.</a:t>
            </a:r>
            <a:endParaRPr lang="en-US" sz="975" dirty="0"/>
          </a:p>
        </p:txBody>
      </p:sp>
      <p:sp>
        <p:nvSpPr>
          <p:cNvPr id="47" name="SK-7-text-46"/>
          <p:cNvSpPr/>
          <p:nvPr/>
        </p:nvSpPr>
        <p:spPr>
          <a:xfrm>
            <a:off x="6553200" y="3905250"/>
            <a:ext cx="2484213" cy="338138"/>
          </a:xfrm>
          <a:prstGeom prst="rect">
            <a:avLst/>
          </a:prstGeom>
          <a:noFill/>
          <a:ln/>
        </p:spPr>
        <p:txBody>
          <a:bodyPr vert="horz" wrap="square" lIns="0" tIns="0" rIns="0" bIns="0" rtlCol="0" anchor="ctr"/>
          <a:lstStyle/>
          <a:p>
            <a:pPr marL="0" indent="0" algn="l">
              <a:lnSpc>
                <a:spcPts val="1463"/>
              </a:lnSpc>
              <a:buNone/>
            </a:pPr>
            <a:r>
              <a:rPr lang="en-US" sz="975" b="1" dirty="0">
                <a:solidFill>
                  <a:srgbClr val="E65100"/>
                </a:solidFill>
              </a:rPr>
              <a:t>0.6 – 1.5 mmol/L</a:t>
            </a:r>
            <a:endParaRPr lang="en-US" sz="975" dirty="0"/>
          </a:p>
        </p:txBody>
      </p:sp>
      <p:sp>
        <p:nvSpPr>
          <p:cNvPr id="48" name="SK-7-text-47"/>
          <p:cNvSpPr/>
          <p:nvPr/>
        </p:nvSpPr>
        <p:spPr>
          <a:xfrm>
            <a:off x="8013502" y="3905250"/>
            <a:ext cx="4178498" cy="338138"/>
          </a:xfrm>
          <a:prstGeom prst="rect">
            <a:avLst/>
          </a:prstGeom>
          <a:noFill/>
          <a:ln/>
        </p:spPr>
        <p:txBody>
          <a:bodyPr vert="horz" wrap="square" lIns="0" tIns="0" rIns="0" bIns="0" rtlCol="0" anchor="ctr"/>
          <a:lstStyle/>
          <a:p>
            <a:pPr marL="0" indent="0" algn="l">
              <a:lnSpc>
                <a:spcPts val="1463"/>
              </a:lnSpc>
              <a:buNone/>
            </a:pPr>
            <a:r>
              <a:rPr lang="en-US" sz="975" dirty="0">
                <a:solidFill>
                  <a:srgbClr val="2D2D2D"/>
                </a:solidFill>
              </a:rPr>
              <a:t>Increased risk. Extra insulin dose likely needed.</a:t>
            </a:r>
            <a:endParaRPr lang="en-US" sz="975" dirty="0"/>
          </a:p>
        </p:txBody>
      </p:sp>
      <p:sp>
        <p:nvSpPr>
          <p:cNvPr id="49" name="SK-7-text-48"/>
          <p:cNvSpPr/>
          <p:nvPr/>
        </p:nvSpPr>
        <p:spPr>
          <a:xfrm>
            <a:off x="6553200" y="4243388"/>
            <a:ext cx="2484213" cy="338138"/>
          </a:xfrm>
          <a:prstGeom prst="rect">
            <a:avLst/>
          </a:prstGeom>
          <a:noFill/>
          <a:ln/>
        </p:spPr>
        <p:txBody>
          <a:bodyPr vert="horz" wrap="square" lIns="0" tIns="0" rIns="0" bIns="0" rtlCol="0" anchor="ctr"/>
          <a:lstStyle/>
          <a:p>
            <a:pPr marL="0" indent="0" algn="l">
              <a:lnSpc>
                <a:spcPts val="1463"/>
              </a:lnSpc>
              <a:buNone/>
            </a:pPr>
            <a:r>
              <a:rPr lang="en-US" sz="975" b="1" dirty="0">
                <a:solidFill>
                  <a:srgbClr val="D32F2F"/>
                </a:solidFill>
              </a:rPr>
              <a:t>1.5 – 3.0 mmol/L</a:t>
            </a:r>
            <a:endParaRPr lang="en-US" sz="975" dirty="0"/>
          </a:p>
        </p:txBody>
      </p:sp>
      <p:sp>
        <p:nvSpPr>
          <p:cNvPr id="50" name="SK-7-text-49"/>
          <p:cNvSpPr/>
          <p:nvPr/>
        </p:nvSpPr>
        <p:spPr>
          <a:xfrm>
            <a:off x="8013502" y="4243388"/>
            <a:ext cx="4178498" cy="338138"/>
          </a:xfrm>
          <a:prstGeom prst="rect">
            <a:avLst/>
          </a:prstGeom>
          <a:noFill/>
          <a:ln/>
        </p:spPr>
        <p:txBody>
          <a:bodyPr vert="horz" wrap="square" lIns="0" tIns="0" rIns="0" bIns="0" rtlCol="0" anchor="ctr"/>
          <a:lstStyle/>
          <a:p>
            <a:pPr marL="0" indent="0" algn="l">
              <a:lnSpc>
                <a:spcPts val="1463"/>
              </a:lnSpc>
              <a:buNone/>
            </a:pPr>
            <a:r>
              <a:rPr lang="en-US" sz="975" dirty="0">
                <a:solidFill>
                  <a:srgbClr val="2D2D2D"/>
                </a:solidFill>
              </a:rPr>
              <a:t>High risk of DKA. Seek urgent clinical advice.</a:t>
            </a:r>
            <a:endParaRPr lang="en-US" sz="975" dirty="0"/>
          </a:p>
        </p:txBody>
      </p:sp>
      <p:sp>
        <p:nvSpPr>
          <p:cNvPr id="51" name="SK-7-text-50"/>
          <p:cNvSpPr/>
          <p:nvPr/>
        </p:nvSpPr>
        <p:spPr>
          <a:xfrm>
            <a:off x="6553200" y="4581525"/>
            <a:ext cx="1774438" cy="338138"/>
          </a:xfrm>
          <a:prstGeom prst="rect">
            <a:avLst/>
          </a:prstGeom>
          <a:noFill/>
          <a:ln/>
        </p:spPr>
        <p:txBody>
          <a:bodyPr vert="horz" wrap="square" lIns="0" tIns="0" rIns="0" bIns="0" rtlCol="0" anchor="ctr"/>
          <a:lstStyle/>
          <a:p>
            <a:pPr marL="0" indent="0" algn="l">
              <a:lnSpc>
                <a:spcPts val="1463"/>
              </a:lnSpc>
              <a:buNone/>
            </a:pPr>
            <a:r>
              <a:rPr lang="en-US" sz="975" b="1" dirty="0">
                <a:solidFill>
                  <a:srgbClr val="D32F2F"/>
                </a:solidFill>
              </a:rPr>
              <a:t>&gt; 3.0 mmol/L</a:t>
            </a:r>
            <a:endParaRPr lang="en-US" sz="975" dirty="0"/>
          </a:p>
        </p:txBody>
      </p:sp>
      <p:sp>
        <p:nvSpPr>
          <p:cNvPr id="52" name="SK-7-text-51"/>
          <p:cNvSpPr/>
          <p:nvPr/>
        </p:nvSpPr>
        <p:spPr>
          <a:xfrm>
            <a:off x="8013502" y="4581525"/>
            <a:ext cx="4178498" cy="338138"/>
          </a:xfrm>
          <a:prstGeom prst="rect">
            <a:avLst/>
          </a:prstGeom>
          <a:noFill/>
          <a:ln/>
        </p:spPr>
        <p:txBody>
          <a:bodyPr vert="horz" wrap="square" lIns="0" tIns="0" rIns="0" bIns="0" rtlCol="0" anchor="ctr"/>
          <a:lstStyle/>
          <a:p>
            <a:pPr marL="0" indent="0" algn="l">
              <a:lnSpc>
                <a:spcPts val="1463"/>
              </a:lnSpc>
              <a:buNone/>
            </a:pPr>
            <a:r>
              <a:rPr lang="en-US" sz="975" b="1" dirty="0">
                <a:solidFill>
                  <a:srgbClr val="2D2D2D"/>
                </a:solidFill>
              </a:rPr>
              <a:t>Emergency.</a:t>
            </a:r>
            <a:r>
              <a:rPr lang="en-US" sz="975" dirty="0">
                <a:solidFill>
                  <a:srgbClr val="2D2D2D"/>
                </a:solidFill>
              </a:rPr>
              <a:t> Admit to A&amp;E immediately.</a:t>
            </a:r>
            <a:endParaRPr lang="en-US" sz="975" dirty="0"/>
          </a:p>
        </p:txBody>
      </p:sp>
      <p:sp>
        <p:nvSpPr>
          <p:cNvPr id="53" name="SK-7-text-52"/>
          <p:cNvSpPr/>
          <p:nvPr/>
        </p:nvSpPr>
        <p:spPr>
          <a:xfrm>
            <a:off x="6477000" y="5110163"/>
            <a:ext cx="571500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*Note: SGLT2i users may have euglycaemic DKA (normal BG with high ketones).</a:t>
            </a:r>
            <a:endParaRPr lang="en-US" sz="97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4"/>
          <a:stretch>
            <a:fillRect/>
          </a:stretch>
        </p:blipFill>
        <p:spPr>
          <a:xfrm>
            <a:off x="142875" y="95250"/>
            <a:ext cx="11906250" cy="762000"/>
          </a:xfrm>
          <a:prstGeom prst="rect">
            <a:avLst/>
          </a:prstGeom>
        </p:spPr>
      </p:pic>
      <p:pic>
        <p:nvPicPr>
          <p:cNvPr id="5" name="SK-8-img-4"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6" name="SK-8-img-5" descr="preencoded.png"/>
          <p:cNvPicPr>
            <a:picLocks noChangeAspect="1"/>
          </p:cNvPicPr>
          <p:nvPr/>
        </p:nvPicPr>
        <p:blipFill>
          <a:blip r:embed="rId6"/>
          <a:stretch>
            <a:fillRect/>
          </a:stretch>
        </p:blipFill>
        <p:spPr>
          <a:xfrm>
            <a:off x="381000" y="1047750"/>
            <a:ext cx="3683050" cy="5524500"/>
          </a:xfrm>
          <a:prstGeom prst="rect">
            <a:avLst/>
          </a:prstGeom>
        </p:spPr>
      </p:pic>
      <p:pic>
        <p:nvPicPr>
          <p:cNvPr id="7" name="SK-8-img-6" descr="preencoded.png"/>
          <p:cNvPicPr>
            <a:picLocks noChangeAspect="1"/>
          </p:cNvPicPr>
          <p:nvPr/>
        </p:nvPicPr>
        <p:blipFill>
          <a:blip r:embed="rId7"/>
          <a:stretch>
            <a:fillRect/>
          </a:stretch>
        </p:blipFill>
        <p:spPr>
          <a:xfrm>
            <a:off x="619125" y="1285875"/>
            <a:ext cx="381000" cy="304800"/>
          </a:xfrm>
          <a:prstGeom prst="rect">
            <a:avLst/>
          </a:prstGeom>
        </p:spPr>
      </p:pic>
      <p:pic>
        <p:nvPicPr>
          <p:cNvPr id="8" name="SK-8-img-7" descr="preencoded.png"/>
          <p:cNvPicPr>
            <a:picLocks noChangeAspect="1"/>
          </p:cNvPicPr>
          <p:nvPr/>
        </p:nvPicPr>
        <p:blipFill>
          <a:blip r:embed="rId8"/>
          <a:stretch>
            <a:fillRect/>
          </a:stretch>
        </p:blipFill>
        <p:spPr>
          <a:xfrm>
            <a:off x="4254550" y="1047750"/>
            <a:ext cx="3683050" cy="5524500"/>
          </a:xfrm>
          <a:prstGeom prst="rect">
            <a:avLst/>
          </a:prstGeom>
        </p:spPr>
      </p:pic>
      <p:pic>
        <p:nvPicPr>
          <p:cNvPr id="9" name="SK-8-img-8" descr="preencoded.png"/>
          <p:cNvPicPr>
            <a:picLocks noChangeAspect="1"/>
          </p:cNvPicPr>
          <p:nvPr/>
        </p:nvPicPr>
        <p:blipFill>
          <a:blip r:embed="rId9"/>
          <a:stretch>
            <a:fillRect/>
          </a:stretch>
        </p:blipFill>
        <p:spPr>
          <a:xfrm>
            <a:off x="4492675" y="1285875"/>
            <a:ext cx="381000" cy="304800"/>
          </a:xfrm>
          <a:prstGeom prst="rect">
            <a:avLst/>
          </a:prstGeom>
        </p:spPr>
      </p:pic>
      <p:pic>
        <p:nvPicPr>
          <p:cNvPr id="10" name="SK-8-img-9" descr="preencoded.png"/>
          <p:cNvPicPr>
            <a:picLocks noChangeAspect="1"/>
          </p:cNvPicPr>
          <p:nvPr/>
        </p:nvPicPr>
        <p:blipFill>
          <a:blip r:embed="rId10"/>
          <a:stretch>
            <a:fillRect/>
          </a:stretch>
        </p:blipFill>
        <p:spPr>
          <a:xfrm>
            <a:off x="8128099" y="1047750"/>
            <a:ext cx="3683050" cy="5524500"/>
          </a:xfrm>
          <a:prstGeom prst="rect">
            <a:avLst/>
          </a:prstGeom>
        </p:spPr>
      </p:pic>
      <p:pic>
        <p:nvPicPr>
          <p:cNvPr id="11" name="SK-8-img-10" descr="preencoded.png"/>
          <p:cNvPicPr>
            <a:picLocks noChangeAspect="1"/>
          </p:cNvPicPr>
          <p:nvPr/>
        </p:nvPicPr>
        <p:blipFill>
          <a:blip r:embed="rId11"/>
          <a:stretch>
            <a:fillRect/>
          </a:stretch>
        </p:blipFill>
        <p:spPr>
          <a:xfrm>
            <a:off x="8366224" y="1285875"/>
            <a:ext cx="381000" cy="304800"/>
          </a:xfrm>
          <a:prstGeom prst="rect">
            <a:avLst/>
          </a:prstGeom>
        </p:spPr>
      </p:pic>
      <p:pic>
        <p:nvPicPr>
          <p:cNvPr id="12" name="SK-8-img-11" descr="preencoded.png"/>
          <p:cNvPicPr>
            <a:picLocks noChangeAspect="1"/>
          </p:cNvPicPr>
          <p:nvPr/>
        </p:nvPicPr>
        <p:blipFill>
          <a:blip r:embed="rId12"/>
          <a:stretch>
            <a:fillRect/>
          </a:stretch>
        </p:blipFill>
        <p:spPr>
          <a:xfrm>
            <a:off x="8366224" y="2669381"/>
            <a:ext cx="3206800" cy="500063"/>
          </a:xfrm>
          <a:prstGeom prst="rect">
            <a:avLst/>
          </a:prstGeom>
        </p:spPr>
      </p:pic>
      <p:sp>
        <p:nvSpPr>
          <p:cNvPr id="13" name="SK-8-text-12"/>
          <p:cNvSpPr/>
          <p:nvPr/>
        </p:nvSpPr>
        <p:spPr>
          <a:xfrm>
            <a:off x="381000" y="209550"/>
            <a:ext cx="82981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Essential Patient Safety Messages</a:t>
            </a:r>
            <a:endParaRPr lang="en-US" sz="1650" dirty="0"/>
          </a:p>
        </p:txBody>
      </p:sp>
      <p:sp>
        <p:nvSpPr>
          <p:cNvPr id="14" name="SK-8-text-13"/>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15" name="SK-8-text-14"/>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16" name="SK-8-text-15"/>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17" name="SK-8-text-16"/>
          <p:cNvSpPr/>
          <p:nvPr/>
        </p:nvSpPr>
        <p:spPr>
          <a:xfrm>
            <a:off x="1143000" y="1295400"/>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8C00"/>
                </a:solidFill>
              </a:rPr>
              <a:t>Insulin Continuity</a:t>
            </a:r>
            <a:endParaRPr lang="en-US" sz="1500" dirty="0"/>
          </a:p>
        </p:txBody>
      </p:sp>
      <p:sp>
        <p:nvSpPr>
          <p:cNvPr id="18" name="SK-8-text-17"/>
          <p:cNvSpPr/>
          <p:nvPr/>
        </p:nvSpPr>
        <p:spPr>
          <a:xfrm>
            <a:off x="619125" y="2614613"/>
            <a:ext cx="3206800"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THE GOLDEN RULE: NEVER STOP INSULIN</a:t>
            </a:r>
            <a:endParaRPr lang="en-US" sz="1350" dirty="0"/>
          </a:p>
        </p:txBody>
      </p:sp>
      <p:sp>
        <p:nvSpPr>
          <p:cNvPr id="19" name="SK-8-text-18"/>
          <p:cNvSpPr/>
          <p:nvPr/>
        </p:nvSpPr>
        <p:spPr>
          <a:xfrm>
            <a:off x="904875" y="3243263"/>
            <a:ext cx="2921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Insulin must continue even if the patient is not eating or is vomiting.</a:t>
            </a:r>
            <a:endParaRPr lang="en-US" sz="1200" dirty="0"/>
          </a:p>
        </p:txBody>
      </p:sp>
      <p:sp>
        <p:nvSpPr>
          <p:cNvPr id="20" name="SK-8-text-19"/>
          <p:cNvSpPr/>
          <p:nvPr/>
        </p:nvSpPr>
        <p:spPr>
          <a:xfrm>
            <a:off x="904875" y="3795713"/>
            <a:ext cx="2921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Illness triggers stress hormones that raise glucose levels.</a:t>
            </a:r>
            <a:endParaRPr lang="en-US" sz="1200" dirty="0"/>
          </a:p>
        </p:txBody>
      </p:sp>
      <p:sp>
        <p:nvSpPr>
          <p:cNvPr id="21" name="SK-8-text-20"/>
          <p:cNvSpPr/>
          <p:nvPr/>
        </p:nvSpPr>
        <p:spPr>
          <a:xfrm>
            <a:off x="904875" y="4348163"/>
            <a:ext cx="2921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Stopping insulin in Type 1 patients can lead to DKA within hours.</a:t>
            </a:r>
            <a:endParaRPr lang="en-US" sz="1200" dirty="0"/>
          </a:p>
        </p:txBody>
      </p:sp>
      <p:sp>
        <p:nvSpPr>
          <p:cNvPr id="22" name="SK-8-text-21"/>
          <p:cNvSpPr/>
          <p:nvPr/>
        </p:nvSpPr>
        <p:spPr>
          <a:xfrm>
            <a:off x="904875" y="4900613"/>
            <a:ext cx="2921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Requirements usually </a:t>
            </a:r>
            <a:r>
              <a:rPr lang="en-US" sz="1200" b="1" dirty="0">
                <a:solidFill>
                  <a:srgbClr val="2D2D2D"/>
                </a:solidFill>
              </a:rPr>
              <a:t>increase</a:t>
            </a:r>
            <a:r>
              <a:rPr lang="en-US" sz="1200" dirty="0">
                <a:solidFill>
                  <a:srgbClr val="2D2D2D"/>
                </a:solidFill>
              </a:rPr>
              <a:t> during infection.</a:t>
            </a:r>
            <a:endParaRPr lang="en-US" sz="1200" dirty="0"/>
          </a:p>
        </p:txBody>
      </p:sp>
      <p:sp>
        <p:nvSpPr>
          <p:cNvPr id="23" name="SK-8-text-22"/>
          <p:cNvSpPr/>
          <p:nvPr/>
        </p:nvSpPr>
        <p:spPr>
          <a:xfrm>
            <a:off x="5016550" y="1295400"/>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8C00"/>
                </a:solidFill>
              </a:rPr>
              <a:t>Hydration Strategy</a:t>
            </a:r>
            <a:endParaRPr lang="en-US" sz="1500" dirty="0"/>
          </a:p>
        </p:txBody>
      </p:sp>
      <p:sp>
        <p:nvSpPr>
          <p:cNvPr id="24" name="SK-8-text-23"/>
          <p:cNvSpPr/>
          <p:nvPr/>
        </p:nvSpPr>
        <p:spPr>
          <a:xfrm>
            <a:off x="4778425" y="2814638"/>
            <a:ext cx="2921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Aim for at least </a:t>
            </a:r>
            <a:r>
              <a:rPr lang="en-US" sz="1200" b="1" dirty="0">
                <a:solidFill>
                  <a:srgbClr val="2D2D2D"/>
                </a:solidFill>
              </a:rPr>
              <a:t>3 litres of fluid per day</a:t>
            </a:r>
            <a:r>
              <a:rPr lang="en-US" sz="1200" dirty="0">
                <a:solidFill>
                  <a:srgbClr val="2D2D2D"/>
                </a:solidFill>
              </a:rPr>
              <a:t> (approx. 200ml every hour).</a:t>
            </a:r>
            <a:endParaRPr lang="en-US" sz="1200" dirty="0"/>
          </a:p>
        </p:txBody>
      </p:sp>
      <p:sp>
        <p:nvSpPr>
          <p:cNvPr id="25" name="SK-8-text-24"/>
          <p:cNvSpPr/>
          <p:nvPr/>
        </p:nvSpPr>
        <p:spPr>
          <a:xfrm>
            <a:off x="4778425" y="3367088"/>
            <a:ext cx="2921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If Blood Glucose is </a:t>
            </a:r>
            <a:r>
              <a:rPr lang="en-US" sz="1200" b="1" dirty="0">
                <a:solidFill>
                  <a:srgbClr val="2D2D2D"/>
                </a:solidFill>
              </a:rPr>
              <a:t>HIGH</a:t>
            </a:r>
            <a:r>
              <a:rPr lang="en-US" sz="1200" dirty="0">
                <a:solidFill>
                  <a:srgbClr val="2D2D2D"/>
                </a:solidFill>
              </a:rPr>
              <a:t>: Use sugar-free fluids (water, broth).</a:t>
            </a:r>
            <a:endParaRPr lang="en-US" sz="1200" dirty="0"/>
          </a:p>
        </p:txBody>
      </p:sp>
      <p:sp>
        <p:nvSpPr>
          <p:cNvPr id="26" name="SK-8-text-25"/>
          <p:cNvSpPr/>
          <p:nvPr/>
        </p:nvSpPr>
        <p:spPr>
          <a:xfrm>
            <a:off x="4778425" y="3919537"/>
            <a:ext cx="2921050" cy="6858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If Blood Glucose is </a:t>
            </a:r>
            <a:r>
              <a:rPr lang="en-US" sz="1200" b="1" dirty="0">
                <a:solidFill>
                  <a:srgbClr val="2D2D2D"/>
                </a:solidFill>
              </a:rPr>
              <a:t>LOW/NORMAL</a:t>
            </a:r>
            <a:r>
              <a:rPr lang="en-US" sz="1200" dirty="0">
                <a:solidFill>
                  <a:srgbClr val="2D2D2D"/>
                </a:solidFill>
              </a:rPr>
              <a:t>: Use sugary fluids (fruit juice, non-diet cola) to maintain carb intake.</a:t>
            </a:r>
            <a:endParaRPr lang="en-US" sz="1200" dirty="0"/>
          </a:p>
        </p:txBody>
      </p:sp>
      <p:sp>
        <p:nvSpPr>
          <p:cNvPr id="27" name="SK-8-text-26"/>
          <p:cNvSpPr/>
          <p:nvPr/>
        </p:nvSpPr>
        <p:spPr>
          <a:xfrm>
            <a:off x="4778425" y="4700588"/>
            <a:ext cx="2921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Essential to prevent AKI and metabolic decompensation.</a:t>
            </a:r>
            <a:endParaRPr lang="en-US" sz="1200" dirty="0"/>
          </a:p>
        </p:txBody>
      </p:sp>
      <p:sp>
        <p:nvSpPr>
          <p:cNvPr id="28" name="SK-8-text-27"/>
          <p:cNvSpPr/>
          <p:nvPr/>
        </p:nvSpPr>
        <p:spPr>
          <a:xfrm>
            <a:off x="8890099" y="1295400"/>
            <a:ext cx="3301901"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32F2F"/>
                </a:solidFill>
              </a:rPr>
              <a:t>Urgent Help Thresholds</a:t>
            </a:r>
            <a:endParaRPr lang="en-US" sz="1500" dirty="0"/>
          </a:p>
        </p:txBody>
      </p:sp>
      <p:sp>
        <p:nvSpPr>
          <p:cNvPr id="29" name="SK-8-text-28"/>
          <p:cNvSpPr/>
          <p:nvPr/>
        </p:nvSpPr>
        <p:spPr>
          <a:xfrm>
            <a:off x="8509099" y="2831306"/>
            <a:ext cx="3682901"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Seek Urgent Medical Assessment if:</a:t>
            </a:r>
            <a:endParaRPr lang="en-US" sz="1125" dirty="0"/>
          </a:p>
        </p:txBody>
      </p:sp>
      <p:sp>
        <p:nvSpPr>
          <p:cNvPr id="30" name="SK-8-text-29"/>
          <p:cNvSpPr/>
          <p:nvPr/>
        </p:nvSpPr>
        <p:spPr>
          <a:xfrm>
            <a:off x="8651974" y="3283744"/>
            <a:ext cx="29210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Persistent vomiting:</a:t>
            </a:r>
            <a:r>
              <a:rPr lang="en-US" sz="1200" dirty="0">
                <a:solidFill>
                  <a:srgbClr val="2D2D2D"/>
                </a:solidFill>
              </a:rPr>
              <a:t> Unable to keep fluids down for &gt;4 hours.</a:t>
            </a:r>
            <a:endParaRPr lang="en-US" sz="1200" dirty="0"/>
          </a:p>
        </p:txBody>
      </p:sp>
      <p:sp>
        <p:nvSpPr>
          <p:cNvPr id="31" name="SK-8-text-30"/>
          <p:cNvSpPr/>
          <p:nvPr/>
        </p:nvSpPr>
        <p:spPr>
          <a:xfrm>
            <a:off x="8651974" y="3836194"/>
            <a:ext cx="29210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Severe Hyperglycaemia:</a:t>
            </a:r>
            <a:r>
              <a:rPr lang="en-US" sz="1200" dirty="0">
                <a:solidFill>
                  <a:srgbClr val="2D2D2D"/>
                </a:solidFill>
              </a:rPr>
              <a:t> Glucose &gt;17 mmol/L despite extra insulin.</a:t>
            </a:r>
            <a:endParaRPr lang="en-US" sz="1200" dirty="0"/>
          </a:p>
        </p:txBody>
      </p:sp>
      <p:sp>
        <p:nvSpPr>
          <p:cNvPr id="32" name="SK-8-text-31"/>
          <p:cNvSpPr/>
          <p:nvPr/>
        </p:nvSpPr>
        <p:spPr>
          <a:xfrm>
            <a:off x="8651974" y="4388644"/>
            <a:ext cx="29210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Rising Ketones:</a:t>
            </a:r>
            <a:r>
              <a:rPr lang="en-US" sz="1200" dirty="0">
                <a:solidFill>
                  <a:srgbClr val="2D2D2D"/>
                </a:solidFill>
              </a:rPr>
              <a:t> Blood ketones ≥1.5 mmol/L (or 2+ on urine dip).</a:t>
            </a:r>
            <a:endParaRPr lang="en-US" sz="1200" dirty="0"/>
          </a:p>
        </p:txBody>
      </p:sp>
      <p:sp>
        <p:nvSpPr>
          <p:cNvPr id="33" name="SK-8-text-32"/>
          <p:cNvSpPr/>
          <p:nvPr/>
        </p:nvSpPr>
        <p:spPr>
          <a:xfrm>
            <a:off x="8651974" y="4941094"/>
            <a:ext cx="29210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General Deterioration:</a:t>
            </a:r>
            <a:r>
              <a:rPr lang="en-US" sz="1200" dirty="0">
                <a:solidFill>
                  <a:srgbClr val="2D2D2D"/>
                </a:solidFill>
              </a:rPr>
              <a:t> Confusion, abdominal pain, or rapid breathing.</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142875" y="95250"/>
            <a:ext cx="11906250" cy="762000"/>
          </a:xfrm>
          <a:prstGeom prst="rect">
            <a:avLst/>
          </a:prstGeom>
        </p:spPr>
      </p:pic>
      <p:pic>
        <p:nvPicPr>
          <p:cNvPr id="4" name="SK-9-img-3" descr="preencoded.png"/>
          <p:cNvPicPr>
            <a:picLocks noChangeAspect="1"/>
          </p:cNvPicPr>
          <p:nvPr/>
        </p:nvPicPr>
        <p:blipFill>
          <a:blip r:embed="rId5"/>
          <a:stretch>
            <a:fillRect/>
          </a:stretch>
        </p:blipFill>
        <p:spPr>
          <a:xfrm>
            <a:off x="381000" y="561975"/>
            <a:ext cx="11430000" cy="180975"/>
          </a:xfrm>
          <a:prstGeom prst="rect">
            <a:avLst/>
          </a:prstGeom>
        </p:spPr>
      </p:pic>
      <p:pic>
        <p:nvPicPr>
          <p:cNvPr id="5" name="SK-9-img-4" descr="preencoded.png"/>
          <p:cNvPicPr>
            <a:picLocks noChangeAspect="1"/>
          </p:cNvPicPr>
          <p:nvPr/>
        </p:nvPicPr>
        <p:blipFill>
          <a:blip r:embed="rId6"/>
          <a:stretch>
            <a:fillRect/>
          </a:stretch>
        </p:blipFill>
        <p:spPr>
          <a:xfrm>
            <a:off x="238125" y="1921371"/>
            <a:ext cx="5217170" cy="2605683"/>
          </a:xfrm>
          <a:prstGeom prst="rect">
            <a:avLst/>
          </a:prstGeom>
        </p:spPr>
      </p:pic>
      <p:pic>
        <p:nvPicPr>
          <p:cNvPr id="6" name="SK-9-img-5" descr="preencoded.png"/>
          <p:cNvPicPr>
            <a:picLocks noChangeAspect="1"/>
          </p:cNvPicPr>
          <p:nvPr/>
        </p:nvPicPr>
        <p:blipFill>
          <a:blip r:embed="rId7"/>
          <a:stretch>
            <a:fillRect/>
          </a:stretch>
        </p:blipFill>
        <p:spPr>
          <a:xfrm>
            <a:off x="466725" y="2197596"/>
            <a:ext cx="238125" cy="190500"/>
          </a:xfrm>
          <a:prstGeom prst="rect">
            <a:avLst/>
          </a:prstGeom>
        </p:spPr>
      </p:pic>
      <p:pic>
        <p:nvPicPr>
          <p:cNvPr id="7" name="SK-9-img-6" descr="preencoded.png"/>
          <p:cNvPicPr>
            <a:picLocks noChangeAspect="1"/>
          </p:cNvPicPr>
          <p:nvPr/>
        </p:nvPicPr>
        <p:blipFill>
          <a:blip r:embed="rId8"/>
          <a:stretch>
            <a:fillRect/>
          </a:stretch>
        </p:blipFill>
        <p:spPr>
          <a:xfrm>
            <a:off x="466725" y="2588121"/>
            <a:ext cx="190500" cy="190500"/>
          </a:xfrm>
          <a:prstGeom prst="rect">
            <a:avLst/>
          </a:prstGeom>
        </p:spPr>
      </p:pic>
      <p:pic>
        <p:nvPicPr>
          <p:cNvPr id="8" name="SK-9-img-7" descr="preencoded.png"/>
          <p:cNvPicPr>
            <a:picLocks noChangeAspect="1"/>
          </p:cNvPicPr>
          <p:nvPr/>
        </p:nvPicPr>
        <p:blipFill>
          <a:blip r:embed="rId9"/>
          <a:stretch>
            <a:fillRect/>
          </a:stretch>
        </p:blipFill>
        <p:spPr>
          <a:xfrm>
            <a:off x="466725" y="3170932"/>
            <a:ext cx="190500" cy="217587"/>
          </a:xfrm>
          <a:prstGeom prst="rect">
            <a:avLst/>
          </a:prstGeom>
        </p:spPr>
      </p:pic>
      <p:pic>
        <p:nvPicPr>
          <p:cNvPr id="9" name="SK-9-img-8" descr="preencoded.png"/>
          <p:cNvPicPr>
            <a:picLocks noChangeAspect="1"/>
          </p:cNvPicPr>
          <p:nvPr/>
        </p:nvPicPr>
        <p:blipFill>
          <a:blip r:embed="rId10"/>
          <a:stretch>
            <a:fillRect/>
          </a:stretch>
        </p:blipFill>
        <p:spPr>
          <a:xfrm>
            <a:off x="466725" y="3753743"/>
            <a:ext cx="190500" cy="169218"/>
          </a:xfrm>
          <a:prstGeom prst="rect">
            <a:avLst/>
          </a:prstGeom>
        </p:spPr>
      </p:pic>
      <p:pic>
        <p:nvPicPr>
          <p:cNvPr id="10" name="SK-9-img-9" descr="preencoded.png"/>
          <p:cNvPicPr>
            <a:picLocks noChangeAspect="1"/>
          </p:cNvPicPr>
          <p:nvPr/>
        </p:nvPicPr>
        <p:blipFill>
          <a:blip r:embed="rId11"/>
          <a:stretch>
            <a:fillRect/>
          </a:stretch>
        </p:blipFill>
        <p:spPr>
          <a:xfrm>
            <a:off x="238125" y="4812804"/>
            <a:ext cx="5217170" cy="933450"/>
          </a:xfrm>
          <a:prstGeom prst="rect">
            <a:avLst/>
          </a:prstGeom>
        </p:spPr>
      </p:pic>
      <p:pic>
        <p:nvPicPr>
          <p:cNvPr id="11" name="SK-9-img-10" descr="preencoded.png"/>
          <p:cNvPicPr>
            <a:picLocks noChangeAspect="1"/>
          </p:cNvPicPr>
          <p:nvPr/>
        </p:nvPicPr>
        <p:blipFill>
          <a:blip r:embed="rId12"/>
          <a:stretch>
            <a:fillRect/>
          </a:stretch>
        </p:blipFill>
        <p:spPr>
          <a:xfrm>
            <a:off x="381000" y="4987082"/>
            <a:ext cx="166688" cy="137220"/>
          </a:xfrm>
          <a:prstGeom prst="rect">
            <a:avLst/>
          </a:prstGeom>
        </p:spPr>
      </p:pic>
      <p:pic>
        <p:nvPicPr>
          <p:cNvPr id="12" name="SK-9-img-11" descr="preencoded.png"/>
          <p:cNvPicPr>
            <a:picLocks noChangeAspect="1"/>
          </p:cNvPicPr>
          <p:nvPr/>
        </p:nvPicPr>
        <p:blipFill>
          <a:blip r:embed="rId13"/>
          <a:stretch>
            <a:fillRect/>
          </a:stretch>
        </p:blipFill>
        <p:spPr>
          <a:xfrm>
            <a:off x="5693420" y="1533525"/>
            <a:ext cx="6260455" cy="671513"/>
          </a:xfrm>
          <a:prstGeom prst="rect">
            <a:avLst/>
          </a:prstGeom>
        </p:spPr>
      </p:pic>
      <p:pic>
        <p:nvPicPr>
          <p:cNvPr id="13" name="SK-9-img-12" descr="preencoded.png"/>
          <p:cNvPicPr>
            <a:picLocks noChangeAspect="1"/>
          </p:cNvPicPr>
          <p:nvPr/>
        </p:nvPicPr>
        <p:blipFill>
          <a:blip r:embed="rId14"/>
          <a:stretch>
            <a:fillRect/>
          </a:stretch>
        </p:blipFill>
        <p:spPr>
          <a:xfrm>
            <a:off x="5883920" y="1654969"/>
            <a:ext cx="428625" cy="428625"/>
          </a:xfrm>
          <a:prstGeom prst="rect">
            <a:avLst/>
          </a:prstGeom>
        </p:spPr>
      </p:pic>
      <p:pic>
        <p:nvPicPr>
          <p:cNvPr id="14" name="SK-9-img-13" descr="preencoded.png"/>
          <p:cNvPicPr>
            <a:picLocks noChangeAspect="1"/>
          </p:cNvPicPr>
          <p:nvPr/>
        </p:nvPicPr>
        <p:blipFill>
          <a:blip r:embed="rId15"/>
          <a:stretch>
            <a:fillRect/>
          </a:stretch>
        </p:blipFill>
        <p:spPr>
          <a:xfrm>
            <a:off x="5693420" y="2319338"/>
            <a:ext cx="6260455" cy="671513"/>
          </a:xfrm>
          <a:prstGeom prst="rect">
            <a:avLst/>
          </a:prstGeom>
        </p:spPr>
      </p:pic>
      <p:pic>
        <p:nvPicPr>
          <p:cNvPr id="15" name="SK-9-img-14" descr="preencoded.png"/>
          <p:cNvPicPr>
            <a:picLocks noChangeAspect="1"/>
          </p:cNvPicPr>
          <p:nvPr/>
        </p:nvPicPr>
        <p:blipFill>
          <a:blip r:embed="rId16"/>
          <a:stretch>
            <a:fillRect/>
          </a:stretch>
        </p:blipFill>
        <p:spPr>
          <a:xfrm>
            <a:off x="5883920" y="2440781"/>
            <a:ext cx="428625" cy="428625"/>
          </a:xfrm>
          <a:prstGeom prst="rect">
            <a:avLst/>
          </a:prstGeom>
        </p:spPr>
      </p:pic>
      <p:pic>
        <p:nvPicPr>
          <p:cNvPr id="16" name="SK-9-img-15" descr="preencoded.png"/>
          <p:cNvPicPr>
            <a:picLocks noChangeAspect="1"/>
          </p:cNvPicPr>
          <p:nvPr/>
        </p:nvPicPr>
        <p:blipFill>
          <a:blip r:embed="rId13"/>
          <a:stretch>
            <a:fillRect/>
          </a:stretch>
        </p:blipFill>
        <p:spPr>
          <a:xfrm>
            <a:off x="5693420" y="3105150"/>
            <a:ext cx="6260455" cy="671513"/>
          </a:xfrm>
          <a:prstGeom prst="rect">
            <a:avLst/>
          </a:prstGeom>
        </p:spPr>
      </p:pic>
      <p:pic>
        <p:nvPicPr>
          <p:cNvPr id="17" name="SK-9-img-16" descr="preencoded.png"/>
          <p:cNvPicPr>
            <a:picLocks noChangeAspect="1"/>
          </p:cNvPicPr>
          <p:nvPr/>
        </p:nvPicPr>
        <p:blipFill>
          <a:blip r:embed="rId17"/>
          <a:stretch>
            <a:fillRect/>
          </a:stretch>
        </p:blipFill>
        <p:spPr>
          <a:xfrm>
            <a:off x="5883920" y="3226594"/>
            <a:ext cx="428625" cy="428625"/>
          </a:xfrm>
          <a:prstGeom prst="rect">
            <a:avLst/>
          </a:prstGeom>
        </p:spPr>
      </p:pic>
      <p:pic>
        <p:nvPicPr>
          <p:cNvPr id="18" name="SK-9-img-17" descr="preencoded.png"/>
          <p:cNvPicPr>
            <a:picLocks noChangeAspect="1"/>
          </p:cNvPicPr>
          <p:nvPr/>
        </p:nvPicPr>
        <p:blipFill>
          <a:blip r:embed="rId15"/>
          <a:stretch>
            <a:fillRect/>
          </a:stretch>
        </p:blipFill>
        <p:spPr>
          <a:xfrm>
            <a:off x="5693420" y="3890962"/>
            <a:ext cx="6260455" cy="671513"/>
          </a:xfrm>
          <a:prstGeom prst="rect">
            <a:avLst/>
          </a:prstGeom>
        </p:spPr>
      </p:pic>
      <p:pic>
        <p:nvPicPr>
          <p:cNvPr id="19" name="SK-9-img-18" descr="preencoded.png"/>
          <p:cNvPicPr>
            <a:picLocks noChangeAspect="1"/>
          </p:cNvPicPr>
          <p:nvPr/>
        </p:nvPicPr>
        <p:blipFill>
          <a:blip r:embed="rId18"/>
          <a:stretch>
            <a:fillRect/>
          </a:stretch>
        </p:blipFill>
        <p:spPr>
          <a:xfrm>
            <a:off x="5883920" y="4012406"/>
            <a:ext cx="428625" cy="428625"/>
          </a:xfrm>
          <a:prstGeom prst="rect">
            <a:avLst/>
          </a:prstGeom>
        </p:spPr>
      </p:pic>
      <p:pic>
        <p:nvPicPr>
          <p:cNvPr id="20" name="SK-9-img-19" descr="preencoded.png"/>
          <p:cNvPicPr>
            <a:picLocks noChangeAspect="1"/>
          </p:cNvPicPr>
          <p:nvPr/>
        </p:nvPicPr>
        <p:blipFill>
          <a:blip r:embed="rId13"/>
          <a:stretch>
            <a:fillRect/>
          </a:stretch>
        </p:blipFill>
        <p:spPr>
          <a:xfrm>
            <a:off x="5693420" y="4676775"/>
            <a:ext cx="6260455" cy="671513"/>
          </a:xfrm>
          <a:prstGeom prst="rect">
            <a:avLst/>
          </a:prstGeom>
        </p:spPr>
      </p:pic>
      <p:pic>
        <p:nvPicPr>
          <p:cNvPr id="21" name="SK-9-img-20" descr="preencoded.png"/>
          <p:cNvPicPr>
            <a:picLocks noChangeAspect="1"/>
          </p:cNvPicPr>
          <p:nvPr/>
        </p:nvPicPr>
        <p:blipFill>
          <a:blip r:embed="rId19"/>
          <a:stretch>
            <a:fillRect/>
          </a:stretch>
        </p:blipFill>
        <p:spPr>
          <a:xfrm>
            <a:off x="5883920" y="4798219"/>
            <a:ext cx="428625" cy="428625"/>
          </a:xfrm>
          <a:prstGeom prst="rect">
            <a:avLst/>
          </a:prstGeom>
        </p:spPr>
      </p:pic>
      <p:pic>
        <p:nvPicPr>
          <p:cNvPr id="22" name="SK-9-img-21" descr="preencoded.png"/>
          <p:cNvPicPr>
            <a:picLocks noChangeAspect="1"/>
          </p:cNvPicPr>
          <p:nvPr/>
        </p:nvPicPr>
        <p:blipFill>
          <a:blip r:embed="rId15"/>
          <a:stretch>
            <a:fillRect/>
          </a:stretch>
        </p:blipFill>
        <p:spPr>
          <a:xfrm>
            <a:off x="5693420" y="5462588"/>
            <a:ext cx="6260455" cy="671513"/>
          </a:xfrm>
          <a:prstGeom prst="rect">
            <a:avLst/>
          </a:prstGeom>
        </p:spPr>
      </p:pic>
      <p:pic>
        <p:nvPicPr>
          <p:cNvPr id="23" name="SK-9-img-22" descr="preencoded.png"/>
          <p:cNvPicPr>
            <a:picLocks noChangeAspect="1"/>
          </p:cNvPicPr>
          <p:nvPr/>
        </p:nvPicPr>
        <p:blipFill>
          <a:blip r:embed="rId18"/>
          <a:stretch>
            <a:fillRect/>
          </a:stretch>
        </p:blipFill>
        <p:spPr>
          <a:xfrm>
            <a:off x="5883920" y="5584031"/>
            <a:ext cx="428625" cy="428625"/>
          </a:xfrm>
          <a:prstGeom prst="rect">
            <a:avLst/>
          </a:prstGeom>
        </p:spPr>
      </p:pic>
      <p:sp>
        <p:nvSpPr>
          <p:cNvPr id="24" name="SK-9-text-23"/>
          <p:cNvSpPr/>
          <p:nvPr/>
        </p:nvSpPr>
        <p:spPr>
          <a:xfrm>
            <a:off x="381000" y="209550"/>
            <a:ext cx="77952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SADMAN Mnemonic: Preventing AKI</a:t>
            </a:r>
            <a:endParaRPr lang="en-US" sz="1650" dirty="0"/>
          </a:p>
        </p:txBody>
      </p:sp>
      <p:sp>
        <p:nvSpPr>
          <p:cNvPr id="25" name="SK-9-text-24"/>
          <p:cNvSpPr/>
          <p:nvPr/>
        </p:nvSpPr>
        <p:spPr>
          <a:xfrm>
            <a:off x="11074301" y="314325"/>
            <a:ext cx="111769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Bradford VTS</a:t>
            </a:r>
            <a:endParaRPr lang="en-US" sz="900" dirty="0"/>
          </a:p>
        </p:txBody>
      </p:sp>
      <p:sp>
        <p:nvSpPr>
          <p:cNvPr id="26" name="SK-9-text-25"/>
          <p:cNvSpPr/>
          <p:nvPr/>
        </p:nvSpPr>
        <p:spPr>
          <a:xfrm>
            <a:off x="381000" y="600075"/>
            <a:ext cx="2400300" cy="142875"/>
          </a:xfrm>
          <a:prstGeom prst="rect">
            <a:avLst/>
          </a:prstGeom>
          <a:noFill/>
          <a:ln/>
        </p:spPr>
        <p:txBody>
          <a:bodyPr vert="horz" wrap="square" lIns="0" tIns="0" rIns="0" bIns="0" rtlCol="0" anchor="ctr"/>
          <a:lstStyle/>
          <a:p>
            <a:pPr marL="0" indent="0">
              <a:lnSpc>
                <a:spcPts val="1125"/>
              </a:lnSpc>
              <a:buNone/>
            </a:pPr>
            <a:r>
              <a:rPr lang="en-US" sz="750" dirty="0">
                <a:solidFill>
                  <a:srgbClr val="FFFFFF"/>
                </a:solidFill>
              </a:rPr>
              <a:t>www.bradfordvts.co.uk</a:t>
            </a:r>
            <a:endParaRPr lang="en-US" sz="750" dirty="0"/>
          </a:p>
        </p:txBody>
      </p:sp>
      <p:sp>
        <p:nvSpPr>
          <p:cNvPr id="27" name="SK-9-text-26"/>
          <p:cNvSpPr/>
          <p:nvPr/>
        </p:nvSpPr>
        <p:spPr>
          <a:xfrm>
            <a:off x="9663857" y="607219"/>
            <a:ext cx="2528143" cy="128588"/>
          </a:xfrm>
          <a:prstGeom prst="rect">
            <a:avLst/>
          </a:prstGeom>
          <a:noFill/>
          <a:ln/>
        </p:spPr>
        <p:txBody>
          <a:bodyPr vert="horz" wrap="square" lIns="0" tIns="0" rIns="0" bIns="0" rtlCol="0" anchor="ctr"/>
          <a:lstStyle/>
          <a:p>
            <a:pPr marL="0" indent="0">
              <a:lnSpc>
                <a:spcPts val="1013"/>
              </a:lnSpc>
              <a:buNone/>
            </a:pPr>
            <a:r>
              <a:rPr lang="en-US" sz="675" i="1" dirty="0">
                <a:solidFill>
                  <a:srgbClr val="FFFFFF"/>
                </a:solidFill>
              </a:rPr>
              <a:t>Disclaimer: Clinical guidance only. Verify with NICE/BNF.</a:t>
            </a:r>
            <a:endParaRPr lang="en-US" sz="675" dirty="0"/>
          </a:p>
        </p:txBody>
      </p:sp>
      <p:sp>
        <p:nvSpPr>
          <p:cNvPr id="28" name="SK-9-text-27"/>
          <p:cNvSpPr/>
          <p:nvPr/>
        </p:nvSpPr>
        <p:spPr>
          <a:xfrm>
            <a:off x="800100" y="2149971"/>
            <a:ext cx="475997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8C00"/>
                </a:solidFill>
              </a:rPr>
              <a:t>The Rationale</a:t>
            </a:r>
            <a:endParaRPr lang="en-US" sz="1500" dirty="0"/>
          </a:p>
        </p:txBody>
      </p:sp>
      <p:sp>
        <p:nvSpPr>
          <p:cNvPr id="29" name="SK-9-text-28"/>
          <p:cNvSpPr/>
          <p:nvPr/>
        </p:nvSpPr>
        <p:spPr>
          <a:xfrm>
            <a:off x="771525" y="2550021"/>
            <a:ext cx="4455170"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During illness with vomiting or diarrhoea, patients are at high risk of </a:t>
            </a:r>
            <a:r>
              <a:rPr lang="en-US" sz="1200" b="1" dirty="0">
                <a:solidFill>
                  <a:srgbClr val="2D2D2D"/>
                </a:solidFill>
              </a:rPr>
              <a:t>hypovolaemia and dehydration</a:t>
            </a:r>
            <a:r>
              <a:rPr lang="en-US" sz="1200" dirty="0">
                <a:solidFill>
                  <a:srgbClr val="2D2D2D"/>
                </a:solidFill>
              </a:rPr>
              <a:t>.</a:t>
            </a:r>
            <a:endParaRPr lang="en-US" sz="1200" dirty="0"/>
          </a:p>
        </p:txBody>
      </p:sp>
      <p:sp>
        <p:nvSpPr>
          <p:cNvPr id="30" name="SK-9-text-29"/>
          <p:cNvSpPr/>
          <p:nvPr/>
        </p:nvSpPr>
        <p:spPr>
          <a:xfrm>
            <a:off x="771525" y="3132832"/>
            <a:ext cx="4455170"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Certain drugs impair the kidney's ability to maintain </a:t>
            </a:r>
            <a:r>
              <a:rPr lang="en-US" sz="1200" b="1" dirty="0">
                <a:solidFill>
                  <a:srgbClr val="2D2D2D"/>
                </a:solidFill>
              </a:rPr>
              <a:t>glomerular filtration rate (GFR)</a:t>
            </a:r>
            <a:r>
              <a:rPr lang="en-US" sz="1200" dirty="0">
                <a:solidFill>
                  <a:srgbClr val="2D2D2D"/>
                </a:solidFill>
              </a:rPr>
              <a:t> during low-flow states.</a:t>
            </a:r>
            <a:endParaRPr lang="en-US" sz="1200" dirty="0"/>
          </a:p>
        </p:txBody>
      </p:sp>
      <p:sp>
        <p:nvSpPr>
          <p:cNvPr id="31" name="SK-9-text-30"/>
          <p:cNvSpPr/>
          <p:nvPr/>
        </p:nvSpPr>
        <p:spPr>
          <a:xfrm>
            <a:off x="771525" y="3715643"/>
            <a:ext cx="4455170"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Continuing these medications can lead to rapid </a:t>
            </a:r>
            <a:r>
              <a:rPr lang="en-US" sz="1200" b="1" dirty="0">
                <a:solidFill>
                  <a:srgbClr val="2D2D2D"/>
                </a:solidFill>
              </a:rPr>
              <a:t>Acute Kidney Injury (AKI)</a:t>
            </a:r>
            <a:r>
              <a:rPr lang="en-US" sz="1200" dirty="0">
                <a:solidFill>
                  <a:srgbClr val="2D2D2D"/>
                </a:solidFill>
              </a:rPr>
              <a:t> or life-threatening metabolic acidosis.</a:t>
            </a:r>
            <a:endParaRPr lang="en-US" sz="1200" dirty="0"/>
          </a:p>
        </p:txBody>
      </p:sp>
      <p:sp>
        <p:nvSpPr>
          <p:cNvPr id="32" name="SK-9-text-31"/>
          <p:cNvSpPr/>
          <p:nvPr/>
        </p:nvSpPr>
        <p:spPr>
          <a:xfrm>
            <a:off x="623888" y="4955679"/>
            <a:ext cx="4931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32F2F"/>
                </a:solidFill>
              </a:rPr>
              <a:t>Key Patient Safety Action:</a:t>
            </a:r>
            <a:endParaRPr lang="en-US" sz="1050" dirty="0"/>
          </a:p>
        </p:txBody>
      </p:sp>
      <p:sp>
        <p:nvSpPr>
          <p:cNvPr id="33" name="SK-9-text-32"/>
          <p:cNvSpPr/>
          <p:nvPr/>
        </p:nvSpPr>
        <p:spPr>
          <a:xfrm>
            <a:off x="590550" y="5203329"/>
            <a:ext cx="4721870"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Temporarily </a:t>
            </a:r>
            <a:r>
              <a:rPr lang="en-US" sz="1050" b="1" dirty="0">
                <a:solidFill>
                  <a:srgbClr val="2D2D2D"/>
                </a:solidFill>
              </a:rPr>
              <a:t>PAUSE</a:t>
            </a:r>
            <a:r>
              <a:rPr lang="en-US" sz="1050" dirty="0">
                <a:solidFill>
                  <a:srgbClr val="2D2D2D"/>
                </a:solidFill>
              </a:rPr>
              <a:t> these medications if the patient is unable to maintain adequate hydration.</a:t>
            </a:r>
            <a:endParaRPr lang="en-US" sz="1050" dirty="0"/>
          </a:p>
        </p:txBody>
      </p:sp>
      <p:sp>
        <p:nvSpPr>
          <p:cNvPr id="34" name="SK-9-text-33"/>
          <p:cNvSpPr/>
          <p:nvPr/>
        </p:nvSpPr>
        <p:spPr>
          <a:xfrm>
            <a:off x="6021884" y="1654969"/>
            <a:ext cx="428625" cy="428625"/>
          </a:xfrm>
          <a:prstGeom prst="rect">
            <a:avLst/>
          </a:prstGeom>
          <a:noFill/>
          <a:ln/>
        </p:spPr>
        <p:txBody>
          <a:bodyPr vert="horz" wrap="square" lIns="0" tIns="0" rIns="0" bIns="0" rtlCol="0" anchor="ctr"/>
          <a:lstStyle/>
          <a:p>
            <a:pPr marL="0" indent="0">
              <a:lnSpc>
                <a:spcPts val="2700"/>
              </a:lnSpc>
              <a:buNone/>
            </a:pPr>
            <a:r>
              <a:rPr lang="en-US" sz="1800" b="1" dirty="0">
                <a:solidFill>
                  <a:srgbClr val="FFFFFF"/>
                </a:solidFill>
              </a:rPr>
              <a:t>S</a:t>
            </a:r>
            <a:endParaRPr lang="en-US" sz="1800" dirty="0"/>
          </a:p>
        </p:txBody>
      </p:sp>
      <p:sp>
        <p:nvSpPr>
          <p:cNvPr id="35" name="SK-9-text-34"/>
          <p:cNvSpPr/>
          <p:nvPr/>
        </p:nvSpPr>
        <p:spPr>
          <a:xfrm>
            <a:off x="6503045" y="1647825"/>
            <a:ext cx="3429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SGLT2 inhibitors</a:t>
            </a:r>
            <a:endParaRPr lang="en-US" sz="1350" dirty="0"/>
          </a:p>
        </p:txBody>
      </p:sp>
      <p:sp>
        <p:nvSpPr>
          <p:cNvPr id="36" name="SK-9-text-35"/>
          <p:cNvSpPr/>
          <p:nvPr/>
        </p:nvSpPr>
        <p:spPr>
          <a:xfrm>
            <a:off x="6503045" y="1905000"/>
            <a:ext cx="5688955"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Dapagliflozin, Empagliflozin, Canagliflozin</a:t>
            </a:r>
            <a:endParaRPr lang="en-US" sz="975" dirty="0"/>
          </a:p>
        </p:txBody>
      </p:sp>
      <p:sp>
        <p:nvSpPr>
          <p:cNvPr id="37" name="SK-9-text-36"/>
          <p:cNvSpPr/>
          <p:nvPr/>
        </p:nvSpPr>
        <p:spPr>
          <a:xfrm>
            <a:off x="6015633" y="2440781"/>
            <a:ext cx="428625" cy="428625"/>
          </a:xfrm>
          <a:prstGeom prst="rect">
            <a:avLst/>
          </a:prstGeom>
          <a:noFill/>
          <a:ln/>
        </p:spPr>
        <p:txBody>
          <a:bodyPr vert="horz" wrap="square" lIns="0" tIns="0" rIns="0" bIns="0" rtlCol="0" anchor="ctr"/>
          <a:lstStyle/>
          <a:p>
            <a:pPr marL="0" indent="0">
              <a:lnSpc>
                <a:spcPts val="2700"/>
              </a:lnSpc>
              <a:buNone/>
            </a:pPr>
            <a:r>
              <a:rPr lang="en-US" sz="1800" b="1" dirty="0">
                <a:solidFill>
                  <a:srgbClr val="FFFFFF"/>
                </a:solidFill>
              </a:rPr>
              <a:t>A</a:t>
            </a:r>
            <a:endParaRPr lang="en-US" sz="1800" dirty="0"/>
          </a:p>
        </p:txBody>
      </p:sp>
      <p:sp>
        <p:nvSpPr>
          <p:cNvPr id="38" name="SK-9-text-37"/>
          <p:cNvSpPr/>
          <p:nvPr/>
        </p:nvSpPr>
        <p:spPr>
          <a:xfrm>
            <a:off x="6503045" y="2433638"/>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ACE inhibitors</a:t>
            </a:r>
            <a:endParaRPr lang="en-US" sz="1350" dirty="0"/>
          </a:p>
        </p:txBody>
      </p:sp>
      <p:sp>
        <p:nvSpPr>
          <p:cNvPr id="39" name="SK-9-text-38"/>
          <p:cNvSpPr/>
          <p:nvPr/>
        </p:nvSpPr>
        <p:spPr>
          <a:xfrm>
            <a:off x="6503045" y="2690813"/>
            <a:ext cx="490347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Ramipril, Lisinopril, Perindopril</a:t>
            </a:r>
            <a:endParaRPr lang="en-US" sz="975" dirty="0"/>
          </a:p>
        </p:txBody>
      </p:sp>
      <p:sp>
        <p:nvSpPr>
          <p:cNvPr id="40" name="SK-9-text-39"/>
          <p:cNvSpPr/>
          <p:nvPr/>
        </p:nvSpPr>
        <p:spPr>
          <a:xfrm>
            <a:off x="6015633" y="3226594"/>
            <a:ext cx="428625" cy="428625"/>
          </a:xfrm>
          <a:prstGeom prst="rect">
            <a:avLst/>
          </a:prstGeom>
          <a:noFill/>
          <a:ln/>
        </p:spPr>
        <p:txBody>
          <a:bodyPr vert="horz" wrap="square" lIns="0" tIns="0" rIns="0" bIns="0" rtlCol="0" anchor="ctr"/>
          <a:lstStyle/>
          <a:p>
            <a:pPr marL="0" indent="0">
              <a:lnSpc>
                <a:spcPts val="2700"/>
              </a:lnSpc>
              <a:buNone/>
            </a:pPr>
            <a:r>
              <a:rPr lang="en-US" sz="1800" b="1" dirty="0">
                <a:solidFill>
                  <a:srgbClr val="FFFFFF"/>
                </a:solidFill>
              </a:rPr>
              <a:t>D</a:t>
            </a:r>
            <a:endParaRPr lang="en-US" sz="1800" dirty="0"/>
          </a:p>
        </p:txBody>
      </p:sp>
      <p:sp>
        <p:nvSpPr>
          <p:cNvPr id="41" name="SK-9-text-40"/>
          <p:cNvSpPr/>
          <p:nvPr/>
        </p:nvSpPr>
        <p:spPr>
          <a:xfrm>
            <a:off x="6503045" y="3219450"/>
            <a:ext cx="2746474"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Diuretics</a:t>
            </a:r>
            <a:endParaRPr lang="en-US" sz="1350" dirty="0"/>
          </a:p>
        </p:txBody>
      </p:sp>
      <p:sp>
        <p:nvSpPr>
          <p:cNvPr id="42" name="SK-9-text-41"/>
          <p:cNvSpPr/>
          <p:nvPr/>
        </p:nvSpPr>
        <p:spPr>
          <a:xfrm>
            <a:off x="6503045" y="3476625"/>
            <a:ext cx="5688955"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Furosemide, Spironolactone, Bendroflumethiazide</a:t>
            </a:r>
            <a:endParaRPr lang="en-US" sz="975" dirty="0"/>
          </a:p>
        </p:txBody>
      </p:sp>
      <p:sp>
        <p:nvSpPr>
          <p:cNvPr id="43" name="SK-9-text-42"/>
          <p:cNvSpPr/>
          <p:nvPr/>
        </p:nvSpPr>
        <p:spPr>
          <a:xfrm>
            <a:off x="6002982" y="4012406"/>
            <a:ext cx="428625" cy="428625"/>
          </a:xfrm>
          <a:prstGeom prst="rect">
            <a:avLst/>
          </a:prstGeom>
          <a:noFill/>
          <a:ln/>
        </p:spPr>
        <p:txBody>
          <a:bodyPr vert="horz" wrap="square" lIns="0" tIns="0" rIns="0" bIns="0" rtlCol="0" anchor="ctr"/>
          <a:lstStyle/>
          <a:p>
            <a:pPr marL="0" indent="0">
              <a:lnSpc>
                <a:spcPts val="2700"/>
              </a:lnSpc>
              <a:buNone/>
            </a:pPr>
            <a:r>
              <a:rPr lang="en-US" sz="1800" b="1" dirty="0">
                <a:solidFill>
                  <a:srgbClr val="FFFFFF"/>
                </a:solidFill>
              </a:rPr>
              <a:t>M</a:t>
            </a:r>
            <a:endParaRPr lang="en-US" sz="1800" dirty="0"/>
          </a:p>
        </p:txBody>
      </p:sp>
      <p:sp>
        <p:nvSpPr>
          <p:cNvPr id="44" name="SK-9-text-43"/>
          <p:cNvSpPr/>
          <p:nvPr/>
        </p:nvSpPr>
        <p:spPr>
          <a:xfrm>
            <a:off x="6503045" y="4005262"/>
            <a:ext cx="2424857"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Metformin</a:t>
            </a:r>
            <a:endParaRPr lang="en-US" sz="1350" dirty="0"/>
          </a:p>
        </p:txBody>
      </p:sp>
      <p:sp>
        <p:nvSpPr>
          <p:cNvPr id="45" name="SK-9-text-44"/>
          <p:cNvSpPr/>
          <p:nvPr/>
        </p:nvSpPr>
        <p:spPr>
          <a:xfrm>
            <a:off x="6503045" y="4262438"/>
            <a:ext cx="5688955"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Stop to prevent Lactic Acidosis if GFR drops</a:t>
            </a:r>
            <a:endParaRPr lang="en-US" sz="975" dirty="0"/>
          </a:p>
        </p:txBody>
      </p:sp>
      <p:sp>
        <p:nvSpPr>
          <p:cNvPr id="46" name="SK-9-text-45"/>
          <p:cNvSpPr/>
          <p:nvPr/>
        </p:nvSpPr>
        <p:spPr>
          <a:xfrm>
            <a:off x="6015633" y="4798219"/>
            <a:ext cx="428625" cy="428625"/>
          </a:xfrm>
          <a:prstGeom prst="rect">
            <a:avLst/>
          </a:prstGeom>
          <a:noFill/>
          <a:ln/>
        </p:spPr>
        <p:txBody>
          <a:bodyPr vert="horz" wrap="square" lIns="0" tIns="0" rIns="0" bIns="0" rtlCol="0" anchor="ctr"/>
          <a:lstStyle/>
          <a:p>
            <a:pPr marL="0" indent="0">
              <a:lnSpc>
                <a:spcPts val="2700"/>
              </a:lnSpc>
              <a:buNone/>
            </a:pPr>
            <a:r>
              <a:rPr lang="en-US" sz="1800" b="1" dirty="0">
                <a:solidFill>
                  <a:srgbClr val="FFFFFF"/>
                </a:solidFill>
              </a:rPr>
              <a:t>A</a:t>
            </a:r>
            <a:endParaRPr lang="en-US" sz="1800" dirty="0"/>
          </a:p>
        </p:txBody>
      </p:sp>
      <p:sp>
        <p:nvSpPr>
          <p:cNvPr id="47" name="SK-9-text-46"/>
          <p:cNvSpPr/>
          <p:nvPr/>
        </p:nvSpPr>
        <p:spPr>
          <a:xfrm>
            <a:off x="6503045" y="4791075"/>
            <a:ext cx="1847106"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ARBs</a:t>
            </a:r>
            <a:endParaRPr lang="en-US" sz="1350" dirty="0"/>
          </a:p>
        </p:txBody>
      </p:sp>
      <p:sp>
        <p:nvSpPr>
          <p:cNvPr id="48" name="SK-9-text-47"/>
          <p:cNvSpPr/>
          <p:nvPr/>
        </p:nvSpPr>
        <p:spPr>
          <a:xfrm>
            <a:off x="6503045" y="5048250"/>
            <a:ext cx="475488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Losartan, Candesartan, Valsartan</a:t>
            </a:r>
            <a:endParaRPr lang="en-US" sz="975" dirty="0"/>
          </a:p>
        </p:txBody>
      </p:sp>
      <p:sp>
        <p:nvSpPr>
          <p:cNvPr id="49" name="SK-9-text-48"/>
          <p:cNvSpPr/>
          <p:nvPr/>
        </p:nvSpPr>
        <p:spPr>
          <a:xfrm>
            <a:off x="6015633" y="5584031"/>
            <a:ext cx="428625" cy="428625"/>
          </a:xfrm>
          <a:prstGeom prst="rect">
            <a:avLst/>
          </a:prstGeom>
          <a:noFill/>
          <a:ln/>
        </p:spPr>
        <p:txBody>
          <a:bodyPr vert="horz" wrap="square" lIns="0" tIns="0" rIns="0" bIns="0" rtlCol="0" anchor="ctr"/>
          <a:lstStyle/>
          <a:p>
            <a:pPr marL="0" indent="0">
              <a:lnSpc>
                <a:spcPts val="2700"/>
              </a:lnSpc>
              <a:buNone/>
            </a:pPr>
            <a:r>
              <a:rPr lang="en-US" sz="1800" b="1" dirty="0">
                <a:solidFill>
                  <a:srgbClr val="FFFFFF"/>
                </a:solidFill>
              </a:rPr>
              <a:t>N</a:t>
            </a:r>
            <a:endParaRPr lang="en-US" sz="1800" dirty="0"/>
          </a:p>
        </p:txBody>
      </p:sp>
      <p:sp>
        <p:nvSpPr>
          <p:cNvPr id="50" name="SK-9-text-49"/>
          <p:cNvSpPr/>
          <p:nvPr/>
        </p:nvSpPr>
        <p:spPr>
          <a:xfrm>
            <a:off x="6503045" y="5576888"/>
            <a:ext cx="1775966"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NSAIDs</a:t>
            </a:r>
            <a:endParaRPr lang="en-US" sz="1350" dirty="0"/>
          </a:p>
        </p:txBody>
      </p:sp>
      <p:sp>
        <p:nvSpPr>
          <p:cNvPr id="51" name="SK-9-text-50"/>
          <p:cNvSpPr/>
          <p:nvPr/>
        </p:nvSpPr>
        <p:spPr>
          <a:xfrm>
            <a:off x="6503045" y="5834063"/>
            <a:ext cx="460629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Ibuprofen, Naproxen, Diclofenac</a:t>
            </a:r>
            <a:endParaRPr lang="en-US" sz="97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7195</Words>
  <Application>Microsoft Office PowerPoint</Application>
  <PresentationFormat>Widescreen</PresentationFormat>
  <Paragraphs>733</Paragraphs>
  <Slides>35</Slides>
  <Notes>35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35</vt:i4>
      </vt:variant>
    </vt:vector>
  </HeadingPairs>
  <TitlesOfParts>
    <vt:vector size="37"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2026-05-08T13:58:24Z</dcterms:created>
  <dcterms:modified xsi:type="dcterms:W3CDTF">2026-05-08T14:21:01Z</dcterms:modified>
</cp:coreProperties>
</file>