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9144000" cy="5143500"/>
  <p:notesSz cx="5143500" cy="9144000"/>
  <p:embeddedFontLst>
    <p:embeddedFont>
      <p:font typeface="Petrona"/>
      <p:regular r:id="rId14"/>
    </p:embeddedFont>
    <p:embeddedFont>
      <p:font typeface="Petrona"/>
      <p:regular r:id="rId15"/>
    </p:embeddedFont>
    <p:embeddedFont>
      <p:font typeface="Petrona"/>
      <p:regular r:id="rId16"/>
    </p:embeddedFont>
    <p:embeddedFont>
      <p:font typeface="Petrona"/>
      <p:regular r:id="rId17"/>
    </p:embeddedFont>
    <p:embeddedFont>
      <p:font typeface="Inter"/>
      <p:regular r:id="rId18"/>
    </p:embeddedFont>
    <p:embeddedFont>
      <p:font typeface="Inter"/>
      <p:regular r:id="rId19"/>
    </p:embeddedFont>
    <p:embeddedFont>
      <p:font typeface="Inter"/>
      <p:regular r:id="rId20"/>
    </p:embeddedFont>
    <p:embeddedFont>
      <p:font typeface="Inter"/>
      <p:regular r:id="rId21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4" Type="http://schemas.openxmlformats.org/officeDocument/2006/relationships/font" Target="fonts/font1.fntdata"/><Relationship Id="rId15" Type="http://schemas.openxmlformats.org/officeDocument/2006/relationships/font" Target="fonts/font2.fntdata"/><Relationship Id="rId16" Type="http://schemas.openxmlformats.org/officeDocument/2006/relationships/font" Target="fonts/font3.fntdata"/><Relationship Id="rId17" Type="http://schemas.openxmlformats.org/officeDocument/2006/relationships/font" Target="fonts/font4.fntdata"/><Relationship Id="rId18" Type="http://schemas.openxmlformats.org/officeDocument/2006/relationships/font" Target="fonts/font5.fntdata"/><Relationship Id="rId19" Type="http://schemas.openxmlformats.org/officeDocument/2006/relationships/font" Target="fonts/font6.fntdata"/><Relationship Id="rId20" Type="http://schemas.openxmlformats.org/officeDocument/2006/relationships/font" Target="fonts/font7.fntdata"/><Relationship Id="rId21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image" Target="../media/image-2-6.png"/><Relationship Id="rId7" Type="http://schemas.openxmlformats.org/officeDocument/2006/relationships/image" Target="../media/image-2-7.svg"/><Relationship Id="rId8" Type="http://schemas.openxmlformats.org/officeDocument/2006/relationships/slideLayout" Target="../slideLayouts/slideLayout3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4.png"/><Relationship Id="rId5" Type="http://schemas.openxmlformats.org/officeDocument/2006/relationships/image" Target="../media/image-4-5.svg"/><Relationship Id="rId6" Type="http://schemas.openxmlformats.org/officeDocument/2006/relationships/image" Target="../media/image-4-6.png"/><Relationship Id="rId7" Type="http://schemas.openxmlformats.org/officeDocument/2006/relationships/image" Target="../media/image-4-7.svg"/><Relationship Id="rId8" Type="http://schemas.openxmlformats.org/officeDocument/2006/relationships/image" Target="../media/image-4-8.png"/><Relationship Id="rId9" Type="http://schemas.openxmlformats.org/officeDocument/2006/relationships/image" Target="../media/image-4-9.svg"/><Relationship Id="rId10" Type="http://schemas.openxmlformats.org/officeDocument/2006/relationships/slideLayout" Target="../slideLayouts/slideLayout5.xml"/><Relationship Id="rId11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image" Target="../media/image-6-9.png"/><Relationship Id="rId10" Type="http://schemas.openxmlformats.org/officeDocument/2006/relationships/image" Target="../media/image-6-10.svg"/><Relationship Id="rId11" Type="http://schemas.openxmlformats.org/officeDocument/2006/relationships/image" Target="../media/image-6-11.png"/><Relationship Id="rId12" Type="http://schemas.openxmlformats.org/officeDocument/2006/relationships/image" Target="../media/image-6-12.svg"/><Relationship Id="rId13" Type="http://schemas.openxmlformats.org/officeDocument/2006/relationships/image" Target="../media/image-6-13.png"/><Relationship Id="rId14" Type="http://schemas.openxmlformats.org/officeDocument/2006/relationships/slideLayout" Target="../slideLayouts/slideLayout7.xml"/><Relationship Id="rId1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384399"/>
            <a:ext cx="4722763" cy="8140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Language Matters: Talking About Diabetes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496119" y="2384524"/>
            <a:ext cx="2266280" cy="242739"/>
          </a:xfrm>
          <a:prstGeom prst="roundRect">
            <a:avLst>
              <a:gd name="adj" fmla="val 17171"/>
            </a:avLst>
          </a:prstGeom>
          <a:noFill/>
          <a:ln w="4763">
            <a:solidFill>
              <a:srgbClr val="007EB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75295" y="2426494"/>
            <a:ext cx="2107927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750" dirty="0">
                <a:solidFill>
                  <a:srgbClr val="007E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COMMUNICATION GUIDE FOR GP TRAINEES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2824386" y="2384524"/>
            <a:ext cx="1496392" cy="242739"/>
          </a:xfrm>
          <a:prstGeom prst="roundRect">
            <a:avLst>
              <a:gd name="adj" fmla="val 17171"/>
            </a:avLst>
          </a:prstGeom>
          <a:noFill/>
          <a:ln w="4763">
            <a:solidFill>
              <a:srgbClr val="007EB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2903562" y="2426494"/>
            <a:ext cx="1338039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750" dirty="0">
                <a:solidFill>
                  <a:srgbClr val="007EB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· MAY 2026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496119" y="2766789"/>
            <a:ext cx="472276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language we use with and about people with diabetes has a profound impact on engagement, wellbeing, and self-management. Research shows that stigmatising language increases diabetes distress, reduces treatment adherence, and worsens outcomes. </a:t>
            </a:r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Small changes in word choice make a big difference.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70871" y="405780"/>
            <a:ext cx="3028206" cy="362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Why Language Matters</a:t>
            </a:r>
            <a:endParaRPr lang="en-US" sz="22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12319" y="1029816"/>
            <a:ext cx="165646" cy="16564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229844" y="1026468"/>
            <a:ext cx="1749847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Self-Managed Condition</a:t>
            </a:r>
            <a:endParaRPr lang="en-US" sz="1100" dirty="0"/>
          </a:p>
        </p:txBody>
      </p:sp>
      <p:sp>
        <p:nvSpPr>
          <p:cNvPr id="6" name="Text 2"/>
          <p:cNvSpPr/>
          <p:nvPr/>
        </p:nvSpPr>
        <p:spPr>
          <a:xfrm>
            <a:off x="4229844" y="1306116"/>
            <a:ext cx="2176909" cy="668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Diabetes is primarily self-managed — most decisions are made by the patient, not the clinician. Language can empower or undermine that self-management.</a:t>
            </a:r>
            <a:endParaRPr lang="en-US" sz="8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12319" y="2174751"/>
            <a:ext cx="165646" cy="16564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229844" y="2171402"/>
            <a:ext cx="2176909" cy="3625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Impact of Stigmatising Language</a:t>
            </a:r>
            <a:endParaRPr lang="en-US" sz="1100" dirty="0"/>
          </a:p>
        </p:txBody>
      </p:sp>
      <p:sp>
        <p:nvSpPr>
          <p:cNvPr id="9" name="Text 4"/>
          <p:cNvSpPr/>
          <p:nvPr/>
        </p:nvSpPr>
        <p:spPr>
          <a:xfrm>
            <a:off x="4229844" y="2632323"/>
            <a:ext cx="2176909" cy="668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Stigmatising language increases shame, guilt, and disengagement. Person-first language respects the individual beyond their diagnosis.</a:t>
            </a:r>
            <a:endParaRPr lang="en-US" sz="8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12319" y="3500958"/>
            <a:ext cx="165646" cy="16564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229844" y="3497610"/>
            <a:ext cx="2176909" cy="3625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Barriers to Honest Communication</a:t>
            </a:r>
            <a:endParaRPr lang="en-US" sz="1100" dirty="0"/>
          </a:p>
        </p:txBody>
      </p:sp>
      <p:sp>
        <p:nvSpPr>
          <p:cNvPr id="12" name="Text 6"/>
          <p:cNvSpPr/>
          <p:nvPr/>
        </p:nvSpPr>
        <p:spPr>
          <a:xfrm>
            <a:off x="4229844" y="3958530"/>
            <a:ext cx="2176909" cy="668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Blaming language — "non-compliant", "failed", "poorly controlled" — creates barriers to honest, open dialogue between patient and clinician.</a:t>
            </a:r>
            <a:endParaRPr lang="en-US" sz="850" dirty="0"/>
          </a:p>
        </p:txBody>
      </p:sp>
      <p:sp>
        <p:nvSpPr>
          <p:cNvPr id="13" name="Shape 7"/>
          <p:cNvSpPr/>
          <p:nvPr/>
        </p:nvSpPr>
        <p:spPr>
          <a:xfrm>
            <a:off x="6601495" y="915814"/>
            <a:ext cx="2184871" cy="3821906"/>
          </a:xfrm>
          <a:prstGeom prst="roundRect">
            <a:avLst>
              <a:gd name="adj" fmla="val 3641"/>
            </a:avLst>
          </a:prstGeom>
          <a:solidFill>
            <a:srgbClr val="007EBD">
              <a:alpha val="95000"/>
            </a:srgbClr>
          </a:solidFill>
          <a:ln/>
        </p:spPr>
      </p:sp>
      <p:sp>
        <p:nvSpPr>
          <p:cNvPr id="14" name="Text 8"/>
          <p:cNvSpPr/>
          <p:nvPr/>
        </p:nvSpPr>
        <p:spPr>
          <a:xfrm>
            <a:off x="6711925" y="1014189"/>
            <a:ext cx="1450032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Evidence Base</a:t>
            </a:r>
            <a:endParaRPr lang="en-US" sz="1100" dirty="0"/>
          </a:p>
        </p:txBody>
      </p:sp>
      <p:sp>
        <p:nvSpPr>
          <p:cNvPr id="15" name="Text 9"/>
          <p:cNvSpPr/>
          <p:nvPr/>
        </p:nvSpPr>
        <p:spPr>
          <a:xfrm>
            <a:off x="6711925" y="1293837"/>
            <a:ext cx="1964010" cy="835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NHS England </a:t>
            </a:r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Language Matters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resources (2018 + 2023 updates) and </a:t>
            </a:r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Diabetes UK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campaigns actively support person-centred language in clinical consultations.</a:t>
            </a:r>
            <a:endParaRPr lang="en-US" sz="850" dirty="0"/>
          </a:p>
        </p:txBody>
      </p:sp>
      <p:sp>
        <p:nvSpPr>
          <p:cNvPr id="16" name="Text 10"/>
          <p:cNvSpPr/>
          <p:nvPr/>
        </p:nvSpPr>
        <p:spPr>
          <a:xfrm>
            <a:off x="6711925" y="2218060"/>
            <a:ext cx="1964010" cy="668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These guidelines reflect a growing body of evidence that the words clinicians choose directly shape patient outcomes and engagement.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6393" y="332184"/>
            <a:ext cx="4769718" cy="349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What to Say Instead: Quick Reference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26393" y="865138"/>
            <a:ext cx="8291215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Replace stigmatising language with empowering alternatives. These small shifts in word choice can transform the patient experience.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426393" y="1126703"/>
            <a:ext cx="8291215" cy="3684612"/>
          </a:xfrm>
          <a:prstGeom prst="roundRect">
            <a:avLst>
              <a:gd name="adj" fmla="val 1215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7716" y="1191146"/>
            <a:ext cx="3925342" cy="163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❌</a:t>
            </a:r>
            <a:pPr algn="l" indent="0" marL="0">
              <a:lnSpc>
                <a:spcPts val="1200"/>
              </a:lnSpc>
              <a:buNone/>
            </a:pPr>
            <a:r>
              <a:rPr lang="en-US" sz="8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AVOID (Stigmatising)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680942" y="1191146"/>
            <a:ext cx="3925342" cy="163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pPr algn="l" indent="0" marL="0">
              <a:lnSpc>
                <a:spcPts val="1200"/>
              </a:lnSpc>
              <a:buNone/>
            </a:pPr>
            <a:r>
              <a:rPr lang="en-US" sz="8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INSTEAD (Empowering)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537716" y="1478607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Diabetic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4680942" y="1478607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 with diabetes / person living with diabetes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537716" y="1761306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Non-compliant / non-adherent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4680942" y="1761306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yet achieving their target / facing some challenges with…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537716" y="2044005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Failed medication / failed lifestyle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680942" y="2044005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Medication not achieving the target / diabetes has progressed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537716" y="2326704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Controlled / uncontrolled diabetes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4680942" y="2326704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Well-managed / diabetes not yet well managed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537716" y="2609404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Cheating on your diet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4680942" y="2609404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Finding it difficult to follow the recommended eating plan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537716" y="2892103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Good result / bad result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4680942" y="2892103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Result above / below target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537716" y="3174802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You need to lose weight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4680942" y="3174802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Losing some weight can really help manage your diabetes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37716" y="3457501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Mild diabetes (there is no mild diabetes)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680942" y="3457501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Type 2 diabetes (all forms need attention)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537716" y="3740200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You should have…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4680942" y="3740200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 wonder if it would help to try…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537716" y="4022899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Brittle diabetic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4680942" y="4022899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 with highly variable or unstable glucose levels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537716" y="4305598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Insulin-dependent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4680942" y="4305598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 with diabetes who uses insulin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537716" y="4588297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Diabetic crisis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680942" y="4588297"/>
            <a:ext cx="3925342" cy="158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hypoglycaemia / DKA episode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85592" y="306214"/>
            <a:ext cx="4731841" cy="292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Four Principles of Person-Centred Language</a:t>
            </a:r>
            <a:endParaRPr lang="en-US" sz="1800" dirty="0"/>
          </a:p>
        </p:txBody>
      </p:sp>
      <p:sp>
        <p:nvSpPr>
          <p:cNvPr id="4" name="Shape 1"/>
          <p:cNvSpPr/>
          <p:nvPr/>
        </p:nvSpPr>
        <p:spPr>
          <a:xfrm>
            <a:off x="3785592" y="694804"/>
            <a:ext cx="5001816" cy="987549"/>
          </a:xfrm>
          <a:prstGeom prst="roundRect">
            <a:avLst>
              <a:gd name="adj" fmla="val 3792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3879503" y="788715"/>
            <a:ext cx="267444" cy="267444"/>
          </a:xfrm>
          <a:prstGeom prst="roundRect">
            <a:avLst>
              <a:gd name="adj" fmla="val 21366823"/>
            </a:avLst>
          </a:prstGeom>
          <a:solidFill>
            <a:srgbClr val="007EBD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3024" y="862236"/>
            <a:ext cx="120328" cy="1203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879503" y="1120229"/>
            <a:ext cx="1170161" cy="146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1. Person-First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3879503" y="1304925"/>
            <a:ext cx="4813995" cy="122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0"/>
              </a:lnSpc>
              <a:buNone/>
            </a:pPr>
            <a:r>
              <a:rPr lang="en-US" sz="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Put the person before the diagnosis.</a:t>
            </a:r>
            <a:endParaRPr lang="en-US" sz="700" dirty="0"/>
          </a:p>
        </p:txBody>
      </p:sp>
      <p:sp>
        <p:nvSpPr>
          <p:cNvPr id="9" name="Text 5"/>
          <p:cNvSpPr/>
          <p:nvPr/>
        </p:nvSpPr>
        <p:spPr>
          <a:xfrm>
            <a:off x="3879503" y="1465883"/>
            <a:ext cx="4813995" cy="122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0"/>
              </a:lnSpc>
              <a:buNone/>
            </a:pPr>
            <a:r>
              <a:rPr lang="en-US" sz="7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"Person with diabetes"</a:t>
            </a:r>
            <a:pPr algn="l" indent="0" marL="0">
              <a:lnSpc>
                <a:spcPts val="950"/>
              </a:lnSpc>
              <a:buNone/>
            </a:pPr>
            <a:r>
              <a:rPr lang="en-US" sz="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not </a:t>
            </a:r>
            <a:pPr algn="l" indent="0" marL="0">
              <a:lnSpc>
                <a:spcPts val="950"/>
              </a:lnSpc>
              <a:buNone/>
            </a:pPr>
            <a:r>
              <a:rPr lang="en-US" sz="700" strike="sngStrike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diabetic</a:t>
            </a:r>
            <a:endParaRPr lang="en-US" sz="700" dirty="0"/>
          </a:p>
        </p:txBody>
      </p:sp>
      <p:sp>
        <p:nvSpPr>
          <p:cNvPr id="10" name="Shape 6"/>
          <p:cNvSpPr/>
          <p:nvPr/>
        </p:nvSpPr>
        <p:spPr>
          <a:xfrm>
            <a:off x="3785592" y="1746424"/>
            <a:ext cx="5001816" cy="987549"/>
          </a:xfrm>
          <a:prstGeom prst="roundRect">
            <a:avLst>
              <a:gd name="adj" fmla="val 3792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3879503" y="1840334"/>
            <a:ext cx="267444" cy="267444"/>
          </a:xfrm>
          <a:prstGeom prst="roundRect">
            <a:avLst>
              <a:gd name="adj" fmla="val 21366823"/>
            </a:avLst>
          </a:prstGeom>
          <a:solidFill>
            <a:srgbClr val="007EBD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3024" y="1913855"/>
            <a:ext cx="120328" cy="12032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879503" y="2171849"/>
            <a:ext cx="1170161" cy="146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2. Strength-Based</a:t>
            </a:r>
            <a:endParaRPr lang="en-US" sz="900" dirty="0"/>
          </a:p>
        </p:txBody>
      </p:sp>
      <p:sp>
        <p:nvSpPr>
          <p:cNvPr id="14" name="Text 9"/>
          <p:cNvSpPr/>
          <p:nvPr/>
        </p:nvSpPr>
        <p:spPr>
          <a:xfrm>
            <a:off x="3879503" y="2356545"/>
            <a:ext cx="4813995" cy="122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0"/>
              </a:lnSpc>
              <a:buNone/>
            </a:pPr>
            <a:r>
              <a:rPr lang="en-US" sz="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on what they are doing well.</a:t>
            </a:r>
            <a:endParaRPr lang="en-US" sz="700" dirty="0"/>
          </a:p>
        </p:txBody>
      </p:sp>
      <p:sp>
        <p:nvSpPr>
          <p:cNvPr id="15" name="Text 10"/>
          <p:cNvSpPr/>
          <p:nvPr/>
        </p:nvSpPr>
        <p:spPr>
          <a:xfrm>
            <a:off x="3879503" y="2517502"/>
            <a:ext cx="4813995" cy="122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0"/>
              </a:lnSpc>
              <a:buNone/>
            </a:pPr>
            <a:r>
              <a:rPr lang="en-US" sz="7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"You're doing really well coming to these appointments"</a:t>
            </a:r>
            <a:pPr algn="l" indent="0" marL="0">
              <a:lnSpc>
                <a:spcPts val="950"/>
              </a:lnSpc>
              <a:buNone/>
            </a:pPr>
            <a:r>
              <a:rPr lang="en-US" sz="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not </a:t>
            </a:r>
            <a:pPr algn="l" indent="0" marL="0">
              <a:lnSpc>
                <a:spcPts val="950"/>
              </a:lnSpc>
              <a:buNone/>
            </a:pPr>
            <a:r>
              <a:rPr lang="en-US" sz="700" strike="sngStrike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"your HbA1c is still terrible"</a:t>
            </a:r>
            <a:endParaRPr lang="en-US" sz="700" dirty="0"/>
          </a:p>
        </p:txBody>
      </p:sp>
      <p:sp>
        <p:nvSpPr>
          <p:cNvPr id="16" name="Shape 11"/>
          <p:cNvSpPr/>
          <p:nvPr/>
        </p:nvSpPr>
        <p:spPr>
          <a:xfrm>
            <a:off x="3785592" y="2798043"/>
            <a:ext cx="5001816" cy="987549"/>
          </a:xfrm>
          <a:prstGeom prst="roundRect">
            <a:avLst>
              <a:gd name="adj" fmla="val 3792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3879503" y="2891954"/>
            <a:ext cx="267444" cy="267444"/>
          </a:xfrm>
          <a:prstGeom prst="roundRect">
            <a:avLst>
              <a:gd name="adj" fmla="val 21366823"/>
            </a:avLst>
          </a:prstGeom>
          <a:solidFill>
            <a:srgbClr val="007EBD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3024" y="2965475"/>
            <a:ext cx="120328" cy="12032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879503" y="3223468"/>
            <a:ext cx="1170161" cy="146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3. Non-Judgmental</a:t>
            </a:r>
            <a:endParaRPr lang="en-US" sz="900" dirty="0"/>
          </a:p>
        </p:txBody>
      </p:sp>
      <p:sp>
        <p:nvSpPr>
          <p:cNvPr id="20" name="Text 14"/>
          <p:cNvSpPr/>
          <p:nvPr/>
        </p:nvSpPr>
        <p:spPr>
          <a:xfrm>
            <a:off x="3879503" y="3408164"/>
            <a:ext cx="4813995" cy="122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0"/>
              </a:lnSpc>
              <a:buNone/>
            </a:pPr>
            <a:r>
              <a:rPr lang="en-US" sz="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blame; recognise the complexity of behaviour change.</a:t>
            </a:r>
            <a:endParaRPr lang="en-US" sz="700" dirty="0"/>
          </a:p>
        </p:txBody>
      </p:sp>
      <p:sp>
        <p:nvSpPr>
          <p:cNvPr id="21" name="Text 15"/>
          <p:cNvSpPr/>
          <p:nvPr/>
        </p:nvSpPr>
        <p:spPr>
          <a:xfrm>
            <a:off x="3879503" y="3569122"/>
            <a:ext cx="4813995" cy="122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0"/>
              </a:lnSpc>
              <a:buNone/>
            </a:pPr>
            <a:r>
              <a:rPr lang="en-US" sz="7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"What's been getting in the way?"</a:t>
            </a:r>
            <a:pPr algn="l" indent="0" marL="0">
              <a:lnSpc>
                <a:spcPts val="950"/>
              </a:lnSpc>
              <a:buNone/>
            </a:pPr>
            <a:r>
              <a:rPr lang="en-US" sz="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not </a:t>
            </a:r>
            <a:pPr algn="l" indent="0" marL="0">
              <a:lnSpc>
                <a:spcPts val="950"/>
              </a:lnSpc>
              <a:buNone/>
            </a:pPr>
            <a:r>
              <a:rPr lang="en-US" sz="700" strike="sngStrike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"Why haven't you been following the diet?"</a:t>
            </a:r>
            <a:endParaRPr lang="en-US" sz="700" dirty="0"/>
          </a:p>
        </p:txBody>
      </p:sp>
      <p:sp>
        <p:nvSpPr>
          <p:cNvPr id="22" name="Shape 16"/>
          <p:cNvSpPr/>
          <p:nvPr/>
        </p:nvSpPr>
        <p:spPr>
          <a:xfrm>
            <a:off x="3785592" y="3849663"/>
            <a:ext cx="5001816" cy="987549"/>
          </a:xfrm>
          <a:prstGeom prst="roundRect">
            <a:avLst>
              <a:gd name="adj" fmla="val 3792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23" name="Shape 17"/>
          <p:cNvSpPr/>
          <p:nvPr/>
        </p:nvSpPr>
        <p:spPr>
          <a:xfrm>
            <a:off x="3879503" y="3943573"/>
            <a:ext cx="267444" cy="267444"/>
          </a:xfrm>
          <a:prstGeom prst="roundRect">
            <a:avLst>
              <a:gd name="adj" fmla="val 21366823"/>
            </a:avLst>
          </a:prstGeom>
          <a:solidFill>
            <a:srgbClr val="007EBD"/>
          </a:solidFill>
          <a:ln/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53024" y="4017094"/>
            <a:ext cx="120328" cy="120328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3879503" y="4275088"/>
            <a:ext cx="1170161" cy="146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5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4. Collaborative</a:t>
            </a:r>
            <a:endParaRPr lang="en-US" sz="900" dirty="0"/>
          </a:p>
        </p:txBody>
      </p:sp>
      <p:sp>
        <p:nvSpPr>
          <p:cNvPr id="26" name="Text 19"/>
          <p:cNvSpPr/>
          <p:nvPr/>
        </p:nvSpPr>
        <p:spPr>
          <a:xfrm>
            <a:off x="3879503" y="4459784"/>
            <a:ext cx="4813995" cy="122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0"/>
              </a:lnSpc>
              <a:buNone/>
            </a:pPr>
            <a:r>
              <a:rPr lang="en-US" sz="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 decisions, not directives.</a:t>
            </a:r>
            <a:endParaRPr lang="en-US" sz="700" dirty="0"/>
          </a:p>
        </p:txBody>
      </p:sp>
      <p:sp>
        <p:nvSpPr>
          <p:cNvPr id="27" name="Text 20"/>
          <p:cNvSpPr/>
          <p:nvPr/>
        </p:nvSpPr>
        <p:spPr>
          <a:xfrm>
            <a:off x="3879503" y="4620741"/>
            <a:ext cx="4813995" cy="122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0"/>
              </a:lnSpc>
              <a:buNone/>
            </a:pPr>
            <a:r>
              <a:rPr lang="en-US" sz="7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"What feels achievable for you?"</a:t>
            </a:r>
            <a:pPr algn="l" indent="0" marL="0">
              <a:lnSpc>
                <a:spcPts val="950"/>
              </a:lnSpc>
              <a:buNone/>
            </a:pPr>
            <a:r>
              <a:rPr lang="en-US" sz="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not </a:t>
            </a:r>
            <a:pPr algn="l" indent="0" marL="0">
              <a:lnSpc>
                <a:spcPts val="950"/>
              </a:lnSpc>
              <a:buNone/>
            </a:pPr>
            <a:r>
              <a:rPr lang="en-US" sz="700" strike="sngStrike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"You need to exercise more"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62174"/>
            <a:ext cx="6218932" cy="40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SCA-Focused: Communication in Practice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496119" y="1617241"/>
            <a:ext cx="8151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Applying person-centred language in real consultation scenarios — essential for the SCA exam and everyday practice.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955229"/>
            <a:ext cx="2634555" cy="2226097"/>
          </a:xfrm>
          <a:prstGeom prst="roundRect">
            <a:avLst>
              <a:gd name="adj" fmla="val 3081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B2D4E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81831" y="1955229"/>
            <a:ext cx="57150" cy="2226097"/>
          </a:xfrm>
          <a:prstGeom prst="roundRect">
            <a:avLst>
              <a:gd name="adj" fmla="val 91163"/>
            </a:avLst>
          </a:prstGeom>
          <a:solidFill>
            <a:srgbClr val="007EBD"/>
          </a:solidFill>
          <a:ln/>
        </p:spPr>
      </p:sp>
      <p:sp>
        <p:nvSpPr>
          <p:cNvPr id="6" name="Text 4"/>
          <p:cNvSpPr/>
          <p:nvPr/>
        </p:nvSpPr>
        <p:spPr>
          <a:xfrm>
            <a:off x="677242" y="2093491"/>
            <a:ext cx="2315170" cy="407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Breaking Difficult News — HbA1c Has Risen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677242" y="2574950"/>
            <a:ext cx="2315170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❌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indent="0" marL="0">
              <a:lnSpc>
                <a:spcPts val="155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"Your HbA1c is terrible — it's gone up again. You need to do better."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677242" y="3051051"/>
            <a:ext cx="2315170" cy="7986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indent="0" marL="0">
              <a:lnSpc>
                <a:spcPts val="155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"Your HbA1c has risen a little since last time. I know managing diabetes can be really hard. Can I ask — what has been going on for you recently?"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254648" y="1955229"/>
            <a:ext cx="2634630" cy="2226097"/>
          </a:xfrm>
          <a:prstGeom prst="roundRect">
            <a:avLst>
              <a:gd name="adj" fmla="val 3081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B2D4E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40360" y="1955229"/>
            <a:ext cx="57150" cy="2226097"/>
          </a:xfrm>
          <a:prstGeom prst="roundRect">
            <a:avLst>
              <a:gd name="adj" fmla="val 91163"/>
            </a:avLst>
          </a:prstGeom>
          <a:solidFill>
            <a:srgbClr val="007EBD"/>
          </a:solidFill>
          <a:ln/>
        </p:spPr>
      </p:sp>
      <p:sp>
        <p:nvSpPr>
          <p:cNvPr id="11" name="Text 9"/>
          <p:cNvSpPr/>
          <p:nvPr/>
        </p:nvSpPr>
        <p:spPr>
          <a:xfrm>
            <a:off x="3435772" y="2093491"/>
            <a:ext cx="2151980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Discussing Insulin Initiation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3435772" y="2371427"/>
            <a:ext cx="2315245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❌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indent="0" marL="0">
              <a:lnSpc>
                <a:spcPts val="155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"You've failed the tablets, so we need to put you on insulin now."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3435772" y="2847529"/>
            <a:ext cx="2315245" cy="1195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indent="0" marL="0">
              <a:lnSpc>
                <a:spcPts val="155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"Your diabetes has progressed, which is very common. The tablets we use first can only do so much. Starting insulin is a positive step — it will give us much better control. I'd like to talk through what that would look like."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013252" y="1955229"/>
            <a:ext cx="2634555" cy="2226097"/>
          </a:xfrm>
          <a:prstGeom prst="roundRect">
            <a:avLst>
              <a:gd name="adj" fmla="val 3081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B2D4E5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98964" y="1955229"/>
            <a:ext cx="57150" cy="2226097"/>
          </a:xfrm>
          <a:prstGeom prst="roundRect">
            <a:avLst>
              <a:gd name="adj" fmla="val 91163"/>
            </a:avLst>
          </a:prstGeom>
          <a:solidFill>
            <a:srgbClr val="007EBD"/>
          </a:solidFill>
          <a:ln/>
        </p:spPr>
      </p:sp>
      <p:sp>
        <p:nvSpPr>
          <p:cNvPr id="16" name="Text 14"/>
          <p:cNvSpPr/>
          <p:nvPr/>
        </p:nvSpPr>
        <p:spPr>
          <a:xfrm>
            <a:off x="6194375" y="2093491"/>
            <a:ext cx="1999952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Positive Framing of Weight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194375" y="2371427"/>
            <a:ext cx="2315170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❌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indent="0" marL="0">
              <a:lnSpc>
                <a:spcPts val="155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"You need to lose weight — your BMI is too high."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194375" y="2847529"/>
            <a:ext cx="2315170" cy="7986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✅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pPr algn="l" indent="0" marL="0">
              <a:lnSpc>
                <a:spcPts val="155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"Even a small amount of weight loss — 5% — can make a real difference to your glucose levels. What support would be helpful?"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9610" y="341188"/>
            <a:ext cx="4273525" cy="368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Cultural Sensitivity in Bradford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449610" y="913805"/>
            <a:ext cx="824478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has a large South Asian Muslim community. Culturally aware language is essential for effective, respectful care.</a:t>
            </a:r>
            <a:endParaRPr lang="en-US" sz="8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9610" y="1314450"/>
            <a:ext cx="280988" cy="2809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57920" y="1314450"/>
            <a:ext cx="1475408" cy="184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Fasting &amp; Ramadan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857920" y="1600721"/>
            <a:ext cx="35769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Acknowledge the cultural and spiritual importance of fasting. Never simply say "you shouldn't fast" — explore safe fasting options collaboratively.</a:t>
            </a:r>
            <a:endParaRPr lang="en-US" sz="8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9610" y="2318817"/>
            <a:ext cx="280988" cy="28098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57920" y="2318817"/>
            <a:ext cx="1475408" cy="184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Family Involvement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857920" y="2605087"/>
            <a:ext cx="35769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Many South Asian patients prefer family members present. Address this sensitively and ensure the patient's own voice remains central.</a:t>
            </a:r>
            <a:endParaRPr lang="en-US" sz="8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9610" y="3323183"/>
            <a:ext cx="280988" cy="28098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57920" y="3323183"/>
            <a:ext cx="1672233" cy="184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Use Trained Interpreters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857920" y="3609454"/>
            <a:ext cx="35769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ask family members to translate — this raises concerns around confidentiality and accuracy. Always use trained interpreters.</a:t>
            </a:r>
            <a:endParaRPr lang="en-US" sz="8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13908" y="1314450"/>
            <a:ext cx="280988" cy="28098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22218" y="1314450"/>
            <a:ext cx="1475408" cy="184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Terminology</a:t>
            </a:r>
            <a:endParaRPr lang="en-US" sz="1150" dirty="0"/>
          </a:p>
        </p:txBody>
      </p:sp>
      <p:sp>
        <p:nvSpPr>
          <p:cNvPr id="15" name="Text 9"/>
          <p:cNvSpPr/>
          <p:nvPr/>
        </p:nvSpPr>
        <p:spPr>
          <a:xfrm>
            <a:off x="5122218" y="1600721"/>
            <a:ext cx="357693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</a:t>
            </a:r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"blood sugar"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rather than "blood glucose" — it is more commonly understood within the community.</a:t>
            </a:r>
            <a:endParaRPr lang="en-US" sz="8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13908" y="2147367"/>
            <a:ext cx="280988" cy="280988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122218" y="2147367"/>
            <a:ext cx="1475408" cy="184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Stigma Awareness</a:t>
            </a:r>
            <a:endParaRPr lang="en-US" sz="1150" dirty="0"/>
          </a:p>
        </p:txBody>
      </p:sp>
      <p:sp>
        <p:nvSpPr>
          <p:cNvPr id="18" name="Text 11"/>
          <p:cNvSpPr/>
          <p:nvPr/>
        </p:nvSpPr>
        <p:spPr>
          <a:xfrm>
            <a:off x="5122218" y="2433638"/>
            <a:ext cx="35769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word "diabetes" carries stigma in some South Asian communities — fear of insulin injection and fear of blindness are common. Address these concerns directly and compassionately.</a:t>
            </a:r>
            <a:endParaRPr lang="en-US" sz="85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13908" y="3151733"/>
            <a:ext cx="280988" cy="280988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5122218" y="3151733"/>
            <a:ext cx="1475408" cy="184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Dietary Advice</a:t>
            </a:r>
            <a:endParaRPr lang="en-US" sz="1150" dirty="0"/>
          </a:p>
        </p:txBody>
      </p:sp>
      <p:sp>
        <p:nvSpPr>
          <p:cNvPr id="21" name="Text 13"/>
          <p:cNvSpPr/>
          <p:nvPr/>
        </p:nvSpPr>
        <p:spPr>
          <a:xfrm>
            <a:off x="5122218" y="3438004"/>
            <a:ext cx="35769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using culturally-specific foods as "bad food" examples. Adapt dietary advice to the patient's cultural diet and food practices.</a:t>
            </a:r>
            <a:endParaRPr lang="en-US" sz="850" dirty="0"/>
          </a:p>
        </p:txBody>
      </p:sp>
      <p:sp>
        <p:nvSpPr>
          <p:cNvPr id="22" name="Shape 14"/>
          <p:cNvSpPr/>
          <p:nvPr/>
        </p:nvSpPr>
        <p:spPr>
          <a:xfrm>
            <a:off x="4713908" y="4066952"/>
            <a:ext cx="3985245" cy="620688"/>
          </a:xfrm>
          <a:prstGeom prst="roundRect">
            <a:avLst>
              <a:gd name="adj" fmla="val 7607"/>
            </a:avLst>
          </a:prstGeom>
          <a:solidFill>
            <a:srgbClr val="B6D6FC"/>
          </a:solidFill>
          <a:ln/>
        </p:spPr>
      </p:sp>
      <p:pic>
        <p:nvPicPr>
          <p:cNvPr id="23" name="Image 6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26273" y="4232821"/>
            <a:ext cx="140494" cy="112365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5079132" y="4196879"/>
            <a:ext cx="350765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IMGs (International Medical Graduates): avoid UK-specific idioms, slang, or cultural references in explanations.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15145" y="242143"/>
            <a:ext cx="3166914" cy="2543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 the Exam: AKT &amp; SCA Guidance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1459260" y="569119"/>
            <a:ext cx="3074045" cy="879202"/>
          </a:xfrm>
          <a:prstGeom prst="roundRect">
            <a:avLst>
              <a:gd name="adj" fmla="val 6349"/>
            </a:avLst>
          </a:prstGeom>
          <a:solidFill>
            <a:srgbClr val="007EBD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1536725" y="617562"/>
            <a:ext cx="1434629" cy="127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AKT — Applied Knowledge Test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1536725" y="793105"/>
            <a:ext cx="2919115" cy="6383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 </a:t>
            </a:r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why</a:t>
            </a:r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person-first and non-stigmatising language is important for patient outcomes</a:t>
            </a:r>
            <a:endParaRPr lang="en-US" sz="600" dirty="0"/>
          </a:p>
          <a:p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Know that </a:t>
            </a:r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NHS Language Matters</a:t>
            </a:r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guidance exists and underpins best practice</a:t>
            </a:r>
            <a:endParaRPr lang="en-US" sz="600" dirty="0"/>
          </a:p>
          <a:p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Recognise the link between stigmatising language, diabetes distress, and reduced treatment adherence</a:t>
            </a:r>
            <a:endParaRPr lang="en-US" sz="600" dirty="0"/>
          </a:p>
        </p:txBody>
      </p:sp>
      <p:sp>
        <p:nvSpPr>
          <p:cNvPr id="6" name="Text 4"/>
          <p:cNvSpPr/>
          <p:nvPr/>
        </p:nvSpPr>
        <p:spPr>
          <a:xfrm>
            <a:off x="4671343" y="617562"/>
            <a:ext cx="2009180" cy="1270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SCA — Simulated Consultation Assessment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671343" y="793105"/>
            <a:ext cx="2962275" cy="554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use </a:t>
            </a:r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person-first language</a:t>
            </a:r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throughout the consultation</a:t>
            </a:r>
            <a:endParaRPr lang="en-US" sz="600" dirty="0"/>
          </a:p>
          <a:p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Demonstrate </a:t>
            </a:r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empathy and curiosity</a:t>
            </a:r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before offering advice</a:t>
            </a:r>
            <a:endParaRPr lang="en-US" sz="600" dirty="0"/>
          </a:p>
          <a:p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Explore </a:t>
            </a:r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ICE</a:t>
            </a:r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(Ideas, Concerns, Expectations) before launching into clinical content</a:t>
            </a:r>
            <a:endParaRPr lang="en-US" sz="600" dirty="0"/>
          </a:p>
          <a:p>
            <a:pPr algn="l" marL="342900" indent="-342900">
              <a:lnSpc>
                <a:spcPts val="750"/>
              </a:lnSpc>
              <a:buSzPct val="100000"/>
              <a:buChar char="•"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directive language — use collaborative, open phrasing</a:t>
            </a:r>
            <a:endParaRPr lang="en-US" sz="6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5145" y="1502792"/>
            <a:ext cx="6113711" cy="2683743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2552270" y="3455950"/>
            <a:ext cx="1071672" cy="1738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Explore ICE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2552270" y="3676946"/>
            <a:ext cx="1071672" cy="2152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8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Ask ideas, concerns, expectations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561195" y="3133197"/>
            <a:ext cx="1071672" cy="3477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Shared decisions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5561195" y="3528082"/>
            <a:ext cx="1071672" cy="3229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8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Collaborate on options and plan together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4065565" y="1784222"/>
            <a:ext cx="1071672" cy="1738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Person-centred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4065565" y="2005218"/>
            <a:ext cx="1071672" cy="3229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8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non-stigmatising, person-first language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515145" y="4241006"/>
            <a:ext cx="6113711" cy="100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50"/>
              </a:lnSpc>
              <a:buNone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Applying these principles consistently in the SCA will demonstrate the communication skills expected of a GP trainee ready for independent practice.</a:t>
            </a:r>
            <a:endParaRPr lang="en-US" sz="600" dirty="0"/>
          </a:p>
        </p:txBody>
      </p:sp>
      <p:sp>
        <p:nvSpPr>
          <p:cNvPr id="16" name="Shape 13"/>
          <p:cNvSpPr/>
          <p:nvPr/>
        </p:nvSpPr>
        <p:spPr>
          <a:xfrm>
            <a:off x="1515145" y="4415582"/>
            <a:ext cx="6113711" cy="5804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17" name="Text 14"/>
          <p:cNvSpPr/>
          <p:nvPr/>
        </p:nvSpPr>
        <p:spPr>
          <a:xfrm>
            <a:off x="1515145" y="4495205"/>
            <a:ext cx="6113711" cy="100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750"/>
              </a:lnSpc>
              <a:buNone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free resource provided by </a:t>
            </a:r>
            <a:pPr algn="ctr" indent="0" marL="0">
              <a:lnSpc>
                <a:spcPts val="750"/>
              </a:lnSpc>
              <a:buNone/>
            </a:pPr>
            <a:r>
              <a:rPr lang="en-US" sz="6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pPr algn="ctr" indent="0" marL="0">
              <a:lnSpc>
                <a:spcPts val="750"/>
              </a:lnSpc>
              <a:buNone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· Dr Ramesh Mehay · Revised May 2026</a:t>
            </a:r>
            <a:endParaRPr lang="en-US" sz="600" dirty="0"/>
          </a:p>
        </p:txBody>
      </p:sp>
      <p:sp>
        <p:nvSpPr>
          <p:cNvPr id="18" name="Shape 15"/>
          <p:cNvSpPr/>
          <p:nvPr/>
        </p:nvSpPr>
        <p:spPr>
          <a:xfrm>
            <a:off x="1515145" y="4650432"/>
            <a:ext cx="6113711" cy="250850"/>
          </a:xfrm>
          <a:prstGeom prst="roundRect">
            <a:avLst>
              <a:gd name="adj" fmla="val 12981"/>
            </a:avLst>
          </a:prstGeom>
          <a:solidFill>
            <a:srgbClr val="FCF2B5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610" y="4755654"/>
            <a:ext cx="96887" cy="77465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1766962" y="4718224"/>
            <a:ext cx="5784428" cy="100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50"/>
              </a:lnSpc>
              <a:buNone/>
            </a:pPr>
            <a:r>
              <a:rPr lang="en-US" sz="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double-check this advice and drug doses with the latest NICE/BNF guidance. This document is for educational purposes only.</a:t>
            </a:r>
            <a:endParaRPr lang="en-US" sz="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2026-05-08T14:45:44Z</dcterms:created>
  <dcterms:modified xsi:type="dcterms:W3CDTF">2026-05-08T14:45:44Z</dcterms:modified>
</cp:coreProperties>
</file>