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Brygada 1918" panose="020B0604020202020204" charset="0"/>
      <p:regular r:id="rId13"/>
    </p:embeddedFont>
    <p:embeddedFont>
      <p:font typeface="Brygada 1918 Semi 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54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C06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631900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Prediabetes &amp; IGT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205484"/>
            <a:ext cx="4722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Bradford VTS Teaching Aids · Clinical Handout · May 2026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543473"/>
            <a:ext cx="842442" cy="233214"/>
          </a:xfrm>
          <a:prstGeom prst="roundRect">
            <a:avLst>
              <a:gd name="adj" fmla="val 63828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70533" y="2580680"/>
            <a:ext cx="69361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KEY MESSAGE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96119" y="2916213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Prediabetes identifies people at high risk of developing type 2 diabetes and cardiovascular disease.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Early intervention can prevent or delay progression.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Always refer to the NHS Diabetes Prevention Programme (NDPP).</a:t>
            </a:r>
            <a:endParaRPr lang="en-US" sz="950" dirty="0"/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75E3FD9A-DD2A-7BBE-3EFF-A063477C9225}"/>
              </a:ext>
            </a:extLst>
          </p:cNvPr>
          <p:cNvSpPr/>
          <p:nvPr/>
        </p:nvSpPr>
        <p:spPr>
          <a:xfrm>
            <a:off x="526054" y="559255"/>
            <a:ext cx="2898863" cy="453266"/>
          </a:xfrm>
          <a:prstGeom prst="rect">
            <a:avLst/>
          </a:prstGeom>
          <a:solidFill>
            <a:schemeClr val="accent2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200" dirty="0">
                <a:solidFill>
                  <a:schemeClr val="bg1"/>
                </a:solidFill>
                <a:latin typeface="Brygada 1918 Semi Bold" pitchFamily="34" charset="0"/>
                <a:ea typeface="Brygada 1918 Semi Bold" pitchFamily="34" charset="-122"/>
              </a:rPr>
              <a:t>  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04379"/>
            <a:ext cx="383887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Exam &amp; Clinical Summary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406822" y="1077962"/>
            <a:ext cx="2388691" cy="3561085"/>
          </a:xfrm>
          <a:prstGeom prst="roundRect">
            <a:avLst>
              <a:gd name="adj" fmla="val 12463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530796" y="120193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AKT Key Facts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30796" y="1519758"/>
            <a:ext cx="2140744" cy="1519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HbA1c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42–47 mmol/mol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= prediabetes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Refer to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NDPP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; annual recheck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Metformin is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off-label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in the UK for prediabetes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Governing guidelines: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NICE PH38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and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NICE NG28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3013546" y="1201936"/>
            <a:ext cx="16344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SCA Consultation Tips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3013546" y="1519758"/>
            <a:ext cx="2210098" cy="13209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Discuss diagnosis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sensitively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Emphasise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reversibility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empower the patient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Avoid stigmatising language around weight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Always offer NDPP referral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013546" y="2980209"/>
            <a:ext cx="2210098" cy="1519312"/>
          </a:xfrm>
          <a:prstGeom prst="roundRect">
            <a:avLst>
              <a:gd name="adj" fmla="val 12247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520" y="3164756"/>
            <a:ext cx="155004" cy="12397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16498" y="3135139"/>
            <a:ext cx="1683172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 free resource by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www.bradfordvts.co.uk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, Dr Ramesh Mehay, revised May 2026. Always verify doses with latest NICE/BNF guidance.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2032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What is Prediabetes?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77603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Prediabetes (impaired glucose regulation) includes three overlapping states, each defined by specific diagnostic thresholds: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515591"/>
            <a:ext cx="2634555" cy="2220813"/>
          </a:xfrm>
          <a:prstGeom prst="roundRect">
            <a:avLst>
              <a:gd name="adj" fmla="val 8378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510406" y="1529879"/>
            <a:ext cx="2605980" cy="372070"/>
          </a:xfrm>
          <a:prstGeom prst="roundRect">
            <a:avLst>
              <a:gd name="adj" fmla="val 45401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634380" y="2025923"/>
            <a:ext cx="235803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Impaired Fasting Glycaemia (IFG)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34380" y="2488034"/>
            <a:ext cx="235803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Fasting glucose raised but below diabetic threshold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34380" y="2959373"/>
            <a:ext cx="2358033" cy="638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Fasting plasma glucose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6.1–6.9 mmol/L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HbA1c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42–47 mmol/mol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(6.0–6.4%)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1515591"/>
            <a:ext cx="2634630" cy="2220813"/>
          </a:xfrm>
          <a:prstGeom prst="roundRect">
            <a:avLst>
              <a:gd name="adj" fmla="val 8378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3268935" y="1529879"/>
            <a:ext cx="2606055" cy="372070"/>
          </a:xfrm>
          <a:prstGeom prst="roundRect">
            <a:avLst>
              <a:gd name="adj" fmla="val 45401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3392909" y="2025923"/>
            <a:ext cx="235810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Impaired Glucose Tolerance (IGT)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92909" y="2488034"/>
            <a:ext cx="235810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Post-load glucose raised but below diabetic threshold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392909" y="2959373"/>
            <a:ext cx="2358107" cy="638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2-hour glucose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7.8–11.0 mmol/L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on 75g OGTT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HbA1c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42–47 mmol/mol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13252" y="1515591"/>
            <a:ext cx="2634555" cy="2220813"/>
          </a:xfrm>
          <a:prstGeom prst="roundRect">
            <a:avLst>
              <a:gd name="adj" fmla="val 8378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6027539" y="1529879"/>
            <a:ext cx="2605980" cy="372070"/>
          </a:xfrm>
          <a:prstGeom prst="roundRect">
            <a:avLst>
              <a:gd name="adj" fmla="val 45401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6151513" y="202592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Combined IFG + IGT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51513" y="2294186"/>
            <a:ext cx="235803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Both present — highest conversion risk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51513" y="2567062"/>
            <a:ext cx="2358033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Both criteria met simultaneously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Highest cardiovascular risk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group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96119" y="3875931"/>
            <a:ext cx="8151763" cy="725463"/>
          </a:xfrm>
          <a:prstGeom prst="roundRect">
            <a:avLst>
              <a:gd name="adj" fmla="val 25648"/>
            </a:avLst>
          </a:prstGeom>
          <a:solidFill>
            <a:srgbClr val="FFB3B4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060478"/>
            <a:ext cx="155004" cy="12397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9071" y="4030861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🚨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Red Flag: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HbA1c ≥48 mmol/mol OR Fasting glucose ≥7.0 mmol/L OR 2-hour glucose ≥11.1 mmol/L =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Type 2 Diabetes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do NOT miss this.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8738"/>
            <a:ext cx="4351734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Pre-Diabetes Conversion Risk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556296"/>
            <a:ext cx="3430637" cy="155004"/>
          </a:xfrm>
          <a:prstGeom prst="roundRect">
            <a:avLst>
              <a:gd name="adj" fmla="val 120042"/>
            </a:avLst>
          </a:prstGeom>
          <a:solidFill>
            <a:srgbClr val="F6EBD4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496119" y="1556296"/>
            <a:ext cx="171524" cy="155004"/>
          </a:xfrm>
          <a:prstGeom prst="roundRect">
            <a:avLst>
              <a:gd name="adj" fmla="val 120042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4019773" y="1556296"/>
            <a:ext cx="474687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5–10%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18663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Annual Progression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6119" y="2134567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Progress to T2DM per year without intervention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649465" y="1556296"/>
            <a:ext cx="3585865" cy="155004"/>
          </a:xfrm>
          <a:prstGeom prst="roundRect">
            <a:avLst>
              <a:gd name="adj" fmla="val 120042"/>
            </a:avLst>
          </a:prstGeom>
          <a:solidFill>
            <a:srgbClr val="F6EBD4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4649465" y="1556296"/>
            <a:ext cx="1792932" cy="155004"/>
          </a:xfrm>
          <a:prstGeom prst="roundRect">
            <a:avLst>
              <a:gd name="adj" fmla="val 120042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8328347" y="1556296"/>
            <a:ext cx="319534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50%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49465" y="186630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10-Year Risk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49465" y="2134567"/>
            <a:ext cx="399841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Cumulative risk of developing T2DM over a decade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2643039"/>
            <a:ext cx="3592637" cy="155004"/>
          </a:xfrm>
          <a:prstGeom prst="roundRect">
            <a:avLst>
              <a:gd name="adj" fmla="val 120042"/>
            </a:avLst>
          </a:prstGeom>
          <a:solidFill>
            <a:srgbClr val="F6EBD4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2"/>
          <p:cNvSpPr/>
          <p:nvPr/>
        </p:nvSpPr>
        <p:spPr>
          <a:xfrm>
            <a:off x="496119" y="2643039"/>
            <a:ext cx="2083668" cy="155004"/>
          </a:xfrm>
          <a:prstGeom prst="roundRect">
            <a:avLst>
              <a:gd name="adj" fmla="val 120042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4181773" y="2643039"/>
            <a:ext cx="312688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58%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96119" y="295304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Lifestyle Benefit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96119" y="3221310"/>
            <a:ext cx="3998342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Risk reduction with lifestyle intervention (Finnish DPS, DPP trials)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649465" y="2643039"/>
            <a:ext cx="3603575" cy="155004"/>
          </a:xfrm>
          <a:prstGeom prst="roundRect">
            <a:avLst>
              <a:gd name="adj" fmla="val 120042"/>
            </a:avLst>
          </a:prstGeom>
          <a:solidFill>
            <a:srgbClr val="F6EBD4"/>
          </a:solidFill>
          <a:ln w="4763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Shape 17"/>
          <p:cNvSpPr/>
          <p:nvPr/>
        </p:nvSpPr>
        <p:spPr>
          <a:xfrm>
            <a:off x="4649465" y="2643039"/>
            <a:ext cx="1117104" cy="155004"/>
          </a:xfrm>
          <a:prstGeom prst="roundRect">
            <a:avLst>
              <a:gd name="adj" fmla="val 120042"/>
            </a:avLst>
          </a:prstGeom>
          <a:solidFill>
            <a:srgbClr val="CC914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8346058" y="2643039"/>
            <a:ext cx="301823" cy="155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31%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649465" y="295304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Metformin Benefit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49465" y="3221310"/>
            <a:ext cx="399841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Risk reduction with metformin in selected high-risk individuals (DPP trial)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96119" y="3757761"/>
            <a:ext cx="8151763" cy="527000"/>
          </a:xfrm>
          <a:prstGeom prst="roundRect">
            <a:avLst>
              <a:gd name="adj" fmla="val 35307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942308"/>
            <a:ext cx="155004" cy="123974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899071" y="3912691"/>
            <a:ext cx="76248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Combined IFG + IGT carries the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highest risk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: ~50% conversion to T2DM within 5 years without intervention.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2392"/>
            <a:ext cx="602873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Who to Screen? </a:t>
            </a:r>
            <a:r>
              <a:rPr lang="en-US" sz="2400" i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(NICE PH38 / NICE NG28)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77963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Screen for prediabetes/T2DM using HbA1c or fasting glucose in the following groups: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015951"/>
            <a:ext cx="4103191" cy="2085082"/>
          </a:xfrm>
          <a:prstGeom prst="roundRect">
            <a:avLst>
              <a:gd name="adj" fmla="val 14278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530796" y="2139925"/>
            <a:ext cx="240960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Metabolic &amp; Clinical Risk Factors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457748"/>
            <a:ext cx="3855244" cy="14076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BMI ≥25 kg/m² (≥23 in South Asian ethnicity)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Hypertension, dyslipidaemia, established CVD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Family history of T2DM (1st-degree relative)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Previous gestational diabetes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PCOS (polycystic ovary syndrome)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BMI ≥30 — universal screening recommended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139925"/>
            <a:ext cx="222312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Age &amp; Medication Risk Factors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457748"/>
            <a:ext cx="3924598" cy="6387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Aged ≥40 years (or ≥25 in South Asian, Black African, Black Caribbean)</a:t>
            </a:r>
            <a:endParaRPr lang="en-US" sz="950" dirty="0"/>
          </a:p>
          <a:p>
            <a:pPr marL="342900" indent="-342900" algn="l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On antipsychotics, corticosteroids, or HIV medications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236044"/>
            <a:ext cx="3924598" cy="725463"/>
          </a:xfrm>
          <a:prstGeom prst="roundRect">
            <a:avLst>
              <a:gd name="adj" fmla="val 2564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020" y="3420591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3390974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the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NHS Health Check programme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to identify at-risk patients aged 40–74 years.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10171"/>
            <a:ext cx="538772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Management: Lifestyle Interventions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645741"/>
            <a:ext cx="707231" cy="233214"/>
          </a:xfrm>
          <a:prstGeom prst="roundRect">
            <a:avLst>
              <a:gd name="adj" fmla="val 63828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70533" y="1682948"/>
            <a:ext cx="558403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50"/>
              </a:lnSpc>
              <a:buNone/>
            </a:pPr>
            <a:r>
              <a:rPr lang="en-US" sz="7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FIRST-LINE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96119" y="201848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Refer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ALL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patients with HbA1c 42–47 mmol/mol to the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NHS Diabetes Prevention Programme (NDPP)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a 9-month structured behaviour change programme with evidence of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26% reduction in T2DM risk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</a:t>
            </a:r>
            <a:endParaRPr lang="en-US" sz="9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554932"/>
            <a:ext cx="310083" cy="31008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1206" y="255493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Weight Loss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961206" y="2823195"/>
            <a:ext cx="353325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Target at least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5–7%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body weight loss (10% if BMI ≥30)</a:t>
            </a:r>
            <a:endParaRPr lang="en-US" sz="9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2554932"/>
            <a:ext cx="310083" cy="3100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14553" y="255493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Physical Activity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5114553" y="2823195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≥150 min/week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moderate aerobic + resistance training ≥2×/week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468142"/>
            <a:ext cx="310083" cy="31008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1206" y="346814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Diet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961206" y="3736404"/>
            <a:ext cx="353325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Mediterranean, low-carbohydrate, or low-calorie — support patient preference</a:t>
            </a:r>
            <a:endParaRPr lang="en-US" sz="9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9465" y="3468142"/>
            <a:ext cx="310083" cy="31008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114553" y="346814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Other Factors</a:t>
            </a:r>
            <a:endParaRPr lang="en-US" sz="1200" dirty="0"/>
          </a:p>
        </p:txBody>
      </p:sp>
      <p:sp>
        <p:nvSpPr>
          <p:cNvPr id="17" name="Text 11"/>
          <p:cNvSpPr/>
          <p:nvPr/>
        </p:nvSpPr>
        <p:spPr>
          <a:xfrm>
            <a:off x="5114553" y="3736404"/>
            <a:ext cx="353332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Smoking cessation, alcohol reduction, and depression screening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55414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Management: Pharmacological Options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3925119" y="1416546"/>
            <a:ext cx="4722763" cy="1140172"/>
          </a:xfrm>
          <a:prstGeom prst="roundRect">
            <a:avLst>
              <a:gd name="adj" fmla="val 6015"/>
            </a:avLst>
          </a:prstGeom>
          <a:solidFill>
            <a:srgbClr val="F6EBD4"/>
          </a:solidFill>
          <a:ln w="14288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2"/>
          <p:cNvSpPr/>
          <p:nvPr/>
        </p:nvSpPr>
        <p:spPr>
          <a:xfrm>
            <a:off x="3910831" y="1416546"/>
            <a:ext cx="57150" cy="1140172"/>
          </a:xfrm>
          <a:prstGeom prst="roundRect">
            <a:avLst>
              <a:gd name="adj" fmla="val 325581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106242" y="155480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Metformin </a:t>
            </a:r>
            <a:r>
              <a:rPr lang="en-US" sz="1200" i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(off-label)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106242" y="1823070"/>
            <a:ext cx="440337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Not licensed for prediabetes in the UK but considered in high-risk individuals: BMI &gt;35, progressive HbA1c rise, or unable to achieve lifestyle targets. Dose: 500mg MR OD → titrate to 1g–2g MR OD.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3925119" y="2680692"/>
            <a:ext cx="4722763" cy="941710"/>
          </a:xfrm>
          <a:prstGeom prst="roundRect">
            <a:avLst>
              <a:gd name="adj" fmla="val 7282"/>
            </a:avLst>
          </a:prstGeom>
          <a:solidFill>
            <a:srgbClr val="F6EBD4"/>
          </a:solidFill>
          <a:ln w="14288">
            <a:solidFill>
              <a:srgbClr val="83792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6"/>
          <p:cNvSpPr/>
          <p:nvPr/>
        </p:nvSpPr>
        <p:spPr>
          <a:xfrm>
            <a:off x="3910831" y="2680692"/>
            <a:ext cx="57150" cy="941710"/>
          </a:xfrm>
          <a:prstGeom prst="roundRect">
            <a:avLst>
              <a:gd name="adj" fmla="val 325581"/>
            </a:avLst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4106242" y="2818954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Orlistat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106242" y="3087216"/>
            <a:ext cx="440337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Consider if weight management is a priority and BMI ≥28 with a risk factor present.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746376"/>
            <a:ext cx="4722763" cy="941710"/>
          </a:xfrm>
          <a:prstGeom prst="roundRect">
            <a:avLst>
              <a:gd name="adj" fmla="val 7282"/>
            </a:avLst>
          </a:prstGeom>
          <a:solidFill>
            <a:srgbClr val="F6EBD4"/>
          </a:solidFill>
          <a:ln w="14288">
            <a:solidFill>
              <a:srgbClr val="E8AF3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Shape 10"/>
          <p:cNvSpPr/>
          <p:nvPr/>
        </p:nvSpPr>
        <p:spPr>
          <a:xfrm>
            <a:off x="3910831" y="3746376"/>
            <a:ext cx="57150" cy="941710"/>
          </a:xfrm>
          <a:prstGeom prst="roundRect">
            <a:avLst>
              <a:gd name="adj" fmla="val 325581"/>
            </a:avLst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4106242" y="3884637"/>
            <a:ext cx="1806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GLP-1 Receptor Agonists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106242" y="4152900"/>
            <a:ext cx="440337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e.g. Semaglutide (Wegovy) for weight management in obesity with cardiometabolic risk. See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NICE NG246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for guidance.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4952"/>
            <a:ext cx="541325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Follow-Up &amp; Monitoring </a:t>
            </a:r>
            <a:r>
              <a:rPr lang="en-US" sz="2400" i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(NICE NG28)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100" y="1200522"/>
            <a:ext cx="4787801" cy="2841575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611" y="1895050"/>
            <a:ext cx="407581" cy="40758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510481" y="338297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HbA1c ≥48</a:t>
            </a:r>
            <a:endParaRPr lang="en-US" sz="140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1480" y="1895815"/>
            <a:ext cx="407582" cy="40758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010581" y="338297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HbA1c rising</a:t>
            </a:r>
            <a:endParaRPr lang="en-US" sz="140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1580" y="1895815"/>
            <a:ext cx="407582" cy="407582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486226" y="3382978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HbA1c 42–47</a:t>
            </a:r>
            <a:endParaRPr lang="en-US" sz="1400" dirty="0"/>
          </a:p>
        </p:txBody>
      </p:sp>
      <p:sp>
        <p:nvSpPr>
          <p:cNvPr id="10" name="Text 4"/>
          <p:cNvSpPr/>
          <p:nvPr/>
        </p:nvSpPr>
        <p:spPr>
          <a:xfrm>
            <a:off x="496119" y="418162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Repeat HbA1c every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12 months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(or fasting glucose if HbA1c unreliable). Offer annual cardiovascular risk assessment using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QRISK3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. Remind patients: </a:t>
            </a:r>
            <a:r>
              <a:rPr lang="en-US" sz="950" i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"Prediabetes is reversible — ~50% of people can revert to normoglycaemia with sustained lifestyle change."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91158"/>
            <a:ext cx="3895948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Patient-Friendly Language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26729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 sensitive, empowering language. Emphasise reversibility and avoid stigmatising language.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264718"/>
            <a:ext cx="2634555" cy="158762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388691"/>
            <a:ext cx="238660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"Your blood test shows your sugar levels are higher than normal — not high enough to call it diabetes yet, but high enough to put you at risk.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good news is, with the right changes, this can be reversed.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4648" y="2264718"/>
            <a:ext cx="2634630" cy="15876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378622" y="2388691"/>
            <a:ext cx="23866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"I'd like to refer you to a </a:t>
            </a: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free local programme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the NHS Diabetes Prevention Programme — they offer expert support for diet and exercise."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3252" y="2264718"/>
            <a:ext cx="2634555" cy="158762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137225" y="2388691"/>
            <a:ext cx="238660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"You'll need a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blood test every year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to keep an eye on your levels."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60636"/>
            <a:ext cx="5286077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Memory Aid: </a:t>
            </a:r>
            <a:r>
              <a:rPr lang="en-US" sz="2400" dirty="0">
                <a:solidFill>
                  <a:srgbClr val="626C3B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WEIGHT LOSS WORKS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89224"/>
            <a:ext cx="123974" cy="123974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96119" y="2070199"/>
            <a:ext cx="3924598" cy="14288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5" name="Text 2"/>
          <p:cNvSpPr/>
          <p:nvPr/>
        </p:nvSpPr>
        <p:spPr>
          <a:xfrm>
            <a:off x="496119" y="2160761"/>
            <a:ext cx="179263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W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Watch portion sizes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587079"/>
            <a:ext cx="123974" cy="123974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496119" y="2768054"/>
            <a:ext cx="3924598" cy="14288"/>
          </a:xfrm>
          <a:prstGeom prst="rect">
            <a:avLst/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Text 4"/>
          <p:cNvSpPr/>
          <p:nvPr/>
        </p:nvSpPr>
        <p:spPr>
          <a:xfrm>
            <a:off x="496119" y="285861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E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Exercise daily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3284934"/>
            <a:ext cx="123974" cy="123974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96119" y="3465909"/>
            <a:ext cx="3924598" cy="14288"/>
          </a:xfrm>
          <a:prstGeom prst="rect">
            <a:avLst/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1" name="Text 6"/>
          <p:cNvSpPr/>
          <p:nvPr/>
        </p:nvSpPr>
        <p:spPr>
          <a:xfrm>
            <a:off x="496119" y="3556471"/>
            <a:ext cx="16206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I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Inspect food labels</a:t>
            </a:r>
            <a:endParaRPr lang="en-US" sz="1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8046" y="1889224"/>
            <a:ext cx="123974" cy="123974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4728046" y="2070199"/>
            <a:ext cx="3924598" cy="14288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4" name="Text 8"/>
          <p:cNvSpPr/>
          <p:nvPr/>
        </p:nvSpPr>
        <p:spPr>
          <a:xfrm>
            <a:off x="4728046" y="2160761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G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Go low-GI</a:t>
            </a:r>
            <a:endParaRPr lang="en-US" sz="12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8046" y="2587079"/>
            <a:ext cx="123974" cy="123974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4728046" y="2768054"/>
            <a:ext cx="3924598" cy="14288"/>
          </a:xfrm>
          <a:prstGeom prst="rect">
            <a:avLst/>
          </a:prstGeom>
          <a:solidFill>
            <a:srgbClr val="83792E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7" name="Text 10"/>
          <p:cNvSpPr/>
          <p:nvPr/>
        </p:nvSpPr>
        <p:spPr>
          <a:xfrm>
            <a:off x="4728046" y="2858616"/>
            <a:ext cx="271447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H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Hydrate (water, not sugar drinks)</a:t>
            </a:r>
            <a:endParaRPr lang="en-US" sz="12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8046" y="3284934"/>
            <a:ext cx="123974" cy="123974"/>
          </a:xfrm>
          <a:prstGeom prst="rect">
            <a:avLst/>
          </a:prstGeom>
        </p:spPr>
      </p:pic>
      <p:sp>
        <p:nvSpPr>
          <p:cNvPr id="19" name="Shape 11"/>
          <p:cNvSpPr/>
          <p:nvPr/>
        </p:nvSpPr>
        <p:spPr>
          <a:xfrm>
            <a:off x="4728046" y="3465909"/>
            <a:ext cx="3924598" cy="14288"/>
          </a:xfrm>
          <a:prstGeom prst="rect">
            <a:avLst/>
          </a:prstGeom>
          <a:solidFill>
            <a:srgbClr val="E8AF3B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0" name="Text 12"/>
          <p:cNvSpPr/>
          <p:nvPr/>
        </p:nvSpPr>
        <p:spPr>
          <a:xfrm>
            <a:off x="4728046" y="3556471"/>
            <a:ext cx="196289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T</a:t>
            </a:r>
            <a:r>
              <a:rPr lang="en-US" sz="1200" dirty="0">
                <a:solidFill>
                  <a:srgbClr val="403011"/>
                </a:solidFill>
                <a:latin typeface="Brygada 1918 Semi Bold" pitchFamily="34" charset="0"/>
                <a:ea typeface="Brygada 1918 Semi Bold" pitchFamily="34" charset="-122"/>
                <a:cs typeface="Brygada 1918 Semi Bold" pitchFamily="34" charset="-120"/>
              </a:rPr>
              <a:t> — Target HbA1c below 42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872</Words>
  <Application>Microsoft Office PowerPoint</Application>
  <PresentationFormat>On-screen Show (16:9)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Brygada 1918 Semi Bold</vt:lpstr>
      <vt:lpstr>Brygada 1918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Ramesh Mehay</cp:lastModifiedBy>
  <cp:revision>2</cp:revision>
  <dcterms:created xsi:type="dcterms:W3CDTF">2026-05-08T14:31:16Z</dcterms:created>
  <dcterms:modified xsi:type="dcterms:W3CDTF">2026-05-08T14:36:27Z</dcterms:modified>
</cp:coreProperties>
</file>