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0209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3.png"/><Relationship Id="rId3" Type="http://schemas.openxmlformats.org/officeDocument/2006/relationships/image" Target="../media/image1.png"/><Relationship Id="rId7" Type="http://schemas.openxmlformats.org/officeDocument/2006/relationships/image" Target="../media/image118.png"/><Relationship Id="rId12" Type="http://schemas.openxmlformats.org/officeDocument/2006/relationships/image" Target="../media/image71.png"/><Relationship Id="rId17" Type="http://schemas.openxmlformats.org/officeDocument/2006/relationships/image" Target="../media/image127.png"/><Relationship Id="rId2" Type="http://schemas.openxmlformats.org/officeDocument/2006/relationships/notesSlide" Target="../notesSlides/notesSlide10.xml"/><Relationship Id="rId16" Type="http://schemas.openxmlformats.org/officeDocument/2006/relationships/image" Target="../media/image126.png"/><Relationship Id="rId1" Type="http://schemas.openxmlformats.org/officeDocument/2006/relationships/slideLayout" Target="../slideLayouts/slideLayout1.xml"/><Relationship Id="rId6" Type="http://schemas.openxmlformats.org/officeDocument/2006/relationships/image" Target="../media/image117.png"/><Relationship Id="rId11" Type="http://schemas.openxmlformats.org/officeDocument/2006/relationships/image" Target="../media/image122.png"/><Relationship Id="rId5" Type="http://schemas.openxmlformats.org/officeDocument/2006/relationships/image" Target="../media/image116.png"/><Relationship Id="rId15" Type="http://schemas.openxmlformats.org/officeDocument/2006/relationships/image" Target="../media/image125.png"/><Relationship Id="rId10" Type="http://schemas.openxmlformats.org/officeDocument/2006/relationships/image" Target="../media/image121.png"/><Relationship Id="rId4" Type="http://schemas.openxmlformats.org/officeDocument/2006/relationships/image" Target="../media/image13.png"/><Relationship Id="rId9" Type="http://schemas.openxmlformats.org/officeDocument/2006/relationships/image" Target="../media/image120.png"/><Relationship Id="rId14" Type="http://schemas.openxmlformats.org/officeDocument/2006/relationships/image" Target="../media/image124.png"/></Relationships>
</file>

<file path=ppt/slides/_rels/slide11.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134.png"/><Relationship Id="rId18" Type="http://schemas.openxmlformats.org/officeDocument/2006/relationships/image" Target="../media/image139.png"/><Relationship Id="rId3" Type="http://schemas.openxmlformats.org/officeDocument/2006/relationships/image" Target="../media/image1.png"/><Relationship Id="rId21" Type="http://schemas.openxmlformats.org/officeDocument/2006/relationships/image" Target="../media/image142.png"/><Relationship Id="rId7" Type="http://schemas.openxmlformats.org/officeDocument/2006/relationships/image" Target="../media/image130.png"/><Relationship Id="rId12" Type="http://schemas.openxmlformats.org/officeDocument/2006/relationships/image" Target="../media/image133.png"/><Relationship Id="rId17" Type="http://schemas.openxmlformats.org/officeDocument/2006/relationships/image" Target="../media/image138.png"/><Relationship Id="rId2" Type="http://schemas.openxmlformats.org/officeDocument/2006/relationships/notesSlide" Target="../notesSlides/notesSlide11.xml"/><Relationship Id="rId16" Type="http://schemas.openxmlformats.org/officeDocument/2006/relationships/image" Target="../media/image137.png"/><Relationship Id="rId20" Type="http://schemas.openxmlformats.org/officeDocument/2006/relationships/image" Target="../media/image141.png"/><Relationship Id="rId1" Type="http://schemas.openxmlformats.org/officeDocument/2006/relationships/slideLayout" Target="../slideLayouts/slideLayout1.xml"/><Relationship Id="rId6" Type="http://schemas.openxmlformats.org/officeDocument/2006/relationships/image" Target="../media/image129.png"/><Relationship Id="rId11" Type="http://schemas.openxmlformats.org/officeDocument/2006/relationships/image" Target="../media/image132.png"/><Relationship Id="rId5" Type="http://schemas.openxmlformats.org/officeDocument/2006/relationships/image" Target="../media/image128.png"/><Relationship Id="rId15" Type="http://schemas.openxmlformats.org/officeDocument/2006/relationships/image" Target="../media/image136.png"/><Relationship Id="rId10" Type="http://schemas.openxmlformats.org/officeDocument/2006/relationships/image" Target="../media/image131.png"/><Relationship Id="rId19" Type="http://schemas.openxmlformats.org/officeDocument/2006/relationships/image" Target="../media/image140.png"/><Relationship Id="rId4" Type="http://schemas.openxmlformats.org/officeDocument/2006/relationships/image" Target="../media/image13.png"/><Relationship Id="rId9" Type="http://schemas.openxmlformats.org/officeDocument/2006/relationships/image" Target="../media/image90.png"/><Relationship Id="rId14" Type="http://schemas.openxmlformats.org/officeDocument/2006/relationships/image" Target="../media/image135.png"/><Relationship Id="rId22"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openxmlformats.org/officeDocument/2006/relationships/image" Target="../media/image146.png"/><Relationship Id="rId13" Type="http://schemas.openxmlformats.org/officeDocument/2006/relationships/image" Target="../media/image151.png"/><Relationship Id="rId18" Type="http://schemas.openxmlformats.org/officeDocument/2006/relationships/image" Target="../media/image156.png"/><Relationship Id="rId3" Type="http://schemas.openxmlformats.org/officeDocument/2006/relationships/image" Target="../media/image143.png"/><Relationship Id="rId21" Type="http://schemas.openxmlformats.org/officeDocument/2006/relationships/image" Target="../media/image159.png"/><Relationship Id="rId7" Type="http://schemas.openxmlformats.org/officeDocument/2006/relationships/image" Target="../media/image145.png"/><Relationship Id="rId12" Type="http://schemas.openxmlformats.org/officeDocument/2006/relationships/image" Target="../media/image150.png"/><Relationship Id="rId17" Type="http://schemas.openxmlformats.org/officeDocument/2006/relationships/image" Target="../media/image155.png"/><Relationship Id="rId2" Type="http://schemas.openxmlformats.org/officeDocument/2006/relationships/notesSlide" Target="../notesSlides/notesSlide12.xml"/><Relationship Id="rId16" Type="http://schemas.openxmlformats.org/officeDocument/2006/relationships/image" Target="../media/image154.png"/><Relationship Id="rId20" Type="http://schemas.openxmlformats.org/officeDocument/2006/relationships/image" Target="../media/image158.png"/><Relationship Id="rId1" Type="http://schemas.openxmlformats.org/officeDocument/2006/relationships/slideLayout" Target="../slideLayouts/slideLayout1.xml"/><Relationship Id="rId6" Type="http://schemas.openxmlformats.org/officeDocument/2006/relationships/image" Target="../media/image144.png"/><Relationship Id="rId11" Type="http://schemas.openxmlformats.org/officeDocument/2006/relationships/image" Target="../media/image149.png"/><Relationship Id="rId5" Type="http://schemas.openxmlformats.org/officeDocument/2006/relationships/image" Target="../media/image13.png"/><Relationship Id="rId15" Type="http://schemas.openxmlformats.org/officeDocument/2006/relationships/image" Target="../media/image153.png"/><Relationship Id="rId10" Type="http://schemas.openxmlformats.org/officeDocument/2006/relationships/image" Target="../media/image148.png"/><Relationship Id="rId19" Type="http://schemas.openxmlformats.org/officeDocument/2006/relationships/image" Target="../media/image157.png"/><Relationship Id="rId4" Type="http://schemas.openxmlformats.org/officeDocument/2006/relationships/image" Target="../media/image1.png"/><Relationship Id="rId9" Type="http://schemas.openxmlformats.org/officeDocument/2006/relationships/image" Target="../media/image147.png"/><Relationship Id="rId14" Type="http://schemas.openxmlformats.org/officeDocument/2006/relationships/image" Target="../media/image152.png"/><Relationship Id="rId22" Type="http://schemas.openxmlformats.org/officeDocument/2006/relationships/image" Target="../media/image160.png"/></Relationships>
</file>

<file path=ppt/slides/_rels/slide13.xml.rels><?xml version="1.0" encoding="UTF-8" standalone="yes"?>
<Relationships xmlns="http://schemas.openxmlformats.org/package/2006/relationships"><Relationship Id="rId8" Type="http://schemas.openxmlformats.org/officeDocument/2006/relationships/image" Target="../media/image164.png"/><Relationship Id="rId3" Type="http://schemas.openxmlformats.org/officeDocument/2006/relationships/image" Target="../media/image1.png"/><Relationship Id="rId7" Type="http://schemas.openxmlformats.org/officeDocument/2006/relationships/image" Target="../media/image163.png"/><Relationship Id="rId12" Type="http://schemas.openxmlformats.org/officeDocument/2006/relationships/image" Target="../media/image16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62.png"/><Relationship Id="rId11" Type="http://schemas.openxmlformats.org/officeDocument/2006/relationships/image" Target="../media/image167.png"/><Relationship Id="rId5" Type="http://schemas.openxmlformats.org/officeDocument/2006/relationships/image" Target="../media/image161.png"/><Relationship Id="rId10" Type="http://schemas.openxmlformats.org/officeDocument/2006/relationships/image" Target="../media/image166.png"/><Relationship Id="rId4" Type="http://schemas.openxmlformats.org/officeDocument/2006/relationships/image" Target="../media/image13.png"/><Relationship Id="rId9" Type="http://schemas.openxmlformats.org/officeDocument/2006/relationships/image" Target="../media/image165.png"/></Relationships>
</file>

<file path=ppt/slides/_rels/slide14.xml.rels><?xml version="1.0" encoding="UTF-8" standalone="yes"?>
<Relationships xmlns="http://schemas.openxmlformats.org/package/2006/relationships"><Relationship Id="rId8" Type="http://schemas.openxmlformats.org/officeDocument/2006/relationships/image" Target="../media/image171.png"/><Relationship Id="rId13" Type="http://schemas.openxmlformats.org/officeDocument/2006/relationships/image" Target="../media/image176.png"/><Relationship Id="rId18" Type="http://schemas.openxmlformats.org/officeDocument/2006/relationships/image" Target="../media/image181.png"/><Relationship Id="rId3" Type="http://schemas.openxmlformats.org/officeDocument/2006/relationships/image" Target="../media/image22.png"/><Relationship Id="rId21" Type="http://schemas.openxmlformats.org/officeDocument/2006/relationships/image" Target="../media/image184.png"/><Relationship Id="rId7" Type="http://schemas.openxmlformats.org/officeDocument/2006/relationships/image" Target="../media/image170.png"/><Relationship Id="rId12" Type="http://schemas.openxmlformats.org/officeDocument/2006/relationships/image" Target="../media/image175.png"/><Relationship Id="rId17" Type="http://schemas.openxmlformats.org/officeDocument/2006/relationships/image" Target="../media/image180.png"/><Relationship Id="rId2" Type="http://schemas.openxmlformats.org/officeDocument/2006/relationships/notesSlide" Target="../notesSlides/notesSlide14.xml"/><Relationship Id="rId16" Type="http://schemas.openxmlformats.org/officeDocument/2006/relationships/image" Target="../media/image179.png"/><Relationship Id="rId20" Type="http://schemas.openxmlformats.org/officeDocument/2006/relationships/image" Target="../media/image183.png"/><Relationship Id="rId1" Type="http://schemas.openxmlformats.org/officeDocument/2006/relationships/slideLayout" Target="../slideLayouts/slideLayout1.xml"/><Relationship Id="rId6" Type="http://schemas.openxmlformats.org/officeDocument/2006/relationships/image" Target="../media/image169.png"/><Relationship Id="rId11" Type="http://schemas.openxmlformats.org/officeDocument/2006/relationships/image" Target="../media/image174.png"/><Relationship Id="rId5" Type="http://schemas.openxmlformats.org/officeDocument/2006/relationships/image" Target="../media/image13.png"/><Relationship Id="rId15" Type="http://schemas.openxmlformats.org/officeDocument/2006/relationships/image" Target="../media/image178.png"/><Relationship Id="rId10" Type="http://schemas.openxmlformats.org/officeDocument/2006/relationships/image" Target="../media/image173.png"/><Relationship Id="rId19" Type="http://schemas.openxmlformats.org/officeDocument/2006/relationships/image" Target="../media/image182.png"/><Relationship Id="rId4" Type="http://schemas.openxmlformats.org/officeDocument/2006/relationships/image" Target="../media/image1.png"/><Relationship Id="rId9" Type="http://schemas.openxmlformats.org/officeDocument/2006/relationships/image" Target="../media/image172.png"/><Relationship Id="rId14" Type="http://schemas.openxmlformats.org/officeDocument/2006/relationships/image" Target="../media/image177.png"/></Relationships>
</file>

<file path=ppt/slides/_rels/slide15.xml.rels><?xml version="1.0" encoding="UTF-8" standalone="yes"?>
<Relationships xmlns="http://schemas.openxmlformats.org/package/2006/relationships"><Relationship Id="rId8" Type="http://schemas.openxmlformats.org/officeDocument/2006/relationships/image" Target="../media/image187.png"/><Relationship Id="rId13" Type="http://schemas.openxmlformats.org/officeDocument/2006/relationships/image" Target="../media/image192.png"/><Relationship Id="rId18" Type="http://schemas.openxmlformats.org/officeDocument/2006/relationships/image" Target="../media/image197.png"/><Relationship Id="rId3" Type="http://schemas.openxmlformats.org/officeDocument/2006/relationships/image" Target="../media/image22.png"/><Relationship Id="rId21" Type="http://schemas.openxmlformats.org/officeDocument/2006/relationships/image" Target="../media/image200.png"/><Relationship Id="rId7" Type="http://schemas.openxmlformats.org/officeDocument/2006/relationships/image" Target="../media/image186.png"/><Relationship Id="rId12" Type="http://schemas.openxmlformats.org/officeDocument/2006/relationships/image" Target="../media/image191.png"/><Relationship Id="rId17" Type="http://schemas.openxmlformats.org/officeDocument/2006/relationships/image" Target="../media/image196.png"/><Relationship Id="rId2" Type="http://schemas.openxmlformats.org/officeDocument/2006/relationships/notesSlide" Target="../notesSlides/notesSlide15.xml"/><Relationship Id="rId16" Type="http://schemas.openxmlformats.org/officeDocument/2006/relationships/image" Target="../media/image195.png"/><Relationship Id="rId20" Type="http://schemas.openxmlformats.org/officeDocument/2006/relationships/image" Target="../media/image199.png"/><Relationship Id="rId1" Type="http://schemas.openxmlformats.org/officeDocument/2006/relationships/slideLayout" Target="../slideLayouts/slideLayout1.xml"/><Relationship Id="rId6" Type="http://schemas.openxmlformats.org/officeDocument/2006/relationships/image" Target="../media/image185.png"/><Relationship Id="rId11" Type="http://schemas.openxmlformats.org/officeDocument/2006/relationships/image" Target="../media/image190.png"/><Relationship Id="rId5" Type="http://schemas.openxmlformats.org/officeDocument/2006/relationships/image" Target="../media/image69.png"/><Relationship Id="rId15" Type="http://schemas.openxmlformats.org/officeDocument/2006/relationships/image" Target="../media/image194.png"/><Relationship Id="rId10" Type="http://schemas.openxmlformats.org/officeDocument/2006/relationships/image" Target="../media/image189.png"/><Relationship Id="rId19" Type="http://schemas.openxmlformats.org/officeDocument/2006/relationships/image" Target="../media/image198.png"/><Relationship Id="rId4" Type="http://schemas.openxmlformats.org/officeDocument/2006/relationships/image" Target="../media/image1.png"/><Relationship Id="rId9" Type="http://schemas.openxmlformats.org/officeDocument/2006/relationships/image" Target="../media/image188.png"/><Relationship Id="rId14" Type="http://schemas.openxmlformats.org/officeDocument/2006/relationships/image" Target="../media/image193.png"/><Relationship Id="rId22" Type="http://schemas.openxmlformats.org/officeDocument/2006/relationships/image" Target="../media/image201.png"/></Relationships>
</file>

<file path=ppt/slides/_rels/slide16.xml.rels><?xml version="1.0" encoding="UTF-8" standalone="yes"?>
<Relationships xmlns="http://schemas.openxmlformats.org/package/2006/relationships"><Relationship Id="rId8" Type="http://schemas.openxmlformats.org/officeDocument/2006/relationships/image" Target="../media/image205.png"/><Relationship Id="rId13" Type="http://schemas.openxmlformats.org/officeDocument/2006/relationships/image" Target="../media/image210.png"/><Relationship Id="rId3" Type="http://schemas.openxmlformats.org/officeDocument/2006/relationships/image" Target="../media/image1.png"/><Relationship Id="rId7" Type="http://schemas.openxmlformats.org/officeDocument/2006/relationships/image" Target="../media/image204.png"/><Relationship Id="rId12" Type="http://schemas.openxmlformats.org/officeDocument/2006/relationships/image" Target="../media/image209.png"/><Relationship Id="rId17" Type="http://schemas.openxmlformats.org/officeDocument/2006/relationships/image" Target="../media/image213.png"/><Relationship Id="rId2" Type="http://schemas.openxmlformats.org/officeDocument/2006/relationships/notesSlide" Target="../notesSlides/notesSlide16.xml"/><Relationship Id="rId16" Type="http://schemas.openxmlformats.org/officeDocument/2006/relationships/image" Target="../media/image212.png"/><Relationship Id="rId1" Type="http://schemas.openxmlformats.org/officeDocument/2006/relationships/slideLayout" Target="../slideLayouts/slideLayout1.xml"/><Relationship Id="rId6" Type="http://schemas.openxmlformats.org/officeDocument/2006/relationships/image" Target="../media/image203.png"/><Relationship Id="rId11" Type="http://schemas.openxmlformats.org/officeDocument/2006/relationships/image" Target="../media/image208.png"/><Relationship Id="rId5" Type="http://schemas.openxmlformats.org/officeDocument/2006/relationships/image" Target="../media/image202.png"/><Relationship Id="rId15" Type="http://schemas.openxmlformats.org/officeDocument/2006/relationships/image" Target="../media/image89.png"/><Relationship Id="rId10" Type="http://schemas.openxmlformats.org/officeDocument/2006/relationships/image" Target="../media/image207.png"/><Relationship Id="rId4" Type="http://schemas.openxmlformats.org/officeDocument/2006/relationships/image" Target="../media/image13.png"/><Relationship Id="rId9" Type="http://schemas.openxmlformats.org/officeDocument/2006/relationships/image" Target="../media/image206.png"/><Relationship Id="rId14" Type="http://schemas.openxmlformats.org/officeDocument/2006/relationships/image" Target="../media/image211.png"/></Relationships>
</file>

<file path=ppt/slides/_rels/slide17.xml.rels><?xml version="1.0" encoding="UTF-8" standalone="yes"?>
<Relationships xmlns="http://schemas.openxmlformats.org/package/2006/relationships"><Relationship Id="rId8" Type="http://schemas.openxmlformats.org/officeDocument/2006/relationships/image" Target="../media/image217.png"/><Relationship Id="rId13" Type="http://schemas.openxmlformats.org/officeDocument/2006/relationships/image" Target="../media/image222.png"/><Relationship Id="rId3" Type="http://schemas.openxmlformats.org/officeDocument/2006/relationships/image" Target="../media/image1.png"/><Relationship Id="rId7" Type="http://schemas.openxmlformats.org/officeDocument/2006/relationships/image" Target="../media/image216.png"/><Relationship Id="rId12" Type="http://schemas.openxmlformats.org/officeDocument/2006/relationships/image" Target="../media/image22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15.png"/><Relationship Id="rId11" Type="http://schemas.openxmlformats.org/officeDocument/2006/relationships/image" Target="../media/image220.png"/><Relationship Id="rId5" Type="http://schemas.openxmlformats.org/officeDocument/2006/relationships/image" Target="../media/image214.png"/><Relationship Id="rId15" Type="http://schemas.openxmlformats.org/officeDocument/2006/relationships/image" Target="../media/image224.png"/><Relationship Id="rId10" Type="http://schemas.openxmlformats.org/officeDocument/2006/relationships/image" Target="../media/image219.png"/><Relationship Id="rId4" Type="http://schemas.openxmlformats.org/officeDocument/2006/relationships/image" Target="../media/image13.png"/><Relationship Id="rId9" Type="http://schemas.openxmlformats.org/officeDocument/2006/relationships/image" Target="../media/image218.png"/><Relationship Id="rId14" Type="http://schemas.openxmlformats.org/officeDocument/2006/relationships/image" Target="../media/image223.png"/></Relationships>
</file>

<file path=ppt/slides/_rels/slide18.xml.rels><?xml version="1.0" encoding="UTF-8" standalone="yes"?>
<Relationships xmlns="http://schemas.openxmlformats.org/package/2006/relationships"><Relationship Id="rId8" Type="http://schemas.openxmlformats.org/officeDocument/2006/relationships/image" Target="../media/image227.png"/><Relationship Id="rId13" Type="http://schemas.openxmlformats.org/officeDocument/2006/relationships/image" Target="../media/image53.png"/><Relationship Id="rId18" Type="http://schemas.openxmlformats.org/officeDocument/2006/relationships/image" Target="../media/image235.png"/><Relationship Id="rId3" Type="http://schemas.openxmlformats.org/officeDocument/2006/relationships/image" Target="../media/image22.png"/><Relationship Id="rId7" Type="http://schemas.openxmlformats.org/officeDocument/2006/relationships/image" Target="../media/image226.png"/><Relationship Id="rId12" Type="http://schemas.openxmlformats.org/officeDocument/2006/relationships/image" Target="../media/image231.png"/><Relationship Id="rId17" Type="http://schemas.openxmlformats.org/officeDocument/2006/relationships/image" Target="../media/image88.png"/><Relationship Id="rId2" Type="http://schemas.openxmlformats.org/officeDocument/2006/relationships/notesSlide" Target="../notesSlides/notesSlide18.xml"/><Relationship Id="rId16" Type="http://schemas.openxmlformats.org/officeDocument/2006/relationships/image" Target="../media/image234.png"/><Relationship Id="rId20" Type="http://schemas.openxmlformats.org/officeDocument/2006/relationships/image" Target="../media/image237.png"/><Relationship Id="rId1" Type="http://schemas.openxmlformats.org/officeDocument/2006/relationships/slideLayout" Target="../slideLayouts/slideLayout1.xml"/><Relationship Id="rId6" Type="http://schemas.openxmlformats.org/officeDocument/2006/relationships/image" Target="../media/image225.png"/><Relationship Id="rId11" Type="http://schemas.openxmlformats.org/officeDocument/2006/relationships/image" Target="../media/image230.png"/><Relationship Id="rId5" Type="http://schemas.openxmlformats.org/officeDocument/2006/relationships/image" Target="../media/image69.png"/><Relationship Id="rId15" Type="http://schemas.openxmlformats.org/officeDocument/2006/relationships/image" Target="../media/image233.png"/><Relationship Id="rId10" Type="http://schemas.openxmlformats.org/officeDocument/2006/relationships/image" Target="../media/image229.png"/><Relationship Id="rId19" Type="http://schemas.openxmlformats.org/officeDocument/2006/relationships/image" Target="../media/image236.png"/><Relationship Id="rId4" Type="http://schemas.openxmlformats.org/officeDocument/2006/relationships/image" Target="../media/image1.png"/><Relationship Id="rId9" Type="http://schemas.openxmlformats.org/officeDocument/2006/relationships/image" Target="../media/image228.png"/><Relationship Id="rId14" Type="http://schemas.openxmlformats.org/officeDocument/2006/relationships/image" Target="../media/image232.png"/></Relationships>
</file>

<file path=ppt/slides/_rels/slide19.xml.rels><?xml version="1.0" encoding="UTF-8" standalone="yes"?>
<Relationships xmlns="http://schemas.openxmlformats.org/package/2006/relationships"><Relationship Id="rId8" Type="http://schemas.openxmlformats.org/officeDocument/2006/relationships/image" Target="../media/image241.png"/><Relationship Id="rId13" Type="http://schemas.openxmlformats.org/officeDocument/2006/relationships/image" Target="../media/image246.png"/><Relationship Id="rId3" Type="http://schemas.openxmlformats.org/officeDocument/2006/relationships/image" Target="../media/image1.png"/><Relationship Id="rId7" Type="http://schemas.openxmlformats.org/officeDocument/2006/relationships/image" Target="../media/image240.png"/><Relationship Id="rId12" Type="http://schemas.openxmlformats.org/officeDocument/2006/relationships/image" Target="../media/image245.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39.png"/><Relationship Id="rId11" Type="http://schemas.openxmlformats.org/officeDocument/2006/relationships/image" Target="../media/image244.png"/><Relationship Id="rId5" Type="http://schemas.openxmlformats.org/officeDocument/2006/relationships/image" Target="../media/image238.png"/><Relationship Id="rId10" Type="http://schemas.openxmlformats.org/officeDocument/2006/relationships/image" Target="../media/image243.png"/><Relationship Id="rId4" Type="http://schemas.openxmlformats.org/officeDocument/2006/relationships/image" Target="../media/image13.png"/><Relationship Id="rId9" Type="http://schemas.openxmlformats.org/officeDocument/2006/relationships/image" Target="../media/image242.png"/><Relationship Id="rId14" Type="http://schemas.openxmlformats.org/officeDocument/2006/relationships/image" Target="../media/image247.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2.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17.png"/></Relationships>
</file>

<file path=ppt/slides/_rels/slide20.xml.rels><?xml version="1.0" encoding="UTF-8" standalone="yes"?>
<Relationships xmlns="http://schemas.openxmlformats.org/package/2006/relationships"><Relationship Id="rId8" Type="http://schemas.openxmlformats.org/officeDocument/2006/relationships/image" Target="../media/image250.png"/><Relationship Id="rId13" Type="http://schemas.openxmlformats.org/officeDocument/2006/relationships/image" Target="../media/image255.png"/><Relationship Id="rId18" Type="http://schemas.openxmlformats.org/officeDocument/2006/relationships/image" Target="../media/image260.png"/><Relationship Id="rId26" Type="http://schemas.openxmlformats.org/officeDocument/2006/relationships/image" Target="../media/image268.png"/><Relationship Id="rId3" Type="http://schemas.openxmlformats.org/officeDocument/2006/relationships/image" Target="../media/image22.png"/><Relationship Id="rId21" Type="http://schemas.openxmlformats.org/officeDocument/2006/relationships/image" Target="../media/image263.png"/><Relationship Id="rId7" Type="http://schemas.openxmlformats.org/officeDocument/2006/relationships/image" Target="../media/image249.png"/><Relationship Id="rId12" Type="http://schemas.openxmlformats.org/officeDocument/2006/relationships/image" Target="../media/image254.png"/><Relationship Id="rId17" Type="http://schemas.openxmlformats.org/officeDocument/2006/relationships/image" Target="../media/image259.png"/><Relationship Id="rId25" Type="http://schemas.openxmlformats.org/officeDocument/2006/relationships/image" Target="../media/image267.png"/><Relationship Id="rId2" Type="http://schemas.openxmlformats.org/officeDocument/2006/relationships/notesSlide" Target="../notesSlides/notesSlide20.xml"/><Relationship Id="rId16" Type="http://schemas.openxmlformats.org/officeDocument/2006/relationships/image" Target="../media/image258.png"/><Relationship Id="rId20" Type="http://schemas.openxmlformats.org/officeDocument/2006/relationships/image" Target="../media/image262.png"/><Relationship Id="rId1" Type="http://schemas.openxmlformats.org/officeDocument/2006/relationships/slideLayout" Target="../slideLayouts/slideLayout1.xml"/><Relationship Id="rId6" Type="http://schemas.openxmlformats.org/officeDocument/2006/relationships/image" Target="../media/image248.png"/><Relationship Id="rId11" Type="http://schemas.openxmlformats.org/officeDocument/2006/relationships/image" Target="../media/image253.png"/><Relationship Id="rId24" Type="http://schemas.openxmlformats.org/officeDocument/2006/relationships/image" Target="../media/image266.png"/><Relationship Id="rId5" Type="http://schemas.openxmlformats.org/officeDocument/2006/relationships/image" Target="../media/image69.png"/><Relationship Id="rId15" Type="http://schemas.openxmlformats.org/officeDocument/2006/relationships/image" Target="../media/image257.png"/><Relationship Id="rId23" Type="http://schemas.openxmlformats.org/officeDocument/2006/relationships/image" Target="../media/image265.png"/><Relationship Id="rId10" Type="http://schemas.openxmlformats.org/officeDocument/2006/relationships/image" Target="../media/image252.png"/><Relationship Id="rId19" Type="http://schemas.openxmlformats.org/officeDocument/2006/relationships/image" Target="../media/image261.png"/><Relationship Id="rId4" Type="http://schemas.openxmlformats.org/officeDocument/2006/relationships/image" Target="../media/image1.png"/><Relationship Id="rId9" Type="http://schemas.openxmlformats.org/officeDocument/2006/relationships/image" Target="../media/image251.png"/><Relationship Id="rId14" Type="http://schemas.openxmlformats.org/officeDocument/2006/relationships/image" Target="../media/image256.png"/><Relationship Id="rId22" Type="http://schemas.openxmlformats.org/officeDocument/2006/relationships/image" Target="../media/image264.png"/><Relationship Id="rId27" Type="http://schemas.openxmlformats.org/officeDocument/2006/relationships/image" Target="../media/image269.png"/></Relationships>
</file>

<file path=ppt/slides/_rels/slide21.xml.rels><?xml version="1.0" encoding="UTF-8" standalone="yes"?>
<Relationships xmlns="http://schemas.openxmlformats.org/package/2006/relationships"><Relationship Id="rId8" Type="http://schemas.openxmlformats.org/officeDocument/2006/relationships/image" Target="../media/image273.png"/><Relationship Id="rId13" Type="http://schemas.openxmlformats.org/officeDocument/2006/relationships/image" Target="../media/image278.png"/><Relationship Id="rId3" Type="http://schemas.openxmlformats.org/officeDocument/2006/relationships/image" Target="../media/image143.png"/><Relationship Id="rId7" Type="http://schemas.openxmlformats.org/officeDocument/2006/relationships/image" Target="../media/image272.png"/><Relationship Id="rId12" Type="http://schemas.openxmlformats.org/officeDocument/2006/relationships/image" Target="../media/image277.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71.png"/><Relationship Id="rId11" Type="http://schemas.openxmlformats.org/officeDocument/2006/relationships/image" Target="../media/image276.png"/><Relationship Id="rId5" Type="http://schemas.openxmlformats.org/officeDocument/2006/relationships/image" Target="../media/image270.png"/><Relationship Id="rId15" Type="http://schemas.openxmlformats.org/officeDocument/2006/relationships/image" Target="../media/image280.png"/><Relationship Id="rId10" Type="http://schemas.openxmlformats.org/officeDocument/2006/relationships/image" Target="../media/image275.png"/><Relationship Id="rId4" Type="http://schemas.openxmlformats.org/officeDocument/2006/relationships/image" Target="../media/image1.png"/><Relationship Id="rId9" Type="http://schemas.openxmlformats.org/officeDocument/2006/relationships/image" Target="../media/image274.png"/><Relationship Id="rId14" Type="http://schemas.openxmlformats.org/officeDocument/2006/relationships/image" Target="../media/image279.png"/></Relationships>
</file>

<file path=ppt/slides/_rels/slide22.xml.rels><?xml version="1.0" encoding="UTF-8" standalone="yes"?>
<Relationships xmlns="http://schemas.openxmlformats.org/package/2006/relationships"><Relationship Id="rId8" Type="http://schemas.openxmlformats.org/officeDocument/2006/relationships/image" Target="../media/image284.png"/><Relationship Id="rId13" Type="http://schemas.openxmlformats.org/officeDocument/2006/relationships/image" Target="../media/image289.png"/><Relationship Id="rId3" Type="http://schemas.openxmlformats.org/officeDocument/2006/relationships/image" Target="../media/image1.png"/><Relationship Id="rId7" Type="http://schemas.openxmlformats.org/officeDocument/2006/relationships/image" Target="../media/image283.png"/><Relationship Id="rId12" Type="http://schemas.openxmlformats.org/officeDocument/2006/relationships/image" Target="../media/image288.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82.png"/><Relationship Id="rId11" Type="http://schemas.openxmlformats.org/officeDocument/2006/relationships/image" Target="../media/image287.png"/><Relationship Id="rId5" Type="http://schemas.openxmlformats.org/officeDocument/2006/relationships/image" Target="../media/image281.png"/><Relationship Id="rId10" Type="http://schemas.openxmlformats.org/officeDocument/2006/relationships/image" Target="../media/image286.png"/><Relationship Id="rId4" Type="http://schemas.openxmlformats.org/officeDocument/2006/relationships/image" Target="../media/image13.png"/><Relationship Id="rId9" Type="http://schemas.openxmlformats.org/officeDocument/2006/relationships/image" Target="../media/image285.png"/></Relationships>
</file>

<file path=ppt/slides/_rels/slide23.xml.rels><?xml version="1.0" encoding="UTF-8" standalone="yes"?>
<Relationships xmlns="http://schemas.openxmlformats.org/package/2006/relationships"><Relationship Id="rId8" Type="http://schemas.openxmlformats.org/officeDocument/2006/relationships/image" Target="../media/image226.png"/><Relationship Id="rId13" Type="http://schemas.openxmlformats.org/officeDocument/2006/relationships/image" Target="../media/image297.png"/><Relationship Id="rId3" Type="http://schemas.openxmlformats.org/officeDocument/2006/relationships/image" Target="../media/image1.png"/><Relationship Id="rId7" Type="http://schemas.openxmlformats.org/officeDocument/2006/relationships/image" Target="../media/image292.png"/><Relationship Id="rId12" Type="http://schemas.openxmlformats.org/officeDocument/2006/relationships/image" Target="../media/image296.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91.png"/><Relationship Id="rId11" Type="http://schemas.openxmlformats.org/officeDocument/2006/relationships/image" Target="../media/image295.png"/><Relationship Id="rId5" Type="http://schemas.openxmlformats.org/officeDocument/2006/relationships/image" Target="../media/image290.png"/><Relationship Id="rId10" Type="http://schemas.openxmlformats.org/officeDocument/2006/relationships/image" Target="../media/image294.png"/><Relationship Id="rId4" Type="http://schemas.openxmlformats.org/officeDocument/2006/relationships/image" Target="../media/image13.png"/><Relationship Id="rId9" Type="http://schemas.openxmlformats.org/officeDocument/2006/relationships/image" Target="../media/image293.png"/><Relationship Id="rId14" Type="http://schemas.openxmlformats.org/officeDocument/2006/relationships/image" Target="../media/image298.png"/></Relationships>
</file>

<file path=ppt/slides/_rels/slide24.xml.rels><?xml version="1.0" encoding="UTF-8" standalone="yes"?>
<Relationships xmlns="http://schemas.openxmlformats.org/package/2006/relationships"><Relationship Id="rId8" Type="http://schemas.openxmlformats.org/officeDocument/2006/relationships/image" Target="../media/image302.png"/><Relationship Id="rId13" Type="http://schemas.openxmlformats.org/officeDocument/2006/relationships/image" Target="../media/image307.png"/><Relationship Id="rId18" Type="http://schemas.openxmlformats.org/officeDocument/2006/relationships/image" Target="../media/image311.png"/><Relationship Id="rId3" Type="http://schemas.openxmlformats.org/officeDocument/2006/relationships/image" Target="../media/image1.png"/><Relationship Id="rId21" Type="http://schemas.openxmlformats.org/officeDocument/2006/relationships/image" Target="../media/image314.png"/><Relationship Id="rId7" Type="http://schemas.openxmlformats.org/officeDocument/2006/relationships/image" Target="../media/image301.png"/><Relationship Id="rId12" Type="http://schemas.openxmlformats.org/officeDocument/2006/relationships/image" Target="../media/image306.png"/><Relationship Id="rId17" Type="http://schemas.openxmlformats.org/officeDocument/2006/relationships/image" Target="../media/image227.png"/><Relationship Id="rId2" Type="http://schemas.openxmlformats.org/officeDocument/2006/relationships/notesSlide" Target="../notesSlides/notesSlide24.xml"/><Relationship Id="rId16" Type="http://schemas.openxmlformats.org/officeDocument/2006/relationships/image" Target="../media/image310.png"/><Relationship Id="rId20" Type="http://schemas.openxmlformats.org/officeDocument/2006/relationships/image" Target="../media/image313.png"/><Relationship Id="rId1" Type="http://schemas.openxmlformats.org/officeDocument/2006/relationships/slideLayout" Target="../slideLayouts/slideLayout1.xml"/><Relationship Id="rId6" Type="http://schemas.openxmlformats.org/officeDocument/2006/relationships/image" Target="../media/image300.png"/><Relationship Id="rId11" Type="http://schemas.openxmlformats.org/officeDocument/2006/relationships/image" Target="../media/image305.png"/><Relationship Id="rId5" Type="http://schemas.openxmlformats.org/officeDocument/2006/relationships/image" Target="../media/image299.png"/><Relationship Id="rId15" Type="http://schemas.openxmlformats.org/officeDocument/2006/relationships/image" Target="../media/image309.png"/><Relationship Id="rId23" Type="http://schemas.openxmlformats.org/officeDocument/2006/relationships/image" Target="../media/image316.png"/><Relationship Id="rId10" Type="http://schemas.openxmlformats.org/officeDocument/2006/relationships/image" Target="../media/image304.png"/><Relationship Id="rId19" Type="http://schemas.openxmlformats.org/officeDocument/2006/relationships/image" Target="../media/image312.png"/><Relationship Id="rId4" Type="http://schemas.openxmlformats.org/officeDocument/2006/relationships/image" Target="../media/image13.png"/><Relationship Id="rId9" Type="http://schemas.openxmlformats.org/officeDocument/2006/relationships/image" Target="../media/image303.png"/><Relationship Id="rId14" Type="http://schemas.openxmlformats.org/officeDocument/2006/relationships/image" Target="../media/image308.png"/><Relationship Id="rId22" Type="http://schemas.openxmlformats.org/officeDocument/2006/relationships/image" Target="../media/image315.png"/></Relationships>
</file>

<file path=ppt/slides/_rels/slide25.xml.rels><?xml version="1.0" encoding="UTF-8" standalone="yes"?>
<Relationships xmlns="http://schemas.openxmlformats.org/package/2006/relationships"><Relationship Id="rId8" Type="http://schemas.openxmlformats.org/officeDocument/2006/relationships/image" Target="../media/image319.png"/><Relationship Id="rId13" Type="http://schemas.openxmlformats.org/officeDocument/2006/relationships/image" Target="../media/image324.png"/><Relationship Id="rId18" Type="http://schemas.openxmlformats.org/officeDocument/2006/relationships/image" Target="../media/image329.png"/><Relationship Id="rId3" Type="http://schemas.openxmlformats.org/officeDocument/2006/relationships/image" Target="../media/image22.png"/><Relationship Id="rId21" Type="http://schemas.openxmlformats.org/officeDocument/2006/relationships/image" Target="../media/image332.png"/><Relationship Id="rId7" Type="http://schemas.openxmlformats.org/officeDocument/2006/relationships/image" Target="../media/image318.png"/><Relationship Id="rId12" Type="http://schemas.openxmlformats.org/officeDocument/2006/relationships/image" Target="../media/image323.png"/><Relationship Id="rId17" Type="http://schemas.openxmlformats.org/officeDocument/2006/relationships/image" Target="../media/image328.png"/><Relationship Id="rId2" Type="http://schemas.openxmlformats.org/officeDocument/2006/relationships/notesSlide" Target="../notesSlides/notesSlide25.xml"/><Relationship Id="rId16" Type="http://schemas.openxmlformats.org/officeDocument/2006/relationships/image" Target="../media/image327.png"/><Relationship Id="rId20" Type="http://schemas.openxmlformats.org/officeDocument/2006/relationships/image" Target="../media/image331.png"/><Relationship Id="rId1" Type="http://schemas.openxmlformats.org/officeDocument/2006/relationships/slideLayout" Target="../slideLayouts/slideLayout1.xml"/><Relationship Id="rId6" Type="http://schemas.openxmlformats.org/officeDocument/2006/relationships/image" Target="../media/image317.png"/><Relationship Id="rId11" Type="http://schemas.openxmlformats.org/officeDocument/2006/relationships/image" Target="../media/image322.png"/><Relationship Id="rId5" Type="http://schemas.openxmlformats.org/officeDocument/2006/relationships/image" Target="../media/image13.png"/><Relationship Id="rId15" Type="http://schemas.openxmlformats.org/officeDocument/2006/relationships/image" Target="../media/image326.png"/><Relationship Id="rId10" Type="http://schemas.openxmlformats.org/officeDocument/2006/relationships/image" Target="../media/image321.png"/><Relationship Id="rId19" Type="http://schemas.openxmlformats.org/officeDocument/2006/relationships/image" Target="../media/image330.png"/><Relationship Id="rId4" Type="http://schemas.openxmlformats.org/officeDocument/2006/relationships/image" Target="../media/image1.png"/><Relationship Id="rId9" Type="http://schemas.openxmlformats.org/officeDocument/2006/relationships/image" Target="../media/image320.png"/><Relationship Id="rId14" Type="http://schemas.openxmlformats.org/officeDocument/2006/relationships/image" Target="../media/image325.png"/></Relationships>
</file>

<file path=ppt/slides/_rels/slide26.xml.rels><?xml version="1.0" encoding="UTF-8" standalone="yes"?>
<Relationships xmlns="http://schemas.openxmlformats.org/package/2006/relationships"><Relationship Id="rId8" Type="http://schemas.openxmlformats.org/officeDocument/2006/relationships/image" Target="../media/image335.png"/><Relationship Id="rId13" Type="http://schemas.openxmlformats.org/officeDocument/2006/relationships/image" Target="../media/image340.png"/><Relationship Id="rId18" Type="http://schemas.openxmlformats.org/officeDocument/2006/relationships/image" Target="../media/image344.png"/><Relationship Id="rId3" Type="http://schemas.openxmlformats.org/officeDocument/2006/relationships/image" Target="../media/image22.png"/><Relationship Id="rId7" Type="http://schemas.openxmlformats.org/officeDocument/2006/relationships/image" Target="../media/image334.png"/><Relationship Id="rId12" Type="http://schemas.openxmlformats.org/officeDocument/2006/relationships/image" Target="../media/image339.png"/><Relationship Id="rId17" Type="http://schemas.openxmlformats.org/officeDocument/2006/relationships/image" Target="../media/image343.png"/><Relationship Id="rId2" Type="http://schemas.openxmlformats.org/officeDocument/2006/relationships/notesSlide" Target="../notesSlides/notesSlide26.xml"/><Relationship Id="rId16" Type="http://schemas.openxmlformats.org/officeDocument/2006/relationships/image" Target="../media/image342.png"/><Relationship Id="rId1" Type="http://schemas.openxmlformats.org/officeDocument/2006/relationships/slideLayout" Target="../slideLayouts/slideLayout1.xml"/><Relationship Id="rId6" Type="http://schemas.openxmlformats.org/officeDocument/2006/relationships/image" Target="../media/image333.png"/><Relationship Id="rId11" Type="http://schemas.openxmlformats.org/officeDocument/2006/relationships/image" Target="../media/image338.png"/><Relationship Id="rId5" Type="http://schemas.openxmlformats.org/officeDocument/2006/relationships/image" Target="../media/image13.png"/><Relationship Id="rId15" Type="http://schemas.openxmlformats.org/officeDocument/2006/relationships/image" Target="../media/image229.png"/><Relationship Id="rId10" Type="http://schemas.openxmlformats.org/officeDocument/2006/relationships/image" Target="../media/image337.png"/><Relationship Id="rId4" Type="http://schemas.openxmlformats.org/officeDocument/2006/relationships/image" Target="../media/image1.png"/><Relationship Id="rId9" Type="http://schemas.openxmlformats.org/officeDocument/2006/relationships/image" Target="../media/image336.png"/><Relationship Id="rId14" Type="http://schemas.openxmlformats.org/officeDocument/2006/relationships/image" Target="../media/image341.png"/></Relationships>
</file>

<file path=ppt/slides/_rels/slide27.xml.rels><?xml version="1.0" encoding="UTF-8" standalone="yes"?>
<Relationships xmlns="http://schemas.openxmlformats.org/package/2006/relationships"><Relationship Id="rId8" Type="http://schemas.openxmlformats.org/officeDocument/2006/relationships/image" Target="../media/image347.png"/><Relationship Id="rId13" Type="http://schemas.openxmlformats.org/officeDocument/2006/relationships/image" Target="../media/image350.png"/><Relationship Id="rId3" Type="http://schemas.openxmlformats.org/officeDocument/2006/relationships/image" Target="../media/image1.png"/><Relationship Id="rId7" Type="http://schemas.openxmlformats.org/officeDocument/2006/relationships/image" Target="../media/image346.png"/><Relationship Id="rId12" Type="http://schemas.openxmlformats.org/officeDocument/2006/relationships/image" Target="../media/image192.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117.png"/><Relationship Id="rId11" Type="http://schemas.openxmlformats.org/officeDocument/2006/relationships/image" Target="../media/image122.png"/><Relationship Id="rId5" Type="http://schemas.openxmlformats.org/officeDocument/2006/relationships/image" Target="../media/image345.png"/><Relationship Id="rId10" Type="http://schemas.openxmlformats.org/officeDocument/2006/relationships/image" Target="../media/image349.png"/><Relationship Id="rId4" Type="http://schemas.openxmlformats.org/officeDocument/2006/relationships/image" Target="../media/image13.png"/><Relationship Id="rId9" Type="http://schemas.openxmlformats.org/officeDocument/2006/relationships/image" Target="../media/image348.png"/><Relationship Id="rId14" Type="http://schemas.openxmlformats.org/officeDocument/2006/relationships/image" Target="../media/image351.png"/></Relationships>
</file>

<file path=ppt/slides/_rels/slide28.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358.png"/><Relationship Id="rId18" Type="http://schemas.openxmlformats.org/officeDocument/2006/relationships/image" Target="../media/image363.png"/><Relationship Id="rId3" Type="http://schemas.openxmlformats.org/officeDocument/2006/relationships/image" Target="../media/image1.png"/><Relationship Id="rId21" Type="http://schemas.openxmlformats.org/officeDocument/2006/relationships/image" Target="../media/image366.png"/><Relationship Id="rId7" Type="http://schemas.openxmlformats.org/officeDocument/2006/relationships/image" Target="../media/image353.png"/><Relationship Id="rId12" Type="http://schemas.openxmlformats.org/officeDocument/2006/relationships/image" Target="../media/image357.png"/><Relationship Id="rId17" Type="http://schemas.openxmlformats.org/officeDocument/2006/relationships/image" Target="../media/image362.png"/><Relationship Id="rId2" Type="http://schemas.openxmlformats.org/officeDocument/2006/relationships/notesSlide" Target="../notesSlides/notesSlide28.xml"/><Relationship Id="rId16" Type="http://schemas.openxmlformats.org/officeDocument/2006/relationships/image" Target="../media/image361.png"/><Relationship Id="rId20" Type="http://schemas.openxmlformats.org/officeDocument/2006/relationships/image" Target="../media/image365.png"/><Relationship Id="rId1" Type="http://schemas.openxmlformats.org/officeDocument/2006/relationships/slideLayout" Target="../slideLayouts/slideLayout1.xml"/><Relationship Id="rId6" Type="http://schemas.openxmlformats.org/officeDocument/2006/relationships/image" Target="../media/image117.png"/><Relationship Id="rId11" Type="http://schemas.openxmlformats.org/officeDocument/2006/relationships/image" Target="../media/image356.png"/><Relationship Id="rId5" Type="http://schemas.openxmlformats.org/officeDocument/2006/relationships/image" Target="../media/image352.png"/><Relationship Id="rId15" Type="http://schemas.openxmlformats.org/officeDocument/2006/relationships/image" Target="../media/image360.png"/><Relationship Id="rId10" Type="http://schemas.openxmlformats.org/officeDocument/2006/relationships/image" Target="../media/image355.png"/><Relationship Id="rId19" Type="http://schemas.openxmlformats.org/officeDocument/2006/relationships/image" Target="../media/image364.png"/><Relationship Id="rId4" Type="http://schemas.openxmlformats.org/officeDocument/2006/relationships/image" Target="../media/image69.png"/><Relationship Id="rId9" Type="http://schemas.openxmlformats.org/officeDocument/2006/relationships/image" Target="../media/image354.png"/><Relationship Id="rId14" Type="http://schemas.openxmlformats.org/officeDocument/2006/relationships/image" Target="../media/image359.png"/></Relationships>
</file>

<file path=ppt/slides/_rels/slide29.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1.png"/><Relationship Id="rId7" Type="http://schemas.openxmlformats.org/officeDocument/2006/relationships/image" Target="../media/image370.png"/><Relationship Id="rId12" Type="http://schemas.openxmlformats.org/officeDocument/2006/relationships/image" Target="../media/image375.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369.png"/><Relationship Id="rId11" Type="http://schemas.openxmlformats.org/officeDocument/2006/relationships/image" Target="../media/image374.png"/><Relationship Id="rId5" Type="http://schemas.openxmlformats.org/officeDocument/2006/relationships/image" Target="../media/image368.png"/><Relationship Id="rId10" Type="http://schemas.openxmlformats.org/officeDocument/2006/relationships/image" Target="../media/image373.png"/><Relationship Id="rId4" Type="http://schemas.openxmlformats.org/officeDocument/2006/relationships/image" Target="../media/image367.png"/><Relationship Id="rId9" Type="http://schemas.openxmlformats.org/officeDocument/2006/relationships/image" Target="../media/image372.png"/></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notesSlide" Target="../notesSlides/notesSlide3.xml"/><Relationship Id="rId16" Type="http://schemas.openxmlformats.org/officeDocument/2006/relationships/image" Target="../media/image34.png"/><Relationship Id="rId20" Type="http://schemas.openxmlformats.org/officeDocument/2006/relationships/image" Target="../media/image38.png"/><Relationship Id="rId1" Type="http://schemas.openxmlformats.org/officeDocument/2006/relationships/slideLayout" Target="../slideLayouts/slideLayout1.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image" Target="../media/image1.png"/><Relationship Id="rId9" Type="http://schemas.openxmlformats.org/officeDocument/2006/relationships/image" Target="../media/image27.png"/><Relationship Id="rId14" Type="http://schemas.openxmlformats.org/officeDocument/2006/relationships/image" Target="../media/image32.png"/></Relationships>
</file>

<file path=ppt/slides/_rels/slide30.xml.rels><?xml version="1.0" encoding="UTF-8" standalone="yes"?>
<Relationships xmlns="http://schemas.openxmlformats.org/package/2006/relationships"><Relationship Id="rId8" Type="http://schemas.openxmlformats.org/officeDocument/2006/relationships/image" Target="../media/image377.png"/><Relationship Id="rId3" Type="http://schemas.openxmlformats.org/officeDocument/2006/relationships/image" Target="../media/image22.png"/><Relationship Id="rId7" Type="http://schemas.openxmlformats.org/officeDocument/2006/relationships/image" Target="../media/image129.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376.png"/><Relationship Id="rId11" Type="http://schemas.openxmlformats.org/officeDocument/2006/relationships/image" Target="../media/image379.png"/><Relationship Id="rId5" Type="http://schemas.openxmlformats.org/officeDocument/2006/relationships/image" Target="../media/image13.png"/><Relationship Id="rId10" Type="http://schemas.openxmlformats.org/officeDocument/2006/relationships/image" Target="../media/image210.png"/><Relationship Id="rId4" Type="http://schemas.openxmlformats.org/officeDocument/2006/relationships/image" Target="../media/image1.png"/><Relationship Id="rId9" Type="http://schemas.openxmlformats.org/officeDocument/2006/relationships/image" Target="../media/image378.png"/></Relationships>
</file>

<file path=ppt/slides/_rels/slide31.xml.rels><?xml version="1.0" encoding="UTF-8" standalone="yes"?>
<Relationships xmlns="http://schemas.openxmlformats.org/package/2006/relationships"><Relationship Id="rId8" Type="http://schemas.openxmlformats.org/officeDocument/2006/relationships/image" Target="../media/image382.png"/><Relationship Id="rId13" Type="http://schemas.openxmlformats.org/officeDocument/2006/relationships/image" Target="../media/image386.png"/><Relationship Id="rId3" Type="http://schemas.openxmlformats.org/officeDocument/2006/relationships/image" Target="../media/image1.png"/><Relationship Id="rId7" Type="http://schemas.openxmlformats.org/officeDocument/2006/relationships/image" Target="../media/image199.png"/><Relationship Id="rId12" Type="http://schemas.openxmlformats.org/officeDocument/2006/relationships/image" Target="../media/image385.png"/><Relationship Id="rId2" Type="http://schemas.openxmlformats.org/officeDocument/2006/relationships/notesSlide" Target="../notesSlides/notesSlide31.xml"/><Relationship Id="rId16" Type="http://schemas.openxmlformats.org/officeDocument/2006/relationships/image" Target="../media/image289.png"/><Relationship Id="rId1" Type="http://schemas.openxmlformats.org/officeDocument/2006/relationships/slideLayout" Target="../slideLayouts/slideLayout1.xml"/><Relationship Id="rId6" Type="http://schemas.openxmlformats.org/officeDocument/2006/relationships/image" Target="../media/image381.png"/><Relationship Id="rId11" Type="http://schemas.openxmlformats.org/officeDocument/2006/relationships/image" Target="../media/image200.png"/><Relationship Id="rId5" Type="http://schemas.openxmlformats.org/officeDocument/2006/relationships/image" Target="../media/image380.png"/><Relationship Id="rId15" Type="http://schemas.openxmlformats.org/officeDocument/2006/relationships/image" Target="../media/image388.png"/><Relationship Id="rId10" Type="http://schemas.openxmlformats.org/officeDocument/2006/relationships/image" Target="../media/image384.png"/><Relationship Id="rId4" Type="http://schemas.openxmlformats.org/officeDocument/2006/relationships/image" Target="../media/image13.png"/><Relationship Id="rId9" Type="http://schemas.openxmlformats.org/officeDocument/2006/relationships/image" Target="../media/image383.png"/><Relationship Id="rId14" Type="http://schemas.openxmlformats.org/officeDocument/2006/relationships/image" Target="../media/image387.png"/></Relationships>
</file>

<file path=ppt/slides/_rels/slide32.xml.rels><?xml version="1.0" encoding="UTF-8" standalone="yes"?>
<Relationships xmlns="http://schemas.openxmlformats.org/package/2006/relationships"><Relationship Id="rId8" Type="http://schemas.openxmlformats.org/officeDocument/2006/relationships/image" Target="../media/image391.png"/><Relationship Id="rId13" Type="http://schemas.openxmlformats.org/officeDocument/2006/relationships/image" Target="../media/image65.png"/><Relationship Id="rId3" Type="http://schemas.openxmlformats.org/officeDocument/2006/relationships/image" Target="../media/image22.png"/><Relationship Id="rId7" Type="http://schemas.openxmlformats.org/officeDocument/2006/relationships/image" Target="../media/image62.png"/><Relationship Id="rId12" Type="http://schemas.openxmlformats.org/officeDocument/2006/relationships/image" Target="../media/image395.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390.png"/><Relationship Id="rId11" Type="http://schemas.openxmlformats.org/officeDocument/2006/relationships/image" Target="../media/image394.png"/><Relationship Id="rId5" Type="http://schemas.openxmlformats.org/officeDocument/2006/relationships/image" Target="../media/image389.png"/><Relationship Id="rId15" Type="http://schemas.openxmlformats.org/officeDocument/2006/relationships/image" Target="../media/image33.png"/><Relationship Id="rId10" Type="http://schemas.openxmlformats.org/officeDocument/2006/relationships/image" Target="../media/image393.png"/><Relationship Id="rId4" Type="http://schemas.openxmlformats.org/officeDocument/2006/relationships/image" Target="../media/image1.png"/><Relationship Id="rId9" Type="http://schemas.openxmlformats.org/officeDocument/2006/relationships/image" Target="../media/image392.png"/><Relationship Id="rId14" Type="http://schemas.openxmlformats.org/officeDocument/2006/relationships/image" Target="../media/image396.png"/></Relationships>
</file>

<file path=ppt/slides/_rels/slide33.xml.rels><?xml version="1.0" encoding="UTF-8" standalone="yes"?>
<Relationships xmlns="http://schemas.openxmlformats.org/package/2006/relationships"><Relationship Id="rId8" Type="http://schemas.openxmlformats.org/officeDocument/2006/relationships/image" Target="../media/image400.png"/><Relationship Id="rId13" Type="http://schemas.openxmlformats.org/officeDocument/2006/relationships/image" Target="../media/image289.png"/><Relationship Id="rId3" Type="http://schemas.openxmlformats.org/officeDocument/2006/relationships/image" Target="../media/image397.png"/><Relationship Id="rId7" Type="http://schemas.openxmlformats.org/officeDocument/2006/relationships/image" Target="../media/image399.png"/><Relationship Id="rId12" Type="http://schemas.openxmlformats.org/officeDocument/2006/relationships/image" Target="../media/image404.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398.png"/><Relationship Id="rId11" Type="http://schemas.openxmlformats.org/officeDocument/2006/relationships/image" Target="../media/image403.png"/><Relationship Id="rId5" Type="http://schemas.openxmlformats.org/officeDocument/2006/relationships/image" Target="../media/image13.png"/><Relationship Id="rId10" Type="http://schemas.openxmlformats.org/officeDocument/2006/relationships/image" Target="../media/image402.png"/><Relationship Id="rId4" Type="http://schemas.openxmlformats.org/officeDocument/2006/relationships/image" Target="../media/image1.png"/><Relationship Id="rId9" Type="http://schemas.openxmlformats.org/officeDocument/2006/relationships/image" Target="../media/image401.png"/></Relationships>
</file>

<file path=ppt/slides/_rels/slide34.xml.rels><?xml version="1.0" encoding="UTF-8" standalone="yes"?>
<Relationships xmlns="http://schemas.openxmlformats.org/package/2006/relationships"><Relationship Id="rId8" Type="http://schemas.openxmlformats.org/officeDocument/2006/relationships/image" Target="../media/image407.png"/><Relationship Id="rId13" Type="http://schemas.openxmlformats.org/officeDocument/2006/relationships/image" Target="../media/image412.png"/><Relationship Id="rId18" Type="http://schemas.openxmlformats.org/officeDocument/2006/relationships/image" Target="../media/image417.png"/><Relationship Id="rId3" Type="http://schemas.openxmlformats.org/officeDocument/2006/relationships/image" Target="../media/image22.png"/><Relationship Id="rId21" Type="http://schemas.openxmlformats.org/officeDocument/2006/relationships/image" Target="../media/image420.png"/><Relationship Id="rId7" Type="http://schemas.openxmlformats.org/officeDocument/2006/relationships/image" Target="../media/image406.png"/><Relationship Id="rId12" Type="http://schemas.openxmlformats.org/officeDocument/2006/relationships/image" Target="../media/image411.png"/><Relationship Id="rId17" Type="http://schemas.openxmlformats.org/officeDocument/2006/relationships/image" Target="../media/image416.png"/><Relationship Id="rId2" Type="http://schemas.openxmlformats.org/officeDocument/2006/relationships/notesSlide" Target="../notesSlides/notesSlide34.xml"/><Relationship Id="rId16" Type="http://schemas.openxmlformats.org/officeDocument/2006/relationships/image" Target="../media/image415.png"/><Relationship Id="rId20" Type="http://schemas.openxmlformats.org/officeDocument/2006/relationships/image" Target="../media/image419.png"/><Relationship Id="rId1" Type="http://schemas.openxmlformats.org/officeDocument/2006/relationships/slideLayout" Target="../slideLayouts/slideLayout1.xml"/><Relationship Id="rId6" Type="http://schemas.openxmlformats.org/officeDocument/2006/relationships/image" Target="../media/image405.png"/><Relationship Id="rId11" Type="http://schemas.openxmlformats.org/officeDocument/2006/relationships/image" Target="../media/image410.png"/><Relationship Id="rId24" Type="http://schemas.openxmlformats.org/officeDocument/2006/relationships/image" Target="../media/image423.png"/><Relationship Id="rId5" Type="http://schemas.openxmlformats.org/officeDocument/2006/relationships/image" Target="../media/image13.png"/><Relationship Id="rId15" Type="http://schemas.openxmlformats.org/officeDocument/2006/relationships/image" Target="../media/image414.png"/><Relationship Id="rId23" Type="http://schemas.openxmlformats.org/officeDocument/2006/relationships/image" Target="../media/image422.png"/><Relationship Id="rId10" Type="http://schemas.openxmlformats.org/officeDocument/2006/relationships/image" Target="../media/image409.png"/><Relationship Id="rId19" Type="http://schemas.openxmlformats.org/officeDocument/2006/relationships/image" Target="../media/image418.png"/><Relationship Id="rId4" Type="http://schemas.openxmlformats.org/officeDocument/2006/relationships/image" Target="../media/image1.png"/><Relationship Id="rId9" Type="http://schemas.openxmlformats.org/officeDocument/2006/relationships/image" Target="../media/image408.png"/><Relationship Id="rId14" Type="http://schemas.openxmlformats.org/officeDocument/2006/relationships/image" Target="../media/image413.png"/><Relationship Id="rId22" Type="http://schemas.openxmlformats.org/officeDocument/2006/relationships/image" Target="../media/image421.png"/></Relationships>
</file>

<file path=ppt/slides/_rels/slide35.xml.rels><?xml version="1.0" encoding="UTF-8" standalone="yes"?>
<Relationships xmlns="http://schemas.openxmlformats.org/package/2006/relationships"><Relationship Id="rId8" Type="http://schemas.openxmlformats.org/officeDocument/2006/relationships/image" Target="../media/image428.png"/><Relationship Id="rId13" Type="http://schemas.openxmlformats.org/officeDocument/2006/relationships/image" Target="../media/image433.png"/><Relationship Id="rId18" Type="http://schemas.openxmlformats.org/officeDocument/2006/relationships/image" Target="../media/image251.png"/><Relationship Id="rId3" Type="http://schemas.openxmlformats.org/officeDocument/2006/relationships/image" Target="../media/image1.png"/><Relationship Id="rId21" Type="http://schemas.openxmlformats.org/officeDocument/2006/relationships/image" Target="../media/image440.png"/><Relationship Id="rId7" Type="http://schemas.openxmlformats.org/officeDocument/2006/relationships/image" Target="../media/image427.png"/><Relationship Id="rId12" Type="http://schemas.openxmlformats.org/officeDocument/2006/relationships/image" Target="../media/image432.png"/><Relationship Id="rId17" Type="http://schemas.openxmlformats.org/officeDocument/2006/relationships/image" Target="../media/image437.png"/><Relationship Id="rId2" Type="http://schemas.openxmlformats.org/officeDocument/2006/relationships/notesSlide" Target="../notesSlides/notesSlide35.xml"/><Relationship Id="rId16" Type="http://schemas.openxmlformats.org/officeDocument/2006/relationships/image" Target="../media/image436.png"/><Relationship Id="rId20" Type="http://schemas.openxmlformats.org/officeDocument/2006/relationships/image" Target="../media/image439.png"/><Relationship Id="rId1" Type="http://schemas.openxmlformats.org/officeDocument/2006/relationships/slideLayout" Target="../slideLayouts/slideLayout1.xml"/><Relationship Id="rId6" Type="http://schemas.openxmlformats.org/officeDocument/2006/relationships/image" Target="../media/image426.png"/><Relationship Id="rId11" Type="http://schemas.openxmlformats.org/officeDocument/2006/relationships/image" Target="../media/image431.png"/><Relationship Id="rId5" Type="http://schemas.openxmlformats.org/officeDocument/2006/relationships/image" Target="../media/image425.png"/><Relationship Id="rId15" Type="http://schemas.openxmlformats.org/officeDocument/2006/relationships/image" Target="../media/image435.png"/><Relationship Id="rId10" Type="http://schemas.openxmlformats.org/officeDocument/2006/relationships/image" Target="../media/image430.png"/><Relationship Id="rId19" Type="http://schemas.openxmlformats.org/officeDocument/2006/relationships/image" Target="../media/image438.png"/><Relationship Id="rId4" Type="http://schemas.openxmlformats.org/officeDocument/2006/relationships/image" Target="../media/image424.png"/><Relationship Id="rId9" Type="http://schemas.openxmlformats.org/officeDocument/2006/relationships/image" Target="../media/image429.png"/><Relationship Id="rId14" Type="http://schemas.openxmlformats.org/officeDocument/2006/relationships/image" Target="../media/image434.png"/></Relationships>
</file>

<file path=ppt/slides/_rels/slide4.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image" Target="../media/image1.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notesSlide" Target="../notesSlides/notesSlide4.xml"/><Relationship Id="rId16" Type="http://schemas.openxmlformats.org/officeDocument/2006/relationships/image" Target="../media/image50.png"/><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5" Type="http://schemas.openxmlformats.org/officeDocument/2006/relationships/image" Target="../media/image49.png"/><Relationship Id="rId10" Type="http://schemas.openxmlformats.org/officeDocument/2006/relationships/image" Target="../media/image44.png"/><Relationship Id="rId4" Type="http://schemas.openxmlformats.org/officeDocument/2006/relationships/image" Target="../media/image13.png"/><Relationship Id="rId9" Type="http://schemas.openxmlformats.org/officeDocument/2006/relationships/image" Target="../media/image43.png"/><Relationship Id="rId14" Type="http://schemas.openxmlformats.org/officeDocument/2006/relationships/image" Target="../media/image48.png"/></Relationships>
</file>

<file path=ppt/slides/_rels/slide5.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3" Type="http://schemas.openxmlformats.org/officeDocument/2006/relationships/image" Target="../media/image22.png"/><Relationship Id="rId7" Type="http://schemas.openxmlformats.org/officeDocument/2006/relationships/image" Target="../media/image52.png"/><Relationship Id="rId12" Type="http://schemas.openxmlformats.org/officeDocument/2006/relationships/image" Target="../media/image5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13.png"/><Relationship Id="rId10" Type="http://schemas.openxmlformats.org/officeDocument/2006/relationships/image" Target="../media/image55.png"/><Relationship Id="rId4" Type="http://schemas.openxmlformats.org/officeDocument/2006/relationships/image" Target="../media/image1.png"/><Relationship Id="rId9" Type="http://schemas.openxmlformats.org/officeDocument/2006/relationships/image" Target="../media/image54.png"/><Relationship Id="rId14" Type="http://schemas.openxmlformats.org/officeDocument/2006/relationships/image" Target="../media/image59.png"/></Relationships>
</file>

<file path=ppt/slides/_rels/slide6.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png"/><Relationship Id="rId3" Type="http://schemas.openxmlformats.org/officeDocument/2006/relationships/image" Target="../media/image1.png"/><Relationship Id="rId7" Type="http://schemas.openxmlformats.org/officeDocument/2006/relationships/image" Target="../media/image62.png"/><Relationship Id="rId12" Type="http://schemas.openxmlformats.org/officeDocument/2006/relationships/image" Target="../media/image6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13.png"/><Relationship Id="rId9" Type="http://schemas.openxmlformats.org/officeDocument/2006/relationships/image" Target="../media/image64.png"/></Relationships>
</file>

<file path=ppt/slides/_rels/slide7.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7.png"/><Relationship Id="rId18" Type="http://schemas.openxmlformats.org/officeDocument/2006/relationships/image" Target="../media/image82.png"/><Relationship Id="rId3" Type="http://schemas.openxmlformats.org/officeDocument/2006/relationships/image" Target="../media/image22.png"/><Relationship Id="rId21" Type="http://schemas.openxmlformats.org/officeDocument/2006/relationships/image" Target="../media/image85.png"/><Relationship Id="rId7" Type="http://schemas.openxmlformats.org/officeDocument/2006/relationships/image" Target="../media/image71.png"/><Relationship Id="rId12" Type="http://schemas.openxmlformats.org/officeDocument/2006/relationships/image" Target="../media/image76.png"/><Relationship Id="rId17" Type="http://schemas.openxmlformats.org/officeDocument/2006/relationships/image" Target="../media/image81.png"/><Relationship Id="rId2" Type="http://schemas.openxmlformats.org/officeDocument/2006/relationships/notesSlide" Target="../notesSlides/notesSlide7.xml"/><Relationship Id="rId16" Type="http://schemas.openxmlformats.org/officeDocument/2006/relationships/image" Target="../media/image80.png"/><Relationship Id="rId20" Type="http://schemas.openxmlformats.org/officeDocument/2006/relationships/image" Target="../media/image84.png"/><Relationship Id="rId1" Type="http://schemas.openxmlformats.org/officeDocument/2006/relationships/slideLayout" Target="../slideLayouts/slideLayout1.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69.png"/><Relationship Id="rId15" Type="http://schemas.openxmlformats.org/officeDocument/2006/relationships/image" Target="../media/image79.png"/><Relationship Id="rId10" Type="http://schemas.openxmlformats.org/officeDocument/2006/relationships/image" Target="../media/image74.png"/><Relationship Id="rId19" Type="http://schemas.openxmlformats.org/officeDocument/2006/relationships/image" Target="../media/image83.png"/><Relationship Id="rId4" Type="http://schemas.openxmlformats.org/officeDocument/2006/relationships/image" Target="../media/image1.png"/><Relationship Id="rId9" Type="http://schemas.openxmlformats.org/officeDocument/2006/relationships/image" Target="../media/image73.png"/><Relationship Id="rId14" Type="http://schemas.openxmlformats.org/officeDocument/2006/relationships/image" Target="../media/image78.png"/><Relationship Id="rId22" Type="http://schemas.openxmlformats.org/officeDocument/2006/relationships/image" Target="../media/image86.png"/></Relationships>
</file>

<file path=ppt/slides/_rels/slide8.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94.png"/><Relationship Id="rId18" Type="http://schemas.openxmlformats.org/officeDocument/2006/relationships/image" Target="../media/image99.png"/><Relationship Id="rId3" Type="http://schemas.openxmlformats.org/officeDocument/2006/relationships/image" Target="../media/image12.png"/><Relationship Id="rId7" Type="http://schemas.openxmlformats.org/officeDocument/2006/relationships/image" Target="../media/image88.png"/><Relationship Id="rId12" Type="http://schemas.openxmlformats.org/officeDocument/2006/relationships/image" Target="../media/image93.png"/><Relationship Id="rId17" Type="http://schemas.openxmlformats.org/officeDocument/2006/relationships/image" Target="../media/image98.png"/><Relationship Id="rId2" Type="http://schemas.openxmlformats.org/officeDocument/2006/relationships/notesSlide" Target="../notesSlides/notesSlide8.xml"/><Relationship Id="rId16" Type="http://schemas.openxmlformats.org/officeDocument/2006/relationships/image" Target="../media/image97.png"/><Relationship Id="rId1" Type="http://schemas.openxmlformats.org/officeDocument/2006/relationships/slideLayout" Target="../slideLayouts/slideLayout1.xml"/><Relationship Id="rId6" Type="http://schemas.openxmlformats.org/officeDocument/2006/relationships/image" Target="../media/image87.png"/><Relationship Id="rId11" Type="http://schemas.openxmlformats.org/officeDocument/2006/relationships/image" Target="../media/image92.png"/><Relationship Id="rId5" Type="http://schemas.openxmlformats.org/officeDocument/2006/relationships/image" Target="../media/image13.png"/><Relationship Id="rId15" Type="http://schemas.openxmlformats.org/officeDocument/2006/relationships/image" Target="../media/image96.png"/><Relationship Id="rId10" Type="http://schemas.openxmlformats.org/officeDocument/2006/relationships/image" Target="../media/image91.png"/><Relationship Id="rId4" Type="http://schemas.openxmlformats.org/officeDocument/2006/relationships/image" Target="../media/image1.png"/><Relationship Id="rId9" Type="http://schemas.openxmlformats.org/officeDocument/2006/relationships/image" Target="../media/image90.png"/><Relationship Id="rId14" Type="http://schemas.openxmlformats.org/officeDocument/2006/relationships/image" Target="../media/image95.png"/></Relationships>
</file>

<file path=ppt/slides/_rels/slide9.xml.rels><?xml version="1.0" encoding="UTF-8" standalone="yes"?>
<Relationships xmlns="http://schemas.openxmlformats.org/package/2006/relationships"><Relationship Id="rId8" Type="http://schemas.openxmlformats.org/officeDocument/2006/relationships/image" Target="../media/image103.png"/><Relationship Id="rId13" Type="http://schemas.openxmlformats.org/officeDocument/2006/relationships/image" Target="../media/image108.png"/><Relationship Id="rId18" Type="http://schemas.openxmlformats.org/officeDocument/2006/relationships/image" Target="../media/image113.png"/><Relationship Id="rId3" Type="http://schemas.openxmlformats.org/officeDocument/2006/relationships/image" Target="../media/image100.png"/><Relationship Id="rId7" Type="http://schemas.openxmlformats.org/officeDocument/2006/relationships/image" Target="../media/image102.png"/><Relationship Id="rId12" Type="http://schemas.openxmlformats.org/officeDocument/2006/relationships/image" Target="../media/image107.png"/><Relationship Id="rId17" Type="http://schemas.openxmlformats.org/officeDocument/2006/relationships/image" Target="../media/image112.png"/><Relationship Id="rId2" Type="http://schemas.openxmlformats.org/officeDocument/2006/relationships/notesSlide" Target="../notesSlides/notesSlide9.xml"/><Relationship Id="rId16" Type="http://schemas.openxmlformats.org/officeDocument/2006/relationships/image" Target="../media/image111.png"/><Relationship Id="rId20" Type="http://schemas.openxmlformats.org/officeDocument/2006/relationships/image" Target="../media/image115.png"/><Relationship Id="rId1" Type="http://schemas.openxmlformats.org/officeDocument/2006/relationships/slideLayout" Target="../slideLayouts/slideLayout1.xml"/><Relationship Id="rId6" Type="http://schemas.openxmlformats.org/officeDocument/2006/relationships/image" Target="../media/image101.png"/><Relationship Id="rId11" Type="http://schemas.openxmlformats.org/officeDocument/2006/relationships/image" Target="../media/image106.png"/><Relationship Id="rId5" Type="http://schemas.openxmlformats.org/officeDocument/2006/relationships/image" Target="../media/image69.png"/><Relationship Id="rId15" Type="http://schemas.openxmlformats.org/officeDocument/2006/relationships/image" Target="../media/image110.png"/><Relationship Id="rId10" Type="http://schemas.openxmlformats.org/officeDocument/2006/relationships/image" Target="../media/image105.png"/><Relationship Id="rId19" Type="http://schemas.openxmlformats.org/officeDocument/2006/relationships/image" Target="../media/image114.png"/><Relationship Id="rId4" Type="http://schemas.openxmlformats.org/officeDocument/2006/relationships/image" Target="../media/image1.png"/><Relationship Id="rId9" Type="http://schemas.openxmlformats.org/officeDocument/2006/relationships/image" Target="../media/image104.png"/><Relationship Id="rId14" Type="http://schemas.openxmlformats.org/officeDocument/2006/relationships/image" Target="../media/image109.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img-3" descr="preencoded.png"/>
          <p:cNvPicPr>
            <a:picLocks noChangeAspect="1"/>
          </p:cNvPicPr>
          <p:nvPr/>
        </p:nvPicPr>
        <p:blipFill>
          <a:blip r:embed="rId4"/>
          <a:stretch>
            <a:fillRect/>
          </a:stretch>
        </p:blipFill>
        <p:spPr>
          <a:xfrm>
            <a:off x="381000" y="190500"/>
            <a:ext cx="11430000" cy="485775"/>
          </a:xfrm>
          <a:prstGeom prst="rect">
            <a:avLst/>
          </a:prstGeom>
        </p:spPr>
      </p:pic>
      <p:pic>
        <p:nvPicPr>
          <p:cNvPr id="5" name="SK-1-img-4" descr="preencoded.png"/>
          <p:cNvPicPr>
            <a:picLocks noChangeAspect="1"/>
          </p:cNvPicPr>
          <p:nvPr/>
        </p:nvPicPr>
        <p:blipFill>
          <a:blip r:embed="rId5"/>
          <a:stretch>
            <a:fillRect/>
          </a:stretch>
        </p:blipFill>
        <p:spPr>
          <a:xfrm>
            <a:off x="381000" y="3822650"/>
            <a:ext cx="1625798" cy="381000"/>
          </a:xfrm>
          <a:prstGeom prst="rect">
            <a:avLst/>
          </a:prstGeom>
        </p:spPr>
      </p:pic>
      <p:pic>
        <p:nvPicPr>
          <p:cNvPr id="6" name="SK-1-img-5" descr="preencoded.png"/>
          <p:cNvPicPr>
            <a:picLocks noChangeAspect="1"/>
          </p:cNvPicPr>
          <p:nvPr/>
        </p:nvPicPr>
        <p:blipFill>
          <a:blip r:embed="rId6"/>
          <a:stretch>
            <a:fillRect/>
          </a:stretch>
        </p:blipFill>
        <p:spPr>
          <a:xfrm>
            <a:off x="2149673" y="3822650"/>
            <a:ext cx="1865709" cy="381000"/>
          </a:xfrm>
          <a:prstGeom prst="rect">
            <a:avLst/>
          </a:prstGeom>
        </p:spPr>
      </p:pic>
      <p:pic>
        <p:nvPicPr>
          <p:cNvPr id="7" name="SK-1-img-6" descr="preencoded.png"/>
          <p:cNvPicPr>
            <a:picLocks noChangeAspect="1"/>
          </p:cNvPicPr>
          <p:nvPr/>
        </p:nvPicPr>
        <p:blipFill>
          <a:blip r:embed="rId7"/>
          <a:stretch>
            <a:fillRect/>
          </a:stretch>
        </p:blipFill>
        <p:spPr>
          <a:xfrm>
            <a:off x="381000" y="4946600"/>
            <a:ext cx="1062930" cy="300038"/>
          </a:xfrm>
          <a:prstGeom prst="rect">
            <a:avLst/>
          </a:prstGeom>
        </p:spPr>
      </p:pic>
      <p:pic>
        <p:nvPicPr>
          <p:cNvPr id="8" name="SK-1-img-7" descr="preencoded.png"/>
          <p:cNvPicPr>
            <a:picLocks noChangeAspect="1"/>
          </p:cNvPicPr>
          <p:nvPr/>
        </p:nvPicPr>
        <p:blipFill>
          <a:blip r:embed="rId8"/>
          <a:stretch>
            <a:fillRect/>
          </a:stretch>
        </p:blipFill>
        <p:spPr>
          <a:xfrm>
            <a:off x="1539180" y="4946600"/>
            <a:ext cx="847130" cy="300038"/>
          </a:xfrm>
          <a:prstGeom prst="rect">
            <a:avLst/>
          </a:prstGeom>
        </p:spPr>
      </p:pic>
      <p:pic>
        <p:nvPicPr>
          <p:cNvPr id="9" name="SK-1-img-8" descr="preencoded.png"/>
          <p:cNvPicPr>
            <a:picLocks noChangeAspect="1"/>
          </p:cNvPicPr>
          <p:nvPr/>
        </p:nvPicPr>
        <p:blipFill>
          <a:blip r:embed="rId9"/>
          <a:stretch>
            <a:fillRect/>
          </a:stretch>
        </p:blipFill>
        <p:spPr>
          <a:xfrm>
            <a:off x="2481560" y="4946600"/>
            <a:ext cx="1567309" cy="300038"/>
          </a:xfrm>
          <a:prstGeom prst="rect">
            <a:avLst/>
          </a:prstGeom>
        </p:spPr>
      </p:pic>
      <p:pic>
        <p:nvPicPr>
          <p:cNvPr id="10" name="SK-1-img-9" descr="preencoded.png"/>
          <p:cNvPicPr>
            <a:picLocks noChangeAspect="1"/>
          </p:cNvPicPr>
          <p:nvPr/>
        </p:nvPicPr>
        <p:blipFill>
          <a:blip r:embed="rId10"/>
          <a:stretch>
            <a:fillRect/>
          </a:stretch>
        </p:blipFill>
        <p:spPr>
          <a:xfrm>
            <a:off x="4144119" y="4946600"/>
            <a:ext cx="831056" cy="300038"/>
          </a:xfrm>
          <a:prstGeom prst="rect">
            <a:avLst/>
          </a:prstGeom>
        </p:spPr>
      </p:pic>
      <p:pic>
        <p:nvPicPr>
          <p:cNvPr id="11" name="SK-1-img-10" descr="preencoded.png"/>
          <p:cNvPicPr>
            <a:picLocks noChangeAspect="1"/>
          </p:cNvPicPr>
          <p:nvPr/>
        </p:nvPicPr>
        <p:blipFill>
          <a:blip r:embed="rId11"/>
          <a:stretch>
            <a:fillRect/>
          </a:stretch>
        </p:blipFill>
        <p:spPr>
          <a:xfrm>
            <a:off x="5070425" y="4946600"/>
            <a:ext cx="943421" cy="300038"/>
          </a:xfrm>
          <a:prstGeom prst="rect">
            <a:avLst/>
          </a:prstGeom>
        </p:spPr>
      </p:pic>
      <p:pic>
        <p:nvPicPr>
          <p:cNvPr id="12" name="SK-1-img-11" descr="preencoded.png"/>
          <p:cNvPicPr>
            <a:picLocks noChangeAspect="1"/>
          </p:cNvPicPr>
          <p:nvPr/>
        </p:nvPicPr>
        <p:blipFill>
          <a:blip r:embed="rId12"/>
          <a:stretch>
            <a:fillRect/>
          </a:stretch>
        </p:blipFill>
        <p:spPr>
          <a:xfrm>
            <a:off x="6838950" y="1057275"/>
            <a:ext cx="4972050" cy="4572000"/>
          </a:xfrm>
          <a:prstGeom prst="rect">
            <a:avLst/>
          </a:prstGeom>
        </p:spPr>
      </p:pic>
      <p:pic>
        <p:nvPicPr>
          <p:cNvPr id="13" name="SK-1-img-12" descr="preencoded.png"/>
          <p:cNvPicPr>
            <a:picLocks noChangeAspect="1"/>
          </p:cNvPicPr>
          <p:nvPr/>
        </p:nvPicPr>
        <p:blipFill>
          <a:blip r:embed="rId13"/>
          <a:stretch>
            <a:fillRect/>
          </a:stretch>
        </p:blipFill>
        <p:spPr>
          <a:xfrm>
            <a:off x="0" y="6415088"/>
            <a:ext cx="12192000" cy="442913"/>
          </a:xfrm>
          <a:prstGeom prst="rect">
            <a:avLst/>
          </a:prstGeom>
        </p:spPr>
      </p:pic>
      <p:sp>
        <p:nvSpPr>
          <p:cNvPr id="14" name="SK-1-text-13"/>
          <p:cNvSpPr/>
          <p:nvPr/>
        </p:nvSpPr>
        <p:spPr>
          <a:xfrm>
            <a:off x="666750" y="333375"/>
            <a:ext cx="4160520" cy="200025"/>
          </a:xfrm>
          <a:prstGeom prst="rect">
            <a:avLst/>
          </a:prstGeom>
          <a:noFill/>
          <a:ln/>
        </p:spPr>
        <p:txBody>
          <a:bodyPr vert="horz" wrap="square" lIns="0" tIns="0" rIns="0" bIns="0" rtlCol="0" anchor="ctr"/>
          <a:lstStyle/>
          <a:p>
            <a:pPr marL="0" indent="0">
              <a:lnSpc>
                <a:spcPts val="1575"/>
              </a:lnSpc>
              <a:buNone/>
            </a:pPr>
            <a:r>
              <a:rPr lang="en-US" sz="1200" b="1" kern="0" spc="60" dirty="0">
                <a:solidFill>
                  <a:srgbClr val="FFFFFF"/>
                </a:solidFill>
              </a:rPr>
              <a:t>BRADFORD VTS TEACHING DECK</a:t>
            </a:r>
            <a:endParaRPr lang="en-US" sz="1200" dirty="0"/>
          </a:p>
        </p:txBody>
      </p:sp>
      <p:sp>
        <p:nvSpPr>
          <p:cNvPr id="15" name="SK-1-text-14"/>
          <p:cNvSpPr/>
          <p:nvPr/>
        </p:nvSpPr>
        <p:spPr>
          <a:xfrm>
            <a:off x="10265569" y="347663"/>
            <a:ext cx="1926431"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www.bradfordvts.co.uk</a:t>
            </a:r>
            <a:endParaRPr lang="en-US" sz="900" dirty="0"/>
          </a:p>
        </p:txBody>
      </p:sp>
      <p:sp>
        <p:nvSpPr>
          <p:cNvPr id="16" name="SK-1-text-15"/>
          <p:cNvSpPr/>
          <p:nvPr/>
        </p:nvSpPr>
        <p:spPr>
          <a:xfrm>
            <a:off x="381000" y="1439912"/>
            <a:ext cx="6076950" cy="1634133"/>
          </a:xfrm>
          <a:prstGeom prst="rect">
            <a:avLst/>
          </a:prstGeom>
          <a:noFill/>
          <a:ln/>
        </p:spPr>
        <p:txBody>
          <a:bodyPr vert="horz" wrap="square" lIns="0" tIns="0" rIns="0" bIns="0" rtlCol="0" anchor="ctr"/>
          <a:lstStyle/>
          <a:p>
            <a:pPr marL="0" indent="0">
              <a:lnSpc>
                <a:spcPts val="4290"/>
              </a:lnSpc>
              <a:buNone/>
            </a:pPr>
            <a:r>
              <a:rPr lang="en-US" sz="3900" b="1" kern="0" spc="-30" dirty="0">
                <a:solidFill>
                  <a:srgbClr val="2D2D2D"/>
                </a:solidFill>
              </a:rPr>
              <a:t>Steroid-Induced
Hyperglycaemia &amp;
Diabetic Gastroparesis</a:t>
            </a:r>
            <a:endParaRPr lang="en-US" sz="3900" dirty="0"/>
          </a:p>
        </p:txBody>
      </p:sp>
      <p:sp>
        <p:nvSpPr>
          <p:cNvPr id="17" name="SK-1-text-16"/>
          <p:cNvSpPr/>
          <p:nvPr/>
        </p:nvSpPr>
        <p:spPr>
          <a:xfrm>
            <a:off x="381000" y="3169295"/>
            <a:ext cx="11811000" cy="319980"/>
          </a:xfrm>
          <a:prstGeom prst="rect">
            <a:avLst/>
          </a:prstGeom>
          <a:noFill/>
          <a:ln/>
        </p:spPr>
        <p:txBody>
          <a:bodyPr vert="horz" wrap="square" lIns="0" tIns="0" rIns="0" bIns="0" rtlCol="0" anchor="ctr"/>
          <a:lstStyle/>
          <a:p>
            <a:pPr marL="0" indent="0">
              <a:lnSpc>
                <a:spcPts val="2520"/>
              </a:lnSpc>
              <a:buNone/>
            </a:pPr>
            <a:r>
              <a:rPr lang="en-US" sz="1800" dirty="0">
                <a:solidFill>
                  <a:srgbClr val="555555"/>
                </a:solidFill>
              </a:rPr>
              <a:t>A Clinical Practice Update for Primary Care Trainees</a:t>
            </a:r>
            <a:endParaRPr lang="en-US" sz="1800" dirty="0"/>
          </a:p>
        </p:txBody>
      </p:sp>
      <p:sp>
        <p:nvSpPr>
          <p:cNvPr id="18" name="SK-1-text-17"/>
          <p:cNvSpPr/>
          <p:nvPr/>
        </p:nvSpPr>
        <p:spPr>
          <a:xfrm>
            <a:off x="571500" y="3822650"/>
            <a:ext cx="1820296" cy="381000"/>
          </a:xfrm>
          <a:prstGeom prst="rect">
            <a:avLst/>
          </a:prstGeom>
          <a:noFill/>
          <a:ln/>
        </p:spPr>
        <p:txBody>
          <a:bodyPr vert="horz" wrap="square" lIns="0" tIns="0" rIns="0" bIns="0" rtlCol="0" anchor="ctr"/>
          <a:lstStyle/>
          <a:p>
            <a:pPr marL="0" indent="0">
              <a:lnSpc>
                <a:spcPts val="1800"/>
              </a:lnSpc>
              <a:buNone/>
            </a:pPr>
            <a:r>
              <a:rPr lang="en-US" sz="1200" b="1" dirty="0">
                <a:solidFill>
                  <a:srgbClr val="F37021"/>
                </a:solidFill>
              </a:rPr>
              <a:t>RCGP AKT PREP</a:t>
            </a:r>
            <a:endParaRPr lang="en-US" sz="1200" dirty="0"/>
          </a:p>
        </p:txBody>
      </p:sp>
      <p:sp>
        <p:nvSpPr>
          <p:cNvPr id="19" name="SK-1-text-18"/>
          <p:cNvSpPr/>
          <p:nvPr/>
        </p:nvSpPr>
        <p:spPr>
          <a:xfrm>
            <a:off x="2340173" y="3822650"/>
            <a:ext cx="2328540" cy="381000"/>
          </a:xfrm>
          <a:prstGeom prst="rect">
            <a:avLst/>
          </a:prstGeom>
          <a:noFill/>
          <a:ln/>
        </p:spPr>
        <p:txBody>
          <a:bodyPr vert="horz" wrap="square" lIns="0" tIns="0" rIns="0" bIns="0" rtlCol="0" anchor="ctr"/>
          <a:lstStyle/>
          <a:p>
            <a:pPr marL="0" indent="0">
              <a:lnSpc>
                <a:spcPts val="1800"/>
              </a:lnSpc>
              <a:buNone/>
            </a:pPr>
            <a:r>
              <a:rPr lang="en-US" sz="1200" b="1" dirty="0">
                <a:solidFill>
                  <a:srgbClr val="F37021"/>
                </a:solidFill>
              </a:rPr>
              <a:t>SCA CASE STUDIES</a:t>
            </a:r>
            <a:endParaRPr lang="en-US" sz="1200" dirty="0"/>
          </a:p>
        </p:txBody>
      </p:sp>
      <p:sp>
        <p:nvSpPr>
          <p:cNvPr id="20" name="SK-1-text-19"/>
          <p:cNvSpPr/>
          <p:nvPr/>
        </p:nvSpPr>
        <p:spPr>
          <a:xfrm>
            <a:off x="381000" y="4632275"/>
            <a:ext cx="645414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555555"/>
                </a:solidFill>
              </a:rPr>
              <a:t>CLINICAL CURRENCY UPDATES 2023–2026</a:t>
            </a:r>
            <a:endParaRPr lang="en-US" sz="1050" dirty="0"/>
          </a:p>
        </p:txBody>
      </p:sp>
      <p:sp>
        <p:nvSpPr>
          <p:cNvPr id="21" name="SK-1-text-20"/>
          <p:cNvSpPr/>
          <p:nvPr/>
        </p:nvSpPr>
        <p:spPr>
          <a:xfrm>
            <a:off x="514350" y="4946600"/>
            <a:ext cx="1632507" cy="3000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JBDS-IP 2023</a:t>
            </a:r>
            <a:endParaRPr lang="en-US" sz="975" dirty="0"/>
          </a:p>
        </p:txBody>
      </p:sp>
      <p:sp>
        <p:nvSpPr>
          <p:cNvPr id="22" name="SK-1-text-21"/>
          <p:cNvSpPr/>
          <p:nvPr/>
        </p:nvSpPr>
        <p:spPr>
          <a:xfrm>
            <a:off x="1672530" y="4946600"/>
            <a:ext cx="1085970" cy="3000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AGA 2025</a:t>
            </a:r>
            <a:endParaRPr lang="en-US" sz="975" dirty="0"/>
          </a:p>
        </p:txBody>
      </p:sp>
      <p:sp>
        <p:nvSpPr>
          <p:cNvPr id="23" name="SK-1-text-22"/>
          <p:cNvSpPr/>
          <p:nvPr/>
        </p:nvSpPr>
        <p:spPr>
          <a:xfrm>
            <a:off x="2614910" y="4946600"/>
            <a:ext cx="2959327" cy="3000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NICE NG28 (Feb 2026)</a:t>
            </a:r>
            <a:endParaRPr lang="en-US" sz="975" dirty="0"/>
          </a:p>
        </p:txBody>
      </p:sp>
      <p:sp>
        <p:nvSpPr>
          <p:cNvPr id="24" name="SK-1-text-23"/>
          <p:cNvSpPr/>
          <p:nvPr/>
        </p:nvSpPr>
        <p:spPr>
          <a:xfrm>
            <a:off x="4277469" y="4946600"/>
            <a:ext cx="1076320" cy="3000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BNF 2026</a:t>
            </a:r>
            <a:endParaRPr lang="en-US" sz="975" dirty="0"/>
          </a:p>
        </p:txBody>
      </p:sp>
      <p:sp>
        <p:nvSpPr>
          <p:cNvPr id="25" name="SK-1-text-24"/>
          <p:cNvSpPr/>
          <p:nvPr/>
        </p:nvSpPr>
        <p:spPr>
          <a:xfrm>
            <a:off x="5203775" y="4946600"/>
            <a:ext cx="1243485" cy="3000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MHRA 2024</a:t>
            </a:r>
            <a:endParaRPr lang="en-US" sz="975" dirty="0"/>
          </a:p>
        </p:txBody>
      </p:sp>
      <p:sp>
        <p:nvSpPr>
          <p:cNvPr id="26" name="SK-1-text-25"/>
          <p:cNvSpPr/>
          <p:nvPr/>
        </p:nvSpPr>
        <p:spPr>
          <a:xfrm>
            <a:off x="381000" y="6557963"/>
            <a:ext cx="11430000" cy="157163"/>
          </a:xfrm>
          <a:prstGeom prst="rect">
            <a:avLst/>
          </a:prstGeom>
          <a:noFill/>
          <a:ln/>
        </p:spPr>
        <p:txBody>
          <a:bodyPr vert="horz" wrap="square" lIns="0" tIns="0" rIns="0" bIns="0" rtlCol="0" anchor="ctr"/>
          <a:lstStyle/>
          <a:p>
            <a:pPr marL="0" indent="0" algn="ctr">
              <a:lnSpc>
                <a:spcPts val="1238"/>
              </a:lnSpc>
              <a:buNone/>
            </a:pPr>
            <a:r>
              <a:rPr lang="en-US" sz="825" i="1" dirty="0">
                <a:solidFill>
                  <a:srgbClr val="555555"/>
                </a:solidFill>
              </a:rPr>
              <a:t>Disclaimer: For educational purposes only. This teaching resource is designed for GP trainees preparing for professional exams. Always refer to the latest NICE, JBDS, and AGA guidelines and local clinical protocols for direct patient management.</a:t>
            </a:r>
            <a:endParaRPr lang="en-US" sz="825"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0-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0-img-3" descr="preencoded.png"/>
          <p:cNvPicPr>
            <a:picLocks noChangeAspect="1"/>
          </p:cNvPicPr>
          <p:nvPr/>
        </p:nvPicPr>
        <p:blipFill>
          <a:blip r:embed="rId4"/>
          <a:stretch>
            <a:fillRect/>
          </a:stretch>
        </p:blipFill>
        <p:spPr>
          <a:xfrm>
            <a:off x="142875" y="142875"/>
            <a:ext cx="11906250" cy="733425"/>
          </a:xfrm>
          <a:prstGeom prst="rect">
            <a:avLst/>
          </a:prstGeom>
        </p:spPr>
      </p:pic>
      <p:pic>
        <p:nvPicPr>
          <p:cNvPr id="5" name="SK-10-img-4" descr="preencoded.png"/>
          <p:cNvPicPr>
            <a:picLocks noChangeAspect="1"/>
          </p:cNvPicPr>
          <p:nvPr/>
        </p:nvPicPr>
        <p:blipFill>
          <a:blip r:embed="rId5"/>
          <a:stretch>
            <a:fillRect/>
          </a:stretch>
        </p:blipFill>
        <p:spPr>
          <a:xfrm>
            <a:off x="381000" y="2188369"/>
            <a:ext cx="5572125" cy="2647950"/>
          </a:xfrm>
          <a:prstGeom prst="rect">
            <a:avLst/>
          </a:prstGeom>
        </p:spPr>
      </p:pic>
      <p:pic>
        <p:nvPicPr>
          <p:cNvPr id="6" name="SK-10-img-5" descr="preencoded.png"/>
          <p:cNvPicPr>
            <a:picLocks noChangeAspect="1"/>
          </p:cNvPicPr>
          <p:nvPr/>
        </p:nvPicPr>
        <p:blipFill>
          <a:blip r:embed="rId6"/>
          <a:stretch>
            <a:fillRect/>
          </a:stretch>
        </p:blipFill>
        <p:spPr>
          <a:xfrm>
            <a:off x="619125" y="2426494"/>
            <a:ext cx="381000" cy="381000"/>
          </a:xfrm>
          <a:prstGeom prst="rect">
            <a:avLst/>
          </a:prstGeom>
        </p:spPr>
      </p:pic>
      <p:pic>
        <p:nvPicPr>
          <p:cNvPr id="7" name="SK-10-img-6" descr="preencoded.png"/>
          <p:cNvPicPr>
            <a:picLocks noChangeAspect="1"/>
          </p:cNvPicPr>
          <p:nvPr/>
        </p:nvPicPr>
        <p:blipFill>
          <a:blip r:embed="rId7"/>
          <a:stretch>
            <a:fillRect/>
          </a:stretch>
        </p:blipFill>
        <p:spPr>
          <a:xfrm>
            <a:off x="702469" y="2529334"/>
            <a:ext cx="214313" cy="175320"/>
          </a:xfrm>
          <a:prstGeom prst="rect">
            <a:avLst/>
          </a:prstGeom>
        </p:spPr>
      </p:pic>
      <p:pic>
        <p:nvPicPr>
          <p:cNvPr id="8" name="SK-10-img-7" descr="preencoded.png"/>
          <p:cNvPicPr>
            <a:picLocks noChangeAspect="1"/>
          </p:cNvPicPr>
          <p:nvPr/>
        </p:nvPicPr>
        <p:blipFill>
          <a:blip r:embed="rId8"/>
          <a:stretch>
            <a:fillRect/>
          </a:stretch>
        </p:blipFill>
        <p:spPr>
          <a:xfrm>
            <a:off x="619125" y="3036094"/>
            <a:ext cx="166688" cy="166688"/>
          </a:xfrm>
          <a:prstGeom prst="rect">
            <a:avLst/>
          </a:prstGeom>
        </p:spPr>
      </p:pic>
      <p:pic>
        <p:nvPicPr>
          <p:cNvPr id="9" name="SK-10-img-8" descr="preencoded.png"/>
          <p:cNvPicPr>
            <a:picLocks noChangeAspect="1"/>
          </p:cNvPicPr>
          <p:nvPr/>
        </p:nvPicPr>
        <p:blipFill>
          <a:blip r:embed="rId9"/>
          <a:stretch>
            <a:fillRect/>
          </a:stretch>
        </p:blipFill>
        <p:spPr>
          <a:xfrm>
            <a:off x="619125" y="3607594"/>
            <a:ext cx="166688" cy="194370"/>
          </a:xfrm>
          <a:prstGeom prst="rect">
            <a:avLst/>
          </a:prstGeom>
        </p:spPr>
      </p:pic>
      <p:pic>
        <p:nvPicPr>
          <p:cNvPr id="10" name="SK-10-img-9" descr="preencoded.png"/>
          <p:cNvPicPr>
            <a:picLocks noChangeAspect="1"/>
          </p:cNvPicPr>
          <p:nvPr/>
        </p:nvPicPr>
        <p:blipFill>
          <a:blip r:embed="rId10"/>
          <a:stretch>
            <a:fillRect/>
          </a:stretch>
        </p:blipFill>
        <p:spPr>
          <a:xfrm>
            <a:off x="619125" y="4179094"/>
            <a:ext cx="166688" cy="145852"/>
          </a:xfrm>
          <a:prstGeom prst="rect">
            <a:avLst/>
          </a:prstGeom>
        </p:spPr>
      </p:pic>
      <p:pic>
        <p:nvPicPr>
          <p:cNvPr id="11" name="SK-10-img-10" descr="preencoded.png"/>
          <p:cNvPicPr>
            <a:picLocks noChangeAspect="1"/>
          </p:cNvPicPr>
          <p:nvPr/>
        </p:nvPicPr>
        <p:blipFill>
          <a:blip r:embed="rId5"/>
          <a:stretch>
            <a:fillRect/>
          </a:stretch>
        </p:blipFill>
        <p:spPr>
          <a:xfrm>
            <a:off x="6238875" y="2188369"/>
            <a:ext cx="5572125" cy="2647950"/>
          </a:xfrm>
          <a:prstGeom prst="rect">
            <a:avLst/>
          </a:prstGeom>
        </p:spPr>
      </p:pic>
      <p:pic>
        <p:nvPicPr>
          <p:cNvPr id="12" name="SK-10-img-11" descr="preencoded.png"/>
          <p:cNvPicPr>
            <a:picLocks noChangeAspect="1"/>
          </p:cNvPicPr>
          <p:nvPr/>
        </p:nvPicPr>
        <p:blipFill>
          <a:blip r:embed="rId11"/>
          <a:stretch>
            <a:fillRect/>
          </a:stretch>
        </p:blipFill>
        <p:spPr>
          <a:xfrm>
            <a:off x="6477000" y="2426494"/>
            <a:ext cx="381000" cy="381000"/>
          </a:xfrm>
          <a:prstGeom prst="rect">
            <a:avLst/>
          </a:prstGeom>
        </p:spPr>
      </p:pic>
      <p:pic>
        <p:nvPicPr>
          <p:cNvPr id="13" name="SK-10-img-12" descr="preencoded.png"/>
          <p:cNvPicPr>
            <a:picLocks noChangeAspect="1"/>
          </p:cNvPicPr>
          <p:nvPr/>
        </p:nvPicPr>
        <p:blipFill>
          <a:blip r:embed="rId12"/>
          <a:stretch>
            <a:fillRect/>
          </a:stretch>
        </p:blipFill>
        <p:spPr>
          <a:xfrm>
            <a:off x="6560344" y="2529334"/>
            <a:ext cx="214313" cy="175320"/>
          </a:xfrm>
          <a:prstGeom prst="rect">
            <a:avLst/>
          </a:prstGeom>
        </p:spPr>
      </p:pic>
      <p:pic>
        <p:nvPicPr>
          <p:cNvPr id="14" name="SK-10-img-13" descr="preencoded.png"/>
          <p:cNvPicPr>
            <a:picLocks noChangeAspect="1"/>
          </p:cNvPicPr>
          <p:nvPr/>
        </p:nvPicPr>
        <p:blipFill>
          <a:blip r:embed="rId13"/>
          <a:stretch>
            <a:fillRect/>
          </a:stretch>
        </p:blipFill>
        <p:spPr>
          <a:xfrm>
            <a:off x="6477000" y="3036094"/>
            <a:ext cx="166688" cy="179487"/>
          </a:xfrm>
          <a:prstGeom prst="rect">
            <a:avLst/>
          </a:prstGeom>
        </p:spPr>
      </p:pic>
      <p:pic>
        <p:nvPicPr>
          <p:cNvPr id="15" name="SK-10-img-14" descr="preencoded.png"/>
          <p:cNvPicPr>
            <a:picLocks noChangeAspect="1"/>
          </p:cNvPicPr>
          <p:nvPr/>
        </p:nvPicPr>
        <p:blipFill>
          <a:blip r:embed="rId14"/>
          <a:stretch>
            <a:fillRect/>
          </a:stretch>
        </p:blipFill>
        <p:spPr>
          <a:xfrm>
            <a:off x="6477000" y="3607594"/>
            <a:ext cx="166688" cy="194370"/>
          </a:xfrm>
          <a:prstGeom prst="rect">
            <a:avLst/>
          </a:prstGeom>
        </p:spPr>
      </p:pic>
      <p:pic>
        <p:nvPicPr>
          <p:cNvPr id="16" name="SK-10-img-15" descr="preencoded.png"/>
          <p:cNvPicPr>
            <a:picLocks noChangeAspect="1"/>
          </p:cNvPicPr>
          <p:nvPr/>
        </p:nvPicPr>
        <p:blipFill>
          <a:blip r:embed="rId15"/>
          <a:stretch>
            <a:fillRect/>
          </a:stretch>
        </p:blipFill>
        <p:spPr>
          <a:xfrm>
            <a:off x="6477000" y="4179094"/>
            <a:ext cx="166688" cy="194370"/>
          </a:xfrm>
          <a:prstGeom prst="rect">
            <a:avLst/>
          </a:prstGeom>
        </p:spPr>
      </p:pic>
      <p:pic>
        <p:nvPicPr>
          <p:cNvPr id="17" name="SK-10-img-16" descr="preencoded.png"/>
          <p:cNvPicPr>
            <a:picLocks noChangeAspect="1"/>
          </p:cNvPicPr>
          <p:nvPr/>
        </p:nvPicPr>
        <p:blipFill>
          <a:blip r:embed="rId16"/>
          <a:stretch>
            <a:fillRect/>
          </a:stretch>
        </p:blipFill>
        <p:spPr>
          <a:xfrm>
            <a:off x="381000" y="5800725"/>
            <a:ext cx="11430000" cy="485775"/>
          </a:xfrm>
          <a:prstGeom prst="rect">
            <a:avLst/>
          </a:prstGeom>
        </p:spPr>
      </p:pic>
      <p:pic>
        <p:nvPicPr>
          <p:cNvPr id="18" name="SK-10-img-17" descr="preencoded.png"/>
          <p:cNvPicPr>
            <a:picLocks noChangeAspect="1"/>
          </p:cNvPicPr>
          <p:nvPr/>
        </p:nvPicPr>
        <p:blipFill>
          <a:blip r:embed="rId17"/>
          <a:stretch>
            <a:fillRect/>
          </a:stretch>
        </p:blipFill>
        <p:spPr>
          <a:xfrm>
            <a:off x="571500" y="5948363"/>
            <a:ext cx="238125" cy="190500"/>
          </a:xfrm>
          <a:prstGeom prst="rect">
            <a:avLst/>
          </a:prstGeom>
        </p:spPr>
      </p:pic>
      <p:sp>
        <p:nvSpPr>
          <p:cNvPr id="19" name="SK-10-text-18"/>
          <p:cNvSpPr/>
          <p:nvPr/>
        </p:nvSpPr>
        <p:spPr>
          <a:xfrm>
            <a:off x="333375" y="257175"/>
            <a:ext cx="963930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MANAGEMENT STEP 1 AND 2: OPTIMISATION</a:t>
            </a:r>
            <a:endParaRPr lang="en-US" sz="1650" dirty="0"/>
          </a:p>
        </p:txBody>
      </p:sp>
      <p:sp>
        <p:nvSpPr>
          <p:cNvPr id="20" name="SK-10-text-19"/>
          <p:cNvSpPr/>
          <p:nvPr/>
        </p:nvSpPr>
        <p:spPr>
          <a:xfrm>
            <a:off x="333375" y="590550"/>
            <a:ext cx="521208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A: Steroid-Induced Hyperglycaemia</a:t>
            </a:r>
            <a:endParaRPr lang="en-US" sz="900" dirty="0"/>
          </a:p>
        </p:txBody>
      </p:sp>
      <p:sp>
        <p:nvSpPr>
          <p:cNvPr id="21" name="SK-10-text-20"/>
          <p:cNvSpPr/>
          <p:nvPr/>
        </p:nvSpPr>
        <p:spPr>
          <a:xfrm>
            <a:off x="10808940" y="438150"/>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2" name="SK-10-text-21"/>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3" name="SK-10-text-22"/>
          <p:cNvSpPr/>
          <p:nvPr/>
        </p:nvSpPr>
        <p:spPr>
          <a:xfrm>
            <a:off x="1143000" y="2474119"/>
            <a:ext cx="6553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Step 1: Steroid Optimisation</a:t>
            </a:r>
            <a:endParaRPr lang="en-US" sz="1500" dirty="0"/>
          </a:p>
        </p:txBody>
      </p:sp>
      <p:sp>
        <p:nvSpPr>
          <p:cNvPr id="24" name="SK-10-text-23"/>
          <p:cNvSpPr/>
          <p:nvPr/>
        </p:nvSpPr>
        <p:spPr>
          <a:xfrm>
            <a:off x="900113" y="2997994"/>
            <a:ext cx="48148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Dose Review:</a:t>
            </a:r>
            <a:r>
              <a:rPr lang="en-US" sz="1200" dirty="0">
                <a:solidFill>
                  <a:srgbClr val="2D2D2D"/>
                </a:solidFill>
              </a:rPr>
              <a:t> Use the lowest effective steroid dose for the shortest possible duration.</a:t>
            </a:r>
            <a:endParaRPr lang="en-US" sz="1200" dirty="0"/>
          </a:p>
        </p:txBody>
      </p:sp>
      <p:sp>
        <p:nvSpPr>
          <p:cNvPr id="25" name="SK-10-text-24"/>
          <p:cNvSpPr/>
          <p:nvPr/>
        </p:nvSpPr>
        <p:spPr>
          <a:xfrm>
            <a:off x="900113" y="3569494"/>
            <a:ext cx="48148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Route Selection:</a:t>
            </a:r>
            <a:r>
              <a:rPr lang="en-US" sz="1200" dirty="0">
                <a:solidFill>
                  <a:srgbClr val="2D2D2D"/>
                </a:solidFill>
              </a:rPr>
              <a:t> Prefer topical or inhaled steroids to minimize systemic absorption when appropriate.</a:t>
            </a:r>
            <a:endParaRPr lang="en-US" sz="1200" dirty="0"/>
          </a:p>
        </p:txBody>
      </p:sp>
      <p:sp>
        <p:nvSpPr>
          <p:cNvPr id="26" name="SK-10-text-25"/>
          <p:cNvSpPr/>
          <p:nvPr/>
        </p:nvSpPr>
        <p:spPr>
          <a:xfrm>
            <a:off x="900113" y="4140994"/>
            <a:ext cx="48148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Lifestyle:</a:t>
            </a:r>
            <a:r>
              <a:rPr lang="en-US" sz="1200" dirty="0">
                <a:solidFill>
                  <a:srgbClr val="2D2D2D"/>
                </a:solidFill>
              </a:rPr>
              <a:t> Advise patients on reducing high-GI foods and maintaining physical activity levels.</a:t>
            </a:r>
            <a:endParaRPr lang="en-US" sz="1200" dirty="0"/>
          </a:p>
        </p:txBody>
      </p:sp>
      <p:sp>
        <p:nvSpPr>
          <p:cNvPr id="27" name="SK-10-text-26"/>
          <p:cNvSpPr/>
          <p:nvPr/>
        </p:nvSpPr>
        <p:spPr>
          <a:xfrm>
            <a:off x="7000875" y="2474119"/>
            <a:ext cx="51911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Step 2: Existing Medications</a:t>
            </a:r>
            <a:endParaRPr lang="en-US" sz="1500" dirty="0"/>
          </a:p>
        </p:txBody>
      </p:sp>
      <p:sp>
        <p:nvSpPr>
          <p:cNvPr id="28" name="SK-10-text-27"/>
          <p:cNvSpPr/>
          <p:nvPr/>
        </p:nvSpPr>
        <p:spPr>
          <a:xfrm>
            <a:off x="6757988" y="2997994"/>
            <a:ext cx="48148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Intensify Therapy:</a:t>
            </a:r>
            <a:r>
              <a:rPr lang="en-US" sz="1200" dirty="0">
                <a:solidFill>
                  <a:srgbClr val="2D2D2D"/>
                </a:solidFill>
              </a:rPr>
              <a:t> Review and maximize doses of Metformin, SGLT2i, DPP4i, or GLP-1 RA.</a:t>
            </a:r>
            <a:endParaRPr lang="en-US" sz="1200" dirty="0"/>
          </a:p>
        </p:txBody>
      </p:sp>
      <p:sp>
        <p:nvSpPr>
          <p:cNvPr id="29" name="SK-10-text-28"/>
          <p:cNvSpPr/>
          <p:nvPr/>
        </p:nvSpPr>
        <p:spPr>
          <a:xfrm>
            <a:off x="6757988" y="3569494"/>
            <a:ext cx="48148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Sulfonylureas:</a:t>
            </a:r>
            <a:r>
              <a:rPr lang="en-US" sz="1200" dirty="0">
                <a:solidFill>
                  <a:srgbClr val="2D2D2D"/>
                </a:solidFill>
              </a:rPr>
              <a:t> May require dose increases to cover steroid peaks, but monitor closely for hypo risk.</a:t>
            </a:r>
            <a:endParaRPr lang="en-US" sz="1200" dirty="0"/>
          </a:p>
        </p:txBody>
      </p:sp>
      <p:sp>
        <p:nvSpPr>
          <p:cNvPr id="30" name="SK-10-text-29"/>
          <p:cNvSpPr/>
          <p:nvPr/>
        </p:nvSpPr>
        <p:spPr>
          <a:xfrm>
            <a:off x="6757988" y="4140994"/>
            <a:ext cx="48148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T2DM Vigilance:</a:t>
            </a:r>
            <a:r>
              <a:rPr lang="en-US" sz="1200" dirty="0">
                <a:solidFill>
                  <a:srgbClr val="2D2D2D"/>
                </a:solidFill>
              </a:rPr>
              <a:t> In known diabetes, act sooner if readings are sustained above individual targets.</a:t>
            </a:r>
            <a:endParaRPr lang="en-US" sz="1200" dirty="0"/>
          </a:p>
        </p:txBody>
      </p:sp>
      <p:sp>
        <p:nvSpPr>
          <p:cNvPr id="31" name="SK-10-text-30"/>
          <p:cNvSpPr/>
          <p:nvPr/>
        </p:nvSpPr>
        <p:spPr>
          <a:xfrm>
            <a:off x="952500" y="5943600"/>
            <a:ext cx="112395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Note: In patients with pre-existing T2DM, steroid-induced hyperglycaemia is almost universal. Do not wait for HbA1c to rise before adjusting current therapy.</a:t>
            </a:r>
            <a:endParaRPr lang="en-US" sz="1050" dirty="0"/>
          </a:p>
        </p:txBody>
      </p:sp>
      <p:sp>
        <p:nvSpPr>
          <p:cNvPr id="32" name="SK-10-text-31"/>
          <p:cNvSpPr/>
          <p:nvPr/>
        </p:nvSpPr>
        <p:spPr>
          <a:xfrm>
            <a:off x="381000" y="6572250"/>
            <a:ext cx="5334000" cy="142875"/>
          </a:xfrm>
          <a:prstGeom prst="rect">
            <a:avLst/>
          </a:prstGeom>
          <a:noFill/>
          <a:ln/>
        </p:spPr>
        <p:txBody>
          <a:bodyPr vert="horz" wrap="square" lIns="0" tIns="0" rIns="0" bIns="0" rtlCol="0" anchor="ctr"/>
          <a:lstStyle/>
          <a:p>
            <a:pPr marL="0" indent="0">
              <a:lnSpc>
                <a:spcPts val="1125"/>
              </a:lnSpc>
              <a:buNone/>
            </a:pPr>
            <a:r>
              <a:rPr lang="en-US" sz="750" dirty="0">
                <a:solidFill>
                  <a:srgbClr val="555555"/>
                </a:solidFill>
              </a:rPr>
              <a:t>JBDS-IP Guidelines 2023 | NICE NG28 2026</a:t>
            </a:r>
            <a:endParaRPr lang="en-US" sz="750" dirty="0"/>
          </a:p>
        </p:txBody>
      </p:sp>
      <p:sp>
        <p:nvSpPr>
          <p:cNvPr id="33" name="SK-10-text-32"/>
          <p:cNvSpPr/>
          <p:nvPr/>
        </p:nvSpPr>
        <p:spPr>
          <a:xfrm>
            <a:off x="11228338" y="6572250"/>
            <a:ext cx="963662" cy="142875"/>
          </a:xfrm>
          <a:prstGeom prst="rect">
            <a:avLst/>
          </a:prstGeom>
          <a:noFill/>
          <a:ln/>
        </p:spPr>
        <p:txBody>
          <a:bodyPr vert="horz" wrap="square" lIns="0" tIns="0" rIns="0" bIns="0" rtlCol="0" anchor="ctr"/>
          <a:lstStyle/>
          <a:p>
            <a:pPr marL="0" indent="0">
              <a:lnSpc>
                <a:spcPts val="1125"/>
              </a:lnSpc>
              <a:buNone/>
            </a:pPr>
            <a:r>
              <a:rPr lang="en-US" sz="750" dirty="0">
                <a:solidFill>
                  <a:srgbClr val="555555"/>
                </a:solidFill>
              </a:rPr>
              <a:t>Slide 10 of 35</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1-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1-img-3" descr="preencoded.png"/>
          <p:cNvPicPr>
            <a:picLocks noChangeAspect="1"/>
          </p:cNvPicPr>
          <p:nvPr/>
        </p:nvPicPr>
        <p:blipFill>
          <a:blip r:embed="rId4"/>
          <a:stretch>
            <a:fillRect/>
          </a:stretch>
        </p:blipFill>
        <p:spPr>
          <a:xfrm>
            <a:off x="142875" y="142875"/>
            <a:ext cx="11906250" cy="733425"/>
          </a:xfrm>
          <a:prstGeom prst="rect">
            <a:avLst/>
          </a:prstGeom>
        </p:spPr>
      </p:pic>
      <p:pic>
        <p:nvPicPr>
          <p:cNvPr id="5" name="SK-11-img-4" descr="preencoded.png"/>
          <p:cNvPicPr>
            <a:picLocks noChangeAspect="1"/>
          </p:cNvPicPr>
          <p:nvPr/>
        </p:nvPicPr>
        <p:blipFill>
          <a:blip r:embed="rId5"/>
          <a:stretch>
            <a:fillRect/>
          </a:stretch>
        </p:blipFill>
        <p:spPr>
          <a:xfrm>
            <a:off x="381000" y="2169319"/>
            <a:ext cx="6686550" cy="3457575"/>
          </a:xfrm>
          <a:prstGeom prst="rect">
            <a:avLst/>
          </a:prstGeom>
        </p:spPr>
      </p:pic>
      <p:pic>
        <p:nvPicPr>
          <p:cNvPr id="6" name="SK-11-img-5" descr="preencoded.png"/>
          <p:cNvPicPr>
            <a:picLocks noChangeAspect="1"/>
          </p:cNvPicPr>
          <p:nvPr/>
        </p:nvPicPr>
        <p:blipFill>
          <a:blip r:embed="rId6"/>
          <a:stretch>
            <a:fillRect/>
          </a:stretch>
        </p:blipFill>
        <p:spPr>
          <a:xfrm>
            <a:off x="619125" y="2445544"/>
            <a:ext cx="333375" cy="266700"/>
          </a:xfrm>
          <a:prstGeom prst="rect">
            <a:avLst/>
          </a:prstGeom>
        </p:spPr>
      </p:pic>
      <p:pic>
        <p:nvPicPr>
          <p:cNvPr id="7" name="SK-11-img-6" descr="preencoded.png"/>
          <p:cNvPicPr>
            <a:picLocks noChangeAspect="1"/>
          </p:cNvPicPr>
          <p:nvPr/>
        </p:nvPicPr>
        <p:blipFill>
          <a:blip r:embed="rId7"/>
          <a:stretch>
            <a:fillRect/>
          </a:stretch>
        </p:blipFill>
        <p:spPr>
          <a:xfrm>
            <a:off x="619125" y="2893219"/>
            <a:ext cx="6210300" cy="1504950"/>
          </a:xfrm>
          <a:prstGeom prst="rect">
            <a:avLst/>
          </a:prstGeom>
        </p:spPr>
      </p:pic>
      <p:pic>
        <p:nvPicPr>
          <p:cNvPr id="8" name="SK-11-img-7" descr="preencoded.png"/>
          <p:cNvPicPr>
            <a:picLocks noChangeAspect="1"/>
          </p:cNvPicPr>
          <p:nvPr/>
        </p:nvPicPr>
        <p:blipFill>
          <a:blip r:embed="rId8"/>
          <a:stretch>
            <a:fillRect/>
          </a:stretch>
        </p:blipFill>
        <p:spPr>
          <a:xfrm>
            <a:off x="762000" y="3378994"/>
            <a:ext cx="166688" cy="137220"/>
          </a:xfrm>
          <a:prstGeom prst="rect">
            <a:avLst/>
          </a:prstGeom>
        </p:spPr>
      </p:pic>
      <p:pic>
        <p:nvPicPr>
          <p:cNvPr id="9" name="SK-11-img-8" descr="preencoded.png"/>
          <p:cNvPicPr>
            <a:picLocks noChangeAspect="1"/>
          </p:cNvPicPr>
          <p:nvPr/>
        </p:nvPicPr>
        <p:blipFill>
          <a:blip r:embed="rId9"/>
          <a:stretch>
            <a:fillRect/>
          </a:stretch>
        </p:blipFill>
        <p:spPr>
          <a:xfrm>
            <a:off x="762000" y="3683794"/>
            <a:ext cx="166688" cy="137220"/>
          </a:xfrm>
          <a:prstGeom prst="rect">
            <a:avLst/>
          </a:prstGeom>
        </p:spPr>
      </p:pic>
      <p:pic>
        <p:nvPicPr>
          <p:cNvPr id="10" name="SK-11-img-9" descr="preencoded.png"/>
          <p:cNvPicPr>
            <a:picLocks noChangeAspect="1"/>
          </p:cNvPicPr>
          <p:nvPr/>
        </p:nvPicPr>
        <p:blipFill>
          <a:blip r:embed="rId10"/>
          <a:stretch>
            <a:fillRect/>
          </a:stretch>
        </p:blipFill>
        <p:spPr>
          <a:xfrm>
            <a:off x="762000" y="3988594"/>
            <a:ext cx="166688" cy="137220"/>
          </a:xfrm>
          <a:prstGeom prst="rect">
            <a:avLst/>
          </a:prstGeom>
        </p:spPr>
      </p:pic>
      <p:pic>
        <p:nvPicPr>
          <p:cNvPr id="11" name="SK-11-img-10" descr="preencoded.png"/>
          <p:cNvPicPr>
            <a:picLocks noChangeAspect="1"/>
          </p:cNvPicPr>
          <p:nvPr/>
        </p:nvPicPr>
        <p:blipFill>
          <a:blip r:embed="rId11"/>
          <a:stretch>
            <a:fillRect/>
          </a:stretch>
        </p:blipFill>
        <p:spPr>
          <a:xfrm>
            <a:off x="619125" y="4541044"/>
            <a:ext cx="1877764" cy="352425"/>
          </a:xfrm>
          <a:prstGeom prst="rect">
            <a:avLst/>
          </a:prstGeom>
        </p:spPr>
      </p:pic>
      <p:pic>
        <p:nvPicPr>
          <p:cNvPr id="12" name="SK-11-img-11" descr="preencoded.png"/>
          <p:cNvPicPr>
            <a:picLocks noChangeAspect="1"/>
          </p:cNvPicPr>
          <p:nvPr/>
        </p:nvPicPr>
        <p:blipFill>
          <a:blip r:embed="rId12"/>
          <a:stretch>
            <a:fillRect/>
          </a:stretch>
        </p:blipFill>
        <p:spPr>
          <a:xfrm>
            <a:off x="733425" y="4656237"/>
            <a:ext cx="166688" cy="137220"/>
          </a:xfrm>
          <a:prstGeom prst="rect">
            <a:avLst/>
          </a:prstGeom>
        </p:spPr>
      </p:pic>
      <p:pic>
        <p:nvPicPr>
          <p:cNvPr id="13" name="SK-11-img-12" descr="preencoded.png"/>
          <p:cNvPicPr>
            <a:picLocks noChangeAspect="1"/>
          </p:cNvPicPr>
          <p:nvPr/>
        </p:nvPicPr>
        <p:blipFill>
          <a:blip r:embed="rId13"/>
          <a:stretch>
            <a:fillRect/>
          </a:stretch>
        </p:blipFill>
        <p:spPr>
          <a:xfrm>
            <a:off x="2639764" y="4541044"/>
            <a:ext cx="1388269" cy="352425"/>
          </a:xfrm>
          <a:prstGeom prst="rect">
            <a:avLst/>
          </a:prstGeom>
        </p:spPr>
      </p:pic>
      <p:pic>
        <p:nvPicPr>
          <p:cNvPr id="14" name="SK-11-img-13" descr="preencoded.png"/>
          <p:cNvPicPr>
            <a:picLocks noChangeAspect="1"/>
          </p:cNvPicPr>
          <p:nvPr/>
        </p:nvPicPr>
        <p:blipFill>
          <a:blip r:embed="rId14"/>
          <a:stretch>
            <a:fillRect/>
          </a:stretch>
        </p:blipFill>
        <p:spPr>
          <a:xfrm>
            <a:off x="2754064" y="4656237"/>
            <a:ext cx="166688" cy="137220"/>
          </a:xfrm>
          <a:prstGeom prst="rect">
            <a:avLst/>
          </a:prstGeom>
        </p:spPr>
      </p:pic>
      <p:pic>
        <p:nvPicPr>
          <p:cNvPr id="15" name="SK-11-img-14" descr="preencoded.png"/>
          <p:cNvPicPr>
            <a:picLocks noChangeAspect="1"/>
          </p:cNvPicPr>
          <p:nvPr/>
        </p:nvPicPr>
        <p:blipFill>
          <a:blip r:embed="rId15"/>
          <a:stretch>
            <a:fillRect/>
          </a:stretch>
        </p:blipFill>
        <p:spPr>
          <a:xfrm>
            <a:off x="4170908" y="4541044"/>
            <a:ext cx="1514177" cy="352425"/>
          </a:xfrm>
          <a:prstGeom prst="rect">
            <a:avLst/>
          </a:prstGeom>
        </p:spPr>
      </p:pic>
      <p:pic>
        <p:nvPicPr>
          <p:cNvPr id="16" name="SK-11-img-15" descr="preencoded.png"/>
          <p:cNvPicPr>
            <a:picLocks noChangeAspect="1"/>
          </p:cNvPicPr>
          <p:nvPr/>
        </p:nvPicPr>
        <p:blipFill>
          <a:blip r:embed="rId16"/>
          <a:stretch>
            <a:fillRect/>
          </a:stretch>
        </p:blipFill>
        <p:spPr>
          <a:xfrm>
            <a:off x="4285208" y="4656237"/>
            <a:ext cx="166688" cy="137220"/>
          </a:xfrm>
          <a:prstGeom prst="rect">
            <a:avLst/>
          </a:prstGeom>
        </p:spPr>
      </p:pic>
      <p:pic>
        <p:nvPicPr>
          <p:cNvPr id="17" name="SK-11-img-16" descr="preencoded.png"/>
          <p:cNvPicPr>
            <a:picLocks noChangeAspect="1"/>
          </p:cNvPicPr>
          <p:nvPr/>
        </p:nvPicPr>
        <p:blipFill>
          <a:blip r:embed="rId17"/>
          <a:stretch>
            <a:fillRect/>
          </a:stretch>
        </p:blipFill>
        <p:spPr>
          <a:xfrm>
            <a:off x="619125" y="5036344"/>
            <a:ext cx="1331416" cy="352425"/>
          </a:xfrm>
          <a:prstGeom prst="rect">
            <a:avLst/>
          </a:prstGeom>
        </p:spPr>
      </p:pic>
      <p:pic>
        <p:nvPicPr>
          <p:cNvPr id="18" name="SK-11-img-17" descr="preencoded.png"/>
          <p:cNvPicPr>
            <a:picLocks noChangeAspect="1"/>
          </p:cNvPicPr>
          <p:nvPr/>
        </p:nvPicPr>
        <p:blipFill>
          <a:blip r:embed="rId18"/>
          <a:stretch>
            <a:fillRect/>
          </a:stretch>
        </p:blipFill>
        <p:spPr>
          <a:xfrm>
            <a:off x="733425" y="5151537"/>
            <a:ext cx="166688" cy="137220"/>
          </a:xfrm>
          <a:prstGeom prst="rect">
            <a:avLst/>
          </a:prstGeom>
        </p:spPr>
      </p:pic>
      <p:pic>
        <p:nvPicPr>
          <p:cNvPr id="19" name="SK-11-img-18" descr="preencoded.png"/>
          <p:cNvPicPr>
            <a:picLocks noChangeAspect="1"/>
          </p:cNvPicPr>
          <p:nvPr/>
        </p:nvPicPr>
        <p:blipFill>
          <a:blip r:embed="rId19"/>
          <a:stretch>
            <a:fillRect/>
          </a:stretch>
        </p:blipFill>
        <p:spPr>
          <a:xfrm>
            <a:off x="7353300" y="2014538"/>
            <a:ext cx="4457700" cy="1590675"/>
          </a:xfrm>
          <a:prstGeom prst="rect">
            <a:avLst/>
          </a:prstGeom>
        </p:spPr>
      </p:pic>
      <p:pic>
        <p:nvPicPr>
          <p:cNvPr id="20" name="SK-11-img-19" descr="preencoded.png"/>
          <p:cNvPicPr>
            <a:picLocks noChangeAspect="1"/>
          </p:cNvPicPr>
          <p:nvPr/>
        </p:nvPicPr>
        <p:blipFill>
          <a:blip r:embed="rId20"/>
          <a:stretch>
            <a:fillRect/>
          </a:stretch>
        </p:blipFill>
        <p:spPr>
          <a:xfrm>
            <a:off x="7543800" y="2238375"/>
            <a:ext cx="238125" cy="190500"/>
          </a:xfrm>
          <a:prstGeom prst="rect">
            <a:avLst/>
          </a:prstGeom>
        </p:spPr>
      </p:pic>
      <p:pic>
        <p:nvPicPr>
          <p:cNvPr id="21" name="SK-11-img-20" descr="preencoded.png"/>
          <p:cNvPicPr>
            <a:picLocks noChangeAspect="1"/>
          </p:cNvPicPr>
          <p:nvPr/>
        </p:nvPicPr>
        <p:blipFill>
          <a:blip r:embed="rId21"/>
          <a:stretch>
            <a:fillRect/>
          </a:stretch>
        </p:blipFill>
        <p:spPr>
          <a:xfrm>
            <a:off x="7353300" y="3795713"/>
            <a:ext cx="4457700" cy="1985963"/>
          </a:xfrm>
          <a:prstGeom prst="rect">
            <a:avLst/>
          </a:prstGeom>
        </p:spPr>
      </p:pic>
      <p:pic>
        <p:nvPicPr>
          <p:cNvPr id="22" name="SK-11-img-21" descr="preencoded.png"/>
          <p:cNvPicPr>
            <a:picLocks noChangeAspect="1"/>
          </p:cNvPicPr>
          <p:nvPr/>
        </p:nvPicPr>
        <p:blipFill>
          <a:blip r:embed="rId22"/>
          <a:stretch>
            <a:fillRect/>
          </a:stretch>
        </p:blipFill>
        <p:spPr>
          <a:xfrm>
            <a:off x="7543800" y="4656088"/>
            <a:ext cx="166688" cy="137220"/>
          </a:xfrm>
          <a:prstGeom prst="rect">
            <a:avLst/>
          </a:prstGeom>
        </p:spPr>
      </p:pic>
      <p:pic>
        <p:nvPicPr>
          <p:cNvPr id="23" name="SK-11-img-22" descr="preencoded.png"/>
          <p:cNvPicPr>
            <a:picLocks noChangeAspect="1"/>
          </p:cNvPicPr>
          <p:nvPr/>
        </p:nvPicPr>
        <p:blipFill>
          <a:blip r:embed="rId22"/>
          <a:stretch>
            <a:fillRect/>
          </a:stretch>
        </p:blipFill>
        <p:spPr>
          <a:xfrm>
            <a:off x="7543800" y="4918025"/>
            <a:ext cx="166688" cy="137220"/>
          </a:xfrm>
          <a:prstGeom prst="rect">
            <a:avLst/>
          </a:prstGeom>
        </p:spPr>
      </p:pic>
      <p:sp>
        <p:nvSpPr>
          <p:cNvPr id="24" name="SK-11-text-23"/>
          <p:cNvSpPr/>
          <p:nvPr/>
        </p:nvSpPr>
        <p:spPr>
          <a:xfrm>
            <a:off x="333375" y="257175"/>
            <a:ext cx="1022604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MANAGEMENT STEP 3: PREFERRED ORAL AGENTS</a:t>
            </a:r>
            <a:endParaRPr lang="en-US" sz="1650" dirty="0"/>
          </a:p>
        </p:txBody>
      </p:sp>
      <p:sp>
        <p:nvSpPr>
          <p:cNvPr id="25" name="SK-11-text-24"/>
          <p:cNvSpPr/>
          <p:nvPr/>
        </p:nvSpPr>
        <p:spPr>
          <a:xfrm>
            <a:off x="333375" y="590550"/>
            <a:ext cx="946404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A: Pharmacological Strategies for Steroid-Induced Hyperglycaemia</a:t>
            </a:r>
            <a:endParaRPr lang="en-US" sz="900" dirty="0"/>
          </a:p>
        </p:txBody>
      </p:sp>
      <p:sp>
        <p:nvSpPr>
          <p:cNvPr id="26" name="SK-11-text-25"/>
          <p:cNvSpPr/>
          <p:nvPr/>
        </p:nvSpPr>
        <p:spPr>
          <a:xfrm>
            <a:off x="10808940" y="438150"/>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7" name="SK-11-text-26"/>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8" name="SK-11-text-27"/>
          <p:cNvSpPr/>
          <p:nvPr/>
        </p:nvSpPr>
        <p:spPr>
          <a:xfrm>
            <a:off x="1095375" y="2407444"/>
            <a:ext cx="79552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37021"/>
                </a:solidFill>
              </a:rPr>
              <a:t>Gliclazide MR (Gold Standard)</a:t>
            </a:r>
            <a:endParaRPr lang="en-US" sz="1800" dirty="0"/>
          </a:p>
        </p:txBody>
      </p:sp>
      <p:sp>
        <p:nvSpPr>
          <p:cNvPr id="29" name="SK-11-text-28"/>
          <p:cNvSpPr/>
          <p:nvPr/>
        </p:nvSpPr>
        <p:spPr>
          <a:xfrm>
            <a:off x="762000" y="3036094"/>
            <a:ext cx="6720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Recommended Regime (JBDS 2023)</a:t>
            </a:r>
            <a:endParaRPr lang="en-US" sz="1350" dirty="0"/>
          </a:p>
        </p:txBody>
      </p:sp>
      <p:sp>
        <p:nvSpPr>
          <p:cNvPr id="30" name="SK-11-text-29"/>
          <p:cNvSpPr/>
          <p:nvPr/>
        </p:nvSpPr>
        <p:spPr>
          <a:xfrm>
            <a:off x="1023938" y="3340894"/>
            <a:ext cx="981456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Initial Dose:</a:t>
            </a:r>
            <a:r>
              <a:rPr lang="en-US" sz="1200" dirty="0">
                <a:solidFill>
                  <a:srgbClr val="2D2D2D"/>
                </a:solidFill>
              </a:rPr>
              <a:t> 30mg – 60mg OD, taken in the morning.</a:t>
            </a:r>
            <a:endParaRPr lang="en-US" sz="1200" dirty="0"/>
          </a:p>
        </p:txBody>
      </p:sp>
      <p:sp>
        <p:nvSpPr>
          <p:cNvPr id="31" name="SK-11-text-30"/>
          <p:cNvSpPr/>
          <p:nvPr/>
        </p:nvSpPr>
        <p:spPr>
          <a:xfrm>
            <a:off x="1023938" y="3645694"/>
            <a:ext cx="1005840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Timing:</a:t>
            </a:r>
            <a:r>
              <a:rPr lang="en-US" sz="1200" dirty="0">
                <a:solidFill>
                  <a:srgbClr val="2D2D2D"/>
                </a:solidFill>
              </a:rPr>
              <a:t> Must be taken at the same time as Prednisolone.</a:t>
            </a:r>
            <a:endParaRPr lang="en-US" sz="1200" dirty="0"/>
          </a:p>
        </p:txBody>
      </p:sp>
      <p:sp>
        <p:nvSpPr>
          <p:cNvPr id="32" name="SK-11-text-31"/>
          <p:cNvSpPr/>
          <p:nvPr/>
        </p:nvSpPr>
        <p:spPr>
          <a:xfrm>
            <a:off x="1023938" y="3950494"/>
            <a:ext cx="11168063"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Titration:</a:t>
            </a:r>
            <a:r>
              <a:rPr lang="en-US" sz="1200" dirty="0">
                <a:solidFill>
                  <a:srgbClr val="2D2D2D"/>
                </a:solidFill>
              </a:rPr>
              <a:t> Increase in 30mg increments up to 120mg OD if needed.</a:t>
            </a:r>
            <a:endParaRPr lang="en-US" sz="1200" dirty="0"/>
          </a:p>
        </p:txBody>
      </p:sp>
      <p:sp>
        <p:nvSpPr>
          <p:cNvPr id="33" name="SK-11-text-32"/>
          <p:cNvSpPr/>
          <p:nvPr/>
        </p:nvSpPr>
        <p:spPr>
          <a:xfrm>
            <a:off x="900113" y="4541044"/>
            <a:ext cx="2951321"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F37021"/>
                </a:solidFill>
              </a:rPr>
              <a:t> Matches Glucose Peak</a:t>
            </a:r>
            <a:endParaRPr lang="en-US" sz="1050" dirty="0"/>
          </a:p>
        </p:txBody>
      </p:sp>
      <p:sp>
        <p:nvSpPr>
          <p:cNvPr id="34" name="SK-11-text-33"/>
          <p:cNvSpPr/>
          <p:nvPr/>
        </p:nvSpPr>
        <p:spPr>
          <a:xfrm>
            <a:off x="2920752" y="4541044"/>
            <a:ext cx="2005053"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F37021"/>
                </a:solidFill>
              </a:rPr>
              <a:t> Easily Stopped</a:t>
            </a:r>
            <a:endParaRPr lang="en-US" sz="1050" dirty="0"/>
          </a:p>
        </p:txBody>
      </p:sp>
      <p:sp>
        <p:nvSpPr>
          <p:cNvPr id="35" name="SK-11-text-34"/>
          <p:cNvSpPr/>
          <p:nvPr/>
        </p:nvSpPr>
        <p:spPr>
          <a:xfrm>
            <a:off x="4451896" y="4541044"/>
            <a:ext cx="2173781"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F37021"/>
                </a:solidFill>
              </a:rPr>
              <a:t> Lower Hypo Risk</a:t>
            </a:r>
            <a:endParaRPr lang="en-US" sz="1050" dirty="0"/>
          </a:p>
        </p:txBody>
      </p:sp>
      <p:sp>
        <p:nvSpPr>
          <p:cNvPr id="36" name="SK-11-text-35"/>
          <p:cNvSpPr/>
          <p:nvPr/>
        </p:nvSpPr>
        <p:spPr>
          <a:xfrm>
            <a:off x="900113" y="5036344"/>
            <a:ext cx="1988176"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F37021"/>
                </a:solidFill>
              </a:rPr>
              <a:t> Well Tolerated</a:t>
            </a:r>
            <a:endParaRPr lang="en-US" sz="1050" dirty="0"/>
          </a:p>
        </p:txBody>
      </p:sp>
      <p:sp>
        <p:nvSpPr>
          <p:cNvPr id="37" name="SK-11-text-36"/>
          <p:cNvSpPr/>
          <p:nvPr/>
        </p:nvSpPr>
        <p:spPr>
          <a:xfrm>
            <a:off x="7877175" y="2205038"/>
            <a:ext cx="43148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rPr>
              <a:t>PATTERN RECOGNITION IS KEY</a:t>
            </a:r>
            <a:endParaRPr lang="en-US" sz="1350" dirty="0"/>
          </a:p>
        </p:txBody>
      </p:sp>
      <p:sp>
        <p:nvSpPr>
          <p:cNvPr id="38" name="SK-11-text-37"/>
          <p:cNvSpPr/>
          <p:nvPr/>
        </p:nvSpPr>
        <p:spPr>
          <a:xfrm>
            <a:off x="7543800" y="2557463"/>
            <a:ext cx="4076700" cy="857250"/>
          </a:xfrm>
          <a:prstGeom prst="rect">
            <a:avLst/>
          </a:prstGeom>
          <a:noFill/>
          <a:ln/>
        </p:spPr>
        <p:txBody>
          <a:bodyPr vert="horz" wrap="square" lIns="0" tIns="0" rIns="0" bIns="0" rtlCol="0" anchor="ctr"/>
          <a:lstStyle/>
          <a:p>
            <a:pPr marL="0" indent="0">
              <a:lnSpc>
                <a:spcPts val="1688"/>
              </a:lnSpc>
              <a:buNone/>
            </a:pPr>
            <a:r>
              <a:rPr lang="en-US" sz="1125" dirty="0">
                <a:solidFill>
                  <a:srgbClr val="E0E0E0"/>
                </a:solidFill>
              </a:rPr>
              <a:t>Prednisolone causes an afternoon/evening rise. Gliclazide MR (Modified Release) has a pharmacokinetic profile that peaks to cover this specific rise, making it superior to standard Gliclazide in this context.</a:t>
            </a:r>
            <a:endParaRPr lang="en-US" sz="1125" dirty="0"/>
          </a:p>
        </p:txBody>
      </p:sp>
      <p:sp>
        <p:nvSpPr>
          <p:cNvPr id="39" name="SK-11-text-38"/>
          <p:cNvSpPr/>
          <p:nvPr/>
        </p:nvSpPr>
        <p:spPr>
          <a:xfrm>
            <a:off x="7543800" y="3986213"/>
            <a:ext cx="46482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555555"/>
                </a:solidFill>
              </a:rPr>
              <a:t>Alternative: DPP-4 Inhibitors</a:t>
            </a:r>
            <a:endParaRPr lang="en-US" sz="1350" dirty="0"/>
          </a:p>
        </p:txBody>
      </p:sp>
      <p:sp>
        <p:nvSpPr>
          <p:cNvPr id="40" name="SK-11-text-39"/>
          <p:cNvSpPr/>
          <p:nvPr/>
        </p:nvSpPr>
        <p:spPr>
          <a:xfrm>
            <a:off x="7543800" y="4338638"/>
            <a:ext cx="4648200" cy="2143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Use if Gliclazide not tolerated or hypo risk is high:</a:t>
            </a:r>
            <a:endParaRPr lang="en-US" sz="1125" dirty="0"/>
          </a:p>
        </p:txBody>
      </p:sp>
      <p:sp>
        <p:nvSpPr>
          <p:cNvPr id="41" name="SK-11-text-40"/>
          <p:cNvSpPr/>
          <p:nvPr/>
        </p:nvSpPr>
        <p:spPr>
          <a:xfrm>
            <a:off x="7805738" y="4600575"/>
            <a:ext cx="40767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 Sitagliptin 100mg OD</a:t>
            </a:r>
            <a:endParaRPr lang="en-US" sz="1125" dirty="0"/>
          </a:p>
        </p:txBody>
      </p:sp>
      <p:sp>
        <p:nvSpPr>
          <p:cNvPr id="42" name="SK-11-text-41"/>
          <p:cNvSpPr/>
          <p:nvPr/>
        </p:nvSpPr>
        <p:spPr>
          <a:xfrm>
            <a:off x="7805738" y="4862513"/>
            <a:ext cx="40767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 Linagliptin 5mg OD</a:t>
            </a:r>
            <a:endParaRPr lang="en-US" sz="1125" dirty="0"/>
          </a:p>
        </p:txBody>
      </p:sp>
      <p:sp>
        <p:nvSpPr>
          <p:cNvPr id="43" name="SK-11-text-42"/>
          <p:cNvSpPr/>
          <p:nvPr/>
        </p:nvSpPr>
        <p:spPr>
          <a:xfrm>
            <a:off x="7543800" y="5172075"/>
            <a:ext cx="4076700" cy="371475"/>
          </a:xfrm>
          <a:prstGeom prst="rect">
            <a:avLst/>
          </a:prstGeom>
          <a:noFill/>
          <a:ln/>
        </p:spPr>
        <p:txBody>
          <a:bodyPr vert="horz" wrap="square" lIns="0" tIns="0" rIns="0" bIns="0" rtlCol="0" anchor="ctr"/>
          <a:lstStyle/>
          <a:p>
            <a:pPr marL="0" indent="0">
              <a:lnSpc>
                <a:spcPts val="1463"/>
              </a:lnSpc>
              <a:buNone/>
            </a:pPr>
            <a:r>
              <a:rPr lang="en-US" sz="975" i="1" dirty="0">
                <a:solidFill>
                  <a:srgbClr val="2D2D2D"/>
                </a:solidFill>
              </a:rPr>
              <a:t>Note: Weight neutral and low hypo risk, but less potent than Sulfonylureas.</a:t>
            </a:r>
            <a:endParaRPr lang="en-US" sz="975"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2-img-3" descr="preencoded.png"/>
          <p:cNvPicPr>
            <a:picLocks noChangeAspect="1"/>
          </p:cNvPicPr>
          <p:nvPr/>
        </p:nvPicPr>
        <p:blipFill>
          <a:blip r:embed="rId5"/>
          <a:stretch>
            <a:fillRect/>
          </a:stretch>
        </p:blipFill>
        <p:spPr>
          <a:xfrm>
            <a:off x="142875" y="142875"/>
            <a:ext cx="11906250" cy="733425"/>
          </a:xfrm>
          <a:prstGeom prst="rect">
            <a:avLst/>
          </a:prstGeom>
        </p:spPr>
      </p:pic>
      <p:pic>
        <p:nvPicPr>
          <p:cNvPr id="5" name="SK-12-img-4" descr="preencoded.png"/>
          <p:cNvPicPr>
            <a:picLocks noChangeAspect="1"/>
          </p:cNvPicPr>
          <p:nvPr/>
        </p:nvPicPr>
        <p:blipFill>
          <a:blip r:embed="rId6"/>
          <a:stretch>
            <a:fillRect/>
          </a:stretch>
        </p:blipFill>
        <p:spPr>
          <a:xfrm>
            <a:off x="381000" y="1223963"/>
            <a:ext cx="5572125" cy="2155031"/>
          </a:xfrm>
          <a:prstGeom prst="rect">
            <a:avLst/>
          </a:prstGeom>
        </p:spPr>
      </p:pic>
      <p:pic>
        <p:nvPicPr>
          <p:cNvPr id="6" name="SK-12-img-5" descr="preencoded.png"/>
          <p:cNvPicPr>
            <a:picLocks noChangeAspect="1"/>
          </p:cNvPicPr>
          <p:nvPr/>
        </p:nvPicPr>
        <p:blipFill>
          <a:blip r:embed="rId7"/>
          <a:stretch>
            <a:fillRect/>
          </a:stretch>
        </p:blipFill>
        <p:spPr>
          <a:xfrm>
            <a:off x="571500" y="1428750"/>
            <a:ext cx="285750" cy="228600"/>
          </a:xfrm>
          <a:prstGeom prst="rect">
            <a:avLst/>
          </a:prstGeom>
        </p:spPr>
      </p:pic>
      <p:pic>
        <p:nvPicPr>
          <p:cNvPr id="7" name="SK-12-img-6" descr="preencoded.png"/>
          <p:cNvPicPr>
            <a:picLocks noChangeAspect="1"/>
          </p:cNvPicPr>
          <p:nvPr/>
        </p:nvPicPr>
        <p:blipFill>
          <a:blip r:embed="rId8"/>
          <a:stretch>
            <a:fillRect/>
          </a:stretch>
        </p:blipFill>
        <p:spPr>
          <a:xfrm>
            <a:off x="571500" y="1785938"/>
            <a:ext cx="190500" cy="152400"/>
          </a:xfrm>
          <a:prstGeom prst="rect">
            <a:avLst/>
          </a:prstGeom>
        </p:spPr>
      </p:pic>
      <p:pic>
        <p:nvPicPr>
          <p:cNvPr id="8" name="SK-12-img-7" descr="preencoded.png"/>
          <p:cNvPicPr>
            <a:picLocks noChangeAspect="1"/>
          </p:cNvPicPr>
          <p:nvPr/>
        </p:nvPicPr>
        <p:blipFill>
          <a:blip r:embed="rId9"/>
          <a:stretch>
            <a:fillRect/>
          </a:stretch>
        </p:blipFill>
        <p:spPr>
          <a:xfrm>
            <a:off x="571500" y="2094458"/>
            <a:ext cx="190500" cy="190500"/>
          </a:xfrm>
          <a:prstGeom prst="rect">
            <a:avLst/>
          </a:prstGeom>
        </p:spPr>
      </p:pic>
      <p:pic>
        <p:nvPicPr>
          <p:cNvPr id="9" name="SK-12-img-8" descr="preencoded.png"/>
          <p:cNvPicPr>
            <a:picLocks noChangeAspect="1"/>
          </p:cNvPicPr>
          <p:nvPr/>
        </p:nvPicPr>
        <p:blipFill>
          <a:blip r:embed="rId8"/>
          <a:stretch>
            <a:fillRect/>
          </a:stretch>
        </p:blipFill>
        <p:spPr>
          <a:xfrm>
            <a:off x="571500" y="2616250"/>
            <a:ext cx="190500" cy="152400"/>
          </a:xfrm>
          <a:prstGeom prst="rect">
            <a:avLst/>
          </a:prstGeom>
        </p:spPr>
      </p:pic>
      <p:pic>
        <p:nvPicPr>
          <p:cNvPr id="10" name="SK-12-img-9" descr="preencoded.png"/>
          <p:cNvPicPr>
            <a:picLocks noChangeAspect="1"/>
          </p:cNvPicPr>
          <p:nvPr/>
        </p:nvPicPr>
        <p:blipFill>
          <a:blip r:embed="rId10"/>
          <a:stretch>
            <a:fillRect/>
          </a:stretch>
        </p:blipFill>
        <p:spPr>
          <a:xfrm>
            <a:off x="381000" y="3569494"/>
            <a:ext cx="5572125" cy="2155031"/>
          </a:xfrm>
          <a:prstGeom prst="rect">
            <a:avLst/>
          </a:prstGeom>
        </p:spPr>
      </p:pic>
      <p:pic>
        <p:nvPicPr>
          <p:cNvPr id="11" name="SK-12-img-10" descr="preencoded.png"/>
          <p:cNvPicPr>
            <a:picLocks noChangeAspect="1"/>
          </p:cNvPicPr>
          <p:nvPr/>
        </p:nvPicPr>
        <p:blipFill>
          <a:blip r:embed="rId11"/>
          <a:stretch>
            <a:fillRect/>
          </a:stretch>
        </p:blipFill>
        <p:spPr>
          <a:xfrm>
            <a:off x="571500" y="3774281"/>
            <a:ext cx="285750" cy="228600"/>
          </a:xfrm>
          <a:prstGeom prst="rect">
            <a:avLst/>
          </a:prstGeom>
        </p:spPr>
      </p:pic>
      <p:pic>
        <p:nvPicPr>
          <p:cNvPr id="12" name="SK-12-img-11" descr="preencoded.png"/>
          <p:cNvPicPr>
            <a:picLocks noChangeAspect="1"/>
          </p:cNvPicPr>
          <p:nvPr/>
        </p:nvPicPr>
        <p:blipFill>
          <a:blip r:embed="rId12"/>
          <a:stretch>
            <a:fillRect/>
          </a:stretch>
        </p:blipFill>
        <p:spPr>
          <a:xfrm>
            <a:off x="571500" y="4131469"/>
            <a:ext cx="190500" cy="152400"/>
          </a:xfrm>
          <a:prstGeom prst="rect">
            <a:avLst/>
          </a:prstGeom>
        </p:spPr>
      </p:pic>
      <p:pic>
        <p:nvPicPr>
          <p:cNvPr id="13" name="SK-12-img-12" descr="preencoded.png"/>
          <p:cNvPicPr>
            <a:picLocks noChangeAspect="1"/>
          </p:cNvPicPr>
          <p:nvPr/>
        </p:nvPicPr>
        <p:blipFill>
          <a:blip r:embed="rId13"/>
          <a:stretch>
            <a:fillRect/>
          </a:stretch>
        </p:blipFill>
        <p:spPr>
          <a:xfrm>
            <a:off x="571500" y="4439989"/>
            <a:ext cx="190500" cy="152400"/>
          </a:xfrm>
          <a:prstGeom prst="rect">
            <a:avLst/>
          </a:prstGeom>
        </p:spPr>
      </p:pic>
      <p:pic>
        <p:nvPicPr>
          <p:cNvPr id="14" name="SK-12-img-13" descr="preencoded.png"/>
          <p:cNvPicPr>
            <a:picLocks noChangeAspect="1"/>
          </p:cNvPicPr>
          <p:nvPr/>
        </p:nvPicPr>
        <p:blipFill>
          <a:blip r:embed="rId14"/>
          <a:stretch>
            <a:fillRect/>
          </a:stretch>
        </p:blipFill>
        <p:spPr>
          <a:xfrm>
            <a:off x="571500" y="4748510"/>
            <a:ext cx="190500" cy="152400"/>
          </a:xfrm>
          <a:prstGeom prst="rect">
            <a:avLst/>
          </a:prstGeom>
        </p:spPr>
      </p:pic>
      <p:pic>
        <p:nvPicPr>
          <p:cNvPr id="15" name="SK-12-img-14" descr="preencoded.png"/>
          <p:cNvPicPr>
            <a:picLocks noChangeAspect="1"/>
          </p:cNvPicPr>
          <p:nvPr/>
        </p:nvPicPr>
        <p:blipFill>
          <a:blip r:embed="rId6"/>
          <a:stretch>
            <a:fillRect/>
          </a:stretch>
        </p:blipFill>
        <p:spPr>
          <a:xfrm>
            <a:off x="6238875" y="1223963"/>
            <a:ext cx="5572125" cy="2155031"/>
          </a:xfrm>
          <a:prstGeom prst="rect">
            <a:avLst/>
          </a:prstGeom>
        </p:spPr>
      </p:pic>
      <p:pic>
        <p:nvPicPr>
          <p:cNvPr id="16" name="SK-12-img-15" descr="preencoded.png"/>
          <p:cNvPicPr>
            <a:picLocks noChangeAspect="1"/>
          </p:cNvPicPr>
          <p:nvPr/>
        </p:nvPicPr>
        <p:blipFill>
          <a:blip r:embed="rId15"/>
          <a:stretch>
            <a:fillRect/>
          </a:stretch>
        </p:blipFill>
        <p:spPr>
          <a:xfrm>
            <a:off x="6429375" y="1428750"/>
            <a:ext cx="285750" cy="228600"/>
          </a:xfrm>
          <a:prstGeom prst="rect">
            <a:avLst/>
          </a:prstGeom>
        </p:spPr>
      </p:pic>
      <p:pic>
        <p:nvPicPr>
          <p:cNvPr id="17" name="SK-12-img-16" descr="preencoded.png"/>
          <p:cNvPicPr>
            <a:picLocks noChangeAspect="1"/>
          </p:cNvPicPr>
          <p:nvPr/>
        </p:nvPicPr>
        <p:blipFill>
          <a:blip r:embed="rId16"/>
          <a:stretch>
            <a:fillRect/>
          </a:stretch>
        </p:blipFill>
        <p:spPr>
          <a:xfrm>
            <a:off x="6429375" y="1785938"/>
            <a:ext cx="190500" cy="175766"/>
          </a:xfrm>
          <a:prstGeom prst="rect">
            <a:avLst/>
          </a:prstGeom>
        </p:spPr>
      </p:pic>
      <p:pic>
        <p:nvPicPr>
          <p:cNvPr id="18" name="SK-12-img-17" descr="preencoded.png"/>
          <p:cNvPicPr>
            <a:picLocks noChangeAspect="1"/>
          </p:cNvPicPr>
          <p:nvPr/>
        </p:nvPicPr>
        <p:blipFill>
          <a:blip r:embed="rId17"/>
          <a:stretch>
            <a:fillRect/>
          </a:stretch>
        </p:blipFill>
        <p:spPr>
          <a:xfrm>
            <a:off x="6429375" y="2307729"/>
            <a:ext cx="190500" cy="190500"/>
          </a:xfrm>
          <a:prstGeom prst="rect">
            <a:avLst/>
          </a:prstGeom>
        </p:spPr>
      </p:pic>
      <p:pic>
        <p:nvPicPr>
          <p:cNvPr id="19" name="SK-12-img-18" descr="preencoded.png"/>
          <p:cNvPicPr>
            <a:picLocks noChangeAspect="1"/>
          </p:cNvPicPr>
          <p:nvPr/>
        </p:nvPicPr>
        <p:blipFill>
          <a:blip r:embed="rId10"/>
          <a:stretch>
            <a:fillRect/>
          </a:stretch>
        </p:blipFill>
        <p:spPr>
          <a:xfrm>
            <a:off x="6238875" y="3569494"/>
            <a:ext cx="5572125" cy="2155031"/>
          </a:xfrm>
          <a:prstGeom prst="rect">
            <a:avLst/>
          </a:prstGeom>
        </p:spPr>
      </p:pic>
      <p:pic>
        <p:nvPicPr>
          <p:cNvPr id="20" name="SK-12-img-19" descr="preencoded.png"/>
          <p:cNvPicPr>
            <a:picLocks noChangeAspect="1"/>
          </p:cNvPicPr>
          <p:nvPr/>
        </p:nvPicPr>
        <p:blipFill>
          <a:blip r:embed="rId18"/>
          <a:stretch>
            <a:fillRect/>
          </a:stretch>
        </p:blipFill>
        <p:spPr>
          <a:xfrm>
            <a:off x="6429375" y="3774281"/>
            <a:ext cx="285750" cy="228600"/>
          </a:xfrm>
          <a:prstGeom prst="rect">
            <a:avLst/>
          </a:prstGeom>
        </p:spPr>
      </p:pic>
      <p:pic>
        <p:nvPicPr>
          <p:cNvPr id="21" name="SK-12-img-20" descr="preencoded.png"/>
          <p:cNvPicPr>
            <a:picLocks noChangeAspect="1"/>
          </p:cNvPicPr>
          <p:nvPr/>
        </p:nvPicPr>
        <p:blipFill>
          <a:blip r:embed="rId19"/>
          <a:stretch>
            <a:fillRect/>
          </a:stretch>
        </p:blipFill>
        <p:spPr>
          <a:xfrm>
            <a:off x="6429375" y="4131469"/>
            <a:ext cx="190500" cy="152400"/>
          </a:xfrm>
          <a:prstGeom prst="rect">
            <a:avLst/>
          </a:prstGeom>
        </p:spPr>
      </p:pic>
      <p:pic>
        <p:nvPicPr>
          <p:cNvPr id="22" name="SK-12-img-21" descr="preencoded.png"/>
          <p:cNvPicPr>
            <a:picLocks noChangeAspect="1"/>
          </p:cNvPicPr>
          <p:nvPr/>
        </p:nvPicPr>
        <p:blipFill>
          <a:blip r:embed="rId20"/>
          <a:stretch>
            <a:fillRect/>
          </a:stretch>
        </p:blipFill>
        <p:spPr>
          <a:xfrm>
            <a:off x="6429375" y="4439989"/>
            <a:ext cx="190500" cy="152400"/>
          </a:xfrm>
          <a:prstGeom prst="rect">
            <a:avLst/>
          </a:prstGeom>
        </p:spPr>
      </p:pic>
      <p:pic>
        <p:nvPicPr>
          <p:cNvPr id="23" name="SK-12-img-22" descr="preencoded.png"/>
          <p:cNvPicPr>
            <a:picLocks noChangeAspect="1"/>
          </p:cNvPicPr>
          <p:nvPr/>
        </p:nvPicPr>
        <p:blipFill>
          <a:blip r:embed="rId21"/>
          <a:stretch>
            <a:fillRect/>
          </a:stretch>
        </p:blipFill>
        <p:spPr>
          <a:xfrm>
            <a:off x="6429375" y="4748510"/>
            <a:ext cx="190500" cy="152400"/>
          </a:xfrm>
          <a:prstGeom prst="rect">
            <a:avLst/>
          </a:prstGeom>
        </p:spPr>
      </p:pic>
      <p:pic>
        <p:nvPicPr>
          <p:cNvPr id="24" name="SK-12-img-23" descr="preencoded.png"/>
          <p:cNvPicPr>
            <a:picLocks noChangeAspect="1"/>
          </p:cNvPicPr>
          <p:nvPr/>
        </p:nvPicPr>
        <p:blipFill>
          <a:blip r:embed="rId22"/>
          <a:stretch>
            <a:fillRect/>
          </a:stretch>
        </p:blipFill>
        <p:spPr>
          <a:xfrm>
            <a:off x="0" y="5915025"/>
            <a:ext cx="12192000" cy="942975"/>
          </a:xfrm>
          <a:prstGeom prst="rect">
            <a:avLst/>
          </a:prstGeom>
        </p:spPr>
      </p:pic>
      <p:sp>
        <p:nvSpPr>
          <p:cNvPr id="25" name="SK-12-text-24"/>
          <p:cNvSpPr/>
          <p:nvPr/>
        </p:nvSpPr>
        <p:spPr>
          <a:xfrm>
            <a:off x="333375" y="257175"/>
            <a:ext cx="11858625"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MANAGEMENT STEP 4: INSULIN THERAPY (JBDS 2023)</a:t>
            </a:r>
            <a:endParaRPr lang="en-US" sz="1650" dirty="0"/>
          </a:p>
        </p:txBody>
      </p:sp>
      <p:sp>
        <p:nvSpPr>
          <p:cNvPr id="26" name="SK-12-text-25"/>
          <p:cNvSpPr/>
          <p:nvPr/>
        </p:nvSpPr>
        <p:spPr>
          <a:xfrm>
            <a:off x="333375" y="590550"/>
            <a:ext cx="5823645"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A: Steroid-Induced Hyperglycaemia</a:t>
            </a:r>
            <a:endParaRPr lang="en-US" sz="900" dirty="0"/>
          </a:p>
        </p:txBody>
      </p:sp>
      <p:sp>
        <p:nvSpPr>
          <p:cNvPr id="27" name="SK-12-text-26"/>
          <p:cNvSpPr/>
          <p:nvPr/>
        </p:nvSpPr>
        <p:spPr>
          <a:xfrm>
            <a:off x="10808940" y="438150"/>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8" name="SK-12-text-27"/>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9" name="SK-12-text-28"/>
          <p:cNvSpPr/>
          <p:nvPr/>
        </p:nvSpPr>
        <p:spPr>
          <a:xfrm>
            <a:off x="971550" y="1414463"/>
            <a:ext cx="55549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Once-Daily Morning Steroids</a:t>
            </a:r>
            <a:endParaRPr lang="en-US" sz="1350" dirty="0"/>
          </a:p>
        </p:txBody>
      </p:sp>
      <p:sp>
        <p:nvSpPr>
          <p:cNvPr id="30" name="SK-12-text-29"/>
          <p:cNvSpPr/>
          <p:nvPr/>
        </p:nvSpPr>
        <p:spPr>
          <a:xfrm>
            <a:off x="857250" y="1785938"/>
            <a:ext cx="1078992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Preferred Regime:</a:t>
            </a:r>
            <a:r>
              <a:rPr lang="en-US" sz="1200" dirty="0">
                <a:solidFill>
                  <a:srgbClr val="2D2D2D"/>
                </a:solidFill>
              </a:rPr>
              <a:t> Isophane (NPH) insulin (e.g., Humulin I).</a:t>
            </a:r>
            <a:endParaRPr lang="en-US" sz="1200" dirty="0"/>
          </a:p>
        </p:txBody>
      </p:sp>
      <p:sp>
        <p:nvSpPr>
          <p:cNvPr id="31" name="SK-12-text-30"/>
          <p:cNvSpPr/>
          <p:nvPr/>
        </p:nvSpPr>
        <p:spPr>
          <a:xfrm>
            <a:off x="857250" y="2094458"/>
            <a:ext cx="49053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Mechanism:</a:t>
            </a:r>
            <a:r>
              <a:rPr lang="en-US" sz="1200" dirty="0">
                <a:solidFill>
                  <a:srgbClr val="2D2D2D"/>
                </a:solidFill>
              </a:rPr>
              <a:t> Intermediate-acting peak (4–8h) matches the prednisolone glucose rise.</a:t>
            </a:r>
            <a:endParaRPr lang="en-US" sz="1200" dirty="0"/>
          </a:p>
        </p:txBody>
      </p:sp>
      <p:sp>
        <p:nvSpPr>
          <p:cNvPr id="32" name="SK-12-text-31"/>
          <p:cNvSpPr/>
          <p:nvPr/>
        </p:nvSpPr>
        <p:spPr>
          <a:xfrm>
            <a:off x="857250" y="2616250"/>
            <a:ext cx="969264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Timing:</a:t>
            </a:r>
            <a:r>
              <a:rPr lang="en-US" sz="1200" dirty="0">
                <a:solidFill>
                  <a:srgbClr val="2D2D2D"/>
                </a:solidFill>
              </a:rPr>
              <a:t> Administer with prednisolone or at lunchtime.</a:t>
            </a:r>
            <a:endParaRPr lang="en-US" sz="1200" dirty="0"/>
          </a:p>
        </p:txBody>
      </p:sp>
      <p:sp>
        <p:nvSpPr>
          <p:cNvPr id="33" name="SK-12-text-32"/>
          <p:cNvSpPr/>
          <p:nvPr/>
        </p:nvSpPr>
        <p:spPr>
          <a:xfrm>
            <a:off x="971550" y="3759994"/>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Initial Dosing &amp; Titration</a:t>
            </a:r>
            <a:endParaRPr lang="en-US" sz="1350" dirty="0"/>
          </a:p>
        </p:txBody>
      </p:sp>
      <p:sp>
        <p:nvSpPr>
          <p:cNvPr id="34" name="SK-12-text-33"/>
          <p:cNvSpPr/>
          <p:nvPr/>
        </p:nvSpPr>
        <p:spPr>
          <a:xfrm>
            <a:off x="857250" y="4131469"/>
            <a:ext cx="67056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Start with </a:t>
            </a:r>
            <a:r>
              <a:rPr lang="en-US" sz="1200" b="1" dirty="0">
                <a:solidFill>
                  <a:srgbClr val="2D2D2D"/>
                </a:solidFill>
              </a:rPr>
              <a:t>0.1 – 0.3 units/kg/day</a:t>
            </a:r>
            <a:r>
              <a:rPr lang="en-US" sz="1200" dirty="0">
                <a:solidFill>
                  <a:srgbClr val="2D2D2D"/>
                </a:solidFill>
              </a:rPr>
              <a:t>.</a:t>
            </a:r>
            <a:endParaRPr lang="en-US" sz="1200" dirty="0"/>
          </a:p>
        </p:txBody>
      </p:sp>
      <p:sp>
        <p:nvSpPr>
          <p:cNvPr id="35" name="SK-12-text-34"/>
          <p:cNvSpPr/>
          <p:nvPr/>
        </p:nvSpPr>
        <p:spPr>
          <a:xfrm>
            <a:off x="857250" y="4439989"/>
            <a:ext cx="113347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Titrate daily based on afternoon and evening capillary blood glucose.</a:t>
            </a:r>
            <a:endParaRPr lang="en-US" sz="1200" dirty="0"/>
          </a:p>
        </p:txBody>
      </p:sp>
      <p:sp>
        <p:nvSpPr>
          <p:cNvPr id="36" name="SK-12-text-35"/>
          <p:cNvSpPr/>
          <p:nvPr/>
        </p:nvSpPr>
        <p:spPr>
          <a:xfrm>
            <a:off x="857250" y="4748510"/>
            <a:ext cx="969264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Target: Maintain BG </a:t>
            </a:r>
            <a:r>
              <a:rPr lang="en-US" sz="1200" b="1" dirty="0">
                <a:solidFill>
                  <a:srgbClr val="2D2D2D"/>
                </a:solidFill>
              </a:rPr>
              <a:t>6 – 12 mmol/L</a:t>
            </a:r>
            <a:r>
              <a:rPr lang="en-US" sz="1200" dirty="0">
                <a:solidFill>
                  <a:srgbClr val="2D2D2D"/>
                </a:solidFill>
              </a:rPr>
              <a:t> (avoiding hypos).</a:t>
            </a:r>
            <a:endParaRPr lang="en-US" sz="1200" dirty="0"/>
          </a:p>
        </p:txBody>
      </p:sp>
      <p:sp>
        <p:nvSpPr>
          <p:cNvPr id="37" name="SK-12-text-36"/>
          <p:cNvSpPr/>
          <p:nvPr/>
        </p:nvSpPr>
        <p:spPr>
          <a:xfrm>
            <a:off x="6829425" y="1414463"/>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Complex Steroid Regimes</a:t>
            </a:r>
            <a:endParaRPr lang="en-US" sz="1350" dirty="0"/>
          </a:p>
        </p:txBody>
      </p:sp>
      <p:sp>
        <p:nvSpPr>
          <p:cNvPr id="38" name="SK-12-text-37"/>
          <p:cNvSpPr/>
          <p:nvPr/>
        </p:nvSpPr>
        <p:spPr>
          <a:xfrm>
            <a:off x="6715125" y="1785938"/>
            <a:ext cx="49053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Twice-daily steroids:</a:t>
            </a:r>
            <a:r>
              <a:rPr lang="en-US" sz="1200" dirty="0">
                <a:solidFill>
                  <a:srgbClr val="2D2D2D"/>
                </a:solidFill>
              </a:rPr>
              <a:t> Usually require twice-daily NPH or a full basal-bolus regime.</a:t>
            </a:r>
            <a:endParaRPr lang="en-US" sz="1200" dirty="0"/>
          </a:p>
        </p:txBody>
      </p:sp>
      <p:sp>
        <p:nvSpPr>
          <p:cNvPr id="39" name="SK-12-text-38"/>
          <p:cNvSpPr/>
          <p:nvPr/>
        </p:nvSpPr>
        <p:spPr>
          <a:xfrm>
            <a:off x="6715125" y="2307729"/>
            <a:ext cx="49053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Dexamethasone:</a:t>
            </a:r>
            <a:r>
              <a:rPr lang="en-US" sz="1200" dirty="0">
                <a:solidFill>
                  <a:srgbClr val="2D2D2D"/>
                </a:solidFill>
              </a:rPr>
              <a:t> Long-acting steroid; often requires long-acting basal insulin or QDS short-acting.</a:t>
            </a:r>
            <a:endParaRPr lang="en-US" sz="1200" dirty="0"/>
          </a:p>
        </p:txBody>
      </p:sp>
      <p:sp>
        <p:nvSpPr>
          <p:cNvPr id="40" name="SK-12-text-39"/>
          <p:cNvSpPr/>
          <p:nvPr/>
        </p:nvSpPr>
        <p:spPr>
          <a:xfrm>
            <a:off x="6829425" y="3759994"/>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Adjusting Existing Insulin</a:t>
            </a:r>
            <a:endParaRPr lang="en-US" sz="1350" dirty="0"/>
          </a:p>
        </p:txBody>
      </p:sp>
      <p:sp>
        <p:nvSpPr>
          <p:cNvPr id="41" name="SK-12-text-40"/>
          <p:cNvSpPr/>
          <p:nvPr/>
        </p:nvSpPr>
        <p:spPr>
          <a:xfrm>
            <a:off x="6715125" y="4131469"/>
            <a:ext cx="547687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Increase total daily dose by </a:t>
            </a:r>
            <a:r>
              <a:rPr lang="en-US" sz="1200" b="1" dirty="0">
                <a:solidFill>
                  <a:srgbClr val="2D2D2D"/>
                </a:solidFill>
              </a:rPr>
              <a:t>20 – 30%</a:t>
            </a:r>
            <a:r>
              <a:rPr lang="en-US" sz="1200" dirty="0">
                <a:solidFill>
                  <a:srgbClr val="2D2D2D"/>
                </a:solidFill>
              </a:rPr>
              <a:t> during the steroid course.</a:t>
            </a:r>
            <a:endParaRPr lang="en-US" sz="1200" dirty="0"/>
          </a:p>
        </p:txBody>
      </p:sp>
      <p:sp>
        <p:nvSpPr>
          <p:cNvPr id="42" name="SK-12-text-41"/>
          <p:cNvSpPr/>
          <p:nvPr/>
        </p:nvSpPr>
        <p:spPr>
          <a:xfrm>
            <a:off x="6715125" y="4439989"/>
            <a:ext cx="547687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Ensure a plan is in place to </a:t>
            </a:r>
            <a:r>
              <a:rPr lang="en-US" sz="1200" b="1" dirty="0">
                <a:solidFill>
                  <a:srgbClr val="2D2D2D"/>
                </a:solidFill>
              </a:rPr>
              <a:t>reduce doses</a:t>
            </a:r>
            <a:r>
              <a:rPr lang="en-US" sz="1200" dirty="0">
                <a:solidFill>
                  <a:srgbClr val="2D2D2D"/>
                </a:solidFill>
              </a:rPr>
              <a:t> as steroids are tapered.</a:t>
            </a:r>
            <a:endParaRPr lang="en-US" sz="1200" dirty="0"/>
          </a:p>
        </p:txBody>
      </p:sp>
      <p:sp>
        <p:nvSpPr>
          <p:cNvPr id="43" name="SK-12-text-42"/>
          <p:cNvSpPr/>
          <p:nvPr/>
        </p:nvSpPr>
        <p:spPr>
          <a:xfrm>
            <a:off x="6715125" y="4748510"/>
            <a:ext cx="547687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Refer to specialist if control is erratic or DKA risk is high.</a:t>
            </a:r>
            <a:endParaRPr lang="en-US" sz="1200" dirty="0"/>
          </a:p>
        </p:txBody>
      </p:sp>
      <p:sp>
        <p:nvSpPr>
          <p:cNvPr id="44" name="SK-12-text-43"/>
          <p:cNvSpPr/>
          <p:nvPr/>
        </p:nvSpPr>
        <p:spPr>
          <a:xfrm>
            <a:off x="381000" y="5915025"/>
            <a:ext cx="11430000" cy="942975"/>
          </a:xfrm>
          <a:prstGeom prst="rect">
            <a:avLst/>
          </a:prstGeom>
          <a:noFill/>
          <a:ln/>
        </p:spPr>
        <p:txBody>
          <a:bodyPr vert="horz" wrap="square" lIns="0" tIns="0" rIns="0" bIns="0" rtlCol="0" anchor="ctr"/>
          <a:lstStyle/>
          <a:p>
            <a:pPr marL="0" indent="0">
              <a:lnSpc>
                <a:spcPts val="1238"/>
              </a:lnSpc>
              <a:buNone/>
            </a:pPr>
            <a:r>
              <a:rPr lang="en-US" sz="825" b="1" dirty="0">
                <a:solidFill>
                  <a:srgbClr val="F37021"/>
                </a:solidFill>
              </a:rPr>
              <a:t>SPEAKER NOTES</a:t>
            </a:r>
            <a:r>
              <a:rPr lang="en-US" sz="975" dirty="0">
                <a:solidFill>
                  <a:srgbClr val="555555"/>
                </a:solidFill>
              </a:rPr>
              <a:t>JBDS 2023 identifies Insulin as the primary recommendation for significant hyperglycaemia (readings &gt;12 mmol/L). The choice of insulin is driven by the steroid's pharmacokinetics. For Prednisolone, NPH insulin is ideal because its intermediate-acting peak coincides with the mid-afternoon glucose spike. Avoid long-acting analogues (like Glargine) for morning-only steroids as they increase nocturnal hypoglycaemia risk when the steroid effect has worn off.</a:t>
            </a:r>
            <a:endParaRPr lang="en-US" sz="975"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3-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3-img-3" descr="preencoded.png"/>
          <p:cNvPicPr>
            <a:picLocks noChangeAspect="1"/>
          </p:cNvPicPr>
          <p:nvPr/>
        </p:nvPicPr>
        <p:blipFill>
          <a:blip r:embed="rId4"/>
          <a:stretch>
            <a:fillRect/>
          </a:stretch>
        </p:blipFill>
        <p:spPr>
          <a:xfrm>
            <a:off x="142875" y="142875"/>
            <a:ext cx="11906250" cy="733425"/>
          </a:xfrm>
          <a:prstGeom prst="rect">
            <a:avLst/>
          </a:prstGeom>
        </p:spPr>
      </p:pic>
      <p:pic>
        <p:nvPicPr>
          <p:cNvPr id="5" name="SK-13-img-4" descr="preencoded.png"/>
          <p:cNvPicPr>
            <a:picLocks noChangeAspect="1"/>
          </p:cNvPicPr>
          <p:nvPr/>
        </p:nvPicPr>
        <p:blipFill>
          <a:blip r:embed="rId5"/>
          <a:stretch>
            <a:fillRect/>
          </a:stretch>
        </p:blipFill>
        <p:spPr>
          <a:xfrm>
            <a:off x="381000" y="1925836"/>
            <a:ext cx="6715125" cy="3039666"/>
          </a:xfrm>
          <a:prstGeom prst="rect">
            <a:avLst/>
          </a:prstGeom>
        </p:spPr>
      </p:pic>
      <p:pic>
        <p:nvPicPr>
          <p:cNvPr id="6" name="SK-13-img-5" descr="preencoded.png"/>
          <p:cNvPicPr>
            <a:picLocks noChangeAspect="1"/>
          </p:cNvPicPr>
          <p:nvPr/>
        </p:nvPicPr>
        <p:blipFill>
          <a:blip r:embed="rId6"/>
          <a:stretch>
            <a:fillRect/>
          </a:stretch>
        </p:blipFill>
        <p:spPr>
          <a:xfrm>
            <a:off x="619125" y="2204889"/>
            <a:ext cx="214313" cy="175320"/>
          </a:xfrm>
          <a:prstGeom prst="rect">
            <a:avLst/>
          </a:prstGeom>
        </p:spPr>
      </p:pic>
      <p:pic>
        <p:nvPicPr>
          <p:cNvPr id="7" name="SK-13-img-6" descr="preencoded.png"/>
          <p:cNvPicPr>
            <a:picLocks noChangeAspect="1"/>
          </p:cNvPicPr>
          <p:nvPr/>
        </p:nvPicPr>
        <p:blipFill>
          <a:blip r:embed="rId7"/>
          <a:stretch>
            <a:fillRect/>
          </a:stretch>
        </p:blipFill>
        <p:spPr>
          <a:xfrm>
            <a:off x="381000" y="5251252"/>
            <a:ext cx="6715125" cy="714375"/>
          </a:xfrm>
          <a:prstGeom prst="rect">
            <a:avLst/>
          </a:prstGeom>
        </p:spPr>
      </p:pic>
      <p:pic>
        <p:nvPicPr>
          <p:cNvPr id="8" name="SK-13-img-7" descr="preencoded.png"/>
          <p:cNvPicPr>
            <a:picLocks noChangeAspect="1"/>
          </p:cNvPicPr>
          <p:nvPr/>
        </p:nvPicPr>
        <p:blipFill>
          <a:blip r:embed="rId8"/>
          <a:stretch>
            <a:fillRect/>
          </a:stretch>
        </p:blipFill>
        <p:spPr>
          <a:xfrm>
            <a:off x="571500" y="5519142"/>
            <a:ext cx="178594" cy="178594"/>
          </a:xfrm>
          <a:prstGeom prst="rect">
            <a:avLst/>
          </a:prstGeom>
        </p:spPr>
      </p:pic>
      <p:pic>
        <p:nvPicPr>
          <p:cNvPr id="9" name="SK-13-img-8" descr="preencoded.png"/>
          <p:cNvPicPr>
            <a:picLocks noChangeAspect="1"/>
          </p:cNvPicPr>
          <p:nvPr/>
        </p:nvPicPr>
        <p:blipFill>
          <a:blip r:embed="rId9"/>
          <a:stretch>
            <a:fillRect/>
          </a:stretch>
        </p:blipFill>
        <p:spPr>
          <a:xfrm>
            <a:off x="7334250" y="1473398"/>
            <a:ext cx="4476750" cy="2898874"/>
          </a:xfrm>
          <a:prstGeom prst="rect">
            <a:avLst/>
          </a:prstGeom>
        </p:spPr>
      </p:pic>
      <p:pic>
        <p:nvPicPr>
          <p:cNvPr id="10" name="SK-13-img-9" descr="preencoded.png"/>
          <p:cNvPicPr>
            <a:picLocks noChangeAspect="1"/>
          </p:cNvPicPr>
          <p:nvPr/>
        </p:nvPicPr>
        <p:blipFill>
          <a:blip r:embed="rId10"/>
          <a:stretch>
            <a:fillRect/>
          </a:stretch>
        </p:blipFill>
        <p:spPr>
          <a:xfrm>
            <a:off x="7572375" y="1752451"/>
            <a:ext cx="214313" cy="175320"/>
          </a:xfrm>
          <a:prstGeom prst="rect">
            <a:avLst/>
          </a:prstGeom>
        </p:spPr>
      </p:pic>
      <p:pic>
        <p:nvPicPr>
          <p:cNvPr id="11" name="SK-13-img-10" descr="preencoded.png"/>
          <p:cNvPicPr>
            <a:picLocks noChangeAspect="1"/>
          </p:cNvPicPr>
          <p:nvPr/>
        </p:nvPicPr>
        <p:blipFill>
          <a:blip r:embed="rId11"/>
          <a:stretch>
            <a:fillRect/>
          </a:stretch>
        </p:blipFill>
        <p:spPr>
          <a:xfrm>
            <a:off x="7334250" y="4562773"/>
            <a:ext cx="4476750" cy="1664791"/>
          </a:xfrm>
          <a:prstGeom prst="rect">
            <a:avLst/>
          </a:prstGeom>
        </p:spPr>
      </p:pic>
      <p:pic>
        <p:nvPicPr>
          <p:cNvPr id="12" name="SK-13-img-11" descr="preencoded.png"/>
          <p:cNvPicPr>
            <a:picLocks noChangeAspect="1"/>
          </p:cNvPicPr>
          <p:nvPr/>
        </p:nvPicPr>
        <p:blipFill>
          <a:blip r:embed="rId12"/>
          <a:stretch>
            <a:fillRect/>
          </a:stretch>
        </p:blipFill>
        <p:spPr>
          <a:xfrm>
            <a:off x="7572375" y="4841825"/>
            <a:ext cx="214313" cy="175320"/>
          </a:xfrm>
          <a:prstGeom prst="rect">
            <a:avLst/>
          </a:prstGeom>
        </p:spPr>
      </p:pic>
      <p:sp>
        <p:nvSpPr>
          <p:cNvPr id="13" name="SK-13-text-12"/>
          <p:cNvSpPr/>
          <p:nvPr/>
        </p:nvSpPr>
        <p:spPr>
          <a:xfrm>
            <a:off x="333375" y="257175"/>
            <a:ext cx="754380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STEROID-INDUCED HYPERGLYCAEMIA</a:t>
            </a:r>
            <a:endParaRPr lang="en-US" sz="1650" dirty="0"/>
          </a:p>
        </p:txBody>
      </p:sp>
      <p:sp>
        <p:nvSpPr>
          <p:cNvPr id="14" name="SK-13-text-13"/>
          <p:cNvSpPr/>
          <p:nvPr/>
        </p:nvSpPr>
        <p:spPr>
          <a:xfrm>
            <a:off x="333375" y="590550"/>
            <a:ext cx="438912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Step Down and Stopping Treatment</a:t>
            </a:r>
            <a:endParaRPr lang="en-US" sz="900" dirty="0"/>
          </a:p>
        </p:txBody>
      </p:sp>
      <p:sp>
        <p:nvSpPr>
          <p:cNvPr id="15" name="SK-13-text-14"/>
          <p:cNvSpPr/>
          <p:nvPr/>
        </p:nvSpPr>
        <p:spPr>
          <a:xfrm>
            <a:off x="10808940" y="438150"/>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16" name="SK-13-text-15"/>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17" name="SK-13-text-16"/>
          <p:cNvSpPr/>
          <p:nvPr/>
        </p:nvSpPr>
        <p:spPr>
          <a:xfrm>
            <a:off x="928688" y="2163961"/>
            <a:ext cx="6238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The Tapering Strategy</a:t>
            </a:r>
            <a:endParaRPr lang="en-US" sz="1350" dirty="0"/>
          </a:p>
        </p:txBody>
      </p:sp>
      <p:sp>
        <p:nvSpPr>
          <p:cNvPr id="18" name="SK-13-text-17"/>
          <p:cNvSpPr/>
          <p:nvPr/>
        </p:nvSpPr>
        <p:spPr>
          <a:xfrm>
            <a:off x="809625" y="2564011"/>
            <a:ext cx="60483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F37021"/>
                </a:solidFill>
              </a:rPr>
              <a:t>Synchronized Reduction:</a:t>
            </a:r>
            <a:r>
              <a:rPr lang="en-US" sz="1200" dirty="0">
                <a:solidFill>
                  <a:srgbClr val="2D2D2D"/>
                </a:solidFill>
              </a:rPr>
              <a:t> Hypoglycaemic medications must be stepped down </a:t>
            </a:r>
            <a:r>
              <a:rPr lang="en-US" sz="1200" b="1" dirty="0">
                <a:solidFill>
                  <a:srgbClr val="F37021"/>
                </a:solidFill>
              </a:rPr>
              <a:t>proportionally</a:t>
            </a:r>
            <a:r>
              <a:rPr lang="en-US" sz="1200" dirty="0">
                <a:solidFill>
                  <a:srgbClr val="2D2D2D"/>
                </a:solidFill>
              </a:rPr>
              <a:t> as the steroid dose is weaned.</a:t>
            </a:r>
            <a:endParaRPr lang="en-US" sz="1200" dirty="0"/>
          </a:p>
        </p:txBody>
      </p:sp>
      <p:sp>
        <p:nvSpPr>
          <p:cNvPr id="19" name="SK-13-text-18"/>
          <p:cNvSpPr/>
          <p:nvPr/>
        </p:nvSpPr>
        <p:spPr>
          <a:xfrm>
            <a:off x="809625" y="3104852"/>
            <a:ext cx="60483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F37021"/>
                </a:solidFill>
              </a:rPr>
              <a:t>Gliclazide MR Taper:</a:t>
            </a:r>
            <a:r>
              <a:rPr lang="en-US" sz="1200" dirty="0">
                <a:solidFill>
                  <a:srgbClr val="2D2D2D"/>
                </a:solidFill>
              </a:rPr>
              <a:t> Reduce dose (e.g., from 120mg to 60mg to 30mg) in tandem with prednisolone reduction.</a:t>
            </a:r>
            <a:endParaRPr lang="en-US" sz="1200" dirty="0"/>
          </a:p>
        </p:txBody>
      </p:sp>
      <p:sp>
        <p:nvSpPr>
          <p:cNvPr id="20" name="SK-13-text-19"/>
          <p:cNvSpPr/>
          <p:nvPr/>
        </p:nvSpPr>
        <p:spPr>
          <a:xfrm>
            <a:off x="809625" y="3645694"/>
            <a:ext cx="60483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F37021"/>
                </a:solidFill>
              </a:rPr>
              <a:t>Insulin Adjustment:</a:t>
            </a:r>
            <a:r>
              <a:rPr lang="en-US" sz="1200" dirty="0">
                <a:solidFill>
                  <a:srgbClr val="2D2D2D"/>
                </a:solidFill>
              </a:rPr>
              <a:t> Typically requires a 20–30% dose reduction for every significant steroid step-down.</a:t>
            </a:r>
            <a:endParaRPr lang="en-US" sz="1200" dirty="0"/>
          </a:p>
        </p:txBody>
      </p:sp>
      <p:sp>
        <p:nvSpPr>
          <p:cNvPr id="21" name="SK-13-text-20"/>
          <p:cNvSpPr/>
          <p:nvPr/>
        </p:nvSpPr>
        <p:spPr>
          <a:xfrm>
            <a:off x="809625" y="4186535"/>
            <a:ext cx="604837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F37021"/>
                </a:solidFill>
              </a:rPr>
              <a:t>Complete Cessation:</a:t>
            </a:r>
            <a:r>
              <a:rPr lang="en-US" sz="1200" dirty="0">
                <a:solidFill>
                  <a:srgbClr val="2D2D2D"/>
                </a:solidFill>
              </a:rPr>
              <a:t> Stop all steroid-specific glucose-lowering agents once steroids are discontinued and BG is stable.</a:t>
            </a:r>
            <a:endParaRPr lang="en-US" sz="1200" dirty="0"/>
          </a:p>
        </p:txBody>
      </p:sp>
      <p:sp>
        <p:nvSpPr>
          <p:cNvPr id="22" name="SK-13-text-21"/>
          <p:cNvSpPr/>
          <p:nvPr/>
        </p:nvSpPr>
        <p:spPr>
          <a:xfrm>
            <a:off x="892969" y="5394127"/>
            <a:ext cx="6012656"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FFFFFF"/>
                </a:solidFill>
              </a:rPr>
              <a:t>Safety Alert:</a:t>
            </a:r>
            <a:r>
              <a:rPr lang="en-US" sz="1125" dirty="0">
                <a:solidFill>
                  <a:srgbClr val="FFFFFF"/>
                </a:solidFill>
              </a:rPr>
              <a:t> Failure to taper hypoglycaemic treatment alongside steroids is a leading cause of </a:t>
            </a:r>
            <a:r>
              <a:rPr lang="en-US" sz="1125" b="1" dirty="0">
                <a:solidFill>
                  <a:srgbClr val="FFFFFF"/>
                </a:solidFill>
              </a:rPr>
              <a:t>iatrogenic hypoglycaemia</a:t>
            </a:r>
            <a:r>
              <a:rPr lang="en-US" sz="1125" dirty="0">
                <a:solidFill>
                  <a:srgbClr val="FFFFFF"/>
                </a:solidFill>
              </a:rPr>
              <a:t> in primary care.</a:t>
            </a:r>
            <a:endParaRPr lang="en-US" sz="1125" dirty="0"/>
          </a:p>
        </p:txBody>
      </p:sp>
      <p:sp>
        <p:nvSpPr>
          <p:cNvPr id="23" name="SK-13-text-22"/>
          <p:cNvSpPr/>
          <p:nvPr/>
        </p:nvSpPr>
        <p:spPr>
          <a:xfrm>
            <a:off x="7881937" y="1711523"/>
            <a:ext cx="43100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Post-Steroid Follow-up</a:t>
            </a:r>
            <a:endParaRPr lang="en-US" sz="1350" dirty="0"/>
          </a:p>
        </p:txBody>
      </p:sp>
      <p:sp>
        <p:nvSpPr>
          <p:cNvPr id="24" name="SK-13-text-23"/>
          <p:cNvSpPr/>
          <p:nvPr/>
        </p:nvSpPr>
        <p:spPr>
          <a:xfrm>
            <a:off x="7762875" y="2111573"/>
            <a:ext cx="38100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F37021"/>
                </a:solidFill>
              </a:rPr>
              <a:t>Immediate Monitoring:</a:t>
            </a:r>
            <a:r>
              <a:rPr lang="en-US" sz="1200" dirty="0">
                <a:solidFill>
                  <a:srgbClr val="2D2D2D"/>
                </a:solidFill>
              </a:rPr>
              <a:t> Continue capillary BG checks for 48 hours post-cessation.</a:t>
            </a:r>
            <a:endParaRPr lang="en-US" sz="1200" dirty="0"/>
          </a:p>
        </p:txBody>
      </p:sp>
      <p:sp>
        <p:nvSpPr>
          <p:cNvPr id="25" name="SK-13-text-24"/>
          <p:cNvSpPr/>
          <p:nvPr/>
        </p:nvSpPr>
        <p:spPr>
          <a:xfrm>
            <a:off x="7762875" y="2652415"/>
            <a:ext cx="38100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F37021"/>
                </a:solidFill>
              </a:rPr>
              <a:t>The 3-Month Rule:</a:t>
            </a:r>
            <a:r>
              <a:rPr lang="en-US" sz="1200" dirty="0">
                <a:solidFill>
                  <a:srgbClr val="2D2D2D"/>
                </a:solidFill>
              </a:rPr>
              <a:t> Check HbA1c 12 weeks after steroids have stopped to confirm resolution.</a:t>
            </a:r>
            <a:endParaRPr lang="en-US" sz="1200" dirty="0"/>
          </a:p>
        </p:txBody>
      </p:sp>
      <p:sp>
        <p:nvSpPr>
          <p:cNvPr id="26" name="SK-13-text-25"/>
          <p:cNvSpPr/>
          <p:nvPr/>
        </p:nvSpPr>
        <p:spPr>
          <a:xfrm>
            <a:off x="7762875" y="3193256"/>
            <a:ext cx="38100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F37021"/>
                </a:solidFill>
              </a:rPr>
              <a:t>Persistent T2DM:</a:t>
            </a:r>
            <a:r>
              <a:rPr lang="en-US" sz="1200" dirty="0">
                <a:solidFill>
                  <a:srgbClr val="2D2D2D"/>
                </a:solidFill>
              </a:rPr>
              <a:t> If HbA1c remains </a:t>
            </a:r>
            <a:r>
              <a:rPr lang="en-US" sz="1200" b="1" dirty="0">
                <a:solidFill>
                  <a:srgbClr val="F37021"/>
                </a:solidFill>
              </a:rPr>
              <a:t>≥48 mmol/mol</a:t>
            </a:r>
            <a:r>
              <a:rPr lang="en-US" sz="1200" dirty="0">
                <a:solidFill>
                  <a:srgbClr val="2D2D2D"/>
                </a:solidFill>
              </a:rPr>
              <a:t>, manage as Type 2 Diabetes.</a:t>
            </a:r>
            <a:endParaRPr lang="en-US" sz="1200" dirty="0"/>
          </a:p>
        </p:txBody>
      </p:sp>
      <p:sp>
        <p:nvSpPr>
          <p:cNvPr id="27" name="SK-13-text-26"/>
          <p:cNvSpPr/>
          <p:nvPr/>
        </p:nvSpPr>
        <p:spPr>
          <a:xfrm>
            <a:off x="7572375" y="3734098"/>
            <a:ext cx="4000500" cy="400050"/>
          </a:xfrm>
          <a:prstGeom prst="rect">
            <a:avLst/>
          </a:prstGeom>
          <a:noFill/>
          <a:ln/>
        </p:spPr>
        <p:txBody>
          <a:bodyPr vert="horz" wrap="square" lIns="0" tIns="0" rIns="0" bIns="0" rtlCol="0" anchor="ctr"/>
          <a:lstStyle/>
          <a:p>
            <a:pPr marL="0" indent="0">
              <a:lnSpc>
                <a:spcPts val="1575"/>
              </a:lnSpc>
              <a:buNone/>
            </a:pPr>
            <a:r>
              <a:rPr lang="en-US" sz="1050" i="1" dirty="0">
                <a:solidFill>
                  <a:srgbClr val="555555"/>
                </a:solidFill>
              </a:rPr>
              <a:t>JBDS 2023: Many patients "unmask" pre-existing undiagnosed T2DM during steroid therapy.</a:t>
            </a:r>
            <a:endParaRPr lang="en-US" sz="1050" dirty="0"/>
          </a:p>
        </p:txBody>
      </p:sp>
      <p:sp>
        <p:nvSpPr>
          <p:cNvPr id="28" name="SK-13-text-27"/>
          <p:cNvSpPr/>
          <p:nvPr/>
        </p:nvSpPr>
        <p:spPr>
          <a:xfrm>
            <a:off x="7881937" y="4800898"/>
            <a:ext cx="4000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Primary Care Action</a:t>
            </a:r>
            <a:endParaRPr lang="en-US" sz="1350" dirty="0"/>
          </a:p>
        </p:txBody>
      </p:sp>
      <p:sp>
        <p:nvSpPr>
          <p:cNvPr id="29" name="SK-13-text-28"/>
          <p:cNvSpPr/>
          <p:nvPr/>
        </p:nvSpPr>
        <p:spPr>
          <a:xfrm>
            <a:off x="7762875" y="5200948"/>
            <a:ext cx="381000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2D2D2D"/>
                </a:solidFill>
              </a:rPr>
              <a:t>Update patient's clinical record: "History of Steroid-Induced Hyperglycaemia".</a:t>
            </a:r>
            <a:endParaRPr lang="en-US" sz="1050" dirty="0"/>
          </a:p>
        </p:txBody>
      </p:sp>
      <p:sp>
        <p:nvSpPr>
          <p:cNvPr id="30" name="SK-13-text-29"/>
          <p:cNvSpPr/>
          <p:nvPr/>
        </p:nvSpPr>
        <p:spPr>
          <a:xfrm>
            <a:off x="7762875" y="5688509"/>
            <a:ext cx="4429125"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D2D2D"/>
                </a:solidFill>
              </a:rPr>
              <a:t>Flag for future steroid courses.</a:t>
            </a:r>
            <a:endParaRPr lang="en-US"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4-img-3" descr="preencoded.png"/>
          <p:cNvPicPr>
            <a:picLocks noChangeAspect="1"/>
          </p:cNvPicPr>
          <p:nvPr/>
        </p:nvPicPr>
        <p:blipFill>
          <a:blip r:embed="rId5"/>
          <a:stretch>
            <a:fillRect/>
          </a:stretch>
        </p:blipFill>
        <p:spPr>
          <a:xfrm>
            <a:off x="142875" y="142875"/>
            <a:ext cx="11906250" cy="733425"/>
          </a:xfrm>
          <a:prstGeom prst="rect">
            <a:avLst/>
          </a:prstGeom>
        </p:spPr>
      </p:pic>
      <p:pic>
        <p:nvPicPr>
          <p:cNvPr id="5" name="SK-14-img-4" descr="preencoded.png"/>
          <p:cNvPicPr>
            <a:picLocks noChangeAspect="1"/>
          </p:cNvPicPr>
          <p:nvPr/>
        </p:nvPicPr>
        <p:blipFill>
          <a:blip r:embed="rId6"/>
          <a:stretch>
            <a:fillRect/>
          </a:stretch>
        </p:blipFill>
        <p:spPr>
          <a:xfrm>
            <a:off x="381000" y="1635919"/>
            <a:ext cx="5572125" cy="2352675"/>
          </a:xfrm>
          <a:prstGeom prst="rect">
            <a:avLst/>
          </a:prstGeom>
        </p:spPr>
      </p:pic>
      <p:pic>
        <p:nvPicPr>
          <p:cNvPr id="6" name="SK-14-img-5" descr="preencoded.png"/>
          <p:cNvPicPr>
            <a:picLocks noChangeAspect="1"/>
          </p:cNvPicPr>
          <p:nvPr/>
        </p:nvPicPr>
        <p:blipFill>
          <a:blip r:embed="rId7"/>
          <a:stretch>
            <a:fillRect/>
          </a:stretch>
        </p:blipFill>
        <p:spPr>
          <a:xfrm>
            <a:off x="571500" y="1826419"/>
            <a:ext cx="5191125" cy="438150"/>
          </a:xfrm>
          <a:prstGeom prst="rect">
            <a:avLst/>
          </a:prstGeom>
        </p:spPr>
      </p:pic>
      <p:pic>
        <p:nvPicPr>
          <p:cNvPr id="7" name="SK-14-img-6" descr="preencoded.png"/>
          <p:cNvPicPr>
            <a:picLocks noChangeAspect="1"/>
          </p:cNvPicPr>
          <p:nvPr/>
        </p:nvPicPr>
        <p:blipFill>
          <a:blip r:embed="rId8"/>
          <a:stretch>
            <a:fillRect/>
          </a:stretch>
        </p:blipFill>
        <p:spPr>
          <a:xfrm>
            <a:off x="619125" y="1889820"/>
            <a:ext cx="285750" cy="228600"/>
          </a:xfrm>
          <a:prstGeom prst="rect">
            <a:avLst/>
          </a:prstGeom>
        </p:spPr>
      </p:pic>
      <p:pic>
        <p:nvPicPr>
          <p:cNvPr id="8" name="SK-14-img-7" descr="preencoded.png"/>
          <p:cNvPicPr>
            <a:picLocks noChangeAspect="1"/>
          </p:cNvPicPr>
          <p:nvPr/>
        </p:nvPicPr>
        <p:blipFill>
          <a:blip r:embed="rId9"/>
          <a:stretch>
            <a:fillRect/>
          </a:stretch>
        </p:blipFill>
        <p:spPr>
          <a:xfrm>
            <a:off x="571500" y="2445544"/>
            <a:ext cx="119063" cy="99120"/>
          </a:xfrm>
          <a:prstGeom prst="rect">
            <a:avLst/>
          </a:prstGeom>
        </p:spPr>
      </p:pic>
      <p:pic>
        <p:nvPicPr>
          <p:cNvPr id="9" name="SK-14-img-8" descr="preencoded.png"/>
          <p:cNvPicPr>
            <a:picLocks noChangeAspect="1"/>
          </p:cNvPicPr>
          <p:nvPr/>
        </p:nvPicPr>
        <p:blipFill>
          <a:blip r:embed="rId10"/>
          <a:stretch>
            <a:fillRect/>
          </a:stretch>
        </p:blipFill>
        <p:spPr>
          <a:xfrm>
            <a:off x="571500" y="2740819"/>
            <a:ext cx="119063" cy="119063"/>
          </a:xfrm>
          <a:prstGeom prst="rect">
            <a:avLst/>
          </a:prstGeom>
        </p:spPr>
      </p:pic>
      <p:pic>
        <p:nvPicPr>
          <p:cNvPr id="10" name="SK-14-img-9" descr="preencoded.png"/>
          <p:cNvPicPr>
            <a:picLocks noChangeAspect="1"/>
          </p:cNvPicPr>
          <p:nvPr/>
        </p:nvPicPr>
        <p:blipFill>
          <a:blip r:embed="rId11"/>
          <a:stretch>
            <a:fillRect/>
          </a:stretch>
        </p:blipFill>
        <p:spPr>
          <a:xfrm>
            <a:off x="571500" y="3236119"/>
            <a:ext cx="119063" cy="108198"/>
          </a:xfrm>
          <a:prstGeom prst="rect">
            <a:avLst/>
          </a:prstGeom>
        </p:spPr>
      </p:pic>
      <p:pic>
        <p:nvPicPr>
          <p:cNvPr id="11" name="SK-14-img-10" descr="preencoded.png"/>
          <p:cNvPicPr>
            <a:picLocks noChangeAspect="1"/>
          </p:cNvPicPr>
          <p:nvPr/>
        </p:nvPicPr>
        <p:blipFill>
          <a:blip r:embed="rId12"/>
          <a:stretch>
            <a:fillRect/>
          </a:stretch>
        </p:blipFill>
        <p:spPr>
          <a:xfrm>
            <a:off x="6238875" y="1635919"/>
            <a:ext cx="5572125" cy="2352675"/>
          </a:xfrm>
          <a:prstGeom prst="rect">
            <a:avLst/>
          </a:prstGeom>
        </p:spPr>
      </p:pic>
      <p:pic>
        <p:nvPicPr>
          <p:cNvPr id="12" name="SK-14-img-11" descr="preencoded.png"/>
          <p:cNvPicPr>
            <a:picLocks noChangeAspect="1"/>
          </p:cNvPicPr>
          <p:nvPr/>
        </p:nvPicPr>
        <p:blipFill>
          <a:blip r:embed="rId13"/>
          <a:stretch>
            <a:fillRect/>
          </a:stretch>
        </p:blipFill>
        <p:spPr>
          <a:xfrm>
            <a:off x="6429375" y="1826419"/>
            <a:ext cx="5191125" cy="438150"/>
          </a:xfrm>
          <a:prstGeom prst="rect">
            <a:avLst/>
          </a:prstGeom>
        </p:spPr>
      </p:pic>
      <p:pic>
        <p:nvPicPr>
          <p:cNvPr id="13" name="SK-14-img-12" descr="preencoded.png"/>
          <p:cNvPicPr>
            <a:picLocks noChangeAspect="1"/>
          </p:cNvPicPr>
          <p:nvPr/>
        </p:nvPicPr>
        <p:blipFill>
          <a:blip r:embed="rId14"/>
          <a:stretch>
            <a:fillRect/>
          </a:stretch>
        </p:blipFill>
        <p:spPr>
          <a:xfrm>
            <a:off x="6477000" y="1889820"/>
            <a:ext cx="285750" cy="228600"/>
          </a:xfrm>
          <a:prstGeom prst="rect">
            <a:avLst/>
          </a:prstGeom>
        </p:spPr>
      </p:pic>
      <p:pic>
        <p:nvPicPr>
          <p:cNvPr id="14" name="SK-14-img-13" descr="preencoded.png"/>
          <p:cNvPicPr>
            <a:picLocks noChangeAspect="1"/>
          </p:cNvPicPr>
          <p:nvPr/>
        </p:nvPicPr>
        <p:blipFill>
          <a:blip r:embed="rId15"/>
          <a:stretch>
            <a:fillRect/>
          </a:stretch>
        </p:blipFill>
        <p:spPr>
          <a:xfrm>
            <a:off x="6429375" y="2445544"/>
            <a:ext cx="119063" cy="119063"/>
          </a:xfrm>
          <a:prstGeom prst="rect">
            <a:avLst/>
          </a:prstGeom>
        </p:spPr>
      </p:pic>
      <p:pic>
        <p:nvPicPr>
          <p:cNvPr id="15" name="SK-14-img-14" descr="preencoded.png"/>
          <p:cNvPicPr>
            <a:picLocks noChangeAspect="1"/>
          </p:cNvPicPr>
          <p:nvPr/>
        </p:nvPicPr>
        <p:blipFill>
          <a:blip r:embed="rId16"/>
          <a:stretch>
            <a:fillRect/>
          </a:stretch>
        </p:blipFill>
        <p:spPr>
          <a:xfrm>
            <a:off x="6429375" y="2940844"/>
            <a:ext cx="119063" cy="119063"/>
          </a:xfrm>
          <a:prstGeom prst="rect">
            <a:avLst/>
          </a:prstGeom>
        </p:spPr>
      </p:pic>
      <p:pic>
        <p:nvPicPr>
          <p:cNvPr id="16" name="SK-14-img-15" descr="preencoded.png"/>
          <p:cNvPicPr>
            <a:picLocks noChangeAspect="1"/>
          </p:cNvPicPr>
          <p:nvPr/>
        </p:nvPicPr>
        <p:blipFill>
          <a:blip r:embed="rId15"/>
          <a:stretch>
            <a:fillRect/>
          </a:stretch>
        </p:blipFill>
        <p:spPr>
          <a:xfrm>
            <a:off x="6429375" y="3436144"/>
            <a:ext cx="119063" cy="119063"/>
          </a:xfrm>
          <a:prstGeom prst="rect">
            <a:avLst/>
          </a:prstGeom>
        </p:spPr>
      </p:pic>
      <p:pic>
        <p:nvPicPr>
          <p:cNvPr id="17" name="SK-14-img-16" descr="preencoded.png"/>
          <p:cNvPicPr>
            <a:picLocks noChangeAspect="1"/>
          </p:cNvPicPr>
          <p:nvPr/>
        </p:nvPicPr>
        <p:blipFill>
          <a:blip r:embed="rId17"/>
          <a:stretch>
            <a:fillRect/>
          </a:stretch>
        </p:blipFill>
        <p:spPr>
          <a:xfrm>
            <a:off x="381000" y="4226719"/>
            <a:ext cx="11430000" cy="1600200"/>
          </a:xfrm>
          <a:prstGeom prst="rect">
            <a:avLst/>
          </a:prstGeom>
        </p:spPr>
      </p:pic>
      <p:pic>
        <p:nvPicPr>
          <p:cNvPr id="18" name="SK-14-img-17" descr="preencoded.png"/>
          <p:cNvPicPr>
            <a:picLocks noChangeAspect="1"/>
          </p:cNvPicPr>
          <p:nvPr/>
        </p:nvPicPr>
        <p:blipFill>
          <a:blip r:embed="rId18"/>
          <a:stretch>
            <a:fillRect/>
          </a:stretch>
        </p:blipFill>
        <p:spPr>
          <a:xfrm>
            <a:off x="571500" y="4443859"/>
            <a:ext cx="214313" cy="175320"/>
          </a:xfrm>
          <a:prstGeom prst="rect">
            <a:avLst/>
          </a:prstGeom>
        </p:spPr>
      </p:pic>
      <p:pic>
        <p:nvPicPr>
          <p:cNvPr id="19" name="SK-14-img-18" descr="preencoded.png"/>
          <p:cNvPicPr>
            <a:picLocks noChangeAspect="1"/>
          </p:cNvPicPr>
          <p:nvPr/>
        </p:nvPicPr>
        <p:blipFill>
          <a:blip r:embed="rId19"/>
          <a:stretch>
            <a:fillRect/>
          </a:stretch>
        </p:blipFill>
        <p:spPr>
          <a:xfrm>
            <a:off x="571500" y="5217319"/>
            <a:ext cx="11049000" cy="419100"/>
          </a:xfrm>
          <a:prstGeom prst="rect">
            <a:avLst/>
          </a:prstGeom>
        </p:spPr>
      </p:pic>
      <p:pic>
        <p:nvPicPr>
          <p:cNvPr id="20" name="SK-14-img-19" descr="preencoded.png"/>
          <p:cNvPicPr>
            <a:picLocks noChangeAspect="1"/>
          </p:cNvPicPr>
          <p:nvPr/>
        </p:nvPicPr>
        <p:blipFill>
          <a:blip r:embed="rId20"/>
          <a:stretch>
            <a:fillRect/>
          </a:stretch>
        </p:blipFill>
        <p:spPr>
          <a:xfrm>
            <a:off x="2536775" y="5348436"/>
            <a:ext cx="190500" cy="152400"/>
          </a:xfrm>
          <a:prstGeom prst="rect">
            <a:avLst/>
          </a:prstGeom>
        </p:spPr>
      </p:pic>
      <p:pic>
        <p:nvPicPr>
          <p:cNvPr id="21" name="SK-14-img-20" descr="preencoded.png"/>
          <p:cNvPicPr>
            <a:picLocks noChangeAspect="1"/>
          </p:cNvPicPr>
          <p:nvPr/>
        </p:nvPicPr>
        <p:blipFill>
          <a:blip r:embed="rId21"/>
          <a:stretch>
            <a:fillRect/>
          </a:stretch>
        </p:blipFill>
        <p:spPr>
          <a:xfrm>
            <a:off x="0" y="6429375"/>
            <a:ext cx="12192000" cy="428625"/>
          </a:xfrm>
          <a:prstGeom prst="rect">
            <a:avLst/>
          </a:prstGeom>
        </p:spPr>
      </p:pic>
      <p:sp>
        <p:nvSpPr>
          <p:cNvPr id="22" name="SK-14-text-21"/>
          <p:cNvSpPr/>
          <p:nvPr/>
        </p:nvSpPr>
        <p:spPr>
          <a:xfrm>
            <a:off x="333375" y="257175"/>
            <a:ext cx="1081278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STEROID-INDUCED DIABETES VS. HYPERGLYCAEMIA</a:t>
            </a:r>
            <a:endParaRPr lang="en-US" sz="1650" dirty="0"/>
          </a:p>
        </p:txBody>
      </p:sp>
      <p:sp>
        <p:nvSpPr>
          <p:cNvPr id="23" name="SK-14-text-22"/>
          <p:cNvSpPr/>
          <p:nvPr/>
        </p:nvSpPr>
        <p:spPr>
          <a:xfrm>
            <a:off x="333375" y="590550"/>
            <a:ext cx="905256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A: Differentiating Transient Outcomes from Persistent Disease</a:t>
            </a:r>
            <a:endParaRPr lang="en-US" sz="900" dirty="0"/>
          </a:p>
        </p:txBody>
      </p:sp>
      <p:sp>
        <p:nvSpPr>
          <p:cNvPr id="24" name="SK-14-text-23"/>
          <p:cNvSpPr/>
          <p:nvPr/>
        </p:nvSpPr>
        <p:spPr>
          <a:xfrm>
            <a:off x="10808940" y="438150"/>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5" name="SK-14-text-24"/>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6" name="SK-14-text-25"/>
          <p:cNvSpPr/>
          <p:nvPr/>
        </p:nvSpPr>
        <p:spPr>
          <a:xfrm>
            <a:off x="1066800" y="1869281"/>
            <a:ext cx="61722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Steroid-Induced Hyperglycaemia</a:t>
            </a:r>
            <a:endParaRPr lang="en-US" sz="1350" dirty="0"/>
          </a:p>
        </p:txBody>
      </p:sp>
      <p:sp>
        <p:nvSpPr>
          <p:cNvPr id="27" name="SK-14-text-26"/>
          <p:cNvSpPr/>
          <p:nvPr/>
        </p:nvSpPr>
        <p:spPr>
          <a:xfrm>
            <a:off x="785813" y="2407444"/>
            <a:ext cx="1140618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Definition:</a:t>
            </a:r>
            <a:r>
              <a:rPr lang="en-US" sz="1125" dirty="0">
                <a:solidFill>
                  <a:srgbClr val="2D2D2D"/>
                </a:solidFill>
              </a:rPr>
              <a:t> Temporary elevation in blood glucose while taking corticosteroids.</a:t>
            </a:r>
            <a:endParaRPr lang="en-US" sz="1125" dirty="0"/>
          </a:p>
        </p:txBody>
      </p:sp>
      <p:sp>
        <p:nvSpPr>
          <p:cNvPr id="28" name="SK-14-text-27"/>
          <p:cNvSpPr/>
          <p:nvPr/>
        </p:nvSpPr>
        <p:spPr>
          <a:xfrm>
            <a:off x="785813" y="2702719"/>
            <a:ext cx="4976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Resolution:</a:t>
            </a:r>
            <a:r>
              <a:rPr lang="en-US" sz="1125" dirty="0">
                <a:solidFill>
                  <a:srgbClr val="2D2D2D"/>
                </a:solidFill>
              </a:rPr>
              <a:t> Blood glucose levels return to pre-steroid baseline once medication is tapered or stopped.</a:t>
            </a:r>
            <a:endParaRPr lang="en-US" sz="1125" dirty="0"/>
          </a:p>
        </p:txBody>
      </p:sp>
      <p:sp>
        <p:nvSpPr>
          <p:cNvPr id="29" name="SK-14-text-28"/>
          <p:cNvSpPr/>
          <p:nvPr/>
        </p:nvSpPr>
        <p:spPr>
          <a:xfrm>
            <a:off x="785813" y="3198019"/>
            <a:ext cx="4976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Management:</a:t>
            </a:r>
            <a:r>
              <a:rPr lang="en-US" sz="1125" dirty="0">
                <a:solidFill>
                  <a:srgbClr val="2D2D2D"/>
                </a:solidFill>
              </a:rPr>
              <a:t> Short-term monitoring and treatment that is discontinued with the steroids.</a:t>
            </a:r>
            <a:endParaRPr lang="en-US" sz="1125" dirty="0"/>
          </a:p>
        </p:txBody>
      </p:sp>
      <p:sp>
        <p:nvSpPr>
          <p:cNvPr id="30" name="SK-14-text-29"/>
          <p:cNvSpPr/>
          <p:nvPr/>
        </p:nvSpPr>
        <p:spPr>
          <a:xfrm>
            <a:off x="6924675" y="1869281"/>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Steroid-Induced Diabetes</a:t>
            </a:r>
            <a:endParaRPr lang="en-US" sz="1350" dirty="0"/>
          </a:p>
        </p:txBody>
      </p:sp>
      <p:sp>
        <p:nvSpPr>
          <p:cNvPr id="31" name="SK-14-text-30"/>
          <p:cNvSpPr/>
          <p:nvPr/>
        </p:nvSpPr>
        <p:spPr>
          <a:xfrm>
            <a:off x="6643688" y="2407444"/>
            <a:ext cx="4976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Definition:</a:t>
            </a:r>
            <a:r>
              <a:rPr lang="en-US" sz="1125" dirty="0">
                <a:solidFill>
                  <a:srgbClr val="2D2D2D"/>
                </a:solidFill>
              </a:rPr>
              <a:t> Persistent hyperglycaemia that continues after the steroid course has concluded.</a:t>
            </a:r>
            <a:endParaRPr lang="en-US" sz="1125" dirty="0"/>
          </a:p>
        </p:txBody>
      </p:sp>
      <p:sp>
        <p:nvSpPr>
          <p:cNvPr id="32" name="SK-14-text-31"/>
          <p:cNvSpPr/>
          <p:nvPr/>
        </p:nvSpPr>
        <p:spPr>
          <a:xfrm>
            <a:off x="6643688" y="2902744"/>
            <a:ext cx="4976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Diagnostic Criteria:</a:t>
            </a:r>
            <a:r>
              <a:rPr lang="en-US" sz="1125" dirty="0">
                <a:solidFill>
                  <a:srgbClr val="2D2D2D"/>
                </a:solidFill>
              </a:rPr>
              <a:t> HbA1c remains ≥48 mmol/mol (6.5%) three months after stopping steroids.</a:t>
            </a:r>
            <a:endParaRPr lang="en-US" sz="1125" dirty="0"/>
          </a:p>
        </p:txBody>
      </p:sp>
      <p:sp>
        <p:nvSpPr>
          <p:cNvPr id="33" name="SK-14-text-32"/>
          <p:cNvSpPr/>
          <p:nvPr/>
        </p:nvSpPr>
        <p:spPr>
          <a:xfrm>
            <a:off x="6643688" y="3398044"/>
            <a:ext cx="4976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Management:</a:t>
            </a:r>
            <a:r>
              <a:rPr lang="en-US" sz="1125" dirty="0">
                <a:solidFill>
                  <a:srgbClr val="2D2D2D"/>
                </a:solidFill>
              </a:rPr>
              <a:t> Requires long-term T2DM clinical pathway, including coding and regular review.</a:t>
            </a:r>
            <a:endParaRPr lang="en-US" sz="1125" dirty="0"/>
          </a:p>
        </p:txBody>
      </p:sp>
      <p:sp>
        <p:nvSpPr>
          <p:cNvPr id="34" name="SK-14-text-33"/>
          <p:cNvSpPr/>
          <p:nvPr/>
        </p:nvSpPr>
        <p:spPr>
          <a:xfrm>
            <a:off x="881063" y="4417219"/>
            <a:ext cx="73761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Clinical Action Point: The 12-Week Rule</a:t>
            </a:r>
            <a:endParaRPr lang="en-US" sz="1200" dirty="0"/>
          </a:p>
        </p:txBody>
      </p:sp>
      <p:sp>
        <p:nvSpPr>
          <p:cNvPr id="35" name="SK-14-text-34"/>
          <p:cNvSpPr/>
          <p:nvPr/>
        </p:nvSpPr>
        <p:spPr>
          <a:xfrm>
            <a:off x="571500" y="4722019"/>
            <a:ext cx="11049000" cy="40005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If blood glucose does not normalise immediately post-taper, </a:t>
            </a:r>
            <a:r>
              <a:rPr lang="en-US" sz="1050" b="1" dirty="0">
                <a:solidFill>
                  <a:srgbClr val="2D2D2D"/>
                </a:solidFill>
              </a:rPr>
              <a:t>repeat HbA1c at 12 weeks (3 months)</a:t>
            </a:r>
            <a:r>
              <a:rPr lang="en-US" sz="1050" dirty="0">
                <a:solidFill>
                  <a:srgbClr val="2D2D2D"/>
                </a:solidFill>
              </a:rPr>
              <a:t> after the final dose of steroids. This differentiates temporary "steroid stress" from unmasked Type 2 Diabetes.</a:t>
            </a:r>
            <a:endParaRPr lang="en-US" sz="1050" dirty="0"/>
          </a:p>
        </p:txBody>
      </p:sp>
      <p:sp>
        <p:nvSpPr>
          <p:cNvPr id="36" name="SK-14-text-35"/>
          <p:cNvSpPr/>
          <p:nvPr/>
        </p:nvSpPr>
        <p:spPr>
          <a:xfrm>
            <a:off x="2727275" y="5217319"/>
            <a:ext cx="8702725" cy="4191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F37021"/>
                </a:solidFill>
              </a:rPr>
              <a:t> The "Unmasking" Effect: Steroids often reveal pre-existing, undiagnosed T2DM or Prediabetes.</a:t>
            </a:r>
            <a:endParaRPr lang="en-US" sz="1200" dirty="0"/>
          </a:p>
        </p:txBody>
      </p:sp>
      <p:sp>
        <p:nvSpPr>
          <p:cNvPr id="37" name="SK-14-text-36"/>
          <p:cNvSpPr/>
          <p:nvPr/>
        </p:nvSpPr>
        <p:spPr>
          <a:xfrm>
            <a:off x="0" y="6429375"/>
            <a:ext cx="11430000" cy="428625"/>
          </a:xfrm>
          <a:prstGeom prst="rect">
            <a:avLst/>
          </a:prstGeom>
          <a:noFill/>
          <a:ln/>
        </p:spPr>
        <p:txBody>
          <a:bodyPr vert="horz" wrap="square" lIns="0" tIns="0" rIns="0" bIns="0" rtlCol="0" anchor="ctr"/>
          <a:lstStyle/>
          <a:p>
            <a:pPr marL="0" indent="0" algn="ctr">
              <a:lnSpc>
                <a:spcPts val="1125"/>
              </a:lnSpc>
              <a:buNone/>
            </a:pPr>
            <a:r>
              <a:rPr lang="en-US" sz="750" dirty="0">
                <a:solidFill>
                  <a:srgbClr val="555555"/>
                </a:solidFill>
              </a:rPr>
              <a:t>Bradford VTS Teaching Deck • Clinical Currency: JBDS-IP 2023 / NICE Feb 2026 • Always check local formulary for prescribing.</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5-img-3" descr="preencoded.png"/>
          <p:cNvPicPr>
            <a:picLocks noChangeAspect="1"/>
          </p:cNvPicPr>
          <p:nvPr/>
        </p:nvPicPr>
        <p:blipFill>
          <a:blip r:embed="rId5"/>
          <a:stretch>
            <a:fillRect/>
          </a:stretch>
        </p:blipFill>
        <p:spPr>
          <a:xfrm>
            <a:off x="142875" y="114300"/>
            <a:ext cx="11906250" cy="695325"/>
          </a:xfrm>
          <a:prstGeom prst="rect">
            <a:avLst/>
          </a:prstGeom>
        </p:spPr>
      </p:pic>
      <p:pic>
        <p:nvPicPr>
          <p:cNvPr id="5" name="SK-15-img-4" descr="preencoded.png"/>
          <p:cNvPicPr>
            <a:picLocks noChangeAspect="1"/>
          </p:cNvPicPr>
          <p:nvPr/>
        </p:nvPicPr>
        <p:blipFill>
          <a:blip r:embed="rId6"/>
          <a:stretch>
            <a:fillRect/>
          </a:stretch>
        </p:blipFill>
        <p:spPr>
          <a:xfrm>
            <a:off x="285750" y="2004268"/>
            <a:ext cx="5691188" cy="3420963"/>
          </a:xfrm>
          <a:prstGeom prst="rect">
            <a:avLst/>
          </a:prstGeom>
        </p:spPr>
      </p:pic>
      <p:pic>
        <p:nvPicPr>
          <p:cNvPr id="6" name="SK-15-img-5" descr="preencoded.png"/>
          <p:cNvPicPr>
            <a:picLocks noChangeAspect="1"/>
          </p:cNvPicPr>
          <p:nvPr/>
        </p:nvPicPr>
        <p:blipFill>
          <a:blip r:embed="rId7"/>
          <a:stretch>
            <a:fillRect/>
          </a:stretch>
        </p:blipFill>
        <p:spPr>
          <a:xfrm>
            <a:off x="523875" y="2242393"/>
            <a:ext cx="342900" cy="342900"/>
          </a:xfrm>
          <a:prstGeom prst="rect">
            <a:avLst/>
          </a:prstGeom>
        </p:spPr>
      </p:pic>
      <p:pic>
        <p:nvPicPr>
          <p:cNvPr id="7" name="SK-15-img-6" descr="preencoded.png"/>
          <p:cNvPicPr>
            <a:picLocks noChangeAspect="1"/>
          </p:cNvPicPr>
          <p:nvPr/>
        </p:nvPicPr>
        <p:blipFill>
          <a:blip r:embed="rId8"/>
          <a:stretch>
            <a:fillRect/>
          </a:stretch>
        </p:blipFill>
        <p:spPr>
          <a:xfrm>
            <a:off x="588169" y="2326184"/>
            <a:ext cx="214313" cy="175320"/>
          </a:xfrm>
          <a:prstGeom prst="rect">
            <a:avLst/>
          </a:prstGeom>
        </p:spPr>
      </p:pic>
      <p:pic>
        <p:nvPicPr>
          <p:cNvPr id="8" name="SK-15-img-7" descr="preencoded.png"/>
          <p:cNvPicPr>
            <a:picLocks noChangeAspect="1"/>
          </p:cNvPicPr>
          <p:nvPr/>
        </p:nvPicPr>
        <p:blipFill>
          <a:blip r:embed="rId9"/>
          <a:stretch>
            <a:fillRect/>
          </a:stretch>
        </p:blipFill>
        <p:spPr>
          <a:xfrm>
            <a:off x="523875" y="3600301"/>
            <a:ext cx="5214938" cy="1586805"/>
          </a:xfrm>
          <a:prstGeom prst="rect">
            <a:avLst/>
          </a:prstGeom>
        </p:spPr>
      </p:pic>
      <p:pic>
        <p:nvPicPr>
          <p:cNvPr id="9" name="SK-15-img-8" descr="preencoded.png"/>
          <p:cNvPicPr>
            <a:picLocks noChangeAspect="1"/>
          </p:cNvPicPr>
          <p:nvPr/>
        </p:nvPicPr>
        <p:blipFill>
          <a:blip r:embed="rId10"/>
          <a:stretch>
            <a:fillRect/>
          </a:stretch>
        </p:blipFill>
        <p:spPr>
          <a:xfrm>
            <a:off x="714375" y="4129832"/>
            <a:ext cx="142875" cy="114300"/>
          </a:xfrm>
          <a:prstGeom prst="rect">
            <a:avLst/>
          </a:prstGeom>
        </p:spPr>
      </p:pic>
      <p:pic>
        <p:nvPicPr>
          <p:cNvPr id="10" name="SK-15-img-9" descr="preencoded.png"/>
          <p:cNvPicPr>
            <a:picLocks noChangeAspect="1"/>
          </p:cNvPicPr>
          <p:nvPr/>
        </p:nvPicPr>
        <p:blipFill>
          <a:blip r:embed="rId10"/>
          <a:stretch>
            <a:fillRect/>
          </a:stretch>
        </p:blipFill>
        <p:spPr>
          <a:xfrm>
            <a:off x="714375" y="4434632"/>
            <a:ext cx="142875" cy="114300"/>
          </a:xfrm>
          <a:prstGeom prst="rect">
            <a:avLst/>
          </a:prstGeom>
        </p:spPr>
      </p:pic>
      <p:pic>
        <p:nvPicPr>
          <p:cNvPr id="11" name="SK-15-img-10" descr="preencoded.png"/>
          <p:cNvPicPr>
            <a:picLocks noChangeAspect="1"/>
          </p:cNvPicPr>
          <p:nvPr/>
        </p:nvPicPr>
        <p:blipFill>
          <a:blip r:embed="rId10"/>
          <a:stretch>
            <a:fillRect/>
          </a:stretch>
        </p:blipFill>
        <p:spPr>
          <a:xfrm>
            <a:off x="714375" y="4739432"/>
            <a:ext cx="142875" cy="114300"/>
          </a:xfrm>
          <a:prstGeom prst="rect">
            <a:avLst/>
          </a:prstGeom>
        </p:spPr>
      </p:pic>
      <p:pic>
        <p:nvPicPr>
          <p:cNvPr id="12" name="SK-15-img-11" descr="preencoded.png"/>
          <p:cNvPicPr>
            <a:picLocks noChangeAspect="1"/>
          </p:cNvPicPr>
          <p:nvPr/>
        </p:nvPicPr>
        <p:blipFill>
          <a:blip r:embed="rId11"/>
          <a:stretch>
            <a:fillRect/>
          </a:stretch>
        </p:blipFill>
        <p:spPr>
          <a:xfrm>
            <a:off x="6215063" y="1190625"/>
            <a:ext cx="5691188" cy="2562225"/>
          </a:xfrm>
          <a:prstGeom prst="rect">
            <a:avLst/>
          </a:prstGeom>
        </p:spPr>
      </p:pic>
      <p:pic>
        <p:nvPicPr>
          <p:cNvPr id="13" name="SK-15-img-12" descr="preencoded.png"/>
          <p:cNvPicPr>
            <a:picLocks noChangeAspect="1"/>
          </p:cNvPicPr>
          <p:nvPr/>
        </p:nvPicPr>
        <p:blipFill>
          <a:blip r:embed="rId12"/>
          <a:stretch>
            <a:fillRect/>
          </a:stretch>
        </p:blipFill>
        <p:spPr>
          <a:xfrm>
            <a:off x="6453188" y="1428750"/>
            <a:ext cx="342900" cy="342900"/>
          </a:xfrm>
          <a:prstGeom prst="rect">
            <a:avLst/>
          </a:prstGeom>
        </p:spPr>
      </p:pic>
      <p:pic>
        <p:nvPicPr>
          <p:cNvPr id="14" name="SK-15-img-13" descr="preencoded.png"/>
          <p:cNvPicPr>
            <a:picLocks noChangeAspect="1"/>
          </p:cNvPicPr>
          <p:nvPr/>
        </p:nvPicPr>
        <p:blipFill>
          <a:blip r:embed="rId13"/>
          <a:stretch>
            <a:fillRect/>
          </a:stretch>
        </p:blipFill>
        <p:spPr>
          <a:xfrm>
            <a:off x="6517481" y="1512540"/>
            <a:ext cx="214313" cy="175320"/>
          </a:xfrm>
          <a:prstGeom prst="rect">
            <a:avLst/>
          </a:prstGeom>
        </p:spPr>
      </p:pic>
      <p:pic>
        <p:nvPicPr>
          <p:cNvPr id="15" name="SK-15-img-14" descr="preencoded.png"/>
          <p:cNvPicPr>
            <a:picLocks noChangeAspect="1"/>
          </p:cNvPicPr>
          <p:nvPr/>
        </p:nvPicPr>
        <p:blipFill>
          <a:blip r:embed="rId14"/>
          <a:stretch>
            <a:fillRect/>
          </a:stretch>
        </p:blipFill>
        <p:spPr>
          <a:xfrm>
            <a:off x="6453188" y="1962150"/>
            <a:ext cx="142875" cy="155823"/>
          </a:xfrm>
          <a:prstGeom prst="rect">
            <a:avLst/>
          </a:prstGeom>
        </p:spPr>
      </p:pic>
      <p:pic>
        <p:nvPicPr>
          <p:cNvPr id="16" name="SK-15-img-15" descr="preencoded.png"/>
          <p:cNvPicPr>
            <a:picLocks noChangeAspect="1"/>
          </p:cNvPicPr>
          <p:nvPr/>
        </p:nvPicPr>
        <p:blipFill>
          <a:blip r:embed="rId15"/>
          <a:stretch>
            <a:fillRect/>
          </a:stretch>
        </p:blipFill>
        <p:spPr>
          <a:xfrm>
            <a:off x="6453188" y="2495550"/>
            <a:ext cx="142875" cy="131862"/>
          </a:xfrm>
          <a:prstGeom prst="rect">
            <a:avLst/>
          </a:prstGeom>
        </p:spPr>
      </p:pic>
      <p:pic>
        <p:nvPicPr>
          <p:cNvPr id="17" name="SK-15-img-16" descr="preencoded.png"/>
          <p:cNvPicPr>
            <a:picLocks noChangeAspect="1"/>
          </p:cNvPicPr>
          <p:nvPr/>
        </p:nvPicPr>
        <p:blipFill>
          <a:blip r:embed="rId16"/>
          <a:stretch>
            <a:fillRect/>
          </a:stretch>
        </p:blipFill>
        <p:spPr>
          <a:xfrm>
            <a:off x="6453188" y="3028950"/>
            <a:ext cx="142875" cy="131862"/>
          </a:xfrm>
          <a:prstGeom prst="rect">
            <a:avLst/>
          </a:prstGeom>
        </p:spPr>
      </p:pic>
      <p:pic>
        <p:nvPicPr>
          <p:cNvPr id="18" name="SK-15-img-17" descr="preencoded.png"/>
          <p:cNvPicPr>
            <a:picLocks noChangeAspect="1"/>
          </p:cNvPicPr>
          <p:nvPr/>
        </p:nvPicPr>
        <p:blipFill>
          <a:blip r:embed="rId17"/>
          <a:stretch>
            <a:fillRect/>
          </a:stretch>
        </p:blipFill>
        <p:spPr>
          <a:xfrm>
            <a:off x="6215063" y="3905250"/>
            <a:ext cx="5691188" cy="2333625"/>
          </a:xfrm>
          <a:prstGeom prst="rect">
            <a:avLst/>
          </a:prstGeom>
        </p:spPr>
      </p:pic>
      <p:pic>
        <p:nvPicPr>
          <p:cNvPr id="19" name="SK-15-img-18" descr="preencoded.png"/>
          <p:cNvPicPr>
            <a:picLocks noChangeAspect="1"/>
          </p:cNvPicPr>
          <p:nvPr/>
        </p:nvPicPr>
        <p:blipFill>
          <a:blip r:embed="rId18"/>
          <a:stretch>
            <a:fillRect/>
          </a:stretch>
        </p:blipFill>
        <p:spPr>
          <a:xfrm>
            <a:off x="6453188" y="4143375"/>
            <a:ext cx="342900" cy="342900"/>
          </a:xfrm>
          <a:prstGeom prst="rect">
            <a:avLst/>
          </a:prstGeom>
        </p:spPr>
      </p:pic>
      <p:pic>
        <p:nvPicPr>
          <p:cNvPr id="20" name="SK-15-img-19" descr="preencoded.png"/>
          <p:cNvPicPr>
            <a:picLocks noChangeAspect="1"/>
          </p:cNvPicPr>
          <p:nvPr/>
        </p:nvPicPr>
        <p:blipFill>
          <a:blip r:embed="rId19"/>
          <a:stretch>
            <a:fillRect/>
          </a:stretch>
        </p:blipFill>
        <p:spPr>
          <a:xfrm>
            <a:off x="6517481" y="4227165"/>
            <a:ext cx="214313" cy="175320"/>
          </a:xfrm>
          <a:prstGeom prst="rect">
            <a:avLst/>
          </a:prstGeom>
        </p:spPr>
      </p:pic>
      <p:pic>
        <p:nvPicPr>
          <p:cNvPr id="21" name="SK-15-img-20" descr="preencoded.png"/>
          <p:cNvPicPr>
            <a:picLocks noChangeAspect="1"/>
          </p:cNvPicPr>
          <p:nvPr/>
        </p:nvPicPr>
        <p:blipFill>
          <a:blip r:embed="rId20"/>
          <a:stretch>
            <a:fillRect/>
          </a:stretch>
        </p:blipFill>
        <p:spPr>
          <a:xfrm>
            <a:off x="6453188" y="4676775"/>
            <a:ext cx="95250" cy="76200"/>
          </a:xfrm>
          <a:prstGeom prst="rect">
            <a:avLst/>
          </a:prstGeom>
        </p:spPr>
      </p:pic>
      <p:pic>
        <p:nvPicPr>
          <p:cNvPr id="22" name="SK-15-img-21" descr="preencoded.png"/>
          <p:cNvPicPr>
            <a:picLocks noChangeAspect="1"/>
          </p:cNvPicPr>
          <p:nvPr/>
        </p:nvPicPr>
        <p:blipFill>
          <a:blip r:embed="rId21"/>
          <a:stretch>
            <a:fillRect/>
          </a:stretch>
        </p:blipFill>
        <p:spPr>
          <a:xfrm>
            <a:off x="6453188" y="4981575"/>
            <a:ext cx="95250" cy="84534"/>
          </a:xfrm>
          <a:prstGeom prst="rect">
            <a:avLst/>
          </a:prstGeom>
        </p:spPr>
      </p:pic>
      <p:pic>
        <p:nvPicPr>
          <p:cNvPr id="23" name="SK-15-img-22" descr="preencoded.png"/>
          <p:cNvPicPr>
            <a:picLocks noChangeAspect="1"/>
          </p:cNvPicPr>
          <p:nvPr/>
        </p:nvPicPr>
        <p:blipFill>
          <a:blip r:embed="rId21"/>
          <a:stretch>
            <a:fillRect/>
          </a:stretch>
        </p:blipFill>
        <p:spPr>
          <a:xfrm>
            <a:off x="6453188" y="5514975"/>
            <a:ext cx="95250" cy="84534"/>
          </a:xfrm>
          <a:prstGeom prst="rect">
            <a:avLst/>
          </a:prstGeom>
        </p:spPr>
      </p:pic>
      <p:pic>
        <p:nvPicPr>
          <p:cNvPr id="24" name="SK-15-img-23" descr="preencoded.png"/>
          <p:cNvPicPr>
            <a:picLocks noChangeAspect="1"/>
          </p:cNvPicPr>
          <p:nvPr/>
        </p:nvPicPr>
        <p:blipFill>
          <a:blip r:embed="rId22"/>
          <a:stretch>
            <a:fillRect/>
          </a:stretch>
        </p:blipFill>
        <p:spPr>
          <a:xfrm>
            <a:off x="0" y="6548438"/>
            <a:ext cx="12192000" cy="309563"/>
          </a:xfrm>
          <a:prstGeom prst="rect">
            <a:avLst/>
          </a:prstGeom>
        </p:spPr>
      </p:pic>
      <p:sp>
        <p:nvSpPr>
          <p:cNvPr id="25" name="SK-15-text-24"/>
          <p:cNvSpPr/>
          <p:nvPr/>
        </p:nvSpPr>
        <p:spPr>
          <a:xfrm>
            <a:off x="333375" y="209550"/>
            <a:ext cx="553212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DIABETIC GASTROPARESIS</a:t>
            </a:r>
            <a:endParaRPr lang="en-US" sz="1650" dirty="0"/>
          </a:p>
        </p:txBody>
      </p:sp>
      <p:sp>
        <p:nvSpPr>
          <p:cNvPr id="26" name="SK-15-text-25"/>
          <p:cNvSpPr/>
          <p:nvPr/>
        </p:nvSpPr>
        <p:spPr>
          <a:xfrm>
            <a:off x="333375" y="542925"/>
            <a:ext cx="466344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B: Overview &amp; Pathophysiology</a:t>
            </a:r>
            <a:endParaRPr lang="en-US" sz="900" dirty="0"/>
          </a:p>
        </p:txBody>
      </p:sp>
      <p:sp>
        <p:nvSpPr>
          <p:cNvPr id="27" name="SK-15-text-26"/>
          <p:cNvSpPr/>
          <p:nvPr/>
        </p:nvSpPr>
        <p:spPr>
          <a:xfrm>
            <a:off x="10808940" y="390525"/>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8" name="SK-15-text-27"/>
          <p:cNvSpPr/>
          <p:nvPr/>
        </p:nvSpPr>
        <p:spPr>
          <a:xfrm>
            <a:off x="333375" y="809625"/>
            <a:ext cx="11525250" cy="18573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NICE/JBDS/AGA guidelines for clinical practice.</a:t>
            </a:r>
            <a:endParaRPr lang="en-US" sz="675" dirty="0"/>
          </a:p>
        </p:txBody>
      </p:sp>
      <p:sp>
        <p:nvSpPr>
          <p:cNvPr id="29" name="SK-15-text-28"/>
          <p:cNvSpPr/>
          <p:nvPr/>
        </p:nvSpPr>
        <p:spPr>
          <a:xfrm>
            <a:off x="981075" y="2270968"/>
            <a:ext cx="2286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Definition</a:t>
            </a:r>
            <a:endParaRPr lang="en-US" sz="1500" dirty="0"/>
          </a:p>
        </p:txBody>
      </p:sp>
      <p:sp>
        <p:nvSpPr>
          <p:cNvPr id="30" name="SK-15-text-29"/>
          <p:cNvSpPr/>
          <p:nvPr/>
        </p:nvSpPr>
        <p:spPr>
          <a:xfrm>
            <a:off x="523875" y="2728168"/>
            <a:ext cx="5214938" cy="776883"/>
          </a:xfrm>
          <a:prstGeom prst="rect">
            <a:avLst/>
          </a:prstGeom>
          <a:noFill/>
          <a:ln/>
        </p:spPr>
        <p:txBody>
          <a:bodyPr vert="horz" wrap="square" lIns="0" tIns="0" rIns="0" bIns="0" rtlCol="0" anchor="ctr"/>
          <a:lstStyle/>
          <a:p>
            <a:pPr marL="0" indent="0">
              <a:lnSpc>
                <a:spcPts val="2040"/>
              </a:lnSpc>
              <a:buNone/>
            </a:pPr>
            <a:r>
              <a:rPr lang="en-US" sz="1275" b="1" dirty="0">
                <a:solidFill>
                  <a:srgbClr val="2D2D2D"/>
                </a:solidFill>
              </a:rPr>
              <a:t>Gastroparesis</a:t>
            </a:r>
            <a:r>
              <a:rPr lang="en-US" sz="1275" dirty="0">
                <a:solidFill>
                  <a:srgbClr val="2D2D2D"/>
                </a:solidFill>
              </a:rPr>
              <a:t> is a chronic clinical syndrome characterized by </a:t>
            </a:r>
            <a:r>
              <a:rPr lang="en-US" sz="1275" b="1" dirty="0">
                <a:solidFill>
                  <a:srgbClr val="2D2D2D"/>
                </a:solidFill>
              </a:rPr>
              <a:t>delayed gastric emptying</a:t>
            </a:r>
            <a:r>
              <a:rPr lang="en-US" sz="1275" dirty="0">
                <a:solidFill>
                  <a:srgbClr val="2D2D2D"/>
                </a:solidFill>
              </a:rPr>
              <a:t> in the absence of any mechanical obstruction (e.g., tumor or ulcer).</a:t>
            </a:r>
            <a:endParaRPr lang="en-US" sz="1275" dirty="0"/>
          </a:p>
        </p:txBody>
      </p:sp>
      <p:sp>
        <p:nvSpPr>
          <p:cNvPr id="31" name="SK-15-text-30"/>
          <p:cNvSpPr/>
          <p:nvPr/>
        </p:nvSpPr>
        <p:spPr>
          <a:xfrm>
            <a:off x="714375" y="3790801"/>
            <a:ext cx="4833938" cy="243780"/>
          </a:xfrm>
          <a:prstGeom prst="rect">
            <a:avLst/>
          </a:prstGeom>
          <a:noFill/>
          <a:ln/>
        </p:spPr>
        <p:txBody>
          <a:bodyPr vert="horz" wrap="square" lIns="0" tIns="0" rIns="0" bIns="0" rtlCol="0" anchor="ctr"/>
          <a:lstStyle/>
          <a:p>
            <a:pPr marL="0" indent="0">
              <a:lnSpc>
                <a:spcPts val="1920"/>
              </a:lnSpc>
              <a:buNone/>
            </a:pPr>
            <a:r>
              <a:rPr lang="en-US" sz="1200" b="1" dirty="0">
                <a:solidFill>
                  <a:srgbClr val="2D2D2D"/>
                </a:solidFill>
              </a:rPr>
              <a:t>Key Diagnostic Criteria:</a:t>
            </a:r>
            <a:endParaRPr lang="en-US" sz="1200" dirty="0"/>
          </a:p>
        </p:txBody>
      </p:sp>
      <p:sp>
        <p:nvSpPr>
          <p:cNvPr id="32" name="SK-15-text-31"/>
          <p:cNvSpPr/>
          <p:nvPr/>
        </p:nvSpPr>
        <p:spPr>
          <a:xfrm>
            <a:off x="952500" y="4082207"/>
            <a:ext cx="713232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Objective evidence of delayed emptying.</a:t>
            </a:r>
            <a:endParaRPr lang="en-US" sz="1200" dirty="0"/>
          </a:p>
        </p:txBody>
      </p:sp>
      <p:sp>
        <p:nvSpPr>
          <p:cNvPr id="33" name="SK-15-text-32"/>
          <p:cNvSpPr/>
          <p:nvPr/>
        </p:nvSpPr>
        <p:spPr>
          <a:xfrm>
            <a:off x="952500" y="4387007"/>
            <a:ext cx="841248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Upper GI symptoms (nausea, vomiting, satiety).</a:t>
            </a:r>
            <a:endParaRPr lang="en-US" sz="1200" dirty="0"/>
          </a:p>
        </p:txBody>
      </p:sp>
      <p:sp>
        <p:nvSpPr>
          <p:cNvPr id="34" name="SK-15-text-33"/>
          <p:cNvSpPr/>
          <p:nvPr/>
        </p:nvSpPr>
        <p:spPr>
          <a:xfrm>
            <a:off x="952500" y="4691807"/>
            <a:ext cx="804672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No structural blockage on endoscopy/imaging.</a:t>
            </a:r>
            <a:endParaRPr lang="en-US" sz="1200" dirty="0"/>
          </a:p>
        </p:txBody>
      </p:sp>
      <p:sp>
        <p:nvSpPr>
          <p:cNvPr id="35" name="SK-15-text-34"/>
          <p:cNvSpPr/>
          <p:nvPr/>
        </p:nvSpPr>
        <p:spPr>
          <a:xfrm>
            <a:off x="6910388" y="1457325"/>
            <a:ext cx="3429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Pathophysiology</a:t>
            </a:r>
            <a:endParaRPr lang="en-US" sz="1500" dirty="0"/>
          </a:p>
        </p:txBody>
      </p:sp>
      <p:sp>
        <p:nvSpPr>
          <p:cNvPr id="36" name="SK-15-text-35"/>
          <p:cNvSpPr/>
          <p:nvPr/>
        </p:nvSpPr>
        <p:spPr>
          <a:xfrm>
            <a:off x="6691313" y="1914525"/>
            <a:ext cx="497681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Autonomic Neuropathy:</a:t>
            </a:r>
            <a:r>
              <a:rPr lang="en-US" sz="1200" dirty="0">
                <a:solidFill>
                  <a:srgbClr val="2D2D2D"/>
                </a:solidFill>
              </a:rPr>
              <a:t> Chronic hyperglycaemia causes oxidative stress, damaging the </a:t>
            </a:r>
            <a:r>
              <a:rPr lang="en-US" sz="1200" b="1" dirty="0">
                <a:solidFill>
                  <a:srgbClr val="2D2D2D"/>
                </a:solidFill>
              </a:rPr>
              <a:t>Vagus Nerve</a:t>
            </a:r>
            <a:r>
              <a:rPr lang="en-US" sz="1200" dirty="0">
                <a:solidFill>
                  <a:srgbClr val="2D2D2D"/>
                </a:solidFill>
              </a:rPr>
              <a:t>.</a:t>
            </a:r>
            <a:endParaRPr lang="en-US" sz="1200" dirty="0"/>
          </a:p>
        </p:txBody>
      </p:sp>
      <p:sp>
        <p:nvSpPr>
          <p:cNvPr id="37" name="SK-15-text-36"/>
          <p:cNvSpPr/>
          <p:nvPr/>
        </p:nvSpPr>
        <p:spPr>
          <a:xfrm>
            <a:off x="6691313" y="2447925"/>
            <a:ext cx="497681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Enteric Nervous System:</a:t>
            </a:r>
            <a:r>
              <a:rPr lang="en-US" sz="1200" dirty="0">
                <a:solidFill>
                  <a:srgbClr val="2D2D2D"/>
                </a:solidFill>
              </a:rPr>
              <a:t> Loss of interstitial cells of Cajal (the gastric "pacemaker").</a:t>
            </a:r>
            <a:endParaRPr lang="en-US" sz="1200" dirty="0"/>
          </a:p>
        </p:txBody>
      </p:sp>
      <p:sp>
        <p:nvSpPr>
          <p:cNvPr id="38" name="SK-15-text-37"/>
          <p:cNvSpPr/>
          <p:nvPr/>
        </p:nvSpPr>
        <p:spPr>
          <a:xfrm>
            <a:off x="6691313" y="2981325"/>
            <a:ext cx="497681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Smooth Muscle Dysfunction:</a:t>
            </a:r>
            <a:r>
              <a:rPr lang="en-US" sz="1200" dirty="0">
                <a:solidFill>
                  <a:srgbClr val="2D2D2D"/>
                </a:solidFill>
              </a:rPr>
              <a:t> Impaired fundic relaxation and antral contractility.</a:t>
            </a:r>
            <a:endParaRPr lang="en-US" sz="1200" dirty="0"/>
          </a:p>
        </p:txBody>
      </p:sp>
      <p:sp>
        <p:nvSpPr>
          <p:cNvPr id="39" name="SK-15-text-38"/>
          <p:cNvSpPr/>
          <p:nvPr/>
        </p:nvSpPr>
        <p:spPr>
          <a:xfrm>
            <a:off x="6910388" y="4171950"/>
            <a:ext cx="2743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Epidemiology</a:t>
            </a:r>
            <a:endParaRPr lang="en-US" sz="1500" dirty="0"/>
          </a:p>
        </p:txBody>
      </p:sp>
      <p:sp>
        <p:nvSpPr>
          <p:cNvPr id="40" name="SK-15-text-39"/>
          <p:cNvSpPr/>
          <p:nvPr/>
        </p:nvSpPr>
        <p:spPr>
          <a:xfrm>
            <a:off x="6643688" y="4629150"/>
            <a:ext cx="5548313"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T1DM:</a:t>
            </a:r>
            <a:r>
              <a:rPr lang="en-US" sz="1200" dirty="0">
                <a:solidFill>
                  <a:srgbClr val="2D2D2D"/>
                </a:solidFill>
              </a:rPr>
              <a:t> Up to </a:t>
            </a:r>
            <a:r>
              <a:rPr lang="en-US" sz="1200" b="1" dirty="0">
                <a:solidFill>
                  <a:srgbClr val="2D2D2D"/>
                </a:solidFill>
              </a:rPr>
              <a:t>50%</a:t>
            </a:r>
            <a:r>
              <a:rPr lang="en-US" sz="1200" dirty="0">
                <a:solidFill>
                  <a:srgbClr val="2D2D2D"/>
                </a:solidFill>
              </a:rPr>
              <a:t> have delayed emptying; 5–12% are symptomatic.</a:t>
            </a:r>
            <a:endParaRPr lang="en-US" sz="1200" dirty="0"/>
          </a:p>
        </p:txBody>
      </p:sp>
      <p:sp>
        <p:nvSpPr>
          <p:cNvPr id="41" name="SK-15-text-40"/>
          <p:cNvSpPr/>
          <p:nvPr/>
        </p:nvSpPr>
        <p:spPr>
          <a:xfrm>
            <a:off x="6643688" y="4933950"/>
            <a:ext cx="50244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T2DM:</a:t>
            </a:r>
            <a:r>
              <a:rPr lang="en-US" sz="1200" dirty="0">
                <a:solidFill>
                  <a:srgbClr val="2D2D2D"/>
                </a:solidFill>
              </a:rPr>
              <a:t> Increasing prevalence due to rising obesity and longer disease duration.</a:t>
            </a:r>
            <a:endParaRPr lang="en-US" sz="1200" dirty="0"/>
          </a:p>
        </p:txBody>
      </p:sp>
      <p:sp>
        <p:nvSpPr>
          <p:cNvPr id="42" name="SK-15-text-41"/>
          <p:cNvSpPr/>
          <p:nvPr/>
        </p:nvSpPr>
        <p:spPr>
          <a:xfrm>
            <a:off x="6643688" y="5467350"/>
            <a:ext cx="50244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GLP-1 RA Link:</a:t>
            </a:r>
            <a:r>
              <a:rPr lang="en-US" sz="1200" dirty="0">
                <a:solidFill>
                  <a:srgbClr val="2D2D2D"/>
                </a:solidFill>
              </a:rPr>
              <a:t> Medications can unmask or worsen underlying dysmotility.</a:t>
            </a:r>
            <a:endParaRPr lang="en-US" sz="1200" dirty="0"/>
          </a:p>
        </p:txBody>
      </p:sp>
      <p:sp>
        <p:nvSpPr>
          <p:cNvPr id="43" name="SK-15-text-42"/>
          <p:cNvSpPr/>
          <p:nvPr/>
        </p:nvSpPr>
        <p:spPr>
          <a:xfrm>
            <a:off x="0" y="6548438"/>
            <a:ext cx="11620500" cy="309563"/>
          </a:xfrm>
          <a:prstGeom prst="rect">
            <a:avLst/>
          </a:prstGeom>
          <a:noFill/>
          <a:ln/>
        </p:spPr>
        <p:txBody>
          <a:bodyPr vert="horz" wrap="square" lIns="0" tIns="0" rIns="0" bIns="0" rtlCol="0" anchor="ctr"/>
          <a:lstStyle/>
          <a:p>
            <a:pPr marL="0" indent="0" algn="ctr">
              <a:lnSpc>
                <a:spcPts val="1238"/>
              </a:lnSpc>
              <a:buNone/>
            </a:pPr>
            <a:r>
              <a:rPr lang="en-US" sz="825" dirty="0">
                <a:solidFill>
                  <a:srgbClr val="777777"/>
                </a:solidFill>
              </a:rPr>
              <a:t>References: AGA Clinical Practice Guideline on Gastroparesis 2025 | NICE NG28 2026 | www.bradfordvts.co.uk</a:t>
            </a:r>
            <a:endParaRPr lang="en-US" sz="825"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6-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6-img-3" descr="preencoded.png"/>
          <p:cNvPicPr>
            <a:picLocks noChangeAspect="1"/>
          </p:cNvPicPr>
          <p:nvPr/>
        </p:nvPicPr>
        <p:blipFill>
          <a:blip r:embed="rId4"/>
          <a:stretch>
            <a:fillRect/>
          </a:stretch>
        </p:blipFill>
        <p:spPr>
          <a:xfrm>
            <a:off x="142875" y="142875"/>
            <a:ext cx="11906250" cy="733425"/>
          </a:xfrm>
          <a:prstGeom prst="rect">
            <a:avLst/>
          </a:prstGeom>
        </p:spPr>
      </p:pic>
      <p:pic>
        <p:nvPicPr>
          <p:cNvPr id="5" name="SK-16-img-4" descr="preencoded.png"/>
          <p:cNvPicPr>
            <a:picLocks noChangeAspect="1"/>
          </p:cNvPicPr>
          <p:nvPr/>
        </p:nvPicPr>
        <p:blipFill>
          <a:blip r:embed="rId5"/>
          <a:stretch>
            <a:fillRect/>
          </a:stretch>
        </p:blipFill>
        <p:spPr>
          <a:xfrm>
            <a:off x="381000" y="1766888"/>
            <a:ext cx="3682901" cy="1971675"/>
          </a:xfrm>
          <a:prstGeom prst="rect">
            <a:avLst/>
          </a:prstGeom>
        </p:spPr>
      </p:pic>
      <p:pic>
        <p:nvPicPr>
          <p:cNvPr id="6" name="SK-16-img-5" descr="preencoded.png"/>
          <p:cNvPicPr>
            <a:picLocks noChangeAspect="1"/>
          </p:cNvPicPr>
          <p:nvPr/>
        </p:nvPicPr>
        <p:blipFill>
          <a:blip r:embed="rId6"/>
          <a:stretch>
            <a:fillRect/>
          </a:stretch>
        </p:blipFill>
        <p:spPr>
          <a:xfrm>
            <a:off x="1936700" y="2005013"/>
            <a:ext cx="571500" cy="571500"/>
          </a:xfrm>
          <a:prstGeom prst="rect">
            <a:avLst/>
          </a:prstGeom>
        </p:spPr>
      </p:pic>
      <p:pic>
        <p:nvPicPr>
          <p:cNvPr id="7" name="SK-16-img-6" descr="preencoded.png"/>
          <p:cNvPicPr>
            <a:picLocks noChangeAspect="1"/>
          </p:cNvPicPr>
          <p:nvPr/>
        </p:nvPicPr>
        <p:blipFill>
          <a:blip r:embed="rId7"/>
          <a:stretch>
            <a:fillRect/>
          </a:stretch>
        </p:blipFill>
        <p:spPr>
          <a:xfrm>
            <a:off x="2127200" y="2214563"/>
            <a:ext cx="190500" cy="152400"/>
          </a:xfrm>
          <a:prstGeom prst="rect">
            <a:avLst/>
          </a:prstGeom>
        </p:spPr>
      </p:pic>
      <p:pic>
        <p:nvPicPr>
          <p:cNvPr id="8" name="SK-16-img-7" descr="preencoded.png"/>
          <p:cNvPicPr>
            <a:picLocks noChangeAspect="1"/>
          </p:cNvPicPr>
          <p:nvPr/>
        </p:nvPicPr>
        <p:blipFill>
          <a:blip r:embed="rId8"/>
          <a:stretch>
            <a:fillRect/>
          </a:stretch>
        </p:blipFill>
        <p:spPr>
          <a:xfrm>
            <a:off x="4254401" y="1766888"/>
            <a:ext cx="3683050" cy="1971675"/>
          </a:xfrm>
          <a:prstGeom prst="rect">
            <a:avLst/>
          </a:prstGeom>
        </p:spPr>
      </p:pic>
      <p:pic>
        <p:nvPicPr>
          <p:cNvPr id="9" name="SK-16-img-8" descr="preencoded.png"/>
          <p:cNvPicPr>
            <a:picLocks noChangeAspect="1"/>
          </p:cNvPicPr>
          <p:nvPr/>
        </p:nvPicPr>
        <p:blipFill>
          <a:blip r:embed="rId9"/>
          <a:stretch>
            <a:fillRect/>
          </a:stretch>
        </p:blipFill>
        <p:spPr>
          <a:xfrm>
            <a:off x="5810101" y="2005013"/>
            <a:ext cx="571500" cy="571500"/>
          </a:xfrm>
          <a:prstGeom prst="rect">
            <a:avLst/>
          </a:prstGeom>
        </p:spPr>
      </p:pic>
      <p:pic>
        <p:nvPicPr>
          <p:cNvPr id="10" name="SK-16-img-9" descr="preencoded.png"/>
          <p:cNvPicPr>
            <a:picLocks noChangeAspect="1"/>
          </p:cNvPicPr>
          <p:nvPr/>
        </p:nvPicPr>
        <p:blipFill>
          <a:blip r:embed="rId10"/>
          <a:stretch>
            <a:fillRect/>
          </a:stretch>
        </p:blipFill>
        <p:spPr>
          <a:xfrm>
            <a:off x="6000601" y="2214563"/>
            <a:ext cx="190500" cy="152400"/>
          </a:xfrm>
          <a:prstGeom prst="rect">
            <a:avLst/>
          </a:prstGeom>
        </p:spPr>
      </p:pic>
      <p:pic>
        <p:nvPicPr>
          <p:cNvPr id="11" name="SK-16-img-10" descr="preencoded.png"/>
          <p:cNvPicPr>
            <a:picLocks noChangeAspect="1"/>
          </p:cNvPicPr>
          <p:nvPr/>
        </p:nvPicPr>
        <p:blipFill>
          <a:blip r:embed="rId11"/>
          <a:stretch>
            <a:fillRect/>
          </a:stretch>
        </p:blipFill>
        <p:spPr>
          <a:xfrm>
            <a:off x="8127950" y="1766888"/>
            <a:ext cx="3682901" cy="1971675"/>
          </a:xfrm>
          <a:prstGeom prst="rect">
            <a:avLst/>
          </a:prstGeom>
        </p:spPr>
      </p:pic>
      <p:pic>
        <p:nvPicPr>
          <p:cNvPr id="12" name="SK-16-img-11" descr="preencoded.png"/>
          <p:cNvPicPr>
            <a:picLocks noChangeAspect="1"/>
          </p:cNvPicPr>
          <p:nvPr/>
        </p:nvPicPr>
        <p:blipFill>
          <a:blip r:embed="rId12"/>
          <a:stretch>
            <a:fillRect/>
          </a:stretch>
        </p:blipFill>
        <p:spPr>
          <a:xfrm>
            <a:off x="9683651" y="2005013"/>
            <a:ext cx="571500" cy="571500"/>
          </a:xfrm>
          <a:prstGeom prst="rect">
            <a:avLst/>
          </a:prstGeom>
        </p:spPr>
      </p:pic>
      <p:pic>
        <p:nvPicPr>
          <p:cNvPr id="13" name="SK-16-img-12" descr="preencoded.png"/>
          <p:cNvPicPr>
            <a:picLocks noChangeAspect="1"/>
          </p:cNvPicPr>
          <p:nvPr/>
        </p:nvPicPr>
        <p:blipFill>
          <a:blip r:embed="rId13"/>
          <a:stretch>
            <a:fillRect/>
          </a:stretch>
        </p:blipFill>
        <p:spPr>
          <a:xfrm>
            <a:off x="9874151" y="2214563"/>
            <a:ext cx="190500" cy="152400"/>
          </a:xfrm>
          <a:prstGeom prst="rect">
            <a:avLst/>
          </a:prstGeom>
        </p:spPr>
      </p:pic>
      <p:pic>
        <p:nvPicPr>
          <p:cNvPr id="14" name="SK-16-img-13" descr="preencoded.png"/>
          <p:cNvPicPr>
            <a:picLocks noChangeAspect="1"/>
          </p:cNvPicPr>
          <p:nvPr/>
        </p:nvPicPr>
        <p:blipFill>
          <a:blip r:embed="rId14"/>
          <a:stretch>
            <a:fillRect/>
          </a:stretch>
        </p:blipFill>
        <p:spPr>
          <a:xfrm>
            <a:off x="381000" y="4519613"/>
            <a:ext cx="6686550" cy="1562100"/>
          </a:xfrm>
          <a:prstGeom prst="rect">
            <a:avLst/>
          </a:prstGeom>
        </p:spPr>
      </p:pic>
      <p:pic>
        <p:nvPicPr>
          <p:cNvPr id="15" name="SK-16-img-14" descr="preencoded.png"/>
          <p:cNvPicPr>
            <a:picLocks noChangeAspect="1"/>
          </p:cNvPicPr>
          <p:nvPr/>
        </p:nvPicPr>
        <p:blipFill>
          <a:blip r:embed="rId15"/>
          <a:stretch>
            <a:fillRect/>
          </a:stretch>
        </p:blipFill>
        <p:spPr>
          <a:xfrm>
            <a:off x="666750" y="4850755"/>
            <a:ext cx="190500" cy="156865"/>
          </a:xfrm>
          <a:prstGeom prst="rect">
            <a:avLst/>
          </a:prstGeom>
        </p:spPr>
      </p:pic>
      <p:pic>
        <p:nvPicPr>
          <p:cNvPr id="16" name="SK-16-img-15" descr="preencoded.png"/>
          <p:cNvPicPr>
            <a:picLocks noChangeAspect="1"/>
          </p:cNvPicPr>
          <p:nvPr/>
        </p:nvPicPr>
        <p:blipFill>
          <a:blip r:embed="rId15"/>
          <a:stretch>
            <a:fillRect/>
          </a:stretch>
        </p:blipFill>
        <p:spPr>
          <a:xfrm>
            <a:off x="3795713" y="4850755"/>
            <a:ext cx="190500" cy="156865"/>
          </a:xfrm>
          <a:prstGeom prst="rect">
            <a:avLst/>
          </a:prstGeom>
        </p:spPr>
      </p:pic>
      <p:pic>
        <p:nvPicPr>
          <p:cNvPr id="17" name="SK-16-img-16" descr="preencoded.png"/>
          <p:cNvPicPr>
            <a:picLocks noChangeAspect="1"/>
          </p:cNvPicPr>
          <p:nvPr/>
        </p:nvPicPr>
        <p:blipFill>
          <a:blip r:embed="rId15"/>
          <a:stretch>
            <a:fillRect/>
          </a:stretch>
        </p:blipFill>
        <p:spPr>
          <a:xfrm>
            <a:off x="666750" y="5222230"/>
            <a:ext cx="190500" cy="156865"/>
          </a:xfrm>
          <a:prstGeom prst="rect">
            <a:avLst/>
          </a:prstGeom>
        </p:spPr>
      </p:pic>
      <p:pic>
        <p:nvPicPr>
          <p:cNvPr id="18" name="SK-16-img-17" descr="preencoded.png"/>
          <p:cNvPicPr>
            <a:picLocks noChangeAspect="1"/>
          </p:cNvPicPr>
          <p:nvPr/>
        </p:nvPicPr>
        <p:blipFill>
          <a:blip r:embed="rId15"/>
          <a:stretch>
            <a:fillRect/>
          </a:stretch>
        </p:blipFill>
        <p:spPr>
          <a:xfrm>
            <a:off x="3795713" y="5222230"/>
            <a:ext cx="190500" cy="156865"/>
          </a:xfrm>
          <a:prstGeom prst="rect">
            <a:avLst/>
          </a:prstGeom>
        </p:spPr>
      </p:pic>
      <p:pic>
        <p:nvPicPr>
          <p:cNvPr id="19" name="SK-16-img-18" descr="preencoded.png"/>
          <p:cNvPicPr>
            <a:picLocks noChangeAspect="1"/>
          </p:cNvPicPr>
          <p:nvPr/>
        </p:nvPicPr>
        <p:blipFill>
          <a:blip r:embed="rId15"/>
          <a:stretch>
            <a:fillRect/>
          </a:stretch>
        </p:blipFill>
        <p:spPr>
          <a:xfrm>
            <a:off x="666750" y="5593705"/>
            <a:ext cx="190500" cy="156865"/>
          </a:xfrm>
          <a:prstGeom prst="rect">
            <a:avLst/>
          </a:prstGeom>
        </p:spPr>
      </p:pic>
      <p:pic>
        <p:nvPicPr>
          <p:cNvPr id="20" name="SK-16-img-19" descr="preencoded.png"/>
          <p:cNvPicPr>
            <a:picLocks noChangeAspect="1"/>
          </p:cNvPicPr>
          <p:nvPr/>
        </p:nvPicPr>
        <p:blipFill>
          <a:blip r:embed="rId15"/>
          <a:stretch>
            <a:fillRect/>
          </a:stretch>
        </p:blipFill>
        <p:spPr>
          <a:xfrm>
            <a:off x="3795713" y="5593705"/>
            <a:ext cx="190500" cy="156865"/>
          </a:xfrm>
          <a:prstGeom prst="rect">
            <a:avLst/>
          </a:prstGeom>
        </p:spPr>
      </p:pic>
      <p:pic>
        <p:nvPicPr>
          <p:cNvPr id="21" name="SK-16-img-20" descr="preencoded.png"/>
          <p:cNvPicPr>
            <a:picLocks noChangeAspect="1"/>
          </p:cNvPicPr>
          <p:nvPr/>
        </p:nvPicPr>
        <p:blipFill>
          <a:blip r:embed="rId16"/>
          <a:stretch>
            <a:fillRect/>
          </a:stretch>
        </p:blipFill>
        <p:spPr>
          <a:xfrm>
            <a:off x="7258050" y="4519613"/>
            <a:ext cx="4552950" cy="1562100"/>
          </a:xfrm>
          <a:prstGeom prst="rect">
            <a:avLst/>
          </a:prstGeom>
        </p:spPr>
      </p:pic>
      <p:pic>
        <p:nvPicPr>
          <p:cNvPr id="22" name="SK-16-img-21" descr="preencoded.png"/>
          <p:cNvPicPr>
            <a:picLocks noChangeAspect="1"/>
          </p:cNvPicPr>
          <p:nvPr/>
        </p:nvPicPr>
        <p:blipFill>
          <a:blip r:embed="rId17"/>
          <a:stretch>
            <a:fillRect/>
          </a:stretch>
        </p:blipFill>
        <p:spPr>
          <a:xfrm>
            <a:off x="7496175" y="4748213"/>
            <a:ext cx="190500" cy="152400"/>
          </a:xfrm>
          <a:prstGeom prst="rect">
            <a:avLst/>
          </a:prstGeom>
        </p:spPr>
      </p:pic>
      <p:sp>
        <p:nvSpPr>
          <p:cNvPr id="23" name="SK-16-text-22"/>
          <p:cNvSpPr/>
          <p:nvPr/>
        </p:nvSpPr>
        <p:spPr>
          <a:xfrm>
            <a:off x="333375" y="257175"/>
            <a:ext cx="1005840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CLINICAL PRESENTATION: THE CLASSIC TRIAD</a:t>
            </a:r>
            <a:endParaRPr lang="en-US" sz="1650" dirty="0"/>
          </a:p>
        </p:txBody>
      </p:sp>
      <p:sp>
        <p:nvSpPr>
          <p:cNvPr id="24" name="SK-16-text-23"/>
          <p:cNvSpPr/>
          <p:nvPr/>
        </p:nvSpPr>
        <p:spPr>
          <a:xfrm>
            <a:off x="333375" y="590550"/>
            <a:ext cx="781812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B: Diabetic Gastroparesis — Identifying Key Symptoms</a:t>
            </a:r>
            <a:endParaRPr lang="en-US" sz="900" dirty="0"/>
          </a:p>
        </p:txBody>
      </p:sp>
      <p:sp>
        <p:nvSpPr>
          <p:cNvPr id="25" name="SK-16-text-24"/>
          <p:cNvSpPr/>
          <p:nvPr/>
        </p:nvSpPr>
        <p:spPr>
          <a:xfrm>
            <a:off x="10808940" y="438150"/>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6" name="SK-16-text-25"/>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7" name="SK-16-text-26"/>
          <p:cNvSpPr/>
          <p:nvPr/>
        </p:nvSpPr>
        <p:spPr>
          <a:xfrm>
            <a:off x="381000" y="1223963"/>
            <a:ext cx="11430000" cy="257175"/>
          </a:xfrm>
          <a:prstGeom prst="rect">
            <a:avLst/>
          </a:prstGeom>
          <a:noFill/>
          <a:ln/>
        </p:spPr>
        <p:txBody>
          <a:bodyPr vert="horz" wrap="square" lIns="0" tIns="0" rIns="0" bIns="0" rtlCol="0" anchor="ctr"/>
          <a:lstStyle/>
          <a:p>
            <a:pPr marL="0" indent="0">
              <a:lnSpc>
                <a:spcPts val="2025"/>
              </a:lnSpc>
              <a:buNone/>
            </a:pPr>
            <a:r>
              <a:rPr lang="en-US" sz="1350" b="1" kern="0" spc="60" dirty="0">
                <a:solidFill>
                  <a:srgbClr val="F37021"/>
                </a:solidFill>
              </a:rPr>
              <a:t>THE CLASSIC SYMPTOM TRIAD</a:t>
            </a:r>
            <a:endParaRPr lang="en-US" sz="1350" dirty="0"/>
          </a:p>
        </p:txBody>
      </p:sp>
      <p:sp>
        <p:nvSpPr>
          <p:cNvPr id="28" name="SK-16-text-27"/>
          <p:cNvSpPr/>
          <p:nvPr/>
        </p:nvSpPr>
        <p:spPr>
          <a:xfrm>
            <a:off x="1777603" y="2719388"/>
            <a:ext cx="889546"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2D2D2D"/>
                </a:solidFill>
              </a:rPr>
              <a:t>1. Nausea</a:t>
            </a:r>
            <a:endParaRPr lang="en-US" sz="1500" dirty="0"/>
          </a:p>
        </p:txBody>
      </p:sp>
      <p:sp>
        <p:nvSpPr>
          <p:cNvPr id="29" name="SK-16-text-28"/>
          <p:cNvSpPr/>
          <p:nvPr/>
        </p:nvSpPr>
        <p:spPr>
          <a:xfrm>
            <a:off x="619125" y="3100388"/>
            <a:ext cx="3206651" cy="400050"/>
          </a:xfrm>
          <a:prstGeom prst="rect">
            <a:avLst/>
          </a:prstGeom>
          <a:noFill/>
          <a:ln/>
        </p:spPr>
        <p:txBody>
          <a:bodyPr vert="horz" wrap="square" lIns="0" tIns="0" rIns="0" bIns="0" rtlCol="0" anchor="ctr"/>
          <a:lstStyle/>
          <a:p>
            <a:pPr marL="0" indent="0" algn="ctr">
              <a:lnSpc>
                <a:spcPts val="1575"/>
              </a:lnSpc>
              <a:buNone/>
            </a:pPr>
            <a:r>
              <a:rPr lang="en-US" sz="1125" dirty="0">
                <a:solidFill>
                  <a:srgbClr val="444444"/>
                </a:solidFill>
              </a:rPr>
              <a:t>The </a:t>
            </a:r>
            <a:r>
              <a:rPr lang="en-US" sz="1125" b="1" dirty="0">
                <a:solidFill>
                  <a:srgbClr val="444444"/>
                </a:solidFill>
              </a:rPr>
              <a:t>most common</a:t>
            </a:r>
            <a:r>
              <a:rPr lang="en-US" sz="1125" dirty="0">
                <a:solidFill>
                  <a:srgbClr val="444444"/>
                </a:solidFill>
              </a:rPr>
              <a:t> symptom. Often persistent and worsens after eating.</a:t>
            </a:r>
            <a:endParaRPr lang="en-US" sz="1125" dirty="0"/>
          </a:p>
        </p:txBody>
      </p:sp>
      <p:sp>
        <p:nvSpPr>
          <p:cNvPr id="30" name="SK-16-text-29"/>
          <p:cNvSpPr/>
          <p:nvPr/>
        </p:nvSpPr>
        <p:spPr>
          <a:xfrm>
            <a:off x="5589538" y="2719388"/>
            <a:ext cx="1012627"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2D2D2D"/>
                </a:solidFill>
              </a:rPr>
              <a:t>2. Vomiting</a:t>
            </a:r>
            <a:endParaRPr lang="en-US" sz="1500" dirty="0"/>
          </a:p>
        </p:txBody>
      </p:sp>
      <p:sp>
        <p:nvSpPr>
          <p:cNvPr id="31" name="SK-16-text-30"/>
          <p:cNvSpPr/>
          <p:nvPr/>
        </p:nvSpPr>
        <p:spPr>
          <a:xfrm>
            <a:off x="4492526" y="3100388"/>
            <a:ext cx="3206800" cy="400050"/>
          </a:xfrm>
          <a:prstGeom prst="rect">
            <a:avLst/>
          </a:prstGeom>
          <a:noFill/>
          <a:ln/>
        </p:spPr>
        <p:txBody>
          <a:bodyPr vert="horz" wrap="square" lIns="0" tIns="0" rIns="0" bIns="0" rtlCol="0" anchor="ctr"/>
          <a:lstStyle/>
          <a:p>
            <a:pPr marL="0" indent="0" algn="ctr">
              <a:lnSpc>
                <a:spcPts val="1575"/>
              </a:lnSpc>
              <a:buNone/>
            </a:pPr>
            <a:r>
              <a:rPr lang="en-US" sz="1125" dirty="0">
                <a:solidFill>
                  <a:srgbClr val="444444"/>
                </a:solidFill>
              </a:rPr>
              <a:t>Characteristically involves </a:t>
            </a:r>
            <a:r>
              <a:rPr lang="en-US" sz="1125" b="1" dirty="0">
                <a:solidFill>
                  <a:srgbClr val="444444"/>
                </a:solidFill>
              </a:rPr>
              <a:t>undigested food</a:t>
            </a:r>
            <a:r>
              <a:rPr lang="en-US" sz="1125" dirty="0">
                <a:solidFill>
                  <a:srgbClr val="444444"/>
                </a:solidFill>
              </a:rPr>
              <a:t> consumed many hours (or even days) earlier.</a:t>
            </a:r>
            <a:endParaRPr lang="en-US" sz="1125" dirty="0"/>
          </a:p>
        </p:txBody>
      </p:sp>
      <p:sp>
        <p:nvSpPr>
          <p:cNvPr id="32" name="SK-16-text-31"/>
          <p:cNvSpPr/>
          <p:nvPr/>
        </p:nvSpPr>
        <p:spPr>
          <a:xfrm>
            <a:off x="9291638" y="2719388"/>
            <a:ext cx="1355527"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2D2D2D"/>
                </a:solidFill>
              </a:rPr>
              <a:t>3. Early Satiety</a:t>
            </a:r>
            <a:endParaRPr lang="en-US" sz="1500" dirty="0"/>
          </a:p>
        </p:txBody>
      </p:sp>
      <p:sp>
        <p:nvSpPr>
          <p:cNvPr id="33" name="SK-16-text-32"/>
          <p:cNvSpPr/>
          <p:nvPr/>
        </p:nvSpPr>
        <p:spPr>
          <a:xfrm>
            <a:off x="8366075" y="3100388"/>
            <a:ext cx="3206651" cy="400050"/>
          </a:xfrm>
          <a:prstGeom prst="rect">
            <a:avLst/>
          </a:prstGeom>
          <a:noFill/>
          <a:ln/>
        </p:spPr>
        <p:txBody>
          <a:bodyPr vert="horz" wrap="square" lIns="0" tIns="0" rIns="0" bIns="0" rtlCol="0" anchor="ctr"/>
          <a:lstStyle/>
          <a:p>
            <a:pPr marL="0" indent="0" algn="ctr">
              <a:lnSpc>
                <a:spcPts val="1575"/>
              </a:lnSpc>
              <a:buNone/>
            </a:pPr>
            <a:r>
              <a:rPr lang="en-US" sz="1125" dirty="0">
                <a:solidFill>
                  <a:srgbClr val="444444"/>
                </a:solidFill>
              </a:rPr>
              <a:t>Feeling </a:t>
            </a:r>
            <a:r>
              <a:rPr lang="en-US" sz="1125" b="1" dirty="0">
                <a:solidFill>
                  <a:srgbClr val="444444"/>
                </a:solidFill>
              </a:rPr>
              <a:t>prematurely full</a:t>
            </a:r>
            <a:r>
              <a:rPr lang="en-US" sz="1125" dirty="0">
                <a:solidFill>
                  <a:srgbClr val="444444"/>
                </a:solidFill>
              </a:rPr>
              <a:t> after consuming only a small amount of food.</a:t>
            </a:r>
            <a:endParaRPr lang="en-US" sz="1125" dirty="0"/>
          </a:p>
        </p:txBody>
      </p:sp>
      <p:sp>
        <p:nvSpPr>
          <p:cNvPr id="34" name="SK-16-text-33"/>
          <p:cNvSpPr/>
          <p:nvPr/>
        </p:nvSpPr>
        <p:spPr>
          <a:xfrm>
            <a:off x="381000" y="3976687"/>
            <a:ext cx="11430000" cy="257175"/>
          </a:xfrm>
          <a:prstGeom prst="rect">
            <a:avLst/>
          </a:prstGeom>
          <a:noFill/>
          <a:ln/>
        </p:spPr>
        <p:txBody>
          <a:bodyPr vert="horz" wrap="square" lIns="0" tIns="0" rIns="0" bIns="0" rtlCol="0" anchor="ctr"/>
          <a:lstStyle/>
          <a:p>
            <a:pPr marL="0" indent="0">
              <a:lnSpc>
                <a:spcPts val="2025"/>
              </a:lnSpc>
              <a:buNone/>
            </a:pPr>
            <a:r>
              <a:rPr lang="en-US" sz="1350" b="1" kern="0" spc="60" dirty="0">
                <a:solidFill>
                  <a:srgbClr val="F37021"/>
                </a:solidFill>
              </a:rPr>
              <a:t>ADDITIONAL CLINICAL FEATURES</a:t>
            </a:r>
            <a:endParaRPr lang="en-US" sz="1350" dirty="0"/>
          </a:p>
        </p:txBody>
      </p:sp>
      <p:sp>
        <p:nvSpPr>
          <p:cNvPr id="35" name="SK-16-text-34"/>
          <p:cNvSpPr/>
          <p:nvPr/>
        </p:nvSpPr>
        <p:spPr>
          <a:xfrm>
            <a:off x="971550" y="4814888"/>
            <a:ext cx="566928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Post-prandial bloating/fullness</a:t>
            </a:r>
            <a:endParaRPr lang="en-US" sz="1200" dirty="0"/>
          </a:p>
        </p:txBody>
      </p:sp>
      <p:sp>
        <p:nvSpPr>
          <p:cNvPr id="36" name="SK-16-text-35"/>
          <p:cNvSpPr/>
          <p:nvPr/>
        </p:nvSpPr>
        <p:spPr>
          <a:xfrm>
            <a:off x="4100513" y="4814888"/>
            <a:ext cx="457200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Abdominal discomfort/pain</a:t>
            </a:r>
            <a:endParaRPr lang="en-US" sz="1200" dirty="0"/>
          </a:p>
        </p:txBody>
      </p:sp>
      <p:sp>
        <p:nvSpPr>
          <p:cNvPr id="37" name="SK-16-text-36"/>
          <p:cNvSpPr/>
          <p:nvPr/>
        </p:nvSpPr>
        <p:spPr>
          <a:xfrm>
            <a:off x="971550" y="5186363"/>
            <a:ext cx="548640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GORD-like symptoms / Heartburn</a:t>
            </a:r>
            <a:endParaRPr lang="en-US" sz="1200" dirty="0"/>
          </a:p>
        </p:txBody>
      </p:sp>
      <p:sp>
        <p:nvSpPr>
          <p:cNvPr id="38" name="SK-16-text-37"/>
          <p:cNvSpPr/>
          <p:nvPr/>
        </p:nvSpPr>
        <p:spPr>
          <a:xfrm>
            <a:off x="4100513" y="5186363"/>
            <a:ext cx="457200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Unintentional weight loss</a:t>
            </a:r>
            <a:endParaRPr lang="en-US" sz="1200" dirty="0"/>
          </a:p>
        </p:txBody>
      </p:sp>
      <p:sp>
        <p:nvSpPr>
          <p:cNvPr id="39" name="SK-16-text-38"/>
          <p:cNvSpPr/>
          <p:nvPr/>
        </p:nvSpPr>
        <p:spPr>
          <a:xfrm>
            <a:off x="971550" y="5557838"/>
            <a:ext cx="530352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Erratic blood glucose control</a:t>
            </a:r>
            <a:endParaRPr lang="en-US" sz="1200" dirty="0"/>
          </a:p>
        </p:txBody>
      </p:sp>
      <p:sp>
        <p:nvSpPr>
          <p:cNvPr id="40" name="SK-16-text-39"/>
          <p:cNvSpPr/>
          <p:nvPr/>
        </p:nvSpPr>
        <p:spPr>
          <a:xfrm>
            <a:off x="4100513" y="5557838"/>
            <a:ext cx="365760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Chronic constipation</a:t>
            </a:r>
            <a:endParaRPr lang="en-US" sz="1200" dirty="0"/>
          </a:p>
        </p:txBody>
      </p:sp>
      <p:sp>
        <p:nvSpPr>
          <p:cNvPr id="41" name="SK-16-text-40"/>
          <p:cNvSpPr/>
          <p:nvPr/>
        </p:nvSpPr>
        <p:spPr>
          <a:xfrm>
            <a:off x="7762875" y="4710113"/>
            <a:ext cx="40767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37021"/>
                </a:solidFill>
              </a:rPr>
              <a:t>AKT/SCA PEARL</a:t>
            </a:r>
            <a:endParaRPr lang="en-US" sz="1200" dirty="0"/>
          </a:p>
        </p:txBody>
      </p:sp>
      <p:sp>
        <p:nvSpPr>
          <p:cNvPr id="42" name="SK-16-text-41"/>
          <p:cNvSpPr/>
          <p:nvPr/>
        </p:nvSpPr>
        <p:spPr>
          <a:xfrm>
            <a:off x="7496175" y="5033963"/>
            <a:ext cx="4076700" cy="857250"/>
          </a:xfrm>
          <a:prstGeom prst="rect">
            <a:avLst/>
          </a:prstGeom>
          <a:noFill/>
          <a:ln/>
        </p:spPr>
        <p:txBody>
          <a:bodyPr vert="horz" wrap="square" lIns="0" tIns="0" rIns="0" bIns="0" rtlCol="0" anchor="ctr"/>
          <a:lstStyle/>
          <a:p>
            <a:pPr marL="0" indent="0">
              <a:lnSpc>
                <a:spcPts val="1688"/>
              </a:lnSpc>
              <a:buNone/>
            </a:pPr>
            <a:r>
              <a:rPr lang="en-US" sz="1125" i="1" dirty="0">
                <a:solidFill>
                  <a:srgbClr val="FFFFFF"/>
                </a:solidFill>
              </a:rPr>
              <a:t>Vomiting of </a:t>
            </a:r>
            <a:r>
              <a:rPr lang="en-US" sz="1125" b="1" i="1" dirty="0">
                <a:solidFill>
                  <a:srgbClr val="FFFFFF"/>
                </a:solidFill>
              </a:rPr>
              <a:t>undigested food</a:t>
            </a:r>
            <a:r>
              <a:rPr lang="en-US" sz="1125" i="1" dirty="0">
                <a:solidFill>
                  <a:srgbClr val="FFFFFF"/>
                </a:solidFill>
              </a:rPr>
              <a:t> from hours earlier is a high-yield diagnostic clue. If a patient with long-standing T1DM presents with this + erratic BM control, gastroparesis must be top of your differential.</a:t>
            </a:r>
            <a:endParaRPr lang="en-US" sz="1125"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7-img-2" descr="preencoded.png"/>
          <p:cNvPicPr>
            <a:picLocks noChangeAspect="1"/>
          </p:cNvPicPr>
          <p:nvPr/>
        </p:nvPicPr>
        <p:blipFill>
          <a:blip r:embed="rId4"/>
          <a:stretch>
            <a:fillRect/>
          </a:stretch>
        </p:blipFill>
        <p:spPr>
          <a:xfrm>
            <a:off x="142875" y="142875"/>
            <a:ext cx="11906250" cy="733425"/>
          </a:xfrm>
          <a:prstGeom prst="rect">
            <a:avLst/>
          </a:prstGeom>
        </p:spPr>
      </p:pic>
      <p:pic>
        <p:nvPicPr>
          <p:cNvPr id="4" name="SK-17-img-3" descr="preencoded.png"/>
          <p:cNvPicPr>
            <a:picLocks noChangeAspect="1"/>
          </p:cNvPicPr>
          <p:nvPr/>
        </p:nvPicPr>
        <p:blipFill>
          <a:blip r:embed="rId5"/>
          <a:stretch>
            <a:fillRect/>
          </a:stretch>
        </p:blipFill>
        <p:spPr>
          <a:xfrm>
            <a:off x="285750" y="1176338"/>
            <a:ext cx="5122069" cy="5395913"/>
          </a:xfrm>
          <a:prstGeom prst="rect">
            <a:avLst/>
          </a:prstGeom>
        </p:spPr>
      </p:pic>
      <p:pic>
        <p:nvPicPr>
          <p:cNvPr id="5" name="SK-17-img-4" descr="preencoded.png"/>
          <p:cNvPicPr>
            <a:picLocks noChangeAspect="1"/>
          </p:cNvPicPr>
          <p:nvPr/>
        </p:nvPicPr>
        <p:blipFill>
          <a:blip r:embed="rId6"/>
          <a:stretch>
            <a:fillRect/>
          </a:stretch>
        </p:blipFill>
        <p:spPr>
          <a:xfrm>
            <a:off x="523875" y="2201763"/>
            <a:ext cx="238125" cy="190500"/>
          </a:xfrm>
          <a:prstGeom prst="rect">
            <a:avLst/>
          </a:prstGeom>
        </p:spPr>
      </p:pic>
      <p:pic>
        <p:nvPicPr>
          <p:cNvPr id="6" name="SK-17-img-5" descr="preencoded.png"/>
          <p:cNvPicPr>
            <a:picLocks noChangeAspect="1"/>
          </p:cNvPicPr>
          <p:nvPr/>
        </p:nvPicPr>
        <p:blipFill>
          <a:blip r:embed="rId7"/>
          <a:stretch>
            <a:fillRect/>
          </a:stretch>
        </p:blipFill>
        <p:spPr>
          <a:xfrm>
            <a:off x="523875" y="3375124"/>
            <a:ext cx="4645819" cy="2219325"/>
          </a:xfrm>
          <a:prstGeom prst="rect">
            <a:avLst/>
          </a:prstGeom>
        </p:spPr>
      </p:pic>
      <p:pic>
        <p:nvPicPr>
          <p:cNvPr id="7" name="SK-17-img-6" descr="preencoded.png"/>
          <p:cNvPicPr>
            <a:picLocks noChangeAspect="1"/>
          </p:cNvPicPr>
          <p:nvPr/>
        </p:nvPicPr>
        <p:blipFill>
          <a:blip r:embed="rId8"/>
          <a:stretch>
            <a:fillRect/>
          </a:stretch>
        </p:blipFill>
        <p:spPr>
          <a:xfrm>
            <a:off x="5645944" y="1176338"/>
            <a:ext cx="6260306" cy="4233863"/>
          </a:xfrm>
          <a:prstGeom prst="rect">
            <a:avLst/>
          </a:prstGeom>
        </p:spPr>
      </p:pic>
      <p:pic>
        <p:nvPicPr>
          <p:cNvPr id="8" name="SK-17-img-7" descr="preencoded.png"/>
          <p:cNvPicPr>
            <a:picLocks noChangeAspect="1"/>
          </p:cNvPicPr>
          <p:nvPr/>
        </p:nvPicPr>
        <p:blipFill>
          <a:blip r:embed="rId9"/>
          <a:stretch>
            <a:fillRect/>
          </a:stretch>
        </p:blipFill>
        <p:spPr>
          <a:xfrm>
            <a:off x="5836444" y="1414463"/>
            <a:ext cx="238125" cy="190500"/>
          </a:xfrm>
          <a:prstGeom prst="rect">
            <a:avLst/>
          </a:prstGeom>
        </p:spPr>
      </p:pic>
      <p:pic>
        <p:nvPicPr>
          <p:cNvPr id="9" name="SK-17-img-8" descr="preencoded.png"/>
          <p:cNvPicPr>
            <a:picLocks noChangeAspect="1"/>
          </p:cNvPicPr>
          <p:nvPr/>
        </p:nvPicPr>
        <p:blipFill>
          <a:blip r:embed="rId10"/>
          <a:stretch>
            <a:fillRect/>
          </a:stretch>
        </p:blipFill>
        <p:spPr>
          <a:xfrm>
            <a:off x="5836444" y="1795463"/>
            <a:ext cx="304800" cy="304800"/>
          </a:xfrm>
          <a:prstGeom prst="rect">
            <a:avLst/>
          </a:prstGeom>
        </p:spPr>
      </p:pic>
      <p:pic>
        <p:nvPicPr>
          <p:cNvPr id="10" name="SK-17-img-9" descr="preencoded.png"/>
          <p:cNvPicPr>
            <a:picLocks noChangeAspect="1"/>
          </p:cNvPicPr>
          <p:nvPr/>
        </p:nvPicPr>
        <p:blipFill>
          <a:blip r:embed="rId11"/>
          <a:stretch>
            <a:fillRect/>
          </a:stretch>
        </p:blipFill>
        <p:spPr>
          <a:xfrm>
            <a:off x="5893594" y="1871663"/>
            <a:ext cx="190500" cy="152400"/>
          </a:xfrm>
          <a:prstGeom prst="rect">
            <a:avLst/>
          </a:prstGeom>
        </p:spPr>
      </p:pic>
      <p:pic>
        <p:nvPicPr>
          <p:cNvPr id="11" name="SK-17-img-10" descr="preencoded.png"/>
          <p:cNvPicPr>
            <a:picLocks noChangeAspect="1"/>
          </p:cNvPicPr>
          <p:nvPr/>
        </p:nvPicPr>
        <p:blipFill>
          <a:blip r:embed="rId12"/>
          <a:stretch>
            <a:fillRect/>
          </a:stretch>
        </p:blipFill>
        <p:spPr>
          <a:xfrm>
            <a:off x="5836444" y="2481263"/>
            <a:ext cx="280392" cy="304800"/>
          </a:xfrm>
          <a:prstGeom prst="rect">
            <a:avLst/>
          </a:prstGeom>
        </p:spPr>
      </p:pic>
      <p:pic>
        <p:nvPicPr>
          <p:cNvPr id="12" name="SK-17-img-11" descr="preencoded.png"/>
          <p:cNvPicPr>
            <a:picLocks noChangeAspect="1"/>
          </p:cNvPicPr>
          <p:nvPr/>
        </p:nvPicPr>
        <p:blipFill>
          <a:blip r:embed="rId13"/>
          <a:stretch>
            <a:fillRect/>
          </a:stretch>
        </p:blipFill>
        <p:spPr>
          <a:xfrm>
            <a:off x="5881390" y="2557463"/>
            <a:ext cx="190500" cy="152400"/>
          </a:xfrm>
          <a:prstGeom prst="rect">
            <a:avLst/>
          </a:prstGeom>
        </p:spPr>
      </p:pic>
      <p:pic>
        <p:nvPicPr>
          <p:cNvPr id="13" name="SK-17-img-12" descr="preencoded.png"/>
          <p:cNvPicPr>
            <a:picLocks noChangeAspect="1"/>
          </p:cNvPicPr>
          <p:nvPr/>
        </p:nvPicPr>
        <p:blipFill>
          <a:blip r:embed="rId14"/>
          <a:stretch>
            <a:fillRect/>
          </a:stretch>
        </p:blipFill>
        <p:spPr>
          <a:xfrm>
            <a:off x="5645944" y="5600700"/>
            <a:ext cx="6260306" cy="971550"/>
          </a:xfrm>
          <a:prstGeom prst="rect">
            <a:avLst/>
          </a:prstGeom>
        </p:spPr>
      </p:pic>
      <p:pic>
        <p:nvPicPr>
          <p:cNvPr id="14" name="SK-17-img-13" descr="preencoded.png"/>
          <p:cNvPicPr>
            <a:picLocks noChangeAspect="1"/>
          </p:cNvPicPr>
          <p:nvPr/>
        </p:nvPicPr>
        <p:blipFill>
          <a:blip r:embed="rId15"/>
          <a:stretch>
            <a:fillRect/>
          </a:stretch>
        </p:blipFill>
        <p:spPr>
          <a:xfrm>
            <a:off x="5836444" y="5943600"/>
            <a:ext cx="285750" cy="285750"/>
          </a:xfrm>
          <a:prstGeom prst="rect">
            <a:avLst/>
          </a:prstGeom>
        </p:spPr>
      </p:pic>
      <p:sp>
        <p:nvSpPr>
          <p:cNvPr id="15" name="SK-17-text-14"/>
          <p:cNvSpPr/>
          <p:nvPr/>
        </p:nvSpPr>
        <p:spPr>
          <a:xfrm>
            <a:off x="333375" y="257175"/>
            <a:ext cx="678942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IMPACT ON GLYCAEMIC CONTROL</a:t>
            </a:r>
            <a:endParaRPr lang="en-US" sz="1650" dirty="0"/>
          </a:p>
        </p:txBody>
      </p:sp>
      <p:sp>
        <p:nvSpPr>
          <p:cNvPr id="16" name="SK-17-text-15"/>
          <p:cNvSpPr/>
          <p:nvPr/>
        </p:nvSpPr>
        <p:spPr>
          <a:xfrm>
            <a:off x="333375" y="590550"/>
            <a:ext cx="411480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B: Diabetic Gastroparesis</a:t>
            </a:r>
            <a:endParaRPr lang="en-US" sz="900" dirty="0"/>
          </a:p>
        </p:txBody>
      </p:sp>
      <p:sp>
        <p:nvSpPr>
          <p:cNvPr id="17" name="SK-17-text-16"/>
          <p:cNvSpPr/>
          <p:nvPr/>
        </p:nvSpPr>
        <p:spPr>
          <a:xfrm>
            <a:off x="10808940" y="438150"/>
            <a:ext cx="1383060" cy="142875"/>
          </a:xfrm>
          <a:prstGeom prst="rect">
            <a:avLst/>
          </a:prstGeom>
          <a:noFill/>
          <a:ln/>
        </p:spPr>
        <p:txBody>
          <a:bodyPr vert="horz" wrap="square" lIns="0" tIns="0" rIns="0" bIns="0" rtlCol="0" anchor="ctr"/>
          <a:lstStyle/>
          <a:p>
            <a:pPr marL="0" indent="0">
              <a:lnSpc>
                <a:spcPts val="1125"/>
              </a:lnSpc>
              <a:buNone/>
            </a:pPr>
            <a:r>
              <a:rPr lang="en-US" sz="750" b="1" dirty="0">
                <a:solidFill>
                  <a:srgbClr val="FFFFFF"/>
                </a:solidFill>
              </a:rPr>
              <a:t>www.bradfordvts.co.uk</a:t>
            </a:r>
            <a:endParaRPr lang="en-US" sz="750" dirty="0"/>
          </a:p>
        </p:txBody>
      </p:sp>
      <p:sp>
        <p:nvSpPr>
          <p:cNvPr id="18" name="SK-17-text-17"/>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19" name="SK-17-text-18"/>
          <p:cNvSpPr/>
          <p:nvPr/>
        </p:nvSpPr>
        <p:spPr>
          <a:xfrm>
            <a:off x="857250" y="2154138"/>
            <a:ext cx="5029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The Mismatch Mechanism</a:t>
            </a:r>
            <a:endParaRPr lang="en-US" sz="1500" dirty="0"/>
          </a:p>
        </p:txBody>
      </p:sp>
      <p:sp>
        <p:nvSpPr>
          <p:cNvPr id="20" name="SK-17-text-19"/>
          <p:cNvSpPr/>
          <p:nvPr/>
        </p:nvSpPr>
        <p:spPr>
          <a:xfrm>
            <a:off x="523875" y="2582763"/>
            <a:ext cx="4645819" cy="487561"/>
          </a:xfrm>
          <a:prstGeom prst="rect">
            <a:avLst/>
          </a:prstGeom>
          <a:noFill/>
          <a:ln/>
        </p:spPr>
        <p:txBody>
          <a:bodyPr vert="horz" wrap="square" lIns="0" tIns="0" rIns="0" bIns="0" rtlCol="0" anchor="ctr"/>
          <a:lstStyle/>
          <a:p>
            <a:pPr marL="0" indent="0">
              <a:lnSpc>
                <a:spcPts val="1920"/>
              </a:lnSpc>
              <a:buNone/>
            </a:pPr>
            <a:r>
              <a:rPr lang="en-US" sz="1200" dirty="0">
                <a:solidFill>
                  <a:srgbClr val="2D2D2D"/>
                </a:solidFill>
              </a:rPr>
              <a:t>In healthy digestion, glucose absorption and insulin action are synchronized. Gastroparesis breaks this "coupling" entirely.</a:t>
            </a:r>
            <a:endParaRPr lang="en-US" sz="1200" dirty="0"/>
          </a:p>
        </p:txBody>
      </p:sp>
      <p:sp>
        <p:nvSpPr>
          <p:cNvPr id="21" name="SK-17-text-20"/>
          <p:cNvSpPr/>
          <p:nvPr/>
        </p:nvSpPr>
        <p:spPr>
          <a:xfrm>
            <a:off x="666750" y="3517999"/>
            <a:ext cx="4360069"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Delayed Emptying</a:t>
            </a:r>
            <a:endParaRPr lang="en-US" sz="1200" dirty="0"/>
          </a:p>
        </p:txBody>
      </p:sp>
      <p:sp>
        <p:nvSpPr>
          <p:cNvPr id="22" name="SK-17-text-21"/>
          <p:cNvSpPr/>
          <p:nvPr/>
        </p:nvSpPr>
        <p:spPr>
          <a:xfrm>
            <a:off x="666750" y="3813274"/>
            <a:ext cx="4359771" cy="3905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Food remains in the stomach while rapid-acting insulin starts working in the blood.</a:t>
            </a:r>
            <a:endParaRPr lang="en-US" sz="1125" dirty="0"/>
          </a:p>
        </p:txBody>
      </p:sp>
      <p:sp>
        <p:nvSpPr>
          <p:cNvPr id="23" name="SK-17-text-22"/>
          <p:cNvSpPr/>
          <p:nvPr/>
        </p:nvSpPr>
        <p:spPr>
          <a:xfrm>
            <a:off x="666750" y="4384774"/>
            <a:ext cx="43891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Unpredictable Absorption</a:t>
            </a:r>
            <a:endParaRPr lang="en-US" sz="1200" dirty="0"/>
          </a:p>
        </p:txBody>
      </p:sp>
      <p:sp>
        <p:nvSpPr>
          <p:cNvPr id="24" name="SK-17-text-23"/>
          <p:cNvSpPr/>
          <p:nvPr/>
        </p:nvSpPr>
        <p:spPr>
          <a:xfrm>
            <a:off x="666750" y="4680049"/>
            <a:ext cx="4288631" cy="3905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Glucose entry into the bloodstream is no longer linear or predictable based on meal size.</a:t>
            </a:r>
            <a:endParaRPr lang="en-US" sz="1125" dirty="0"/>
          </a:p>
        </p:txBody>
      </p:sp>
      <p:sp>
        <p:nvSpPr>
          <p:cNvPr id="25" name="SK-17-text-24"/>
          <p:cNvSpPr/>
          <p:nvPr/>
        </p:nvSpPr>
        <p:spPr>
          <a:xfrm>
            <a:off x="666750" y="5251549"/>
            <a:ext cx="4360069"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37021"/>
                </a:solidFill>
              </a:rPr>
              <a:t>RESULT: KINETIC MISMATCH</a:t>
            </a:r>
            <a:endParaRPr lang="en-US" sz="1050" dirty="0"/>
          </a:p>
        </p:txBody>
      </p:sp>
      <p:sp>
        <p:nvSpPr>
          <p:cNvPr id="26" name="SK-17-text-25"/>
          <p:cNvSpPr/>
          <p:nvPr/>
        </p:nvSpPr>
        <p:spPr>
          <a:xfrm>
            <a:off x="6169819" y="1366838"/>
            <a:ext cx="5943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Clinical Glycaemic Profile</a:t>
            </a:r>
            <a:endParaRPr lang="en-US" sz="1500" dirty="0"/>
          </a:p>
        </p:txBody>
      </p:sp>
      <p:sp>
        <p:nvSpPr>
          <p:cNvPr id="27" name="SK-17-text-26"/>
          <p:cNvSpPr/>
          <p:nvPr/>
        </p:nvSpPr>
        <p:spPr>
          <a:xfrm>
            <a:off x="6284119" y="1795463"/>
            <a:ext cx="5907881"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Early Post-Prandial Hypoglycaemia</a:t>
            </a:r>
            <a:endParaRPr lang="en-US" sz="1200" dirty="0"/>
          </a:p>
        </p:txBody>
      </p:sp>
      <p:sp>
        <p:nvSpPr>
          <p:cNvPr id="28" name="SK-17-text-27"/>
          <p:cNvSpPr/>
          <p:nvPr/>
        </p:nvSpPr>
        <p:spPr>
          <a:xfrm>
            <a:off x="6284119" y="2090738"/>
            <a:ext cx="5907881" cy="1619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Insulin peaks 1–2 hours post-meal, but glucose is still stuck in the stomach.</a:t>
            </a:r>
            <a:endParaRPr lang="en-US" sz="1125" dirty="0"/>
          </a:p>
        </p:txBody>
      </p:sp>
      <p:sp>
        <p:nvSpPr>
          <p:cNvPr id="29" name="SK-17-text-28"/>
          <p:cNvSpPr/>
          <p:nvPr/>
        </p:nvSpPr>
        <p:spPr>
          <a:xfrm>
            <a:off x="6259711" y="2481263"/>
            <a:ext cx="5932289"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Late Post-Prandial Hyperglycaemia</a:t>
            </a:r>
            <a:endParaRPr lang="en-US" sz="1200" dirty="0"/>
          </a:p>
        </p:txBody>
      </p:sp>
      <p:sp>
        <p:nvSpPr>
          <p:cNvPr id="30" name="SK-17-text-29"/>
          <p:cNvSpPr/>
          <p:nvPr/>
        </p:nvSpPr>
        <p:spPr>
          <a:xfrm>
            <a:off x="6259711" y="2776538"/>
            <a:ext cx="5429845" cy="3905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Glucose finally enters the bloodstream 4–6 hours later, long after the insulin effect has waned.</a:t>
            </a:r>
            <a:endParaRPr lang="en-US" sz="1125" dirty="0"/>
          </a:p>
        </p:txBody>
      </p:sp>
      <p:sp>
        <p:nvSpPr>
          <p:cNvPr id="31" name="SK-17-text-30"/>
          <p:cNvSpPr/>
          <p:nvPr/>
        </p:nvSpPr>
        <p:spPr>
          <a:xfrm>
            <a:off x="6265069" y="5743575"/>
            <a:ext cx="5450681"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991B1B"/>
                </a:solidFill>
              </a:rPr>
              <a:t>The Bezoar Effect</a:t>
            </a:r>
            <a:endParaRPr lang="en-US" sz="1200" dirty="0"/>
          </a:p>
        </p:txBody>
      </p:sp>
      <p:sp>
        <p:nvSpPr>
          <p:cNvPr id="32" name="SK-17-text-31"/>
          <p:cNvSpPr/>
          <p:nvPr/>
        </p:nvSpPr>
        <p:spPr>
          <a:xfrm>
            <a:off x="6265069" y="6000750"/>
            <a:ext cx="5359450" cy="381000"/>
          </a:xfrm>
          <a:prstGeom prst="rect">
            <a:avLst/>
          </a:prstGeom>
          <a:noFill/>
          <a:ln/>
        </p:spPr>
        <p:txBody>
          <a:bodyPr vert="horz" wrap="square" lIns="0" tIns="0" rIns="0" bIns="0" rtlCol="0" anchor="ctr"/>
          <a:lstStyle/>
          <a:p>
            <a:pPr marL="0" indent="0">
              <a:lnSpc>
                <a:spcPts val="1575"/>
              </a:lnSpc>
              <a:buNone/>
            </a:pPr>
            <a:r>
              <a:rPr lang="en-US" sz="1050" dirty="0">
                <a:solidFill>
                  <a:srgbClr val="991B1B"/>
                </a:solidFill>
              </a:rPr>
              <a:t>Undigested food masses can solidify and release a sudden, massive glucose load hours or days later, causing "unexplained" spikes.</a:t>
            </a:r>
            <a:endParaRPr lang="en-US" sz="10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8-img-3" descr="preencoded.png"/>
          <p:cNvPicPr>
            <a:picLocks noChangeAspect="1"/>
          </p:cNvPicPr>
          <p:nvPr/>
        </p:nvPicPr>
        <p:blipFill>
          <a:blip r:embed="rId5"/>
          <a:stretch>
            <a:fillRect/>
          </a:stretch>
        </p:blipFill>
        <p:spPr>
          <a:xfrm>
            <a:off x="142875" y="114300"/>
            <a:ext cx="11906250" cy="695325"/>
          </a:xfrm>
          <a:prstGeom prst="rect">
            <a:avLst/>
          </a:prstGeom>
        </p:spPr>
      </p:pic>
      <p:pic>
        <p:nvPicPr>
          <p:cNvPr id="5" name="SK-18-img-4" descr="preencoded.png"/>
          <p:cNvPicPr>
            <a:picLocks noChangeAspect="1"/>
          </p:cNvPicPr>
          <p:nvPr/>
        </p:nvPicPr>
        <p:blipFill>
          <a:blip r:embed="rId6"/>
          <a:stretch>
            <a:fillRect/>
          </a:stretch>
        </p:blipFill>
        <p:spPr>
          <a:xfrm>
            <a:off x="381000" y="1109663"/>
            <a:ext cx="5572125" cy="5133975"/>
          </a:xfrm>
          <a:prstGeom prst="rect">
            <a:avLst/>
          </a:prstGeom>
        </p:spPr>
      </p:pic>
      <p:pic>
        <p:nvPicPr>
          <p:cNvPr id="6" name="SK-18-img-5" descr="preencoded.png"/>
          <p:cNvPicPr>
            <a:picLocks noChangeAspect="1"/>
          </p:cNvPicPr>
          <p:nvPr/>
        </p:nvPicPr>
        <p:blipFill>
          <a:blip r:embed="rId7"/>
          <a:stretch>
            <a:fillRect/>
          </a:stretch>
        </p:blipFill>
        <p:spPr>
          <a:xfrm>
            <a:off x="619125" y="1395413"/>
            <a:ext cx="238125" cy="190500"/>
          </a:xfrm>
          <a:prstGeom prst="rect">
            <a:avLst/>
          </a:prstGeom>
        </p:spPr>
      </p:pic>
      <p:pic>
        <p:nvPicPr>
          <p:cNvPr id="7" name="SK-18-img-6" descr="preencoded.png"/>
          <p:cNvPicPr>
            <a:picLocks noChangeAspect="1"/>
          </p:cNvPicPr>
          <p:nvPr/>
        </p:nvPicPr>
        <p:blipFill>
          <a:blip r:embed="rId8"/>
          <a:stretch>
            <a:fillRect/>
          </a:stretch>
        </p:blipFill>
        <p:spPr>
          <a:xfrm>
            <a:off x="619125" y="1776413"/>
            <a:ext cx="202406" cy="202406"/>
          </a:xfrm>
          <a:prstGeom prst="rect">
            <a:avLst/>
          </a:prstGeom>
        </p:spPr>
      </p:pic>
      <p:pic>
        <p:nvPicPr>
          <p:cNvPr id="8" name="SK-18-img-7" descr="preencoded.png"/>
          <p:cNvPicPr>
            <a:picLocks noChangeAspect="1"/>
          </p:cNvPicPr>
          <p:nvPr/>
        </p:nvPicPr>
        <p:blipFill>
          <a:blip r:embed="rId9"/>
          <a:stretch>
            <a:fillRect/>
          </a:stretch>
        </p:blipFill>
        <p:spPr>
          <a:xfrm>
            <a:off x="619125" y="2408634"/>
            <a:ext cx="202406" cy="202406"/>
          </a:xfrm>
          <a:prstGeom prst="rect">
            <a:avLst/>
          </a:prstGeom>
        </p:spPr>
      </p:pic>
      <p:pic>
        <p:nvPicPr>
          <p:cNvPr id="9" name="SK-18-img-8" descr="preencoded.png"/>
          <p:cNvPicPr>
            <a:picLocks noChangeAspect="1"/>
          </p:cNvPicPr>
          <p:nvPr/>
        </p:nvPicPr>
        <p:blipFill>
          <a:blip r:embed="rId10"/>
          <a:stretch>
            <a:fillRect/>
          </a:stretch>
        </p:blipFill>
        <p:spPr>
          <a:xfrm>
            <a:off x="619125" y="3040856"/>
            <a:ext cx="202406" cy="202406"/>
          </a:xfrm>
          <a:prstGeom prst="rect">
            <a:avLst/>
          </a:prstGeom>
        </p:spPr>
      </p:pic>
      <p:pic>
        <p:nvPicPr>
          <p:cNvPr id="10" name="SK-18-img-9" descr="preencoded.png"/>
          <p:cNvPicPr>
            <a:picLocks noChangeAspect="1"/>
          </p:cNvPicPr>
          <p:nvPr/>
        </p:nvPicPr>
        <p:blipFill>
          <a:blip r:embed="rId8"/>
          <a:stretch>
            <a:fillRect/>
          </a:stretch>
        </p:blipFill>
        <p:spPr>
          <a:xfrm>
            <a:off x="619125" y="3673078"/>
            <a:ext cx="202406" cy="202406"/>
          </a:xfrm>
          <a:prstGeom prst="rect">
            <a:avLst/>
          </a:prstGeom>
        </p:spPr>
      </p:pic>
      <p:pic>
        <p:nvPicPr>
          <p:cNvPr id="11" name="SK-18-img-10" descr="preencoded.png"/>
          <p:cNvPicPr>
            <a:picLocks noChangeAspect="1"/>
          </p:cNvPicPr>
          <p:nvPr/>
        </p:nvPicPr>
        <p:blipFill>
          <a:blip r:embed="rId11"/>
          <a:stretch>
            <a:fillRect/>
          </a:stretch>
        </p:blipFill>
        <p:spPr>
          <a:xfrm>
            <a:off x="6238875" y="1109663"/>
            <a:ext cx="5572125" cy="2706291"/>
          </a:xfrm>
          <a:prstGeom prst="rect">
            <a:avLst/>
          </a:prstGeom>
        </p:spPr>
      </p:pic>
      <p:pic>
        <p:nvPicPr>
          <p:cNvPr id="12" name="SK-18-img-11" descr="preencoded.png"/>
          <p:cNvPicPr>
            <a:picLocks noChangeAspect="1"/>
          </p:cNvPicPr>
          <p:nvPr/>
        </p:nvPicPr>
        <p:blipFill>
          <a:blip r:embed="rId12"/>
          <a:stretch>
            <a:fillRect/>
          </a:stretch>
        </p:blipFill>
        <p:spPr>
          <a:xfrm>
            <a:off x="6477000" y="1347788"/>
            <a:ext cx="238125" cy="190500"/>
          </a:xfrm>
          <a:prstGeom prst="rect">
            <a:avLst/>
          </a:prstGeom>
        </p:spPr>
      </p:pic>
      <p:pic>
        <p:nvPicPr>
          <p:cNvPr id="13" name="SK-18-img-12" descr="preencoded.png"/>
          <p:cNvPicPr>
            <a:picLocks noChangeAspect="1"/>
          </p:cNvPicPr>
          <p:nvPr/>
        </p:nvPicPr>
        <p:blipFill>
          <a:blip r:embed="rId13"/>
          <a:stretch>
            <a:fillRect/>
          </a:stretch>
        </p:blipFill>
        <p:spPr>
          <a:xfrm>
            <a:off x="6477000" y="1728788"/>
            <a:ext cx="202406" cy="202406"/>
          </a:xfrm>
          <a:prstGeom prst="rect">
            <a:avLst/>
          </a:prstGeom>
        </p:spPr>
      </p:pic>
      <p:pic>
        <p:nvPicPr>
          <p:cNvPr id="14" name="SK-18-img-13" descr="preencoded.png"/>
          <p:cNvPicPr>
            <a:picLocks noChangeAspect="1"/>
          </p:cNvPicPr>
          <p:nvPr/>
        </p:nvPicPr>
        <p:blipFill>
          <a:blip r:embed="rId14"/>
          <a:stretch>
            <a:fillRect/>
          </a:stretch>
        </p:blipFill>
        <p:spPr>
          <a:xfrm>
            <a:off x="6477000" y="2361009"/>
            <a:ext cx="202406" cy="202406"/>
          </a:xfrm>
          <a:prstGeom prst="rect">
            <a:avLst/>
          </a:prstGeom>
        </p:spPr>
      </p:pic>
      <p:pic>
        <p:nvPicPr>
          <p:cNvPr id="15" name="SK-18-img-14" descr="preencoded.png"/>
          <p:cNvPicPr>
            <a:picLocks noChangeAspect="1"/>
          </p:cNvPicPr>
          <p:nvPr/>
        </p:nvPicPr>
        <p:blipFill>
          <a:blip r:embed="rId15"/>
          <a:stretch>
            <a:fillRect/>
          </a:stretch>
        </p:blipFill>
        <p:spPr>
          <a:xfrm>
            <a:off x="6477000" y="2993231"/>
            <a:ext cx="202406" cy="202406"/>
          </a:xfrm>
          <a:prstGeom prst="rect">
            <a:avLst/>
          </a:prstGeom>
        </p:spPr>
      </p:pic>
      <p:pic>
        <p:nvPicPr>
          <p:cNvPr id="16" name="SK-18-img-15" descr="preencoded.png"/>
          <p:cNvPicPr>
            <a:picLocks noChangeAspect="1"/>
          </p:cNvPicPr>
          <p:nvPr/>
        </p:nvPicPr>
        <p:blipFill>
          <a:blip r:embed="rId16"/>
          <a:stretch>
            <a:fillRect/>
          </a:stretch>
        </p:blipFill>
        <p:spPr>
          <a:xfrm>
            <a:off x="6238875" y="4006453"/>
            <a:ext cx="5572125" cy="2237184"/>
          </a:xfrm>
          <a:prstGeom prst="rect">
            <a:avLst/>
          </a:prstGeom>
        </p:spPr>
      </p:pic>
      <p:pic>
        <p:nvPicPr>
          <p:cNvPr id="17" name="SK-18-img-16" descr="preencoded.png"/>
          <p:cNvPicPr>
            <a:picLocks noChangeAspect="1"/>
          </p:cNvPicPr>
          <p:nvPr/>
        </p:nvPicPr>
        <p:blipFill>
          <a:blip r:embed="rId17"/>
          <a:stretch>
            <a:fillRect/>
          </a:stretch>
        </p:blipFill>
        <p:spPr>
          <a:xfrm>
            <a:off x="6477000" y="4292203"/>
            <a:ext cx="238125" cy="190500"/>
          </a:xfrm>
          <a:prstGeom prst="rect">
            <a:avLst/>
          </a:prstGeom>
        </p:spPr>
      </p:pic>
      <p:pic>
        <p:nvPicPr>
          <p:cNvPr id="18" name="SK-18-img-17" descr="preencoded.png"/>
          <p:cNvPicPr>
            <a:picLocks noChangeAspect="1"/>
          </p:cNvPicPr>
          <p:nvPr/>
        </p:nvPicPr>
        <p:blipFill>
          <a:blip r:embed="rId18"/>
          <a:stretch>
            <a:fillRect/>
          </a:stretch>
        </p:blipFill>
        <p:spPr>
          <a:xfrm>
            <a:off x="6477000" y="4673203"/>
            <a:ext cx="202406" cy="202406"/>
          </a:xfrm>
          <a:prstGeom prst="rect">
            <a:avLst/>
          </a:prstGeom>
        </p:spPr>
      </p:pic>
      <p:pic>
        <p:nvPicPr>
          <p:cNvPr id="19" name="SK-18-img-18" descr="preencoded.png"/>
          <p:cNvPicPr>
            <a:picLocks noChangeAspect="1"/>
          </p:cNvPicPr>
          <p:nvPr/>
        </p:nvPicPr>
        <p:blipFill>
          <a:blip r:embed="rId19"/>
          <a:stretch>
            <a:fillRect/>
          </a:stretch>
        </p:blipFill>
        <p:spPr>
          <a:xfrm>
            <a:off x="6477000" y="5305425"/>
            <a:ext cx="202406" cy="257473"/>
          </a:xfrm>
          <a:prstGeom prst="rect">
            <a:avLst/>
          </a:prstGeom>
        </p:spPr>
      </p:pic>
      <p:pic>
        <p:nvPicPr>
          <p:cNvPr id="20" name="SK-18-img-19" descr="preencoded.png"/>
          <p:cNvPicPr>
            <a:picLocks noChangeAspect="1"/>
          </p:cNvPicPr>
          <p:nvPr/>
        </p:nvPicPr>
        <p:blipFill>
          <a:blip r:embed="rId20"/>
          <a:stretch>
            <a:fillRect/>
          </a:stretch>
        </p:blipFill>
        <p:spPr>
          <a:xfrm>
            <a:off x="0" y="6548438"/>
            <a:ext cx="12192000" cy="309563"/>
          </a:xfrm>
          <a:prstGeom prst="rect">
            <a:avLst/>
          </a:prstGeom>
        </p:spPr>
      </p:pic>
      <p:sp>
        <p:nvSpPr>
          <p:cNvPr id="21" name="SK-18-text-20"/>
          <p:cNvSpPr/>
          <p:nvPr/>
        </p:nvSpPr>
        <p:spPr>
          <a:xfrm>
            <a:off x="333375" y="209550"/>
            <a:ext cx="829818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DIAGNOSTIC PATHWAY AND EXCLUSIONS</a:t>
            </a:r>
            <a:endParaRPr lang="en-US" sz="1650" dirty="0"/>
          </a:p>
        </p:txBody>
      </p:sp>
      <p:sp>
        <p:nvSpPr>
          <p:cNvPr id="22" name="SK-18-text-21"/>
          <p:cNvSpPr/>
          <p:nvPr/>
        </p:nvSpPr>
        <p:spPr>
          <a:xfrm>
            <a:off x="333375" y="542925"/>
            <a:ext cx="781812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B: Diabetic Gastroparesis — Ensuring Clinical Safety</a:t>
            </a:r>
            <a:endParaRPr lang="en-US" sz="900" dirty="0"/>
          </a:p>
        </p:txBody>
      </p:sp>
      <p:sp>
        <p:nvSpPr>
          <p:cNvPr id="23" name="SK-18-text-22"/>
          <p:cNvSpPr/>
          <p:nvPr/>
        </p:nvSpPr>
        <p:spPr>
          <a:xfrm>
            <a:off x="10808940" y="390525"/>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4" name="SK-18-text-23"/>
          <p:cNvSpPr/>
          <p:nvPr/>
        </p:nvSpPr>
        <p:spPr>
          <a:xfrm>
            <a:off x="333375" y="809625"/>
            <a:ext cx="11525250" cy="18573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5" name="SK-18-text-24"/>
          <p:cNvSpPr/>
          <p:nvPr/>
        </p:nvSpPr>
        <p:spPr>
          <a:xfrm>
            <a:off x="971550" y="1347788"/>
            <a:ext cx="50958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Mandatory Exclusions</a:t>
            </a:r>
            <a:endParaRPr lang="en-US" sz="1500" dirty="0"/>
          </a:p>
        </p:txBody>
      </p:sp>
      <p:sp>
        <p:nvSpPr>
          <p:cNvPr id="26" name="SK-18-text-25"/>
          <p:cNvSpPr/>
          <p:nvPr/>
        </p:nvSpPr>
        <p:spPr>
          <a:xfrm>
            <a:off x="916781" y="1776413"/>
            <a:ext cx="4798219" cy="517922"/>
          </a:xfrm>
          <a:prstGeom prst="rect">
            <a:avLst/>
          </a:prstGeom>
          <a:noFill/>
          <a:ln/>
        </p:spPr>
        <p:txBody>
          <a:bodyPr vert="horz" wrap="square" lIns="0" tIns="0" rIns="0" bIns="0" rtlCol="0" anchor="ctr"/>
          <a:lstStyle/>
          <a:p>
            <a:pPr marL="0" indent="0" algn="l">
              <a:lnSpc>
                <a:spcPts val="2040"/>
              </a:lnSpc>
              <a:buNone/>
            </a:pPr>
            <a:r>
              <a:rPr lang="en-US" sz="1275" b="1" dirty="0">
                <a:solidFill>
                  <a:srgbClr val="2D2D2D"/>
                </a:solidFill>
              </a:rPr>
              <a:t>Mechanical Obstruction:</a:t>
            </a:r>
            <a:r>
              <a:rPr lang="en-US" sz="1275" dirty="0">
                <a:solidFill>
                  <a:srgbClr val="2D2D2D"/>
                </a:solidFill>
              </a:rPr>
              <a:t> Gastric outlet obstruction must be ruled out before assuming dysmotility.</a:t>
            </a:r>
            <a:endParaRPr lang="en-US" sz="1275" dirty="0"/>
          </a:p>
        </p:txBody>
      </p:sp>
      <p:sp>
        <p:nvSpPr>
          <p:cNvPr id="27" name="SK-18-text-26"/>
          <p:cNvSpPr/>
          <p:nvPr/>
        </p:nvSpPr>
        <p:spPr>
          <a:xfrm>
            <a:off x="916781" y="2408634"/>
            <a:ext cx="4798219" cy="517922"/>
          </a:xfrm>
          <a:prstGeom prst="rect">
            <a:avLst/>
          </a:prstGeom>
          <a:noFill/>
          <a:ln/>
        </p:spPr>
        <p:txBody>
          <a:bodyPr vert="horz" wrap="square" lIns="0" tIns="0" rIns="0" bIns="0" rtlCol="0" anchor="ctr"/>
          <a:lstStyle/>
          <a:p>
            <a:pPr marL="0" indent="0" algn="l">
              <a:lnSpc>
                <a:spcPts val="2040"/>
              </a:lnSpc>
              <a:buNone/>
            </a:pPr>
            <a:r>
              <a:rPr lang="en-US" sz="1275" b="1" dirty="0">
                <a:solidFill>
                  <a:srgbClr val="2D2D2D"/>
                </a:solidFill>
              </a:rPr>
              <a:t>Peptic Ulcer Disease:</a:t>
            </a:r>
            <a:r>
              <a:rPr lang="en-US" sz="1275" dirty="0">
                <a:solidFill>
                  <a:srgbClr val="2D2D2D"/>
                </a:solidFill>
              </a:rPr>
              <a:t> Chronic ulcers can mimic symptoms of nausea and early satiety.</a:t>
            </a:r>
            <a:endParaRPr lang="en-US" sz="1275" dirty="0"/>
          </a:p>
        </p:txBody>
      </p:sp>
      <p:sp>
        <p:nvSpPr>
          <p:cNvPr id="28" name="SK-18-text-27"/>
          <p:cNvSpPr/>
          <p:nvPr/>
        </p:nvSpPr>
        <p:spPr>
          <a:xfrm>
            <a:off x="916781" y="3040856"/>
            <a:ext cx="4798219" cy="517922"/>
          </a:xfrm>
          <a:prstGeom prst="rect">
            <a:avLst/>
          </a:prstGeom>
          <a:noFill/>
          <a:ln/>
        </p:spPr>
        <p:txBody>
          <a:bodyPr vert="horz" wrap="square" lIns="0" tIns="0" rIns="0" bIns="0" rtlCol="0" anchor="ctr"/>
          <a:lstStyle/>
          <a:p>
            <a:pPr marL="0" indent="0" algn="l">
              <a:lnSpc>
                <a:spcPts val="2040"/>
              </a:lnSpc>
              <a:buNone/>
            </a:pPr>
            <a:r>
              <a:rPr lang="en-US" sz="1275" b="1" dirty="0">
                <a:solidFill>
                  <a:srgbClr val="2D2D2D"/>
                </a:solidFill>
              </a:rPr>
              <a:t>Upper GI Malignancy:</a:t>
            </a:r>
            <a:r>
              <a:rPr lang="en-US" sz="1275" dirty="0">
                <a:solidFill>
                  <a:srgbClr val="2D2D2D"/>
                </a:solidFill>
              </a:rPr>
              <a:t> Gastric cancer must be considered, especially if weight loss or "red flags" are present.</a:t>
            </a:r>
            <a:endParaRPr lang="en-US" sz="1275" dirty="0"/>
          </a:p>
        </p:txBody>
      </p:sp>
      <p:sp>
        <p:nvSpPr>
          <p:cNvPr id="29" name="SK-18-text-28"/>
          <p:cNvSpPr/>
          <p:nvPr/>
        </p:nvSpPr>
        <p:spPr>
          <a:xfrm>
            <a:off x="916781" y="3673078"/>
            <a:ext cx="4798219" cy="517922"/>
          </a:xfrm>
          <a:prstGeom prst="rect">
            <a:avLst/>
          </a:prstGeom>
          <a:noFill/>
          <a:ln/>
        </p:spPr>
        <p:txBody>
          <a:bodyPr vert="horz" wrap="square" lIns="0" tIns="0" rIns="0" bIns="0" rtlCol="0" anchor="ctr"/>
          <a:lstStyle/>
          <a:p>
            <a:pPr marL="0" indent="0" algn="l">
              <a:lnSpc>
                <a:spcPts val="2040"/>
              </a:lnSpc>
              <a:buNone/>
            </a:pPr>
            <a:r>
              <a:rPr lang="en-US" sz="1275" b="1" dirty="0">
                <a:solidFill>
                  <a:srgbClr val="2D2D2D"/>
                </a:solidFill>
              </a:rPr>
              <a:t>Cyclical Vomiting Syndrome:</a:t>
            </a:r>
            <a:r>
              <a:rPr lang="en-US" sz="1275" dirty="0">
                <a:solidFill>
                  <a:srgbClr val="2D2D2D"/>
                </a:solidFill>
              </a:rPr>
              <a:t> A key differential diagnosis often confused with gastroparesis.</a:t>
            </a:r>
            <a:endParaRPr lang="en-US" sz="1275" dirty="0"/>
          </a:p>
        </p:txBody>
      </p:sp>
      <p:sp>
        <p:nvSpPr>
          <p:cNvPr id="30" name="SK-18-text-29"/>
          <p:cNvSpPr/>
          <p:nvPr/>
        </p:nvSpPr>
        <p:spPr>
          <a:xfrm>
            <a:off x="6829425" y="1300163"/>
            <a:ext cx="53625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Primary Investigation: OGD</a:t>
            </a:r>
            <a:endParaRPr lang="en-US" sz="1500" dirty="0"/>
          </a:p>
        </p:txBody>
      </p:sp>
      <p:sp>
        <p:nvSpPr>
          <p:cNvPr id="31" name="SK-18-text-30"/>
          <p:cNvSpPr/>
          <p:nvPr/>
        </p:nvSpPr>
        <p:spPr>
          <a:xfrm>
            <a:off x="6774656" y="1728788"/>
            <a:ext cx="4798219" cy="517922"/>
          </a:xfrm>
          <a:prstGeom prst="rect">
            <a:avLst/>
          </a:prstGeom>
          <a:noFill/>
          <a:ln/>
        </p:spPr>
        <p:txBody>
          <a:bodyPr vert="horz" wrap="square" lIns="0" tIns="0" rIns="0" bIns="0" rtlCol="0" anchor="ctr"/>
          <a:lstStyle/>
          <a:p>
            <a:pPr marL="0" indent="0" algn="l">
              <a:lnSpc>
                <a:spcPts val="2040"/>
              </a:lnSpc>
              <a:buNone/>
            </a:pPr>
            <a:r>
              <a:rPr lang="en-US" sz="1275" b="1" dirty="0">
                <a:solidFill>
                  <a:srgbClr val="2D2D2D"/>
                </a:solidFill>
              </a:rPr>
              <a:t>Upper GI Endoscopy (OGD):</a:t>
            </a:r>
            <a:r>
              <a:rPr lang="en-US" sz="1275" dirty="0">
                <a:solidFill>
                  <a:srgbClr val="2D2D2D"/>
                </a:solidFill>
              </a:rPr>
              <a:t> The essential "gatekeeper" test to visualize structural abnormalities.</a:t>
            </a:r>
            <a:endParaRPr lang="en-US" sz="1275" dirty="0"/>
          </a:p>
        </p:txBody>
      </p:sp>
      <p:sp>
        <p:nvSpPr>
          <p:cNvPr id="32" name="SK-18-text-31"/>
          <p:cNvSpPr/>
          <p:nvPr/>
        </p:nvSpPr>
        <p:spPr>
          <a:xfrm>
            <a:off x="6774656" y="2361009"/>
            <a:ext cx="4798219" cy="517922"/>
          </a:xfrm>
          <a:prstGeom prst="rect">
            <a:avLst/>
          </a:prstGeom>
          <a:noFill/>
          <a:ln/>
        </p:spPr>
        <p:txBody>
          <a:bodyPr vert="horz" wrap="square" lIns="0" tIns="0" rIns="0" bIns="0" rtlCol="0" anchor="ctr"/>
          <a:lstStyle/>
          <a:p>
            <a:pPr marL="0" indent="0" algn="l">
              <a:lnSpc>
                <a:spcPts val="2040"/>
              </a:lnSpc>
              <a:buNone/>
            </a:pPr>
            <a:r>
              <a:rPr lang="en-US" sz="1275" b="1" dirty="0">
                <a:solidFill>
                  <a:srgbClr val="2D2D2D"/>
                </a:solidFill>
              </a:rPr>
              <a:t>Pathognomonic Sign:</a:t>
            </a:r>
            <a:r>
              <a:rPr lang="en-US" sz="1275" dirty="0">
                <a:solidFill>
                  <a:srgbClr val="2D2D2D"/>
                </a:solidFill>
              </a:rPr>
              <a:t> Finding solid food residue in the stomach after an overnight fast (in the absence of obstruction).</a:t>
            </a:r>
            <a:endParaRPr lang="en-US" sz="1275" dirty="0"/>
          </a:p>
        </p:txBody>
      </p:sp>
      <p:sp>
        <p:nvSpPr>
          <p:cNvPr id="33" name="SK-18-text-32"/>
          <p:cNvSpPr/>
          <p:nvPr/>
        </p:nvSpPr>
        <p:spPr>
          <a:xfrm>
            <a:off x="6774656" y="2993231"/>
            <a:ext cx="4798219" cy="517922"/>
          </a:xfrm>
          <a:prstGeom prst="rect">
            <a:avLst/>
          </a:prstGeom>
          <a:noFill/>
          <a:ln/>
        </p:spPr>
        <p:txBody>
          <a:bodyPr vert="horz" wrap="square" lIns="0" tIns="0" rIns="0" bIns="0" rtlCol="0" anchor="ctr"/>
          <a:lstStyle/>
          <a:p>
            <a:pPr marL="0" indent="0" algn="l">
              <a:lnSpc>
                <a:spcPts val="2040"/>
              </a:lnSpc>
              <a:buNone/>
            </a:pPr>
            <a:r>
              <a:rPr lang="en-US" sz="1275" b="1" dirty="0">
                <a:solidFill>
                  <a:srgbClr val="2D2D2D"/>
                </a:solidFill>
              </a:rPr>
              <a:t>Biopsy:</a:t>
            </a:r>
            <a:r>
              <a:rPr lang="en-US" sz="1275" dirty="0">
                <a:solidFill>
                  <a:srgbClr val="2D2D2D"/>
                </a:solidFill>
              </a:rPr>
              <a:t> May be required to exclude other causes of inflammation or malignancy.</a:t>
            </a:r>
            <a:endParaRPr lang="en-US" sz="1275" dirty="0"/>
          </a:p>
        </p:txBody>
      </p:sp>
      <p:sp>
        <p:nvSpPr>
          <p:cNvPr id="34" name="SK-18-text-33"/>
          <p:cNvSpPr/>
          <p:nvPr/>
        </p:nvSpPr>
        <p:spPr>
          <a:xfrm>
            <a:off x="6829425" y="4244578"/>
            <a:ext cx="50958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Clinical Context</a:t>
            </a:r>
            <a:endParaRPr lang="en-US" sz="1500" dirty="0"/>
          </a:p>
        </p:txBody>
      </p:sp>
      <p:sp>
        <p:nvSpPr>
          <p:cNvPr id="35" name="SK-18-text-34"/>
          <p:cNvSpPr/>
          <p:nvPr/>
        </p:nvSpPr>
        <p:spPr>
          <a:xfrm>
            <a:off x="6774656" y="4673203"/>
            <a:ext cx="4798219" cy="517922"/>
          </a:xfrm>
          <a:prstGeom prst="rect">
            <a:avLst/>
          </a:prstGeom>
          <a:noFill/>
          <a:ln/>
        </p:spPr>
        <p:txBody>
          <a:bodyPr vert="horz" wrap="square" lIns="0" tIns="0" rIns="0" bIns="0" rtlCol="0" anchor="ctr"/>
          <a:lstStyle/>
          <a:p>
            <a:pPr marL="0" indent="0" algn="l">
              <a:lnSpc>
                <a:spcPts val="2040"/>
              </a:lnSpc>
              <a:buNone/>
            </a:pPr>
            <a:r>
              <a:rPr lang="en-US" sz="1275" dirty="0">
                <a:solidFill>
                  <a:srgbClr val="2D2D2D"/>
                </a:solidFill>
              </a:rPr>
              <a:t>Gastroparesis is a </a:t>
            </a:r>
            <a:r>
              <a:rPr lang="en-US" sz="1275" b="1" dirty="0">
                <a:solidFill>
                  <a:srgbClr val="2D2D2D"/>
                </a:solidFill>
              </a:rPr>
              <a:t>diagnosis of exclusion</a:t>
            </a:r>
            <a:r>
              <a:rPr lang="en-US" sz="1275" dirty="0">
                <a:solidFill>
                  <a:srgbClr val="2D2D2D"/>
                </a:solidFill>
              </a:rPr>
              <a:t>; functional testing follows normal structural imaging.</a:t>
            </a:r>
            <a:endParaRPr lang="en-US" sz="1275" dirty="0"/>
          </a:p>
        </p:txBody>
      </p:sp>
      <p:sp>
        <p:nvSpPr>
          <p:cNvPr id="36" name="SK-18-text-35"/>
          <p:cNvSpPr/>
          <p:nvPr/>
        </p:nvSpPr>
        <p:spPr>
          <a:xfrm>
            <a:off x="6774656" y="5305425"/>
            <a:ext cx="4798219" cy="517922"/>
          </a:xfrm>
          <a:prstGeom prst="rect">
            <a:avLst/>
          </a:prstGeom>
          <a:noFill/>
          <a:ln/>
        </p:spPr>
        <p:txBody>
          <a:bodyPr vert="horz" wrap="square" lIns="0" tIns="0" rIns="0" bIns="0" rtlCol="0" anchor="ctr"/>
          <a:lstStyle/>
          <a:p>
            <a:pPr marL="0" indent="0" algn="l">
              <a:lnSpc>
                <a:spcPts val="2040"/>
              </a:lnSpc>
              <a:buNone/>
            </a:pPr>
            <a:r>
              <a:rPr lang="en-US" sz="1275" dirty="0">
                <a:solidFill>
                  <a:srgbClr val="2D2D2D"/>
                </a:solidFill>
              </a:rPr>
              <a:t>Review current medications (e.g., GLP-1 RAs, opioids) that may cause secondary delayed emptying.</a:t>
            </a:r>
            <a:endParaRPr lang="en-US" sz="1275" dirty="0"/>
          </a:p>
        </p:txBody>
      </p:sp>
      <p:sp>
        <p:nvSpPr>
          <p:cNvPr id="37" name="SK-18-text-36"/>
          <p:cNvSpPr/>
          <p:nvPr/>
        </p:nvSpPr>
        <p:spPr>
          <a:xfrm>
            <a:off x="0" y="6548438"/>
            <a:ext cx="11430000" cy="309563"/>
          </a:xfrm>
          <a:prstGeom prst="rect">
            <a:avLst/>
          </a:prstGeom>
          <a:noFill/>
          <a:ln/>
        </p:spPr>
        <p:txBody>
          <a:bodyPr vert="horz" wrap="square" lIns="0" tIns="0" rIns="0" bIns="0" rtlCol="0" anchor="ctr"/>
          <a:lstStyle/>
          <a:p>
            <a:pPr marL="0" indent="0" algn="ctr">
              <a:lnSpc>
                <a:spcPts val="1238"/>
              </a:lnSpc>
              <a:buNone/>
            </a:pPr>
            <a:r>
              <a:rPr lang="en-US" sz="825" dirty="0">
                <a:solidFill>
                  <a:srgbClr val="555555"/>
                </a:solidFill>
              </a:rPr>
              <a:t>AGA Clinical Practice Guideline on Gastroparesis 2025 • NICE NG28 February 2026 • GP Trainee Exam Preparation</a:t>
            </a:r>
            <a:endParaRPr lang="en-US" sz="825"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9-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9-img-3" descr="preencoded.png"/>
          <p:cNvPicPr>
            <a:picLocks noChangeAspect="1"/>
          </p:cNvPicPr>
          <p:nvPr/>
        </p:nvPicPr>
        <p:blipFill>
          <a:blip r:embed="rId4"/>
          <a:stretch>
            <a:fillRect/>
          </a:stretch>
        </p:blipFill>
        <p:spPr>
          <a:xfrm>
            <a:off x="142875" y="142875"/>
            <a:ext cx="11906250" cy="733425"/>
          </a:xfrm>
          <a:prstGeom prst="rect">
            <a:avLst/>
          </a:prstGeom>
        </p:spPr>
      </p:pic>
      <p:pic>
        <p:nvPicPr>
          <p:cNvPr id="5" name="SK-19-img-4" descr="preencoded.png"/>
          <p:cNvPicPr>
            <a:picLocks noChangeAspect="1"/>
          </p:cNvPicPr>
          <p:nvPr/>
        </p:nvPicPr>
        <p:blipFill>
          <a:blip r:embed="rId5"/>
          <a:stretch>
            <a:fillRect/>
          </a:stretch>
        </p:blipFill>
        <p:spPr>
          <a:xfrm>
            <a:off x="381000" y="2047577"/>
            <a:ext cx="5524500" cy="2622947"/>
          </a:xfrm>
          <a:prstGeom prst="rect">
            <a:avLst/>
          </a:prstGeom>
        </p:spPr>
      </p:pic>
      <p:pic>
        <p:nvPicPr>
          <p:cNvPr id="6" name="SK-19-img-5" descr="preencoded.png"/>
          <p:cNvPicPr>
            <a:picLocks noChangeAspect="1"/>
          </p:cNvPicPr>
          <p:nvPr/>
        </p:nvPicPr>
        <p:blipFill>
          <a:blip r:embed="rId6"/>
          <a:stretch>
            <a:fillRect/>
          </a:stretch>
        </p:blipFill>
        <p:spPr>
          <a:xfrm>
            <a:off x="571500" y="2279005"/>
            <a:ext cx="214313" cy="175320"/>
          </a:xfrm>
          <a:prstGeom prst="rect">
            <a:avLst/>
          </a:prstGeom>
        </p:spPr>
      </p:pic>
      <p:pic>
        <p:nvPicPr>
          <p:cNvPr id="7" name="SK-19-img-6" descr="preencoded.png"/>
          <p:cNvPicPr>
            <a:picLocks noChangeAspect="1"/>
          </p:cNvPicPr>
          <p:nvPr/>
        </p:nvPicPr>
        <p:blipFill>
          <a:blip r:embed="rId7"/>
          <a:stretch>
            <a:fillRect/>
          </a:stretch>
        </p:blipFill>
        <p:spPr>
          <a:xfrm>
            <a:off x="571500" y="2683520"/>
            <a:ext cx="190500" cy="152400"/>
          </a:xfrm>
          <a:prstGeom prst="rect">
            <a:avLst/>
          </a:prstGeom>
        </p:spPr>
      </p:pic>
      <p:pic>
        <p:nvPicPr>
          <p:cNvPr id="8" name="SK-19-img-7" descr="preencoded.png"/>
          <p:cNvPicPr>
            <a:picLocks noChangeAspect="1"/>
          </p:cNvPicPr>
          <p:nvPr/>
        </p:nvPicPr>
        <p:blipFill>
          <a:blip r:embed="rId8"/>
          <a:stretch>
            <a:fillRect/>
          </a:stretch>
        </p:blipFill>
        <p:spPr>
          <a:xfrm>
            <a:off x="571500" y="3041600"/>
            <a:ext cx="190500" cy="152400"/>
          </a:xfrm>
          <a:prstGeom prst="rect">
            <a:avLst/>
          </a:prstGeom>
        </p:spPr>
      </p:pic>
      <p:pic>
        <p:nvPicPr>
          <p:cNvPr id="9" name="SK-19-img-8" descr="preencoded.png"/>
          <p:cNvPicPr>
            <a:picLocks noChangeAspect="1"/>
          </p:cNvPicPr>
          <p:nvPr/>
        </p:nvPicPr>
        <p:blipFill>
          <a:blip r:embed="rId9"/>
          <a:stretch>
            <a:fillRect/>
          </a:stretch>
        </p:blipFill>
        <p:spPr>
          <a:xfrm>
            <a:off x="571500" y="3399681"/>
            <a:ext cx="190500" cy="152400"/>
          </a:xfrm>
          <a:prstGeom prst="rect">
            <a:avLst/>
          </a:prstGeom>
        </p:spPr>
      </p:pic>
      <p:pic>
        <p:nvPicPr>
          <p:cNvPr id="10" name="SK-19-img-9" descr="preencoded.png"/>
          <p:cNvPicPr>
            <a:picLocks noChangeAspect="1"/>
          </p:cNvPicPr>
          <p:nvPr/>
        </p:nvPicPr>
        <p:blipFill>
          <a:blip r:embed="rId10"/>
          <a:stretch>
            <a:fillRect/>
          </a:stretch>
        </p:blipFill>
        <p:spPr>
          <a:xfrm>
            <a:off x="571500" y="3757761"/>
            <a:ext cx="190500" cy="152400"/>
          </a:xfrm>
          <a:prstGeom prst="rect">
            <a:avLst/>
          </a:prstGeom>
        </p:spPr>
      </p:pic>
      <p:pic>
        <p:nvPicPr>
          <p:cNvPr id="11" name="SK-19-img-10" descr="preencoded.png"/>
          <p:cNvPicPr>
            <a:picLocks noChangeAspect="1"/>
          </p:cNvPicPr>
          <p:nvPr/>
        </p:nvPicPr>
        <p:blipFill>
          <a:blip r:embed="rId11"/>
          <a:stretch>
            <a:fillRect/>
          </a:stretch>
        </p:blipFill>
        <p:spPr>
          <a:xfrm>
            <a:off x="571500" y="4165699"/>
            <a:ext cx="2286000" cy="314325"/>
          </a:xfrm>
          <a:prstGeom prst="rect">
            <a:avLst/>
          </a:prstGeom>
        </p:spPr>
      </p:pic>
      <p:pic>
        <p:nvPicPr>
          <p:cNvPr id="12" name="SK-19-img-11" descr="preencoded.png"/>
          <p:cNvPicPr>
            <a:picLocks noChangeAspect="1"/>
          </p:cNvPicPr>
          <p:nvPr/>
        </p:nvPicPr>
        <p:blipFill>
          <a:blip r:embed="rId12"/>
          <a:stretch>
            <a:fillRect/>
          </a:stretch>
        </p:blipFill>
        <p:spPr>
          <a:xfrm>
            <a:off x="381000" y="4908649"/>
            <a:ext cx="5524500" cy="935236"/>
          </a:xfrm>
          <a:prstGeom prst="rect">
            <a:avLst/>
          </a:prstGeom>
        </p:spPr>
      </p:pic>
      <p:pic>
        <p:nvPicPr>
          <p:cNvPr id="13" name="SK-19-img-12" descr="preencoded.png"/>
          <p:cNvPicPr>
            <a:picLocks noChangeAspect="1"/>
          </p:cNvPicPr>
          <p:nvPr/>
        </p:nvPicPr>
        <p:blipFill>
          <a:blip r:embed="rId13"/>
          <a:stretch>
            <a:fillRect/>
          </a:stretch>
        </p:blipFill>
        <p:spPr>
          <a:xfrm>
            <a:off x="6286500" y="1831181"/>
            <a:ext cx="5524500" cy="4229100"/>
          </a:xfrm>
          <a:prstGeom prst="rect">
            <a:avLst/>
          </a:prstGeom>
        </p:spPr>
      </p:pic>
      <p:pic>
        <p:nvPicPr>
          <p:cNvPr id="14" name="SK-19-img-13" descr="preencoded.png"/>
          <p:cNvPicPr>
            <a:picLocks noChangeAspect="1"/>
          </p:cNvPicPr>
          <p:nvPr/>
        </p:nvPicPr>
        <p:blipFill>
          <a:blip r:embed="rId14"/>
          <a:stretch>
            <a:fillRect/>
          </a:stretch>
        </p:blipFill>
        <p:spPr>
          <a:xfrm>
            <a:off x="6429375" y="2297906"/>
            <a:ext cx="5219700" cy="3619500"/>
          </a:xfrm>
          <a:prstGeom prst="rect">
            <a:avLst/>
          </a:prstGeom>
        </p:spPr>
      </p:pic>
      <p:sp>
        <p:nvSpPr>
          <p:cNvPr id="15" name="SK-19-text-14"/>
          <p:cNvSpPr/>
          <p:nvPr/>
        </p:nvSpPr>
        <p:spPr>
          <a:xfrm>
            <a:off x="333375" y="257175"/>
            <a:ext cx="871728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GOLD STANDARD: 4-HOUR SCINTIGRAPHY</a:t>
            </a:r>
            <a:endParaRPr lang="en-US" sz="1650" dirty="0"/>
          </a:p>
        </p:txBody>
      </p:sp>
      <p:sp>
        <p:nvSpPr>
          <p:cNvPr id="16" name="SK-19-text-15"/>
          <p:cNvSpPr/>
          <p:nvPr/>
        </p:nvSpPr>
        <p:spPr>
          <a:xfrm>
            <a:off x="333375" y="590550"/>
            <a:ext cx="571500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B: Diagnosis &amp; AGA 2025 Guidelines</a:t>
            </a:r>
            <a:endParaRPr lang="en-US" sz="900" dirty="0"/>
          </a:p>
        </p:txBody>
      </p:sp>
      <p:sp>
        <p:nvSpPr>
          <p:cNvPr id="17" name="SK-19-text-16"/>
          <p:cNvSpPr/>
          <p:nvPr/>
        </p:nvSpPr>
        <p:spPr>
          <a:xfrm>
            <a:off x="10808940" y="438150"/>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18" name="SK-19-text-17"/>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19" name="SK-19-text-18"/>
          <p:cNvSpPr/>
          <p:nvPr/>
        </p:nvSpPr>
        <p:spPr>
          <a:xfrm>
            <a:off x="881063" y="2238077"/>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The Scintigraphy Procedure</a:t>
            </a:r>
            <a:endParaRPr lang="en-US" sz="1350" dirty="0"/>
          </a:p>
        </p:txBody>
      </p:sp>
      <p:sp>
        <p:nvSpPr>
          <p:cNvPr id="20" name="SK-19-text-19"/>
          <p:cNvSpPr/>
          <p:nvPr/>
        </p:nvSpPr>
        <p:spPr>
          <a:xfrm>
            <a:off x="762000" y="2638127"/>
            <a:ext cx="10302240" cy="243780"/>
          </a:xfrm>
          <a:prstGeom prst="rect">
            <a:avLst/>
          </a:prstGeom>
          <a:noFill/>
          <a:ln/>
        </p:spPr>
        <p:txBody>
          <a:bodyPr vert="horz" wrap="square" lIns="0" tIns="0" rIns="0" bIns="0" rtlCol="0" anchor="ctr"/>
          <a:lstStyle/>
          <a:p>
            <a:pPr marL="0" indent="0">
              <a:lnSpc>
                <a:spcPts val="1920"/>
              </a:lnSpc>
              <a:buNone/>
            </a:pPr>
            <a:r>
              <a:rPr lang="en-US" sz="1200" b="1" dirty="0">
                <a:solidFill>
                  <a:srgbClr val="2D2D2D"/>
                </a:solidFill>
              </a:rPr>
              <a:t>Mandatory Duration:</a:t>
            </a:r>
            <a:r>
              <a:rPr lang="en-US" sz="1200" dirty="0">
                <a:solidFill>
                  <a:srgbClr val="2D2D2D"/>
                </a:solidFill>
              </a:rPr>
              <a:t> 4-hour study required (not 2-hour).</a:t>
            </a:r>
            <a:endParaRPr lang="en-US" sz="1200" dirty="0"/>
          </a:p>
        </p:txBody>
      </p:sp>
      <p:sp>
        <p:nvSpPr>
          <p:cNvPr id="21" name="SK-19-text-20"/>
          <p:cNvSpPr/>
          <p:nvPr/>
        </p:nvSpPr>
        <p:spPr>
          <a:xfrm>
            <a:off x="762000" y="2996208"/>
            <a:ext cx="11430000" cy="243780"/>
          </a:xfrm>
          <a:prstGeom prst="rect">
            <a:avLst/>
          </a:prstGeom>
          <a:noFill/>
          <a:ln/>
        </p:spPr>
        <p:txBody>
          <a:bodyPr vert="horz" wrap="square" lIns="0" tIns="0" rIns="0" bIns="0" rtlCol="0" anchor="ctr"/>
          <a:lstStyle/>
          <a:p>
            <a:pPr marL="0" indent="0">
              <a:lnSpc>
                <a:spcPts val="1920"/>
              </a:lnSpc>
              <a:buNone/>
            </a:pPr>
            <a:r>
              <a:rPr lang="en-US" sz="1200" b="1" dirty="0">
                <a:solidFill>
                  <a:srgbClr val="2D2D2D"/>
                </a:solidFill>
              </a:rPr>
              <a:t>Standardized Meal:</a:t>
            </a:r>
            <a:r>
              <a:rPr lang="en-US" sz="1200" dirty="0">
                <a:solidFill>
                  <a:srgbClr val="2D2D2D"/>
                </a:solidFill>
              </a:rPr>
              <a:t> Technetium-labeled solid (e.g., egg whites).</a:t>
            </a:r>
            <a:endParaRPr lang="en-US" sz="1200" dirty="0"/>
          </a:p>
        </p:txBody>
      </p:sp>
      <p:sp>
        <p:nvSpPr>
          <p:cNvPr id="22" name="SK-19-text-21"/>
          <p:cNvSpPr/>
          <p:nvPr/>
        </p:nvSpPr>
        <p:spPr>
          <a:xfrm>
            <a:off x="762000" y="3354288"/>
            <a:ext cx="11430000" cy="243780"/>
          </a:xfrm>
          <a:prstGeom prst="rect">
            <a:avLst/>
          </a:prstGeom>
          <a:noFill/>
          <a:ln/>
        </p:spPr>
        <p:txBody>
          <a:bodyPr vert="horz" wrap="square" lIns="0" tIns="0" rIns="0" bIns="0" rtlCol="0" anchor="ctr"/>
          <a:lstStyle/>
          <a:p>
            <a:pPr marL="0" indent="0">
              <a:lnSpc>
                <a:spcPts val="1920"/>
              </a:lnSpc>
              <a:buNone/>
            </a:pPr>
            <a:r>
              <a:rPr lang="en-US" sz="1200" b="1" dirty="0">
                <a:solidFill>
                  <a:srgbClr val="2D2D2D"/>
                </a:solidFill>
              </a:rPr>
              <a:t>Imaging Points:</a:t>
            </a:r>
            <a:r>
              <a:rPr lang="en-US" sz="1200" dirty="0">
                <a:solidFill>
                  <a:srgbClr val="2D2D2D"/>
                </a:solidFill>
              </a:rPr>
              <a:t> Captured at 0, 1, 2, and 4 hours post-ingestion.</a:t>
            </a:r>
            <a:endParaRPr lang="en-US" sz="1200" dirty="0"/>
          </a:p>
        </p:txBody>
      </p:sp>
      <p:sp>
        <p:nvSpPr>
          <p:cNvPr id="23" name="SK-19-text-22"/>
          <p:cNvSpPr/>
          <p:nvPr/>
        </p:nvSpPr>
        <p:spPr>
          <a:xfrm>
            <a:off x="762000" y="3712369"/>
            <a:ext cx="11430000" cy="243780"/>
          </a:xfrm>
          <a:prstGeom prst="rect">
            <a:avLst/>
          </a:prstGeom>
          <a:noFill/>
          <a:ln/>
        </p:spPr>
        <p:txBody>
          <a:bodyPr vert="horz" wrap="square" lIns="0" tIns="0" rIns="0" bIns="0" rtlCol="0" anchor="ctr"/>
          <a:lstStyle/>
          <a:p>
            <a:pPr marL="0" indent="0">
              <a:lnSpc>
                <a:spcPts val="1920"/>
              </a:lnSpc>
              <a:buNone/>
            </a:pPr>
            <a:r>
              <a:rPr lang="en-US" sz="1200" b="1" dirty="0">
                <a:solidFill>
                  <a:srgbClr val="2D2D2D"/>
                </a:solidFill>
              </a:rPr>
              <a:t>Objective Measurement:</a:t>
            </a:r>
            <a:r>
              <a:rPr lang="en-US" sz="1200" dirty="0">
                <a:solidFill>
                  <a:srgbClr val="2D2D2D"/>
                </a:solidFill>
              </a:rPr>
              <a:t> Quantifies % of meal remaining in stomach.</a:t>
            </a:r>
            <a:endParaRPr lang="en-US" sz="1200" dirty="0"/>
          </a:p>
        </p:txBody>
      </p:sp>
      <p:sp>
        <p:nvSpPr>
          <p:cNvPr id="24" name="SK-19-text-23"/>
          <p:cNvSpPr/>
          <p:nvPr/>
        </p:nvSpPr>
        <p:spPr>
          <a:xfrm>
            <a:off x="685800" y="4165699"/>
            <a:ext cx="4128516" cy="3143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AGA 2025 CLINICAL STANDARD</a:t>
            </a:r>
            <a:endParaRPr lang="en-US" sz="1050" dirty="0"/>
          </a:p>
        </p:txBody>
      </p:sp>
      <p:sp>
        <p:nvSpPr>
          <p:cNvPr id="25" name="SK-19-text-24"/>
          <p:cNvSpPr/>
          <p:nvPr/>
        </p:nvSpPr>
        <p:spPr>
          <a:xfrm>
            <a:off x="523875" y="5051524"/>
            <a:ext cx="52387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555555"/>
                </a:solidFill>
              </a:rPr>
              <a:t>PREPARATION &amp; RELIABILITY</a:t>
            </a:r>
            <a:endParaRPr lang="en-US" sz="1050" dirty="0"/>
          </a:p>
        </p:txBody>
      </p:sp>
      <p:sp>
        <p:nvSpPr>
          <p:cNvPr id="26" name="SK-19-text-25"/>
          <p:cNvSpPr/>
          <p:nvPr/>
        </p:nvSpPr>
        <p:spPr>
          <a:xfrm>
            <a:off x="523875" y="5327749"/>
            <a:ext cx="5238750" cy="373261"/>
          </a:xfrm>
          <a:prstGeom prst="rect">
            <a:avLst/>
          </a:prstGeom>
          <a:noFill/>
          <a:ln/>
        </p:spPr>
        <p:txBody>
          <a:bodyPr vert="horz" wrap="square" lIns="0" tIns="0" rIns="0" bIns="0" rtlCol="0" anchor="ctr"/>
          <a:lstStyle/>
          <a:p>
            <a:pPr marL="0" indent="0">
              <a:lnSpc>
                <a:spcPts val="1470"/>
              </a:lnSpc>
              <a:buNone/>
            </a:pPr>
            <a:r>
              <a:rPr lang="en-US" sz="1050" dirty="0">
                <a:solidFill>
                  <a:srgbClr val="444444"/>
                </a:solidFill>
              </a:rPr>
              <a:t>Stop medications affecting motility (opioids, GLP-1 RAs, anticholinergics) for 48–72 hours prior to ensure accuracy. Correct hyperglycaemia (&lt;15 mmol/L) before the test.</a:t>
            </a:r>
            <a:endParaRPr lang="en-US" sz="1050" dirty="0"/>
          </a:p>
        </p:txBody>
      </p:sp>
      <p:sp>
        <p:nvSpPr>
          <p:cNvPr id="27" name="SK-19-text-26"/>
          <p:cNvSpPr/>
          <p:nvPr/>
        </p:nvSpPr>
        <p:spPr>
          <a:xfrm>
            <a:off x="6429375" y="1974056"/>
            <a:ext cx="5238750"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2D2D2D"/>
                </a:solidFill>
              </a:rPr>
              <a:t>Gastric Retention Thresholds for Diagnosis</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img-3" descr="preencoded.png"/>
          <p:cNvPicPr>
            <a:picLocks noChangeAspect="1"/>
          </p:cNvPicPr>
          <p:nvPr/>
        </p:nvPicPr>
        <p:blipFill>
          <a:blip r:embed="rId5"/>
          <a:stretch>
            <a:fillRect/>
          </a:stretch>
        </p:blipFill>
        <p:spPr>
          <a:xfrm>
            <a:off x="142875" y="142875"/>
            <a:ext cx="11906250" cy="733425"/>
          </a:xfrm>
          <a:prstGeom prst="rect">
            <a:avLst/>
          </a:prstGeom>
        </p:spPr>
      </p:pic>
      <p:pic>
        <p:nvPicPr>
          <p:cNvPr id="5" name="SK-2-img-4" descr="preencoded.png"/>
          <p:cNvPicPr>
            <a:picLocks noChangeAspect="1"/>
          </p:cNvPicPr>
          <p:nvPr/>
        </p:nvPicPr>
        <p:blipFill>
          <a:blip r:embed="rId6"/>
          <a:stretch>
            <a:fillRect/>
          </a:stretch>
        </p:blipFill>
        <p:spPr>
          <a:xfrm>
            <a:off x="381000" y="2304752"/>
            <a:ext cx="5572125" cy="3281958"/>
          </a:xfrm>
          <a:prstGeom prst="rect">
            <a:avLst/>
          </a:prstGeom>
        </p:spPr>
      </p:pic>
      <p:pic>
        <p:nvPicPr>
          <p:cNvPr id="6" name="SK-2-img-5" descr="preencoded.png"/>
          <p:cNvPicPr>
            <a:picLocks noChangeAspect="1"/>
          </p:cNvPicPr>
          <p:nvPr/>
        </p:nvPicPr>
        <p:blipFill>
          <a:blip r:embed="rId7"/>
          <a:stretch>
            <a:fillRect/>
          </a:stretch>
        </p:blipFill>
        <p:spPr>
          <a:xfrm>
            <a:off x="666750" y="2619077"/>
            <a:ext cx="285750" cy="228600"/>
          </a:xfrm>
          <a:prstGeom prst="rect">
            <a:avLst/>
          </a:prstGeom>
        </p:spPr>
      </p:pic>
      <p:pic>
        <p:nvPicPr>
          <p:cNvPr id="7" name="SK-2-img-6" descr="preencoded.png"/>
          <p:cNvPicPr>
            <a:picLocks noChangeAspect="1"/>
          </p:cNvPicPr>
          <p:nvPr/>
        </p:nvPicPr>
        <p:blipFill>
          <a:blip r:embed="rId8"/>
          <a:stretch>
            <a:fillRect/>
          </a:stretch>
        </p:blipFill>
        <p:spPr>
          <a:xfrm>
            <a:off x="666750" y="4815185"/>
            <a:ext cx="5000625" cy="485775"/>
          </a:xfrm>
          <a:prstGeom prst="rect">
            <a:avLst/>
          </a:prstGeom>
        </p:spPr>
      </p:pic>
      <p:pic>
        <p:nvPicPr>
          <p:cNvPr id="8" name="SK-2-img-7" descr="preencoded.png"/>
          <p:cNvPicPr>
            <a:picLocks noChangeAspect="1"/>
          </p:cNvPicPr>
          <p:nvPr/>
        </p:nvPicPr>
        <p:blipFill>
          <a:blip r:embed="rId9"/>
          <a:stretch>
            <a:fillRect/>
          </a:stretch>
        </p:blipFill>
        <p:spPr>
          <a:xfrm>
            <a:off x="6238875" y="1838325"/>
            <a:ext cx="5572125" cy="4214813"/>
          </a:xfrm>
          <a:prstGeom prst="rect">
            <a:avLst/>
          </a:prstGeom>
        </p:spPr>
      </p:pic>
      <p:pic>
        <p:nvPicPr>
          <p:cNvPr id="9" name="SK-2-img-8" descr="preencoded.png"/>
          <p:cNvPicPr>
            <a:picLocks noChangeAspect="1"/>
          </p:cNvPicPr>
          <p:nvPr/>
        </p:nvPicPr>
        <p:blipFill>
          <a:blip r:embed="rId10"/>
          <a:stretch>
            <a:fillRect/>
          </a:stretch>
        </p:blipFill>
        <p:spPr>
          <a:xfrm>
            <a:off x="6524625" y="2152650"/>
            <a:ext cx="285750" cy="228600"/>
          </a:xfrm>
          <a:prstGeom prst="rect">
            <a:avLst/>
          </a:prstGeom>
        </p:spPr>
      </p:pic>
      <p:pic>
        <p:nvPicPr>
          <p:cNvPr id="10" name="SK-2-img-9" descr="preencoded.png"/>
          <p:cNvPicPr>
            <a:picLocks noChangeAspect="1"/>
          </p:cNvPicPr>
          <p:nvPr/>
        </p:nvPicPr>
        <p:blipFill>
          <a:blip r:embed="rId11"/>
          <a:stretch>
            <a:fillRect/>
          </a:stretch>
        </p:blipFill>
        <p:spPr>
          <a:xfrm>
            <a:off x="6524625" y="2647950"/>
            <a:ext cx="5000625" cy="623888"/>
          </a:xfrm>
          <a:prstGeom prst="rect">
            <a:avLst/>
          </a:prstGeom>
        </p:spPr>
      </p:pic>
      <p:pic>
        <p:nvPicPr>
          <p:cNvPr id="11" name="SK-2-img-10" descr="preencoded.png"/>
          <p:cNvPicPr>
            <a:picLocks noChangeAspect="1"/>
          </p:cNvPicPr>
          <p:nvPr/>
        </p:nvPicPr>
        <p:blipFill>
          <a:blip r:embed="rId12"/>
          <a:stretch>
            <a:fillRect/>
          </a:stretch>
        </p:blipFill>
        <p:spPr>
          <a:xfrm>
            <a:off x="6524625" y="2781300"/>
            <a:ext cx="166688" cy="137220"/>
          </a:xfrm>
          <a:prstGeom prst="rect">
            <a:avLst/>
          </a:prstGeom>
        </p:spPr>
      </p:pic>
      <p:pic>
        <p:nvPicPr>
          <p:cNvPr id="12" name="SK-2-img-11" descr="preencoded.png"/>
          <p:cNvPicPr>
            <a:picLocks noChangeAspect="1"/>
          </p:cNvPicPr>
          <p:nvPr/>
        </p:nvPicPr>
        <p:blipFill>
          <a:blip r:embed="rId11"/>
          <a:stretch>
            <a:fillRect/>
          </a:stretch>
        </p:blipFill>
        <p:spPr>
          <a:xfrm>
            <a:off x="6524625" y="3271838"/>
            <a:ext cx="5000625" cy="623888"/>
          </a:xfrm>
          <a:prstGeom prst="rect">
            <a:avLst/>
          </a:prstGeom>
        </p:spPr>
      </p:pic>
      <p:pic>
        <p:nvPicPr>
          <p:cNvPr id="13" name="SK-2-img-12" descr="preencoded.png"/>
          <p:cNvPicPr>
            <a:picLocks noChangeAspect="1"/>
          </p:cNvPicPr>
          <p:nvPr/>
        </p:nvPicPr>
        <p:blipFill>
          <a:blip r:embed="rId12"/>
          <a:stretch>
            <a:fillRect/>
          </a:stretch>
        </p:blipFill>
        <p:spPr>
          <a:xfrm>
            <a:off x="6524625" y="3405188"/>
            <a:ext cx="166688" cy="137220"/>
          </a:xfrm>
          <a:prstGeom prst="rect">
            <a:avLst/>
          </a:prstGeom>
        </p:spPr>
      </p:pic>
      <p:pic>
        <p:nvPicPr>
          <p:cNvPr id="14" name="SK-2-img-13" descr="preencoded.png"/>
          <p:cNvPicPr>
            <a:picLocks noChangeAspect="1"/>
          </p:cNvPicPr>
          <p:nvPr/>
        </p:nvPicPr>
        <p:blipFill>
          <a:blip r:embed="rId11"/>
          <a:stretch>
            <a:fillRect/>
          </a:stretch>
        </p:blipFill>
        <p:spPr>
          <a:xfrm>
            <a:off x="6524625" y="3895725"/>
            <a:ext cx="5000625" cy="623888"/>
          </a:xfrm>
          <a:prstGeom prst="rect">
            <a:avLst/>
          </a:prstGeom>
        </p:spPr>
      </p:pic>
      <p:pic>
        <p:nvPicPr>
          <p:cNvPr id="15" name="SK-2-img-14" descr="preencoded.png"/>
          <p:cNvPicPr>
            <a:picLocks noChangeAspect="1"/>
          </p:cNvPicPr>
          <p:nvPr/>
        </p:nvPicPr>
        <p:blipFill>
          <a:blip r:embed="rId12"/>
          <a:stretch>
            <a:fillRect/>
          </a:stretch>
        </p:blipFill>
        <p:spPr>
          <a:xfrm>
            <a:off x="6524625" y="4029075"/>
            <a:ext cx="166688" cy="137220"/>
          </a:xfrm>
          <a:prstGeom prst="rect">
            <a:avLst/>
          </a:prstGeom>
        </p:spPr>
      </p:pic>
      <p:pic>
        <p:nvPicPr>
          <p:cNvPr id="16" name="SK-2-img-15" descr="preencoded.png"/>
          <p:cNvPicPr>
            <a:picLocks noChangeAspect="1"/>
          </p:cNvPicPr>
          <p:nvPr/>
        </p:nvPicPr>
        <p:blipFill>
          <a:blip r:embed="rId11"/>
          <a:stretch>
            <a:fillRect/>
          </a:stretch>
        </p:blipFill>
        <p:spPr>
          <a:xfrm>
            <a:off x="6524625" y="4519613"/>
            <a:ext cx="5000625" cy="623888"/>
          </a:xfrm>
          <a:prstGeom prst="rect">
            <a:avLst/>
          </a:prstGeom>
        </p:spPr>
      </p:pic>
      <p:pic>
        <p:nvPicPr>
          <p:cNvPr id="17" name="SK-2-img-16" descr="preencoded.png"/>
          <p:cNvPicPr>
            <a:picLocks noChangeAspect="1"/>
          </p:cNvPicPr>
          <p:nvPr/>
        </p:nvPicPr>
        <p:blipFill>
          <a:blip r:embed="rId12"/>
          <a:stretch>
            <a:fillRect/>
          </a:stretch>
        </p:blipFill>
        <p:spPr>
          <a:xfrm>
            <a:off x="6524625" y="4652963"/>
            <a:ext cx="166688" cy="137220"/>
          </a:xfrm>
          <a:prstGeom prst="rect">
            <a:avLst/>
          </a:prstGeom>
        </p:spPr>
      </p:pic>
      <p:pic>
        <p:nvPicPr>
          <p:cNvPr id="18" name="SK-2-img-17" descr="preencoded.png"/>
          <p:cNvPicPr>
            <a:picLocks noChangeAspect="1"/>
          </p:cNvPicPr>
          <p:nvPr/>
        </p:nvPicPr>
        <p:blipFill>
          <a:blip r:embed="rId13"/>
          <a:stretch>
            <a:fillRect/>
          </a:stretch>
        </p:blipFill>
        <p:spPr>
          <a:xfrm>
            <a:off x="6524625" y="5276850"/>
            <a:ext cx="166688" cy="137220"/>
          </a:xfrm>
          <a:prstGeom prst="rect">
            <a:avLst/>
          </a:prstGeom>
        </p:spPr>
      </p:pic>
      <p:sp>
        <p:nvSpPr>
          <p:cNvPr id="19" name="SK-2-text-18"/>
          <p:cNvSpPr/>
          <p:nvPr/>
        </p:nvSpPr>
        <p:spPr>
          <a:xfrm>
            <a:off x="333375" y="257175"/>
            <a:ext cx="754380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STEROID-INDUCED HYPERGLYCAEMIA</a:t>
            </a:r>
            <a:endParaRPr lang="en-US" sz="1650" dirty="0"/>
          </a:p>
        </p:txBody>
      </p:sp>
      <p:sp>
        <p:nvSpPr>
          <p:cNvPr id="20" name="SK-2-text-19"/>
          <p:cNvSpPr/>
          <p:nvPr/>
        </p:nvSpPr>
        <p:spPr>
          <a:xfrm>
            <a:off x="333375" y="590550"/>
            <a:ext cx="425196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Disclaimer and Clinical Context</a:t>
            </a:r>
            <a:endParaRPr lang="en-US" sz="900" dirty="0"/>
          </a:p>
        </p:txBody>
      </p:sp>
      <p:sp>
        <p:nvSpPr>
          <p:cNvPr id="21" name="SK-2-text-20"/>
          <p:cNvSpPr/>
          <p:nvPr/>
        </p:nvSpPr>
        <p:spPr>
          <a:xfrm>
            <a:off x="10808940" y="438150"/>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2" name="SK-2-text-21"/>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3" name="SK-2-text-22"/>
          <p:cNvSpPr/>
          <p:nvPr/>
        </p:nvSpPr>
        <p:spPr>
          <a:xfrm>
            <a:off x="1066800" y="2590502"/>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Essential Disclaimer</a:t>
            </a:r>
            <a:endParaRPr lang="en-US" sz="1500" dirty="0"/>
          </a:p>
        </p:txBody>
      </p:sp>
      <p:sp>
        <p:nvSpPr>
          <p:cNvPr id="24" name="SK-2-text-23"/>
          <p:cNvSpPr/>
          <p:nvPr/>
        </p:nvSpPr>
        <p:spPr>
          <a:xfrm>
            <a:off x="666750" y="3066752"/>
            <a:ext cx="5000625" cy="731341"/>
          </a:xfrm>
          <a:prstGeom prst="rect">
            <a:avLst/>
          </a:prstGeom>
          <a:noFill/>
          <a:ln/>
        </p:spPr>
        <p:txBody>
          <a:bodyPr vert="horz" wrap="square" lIns="0" tIns="0" rIns="0" bIns="0" rtlCol="0" anchor="ctr"/>
          <a:lstStyle/>
          <a:p>
            <a:pPr marL="0" indent="0">
              <a:lnSpc>
                <a:spcPts val="1920"/>
              </a:lnSpc>
              <a:buNone/>
            </a:pPr>
            <a:r>
              <a:rPr lang="en-US" sz="1200" dirty="0">
                <a:solidFill>
                  <a:srgbClr val="2D2D2D"/>
                </a:solidFill>
              </a:rPr>
              <a:t>This teaching deck is designed exclusively for educational purposes for </a:t>
            </a:r>
            <a:r>
              <a:rPr lang="en-US" sz="1200" b="1" dirty="0">
                <a:solidFill>
                  <a:srgbClr val="2D2D2D"/>
                </a:solidFill>
              </a:rPr>
              <a:t>General Practice Trainees</a:t>
            </a:r>
            <a:r>
              <a:rPr lang="en-US" sz="1200" dirty="0">
                <a:solidFill>
                  <a:srgbClr val="2D2D2D"/>
                </a:solidFill>
              </a:rPr>
              <a:t>. While every effort has been made to ensure accuracy, clinical guidelines are subject to frequent change.</a:t>
            </a:r>
            <a:endParaRPr lang="en-US" sz="1200" dirty="0"/>
          </a:p>
        </p:txBody>
      </p:sp>
      <p:sp>
        <p:nvSpPr>
          <p:cNvPr id="25" name="SK-2-text-24"/>
          <p:cNvSpPr/>
          <p:nvPr/>
        </p:nvSpPr>
        <p:spPr>
          <a:xfrm>
            <a:off x="666750" y="3940969"/>
            <a:ext cx="5000625" cy="731341"/>
          </a:xfrm>
          <a:prstGeom prst="rect">
            <a:avLst/>
          </a:prstGeom>
          <a:noFill/>
          <a:ln/>
        </p:spPr>
        <p:txBody>
          <a:bodyPr vert="horz" wrap="square" lIns="0" tIns="0" rIns="0" bIns="0" rtlCol="0" anchor="ctr"/>
          <a:lstStyle/>
          <a:p>
            <a:pPr marL="0" indent="0">
              <a:lnSpc>
                <a:spcPts val="1920"/>
              </a:lnSpc>
              <a:buNone/>
            </a:pPr>
            <a:r>
              <a:rPr lang="en-US" sz="1200" dirty="0">
                <a:solidFill>
                  <a:srgbClr val="2D2D2D"/>
                </a:solidFill>
              </a:rPr>
              <a:t>This resource </a:t>
            </a:r>
            <a:r>
              <a:rPr lang="en-US" sz="1200" b="1" dirty="0">
                <a:solidFill>
                  <a:srgbClr val="2D2D2D"/>
                </a:solidFill>
              </a:rPr>
              <a:t>does not replace</a:t>
            </a:r>
            <a:r>
              <a:rPr lang="en-US" sz="1200" dirty="0">
                <a:solidFill>
                  <a:srgbClr val="2D2D2D"/>
                </a:solidFill>
              </a:rPr>
              <a:t> clinical judgement or the need to consult local Trust protocols and specialist advice when managing complex individual cases.</a:t>
            </a:r>
            <a:endParaRPr lang="en-US" sz="1200" dirty="0"/>
          </a:p>
        </p:txBody>
      </p:sp>
      <p:sp>
        <p:nvSpPr>
          <p:cNvPr id="26" name="SK-2-text-25"/>
          <p:cNvSpPr/>
          <p:nvPr/>
        </p:nvSpPr>
        <p:spPr>
          <a:xfrm>
            <a:off x="666750" y="4815185"/>
            <a:ext cx="4714875" cy="48577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FFFFFF"/>
                </a:solidFill>
              </a:rPr>
              <a:t>Always verify drug doses in the current BNF/BNFC.</a:t>
            </a:r>
            <a:endParaRPr lang="en-US" sz="1050" dirty="0"/>
          </a:p>
        </p:txBody>
      </p:sp>
      <p:sp>
        <p:nvSpPr>
          <p:cNvPr id="27" name="SK-2-text-26"/>
          <p:cNvSpPr/>
          <p:nvPr/>
        </p:nvSpPr>
        <p:spPr>
          <a:xfrm>
            <a:off x="6924675" y="2124075"/>
            <a:ext cx="52673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Clinical Currency &amp; Sources</a:t>
            </a:r>
            <a:endParaRPr lang="en-US" sz="1500" dirty="0"/>
          </a:p>
        </p:txBody>
      </p:sp>
      <p:sp>
        <p:nvSpPr>
          <p:cNvPr id="28" name="SK-2-text-27"/>
          <p:cNvSpPr/>
          <p:nvPr/>
        </p:nvSpPr>
        <p:spPr>
          <a:xfrm>
            <a:off x="6786563" y="2743200"/>
            <a:ext cx="474345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JBDS-IP Guidelines (2023)</a:t>
            </a:r>
            <a:endParaRPr lang="en-US" sz="1125" dirty="0"/>
          </a:p>
        </p:txBody>
      </p:sp>
      <p:sp>
        <p:nvSpPr>
          <p:cNvPr id="29" name="SK-2-text-28"/>
          <p:cNvSpPr/>
          <p:nvPr/>
        </p:nvSpPr>
        <p:spPr>
          <a:xfrm>
            <a:off x="6786563" y="2976563"/>
            <a:ext cx="5405438"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555555"/>
                </a:solidFill>
              </a:rPr>
              <a:t>Management of Hyperglycaemia and Steroid Therapy.</a:t>
            </a:r>
            <a:endParaRPr lang="en-US" sz="1050" dirty="0"/>
          </a:p>
        </p:txBody>
      </p:sp>
      <p:sp>
        <p:nvSpPr>
          <p:cNvPr id="30" name="SK-2-text-29"/>
          <p:cNvSpPr/>
          <p:nvPr/>
        </p:nvSpPr>
        <p:spPr>
          <a:xfrm>
            <a:off x="6786563" y="3367088"/>
            <a:ext cx="5405438"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AGA Practice Guideline (2025)</a:t>
            </a:r>
            <a:endParaRPr lang="en-US" sz="1125" dirty="0"/>
          </a:p>
        </p:txBody>
      </p:sp>
      <p:sp>
        <p:nvSpPr>
          <p:cNvPr id="31" name="SK-2-text-30"/>
          <p:cNvSpPr/>
          <p:nvPr/>
        </p:nvSpPr>
        <p:spPr>
          <a:xfrm>
            <a:off x="6786563" y="3600450"/>
            <a:ext cx="5405438"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555555"/>
                </a:solidFill>
              </a:rPr>
              <a:t>Management of Gastroparesis (Update 2025).</a:t>
            </a:r>
            <a:endParaRPr lang="en-US" sz="1050" dirty="0"/>
          </a:p>
        </p:txBody>
      </p:sp>
      <p:sp>
        <p:nvSpPr>
          <p:cNvPr id="32" name="SK-2-text-31"/>
          <p:cNvSpPr/>
          <p:nvPr/>
        </p:nvSpPr>
        <p:spPr>
          <a:xfrm>
            <a:off x="6786563" y="3990975"/>
            <a:ext cx="5405438"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NICE Guideline NG28 (Feb 2026)</a:t>
            </a:r>
            <a:endParaRPr lang="en-US" sz="1125" dirty="0"/>
          </a:p>
        </p:txBody>
      </p:sp>
      <p:sp>
        <p:nvSpPr>
          <p:cNvPr id="33" name="SK-2-text-32"/>
          <p:cNvSpPr/>
          <p:nvPr/>
        </p:nvSpPr>
        <p:spPr>
          <a:xfrm>
            <a:off x="6786563" y="4224338"/>
            <a:ext cx="5405438"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555555"/>
                </a:solidFill>
              </a:rPr>
              <a:t>Type 2 Diabetes in Adults: Management.</a:t>
            </a:r>
            <a:endParaRPr lang="en-US" sz="1050" dirty="0"/>
          </a:p>
        </p:txBody>
      </p:sp>
      <p:sp>
        <p:nvSpPr>
          <p:cNvPr id="34" name="SK-2-text-33"/>
          <p:cNvSpPr/>
          <p:nvPr/>
        </p:nvSpPr>
        <p:spPr>
          <a:xfrm>
            <a:off x="6786563" y="4614863"/>
            <a:ext cx="5405438"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MHRA Drug Safety Updates (2013–2024)</a:t>
            </a:r>
            <a:endParaRPr lang="en-US" sz="1125" dirty="0"/>
          </a:p>
        </p:txBody>
      </p:sp>
      <p:sp>
        <p:nvSpPr>
          <p:cNvPr id="35" name="SK-2-text-34"/>
          <p:cNvSpPr/>
          <p:nvPr/>
        </p:nvSpPr>
        <p:spPr>
          <a:xfrm>
            <a:off x="6786563" y="4848225"/>
            <a:ext cx="5405438"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555555"/>
                </a:solidFill>
              </a:rPr>
              <a:t>Domperidone, Metoclopramide &amp; GLP-1 RA warnings.</a:t>
            </a:r>
            <a:endParaRPr lang="en-US" sz="1050" dirty="0"/>
          </a:p>
        </p:txBody>
      </p:sp>
      <p:sp>
        <p:nvSpPr>
          <p:cNvPr id="36" name="SK-2-text-35"/>
          <p:cNvSpPr/>
          <p:nvPr/>
        </p:nvSpPr>
        <p:spPr>
          <a:xfrm>
            <a:off x="6786563" y="5238750"/>
            <a:ext cx="474345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rPr>
              <a:t>BNF / BNFC (2026 Edition)</a:t>
            </a:r>
            <a:endParaRPr lang="en-US" sz="1125" dirty="0"/>
          </a:p>
        </p:txBody>
      </p:sp>
      <p:sp>
        <p:nvSpPr>
          <p:cNvPr id="37" name="SK-2-text-36"/>
          <p:cNvSpPr/>
          <p:nvPr/>
        </p:nvSpPr>
        <p:spPr>
          <a:xfrm>
            <a:off x="6786563" y="5472113"/>
            <a:ext cx="5405438"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555555"/>
                </a:solidFill>
              </a:rPr>
              <a:t>Standard reference for current prescribing.</a:t>
            </a:r>
            <a:endParaRPr lang="en-US" sz="10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0-img-3" descr="preencoded.png"/>
          <p:cNvPicPr>
            <a:picLocks noChangeAspect="1"/>
          </p:cNvPicPr>
          <p:nvPr/>
        </p:nvPicPr>
        <p:blipFill>
          <a:blip r:embed="rId5"/>
          <a:stretch>
            <a:fillRect/>
          </a:stretch>
        </p:blipFill>
        <p:spPr>
          <a:xfrm>
            <a:off x="142875" y="114300"/>
            <a:ext cx="11906250" cy="695325"/>
          </a:xfrm>
          <a:prstGeom prst="rect">
            <a:avLst/>
          </a:prstGeom>
        </p:spPr>
      </p:pic>
      <p:pic>
        <p:nvPicPr>
          <p:cNvPr id="5" name="SK-20-img-4" descr="preencoded.png"/>
          <p:cNvPicPr>
            <a:picLocks noChangeAspect="1"/>
          </p:cNvPicPr>
          <p:nvPr/>
        </p:nvPicPr>
        <p:blipFill>
          <a:blip r:embed="rId6"/>
          <a:stretch>
            <a:fillRect/>
          </a:stretch>
        </p:blipFill>
        <p:spPr>
          <a:xfrm>
            <a:off x="285750" y="1109663"/>
            <a:ext cx="5691188" cy="2555081"/>
          </a:xfrm>
          <a:prstGeom prst="rect">
            <a:avLst/>
          </a:prstGeom>
        </p:spPr>
      </p:pic>
      <p:pic>
        <p:nvPicPr>
          <p:cNvPr id="6" name="SK-20-img-5" descr="preencoded.png"/>
          <p:cNvPicPr>
            <a:picLocks noChangeAspect="1"/>
          </p:cNvPicPr>
          <p:nvPr/>
        </p:nvPicPr>
        <p:blipFill>
          <a:blip r:embed="rId7"/>
          <a:stretch>
            <a:fillRect/>
          </a:stretch>
        </p:blipFill>
        <p:spPr>
          <a:xfrm>
            <a:off x="476250" y="1300163"/>
            <a:ext cx="381000" cy="381000"/>
          </a:xfrm>
          <a:prstGeom prst="rect">
            <a:avLst/>
          </a:prstGeom>
        </p:spPr>
      </p:pic>
      <p:pic>
        <p:nvPicPr>
          <p:cNvPr id="7" name="SK-20-img-6" descr="preencoded.png"/>
          <p:cNvPicPr>
            <a:picLocks noChangeAspect="1"/>
          </p:cNvPicPr>
          <p:nvPr/>
        </p:nvPicPr>
        <p:blipFill>
          <a:blip r:embed="rId8"/>
          <a:stretch>
            <a:fillRect/>
          </a:stretch>
        </p:blipFill>
        <p:spPr>
          <a:xfrm>
            <a:off x="559594" y="1403003"/>
            <a:ext cx="214313" cy="175320"/>
          </a:xfrm>
          <a:prstGeom prst="rect">
            <a:avLst/>
          </a:prstGeom>
        </p:spPr>
      </p:pic>
      <p:pic>
        <p:nvPicPr>
          <p:cNvPr id="8" name="SK-20-img-7" descr="preencoded.png"/>
          <p:cNvPicPr>
            <a:picLocks noChangeAspect="1"/>
          </p:cNvPicPr>
          <p:nvPr/>
        </p:nvPicPr>
        <p:blipFill>
          <a:blip r:embed="rId9"/>
          <a:stretch>
            <a:fillRect/>
          </a:stretch>
        </p:blipFill>
        <p:spPr>
          <a:xfrm>
            <a:off x="476250" y="1824038"/>
            <a:ext cx="190500" cy="190500"/>
          </a:xfrm>
          <a:prstGeom prst="rect">
            <a:avLst/>
          </a:prstGeom>
        </p:spPr>
      </p:pic>
      <p:pic>
        <p:nvPicPr>
          <p:cNvPr id="9" name="SK-20-img-8" descr="preencoded.png"/>
          <p:cNvPicPr>
            <a:picLocks noChangeAspect="1"/>
          </p:cNvPicPr>
          <p:nvPr/>
        </p:nvPicPr>
        <p:blipFill>
          <a:blip r:embed="rId10"/>
          <a:stretch>
            <a:fillRect/>
          </a:stretch>
        </p:blipFill>
        <p:spPr>
          <a:xfrm>
            <a:off x="476250" y="2364879"/>
            <a:ext cx="190500" cy="175766"/>
          </a:xfrm>
          <a:prstGeom prst="rect">
            <a:avLst/>
          </a:prstGeom>
        </p:spPr>
      </p:pic>
      <p:pic>
        <p:nvPicPr>
          <p:cNvPr id="10" name="SK-20-img-9" descr="preencoded.png"/>
          <p:cNvPicPr>
            <a:picLocks noChangeAspect="1"/>
          </p:cNvPicPr>
          <p:nvPr/>
        </p:nvPicPr>
        <p:blipFill>
          <a:blip r:embed="rId11"/>
          <a:stretch>
            <a:fillRect/>
          </a:stretch>
        </p:blipFill>
        <p:spPr>
          <a:xfrm>
            <a:off x="285750" y="3855244"/>
            <a:ext cx="5691188" cy="2555081"/>
          </a:xfrm>
          <a:prstGeom prst="rect">
            <a:avLst/>
          </a:prstGeom>
        </p:spPr>
      </p:pic>
      <p:pic>
        <p:nvPicPr>
          <p:cNvPr id="11" name="SK-20-img-10" descr="preencoded.png"/>
          <p:cNvPicPr>
            <a:picLocks noChangeAspect="1"/>
          </p:cNvPicPr>
          <p:nvPr/>
        </p:nvPicPr>
        <p:blipFill>
          <a:blip r:embed="rId12"/>
          <a:stretch>
            <a:fillRect/>
          </a:stretch>
        </p:blipFill>
        <p:spPr>
          <a:xfrm>
            <a:off x="476250" y="4045744"/>
            <a:ext cx="381000" cy="381000"/>
          </a:xfrm>
          <a:prstGeom prst="rect">
            <a:avLst/>
          </a:prstGeom>
        </p:spPr>
      </p:pic>
      <p:pic>
        <p:nvPicPr>
          <p:cNvPr id="12" name="SK-20-img-11" descr="preencoded.png"/>
          <p:cNvPicPr>
            <a:picLocks noChangeAspect="1"/>
          </p:cNvPicPr>
          <p:nvPr/>
        </p:nvPicPr>
        <p:blipFill>
          <a:blip r:embed="rId13"/>
          <a:stretch>
            <a:fillRect/>
          </a:stretch>
        </p:blipFill>
        <p:spPr>
          <a:xfrm>
            <a:off x="559594" y="4148584"/>
            <a:ext cx="214313" cy="175320"/>
          </a:xfrm>
          <a:prstGeom prst="rect">
            <a:avLst/>
          </a:prstGeom>
        </p:spPr>
      </p:pic>
      <p:pic>
        <p:nvPicPr>
          <p:cNvPr id="13" name="SK-20-img-12" descr="preencoded.png"/>
          <p:cNvPicPr>
            <a:picLocks noChangeAspect="1"/>
          </p:cNvPicPr>
          <p:nvPr/>
        </p:nvPicPr>
        <p:blipFill>
          <a:blip r:embed="rId14"/>
          <a:stretch>
            <a:fillRect/>
          </a:stretch>
        </p:blipFill>
        <p:spPr>
          <a:xfrm>
            <a:off x="476250" y="4569619"/>
            <a:ext cx="190500" cy="190500"/>
          </a:xfrm>
          <a:prstGeom prst="rect">
            <a:avLst/>
          </a:prstGeom>
        </p:spPr>
      </p:pic>
      <p:pic>
        <p:nvPicPr>
          <p:cNvPr id="14" name="SK-20-img-13" descr="preencoded.png"/>
          <p:cNvPicPr>
            <a:picLocks noChangeAspect="1"/>
          </p:cNvPicPr>
          <p:nvPr/>
        </p:nvPicPr>
        <p:blipFill>
          <a:blip r:embed="rId15"/>
          <a:stretch>
            <a:fillRect/>
          </a:stretch>
        </p:blipFill>
        <p:spPr>
          <a:xfrm>
            <a:off x="476250" y="5110460"/>
            <a:ext cx="190500" cy="190500"/>
          </a:xfrm>
          <a:prstGeom prst="rect">
            <a:avLst/>
          </a:prstGeom>
        </p:spPr>
      </p:pic>
      <p:pic>
        <p:nvPicPr>
          <p:cNvPr id="15" name="SK-20-img-14" descr="preencoded.png"/>
          <p:cNvPicPr>
            <a:picLocks noChangeAspect="1"/>
          </p:cNvPicPr>
          <p:nvPr/>
        </p:nvPicPr>
        <p:blipFill>
          <a:blip r:embed="rId16"/>
          <a:stretch>
            <a:fillRect/>
          </a:stretch>
        </p:blipFill>
        <p:spPr>
          <a:xfrm>
            <a:off x="6215063" y="1109663"/>
            <a:ext cx="5691188" cy="2294930"/>
          </a:xfrm>
          <a:prstGeom prst="rect">
            <a:avLst/>
          </a:prstGeom>
        </p:spPr>
      </p:pic>
      <p:pic>
        <p:nvPicPr>
          <p:cNvPr id="16" name="SK-20-img-15" descr="preencoded.png"/>
          <p:cNvPicPr>
            <a:picLocks noChangeAspect="1"/>
          </p:cNvPicPr>
          <p:nvPr/>
        </p:nvPicPr>
        <p:blipFill>
          <a:blip r:embed="rId17"/>
          <a:stretch>
            <a:fillRect/>
          </a:stretch>
        </p:blipFill>
        <p:spPr>
          <a:xfrm>
            <a:off x="6405563" y="1300163"/>
            <a:ext cx="381000" cy="381000"/>
          </a:xfrm>
          <a:prstGeom prst="rect">
            <a:avLst/>
          </a:prstGeom>
        </p:spPr>
      </p:pic>
      <p:pic>
        <p:nvPicPr>
          <p:cNvPr id="17" name="SK-20-img-16" descr="preencoded.png"/>
          <p:cNvPicPr>
            <a:picLocks noChangeAspect="1"/>
          </p:cNvPicPr>
          <p:nvPr/>
        </p:nvPicPr>
        <p:blipFill>
          <a:blip r:embed="rId18"/>
          <a:stretch>
            <a:fillRect/>
          </a:stretch>
        </p:blipFill>
        <p:spPr>
          <a:xfrm>
            <a:off x="6488906" y="1403003"/>
            <a:ext cx="214313" cy="175320"/>
          </a:xfrm>
          <a:prstGeom prst="rect">
            <a:avLst/>
          </a:prstGeom>
        </p:spPr>
      </p:pic>
      <p:pic>
        <p:nvPicPr>
          <p:cNvPr id="18" name="SK-20-img-17" descr="preencoded.png"/>
          <p:cNvPicPr>
            <a:picLocks noChangeAspect="1"/>
          </p:cNvPicPr>
          <p:nvPr/>
        </p:nvPicPr>
        <p:blipFill>
          <a:blip r:embed="rId19"/>
          <a:stretch>
            <a:fillRect/>
          </a:stretch>
        </p:blipFill>
        <p:spPr>
          <a:xfrm>
            <a:off x="6405563" y="1824038"/>
            <a:ext cx="190500" cy="207764"/>
          </a:xfrm>
          <a:prstGeom prst="rect">
            <a:avLst/>
          </a:prstGeom>
        </p:spPr>
      </p:pic>
      <p:pic>
        <p:nvPicPr>
          <p:cNvPr id="19" name="SK-20-img-18" descr="preencoded.png"/>
          <p:cNvPicPr>
            <a:picLocks noChangeAspect="1"/>
          </p:cNvPicPr>
          <p:nvPr/>
        </p:nvPicPr>
        <p:blipFill>
          <a:blip r:embed="rId20"/>
          <a:stretch>
            <a:fillRect/>
          </a:stretch>
        </p:blipFill>
        <p:spPr>
          <a:xfrm>
            <a:off x="6405563" y="2364879"/>
            <a:ext cx="190500" cy="163264"/>
          </a:xfrm>
          <a:prstGeom prst="rect">
            <a:avLst/>
          </a:prstGeom>
        </p:spPr>
      </p:pic>
      <p:pic>
        <p:nvPicPr>
          <p:cNvPr id="20" name="SK-20-img-19" descr="preencoded.png"/>
          <p:cNvPicPr>
            <a:picLocks noChangeAspect="1"/>
          </p:cNvPicPr>
          <p:nvPr/>
        </p:nvPicPr>
        <p:blipFill>
          <a:blip r:embed="rId21"/>
          <a:stretch>
            <a:fillRect/>
          </a:stretch>
        </p:blipFill>
        <p:spPr>
          <a:xfrm>
            <a:off x="6215063" y="3556992"/>
            <a:ext cx="5691188" cy="2853333"/>
          </a:xfrm>
          <a:prstGeom prst="rect">
            <a:avLst/>
          </a:prstGeom>
        </p:spPr>
      </p:pic>
      <p:pic>
        <p:nvPicPr>
          <p:cNvPr id="21" name="SK-20-img-20" descr="preencoded.png"/>
          <p:cNvPicPr>
            <a:picLocks noChangeAspect="1"/>
          </p:cNvPicPr>
          <p:nvPr/>
        </p:nvPicPr>
        <p:blipFill>
          <a:blip r:embed="rId22"/>
          <a:stretch>
            <a:fillRect/>
          </a:stretch>
        </p:blipFill>
        <p:spPr>
          <a:xfrm>
            <a:off x="6405563" y="3747492"/>
            <a:ext cx="381000" cy="381000"/>
          </a:xfrm>
          <a:prstGeom prst="rect">
            <a:avLst/>
          </a:prstGeom>
        </p:spPr>
      </p:pic>
      <p:pic>
        <p:nvPicPr>
          <p:cNvPr id="22" name="SK-20-img-21" descr="preencoded.png"/>
          <p:cNvPicPr>
            <a:picLocks noChangeAspect="1"/>
          </p:cNvPicPr>
          <p:nvPr/>
        </p:nvPicPr>
        <p:blipFill>
          <a:blip r:embed="rId23"/>
          <a:stretch>
            <a:fillRect/>
          </a:stretch>
        </p:blipFill>
        <p:spPr>
          <a:xfrm>
            <a:off x="6488906" y="3850332"/>
            <a:ext cx="214313" cy="175320"/>
          </a:xfrm>
          <a:prstGeom prst="rect">
            <a:avLst/>
          </a:prstGeom>
        </p:spPr>
      </p:pic>
      <p:pic>
        <p:nvPicPr>
          <p:cNvPr id="23" name="SK-20-img-22" descr="preencoded.png"/>
          <p:cNvPicPr>
            <a:picLocks noChangeAspect="1"/>
          </p:cNvPicPr>
          <p:nvPr/>
        </p:nvPicPr>
        <p:blipFill>
          <a:blip r:embed="rId24"/>
          <a:stretch>
            <a:fillRect/>
          </a:stretch>
        </p:blipFill>
        <p:spPr>
          <a:xfrm>
            <a:off x="6405563" y="4271367"/>
            <a:ext cx="190500" cy="190500"/>
          </a:xfrm>
          <a:prstGeom prst="rect">
            <a:avLst/>
          </a:prstGeom>
        </p:spPr>
      </p:pic>
      <p:pic>
        <p:nvPicPr>
          <p:cNvPr id="24" name="SK-20-img-23" descr="preencoded.png"/>
          <p:cNvPicPr>
            <a:picLocks noChangeAspect="1"/>
          </p:cNvPicPr>
          <p:nvPr/>
        </p:nvPicPr>
        <p:blipFill>
          <a:blip r:embed="rId24"/>
          <a:stretch>
            <a:fillRect/>
          </a:stretch>
        </p:blipFill>
        <p:spPr>
          <a:xfrm>
            <a:off x="6405563" y="4812209"/>
            <a:ext cx="190500" cy="190500"/>
          </a:xfrm>
          <a:prstGeom prst="rect">
            <a:avLst/>
          </a:prstGeom>
        </p:spPr>
      </p:pic>
      <p:pic>
        <p:nvPicPr>
          <p:cNvPr id="25" name="SK-20-img-24" descr="preencoded.png"/>
          <p:cNvPicPr>
            <a:picLocks noChangeAspect="1"/>
          </p:cNvPicPr>
          <p:nvPr/>
        </p:nvPicPr>
        <p:blipFill>
          <a:blip r:embed="rId25"/>
          <a:stretch>
            <a:fillRect/>
          </a:stretch>
        </p:blipFill>
        <p:spPr>
          <a:xfrm>
            <a:off x="6405563" y="5353050"/>
            <a:ext cx="5310188" cy="866775"/>
          </a:xfrm>
          <a:prstGeom prst="rect">
            <a:avLst/>
          </a:prstGeom>
        </p:spPr>
      </p:pic>
      <p:pic>
        <p:nvPicPr>
          <p:cNvPr id="26" name="SK-20-img-25" descr="preencoded.png"/>
          <p:cNvPicPr>
            <a:picLocks noChangeAspect="1"/>
          </p:cNvPicPr>
          <p:nvPr/>
        </p:nvPicPr>
        <p:blipFill>
          <a:blip r:embed="rId26"/>
          <a:stretch>
            <a:fillRect/>
          </a:stretch>
        </p:blipFill>
        <p:spPr>
          <a:xfrm>
            <a:off x="6548438" y="5498753"/>
            <a:ext cx="166688" cy="137220"/>
          </a:xfrm>
          <a:prstGeom prst="rect">
            <a:avLst/>
          </a:prstGeom>
        </p:spPr>
      </p:pic>
      <p:pic>
        <p:nvPicPr>
          <p:cNvPr id="27" name="SK-20-img-26" descr="preencoded.png"/>
          <p:cNvPicPr>
            <a:picLocks noChangeAspect="1"/>
          </p:cNvPicPr>
          <p:nvPr/>
        </p:nvPicPr>
        <p:blipFill>
          <a:blip r:embed="rId27"/>
          <a:stretch>
            <a:fillRect/>
          </a:stretch>
        </p:blipFill>
        <p:spPr>
          <a:xfrm>
            <a:off x="0" y="6562725"/>
            <a:ext cx="12192000" cy="295275"/>
          </a:xfrm>
          <a:prstGeom prst="rect">
            <a:avLst/>
          </a:prstGeom>
        </p:spPr>
      </p:pic>
      <p:sp>
        <p:nvSpPr>
          <p:cNvPr id="28" name="SK-20-text-27"/>
          <p:cNvSpPr/>
          <p:nvPr/>
        </p:nvSpPr>
        <p:spPr>
          <a:xfrm>
            <a:off x="333375" y="209550"/>
            <a:ext cx="553212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DIABETIC GASTROPARESIS</a:t>
            </a:r>
            <a:endParaRPr lang="en-US" sz="1650" dirty="0"/>
          </a:p>
        </p:txBody>
      </p:sp>
      <p:sp>
        <p:nvSpPr>
          <p:cNvPr id="29" name="SK-20-text-28"/>
          <p:cNvSpPr/>
          <p:nvPr/>
        </p:nvSpPr>
        <p:spPr>
          <a:xfrm>
            <a:off x="333375" y="542925"/>
            <a:ext cx="502920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Management Step 1: Glycaemic Control</a:t>
            </a:r>
            <a:endParaRPr lang="en-US" sz="900" dirty="0"/>
          </a:p>
        </p:txBody>
      </p:sp>
      <p:sp>
        <p:nvSpPr>
          <p:cNvPr id="30" name="SK-20-text-29"/>
          <p:cNvSpPr/>
          <p:nvPr/>
        </p:nvSpPr>
        <p:spPr>
          <a:xfrm>
            <a:off x="10808940" y="390525"/>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31" name="SK-20-text-30"/>
          <p:cNvSpPr/>
          <p:nvPr/>
        </p:nvSpPr>
        <p:spPr>
          <a:xfrm>
            <a:off x="333375" y="809625"/>
            <a:ext cx="11525250" cy="18573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AGA 2025 and NICE NG28 (2026) guidelines.</a:t>
            </a:r>
            <a:endParaRPr lang="en-US" sz="675" dirty="0"/>
          </a:p>
        </p:txBody>
      </p:sp>
      <p:sp>
        <p:nvSpPr>
          <p:cNvPr id="32" name="SK-20-text-31"/>
          <p:cNvSpPr/>
          <p:nvPr/>
        </p:nvSpPr>
        <p:spPr>
          <a:xfrm>
            <a:off x="1000125" y="1362075"/>
            <a:ext cx="34975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Glycaemic Targets</a:t>
            </a:r>
            <a:endParaRPr lang="en-US" sz="1350" dirty="0"/>
          </a:p>
        </p:txBody>
      </p:sp>
      <p:sp>
        <p:nvSpPr>
          <p:cNvPr id="33" name="SK-20-text-32"/>
          <p:cNvSpPr/>
          <p:nvPr/>
        </p:nvSpPr>
        <p:spPr>
          <a:xfrm>
            <a:off x="666750" y="1824038"/>
            <a:ext cx="5119688"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Aim for HbA1c ≤58 mmol/mol (7.5%) to reduce symptom severity and autonomic damage.</a:t>
            </a:r>
            <a:endParaRPr lang="en-US" sz="1200" dirty="0"/>
          </a:p>
        </p:txBody>
      </p:sp>
      <p:sp>
        <p:nvSpPr>
          <p:cNvPr id="34" name="SK-20-text-33"/>
          <p:cNvSpPr/>
          <p:nvPr/>
        </p:nvSpPr>
        <p:spPr>
          <a:xfrm>
            <a:off x="666750" y="2364879"/>
            <a:ext cx="5119688"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Stabilizing glucose is the MOST important intervention for improving gastric motility.</a:t>
            </a:r>
            <a:endParaRPr lang="en-US" sz="1200" dirty="0"/>
          </a:p>
        </p:txBody>
      </p:sp>
      <p:sp>
        <p:nvSpPr>
          <p:cNvPr id="35" name="SK-20-text-34"/>
          <p:cNvSpPr/>
          <p:nvPr/>
        </p:nvSpPr>
        <p:spPr>
          <a:xfrm>
            <a:off x="1000125" y="4107656"/>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Clinical Rationale</a:t>
            </a:r>
            <a:endParaRPr lang="en-US" sz="1350" dirty="0"/>
          </a:p>
        </p:txBody>
      </p:sp>
      <p:sp>
        <p:nvSpPr>
          <p:cNvPr id="36" name="SK-20-text-35"/>
          <p:cNvSpPr/>
          <p:nvPr/>
        </p:nvSpPr>
        <p:spPr>
          <a:xfrm>
            <a:off x="666750" y="4569619"/>
            <a:ext cx="5119688"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Hyperglycaemia acutely inhibits gastric emptying, creating a vicious cycle of dysmotility.</a:t>
            </a:r>
            <a:endParaRPr lang="en-US" sz="1200" dirty="0"/>
          </a:p>
        </p:txBody>
      </p:sp>
      <p:sp>
        <p:nvSpPr>
          <p:cNvPr id="37" name="SK-20-text-36"/>
          <p:cNvSpPr/>
          <p:nvPr/>
        </p:nvSpPr>
        <p:spPr>
          <a:xfrm>
            <a:off x="666750" y="5110460"/>
            <a:ext cx="5119688"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Reduced glucose variability prevents the "insulin-absorption mismatch" seen in severe cases.</a:t>
            </a:r>
            <a:endParaRPr lang="en-US" sz="1200" dirty="0"/>
          </a:p>
        </p:txBody>
      </p:sp>
      <p:sp>
        <p:nvSpPr>
          <p:cNvPr id="38" name="SK-20-text-37"/>
          <p:cNvSpPr/>
          <p:nvPr/>
        </p:nvSpPr>
        <p:spPr>
          <a:xfrm>
            <a:off x="6929438" y="1362075"/>
            <a:ext cx="52625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Insulin Timing Adjustments</a:t>
            </a:r>
            <a:endParaRPr lang="en-US" sz="1350" dirty="0"/>
          </a:p>
        </p:txBody>
      </p:sp>
      <p:sp>
        <p:nvSpPr>
          <p:cNvPr id="39" name="SK-20-text-38"/>
          <p:cNvSpPr/>
          <p:nvPr/>
        </p:nvSpPr>
        <p:spPr>
          <a:xfrm>
            <a:off x="6596063" y="1824038"/>
            <a:ext cx="5119688"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Post-meal bolus: Administer rapid-acting insulin AFTER the meal to match delayed glucose absorption.</a:t>
            </a:r>
            <a:endParaRPr lang="en-US" sz="1200" dirty="0"/>
          </a:p>
        </p:txBody>
      </p:sp>
      <p:sp>
        <p:nvSpPr>
          <p:cNvPr id="40" name="SK-20-text-39"/>
          <p:cNvSpPr/>
          <p:nvPr/>
        </p:nvSpPr>
        <p:spPr>
          <a:xfrm>
            <a:off x="6596063" y="2364879"/>
            <a:ext cx="5119688"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Avoid pre-meal boluses which often trigger early post-prandial hypoglycaemia.</a:t>
            </a:r>
            <a:endParaRPr lang="en-US" sz="1200" dirty="0"/>
          </a:p>
        </p:txBody>
      </p:sp>
      <p:sp>
        <p:nvSpPr>
          <p:cNvPr id="41" name="SK-20-text-40"/>
          <p:cNvSpPr/>
          <p:nvPr/>
        </p:nvSpPr>
        <p:spPr>
          <a:xfrm>
            <a:off x="6929438" y="3809405"/>
            <a:ext cx="52625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Advanced Technology (CSII)</a:t>
            </a:r>
            <a:endParaRPr lang="en-US" sz="1350" dirty="0"/>
          </a:p>
        </p:txBody>
      </p:sp>
      <p:sp>
        <p:nvSpPr>
          <p:cNvPr id="42" name="SK-20-text-41"/>
          <p:cNvSpPr/>
          <p:nvPr/>
        </p:nvSpPr>
        <p:spPr>
          <a:xfrm>
            <a:off x="6596063" y="4271367"/>
            <a:ext cx="5119688"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Insulin Pumps (CSII) allow fine-tuned basal rates and "extended" or "square-wave" boluses.</a:t>
            </a:r>
            <a:endParaRPr lang="en-US" sz="1200" dirty="0"/>
          </a:p>
        </p:txBody>
      </p:sp>
      <p:sp>
        <p:nvSpPr>
          <p:cNvPr id="43" name="SK-20-text-42"/>
          <p:cNvSpPr/>
          <p:nvPr/>
        </p:nvSpPr>
        <p:spPr>
          <a:xfrm>
            <a:off x="6596063" y="4812209"/>
            <a:ext cx="5119688"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Consider Continuous Glucose Monitoring (CGM) to detect delayed hyperglycaemic spikes.</a:t>
            </a:r>
            <a:endParaRPr lang="en-US" sz="1200" dirty="0"/>
          </a:p>
        </p:txBody>
      </p:sp>
      <p:sp>
        <p:nvSpPr>
          <p:cNvPr id="44" name="SK-20-text-43"/>
          <p:cNvSpPr/>
          <p:nvPr/>
        </p:nvSpPr>
        <p:spPr>
          <a:xfrm>
            <a:off x="6715125" y="5467350"/>
            <a:ext cx="502443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37021"/>
                </a:solidFill>
              </a:rPr>
              <a:t>  SCA / AKT Pearl</a:t>
            </a:r>
            <a:endParaRPr lang="en-US" sz="1050" dirty="0"/>
          </a:p>
        </p:txBody>
      </p:sp>
      <p:sp>
        <p:nvSpPr>
          <p:cNvPr id="45" name="SK-20-text-44"/>
          <p:cNvSpPr/>
          <p:nvPr/>
        </p:nvSpPr>
        <p:spPr>
          <a:xfrm>
            <a:off x="6548438" y="5705475"/>
            <a:ext cx="5024438" cy="400050"/>
          </a:xfrm>
          <a:prstGeom prst="rect">
            <a:avLst/>
          </a:prstGeom>
          <a:noFill/>
          <a:ln/>
        </p:spPr>
        <p:txBody>
          <a:bodyPr vert="horz" wrap="square" lIns="0" tIns="0" rIns="0" bIns="0" rtlCol="0" anchor="ctr"/>
          <a:lstStyle/>
          <a:p>
            <a:pPr marL="0" indent="0">
              <a:lnSpc>
                <a:spcPts val="1575"/>
              </a:lnSpc>
              <a:buNone/>
            </a:pPr>
            <a:r>
              <a:rPr lang="en-US" sz="1050" i="1" dirty="0">
                <a:solidFill>
                  <a:srgbClr val="2D2D2D"/>
                </a:solidFill>
              </a:rPr>
              <a:t>Mismatch between insulin peak and glucose entry causes early hypos and late spikes. Timing is everything.</a:t>
            </a:r>
            <a:endParaRPr lang="en-US" sz="1050" dirty="0"/>
          </a:p>
        </p:txBody>
      </p:sp>
      <p:sp>
        <p:nvSpPr>
          <p:cNvPr id="46" name="SK-20-text-45"/>
          <p:cNvSpPr/>
          <p:nvPr/>
        </p:nvSpPr>
        <p:spPr>
          <a:xfrm>
            <a:off x="285750" y="6638925"/>
            <a:ext cx="7086600" cy="142875"/>
          </a:xfrm>
          <a:prstGeom prst="rect">
            <a:avLst/>
          </a:prstGeom>
          <a:noFill/>
          <a:ln/>
        </p:spPr>
        <p:txBody>
          <a:bodyPr vert="horz" wrap="square" lIns="0" tIns="0" rIns="0" bIns="0" rtlCol="0" anchor="ctr"/>
          <a:lstStyle/>
          <a:p>
            <a:pPr marL="0" indent="0">
              <a:lnSpc>
                <a:spcPts val="1125"/>
              </a:lnSpc>
              <a:buNone/>
            </a:pPr>
            <a:r>
              <a:rPr lang="en-US" sz="750" dirty="0">
                <a:solidFill>
                  <a:srgbClr val="555555"/>
                </a:solidFill>
              </a:rPr>
              <a:t>Bradford VTS Teaching Deck: Glycaemic Control in Gastroparesis</a:t>
            </a:r>
            <a:endParaRPr lang="en-US" sz="750" dirty="0"/>
          </a:p>
        </p:txBody>
      </p:sp>
      <p:sp>
        <p:nvSpPr>
          <p:cNvPr id="47" name="SK-20-text-46"/>
          <p:cNvSpPr/>
          <p:nvPr/>
        </p:nvSpPr>
        <p:spPr>
          <a:xfrm>
            <a:off x="10160794" y="6638925"/>
            <a:ext cx="2031206" cy="142875"/>
          </a:xfrm>
          <a:prstGeom prst="rect">
            <a:avLst/>
          </a:prstGeom>
          <a:noFill/>
          <a:ln/>
        </p:spPr>
        <p:txBody>
          <a:bodyPr vert="horz" wrap="square" lIns="0" tIns="0" rIns="0" bIns="0" rtlCol="0" anchor="ctr"/>
          <a:lstStyle/>
          <a:p>
            <a:pPr marL="0" indent="0">
              <a:lnSpc>
                <a:spcPts val="1125"/>
              </a:lnSpc>
              <a:buNone/>
            </a:pPr>
            <a:r>
              <a:rPr lang="en-US" sz="750" dirty="0">
                <a:solidFill>
                  <a:srgbClr val="555555"/>
                </a:solidFill>
              </a:rPr>
              <a:t>Clinical Currency: AGA 2025 | NICE 2026</a:t>
            </a:r>
            <a:endParaRPr lang="en-US" sz="7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1-img-3" descr="preencoded.png"/>
          <p:cNvPicPr>
            <a:picLocks noChangeAspect="1"/>
          </p:cNvPicPr>
          <p:nvPr/>
        </p:nvPicPr>
        <p:blipFill>
          <a:blip r:embed="rId5"/>
          <a:stretch>
            <a:fillRect/>
          </a:stretch>
        </p:blipFill>
        <p:spPr>
          <a:xfrm>
            <a:off x="142875" y="95250"/>
            <a:ext cx="11906250" cy="657225"/>
          </a:xfrm>
          <a:prstGeom prst="rect">
            <a:avLst/>
          </a:prstGeom>
        </p:spPr>
      </p:pic>
      <p:pic>
        <p:nvPicPr>
          <p:cNvPr id="5" name="SK-21-img-4" descr="preencoded.png"/>
          <p:cNvPicPr>
            <a:picLocks noChangeAspect="1"/>
          </p:cNvPicPr>
          <p:nvPr/>
        </p:nvPicPr>
        <p:blipFill>
          <a:blip r:embed="rId6"/>
          <a:stretch>
            <a:fillRect/>
          </a:stretch>
        </p:blipFill>
        <p:spPr>
          <a:xfrm>
            <a:off x="381000" y="1014413"/>
            <a:ext cx="5524500" cy="2619375"/>
          </a:xfrm>
          <a:prstGeom prst="rect">
            <a:avLst/>
          </a:prstGeom>
        </p:spPr>
      </p:pic>
      <p:pic>
        <p:nvPicPr>
          <p:cNvPr id="6" name="SK-21-img-5" descr="preencoded.png"/>
          <p:cNvPicPr>
            <a:picLocks noChangeAspect="1"/>
          </p:cNvPicPr>
          <p:nvPr/>
        </p:nvPicPr>
        <p:blipFill>
          <a:blip r:embed="rId7"/>
          <a:stretch>
            <a:fillRect/>
          </a:stretch>
        </p:blipFill>
        <p:spPr>
          <a:xfrm>
            <a:off x="609600" y="1216819"/>
            <a:ext cx="285750" cy="228600"/>
          </a:xfrm>
          <a:prstGeom prst="rect">
            <a:avLst/>
          </a:prstGeom>
        </p:spPr>
      </p:pic>
      <p:pic>
        <p:nvPicPr>
          <p:cNvPr id="7" name="SK-21-img-6" descr="preencoded.png"/>
          <p:cNvPicPr>
            <a:picLocks noChangeAspect="1"/>
          </p:cNvPicPr>
          <p:nvPr/>
        </p:nvPicPr>
        <p:blipFill>
          <a:blip r:embed="rId8"/>
          <a:stretch>
            <a:fillRect/>
          </a:stretch>
        </p:blipFill>
        <p:spPr>
          <a:xfrm>
            <a:off x="381000" y="3786188"/>
            <a:ext cx="5524500" cy="2619375"/>
          </a:xfrm>
          <a:prstGeom prst="rect">
            <a:avLst/>
          </a:prstGeom>
        </p:spPr>
      </p:pic>
      <p:pic>
        <p:nvPicPr>
          <p:cNvPr id="8" name="SK-21-img-7" descr="preencoded.png"/>
          <p:cNvPicPr>
            <a:picLocks noChangeAspect="1"/>
          </p:cNvPicPr>
          <p:nvPr/>
        </p:nvPicPr>
        <p:blipFill>
          <a:blip r:embed="rId9"/>
          <a:stretch>
            <a:fillRect/>
          </a:stretch>
        </p:blipFill>
        <p:spPr>
          <a:xfrm>
            <a:off x="609600" y="3988594"/>
            <a:ext cx="285750" cy="228600"/>
          </a:xfrm>
          <a:prstGeom prst="rect">
            <a:avLst/>
          </a:prstGeom>
        </p:spPr>
      </p:pic>
      <p:pic>
        <p:nvPicPr>
          <p:cNvPr id="9" name="SK-21-img-8" descr="preencoded.png"/>
          <p:cNvPicPr>
            <a:picLocks noChangeAspect="1"/>
          </p:cNvPicPr>
          <p:nvPr/>
        </p:nvPicPr>
        <p:blipFill>
          <a:blip r:embed="rId10"/>
          <a:stretch>
            <a:fillRect/>
          </a:stretch>
        </p:blipFill>
        <p:spPr>
          <a:xfrm>
            <a:off x="6286500" y="1014413"/>
            <a:ext cx="5524500" cy="2633663"/>
          </a:xfrm>
          <a:prstGeom prst="rect">
            <a:avLst/>
          </a:prstGeom>
        </p:spPr>
      </p:pic>
      <p:pic>
        <p:nvPicPr>
          <p:cNvPr id="10" name="SK-21-img-9" descr="preencoded.png"/>
          <p:cNvPicPr>
            <a:picLocks noChangeAspect="1"/>
          </p:cNvPicPr>
          <p:nvPr/>
        </p:nvPicPr>
        <p:blipFill>
          <a:blip r:embed="rId11"/>
          <a:stretch>
            <a:fillRect/>
          </a:stretch>
        </p:blipFill>
        <p:spPr>
          <a:xfrm>
            <a:off x="6515100" y="1216819"/>
            <a:ext cx="285750" cy="228600"/>
          </a:xfrm>
          <a:prstGeom prst="rect">
            <a:avLst/>
          </a:prstGeom>
        </p:spPr>
      </p:pic>
      <p:pic>
        <p:nvPicPr>
          <p:cNvPr id="11" name="SK-21-img-10" descr="preencoded.png"/>
          <p:cNvPicPr>
            <a:picLocks noChangeAspect="1"/>
          </p:cNvPicPr>
          <p:nvPr/>
        </p:nvPicPr>
        <p:blipFill>
          <a:blip r:embed="rId12"/>
          <a:stretch>
            <a:fillRect/>
          </a:stretch>
        </p:blipFill>
        <p:spPr>
          <a:xfrm>
            <a:off x="6515100" y="2842022"/>
            <a:ext cx="5067300" cy="619125"/>
          </a:xfrm>
          <a:prstGeom prst="rect">
            <a:avLst/>
          </a:prstGeom>
        </p:spPr>
      </p:pic>
      <p:pic>
        <p:nvPicPr>
          <p:cNvPr id="12" name="SK-21-img-11" descr="preencoded.png"/>
          <p:cNvPicPr>
            <a:picLocks noChangeAspect="1"/>
          </p:cNvPicPr>
          <p:nvPr/>
        </p:nvPicPr>
        <p:blipFill>
          <a:blip r:embed="rId13"/>
          <a:stretch>
            <a:fillRect/>
          </a:stretch>
        </p:blipFill>
        <p:spPr>
          <a:xfrm>
            <a:off x="6705600" y="2967930"/>
            <a:ext cx="178594" cy="148828"/>
          </a:xfrm>
          <a:prstGeom prst="rect">
            <a:avLst/>
          </a:prstGeom>
        </p:spPr>
      </p:pic>
      <p:pic>
        <p:nvPicPr>
          <p:cNvPr id="13" name="SK-21-img-12" descr="preencoded.png"/>
          <p:cNvPicPr>
            <a:picLocks noChangeAspect="1"/>
          </p:cNvPicPr>
          <p:nvPr/>
        </p:nvPicPr>
        <p:blipFill>
          <a:blip r:embed="rId10"/>
          <a:stretch>
            <a:fillRect/>
          </a:stretch>
        </p:blipFill>
        <p:spPr>
          <a:xfrm>
            <a:off x="6286500" y="3771900"/>
            <a:ext cx="5524500" cy="2633663"/>
          </a:xfrm>
          <a:prstGeom prst="rect">
            <a:avLst/>
          </a:prstGeom>
        </p:spPr>
      </p:pic>
      <p:pic>
        <p:nvPicPr>
          <p:cNvPr id="14" name="SK-21-img-13" descr="preencoded.png"/>
          <p:cNvPicPr>
            <a:picLocks noChangeAspect="1"/>
          </p:cNvPicPr>
          <p:nvPr/>
        </p:nvPicPr>
        <p:blipFill>
          <a:blip r:embed="rId14"/>
          <a:stretch>
            <a:fillRect/>
          </a:stretch>
        </p:blipFill>
        <p:spPr>
          <a:xfrm>
            <a:off x="6515100" y="3974306"/>
            <a:ext cx="285750" cy="228600"/>
          </a:xfrm>
          <a:prstGeom prst="rect">
            <a:avLst/>
          </a:prstGeom>
        </p:spPr>
      </p:pic>
      <p:pic>
        <p:nvPicPr>
          <p:cNvPr id="15" name="SK-21-img-14" descr="preencoded.png"/>
          <p:cNvPicPr>
            <a:picLocks noChangeAspect="1"/>
          </p:cNvPicPr>
          <p:nvPr/>
        </p:nvPicPr>
        <p:blipFill>
          <a:blip r:embed="rId15"/>
          <a:stretch>
            <a:fillRect/>
          </a:stretch>
        </p:blipFill>
        <p:spPr>
          <a:xfrm>
            <a:off x="0" y="6586538"/>
            <a:ext cx="12192000" cy="271463"/>
          </a:xfrm>
          <a:prstGeom prst="rect">
            <a:avLst/>
          </a:prstGeom>
        </p:spPr>
      </p:pic>
      <p:sp>
        <p:nvSpPr>
          <p:cNvPr id="16" name="SK-21-text-15"/>
          <p:cNvSpPr/>
          <p:nvPr/>
        </p:nvSpPr>
        <p:spPr>
          <a:xfrm>
            <a:off x="333375" y="171450"/>
            <a:ext cx="1022604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MANAGEMENT STEP 2: DIETARY MODIFICATIONS</a:t>
            </a:r>
            <a:endParaRPr lang="en-US" sz="1650" dirty="0"/>
          </a:p>
        </p:txBody>
      </p:sp>
      <p:sp>
        <p:nvSpPr>
          <p:cNvPr id="17" name="SK-21-text-16"/>
          <p:cNvSpPr/>
          <p:nvPr/>
        </p:nvSpPr>
        <p:spPr>
          <a:xfrm>
            <a:off x="333375" y="504825"/>
            <a:ext cx="982980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B: Diabetic Gastroparesis — AGA 2025 Clinical Practice Guideline</a:t>
            </a:r>
            <a:endParaRPr lang="en-US" sz="900" dirty="0"/>
          </a:p>
        </p:txBody>
      </p:sp>
      <p:sp>
        <p:nvSpPr>
          <p:cNvPr id="18" name="SK-21-text-17"/>
          <p:cNvSpPr/>
          <p:nvPr/>
        </p:nvSpPr>
        <p:spPr>
          <a:xfrm>
            <a:off x="10808940" y="352425"/>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19" name="SK-21-text-18"/>
          <p:cNvSpPr/>
          <p:nvPr/>
        </p:nvSpPr>
        <p:spPr>
          <a:xfrm>
            <a:off x="333375" y="752475"/>
            <a:ext cx="11525250" cy="1666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NICE/JBDS/AGA guidelines for clinical practice.</a:t>
            </a:r>
            <a:endParaRPr lang="en-US" sz="675" dirty="0"/>
          </a:p>
        </p:txBody>
      </p:sp>
      <p:sp>
        <p:nvSpPr>
          <p:cNvPr id="20" name="SK-21-text-19"/>
          <p:cNvSpPr/>
          <p:nvPr/>
        </p:nvSpPr>
        <p:spPr>
          <a:xfrm>
            <a:off x="1009650" y="1195388"/>
            <a:ext cx="608076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2D2D2D"/>
                </a:solidFill>
              </a:rPr>
              <a:t>Meal Structure &amp; Composition</a:t>
            </a:r>
            <a:endParaRPr lang="en-US" sz="1425" dirty="0"/>
          </a:p>
        </p:txBody>
      </p:sp>
      <p:sp>
        <p:nvSpPr>
          <p:cNvPr id="21" name="SK-21-text-20"/>
          <p:cNvSpPr/>
          <p:nvPr/>
        </p:nvSpPr>
        <p:spPr>
          <a:xfrm>
            <a:off x="800100" y="1581150"/>
            <a:ext cx="4876800"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F37021"/>
                </a:solidFill>
              </a:rPr>
              <a:t>Small, Frequent Meals:</a:t>
            </a:r>
            <a:r>
              <a:rPr lang="en-US" sz="1200" dirty="0">
                <a:solidFill>
                  <a:srgbClr val="2D2D2D"/>
                </a:solidFill>
              </a:rPr>
              <a:t> Move to 5–6 small meals daily rather than 3 large ones to reduce gastric load.</a:t>
            </a:r>
            <a:endParaRPr lang="en-US" sz="1200" dirty="0"/>
          </a:p>
        </p:txBody>
      </p:sp>
      <p:sp>
        <p:nvSpPr>
          <p:cNvPr id="22" name="SK-21-text-21"/>
          <p:cNvSpPr/>
          <p:nvPr/>
        </p:nvSpPr>
        <p:spPr>
          <a:xfrm>
            <a:off x="800100" y="2144911"/>
            <a:ext cx="4876800"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F37021"/>
                </a:solidFill>
              </a:rPr>
              <a:t>Low-Fat Diet:</a:t>
            </a:r>
            <a:r>
              <a:rPr lang="en-US" sz="1200" dirty="0">
                <a:solidFill>
                  <a:srgbClr val="2D2D2D"/>
                </a:solidFill>
              </a:rPr>
              <a:t> Fat naturally delays gastric emptying; keep intake minimal to facilitate faster transit.</a:t>
            </a:r>
            <a:endParaRPr lang="en-US" sz="1200" dirty="0"/>
          </a:p>
        </p:txBody>
      </p:sp>
      <p:sp>
        <p:nvSpPr>
          <p:cNvPr id="23" name="SK-21-text-22"/>
          <p:cNvSpPr/>
          <p:nvPr/>
        </p:nvSpPr>
        <p:spPr>
          <a:xfrm>
            <a:off x="800100" y="2708672"/>
            <a:ext cx="4876800"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F37021"/>
                </a:solidFill>
              </a:rPr>
              <a:t>Low-Fibre Intake:</a:t>
            </a:r>
            <a:r>
              <a:rPr lang="en-US" sz="1200" dirty="0">
                <a:solidFill>
                  <a:srgbClr val="2D2D2D"/>
                </a:solidFill>
              </a:rPr>
              <a:t> Avoid high-fibre foods (e.g., skins, seeds, whole grains) which slow emptying and increase risk of </a:t>
            </a:r>
            <a:r>
              <a:rPr lang="en-US" sz="1200" b="1" dirty="0">
                <a:solidFill>
                  <a:srgbClr val="F37021"/>
                </a:solidFill>
              </a:rPr>
              <a:t>bezoar formation</a:t>
            </a:r>
            <a:r>
              <a:rPr lang="en-US" sz="1200" dirty="0">
                <a:solidFill>
                  <a:srgbClr val="2D2D2D"/>
                </a:solidFill>
              </a:rPr>
              <a:t>.</a:t>
            </a:r>
            <a:endParaRPr lang="en-US" sz="1200" dirty="0"/>
          </a:p>
        </p:txBody>
      </p:sp>
      <p:sp>
        <p:nvSpPr>
          <p:cNvPr id="24" name="SK-21-text-23"/>
          <p:cNvSpPr/>
          <p:nvPr/>
        </p:nvSpPr>
        <p:spPr>
          <a:xfrm>
            <a:off x="1009650" y="3967163"/>
            <a:ext cx="477774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2D2D2D"/>
                </a:solidFill>
              </a:rPr>
              <a:t>Consistency &amp; Textures</a:t>
            </a:r>
            <a:endParaRPr lang="en-US" sz="1425" dirty="0"/>
          </a:p>
        </p:txBody>
      </p:sp>
      <p:sp>
        <p:nvSpPr>
          <p:cNvPr id="25" name="SK-21-text-24"/>
          <p:cNvSpPr/>
          <p:nvPr/>
        </p:nvSpPr>
        <p:spPr>
          <a:xfrm>
            <a:off x="800100" y="4352925"/>
            <a:ext cx="4876800"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F37021"/>
                </a:solidFill>
              </a:rPr>
              <a:t>Soft/Liquid Focus:</a:t>
            </a:r>
            <a:r>
              <a:rPr lang="en-US" sz="1200" dirty="0">
                <a:solidFill>
                  <a:srgbClr val="2D2D2D"/>
                </a:solidFill>
              </a:rPr>
              <a:t> Pureed or liquid-based nutrients pass more easily through a paretic stomach.</a:t>
            </a:r>
            <a:endParaRPr lang="en-US" sz="1200" dirty="0"/>
          </a:p>
        </p:txBody>
      </p:sp>
      <p:sp>
        <p:nvSpPr>
          <p:cNvPr id="26" name="SK-21-text-25"/>
          <p:cNvSpPr/>
          <p:nvPr/>
        </p:nvSpPr>
        <p:spPr>
          <a:xfrm>
            <a:off x="800100" y="4916686"/>
            <a:ext cx="4876800"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F37021"/>
                </a:solidFill>
              </a:rPr>
              <a:t>Homogenized Solids:</a:t>
            </a:r>
            <a:r>
              <a:rPr lang="en-US" sz="1200" dirty="0">
                <a:solidFill>
                  <a:srgbClr val="2D2D2D"/>
                </a:solidFill>
              </a:rPr>
              <a:t> Chew thoroughly; consider "step-down" from solids to liquids if symptoms flare.</a:t>
            </a:r>
            <a:endParaRPr lang="en-US" sz="1200" dirty="0"/>
          </a:p>
        </p:txBody>
      </p:sp>
      <p:sp>
        <p:nvSpPr>
          <p:cNvPr id="27" name="SK-21-text-26"/>
          <p:cNvSpPr/>
          <p:nvPr/>
        </p:nvSpPr>
        <p:spPr>
          <a:xfrm>
            <a:off x="800100" y="5480447"/>
            <a:ext cx="4876800"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F37021"/>
                </a:solidFill>
              </a:rPr>
              <a:t>Hydration:</a:t>
            </a:r>
            <a:r>
              <a:rPr lang="en-US" sz="1200" dirty="0">
                <a:solidFill>
                  <a:srgbClr val="2D2D2D"/>
                </a:solidFill>
              </a:rPr>
              <a:t> Sip fluids throughout the day; avoid large volumes during meals.</a:t>
            </a:r>
            <a:endParaRPr lang="en-US" sz="1200" dirty="0"/>
          </a:p>
        </p:txBody>
      </p:sp>
      <p:sp>
        <p:nvSpPr>
          <p:cNvPr id="28" name="SK-21-text-27"/>
          <p:cNvSpPr/>
          <p:nvPr/>
        </p:nvSpPr>
        <p:spPr>
          <a:xfrm>
            <a:off x="6915150" y="1195388"/>
            <a:ext cx="304038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2D2D2D"/>
                </a:solidFill>
              </a:rPr>
              <a:t>Items to Avoid</a:t>
            </a:r>
            <a:endParaRPr lang="en-US" sz="1425" dirty="0"/>
          </a:p>
        </p:txBody>
      </p:sp>
      <p:sp>
        <p:nvSpPr>
          <p:cNvPr id="29" name="SK-21-text-28"/>
          <p:cNvSpPr/>
          <p:nvPr/>
        </p:nvSpPr>
        <p:spPr>
          <a:xfrm>
            <a:off x="6705600" y="1581150"/>
            <a:ext cx="4876800"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F37021"/>
                </a:solidFill>
              </a:rPr>
              <a:t>Carbonated Drinks:</a:t>
            </a:r>
            <a:r>
              <a:rPr lang="en-US" sz="1200" dirty="0">
                <a:solidFill>
                  <a:srgbClr val="2D2D2D"/>
                </a:solidFill>
              </a:rPr>
              <a:t> Gas causes distension and worsens bloating/early satiety.</a:t>
            </a:r>
            <a:endParaRPr lang="en-US" sz="1200" dirty="0"/>
          </a:p>
        </p:txBody>
      </p:sp>
      <p:sp>
        <p:nvSpPr>
          <p:cNvPr id="30" name="SK-21-text-29"/>
          <p:cNvSpPr/>
          <p:nvPr/>
        </p:nvSpPr>
        <p:spPr>
          <a:xfrm>
            <a:off x="6705600" y="2144911"/>
            <a:ext cx="5486400"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F37021"/>
                </a:solidFill>
              </a:rPr>
              <a:t>Alcohol:</a:t>
            </a:r>
            <a:r>
              <a:rPr lang="en-US" sz="1200" dirty="0">
                <a:solidFill>
                  <a:srgbClr val="2D2D2D"/>
                </a:solidFill>
              </a:rPr>
              <a:t> Inhibits GI motility and can worsen neuropathy symptoms.</a:t>
            </a:r>
            <a:endParaRPr lang="en-US" sz="1200" dirty="0"/>
          </a:p>
        </p:txBody>
      </p:sp>
      <p:sp>
        <p:nvSpPr>
          <p:cNvPr id="31" name="SK-21-text-30"/>
          <p:cNvSpPr/>
          <p:nvPr/>
        </p:nvSpPr>
        <p:spPr>
          <a:xfrm>
            <a:off x="6705600" y="2464891"/>
            <a:ext cx="5486400"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F37021"/>
                </a:solidFill>
              </a:rPr>
              <a:t>Smoking:</a:t>
            </a:r>
            <a:r>
              <a:rPr lang="en-US" sz="1200" dirty="0">
                <a:solidFill>
                  <a:srgbClr val="2D2D2D"/>
                </a:solidFill>
              </a:rPr>
              <a:t> Nicotine significantly delays gastric emptying.</a:t>
            </a:r>
            <a:endParaRPr lang="en-US" sz="1200" dirty="0"/>
          </a:p>
        </p:txBody>
      </p:sp>
      <p:sp>
        <p:nvSpPr>
          <p:cNvPr id="32" name="SK-21-text-31"/>
          <p:cNvSpPr/>
          <p:nvPr/>
        </p:nvSpPr>
        <p:spPr>
          <a:xfrm>
            <a:off x="6923931" y="2842022"/>
            <a:ext cx="4686300" cy="619125"/>
          </a:xfrm>
          <a:prstGeom prst="rect">
            <a:avLst/>
          </a:prstGeom>
          <a:noFill/>
          <a:ln/>
        </p:spPr>
        <p:txBody>
          <a:bodyPr vert="horz" wrap="square" lIns="0" tIns="0" rIns="0" bIns="0" rtlCol="0" anchor="ctr"/>
          <a:lstStyle/>
          <a:p>
            <a:pPr marL="0" indent="0">
              <a:lnSpc>
                <a:spcPts val="1688"/>
              </a:lnSpc>
              <a:buNone/>
            </a:pPr>
            <a:r>
              <a:rPr lang="en-US" sz="1125" dirty="0">
                <a:solidFill>
                  <a:srgbClr val="FFFFFF"/>
                </a:solidFill>
              </a:rPr>
              <a:t> </a:t>
            </a:r>
            <a:r>
              <a:rPr lang="en-US" sz="1125" b="1" dirty="0">
                <a:solidFill>
                  <a:srgbClr val="FFFFFF"/>
                </a:solidFill>
              </a:rPr>
              <a:t>SCA Tip:</a:t>
            </a:r>
            <a:r>
              <a:rPr lang="en-US" sz="1125" dirty="0">
                <a:solidFill>
                  <a:srgbClr val="FFFFFF"/>
                </a:solidFill>
              </a:rPr>
              <a:t> Always screen for "bezoar-forming" high-fibre foods like celery or citrus pith.</a:t>
            </a:r>
            <a:endParaRPr lang="en-US" sz="1125" dirty="0"/>
          </a:p>
        </p:txBody>
      </p:sp>
      <p:sp>
        <p:nvSpPr>
          <p:cNvPr id="33" name="SK-21-text-32"/>
          <p:cNvSpPr/>
          <p:nvPr/>
        </p:nvSpPr>
        <p:spPr>
          <a:xfrm>
            <a:off x="6915150" y="3952875"/>
            <a:ext cx="456057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2D2D2D"/>
                </a:solidFill>
              </a:rPr>
              <a:t>Referral &amp; Assessment</a:t>
            </a:r>
            <a:endParaRPr lang="en-US" sz="1425" dirty="0"/>
          </a:p>
        </p:txBody>
      </p:sp>
      <p:sp>
        <p:nvSpPr>
          <p:cNvPr id="34" name="SK-21-text-33"/>
          <p:cNvSpPr/>
          <p:nvPr/>
        </p:nvSpPr>
        <p:spPr>
          <a:xfrm>
            <a:off x="6705600" y="4338638"/>
            <a:ext cx="4876800"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F37021"/>
                </a:solidFill>
              </a:rPr>
              <a:t>Dietitian Referral:</a:t>
            </a:r>
            <a:r>
              <a:rPr lang="en-US" sz="1200" dirty="0">
                <a:solidFill>
                  <a:srgbClr val="2D2D2D"/>
                </a:solidFill>
              </a:rPr>
              <a:t> AGA 2025 emphasizes early involvement of a specialist dietitian.</a:t>
            </a:r>
            <a:endParaRPr lang="en-US" sz="1200" dirty="0"/>
          </a:p>
        </p:txBody>
      </p:sp>
      <p:sp>
        <p:nvSpPr>
          <p:cNvPr id="35" name="SK-21-text-34"/>
          <p:cNvSpPr/>
          <p:nvPr/>
        </p:nvSpPr>
        <p:spPr>
          <a:xfrm>
            <a:off x="6705600" y="4902398"/>
            <a:ext cx="4876800"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F37021"/>
                </a:solidFill>
              </a:rPr>
              <a:t>Nutritional Screening:</a:t>
            </a:r>
            <a:r>
              <a:rPr lang="en-US" sz="1200" dirty="0">
                <a:solidFill>
                  <a:srgbClr val="2D2D2D"/>
                </a:solidFill>
              </a:rPr>
              <a:t> Monitor weight and BMI; screen for micronutrient deficiencies (Vit B12, Iron, Vitamin D).</a:t>
            </a:r>
            <a:endParaRPr lang="en-US" sz="1200" dirty="0"/>
          </a:p>
        </p:txBody>
      </p:sp>
      <p:sp>
        <p:nvSpPr>
          <p:cNvPr id="36" name="SK-21-text-35"/>
          <p:cNvSpPr/>
          <p:nvPr/>
        </p:nvSpPr>
        <p:spPr>
          <a:xfrm>
            <a:off x="6705600" y="5466159"/>
            <a:ext cx="4876800"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F37021"/>
                </a:solidFill>
              </a:rPr>
              <a:t>Symptom Diary:</a:t>
            </a:r>
            <a:r>
              <a:rPr lang="en-US" sz="1200" dirty="0">
                <a:solidFill>
                  <a:srgbClr val="2D2D2D"/>
                </a:solidFill>
              </a:rPr>
              <a:t> Encourage patients to track food-symptom correlations.</a:t>
            </a:r>
            <a:endParaRPr lang="en-US" sz="1200" dirty="0"/>
          </a:p>
        </p:txBody>
      </p:sp>
      <p:sp>
        <p:nvSpPr>
          <p:cNvPr id="37" name="SK-21-text-36"/>
          <p:cNvSpPr/>
          <p:nvPr/>
        </p:nvSpPr>
        <p:spPr>
          <a:xfrm>
            <a:off x="381000" y="6586538"/>
            <a:ext cx="11430000" cy="271463"/>
          </a:xfrm>
          <a:prstGeom prst="rect">
            <a:avLst/>
          </a:prstGeom>
          <a:noFill/>
          <a:ln/>
        </p:spPr>
        <p:txBody>
          <a:bodyPr vert="horz" wrap="square" lIns="0" tIns="0" rIns="0" bIns="0" rtlCol="0" anchor="ctr"/>
          <a:lstStyle/>
          <a:p>
            <a:pPr marL="0" indent="0">
              <a:lnSpc>
                <a:spcPts val="1238"/>
              </a:lnSpc>
              <a:buNone/>
            </a:pPr>
            <a:r>
              <a:rPr lang="en-US" sz="825" dirty="0">
                <a:solidFill>
                  <a:srgbClr val="555555"/>
                </a:solidFill>
              </a:rPr>
              <a:t>Source: AGA Clinical Practice Guideline on Gastroparesis (2025); NICE NG28 (2026).</a:t>
            </a:r>
            <a:endParaRPr lang="en-US" sz="825"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2-img-2" descr="preencoded.png"/>
          <p:cNvPicPr>
            <a:picLocks noChangeAspect="1"/>
          </p:cNvPicPr>
          <p:nvPr/>
        </p:nvPicPr>
        <p:blipFill>
          <a:blip r:embed="rId4"/>
          <a:stretch>
            <a:fillRect/>
          </a:stretch>
        </p:blipFill>
        <p:spPr>
          <a:xfrm>
            <a:off x="142875" y="142875"/>
            <a:ext cx="11906250" cy="733425"/>
          </a:xfrm>
          <a:prstGeom prst="rect">
            <a:avLst/>
          </a:prstGeom>
        </p:spPr>
      </p:pic>
      <p:pic>
        <p:nvPicPr>
          <p:cNvPr id="4" name="SK-22-img-3" descr="preencoded.png"/>
          <p:cNvPicPr>
            <a:picLocks noChangeAspect="1"/>
          </p:cNvPicPr>
          <p:nvPr/>
        </p:nvPicPr>
        <p:blipFill>
          <a:blip r:embed="rId5"/>
          <a:stretch>
            <a:fillRect/>
          </a:stretch>
        </p:blipFill>
        <p:spPr>
          <a:xfrm>
            <a:off x="381000" y="2062163"/>
            <a:ext cx="5572125" cy="1471613"/>
          </a:xfrm>
          <a:prstGeom prst="rect">
            <a:avLst/>
          </a:prstGeom>
        </p:spPr>
      </p:pic>
      <p:pic>
        <p:nvPicPr>
          <p:cNvPr id="5" name="SK-22-img-4" descr="preencoded.png"/>
          <p:cNvPicPr>
            <a:picLocks noChangeAspect="1"/>
          </p:cNvPicPr>
          <p:nvPr/>
        </p:nvPicPr>
        <p:blipFill>
          <a:blip r:embed="rId6"/>
          <a:stretch>
            <a:fillRect/>
          </a:stretch>
        </p:blipFill>
        <p:spPr>
          <a:xfrm>
            <a:off x="571500" y="2329309"/>
            <a:ext cx="214313" cy="175320"/>
          </a:xfrm>
          <a:prstGeom prst="rect">
            <a:avLst/>
          </a:prstGeom>
        </p:spPr>
      </p:pic>
      <p:pic>
        <p:nvPicPr>
          <p:cNvPr id="6" name="SK-22-img-5" descr="preencoded.png"/>
          <p:cNvPicPr>
            <a:picLocks noChangeAspect="1"/>
          </p:cNvPicPr>
          <p:nvPr/>
        </p:nvPicPr>
        <p:blipFill>
          <a:blip r:embed="rId7"/>
          <a:stretch>
            <a:fillRect/>
          </a:stretch>
        </p:blipFill>
        <p:spPr>
          <a:xfrm>
            <a:off x="381000" y="3724275"/>
            <a:ext cx="5572125" cy="1471613"/>
          </a:xfrm>
          <a:prstGeom prst="rect">
            <a:avLst/>
          </a:prstGeom>
        </p:spPr>
      </p:pic>
      <p:pic>
        <p:nvPicPr>
          <p:cNvPr id="7" name="SK-22-img-6" descr="preencoded.png"/>
          <p:cNvPicPr>
            <a:picLocks noChangeAspect="1"/>
          </p:cNvPicPr>
          <p:nvPr/>
        </p:nvPicPr>
        <p:blipFill>
          <a:blip r:embed="rId8"/>
          <a:stretch>
            <a:fillRect/>
          </a:stretch>
        </p:blipFill>
        <p:spPr>
          <a:xfrm>
            <a:off x="571500" y="3991421"/>
            <a:ext cx="214313" cy="175320"/>
          </a:xfrm>
          <a:prstGeom prst="rect">
            <a:avLst/>
          </a:prstGeom>
        </p:spPr>
      </p:pic>
      <p:pic>
        <p:nvPicPr>
          <p:cNvPr id="8" name="SK-22-img-7" descr="preencoded.png"/>
          <p:cNvPicPr>
            <a:picLocks noChangeAspect="1"/>
          </p:cNvPicPr>
          <p:nvPr/>
        </p:nvPicPr>
        <p:blipFill>
          <a:blip r:embed="rId9"/>
          <a:stretch>
            <a:fillRect/>
          </a:stretch>
        </p:blipFill>
        <p:spPr>
          <a:xfrm>
            <a:off x="6238875" y="1643063"/>
            <a:ext cx="5572125" cy="3067050"/>
          </a:xfrm>
          <a:prstGeom prst="rect">
            <a:avLst/>
          </a:prstGeom>
        </p:spPr>
      </p:pic>
      <p:pic>
        <p:nvPicPr>
          <p:cNvPr id="9" name="SK-22-img-8" descr="preencoded.png"/>
          <p:cNvPicPr>
            <a:picLocks noChangeAspect="1"/>
          </p:cNvPicPr>
          <p:nvPr/>
        </p:nvPicPr>
        <p:blipFill>
          <a:blip r:embed="rId10"/>
          <a:stretch>
            <a:fillRect/>
          </a:stretch>
        </p:blipFill>
        <p:spPr>
          <a:xfrm>
            <a:off x="6477000" y="1909762"/>
            <a:ext cx="1464320" cy="195263"/>
          </a:xfrm>
          <a:prstGeom prst="rect">
            <a:avLst/>
          </a:prstGeom>
        </p:spPr>
      </p:pic>
      <p:pic>
        <p:nvPicPr>
          <p:cNvPr id="10" name="SK-22-img-9" descr="preencoded.png"/>
          <p:cNvPicPr>
            <a:picLocks noChangeAspect="1"/>
          </p:cNvPicPr>
          <p:nvPr/>
        </p:nvPicPr>
        <p:blipFill>
          <a:blip r:embed="rId11"/>
          <a:stretch>
            <a:fillRect/>
          </a:stretch>
        </p:blipFill>
        <p:spPr>
          <a:xfrm>
            <a:off x="6477000" y="2276921"/>
            <a:ext cx="214313" cy="175320"/>
          </a:xfrm>
          <a:prstGeom prst="rect">
            <a:avLst/>
          </a:prstGeom>
        </p:spPr>
      </p:pic>
      <p:pic>
        <p:nvPicPr>
          <p:cNvPr id="11" name="SK-22-img-10" descr="preencoded.png"/>
          <p:cNvPicPr>
            <a:picLocks noChangeAspect="1"/>
          </p:cNvPicPr>
          <p:nvPr/>
        </p:nvPicPr>
        <p:blipFill>
          <a:blip r:embed="rId12"/>
          <a:stretch>
            <a:fillRect/>
          </a:stretch>
        </p:blipFill>
        <p:spPr>
          <a:xfrm>
            <a:off x="6238875" y="4900613"/>
            <a:ext cx="5572125" cy="904875"/>
          </a:xfrm>
          <a:prstGeom prst="rect">
            <a:avLst/>
          </a:prstGeom>
        </p:spPr>
      </p:pic>
      <p:pic>
        <p:nvPicPr>
          <p:cNvPr id="12" name="SK-22-img-11" descr="preencoded.png"/>
          <p:cNvPicPr>
            <a:picLocks noChangeAspect="1"/>
          </p:cNvPicPr>
          <p:nvPr/>
        </p:nvPicPr>
        <p:blipFill>
          <a:blip r:embed="rId13"/>
          <a:stretch>
            <a:fillRect/>
          </a:stretch>
        </p:blipFill>
        <p:spPr>
          <a:xfrm>
            <a:off x="0" y="6510338"/>
            <a:ext cx="12192000" cy="347663"/>
          </a:xfrm>
          <a:prstGeom prst="rect">
            <a:avLst/>
          </a:prstGeom>
        </p:spPr>
      </p:pic>
      <p:sp>
        <p:nvSpPr>
          <p:cNvPr id="13" name="SK-22-text-12"/>
          <p:cNvSpPr/>
          <p:nvPr/>
        </p:nvSpPr>
        <p:spPr>
          <a:xfrm>
            <a:off x="333375" y="257175"/>
            <a:ext cx="880110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PROKINETIC MEDICATIONS: DOMPERIDONE</a:t>
            </a:r>
            <a:endParaRPr lang="en-US" sz="1650" dirty="0"/>
          </a:p>
        </p:txBody>
      </p:sp>
      <p:sp>
        <p:nvSpPr>
          <p:cNvPr id="14" name="SK-22-text-13"/>
          <p:cNvSpPr/>
          <p:nvPr/>
        </p:nvSpPr>
        <p:spPr>
          <a:xfrm>
            <a:off x="333375" y="590550"/>
            <a:ext cx="877824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B: Diabetic Gastroparesis — Clinical Safety &amp; MHRA Guidance</a:t>
            </a:r>
            <a:endParaRPr lang="en-US" sz="900" dirty="0"/>
          </a:p>
        </p:txBody>
      </p:sp>
      <p:sp>
        <p:nvSpPr>
          <p:cNvPr id="15" name="SK-22-text-14"/>
          <p:cNvSpPr/>
          <p:nvPr/>
        </p:nvSpPr>
        <p:spPr>
          <a:xfrm>
            <a:off x="10808940" y="438150"/>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16" name="SK-22-text-15"/>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17" name="SK-22-text-16"/>
          <p:cNvSpPr/>
          <p:nvPr/>
        </p:nvSpPr>
        <p:spPr>
          <a:xfrm>
            <a:off x="904875" y="2252663"/>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Mechanism of Action (MOA)</a:t>
            </a:r>
            <a:endParaRPr lang="en-US" sz="1350" dirty="0"/>
          </a:p>
        </p:txBody>
      </p:sp>
      <p:sp>
        <p:nvSpPr>
          <p:cNvPr id="18" name="SK-22-text-17"/>
          <p:cNvSpPr/>
          <p:nvPr/>
        </p:nvSpPr>
        <p:spPr>
          <a:xfrm>
            <a:off x="904875" y="2557463"/>
            <a:ext cx="4857750" cy="642938"/>
          </a:xfrm>
          <a:prstGeom prst="rect">
            <a:avLst/>
          </a:prstGeom>
          <a:noFill/>
          <a:ln/>
        </p:spPr>
        <p:txBody>
          <a:bodyPr vert="horz" wrap="square" lIns="0" tIns="0" rIns="0" bIns="0" rtlCol="0" anchor="ctr"/>
          <a:lstStyle/>
          <a:p>
            <a:pPr marL="0" indent="0">
              <a:lnSpc>
                <a:spcPts val="1688"/>
              </a:lnSpc>
              <a:buNone/>
            </a:pPr>
            <a:r>
              <a:rPr lang="en-US" sz="1125" dirty="0">
                <a:solidFill>
                  <a:srgbClr val="444444"/>
                </a:solidFill>
              </a:rPr>
              <a:t>Peripheral </a:t>
            </a:r>
            <a:r>
              <a:rPr lang="en-US" sz="1125" b="1" dirty="0">
                <a:solidFill>
                  <a:srgbClr val="444444"/>
                </a:solidFill>
              </a:rPr>
              <a:t>D2 receptor antagonist</a:t>
            </a:r>
            <a:r>
              <a:rPr lang="en-US" sz="1125" dirty="0">
                <a:solidFill>
                  <a:srgbClr val="444444"/>
                </a:solidFill>
              </a:rPr>
              <a:t>. It increases esophageal peristalsis, enhances gastroduodenal coordination, and facilitates gastric emptying by stimulating motility.</a:t>
            </a:r>
            <a:endParaRPr lang="en-US" sz="1125" dirty="0"/>
          </a:p>
        </p:txBody>
      </p:sp>
      <p:sp>
        <p:nvSpPr>
          <p:cNvPr id="19" name="SK-22-text-18"/>
          <p:cNvSpPr/>
          <p:nvPr/>
        </p:nvSpPr>
        <p:spPr>
          <a:xfrm>
            <a:off x="904875" y="3914775"/>
            <a:ext cx="4857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Standard Dosing (UK)</a:t>
            </a:r>
            <a:endParaRPr lang="en-US" sz="1350" dirty="0"/>
          </a:p>
        </p:txBody>
      </p:sp>
      <p:sp>
        <p:nvSpPr>
          <p:cNvPr id="20" name="SK-22-text-19"/>
          <p:cNvSpPr/>
          <p:nvPr/>
        </p:nvSpPr>
        <p:spPr>
          <a:xfrm>
            <a:off x="904875" y="4219575"/>
            <a:ext cx="542925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44444"/>
                </a:solidFill>
              </a:rPr>
              <a:t>• 10mg TDS (maximum 30mg/day)</a:t>
            </a:r>
            <a:endParaRPr lang="en-US" sz="1125" dirty="0"/>
          </a:p>
        </p:txBody>
      </p:sp>
      <p:sp>
        <p:nvSpPr>
          <p:cNvPr id="21" name="SK-22-text-20"/>
          <p:cNvSpPr/>
          <p:nvPr/>
        </p:nvSpPr>
        <p:spPr>
          <a:xfrm>
            <a:off x="904875" y="4433888"/>
            <a:ext cx="714375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44444"/>
                </a:solidFill>
              </a:rPr>
              <a:t>• Administer 15–30 minutes </a:t>
            </a:r>
            <a:r>
              <a:rPr lang="en-US" sz="1125" b="1" dirty="0">
                <a:solidFill>
                  <a:srgbClr val="444444"/>
                </a:solidFill>
              </a:rPr>
              <a:t>before meals</a:t>
            </a:r>
            <a:endParaRPr lang="en-US" sz="1125" dirty="0"/>
          </a:p>
        </p:txBody>
      </p:sp>
      <p:sp>
        <p:nvSpPr>
          <p:cNvPr id="22" name="SK-22-text-21"/>
          <p:cNvSpPr/>
          <p:nvPr/>
        </p:nvSpPr>
        <p:spPr>
          <a:xfrm>
            <a:off x="904875" y="4648200"/>
            <a:ext cx="840105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44444"/>
                </a:solidFill>
              </a:rPr>
              <a:t>• Use the lowest effective dose for shortest time</a:t>
            </a:r>
            <a:endParaRPr lang="en-US" sz="1125" dirty="0"/>
          </a:p>
        </p:txBody>
      </p:sp>
      <p:sp>
        <p:nvSpPr>
          <p:cNvPr id="23" name="SK-22-text-22"/>
          <p:cNvSpPr/>
          <p:nvPr/>
        </p:nvSpPr>
        <p:spPr>
          <a:xfrm>
            <a:off x="6553200" y="1909762"/>
            <a:ext cx="2665922" cy="19526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MHRA 2014 RESTRICTION</a:t>
            </a:r>
            <a:endParaRPr lang="en-US" sz="825" dirty="0"/>
          </a:p>
        </p:txBody>
      </p:sp>
      <p:sp>
        <p:nvSpPr>
          <p:cNvPr id="24" name="SK-22-text-23"/>
          <p:cNvSpPr/>
          <p:nvPr/>
        </p:nvSpPr>
        <p:spPr>
          <a:xfrm>
            <a:off x="6810375" y="2200275"/>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Cardiac Safety Requirements</a:t>
            </a:r>
            <a:endParaRPr lang="en-US" sz="1350" dirty="0"/>
          </a:p>
        </p:txBody>
      </p:sp>
      <p:sp>
        <p:nvSpPr>
          <p:cNvPr id="25" name="SK-22-text-24"/>
          <p:cNvSpPr/>
          <p:nvPr/>
        </p:nvSpPr>
        <p:spPr>
          <a:xfrm>
            <a:off x="6810375" y="2505075"/>
            <a:ext cx="4762500" cy="1747838"/>
          </a:xfrm>
          <a:prstGeom prst="rect">
            <a:avLst/>
          </a:prstGeom>
          <a:noFill/>
          <a:ln/>
        </p:spPr>
        <p:txBody>
          <a:bodyPr vert="horz" wrap="square" lIns="0" tIns="0" rIns="0" bIns="0" rtlCol="0" anchor="ctr"/>
          <a:lstStyle/>
          <a:p>
            <a:pPr marL="0" indent="0">
              <a:lnSpc>
                <a:spcPts val="1688"/>
              </a:lnSpc>
              <a:buNone/>
            </a:pPr>
            <a:r>
              <a:rPr lang="en-US" sz="1125" dirty="0">
                <a:solidFill>
                  <a:srgbClr val="444444"/>
                </a:solidFill>
              </a:rPr>
              <a:t>High risk of </a:t>
            </a:r>
            <a:r>
              <a:rPr lang="en-US" sz="1125" b="1" dirty="0">
                <a:solidFill>
                  <a:srgbClr val="444444"/>
                </a:solidFill>
              </a:rPr>
              <a:t>QTc interval prolongation</a:t>
            </a:r>
            <a:r>
              <a:rPr lang="en-US" sz="1125" dirty="0">
                <a:solidFill>
                  <a:srgbClr val="444444"/>
                </a:solidFill>
              </a:rPr>
              <a:t> and serious ventricular arrhythmias.</a:t>
            </a:r>
            <a:endParaRPr lang="en-US" sz="1125" dirty="0"/>
          </a:p>
        </p:txBody>
      </p:sp>
      <p:sp>
        <p:nvSpPr>
          <p:cNvPr id="26" name="SK-22-text-25"/>
          <p:cNvSpPr/>
          <p:nvPr/>
        </p:nvSpPr>
        <p:spPr>
          <a:xfrm>
            <a:off x="6381750" y="5043488"/>
            <a:ext cx="52863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Clinical Update 2024-2025</a:t>
            </a:r>
            <a:endParaRPr lang="en-US" sz="1050" dirty="0"/>
          </a:p>
        </p:txBody>
      </p:sp>
      <p:sp>
        <p:nvSpPr>
          <p:cNvPr id="27" name="SK-22-text-26"/>
          <p:cNvSpPr/>
          <p:nvPr/>
        </p:nvSpPr>
        <p:spPr>
          <a:xfrm>
            <a:off x="6381750" y="5291138"/>
            <a:ext cx="5286375" cy="371475"/>
          </a:xfrm>
          <a:prstGeom prst="rect">
            <a:avLst/>
          </a:prstGeom>
          <a:noFill/>
          <a:ln/>
        </p:spPr>
        <p:txBody>
          <a:bodyPr vert="horz" wrap="square" lIns="0" tIns="0" rIns="0" bIns="0" rtlCol="0" anchor="ctr"/>
          <a:lstStyle/>
          <a:p>
            <a:pPr marL="0" indent="0">
              <a:lnSpc>
                <a:spcPts val="1463"/>
              </a:lnSpc>
              <a:buNone/>
            </a:pPr>
            <a:r>
              <a:rPr lang="en-US" sz="975" dirty="0">
                <a:solidFill>
                  <a:srgbClr val="444444"/>
                </a:solidFill>
              </a:rPr>
              <a:t>US FDA 2024 supply concerns noted; supply via expanded access IND may be limited. Always check local UK formulary for current availability.</a:t>
            </a:r>
            <a:endParaRPr lang="en-US" sz="975" dirty="0"/>
          </a:p>
        </p:txBody>
      </p:sp>
      <p:sp>
        <p:nvSpPr>
          <p:cNvPr id="28" name="SK-22-text-27"/>
          <p:cNvSpPr/>
          <p:nvPr/>
        </p:nvSpPr>
        <p:spPr>
          <a:xfrm>
            <a:off x="0" y="6510338"/>
            <a:ext cx="11430000" cy="347663"/>
          </a:xfrm>
          <a:prstGeom prst="rect">
            <a:avLst/>
          </a:prstGeom>
          <a:noFill/>
          <a:ln/>
        </p:spPr>
        <p:txBody>
          <a:bodyPr vert="horz" wrap="square" lIns="0" tIns="0" rIns="0" bIns="0" rtlCol="0" anchor="ctr"/>
          <a:lstStyle/>
          <a:p>
            <a:pPr marL="0" indent="0" algn="ctr">
              <a:lnSpc>
                <a:spcPts val="1238"/>
              </a:lnSpc>
              <a:buNone/>
            </a:pPr>
            <a:r>
              <a:rPr lang="en-US" sz="825" dirty="0">
                <a:solidFill>
                  <a:srgbClr val="888888"/>
                </a:solidFill>
              </a:rPr>
              <a:t>Reference: MHRA Drug Safety Update 2014 | AGA Gastroparesis Guideline 2025 | BNF 2026 — Slide 22 of 35</a:t>
            </a:r>
            <a:endParaRPr lang="en-US" sz="825"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3-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3-img-3" descr="preencoded.png"/>
          <p:cNvPicPr>
            <a:picLocks noChangeAspect="1"/>
          </p:cNvPicPr>
          <p:nvPr/>
        </p:nvPicPr>
        <p:blipFill>
          <a:blip r:embed="rId4"/>
          <a:stretch>
            <a:fillRect/>
          </a:stretch>
        </p:blipFill>
        <p:spPr>
          <a:xfrm>
            <a:off x="142875" y="142875"/>
            <a:ext cx="11906250" cy="733425"/>
          </a:xfrm>
          <a:prstGeom prst="rect">
            <a:avLst/>
          </a:prstGeom>
        </p:spPr>
      </p:pic>
      <p:pic>
        <p:nvPicPr>
          <p:cNvPr id="5" name="SK-23-img-4" descr="preencoded.png"/>
          <p:cNvPicPr>
            <a:picLocks noChangeAspect="1"/>
          </p:cNvPicPr>
          <p:nvPr/>
        </p:nvPicPr>
        <p:blipFill>
          <a:blip r:embed="rId5"/>
          <a:stretch>
            <a:fillRect/>
          </a:stretch>
        </p:blipFill>
        <p:spPr>
          <a:xfrm>
            <a:off x="381000" y="1223963"/>
            <a:ext cx="5572125" cy="3048000"/>
          </a:xfrm>
          <a:prstGeom prst="rect">
            <a:avLst/>
          </a:prstGeom>
        </p:spPr>
      </p:pic>
      <p:pic>
        <p:nvPicPr>
          <p:cNvPr id="6" name="SK-23-img-5" descr="preencoded.png"/>
          <p:cNvPicPr>
            <a:picLocks noChangeAspect="1"/>
          </p:cNvPicPr>
          <p:nvPr/>
        </p:nvPicPr>
        <p:blipFill>
          <a:blip r:embed="rId6"/>
          <a:stretch>
            <a:fillRect/>
          </a:stretch>
        </p:blipFill>
        <p:spPr>
          <a:xfrm>
            <a:off x="619125" y="1509713"/>
            <a:ext cx="238125" cy="190500"/>
          </a:xfrm>
          <a:prstGeom prst="rect">
            <a:avLst/>
          </a:prstGeom>
        </p:spPr>
      </p:pic>
      <p:pic>
        <p:nvPicPr>
          <p:cNvPr id="7" name="SK-23-img-6" descr="preencoded.png"/>
          <p:cNvPicPr>
            <a:picLocks noChangeAspect="1"/>
          </p:cNvPicPr>
          <p:nvPr/>
        </p:nvPicPr>
        <p:blipFill>
          <a:blip r:embed="rId7"/>
          <a:stretch>
            <a:fillRect/>
          </a:stretch>
        </p:blipFill>
        <p:spPr>
          <a:xfrm>
            <a:off x="381000" y="4462463"/>
            <a:ext cx="5572125" cy="2014538"/>
          </a:xfrm>
          <a:prstGeom prst="rect">
            <a:avLst/>
          </a:prstGeom>
        </p:spPr>
      </p:pic>
      <p:pic>
        <p:nvPicPr>
          <p:cNvPr id="8" name="SK-23-img-7" descr="preencoded.png"/>
          <p:cNvPicPr>
            <a:picLocks noChangeAspect="1"/>
          </p:cNvPicPr>
          <p:nvPr/>
        </p:nvPicPr>
        <p:blipFill>
          <a:blip r:embed="rId8"/>
          <a:stretch>
            <a:fillRect/>
          </a:stretch>
        </p:blipFill>
        <p:spPr>
          <a:xfrm>
            <a:off x="619125" y="4748213"/>
            <a:ext cx="238125" cy="190500"/>
          </a:xfrm>
          <a:prstGeom prst="rect">
            <a:avLst/>
          </a:prstGeom>
        </p:spPr>
      </p:pic>
      <p:pic>
        <p:nvPicPr>
          <p:cNvPr id="9" name="SK-23-img-8" descr="preencoded.png"/>
          <p:cNvPicPr>
            <a:picLocks noChangeAspect="1"/>
          </p:cNvPicPr>
          <p:nvPr/>
        </p:nvPicPr>
        <p:blipFill>
          <a:blip r:embed="rId9"/>
          <a:stretch>
            <a:fillRect/>
          </a:stretch>
        </p:blipFill>
        <p:spPr>
          <a:xfrm>
            <a:off x="619125" y="5177135"/>
            <a:ext cx="142875" cy="114300"/>
          </a:xfrm>
          <a:prstGeom prst="rect">
            <a:avLst/>
          </a:prstGeom>
        </p:spPr>
      </p:pic>
      <p:pic>
        <p:nvPicPr>
          <p:cNvPr id="10" name="SK-23-img-9" descr="preencoded.png"/>
          <p:cNvPicPr>
            <a:picLocks noChangeAspect="1"/>
          </p:cNvPicPr>
          <p:nvPr/>
        </p:nvPicPr>
        <p:blipFill>
          <a:blip r:embed="rId9"/>
          <a:stretch>
            <a:fillRect/>
          </a:stretch>
        </p:blipFill>
        <p:spPr>
          <a:xfrm>
            <a:off x="619125" y="5377160"/>
            <a:ext cx="142875" cy="114300"/>
          </a:xfrm>
          <a:prstGeom prst="rect">
            <a:avLst/>
          </a:prstGeom>
        </p:spPr>
      </p:pic>
      <p:pic>
        <p:nvPicPr>
          <p:cNvPr id="11" name="SK-23-img-10" descr="preencoded.png"/>
          <p:cNvPicPr>
            <a:picLocks noChangeAspect="1"/>
          </p:cNvPicPr>
          <p:nvPr/>
        </p:nvPicPr>
        <p:blipFill>
          <a:blip r:embed="rId9"/>
          <a:stretch>
            <a:fillRect/>
          </a:stretch>
        </p:blipFill>
        <p:spPr>
          <a:xfrm>
            <a:off x="619125" y="5577185"/>
            <a:ext cx="142875" cy="114300"/>
          </a:xfrm>
          <a:prstGeom prst="rect">
            <a:avLst/>
          </a:prstGeom>
        </p:spPr>
      </p:pic>
      <p:pic>
        <p:nvPicPr>
          <p:cNvPr id="12" name="SK-23-img-11" descr="preencoded.png"/>
          <p:cNvPicPr>
            <a:picLocks noChangeAspect="1"/>
          </p:cNvPicPr>
          <p:nvPr/>
        </p:nvPicPr>
        <p:blipFill>
          <a:blip r:embed="rId10"/>
          <a:stretch>
            <a:fillRect/>
          </a:stretch>
        </p:blipFill>
        <p:spPr>
          <a:xfrm>
            <a:off x="6238875" y="1223963"/>
            <a:ext cx="5572125" cy="3095625"/>
          </a:xfrm>
          <a:prstGeom prst="rect">
            <a:avLst/>
          </a:prstGeom>
        </p:spPr>
      </p:pic>
      <p:pic>
        <p:nvPicPr>
          <p:cNvPr id="13" name="SK-23-img-12" descr="preencoded.png"/>
          <p:cNvPicPr>
            <a:picLocks noChangeAspect="1"/>
          </p:cNvPicPr>
          <p:nvPr/>
        </p:nvPicPr>
        <p:blipFill>
          <a:blip r:embed="rId11"/>
          <a:stretch>
            <a:fillRect/>
          </a:stretch>
        </p:blipFill>
        <p:spPr>
          <a:xfrm>
            <a:off x="6477000" y="1510159"/>
            <a:ext cx="214313" cy="175320"/>
          </a:xfrm>
          <a:prstGeom prst="rect">
            <a:avLst/>
          </a:prstGeom>
        </p:spPr>
      </p:pic>
      <p:pic>
        <p:nvPicPr>
          <p:cNvPr id="14" name="SK-23-img-13" descr="preencoded.png"/>
          <p:cNvPicPr>
            <a:picLocks noChangeAspect="1"/>
          </p:cNvPicPr>
          <p:nvPr/>
        </p:nvPicPr>
        <p:blipFill>
          <a:blip r:embed="rId12"/>
          <a:stretch>
            <a:fillRect/>
          </a:stretch>
        </p:blipFill>
        <p:spPr>
          <a:xfrm>
            <a:off x="6477000" y="3319463"/>
            <a:ext cx="5095875" cy="647700"/>
          </a:xfrm>
          <a:prstGeom prst="rect">
            <a:avLst/>
          </a:prstGeom>
        </p:spPr>
      </p:pic>
      <p:pic>
        <p:nvPicPr>
          <p:cNvPr id="15" name="SK-23-img-14" descr="preencoded.png"/>
          <p:cNvPicPr>
            <a:picLocks noChangeAspect="1"/>
          </p:cNvPicPr>
          <p:nvPr/>
        </p:nvPicPr>
        <p:blipFill>
          <a:blip r:embed="rId13"/>
          <a:stretch>
            <a:fillRect/>
          </a:stretch>
        </p:blipFill>
        <p:spPr>
          <a:xfrm>
            <a:off x="6238875" y="4510088"/>
            <a:ext cx="5572125" cy="1966912"/>
          </a:xfrm>
          <a:prstGeom prst="rect">
            <a:avLst/>
          </a:prstGeom>
        </p:spPr>
      </p:pic>
      <p:pic>
        <p:nvPicPr>
          <p:cNvPr id="16" name="SK-23-img-15" descr="preencoded.png"/>
          <p:cNvPicPr>
            <a:picLocks noChangeAspect="1"/>
          </p:cNvPicPr>
          <p:nvPr/>
        </p:nvPicPr>
        <p:blipFill>
          <a:blip r:embed="rId14"/>
          <a:stretch>
            <a:fillRect/>
          </a:stretch>
        </p:blipFill>
        <p:spPr>
          <a:xfrm>
            <a:off x="6477000" y="4795838"/>
            <a:ext cx="238125" cy="190500"/>
          </a:xfrm>
          <a:prstGeom prst="rect">
            <a:avLst/>
          </a:prstGeom>
        </p:spPr>
      </p:pic>
      <p:sp>
        <p:nvSpPr>
          <p:cNvPr id="17" name="SK-23-text-16"/>
          <p:cNvSpPr/>
          <p:nvPr/>
        </p:nvSpPr>
        <p:spPr>
          <a:xfrm>
            <a:off x="333375" y="257175"/>
            <a:ext cx="955548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PROKINETIC MEDICATIONS: METOCLOPRAMIDE</a:t>
            </a:r>
            <a:endParaRPr lang="en-US" sz="1650" dirty="0"/>
          </a:p>
        </p:txBody>
      </p:sp>
      <p:sp>
        <p:nvSpPr>
          <p:cNvPr id="18" name="SK-23-text-17"/>
          <p:cNvSpPr/>
          <p:nvPr/>
        </p:nvSpPr>
        <p:spPr>
          <a:xfrm>
            <a:off x="333375" y="590550"/>
            <a:ext cx="562356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B: Diabetic Gastroparesis Management</a:t>
            </a:r>
            <a:endParaRPr lang="en-US" sz="900" dirty="0"/>
          </a:p>
        </p:txBody>
      </p:sp>
      <p:sp>
        <p:nvSpPr>
          <p:cNvPr id="19" name="SK-23-text-18"/>
          <p:cNvSpPr/>
          <p:nvPr/>
        </p:nvSpPr>
        <p:spPr>
          <a:xfrm>
            <a:off x="10808940" y="457200"/>
            <a:ext cx="1049685" cy="1047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0" name="SK-23-text-19"/>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1" name="SK-23-text-20"/>
          <p:cNvSpPr/>
          <p:nvPr/>
        </p:nvSpPr>
        <p:spPr>
          <a:xfrm>
            <a:off x="952500" y="1462088"/>
            <a:ext cx="50958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Overview &amp; Mechanism</a:t>
            </a:r>
            <a:endParaRPr lang="en-US" sz="1500" dirty="0"/>
          </a:p>
        </p:txBody>
      </p:sp>
      <p:sp>
        <p:nvSpPr>
          <p:cNvPr id="22" name="SK-23-text-21"/>
          <p:cNvSpPr/>
          <p:nvPr/>
        </p:nvSpPr>
        <p:spPr>
          <a:xfrm>
            <a:off x="619125" y="1890713"/>
            <a:ext cx="50958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Mechanism of Action (MOA)</a:t>
            </a:r>
            <a:endParaRPr lang="en-US" sz="1200" dirty="0"/>
          </a:p>
        </p:txBody>
      </p:sp>
      <p:sp>
        <p:nvSpPr>
          <p:cNvPr id="23" name="SK-23-text-22"/>
          <p:cNvSpPr/>
          <p:nvPr/>
        </p:nvSpPr>
        <p:spPr>
          <a:xfrm>
            <a:off x="619125" y="2157413"/>
            <a:ext cx="5095875" cy="400050"/>
          </a:xfrm>
          <a:prstGeom prst="rect">
            <a:avLst/>
          </a:prstGeom>
          <a:noFill/>
          <a:ln/>
        </p:spPr>
        <p:txBody>
          <a:bodyPr vert="horz" wrap="square" lIns="0" tIns="0" rIns="0" bIns="0" rtlCol="0" anchor="ctr"/>
          <a:lstStyle/>
          <a:p>
            <a:pPr marL="0" indent="0">
              <a:lnSpc>
                <a:spcPts val="1575"/>
              </a:lnSpc>
              <a:buNone/>
            </a:pPr>
            <a:r>
              <a:rPr lang="en-US" sz="1125" dirty="0">
                <a:solidFill>
                  <a:srgbClr val="444444"/>
                </a:solidFill>
              </a:rPr>
              <a:t>Dual-action: Central and peripheral D2 receptor antagonist + 5-HT4 receptor agonist.</a:t>
            </a:r>
            <a:endParaRPr lang="en-US" sz="1125" dirty="0"/>
          </a:p>
        </p:txBody>
      </p:sp>
      <p:sp>
        <p:nvSpPr>
          <p:cNvPr id="24" name="SK-23-text-23"/>
          <p:cNvSpPr/>
          <p:nvPr/>
        </p:nvSpPr>
        <p:spPr>
          <a:xfrm>
            <a:off x="619125" y="2671763"/>
            <a:ext cx="50958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Clinical Effects</a:t>
            </a:r>
            <a:endParaRPr lang="en-US" sz="1200" dirty="0"/>
          </a:p>
        </p:txBody>
      </p:sp>
      <p:sp>
        <p:nvSpPr>
          <p:cNvPr id="25" name="SK-23-text-24"/>
          <p:cNvSpPr/>
          <p:nvPr/>
        </p:nvSpPr>
        <p:spPr>
          <a:xfrm>
            <a:off x="619125" y="2938463"/>
            <a:ext cx="5095875" cy="400050"/>
          </a:xfrm>
          <a:prstGeom prst="rect">
            <a:avLst/>
          </a:prstGeom>
          <a:noFill/>
          <a:ln/>
        </p:spPr>
        <p:txBody>
          <a:bodyPr vert="horz" wrap="square" lIns="0" tIns="0" rIns="0" bIns="0" rtlCol="0" anchor="ctr"/>
          <a:lstStyle/>
          <a:p>
            <a:pPr marL="0" indent="0">
              <a:lnSpc>
                <a:spcPts val="1575"/>
              </a:lnSpc>
              <a:buNone/>
            </a:pPr>
            <a:r>
              <a:rPr lang="en-US" sz="1125" dirty="0">
                <a:solidFill>
                  <a:srgbClr val="444444"/>
                </a:solidFill>
              </a:rPr>
              <a:t>Increases gastric motility and acts as a potent anti-emetic (via 5-HT3 antagonism at high doses).</a:t>
            </a:r>
            <a:endParaRPr lang="en-US" sz="1125" dirty="0"/>
          </a:p>
        </p:txBody>
      </p:sp>
      <p:sp>
        <p:nvSpPr>
          <p:cNvPr id="26" name="SK-23-text-25"/>
          <p:cNvSpPr/>
          <p:nvPr/>
        </p:nvSpPr>
        <p:spPr>
          <a:xfrm>
            <a:off x="619125" y="3452813"/>
            <a:ext cx="50958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Standard Adult Dosage</a:t>
            </a:r>
            <a:endParaRPr lang="en-US" sz="1200" dirty="0"/>
          </a:p>
        </p:txBody>
      </p:sp>
      <p:sp>
        <p:nvSpPr>
          <p:cNvPr id="27" name="SK-23-text-26"/>
          <p:cNvSpPr/>
          <p:nvPr/>
        </p:nvSpPr>
        <p:spPr>
          <a:xfrm>
            <a:off x="619125" y="3719512"/>
            <a:ext cx="8858250" cy="200025"/>
          </a:xfrm>
          <a:prstGeom prst="rect">
            <a:avLst/>
          </a:prstGeom>
          <a:noFill/>
          <a:ln/>
        </p:spPr>
        <p:txBody>
          <a:bodyPr vert="horz" wrap="square" lIns="0" tIns="0" rIns="0" bIns="0" rtlCol="0" anchor="ctr"/>
          <a:lstStyle/>
          <a:p>
            <a:pPr marL="0" indent="0">
              <a:lnSpc>
                <a:spcPts val="1575"/>
              </a:lnSpc>
              <a:buNone/>
            </a:pPr>
            <a:r>
              <a:rPr lang="en-US" sz="1125" dirty="0">
                <a:solidFill>
                  <a:srgbClr val="444444"/>
                </a:solidFill>
              </a:rPr>
              <a:t>10mg TDS (maximum 30mg/day). Not for chronic use.</a:t>
            </a:r>
            <a:endParaRPr lang="en-US" sz="1125" dirty="0"/>
          </a:p>
        </p:txBody>
      </p:sp>
      <p:sp>
        <p:nvSpPr>
          <p:cNvPr id="28" name="SK-23-text-27"/>
          <p:cNvSpPr/>
          <p:nvPr/>
        </p:nvSpPr>
        <p:spPr>
          <a:xfrm>
            <a:off x="952500" y="4700588"/>
            <a:ext cx="50958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Key Contraindications</a:t>
            </a:r>
            <a:endParaRPr lang="en-US" sz="1500" dirty="0"/>
          </a:p>
        </p:txBody>
      </p:sp>
      <p:sp>
        <p:nvSpPr>
          <p:cNvPr id="29" name="SK-23-text-28"/>
          <p:cNvSpPr/>
          <p:nvPr/>
        </p:nvSpPr>
        <p:spPr>
          <a:xfrm>
            <a:off x="762000" y="5129213"/>
            <a:ext cx="5095875" cy="600075"/>
          </a:xfrm>
          <a:prstGeom prst="rect">
            <a:avLst/>
          </a:prstGeom>
          <a:noFill/>
          <a:ln/>
        </p:spPr>
        <p:txBody>
          <a:bodyPr vert="horz" wrap="square" lIns="0" tIns="0" rIns="0" bIns="0" rtlCol="0" anchor="ctr"/>
          <a:lstStyle/>
          <a:p>
            <a:pPr marL="0" indent="0">
              <a:lnSpc>
                <a:spcPts val="1575"/>
              </a:lnSpc>
              <a:buNone/>
            </a:pPr>
            <a:r>
              <a:rPr lang="en-US" sz="1125" dirty="0">
                <a:solidFill>
                  <a:srgbClr val="444444"/>
                </a:solidFill>
              </a:rPr>
              <a:t> Parkinson’s Disease (worsens motor symptoms)
 Phaeochromocytoma (risk of hypertensive crisis)
 Gastrointestinal obstruction or perforation</a:t>
            </a:r>
            <a:endParaRPr lang="en-US" sz="1125" dirty="0"/>
          </a:p>
        </p:txBody>
      </p:sp>
      <p:sp>
        <p:nvSpPr>
          <p:cNvPr id="30" name="SK-23-text-29"/>
          <p:cNvSpPr/>
          <p:nvPr/>
        </p:nvSpPr>
        <p:spPr>
          <a:xfrm>
            <a:off x="6691313" y="1462088"/>
            <a:ext cx="5095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 MHRA 2013 RESTRICTION</a:t>
            </a:r>
            <a:endParaRPr lang="en-US" sz="1350" dirty="0"/>
          </a:p>
        </p:txBody>
      </p:sp>
      <p:sp>
        <p:nvSpPr>
          <p:cNvPr id="31" name="SK-23-text-30"/>
          <p:cNvSpPr/>
          <p:nvPr/>
        </p:nvSpPr>
        <p:spPr>
          <a:xfrm>
            <a:off x="6477000" y="1862138"/>
            <a:ext cx="5638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D32F2F"/>
                </a:solidFill>
              </a:rPr>
              <a:t>Maximum Duration: 5 DAYS</a:t>
            </a:r>
            <a:endParaRPr lang="en-US" sz="1500" dirty="0"/>
          </a:p>
        </p:txBody>
      </p:sp>
      <p:sp>
        <p:nvSpPr>
          <p:cNvPr id="32" name="SK-23-text-31"/>
          <p:cNvSpPr/>
          <p:nvPr/>
        </p:nvSpPr>
        <p:spPr>
          <a:xfrm>
            <a:off x="6477000" y="2243138"/>
            <a:ext cx="5095875"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Prescribing must be limited to short-term use only to minimize the risk of neurological adverse effects.</a:t>
            </a:r>
            <a:endParaRPr lang="en-US" sz="1125" dirty="0"/>
          </a:p>
        </p:txBody>
      </p:sp>
      <p:sp>
        <p:nvSpPr>
          <p:cNvPr id="33" name="SK-23-text-32"/>
          <p:cNvSpPr/>
          <p:nvPr/>
        </p:nvSpPr>
        <p:spPr>
          <a:xfrm>
            <a:off x="6477000" y="2757488"/>
            <a:ext cx="57150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Extrapyramidal Side Effects (EPSE)</a:t>
            </a:r>
            <a:endParaRPr lang="en-US" sz="1200" dirty="0"/>
          </a:p>
        </p:txBody>
      </p:sp>
      <p:sp>
        <p:nvSpPr>
          <p:cNvPr id="34" name="SK-23-text-33"/>
          <p:cNvSpPr/>
          <p:nvPr/>
        </p:nvSpPr>
        <p:spPr>
          <a:xfrm>
            <a:off x="6477000" y="3024188"/>
            <a:ext cx="5715000" cy="200025"/>
          </a:xfrm>
          <a:prstGeom prst="rect">
            <a:avLst/>
          </a:prstGeom>
          <a:noFill/>
          <a:ln/>
        </p:spPr>
        <p:txBody>
          <a:bodyPr vert="horz" wrap="square" lIns="0" tIns="0" rIns="0" bIns="0" rtlCol="0" anchor="ctr"/>
          <a:lstStyle/>
          <a:p>
            <a:pPr marL="0" indent="0">
              <a:lnSpc>
                <a:spcPts val="1575"/>
              </a:lnSpc>
              <a:buNone/>
            </a:pPr>
            <a:r>
              <a:rPr lang="en-US" sz="1125" dirty="0">
                <a:solidFill>
                  <a:srgbClr val="444444"/>
                </a:solidFill>
              </a:rPr>
              <a:t>Risk of acute dystonia, akathisia, and tardive dyskinesia.</a:t>
            </a:r>
            <a:endParaRPr lang="en-US" sz="1125" dirty="0"/>
          </a:p>
        </p:txBody>
      </p:sp>
      <p:sp>
        <p:nvSpPr>
          <p:cNvPr id="35" name="SK-23-text-34"/>
          <p:cNvSpPr/>
          <p:nvPr/>
        </p:nvSpPr>
        <p:spPr>
          <a:xfrm>
            <a:off x="6572250" y="3319463"/>
            <a:ext cx="4905375" cy="6477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Tardive dyskinesia risk increases with dose and duration of treatment; it may be irreversible.</a:t>
            </a:r>
            <a:endParaRPr lang="en-US" sz="1200" dirty="0"/>
          </a:p>
        </p:txBody>
      </p:sp>
      <p:sp>
        <p:nvSpPr>
          <p:cNvPr id="36" name="SK-23-text-35"/>
          <p:cNvSpPr/>
          <p:nvPr/>
        </p:nvSpPr>
        <p:spPr>
          <a:xfrm>
            <a:off x="6810375" y="4748213"/>
            <a:ext cx="50958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GP Practical Tip</a:t>
            </a:r>
            <a:endParaRPr lang="en-US" sz="1500" dirty="0"/>
          </a:p>
        </p:txBody>
      </p:sp>
      <p:sp>
        <p:nvSpPr>
          <p:cNvPr id="37" name="SK-23-text-36"/>
          <p:cNvSpPr/>
          <p:nvPr/>
        </p:nvSpPr>
        <p:spPr>
          <a:xfrm>
            <a:off x="6477000" y="5176838"/>
            <a:ext cx="5095875" cy="600075"/>
          </a:xfrm>
          <a:prstGeom prst="rect">
            <a:avLst/>
          </a:prstGeom>
          <a:noFill/>
          <a:ln/>
        </p:spPr>
        <p:txBody>
          <a:bodyPr vert="horz" wrap="square" lIns="0" tIns="0" rIns="0" bIns="0" rtlCol="0" anchor="ctr"/>
          <a:lstStyle/>
          <a:p>
            <a:pPr marL="0" indent="0">
              <a:lnSpc>
                <a:spcPts val="1575"/>
              </a:lnSpc>
              <a:buNone/>
            </a:pPr>
            <a:r>
              <a:rPr lang="en-US" sz="1125" dirty="0">
                <a:solidFill>
                  <a:srgbClr val="444444"/>
                </a:solidFill>
              </a:rPr>
              <a:t>Metoclopramide is </a:t>
            </a:r>
            <a:r>
              <a:rPr lang="en-US" sz="1125" b="1" dirty="0">
                <a:solidFill>
                  <a:srgbClr val="444444"/>
                </a:solidFill>
              </a:rPr>
              <a:t>unsuitable</a:t>
            </a:r>
            <a:r>
              <a:rPr lang="en-US" sz="1125" dirty="0">
                <a:solidFill>
                  <a:srgbClr val="444444"/>
                </a:solidFill>
              </a:rPr>
              <a:t> for the long-term management of diabetic gastroparesis. It is primarily used for short-term symptomatic relief of nausea/vomiting during acute flares or post-operatively.</a:t>
            </a:r>
            <a:endParaRPr lang="en-US" sz="1125"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4-img-2" descr="preencoded.png"/>
          <p:cNvPicPr>
            <a:picLocks noChangeAspect="1"/>
          </p:cNvPicPr>
          <p:nvPr/>
        </p:nvPicPr>
        <p:blipFill>
          <a:blip r:embed="rId4"/>
          <a:stretch>
            <a:fillRect/>
          </a:stretch>
        </p:blipFill>
        <p:spPr>
          <a:xfrm>
            <a:off x="142875" y="142875"/>
            <a:ext cx="11906250" cy="733425"/>
          </a:xfrm>
          <a:prstGeom prst="rect">
            <a:avLst/>
          </a:prstGeom>
        </p:spPr>
      </p:pic>
      <p:pic>
        <p:nvPicPr>
          <p:cNvPr id="4" name="SK-24-img-3" descr="preencoded.png"/>
          <p:cNvPicPr>
            <a:picLocks noChangeAspect="1"/>
          </p:cNvPicPr>
          <p:nvPr/>
        </p:nvPicPr>
        <p:blipFill>
          <a:blip r:embed="rId5"/>
          <a:stretch>
            <a:fillRect/>
          </a:stretch>
        </p:blipFill>
        <p:spPr>
          <a:xfrm>
            <a:off x="285750" y="1223963"/>
            <a:ext cx="5691188" cy="4681538"/>
          </a:xfrm>
          <a:prstGeom prst="rect">
            <a:avLst/>
          </a:prstGeom>
        </p:spPr>
      </p:pic>
      <p:pic>
        <p:nvPicPr>
          <p:cNvPr id="5" name="SK-24-img-4" descr="preencoded.png"/>
          <p:cNvPicPr>
            <a:picLocks noChangeAspect="1"/>
          </p:cNvPicPr>
          <p:nvPr/>
        </p:nvPicPr>
        <p:blipFill>
          <a:blip r:embed="rId6"/>
          <a:stretch>
            <a:fillRect/>
          </a:stretch>
        </p:blipFill>
        <p:spPr>
          <a:xfrm>
            <a:off x="476250" y="1414463"/>
            <a:ext cx="381000" cy="381000"/>
          </a:xfrm>
          <a:prstGeom prst="rect">
            <a:avLst/>
          </a:prstGeom>
        </p:spPr>
      </p:pic>
      <p:pic>
        <p:nvPicPr>
          <p:cNvPr id="6" name="SK-24-img-5" descr="preencoded.png"/>
          <p:cNvPicPr>
            <a:picLocks noChangeAspect="1"/>
          </p:cNvPicPr>
          <p:nvPr/>
        </p:nvPicPr>
        <p:blipFill>
          <a:blip r:embed="rId7"/>
          <a:stretch>
            <a:fillRect/>
          </a:stretch>
        </p:blipFill>
        <p:spPr>
          <a:xfrm>
            <a:off x="559594" y="1517303"/>
            <a:ext cx="214313" cy="175320"/>
          </a:xfrm>
          <a:prstGeom prst="rect">
            <a:avLst/>
          </a:prstGeom>
        </p:spPr>
      </p:pic>
      <p:pic>
        <p:nvPicPr>
          <p:cNvPr id="7" name="SK-24-img-6" descr="preencoded.png"/>
          <p:cNvPicPr>
            <a:picLocks noChangeAspect="1"/>
          </p:cNvPicPr>
          <p:nvPr/>
        </p:nvPicPr>
        <p:blipFill>
          <a:blip r:embed="rId8"/>
          <a:stretch>
            <a:fillRect/>
          </a:stretch>
        </p:blipFill>
        <p:spPr>
          <a:xfrm>
            <a:off x="476250" y="1976438"/>
            <a:ext cx="166688" cy="145852"/>
          </a:xfrm>
          <a:prstGeom prst="rect">
            <a:avLst/>
          </a:prstGeom>
        </p:spPr>
      </p:pic>
      <p:pic>
        <p:nvPicPr>
          <p:cNvPr id="8" name="SK-24-img-7" descr="preencoded.png"/>
          <p:cNvPicPr>
            <a:picLocks noChangeAspect="1"/>
          </p:cNvPicPr>
          <p:nvPr/>
        </p:nvPicPr>
        <p:blipFill>
          <a:blip r:embed="rId9"/>
          <a:stretch>
            <a:fillRect/>
          </a:stretch>
        </p:blipFill>
        <p:spPr>
          <a:xfrm>
            <a:off x="476250" y="2517279"/>
            <a:ext cx="166688" cy="166688"/>
          </a:xfrm>
          <a:prstGeom prst="rect">
            <a:avLst/>
          </a:prstGeom>
        </p:spPr>
      </p:pic>
      <p:pic>
        <p:nvPicPr>
          <p:cNvPr id="9" name="SK-24-img-8" descr="preencoded.png"/>
          <p:cNvPicPr>
            <a:picLocks noChangeAspect="1"/>
          </p:cNvPicPr>
          <p:nvPr/>
        </p:nvPicPr>
        <p:blipFill>
          <a:blip r:embed="rId10"/>
          <a:stretch>
            <a:fillRect/>
          </a:stretch>
        </p:blipFill>
        <p:spPr>
          <a:xfrm>
            <a:off x="476250" y="3058120"/>
            <a:ext cx="166688" cy="166688"/>
          </a:xfrm>
          <a:prstGeom prst="rect">
            <a:avLst/>
          </a:prstGeom>
        </p:spPr>
      </p:pic>
      <p:pic>
        <p:nvPicPr>
          <p:cNvPr id="10" name="SK-24-img-9" descr="preencoded.png"/>
          <p:cNvPicPr>
            <a:picLocks noChangeAspect="1"/>
          </p:cNvPicPr>
          <p:nvPr/>
        </p:nvPicPr>
        <p:blipFill>
          <a:blip r:embed="rId11"/>
          <a:stretch>
            <a:fillRect/>
          </a:stretch>
        </p:blipFill>
        <p:spPr>
          <a:xfrm>
            <a:off x="738188" y="3280916"/>
            <a:ext cx="1824484" cy="211336"/>
          </a:xfrm>
          <a:prstGeom prst="rect">
            <a:avLst/>
          </a:prstGeom>
        </p:spPr>
      </p:pic>
      <p:pic>
        <p:nvPicPr>
          <p:cNvPr id="11" name="SK-24-img-10" descr="preencoded.png"/>
          <p:cNvPicPr>
            <a:picLocks noChangeAspect="1"/>
          </p:cNvPicPr>
          <p:nvPr/>
        </p:nvPicPr>
        <p:blipFill>
          <a:blip r:embed="rId12"/>
          <a:stretch>
            <a:fillRect/>
          </a:stretch>
        </p:blipFill>
        <p:spPr>
          <a:xfrm>
            <a:off x="476250" y="3703737"/>
            <a:ext cx="5310188" cy="838200"/>
          </a:xfrm>
          <a:prstGeom prst="rect">
            <a:avLst/>
          </a:prstGeom>
        </p:spPr>
      </p:pic>
      <p:pic>
        <p:nvPicPr>
          <p:cNvPr id="12" name="SK-24-img-11" descr="preencoded.png"/>
          <p:cNvPicPr>
            <a:picLocks noChangeAspect="1"/>
          </p:cNvPicPr>
          <p:nvPr/>
        </p:nvPicPr>
        <p:blipFill>
          <a:blip r:embed="rId13"/>
          <a:stretch>
            <a:fillRect/>
          </a:stretch>
        </p:blipFill>
        <p:spPr>
          <a:xfrm>
            <a:off x="590550" y="3849439"/>
            <a:ext cx="166688" cy="137220"/>
          </a:xfrm>
          <a:prstGeom prst="rect">
            <a:avLst/>
          </a:prstGeom>
        </p:spPr>
      </p:pic>
      <p:pic>
        <p:nvPicPr>
          <p:cNvPr id="13" name="SK-24-img-12" descr="preencoded.png"/>
          <p:cNvPicPr>
            <a:picLocks noChangeAspect="1"/>
          </p:cNvPicPr>
          <p:nvPr/>
        </p:nvPicPr>
        <p:blipFill>
          <a:blip r:embed="rId14"/>
          <a:stretch>
            <a:fillRect/>
          </a:stretch>
        </p:blipFill>
        <p:spPr>
          <a:xfrm>
            <a:off x="6215063" y="1223963"/>
            <a:ext cx="5691188" cy="4681538"/>
          </a:xfrm>
          <a:prstGeom prst="rect">
            <a:avLst/>
          </a:prstGeom>
        </p:spPr>
      </p:pic>
      <p:pic>
        <p:nvPicPr>
          <p:cNvPr id="14" name="SK-24-img-13" descr="preencoded.png"/>
          <p:cNvPicPr>
            <a:picLocks noChangeAspect="1"/>
          </p:cNvPicPr>
          <p:nvPr/>
        </p:nvPicPr>
        <p:blipFill>
          <a:blip r:embed="rId15"/>
          <a:stretch>
            <a:fillRect/>
          </a:stretch>
        </p:blipFill>
        <p:spPr>
          <a:xfrm>
            <a:off x="6405563" y="1414463"/>
            <a:ext cx="381000" cy="381000"/>
          </a:xfrm>
          <a:prstGeom prst="rect">
            <a:avLst/>
          </a:prstGeom>
        </p:spPr>
      </p:pic>
      <p:pic>
        <p:nvPicPr>
          <p:cNvPr id="15" name="SK-24-img-14" descr="preencoded.png"/>
          <p:cNvPicPr>
            <a:picLocks noChangeAspect="1"/>
          </p:cNvPicPr>
          <p:nvPr/>
        </p:nvPicPr>
        <p:blipFill>
          <a:blip r:embed="rId16"/>
          <a:stretch>
            <a:fillRect/>
          </a:stretch>
        </p:blipFill>
        <p:spPr>
          <a:xfrm>
            <a:off x="6488906" y="1517303"/>
            <a:ext cx="214313" cy="175320"/>
          </a:xfrm>
          <a:prstGeom prst="rect">
            <a:avLst/>
          </a:prstGeom>
        </p:spPr>
      </p:pic>
      <p:pic>
        <p:nvPicPr>
          <p:cNvPr id="16" name="SK-24-img-15" descr="preencoded.png"/>
          <p:cNvPicPr>
            <a:picLocks noChangeAspect="1"/>
          </p:cNvPicPr>
          <p:nvPr/>
        </p:nvPicPr>
        <p:blipFill>
          <a:blip r:embed="rId17"/>
          <a:stretch>
            <a:fillRect/>
          </a:stretch>
        </p:blipFill>
        <p:spPr>
          <a:xfrm>
            <a:off x="6405563" y="1976438"/>
            <a:ext cx="166688" cy="166688"/>
          </a:xfrm>
          <a:prstGeom prst="rect">
            <a:avLst/>
          </a:prstGeom>
        </p:spPr>
      </p:pic>
      <p:pic>
        <p:nvPicPr>
          <p:cNvPr id="17" name="SK-24-img-16" descr="preencoded.png"/>
          <p:cNvPicPr>
            <a:picLocks noChangeAspect="1"/>
          </p:cNvPicPr>
          <p:nvPr/>
        </p:nvPicPr>
        <p:blipFill>
          <a:blip r:embed="rId18"/>
          <a:stretch>
            <a:fillRect/>
          </a:stretch>
        </p:blipFill>
        <p:spPr>
          <a:xfrm>
            <a:off x="6405563" y="2517279"/>
            <a:ext cx="166688" cy="166688"/>
          </a:xfrm>
          <a:prstGeom prst="rect">
            <a:avLst/>
          </a:prstGeom>
        </p:spPr>
      </p:pic>
      <p:pic>
        <p:nvPicPr>
          <p:cNvPr id="18" name="SK-24-img-17" descr="preencoded.png"/>
          <p:cNvPicPr>
            <a:picLocks noChangeAspect="1"/>
          </p:cNvPicPr>
          <p:nvPr/>
        </p:nvPicPr>
        <p:blipFill>
          <a:blip r:embed="rId19"/>
          <a:stretch>
            <a:fillRect/>
          </a:stretch>
        </p:blipFill>
        <p:spPr>
          <a:xfrm>
            <a:off x="6405563" y="3058120"/>
            <a:ext cx="166688" cy="166688"/>
          </a:xfrm>
          <a:prstGeom prst="rect">
            <a:avLst/>
          </a:prstGeom>
        </p:spPr>
      </p:pic>
      <p:pic>
        <p:nvPicPr>
          <p:cNvPr id="19" name="SK-24-img-18" descr="preencoded.png"/>
          <p:cNvPicPr>
            <a:picLocks noChangeAspect="1"/>
          </p:cNvPicPr>
          <p:nvPr/>
        </p:nvPicPr>
        <p:blipFill>
          <a:blip r:embed="rId20"/>
          <a:stretch>
            <a:fillRect/>
          </a:stretch>
        </p:blipFill>
        <p:spPr>
          <a:xfrm>
            <a:off x="6405563" y="3656112"/>
            <a:ext cx="5310188" cy="838200"/>
          </a:xfrm>
          <a:prstGeom prst="rect">
            <a:avLst/>
          </a:prstGeom>
        </p:spPr>
      </p:pic>
      <p:pic>
        <p:nvPicPr>
          <p:cNvPr id="20" name="SK-24-img-19" descr="preencoded.png"/>
          <p:cNvPicPr>
            <a:picLocks noChangeAspect="1"/>
          </p:cNvPicPr>
          <p:nvPr/>
        </p:nvPicPr>
        <p:blipFill>
          <a:blip r:embed="rId21"/>
          <a:stretch>
            <a:fillRect/>
          </a:stretch>
        </p:blipFill>
        <p:spPr>
          <a:xfrm>
            <a:off x="6519863" y="3801814"/>
            <a:ext cx="166688" cy="137220"/>
          </a:xfrm>
          <a:prstGeom prst="rect">
            <a:avLst/>
          </a:prstGeom>
        </p:spPr>
      </p:pic>
      <p:pic>
        <p:nvPicPr>
          <p:cNvPr id="21" name="SK-24-img-20" descr="preencoded.png"/>
          <p:cNvPicPr>
            <a:picLocks noChangeAspect="1"/>
          </p:cNvPicPr>
          <p:nvPr/>
        </p:nvPicPr>
        <p:blipFill>
          <a:blip r:embed="rId22"/>
          <a:stretch>
            <a:fillRect/>
          </a:stretch>
        </p:blipFill>
        <p:spPr>
          <a:xfrm>
            <a:off x="6405563" y="4668589"/>
            <a:ext cx="166688" cy="137220"/>
          </a:xfrm>
          <a:prstGeom prst="rect">
            <a:avLst/>
          </a:prstGeom>
        </p:spPr>
      </p:pic>
      <p:pic>
        <p:nvPicPr>
          <p:cNvPr id="22" name="SK-24-img-21" descr="preencoded.png"/>
          <p:cNvPicPr>
            <a:picLocks noChangeAspect="1"/>
          </p:cNvPicPr>
          <p:nvPr/>
        </p:nvPicPr>
        <p:blipFill>
          <a:blip r:embed="rId23"/>
          <a:stretch>
            <a:fillRect/>
          </a:stretch>
        </p:blipFill>
        <p:spPr>
          <a:xfrm>
            <a:off x="0" y="6096000"/>
            <a:ext cx="12192000" cy="762000"/>
          </a:xfrm>
          <a:prstGeom prst="rect">
            <a:avLst/>
          </a:prstGeom>
        </p:spPr>
      </p:pic>
      <p:sp>
        <p:nvSpPr>
          <p:cNvPr id="23" name="SK-24-text-22"/>
          <p:cNvSpPr/>
          <p:nvPr/>
        </p:nvSpPr>
        <p:spPr>
          <a:xfrm>
            <a:off x="333375" y="257175"/>
            <a:ext cx="678942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ERYTHROMYCIN &amp; ANTI-EMETICS</a:t>
            </a:r>
            <a:endParaRPr lang="en-US" sz="1650" dirty="0"/>
          </a:p>
        </p:txBody>
      </p:sp>
      <p:sp>
        <p:nvSpPr>
          <p:cNvPr id="24" name="SK-24-text-23"/>
          <p:cNvSpPr/>
          <p:nvPr/>
        </p:nvSpPr>
        <p:spPr>
          <a:xfrm>
            <a:off x="333375" y="590550"/>
            <a:ext cx="562356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B: Diabetic Gastroparesis Management</a:t>
            </a:r>
            <a:endParaRPr lang="en-US" sz="900" dirty="0"/>
          </a:p>
        </p:txBody>
      </p:sp>
      <p:sp>
        <p:nvSpPr>
          <p:cNvPr id="25" name="SK-24-text-24"/>
          <p:cNvSpPr/>
          <p:nvPr/>
        </p:nvSpPr>
        <p:spPr>
          <a:xfrm>
            <a:off x="10808940" y="438150"/>
            <a:ext cx="1383060" cy="142875"/>
          </a:xfrm>
          <a:prstGeom prst="rect">
            <a:avLst/>
          </a:prstGeom>
          <a:noFill/>
          <a:ln/>
        </p:spPr>
        <p:txBody>
          <a:bodyPr vert="horz" wrap="square" lIns="0" tIns="0" rIns="0" bIns="0" rtlCol="0" anchor="ctr"/>
          <a:lstStyle/>
          <a:p>
            <a:pPr marL="0" indent="0">
              <a:lnSpc>
                <a:spcPts val="1125"/>
              </a:lnSpc>
              <a:buNone/>
            </a:pPr>
            <a:r>
              <a:rPr lang="en-US" sz="750" b="1" dirty="0">
                <a:solidFill>
                  <a:srgbClr val="FFFFFF"/>
                </a:solidFill>
              </a:rPr>
              <a:t>www.bradfordvts.co.uk</a:t>
            </a:r>
            <a:endParaRPr lang="en-US" sz="750" dirty="0"/>
          </a:p>
        </p:txBody>
      </p:sp>
      <p:sp>
        <p:nvSpPr>
          <p:cNvPr id="26" name="SK-24-text-25"/>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7" name="SK-24-text-26"/>
          <p:cNvSpPr/>
          <p:nvPr/>
        </p:nvSpPr>
        <p:spPr>
          <a:xfrm>
            <a:off x="971550" y="1462088"/>
            <a:ext cx="5715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Erythromycin (Prokinetic)</a:t>
            </a:r>
            <a:endParaRPr lang="en-US" sz="1500" dirty="0"/>
          </a:p>
        </p:txBody>
      </p:sp>
      <p:sp>
        <p:nvSpPr>
          <p:cNvPr id="28" name="SK-24-text-27"/>
          <p:cNvSpPr/>
          <p:nvPr/>
        </p:nvSpPr>
        <p:spPr>
          <a:xfrm>
            <a:off x="738188" y="1938337"/>
            <a:ext cx="504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Mechanism:</a:t>
            </a:r>
            <a:r>
              <a:rPr lang="en-US" sz="1200" dirty="0">
                <a:solidFill>
                  <a:srgbClr val="2D2D2D"/>
                </a:solidFill>
              </a:rPr>
              <a:t> Acts as a </a:t>
            </a:r>
            <a:r>
              <a:rPr lang="en-US" sz="1200" b="1" dirty="0">
                <a:solidFill>
                  <a:srgbClr val="2D2D2D"/>
                </a:solidFill>
              </a:rPr>
              <a:t>motilin receptor agonist</a:t>
            </a:r>
            <a:r>
              <a:rPr lang="en-US" sz="1200" dirty="0">
                <a:solidFill>
                  <a:srgbClr val="2D2D2D"/>
                </a:solidFill>
              </a:rPr>
              <a:t> to stimulate gastric contractions.</a:t>
            </a:r>
            <a:endParaRPr lang="en-US" sz="1200" dirty="0"/>
          </a:p>
        </p:txBody>
      </p:sp>
      <p:sp>
        <p:nvSpPr>
          <p:cNvPr id="29" name="SK-24-text-28"/>
          <p:cNvSpPr/>
          <p:nvPr/>
        </p:nvSpPr>
        <p:spPr>
          <a:xfrm>
            <a:off x="738188" y="2479179"/>
            <a:ext cx="504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Usage:</a:t>
            </a:r>
            <a:r>
              <a:rPr lang="en-US" sz="1200" dirty="0">
                <a:solidFill>
                  <a:srgbClr val="2D2D2D"/>
                </a:solidFill>
              </a:rPr>
              <a:t> Effective for short-term rescue; </a:t>
            </a:r>
            <a:r>
              <a:rPr lang="en-US" sz="1200" b="1" dirty="0">
                <a:solidFill>
                  <a:srgbClr val="2D2D2D"/>
                </a:solidFill>
              </a:rPr>
              <a:t>tachyphylaxis</a:t>
            </a:r>
            <a:r>
              <a:rPr lang="en-US" sz="1200" dirty="0">
                <a:solidFill>
                  <a:srgbClr val="2D2D2D"/>
                </a:solidFill>
              </a:rPr>
              <a:t> (reduced effect) typically develops after 4 weeks.</a:t>
            </a:r>
            <a:endParaRPr lang="en-US" sz="1200" dirty="0"/>
          </a:p>
        </p:txBody>
      </p:sp>
      <p:sp>
        <p:nvSpPr>
          <p:cNvPr id="30" name="SK-24-text-29"/>
          <p:cNvSpPr/>
          <p:nvPr/>
        </p:nvSpPr>
        <p:spPr>
          <a:xfrm>
            <a:off x="738188" y="3039070"/>
            <a:ext cx="11453813" cy="161925"/>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Regime:</a:t>
            </a:r>
            <a:r>
              <a:rPr lang="en-US" sz="1200" dirty="0">
                <a:solidFill>
                  <a:srgbClr val="2D2D2D"/>
                </a:solidFill>
              </a:rPr>
              <a:t> 125–250mg TDS–QDS, taken 15-30 mins before meals.</a:t>
            </a:r>
            <a:endParaRPr lang="en-US" sz="1200" dirty="0"/>
          </a:p>
        </p:txBody>
      </p:sp>
      <p:sp>
        <p:nvSpPr>
          <p:cNvPr id="31" name="SK-24-text-30"/>
          <p:cNvSpPr/>
          <p:nvPr/>
        </p:nvSpPr>
        <p:spPr>
          <a:xfrm>
            <a:off x="814388" y="3280916"/>
            <a:ext cx="3676812" cy="211336"/>
          </a:xfrm>
          <a:prstGeom prst="rect">
            <a:avLst/>
          </a:prstGeom>
          <a:noFill/>
          <a:ln/>
        </p:spPr>
        <p:txBody>
          <a:bodyPr vert="horz" wrap="square" lIns="0" tIns="0" rIns="0" bIns="0" rtlCol="0" anchor="ctr"/>
          <a:lstStyle/>
          <a:p>
            <a:pPr marL="0" indent="0" algn="l">
              <a:lnSpc>
                <a:spcPts val="1365"/>
              </a:lnSpc>
              <a:buNone/>
            </a:pPr>
            <a:r>
              <a:rPr lang="en-US" sz="975" b="1" dirty="0">
                <a:solidFill>
                  <a:srgbClr val="FFFFFF"/>
                </a:solidFill>
              </a:rPr>
              <a:t>Low-dose strategy preferred</a:t>
            </a:r>
            <a:endParaRPr lang="en-US" sz="975" dirty="0"/>
          </a:p>
        </p:txBody>
      </p:sp>
      <p:sp>
        <p:nvSpPr>
          <p:cNvPr id="32" name="SK-24-text-31"/>
          <p:cNvSpPr/>
          <p:nvPr/>
        </p:nvSpPr>
        <p:spPr>
          <a:xfrm>
            <a:off x="814388" y="3818037"/>
            <a:ext cx="508158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AKT PEARL: QTc Monitoring</a:t>
            </a:r>
            <a:endParaRPr lang="en-US" sz="1050" dirty="0"/>
          </a:p>
        </p:txBody>
      </p:sp>
      <p:sp>
        <p:nvSpPr>
          <p:cNvPr id="33" name="SK-24-text-32"/>
          <p:cNvSpPr/>
          <p:nvPr/>
        </p:nvSpPr>
        <p:spPr>
          <a:xfrm>
            <a:off x="590550" y="4056162"/>
            <a:ext cx="5081588" cy="371475"/>
          </a:xfrm>
          <a:prstGeom prst="rect">
            <a:avLst/>
          </a:prstGeom>
          <a:noFill/>
          <a:ln/>
        </p:spPr>
        <p:txBody>
          <a:bodyPr vert="horz" wrap="square" lIns="0" tIns="0" rIns="0" bIns="0" rtlCol="0" anchor="ctr"/>
          <a:lstStyle/>
          <a:p>
            <a:pPr marL="0" indent="0">
              <a:lnSpc>
                <a:spcPts val="1463"/>
              </a:lnSpc>
              <a:buNone/>
            </a:pPr>
            <a:r>
              <a:rPr lang="en-US" sz="975" dirty="0">
                <a:solidFill>
                  <a:srgbClr val="4B5563"/>
                </a:solidFill>
              </a:rPr>
              <a:t>Erythromycin increases risk of </a:t>
            </a:r>
            <a:r>
              <a:rPr lang="en-US" sz="975" b="1" dirty="0">
                <a:solidFill>
                  <a:srgbClr val="4B5563"/>
                </a:solidFill>
              </a:rPr>
              <a:t>QTc prolongation</a:t>
            </a:r>
            <a:r>
              <a:rPr lang="en-US" sz="975" dirty="0">
                <a:solidFill>
                  <a:srgbClr val="4B5563"/>
                </a:solidFill>
              </a:rPr>
              <a:t>. Obtain baseline ECG and avoid co-prescription with other QTc-prolonging drugs.</a:t>
            </a:r>
            <a:endParaRPr lang="en-US" sz="975" dirty="0"/>
          </a:p>
        </p:txBody>
      </p:sp>
      <p:sp>
        <p:nvSpPr>
          <p:cNvPr id="34" name="SK-24-text-33"/>
          <p:cNvSpPr/>
          <p:nvPr/>
        </p:nvSpPr>
        <p:spPr>
          <a:xfrm>
            <a:off x="6900863" y="1462088"/>
            <a:ext cx="5291138"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Symptom-Specific Control</a:t>
            </a:r>
            <a:endParaRPr lang="en-US" sz="1500" dirty="0"/>
          </a:p>
        </p:txBody>
      </p:sp>
      <p:sp>
        <p:nvSpPr>
          <p:cNvPr id="35" name="SK-24-text-34"/>
          <p:cNvSpPr/>
          <p:nvPr/>
        </p:nvSpPr>
        <p:spPr>
          <a:xfrm>
            <a:off x="6667500" y="1938337"/>
            <a:ext cx="504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Ondansetron:</a:t>
            </a:r>
            <a:r>
              <a:rPr lang="en-US" sz="1200" dirty="0">
                <a:solidFill>
                  <a:srgbClr val="2D2D2D"/>
                </a:solidFill>
              </a:rPr>
              <a:t> 4–8mg TDS if vomiting is the predominant symptom. Generally well tolerated.</a:t>
            </a:r>
            <a:endParaRPr lang="en-US" sz="1200" dirty="0"/>
          </a:p>
        </p:txBody>
      </p:sp>
      <p:sp>
        <p:nvSpPr>
          <p:cNvPr id="36" name="SK-24-text-35"/>
          <p:cNvSpPr/>
          <p:nvPr/>
        </p:nvSpPr>
        <p:spPr>
          <a:xfrm>
            <a:off x="6667500" y="2479179"/>
            <a:ext cx="504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Alternatives:</a:t>
            </a:r>
            <a:r>
              <a:rPr lang="en-US" sz="1200" dirty="0">
                <a:solidFill>
                  <a:srgbClr val="2D2D2D"/>
                </a:solidFill>
              </a:rPr>
              <a:t> Promethazine or Prochlorperazine can be used for breakthrough symptoms.</a:t>
            </a:r>
            <a:endParaRPr lang="en-US" sz="1200" dirty="0"/>
          </a:p>
        </p:txBody>
      </p:sp>
      <p:sp>
        <p:nvSpPr>
          <p:cNvPr id="37" name="SK-24-text-36"/>
          <p:cNvSpPr/>
          <p:nvPr/>
        </p:nvSpPr>
        <p:spPr>
          <a:xfrm>
            <a:off x="6667500" y="3020020"/>
            <a:ext cx="504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Avoid:</a:t>
            </a:r>
            <a:r>
              <a:rPr lang="en-US" sz="1200" dirty="0">
                <a:solidFill>
                  <a:srgbClr val="2D2D2D"/>
                </a:solidFill>
              </a:rPr>
              <a:t> Long-term metoclopramide due to MHRA warnings regarding </a:t>
            </a:r>
            <a:r>
              <a:rPr lang="en-US" sz="1200" b="1" dirty="0">
                <a:solidFill>
                  <a:srgbClr val="2D2D2D"/>
                </a:solidFill>
              </a:rPr>
              <a:t>tardive dyskinesia</a:t>
            </a:r>
            <a:r>
              <a:rPr lang="en-US" sz="1200" dirty="0">
                <a:solidFill>
                  <a:srgbClr val="2D2D2D"/>
                </a:solidFill>
              </a:rPr>
              <a:t>.</a:t>
            </a:r>
            <a:endParaRPr lang="en-US" sz="1200" dirty="0"/>
          </a:p>
        </p:txBody>
      </p:sp>
      <p:sp>
        <p:nvSpPr>
          <p:cNvPr id="38" name="SK-24-text-37"/>
          <p:cNvSpPr/>
          <p:nvPr/>
        </p:nvSpPr>
        <p:spPr>
          <a:xfrm>
            <a:off x="6743700" y="3770412"/>
            <a:ext cx="508158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AGA 2025 Clinical Note</a:t>
            </a:r>
            <a:endParaRPr lang="en-US" sz="1050" dirty="0"/>
          </a:p>
        </p:txBody>
      </p:sp>
      <p:sp>
        <p:nvSpPr>
          <p:cNvPr id="39" name="SK-24-text-38"/>
          <p:cNvSpPr/>
          <p:nvPr/>
        </p:nvSpPr>
        <p:spPr>
          <a:xfrm>
            <a:off x="6519863" y="4008537"/>
            <a:ext cx="5081588" cy="371475"/>
          </a:xfrm>
          <a:prstGeom prst="rect">
            <a:avLst/>
          </a:prstGeom>
          <a:noFill/>
          <a:ln/>
        </p:spPr>
        <p:txBody>
          <a:bodyPr vert="horz" wrap="square" lIns="0" tIns="0" rIns="0" bIns="0" rtlCol="0" anchor="ctr"/>
          <a:lstStyle/>
          <a:p>
            <a:pPr marL="0" indent="0">
              <a:lnSpc>
                <a:spcPts val="1463"/>
              </a:lnSpc>
              <a:buNone/>
            </a:pPr>
            <a:r>
              <a:rPr lang="en-US" sz="975" dirty="0">
                <a:solidFill>
                  <a:srgbClr val="4B5563"/>
                </a:solidFill>
              </a:rPr>
              <a:t>Anti-emetics improve symptoms but </a:t>
            </a:r>
            <a:r>
              <a:rPr lang="en-US" sz="975" b="1" dirty="0">
                <a:solidFill>
                  <a:srgbClr val="4B5563"/>
                </a:solidFill>
              </a:rPr>
              <a:t>do not</a:t>
            </a:r>
            <a:r>
              <a:rPr lang="en-US" sz="975" dirty="0">
                <a:solidFill>
                  <a:srgbClr val="4B5563"/>
                </a:solidFill>
              </a:rPr>
              <a:t> improve gastric emptying. Use as adjuncts to prokinetics and dietary modification.</a:t>
            </a:r>
            <a:endParaRPr lang="en-US" sz="975" dirty="0"/>
          </a:p>
        </p:txBody>
      </p:sp>
      <p:sp>
        <p:nvSpPr>
          <p:cNvPr id="40" name="SK-24-text-39"/>
          <p:cNvSpPr/>
          <p:nvPr/>
        </p:nvSpPr>
        <p:spPr>
          <a:xfrm>
            <a:off x="6648450" y="4637187"/>
            <a:ext cx="5543550" cy="200025"/>
          </a:xfrm>
          <a:prstGeom prst="rect">
            <a:avLst/>
          </a:prstGeom>
          <a:noFill/>
          <a:ln/>
        </p:spPr>
        <p:txBody>
          <a:bodyPr vert="horz" wrap="square" lIns="0" tIns="0" rIns="0" bIns="0" rtlCol="0" anchor="ctr"/>
          <a:lstStyle/>
          <a:p>
            <a:pPr marL="0" indent="0">
              <a:lnSpc>
                <a:spcPts val="1575"/>
              </a:lnSpc>
              <a:buNone/>
            </a:pPr>
            <a:r>
              <a:rPr lang="en-US" sz="1050" dirty="0">
                <a:solidFill>
                  <a:srgbClr val="555555"/>
                </a:solidFill>
              </a:rPr>
              <a:t>Consider </a:t>
            </a:r>
            <a:r>
              <a:rPr lang="en-US" sz="1050" b="1" dirty="0">
                <a:solidFill>
                  <a:srgbClr val="555555"/>
                </a:solidFill>
              </a:rPr>
              <a:t>rotating</a:t>
            </a:r>
            <a:r>
              <a:rPr lang="en-US" sz="1050" dirty="0">
                <a:solidFill>
                  <a:srgbClr val="555555"/>
                </a:solidFill>
              </a:rPr>
              <a:t> prokinetics to maintain efficacy.</a:t>
            </a:r>
            <a:endParaRPr lang="en-US" sz="1050" dirty="0"/>
          </a:p>
        </p:txBody>
      </p:sp>
      <p:sp>
        <p:nvSpPr>
          <p:cNvPr id="41" name="SK-24-text-40"/>
          <p:cNvSpPr/>
          <p:nvPr/>
        </p:nvSpPr>
        <p:spPr>
          <a:xfrm>
            <a:off x="285750" y="6096000"/>
            <a:ext cx="11620500" cy="762000"/>
          </a:xfrm>
          <a:prstGeom prst="rect">
            <a:avLst/>
          </a:prstGeom>
          <a:noFill/>
          <a:ln/>
        </p:spPr>
        <p:txBody>
          <a:bodyPr vert="horz" wrap="square" lIns="0" tIns="0" rIns="0" bIns="0" rtlCol="0" anchor="ctr"/>
          <a:lstStyle/>
          <a:p>
            <a:pPr marL="0" indent="0">
              <a:lnSpc>
                <a:spcPts val="1350"/>
              </a:lnSpc>
              <a:buNone/>
            </a:pPr>
            <a:r>
              <a:rPr lang="en-US" sz="900" b="1" dirty="0">
                <a:solidFill>
                  <a:srgbClr val="6B7280"/>
                </a:solidFill>
              </a:rPr>
              <a:t>Speaker Notes:</a:t>
            </a:r>
            <a:r>
              <a:rPr lang="en-US" sz="900" dirty="0">
                <a:solidFill>
                  <a:srgbClr val="6B7280"/>
                </a:solidFill>
              </a:rPr>
              <a:t> Erythromycin is a unique antibiotic that mimics motilin, a hormone that triggers gastric movement. It is highly effective initially but loses potency within a month (tachyphylaxis), so it’s best used for short "bursts" or rotated. ALWAYS check the QTc on an ECG before starting. For vomiting, Ondansetron is the preferred non-prokinetic anti-emetic due to its safety profile. Remind trainees that while Ondansetron stops the patient from feeling sick, it doesn't help the food move through the stomach—that's why it's an adjunct to prokinetics like Domperidone or Erythromycin.</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5-img-3" descr="preencoded.png"/>
          <p:cNvPicPr>
            <a:picLocks noChangeAspect="1"/>
          </p:cNvPicPr>
          <p:nvPr/>
        </p:nvPicPr>
        <p:blipFill>
          <a:blip r:embed="rId5"/>
          <a:stretch>
            <a:fillRect/>
          </a:stretch>
        </p:blipFill>
        <p:spPr>
          <a:xfrm>
            <a:off x="142875" y="142875"/>
            <a:ext cx="11906250" cy="733425"/>
          </a:xfrm>
          <a:prstGeom prst="rect">
            <a:avLst/>
          </a:prstGeom>
        </p:spPr>
      </p:pic>
      <p:pic>
        <p:nvPicPr>
          <p:cNvPr id="5" name="SK-25-img-4" descr="preencoded.png"/>
          <p:cNvPicPr>
            <a:picLocks noChangeAspect="1"/>
          </p:cNvPicPr>
          <p:nvPr/>
        </p:nvPicPr>
        <p:blipFill>
          <a:blip r:embed="rId6"/>
          <a:stretch>
            <a:fillRect/>
          </a:stretch>
        </p:blipFill>
        <p:spPr>
          <a:xfrm>
            <a:off x="381000" y="1223963"/>
            <a:ext cx="11430000" cy="800100"/>
          </a:xfrm>
          <a:prstGeom prst="rect">
            <a:avLst/>
          </a:prstGeom>
        </p:spPr>
      </p:pic>
      <p:pic>
        <p:nvPicPr>
          <p:cNvPr id="6" name="SK-25-img-5" descr="preencoded.png"/>
          <p:cNvPicPr>
            <a:picLocks noChangeAspect="1"/>
          </p:cNvPicPr>
          <p:nvPr/>
        </p:nvPicPr>
        <p:blipFill>
          <a:blip r:embed="rId7"/>
          <a:stretch>
            <a:fillRect/>
          </a:stretch>
        </p:blipFill>
        <p:spPr>
          <a:xfrm>
            <a:off x="381000" y="2262188"/>
            <a:ext cx="5572125" cy="3805237"/>
          </a:xfrm>
          <a:prstGeom prst="rect">
            <a:avLst/>
          </a:prstGeom>
        </p:spPr>
      </p:pic>
      <p:pic>
        <p:nvPicPr>
          <p:cNvPr id="7" name="SK-25-img-6" descr="preencoded.png"/>
          <p:cNvPicPr>
            <a:picLocks noChangeAspect="1"/>
          </p:cNvPicPr>
          <p:nvPr/>
        </p:nvPicPr>
        <p:blipFill>
          <a:blip r:embed="rId8"/>
          <a:stretch>
            <a:fillRect/>
          </a:stretch>
        </p:blipFill>
        <p:spPr>
          <a:xfrm>
            <a:off x="571500" y="2452688"/>
            <a:ext cx="5191125" cy="381000"/>
          </a:xfrm>
          <a:prstGeom prst="rect">
            <a:avLst/>
          </a:prstGeom>
        </p:spPr>
      </p:pic>
      <p:pic>
        <p:nvPicPr>
          <p:cNvPr id="8" name="SK-25-img-7" descr="preencoded.png"/>
          <p:cNvPicPr>
            <a:picLocks noChangeAspect="1"/>
          </p:cNvPicPr>
          <p:nvPr/>
        </p:nvPicPr>
        <p:blipFill>
          <a:blip r:embed="rId9"/>
          <a:stretch>
            <a:fillRect/>
          </a:stretch>
        </p:blipFill>
        <p:spPr>
          <a:xfrm>
            <a:off x="571500" y="2481263"/>
            <a:ext cx="285750" cy="228600"/>
          </a:xfrm>
          <a:prstGeom prst="rect">
            <a:avLst/>
          </a:prstGeom>
        </p:spPr>
      </p:pic>
      <p:pic>
        <p:nvPicPr>
          <p:cNvPr id="9" name="SK-25-img-8" descr="preencoded.png"/>
          <p:cNvPicPr>
            <a:picLocks noChangeAspect="1"/>
          </p:cNvPicPr>
          <p:nvPr/>
        </p:nvPicPr>
        <p:blipFill>
          <a:blip r:embed="rId10"/>
          <a:stretch>
            <a:fillRect/>
          </a:stretch>
        </p:blipFill>
        <p:spPr>
          <a:xfrm>
            <a:off x="571500" y="3014663"/>
            <a:ext cx="166688" cy="212080"/>
          </a:xfrm>
          <a:prstGeom prst="rect">
            <a:avLst/>
          </a:prstGeom>
        </p:spPr>
      </p:pic>
      <p:pic>
        <p:nvPicPr>
          <p:cNvPr id="10" name="SK-25-img-9" descr="preencoded.png"/>
          <p:cNvPicPr>
            <a:picLocks noChangeAspect="1"/>
          </p:cNvPicPr>
          <p:nvPr/>
        </p:nvPicPr>
        <p:blipFill>
          <a:blip r:embed="rId11"/>
          <a:stretch>
            <a:fillRect/>
          </a:stretch>
        </p:blipFill>
        <p:spPr>
          <a:xfrm>
            <a:off x="571500" y="3555504"/>
            <a:ext cx="166688" cy="212080"/>
          </a:xfrm>
          <a:prstGeom prst="rect">
            <a:avLst/>
          </a:prstGeom>
        </p:spPr>
      </p:pic>
      <p:pic>
        <p:nvPicPr>
          <p:cNvPr id="11" name="SK-25-img-10" descr="preencoded.png"/>
          <p:cNvPicPr>
            <a:picLocks noChangeAspect="1"/>
          </p:cNvPicPr>
          <p:nvPr/>
        </p:nvPicPr>
        <p:blipFill>
          <a:blip r:embed="rId12"/>
          <a:stretch>
            <a:fillRect/>
          </a:stretch>
        </p:blipFill>
        <p:spPr>
          <a:xfrm>
            <a:off x="571500" y="4096345"/>
            <a:ext cx="166688" cy="212080"/>
          </a:xfrm>
          <a:prstGeom prst="rect">
            <a:avLst/>
          </a:prstGeom>
        </p:spPr>
      </p:pic>
      <p:pic>
        <p:nvPicPr>
          <p:cNvPr id="12" name="SK-25-img-11" descr="preencoded.png"/>
          <p:cNvPicPr>
            <a:picLocks noChangeAspect="1"/>
          </p:cNvPicPr>
          <p:nvPr/>
        </p:nvPicPr>
        <p:blipFill>
          <a:blip r:embed="rId13"/>
          <a:stretch>
            <a:fillRect/>
          </a:stretch>
        </p:blipFill>
        <p:spPr>
          <a:xfrm>
            <a:off x="571500" y="4627662"/>
            <a:ext cx="5191125" cy="714375"/>
          </a:xfrm>
          <a:prstGeom prst="rect">
            <a:avLst/>
          </a:prstGeom>
        </p:spPr>
      </p:pic>
      <p:pic>
        <p:nvPicPr>
          <p:cNvPr id="13" name="SK-25-img-12" descr="preencoded.png"/>
          <p:cNvPicPr>
            <a:picLocks noChangeAspect="1"/>
          </p:cNvPicPr>
          <p:nvPr/>
        </p:nvPicPr>
        <p:blipFill>
          <a:blip r:embed="rId14"/>
          <a:stretch>
            <a:fillRect/>
          </a:stretch>
        </p:blipFill>
        <p:spPr>
          <a:xfrm>
            <a:off x="714375" y="4818162"/>
            <a:ext cx="333375" cy="333375"/>
          </a:xfrm>
          <a:prstGeom prst="rect">
            <a:avLst/>
          </a:prstGeom>
        </p:spPr>
      </p:pic>
      <p:pic>
        <p:nvPicPr>
          <p:cNvPr id="14" name="SK-25-img-13" descr="preencoded.png"/>
          <p:cNvPicPr>
            <a:picLocks noChangeAspect="1"/>
          </p:cNvPicPr>
          <p:nvPr/>
        </p:nvPicPr>
        <p:blipFill>
          <a:blip r:embed="rId7"/>
          <a:stretch>
            <a:fillRect/>
          </a:stretch>
        </p:blipFill>
        <p:spPr>
          <a:xfrm>
            <a:off x="6238875" y="2262188"/>
            <a:ext cx="5572125" cy="3805237"/>
          </a:xfrm>
          <a:prstGeom prst="rect">
            <a:avLst/>
          </a:prstGeom>
        </p:spPr>
      </p:pic>
      <p:pic>
        <p:nvPicPr>
          <p:cNvPr id="15" name="SK-25-img-14" descr="preencoded.png"/>
          <p:cNvPicPr>
            <a:picLocks noChangeAspect="1"/>
          </p:cNvPicPr>
          <p:nvPr/>
        </p:nvPicPr>
        <p:blipFill>
          <a:blip r:embed="rId8"/>
          <a:stretch>
            <a:fillRect/>
          </a:stretch>
        </p:blipFill>
        <p:spPr>
          <a:xfrm>
            <a:off x="6429375" y="2452688"/>
            <a:ext cx="5191125" cy="381000"/>
          </a:xfrm>
          <a:prstGeom prst="rect">
            <a:avLst/>
          </a:prstGeom>
        </p:spPr>
      </p:pic>
      <p:pic>
        <p:nvPicPr>
          <p:cNvPr id="16" name="SK-25-img-15" descr="preencoded.png"/>
          <p:cNvPicPr>
            <a:picLocks noChangeAspect="1"/>
          </p:cNvPicPr>
          <p:nvPr/>
        </p:nvPicPr>
        <p:blipFill>
          <a:blip r:embed="rId15"/>
          <a:stretch>
            <a:fillRect/>
          </a:stretch>
        </p:blipFill>
        <p:spPr>
          <a:xfrm>
            <a:off x="6429375" y="2481263"/>
            <a:ext cx="285750" cy="228600"/>
          </a:xfrm>
          <a:prstGeom prst="rect">
            <a:avLst/>
          </a:prstGeom>
        </p:spPr>
      </p:pic>
      <p:pic>
        <p:nvPicPr>
          <p:cNvPr id="17" name="SK-25-img-16" descr="preencoded.png"/>
          <p:cNvPicPr>
            <a:picLocks noChangeAspect="1"/>
          </p:cNvPicPr>
          <p:nvPr/>
        </p:nvPicPr>
        <p:blipFill>
          <a:blip r:embed="rId16"/>
          <a:stretch>
            <a:fillRect/>
          </a:stretch>
        </p:blipFill>
        <p:spPr>
          <a:xfrm>
            <a:off x="6429375" y="3014663"/>
            <a:ext cx="166688" cy="194370"/>
          </a:xfrm>
          <a:prstGeom prst="rect">
            <a:avLst/>
          </a:prstGeom>
        </p:spPr>
      </p:pic>
      <p:pic>
        <p:nvPicPr>
          <p:cNvPr id="18" name="SK-25-img-17" descr="preencoded.png"/>
          <p:cNvPicPr>
            <a:picLocks noChangeAspect="1"/>
          </p:cNvPicPr>
          <p:nvPr/>
        </p:nvPicPr>
        <p:blipFill>
          <a:blip r:embed="rId17"/>
          <a:stretch>
            <a:fillRect/>
          </a:stretch>
        </p:blipFill>
        <p:spPr>
          <a:xfrm>
            <a:off x="6429375" y="3555504"/>
            <a:ext cx="166688" cy="212080"/>
          </a:xfrm>
          <a:prstGeom prst="rect">
            <a:avLst/>
          </a:prstGeom>
        </p:spPr>
      </p:pic>
      <p:pic>
        <p:nvPicPr>
          <p:cNvPr id="19" name="SK-25-img-18" descr="preencoded.png"/>
          <p:cNvPicPr>
            <a:picLocks noChangeAspect="1"/>
          </p:cNvPicPr>
          <p:nvPr/>
        </p:nvPicPr>
        <p:blipFill>
          <a:blip r:embed="rId18"/>
          <a:stretch>
            <a:fillRect/>
          </a:stretch>
        </p:blipFill>
        <p:spPr>
          <a:xfrm>
            <a:off x="6429375" y="4096345"/>
            <a:ext cx="166688" cy="194370"/>
          </a:xfrm>
          <a:prstGeom prst="rect">
            <a:avLst/>
          </a:prstGeom>
        </p:spPr>
      </p:pic>
      <p:pic>
        <p:nvPicPr>
          <p:cNvPr id="20" name="SK-25-img-19" descr="preencoded.png"/>
          <p:cNvPicPr>
            <a:picLocks noChangeAspect="1"/>
          </p:cNvPicPr>
          <p:nvPr/>
        </p:nvPicPr>
        <p:blipFill>
          <a:blip r:embed="rId19"/>
          <a:stretch>
            <a:fillRect/>
          </a:stretch>
        </p:blipFill>
        <p:spPr>
          <a:xfrm>
            <a:off x="6429375" y="4637187"/>
            <a:ext cx="166688" cy="179487"/>
          </a:xfrm>
          <a:prstGeom prst="rect">
            <a:avLst/>
          </a:prstGeom>
        </p:spPr>
      </p:pic>
      <p:pic>
        <p:nvPicPr>
          <p:cNvPr id="21" name="SK-25-img-20" descr="preencoded.png"/>
          <p:cNvPicPr>
            <a:picLocks noChangeAspect="1"/>
          </p:cNvPicPr>
          <p:nvPr/>
        </p:nvPicPr>
        <p:blipFill>
          <a:blip r:embed="rId20"/>
          <a:stretch>
            <a:fillRect/>
          </a:stretch>
        </p:blipFill>
        <p:spPr>
          <a:xfrm>
            <a:off x="381000" y="6305550"/>
            <a:ext cx="11430000" cy="266700"/>
          </a:xfrm>
          <a:prstGeom prst="rect">
            <a:avLst/>
          </a:prstGeom>
        </p:spPr>
      </p:pic>
      <p:pic>
        <p:nvPicPr>
          <p:cNvPr id="22" name="SK-25-img-21" descr="preencoded.png"/>
          <p:cNvPicPr>
            <a:picLocks noChangeAspect="1"/>
          </p:cNvPicPr>
          <p:nvPr/>
        </p:nvPicPr>
        <p:blipFill>
          <a:blip r:embed="rId21"/>
          <a:stretch>
            <a:fillRect/>
          </a:stretch>
        </p:blipFill>
        <p:spPr>
          <a:xfrm>
            <a:off x="381000" y="6437263"/>
            <a:ext cx="142875" cy="114300"/>
          </a:xfrm>
          <a:prstGeom prst="rect">
            <a:avLst/>
          </a:prstGeom>
        </p:spPr>
      </p:pic>
      <p:sp>
        <p:nvSpPr>
          <p:cNvPr id="23" name="SK-25-text-22"/>
          <p:cNvSpPr/>
          <p:nvPr/>
        </p:nvSpPr>
        <p:spPr>
          <a:xfrm>
            <a:off x="333375" y="257175"/>
            <a:ext cx="980694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MANAGING HYPOGLYCAEMIA IN GASTROPARESIS</a:t>
            </a:r>
            <a:endParaRPr lang="en-US" sz="1650" dirty="0"/>
          </a:p>
        </p:txBody>
      </p:sp>
      <p:sp>
        <p:nvSpPr>
          <p:cNvPr id="24" name="SK-25-text-23"/>
          <p:cNvSpPr/>
          <p:nvPr/>
        </p:nvSpPr>
        <p:spPr>
          <a:xfrm>
            <a:off x="333375" y="590550"/>
            <a:ext cx="562356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B: Acute Management &amp; Patient Safety</a:t>
            </a:r>
            <a:endParaRPr lang="en-US" sz="900" dirty="0"/>
          </a:p>
        </p:txBody>
      </p:sp>
      <p:sp>
        <p:nvSpPr>
          <p:cNvPr id="25" name="SK-25-text-24"/>
          <p:cNvSpPr/>
          <p:nvPr/>
        </p:nvSpPr>
        <p:spPr>
          <a:xfrm>
            <a:off x="10808940" y="438150"/>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6" name="SK-25-text-25"/>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7" name="SK-25-text-26"/>
          <p:cNvSpPr/>
          <p:nvPr/>
        </p:nvSpPr>
        <p:spPr>
          <a:xfrm>
            <a:off x="619125" y="1366838"/>
            <a:ext cx="10953750"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Standard oral hypoglycaemia treatments (Rule of 15) fail in gastroparesis due to delayed gastric emptying. A "buccal-first" approach is critical to prevent severe or prolonged hypos.</a:t>
            </a:r>
            <a:endParaRPr lang="en-US" sz="1350" dirty="0"/>
          </a:p>
        </p:txBody>
      </p:sp>
      <p:sp>
        <p:nvSpPr>
          <p:cNvPr id="28" name="SK-25-text-27"/>
          <p:cNvSpPr/>
          <p:nvPr/>
        </p:nvSpPr>
        <p:spPr>
          <a:xfrm>
            <a:off x="971550" y="2452688"/>
            <a:ext cx="4114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The "Gastric Trap"</a:t>
            </a:r>
            <a:endParaRPr lang="en-US" sz="1500" dirty="0"/>
          </a:p>
        </p:txBody>
      </p:sp>
      <p:sp>
        <p:nvSpPr>
          <p:cNvPr id="29" name="SK-25-text-28"/>
          <p:cNvSpPr/>
          <p:nvPr/>
        </p:nvSpPr>
        <p:spPr>
          <a:xfrm>
            <a:off x="833438" y="2976563"/>
            <a:ext cx="492918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Delayed Absorption:</a:t>
            </a:r>
            <a:r>
              <a:rPr lang="en-US" sz="1200" dirty="0">
                <a:solidFill>
                  <a:srgbClr val="2D2D2D"/>
                </a:solidFill>
              </a:rPr>
              <a:t> Glucose drinks/tablets remain in the stomach for hours rather than entering the small intestine.</a:t>
            </a:r>
            <a:endParaRPr lang="en-US" sz="1200" dirty="0"/>
          </a:p>
        </p:txBody>
      </p:sp>
      <p:sp>
        <p:nvSpPr>
          <p:cNvPr id="30" name="SK-25-text-29"/>
          <p:cNvSpPr/>
          <p:nvPr/>
        </p:nvSpPr>
        <p:spPr>
          <a:xfrm>
            <a:off x="833438" y="3517404"/>
            <a:ext cx="492918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Mismatch:</a:t>
            </a:r>
            <a:r>
              <a:rPr lang="en-US" sz="1200" dirty="0">
                <a:solidFill>
                  <a:srgbClr val="2D2D2D"/>
                </a:solidFill>
              </a:rPr>
              <a:t> Blood glucose continues to drop while the treatment sits unabsorbed, leading to dangerous lows.</a:t>
            </a:r>
            <a:endParaRPr lang="en-US" sz="1200" dirty="0"/>
          </a:p>
        </p:txBody>
      </p:sp>
      <p:sp>
        <p:nvSpPr>
          <p:cNvPr id="31" name="SK-25-text-30"/>
          <p:cNvSpPr/>
          <p:nvPr/>
        </p:nvSpPr>
        <p:spPr>
          <a:xfrm>
            <a:off x="833438" y="4058245"/>
            <a:ext cx="492918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Rebound Risk:</a:t>
            </a:r>
            <a:r>
              <a:rPr lang="en-US" sz="1200" dirty="0">
                <a:solidFill>
                  <a:srgbClr val="2D2D2D"/>
                </a:solidFill>
              </a:rPr>
              <a:t> Patients often over-treat because they don't feel better quickly, causing massive later spikes.</a:t>
            </a:r>
            <a:endParaRPr lang="en-US" sz="1200" dirty="0"/>
          </a:p>
        </p:txBody>
      </p:sp>
      <p:sp>
        <p:nvSpPr>
          <p:cNvPr id="32" name="SK-25-text-31"/>
          <p:cNvSpPr/>
          <p:nvPr/>
        </p:nvSpPr>
        <p:spPr>
          <a:xfrm>
            <a:off x="1190625" y="4770537"/>
            <a:ext cx="4429125"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A94442"/>
                </a:solidFill>
              </a:rPr>
              <a:t>AVOID: Orange juice, Lucozade, or standard Dextrose tablets as primary rescue.</a:t>
            </a:r>
            <a:endParaRPr lang="en-US" sz="1125" dirty="0"/>
          </a:p>
        </p:txBody>
      </p:sp>
      <p:sp>
        <p:nvSpPr>
          <p:cNvPr id="33" name="SK-25-text-32"/>
          <p:cNvSpPr/>
          <p:nvPr/>
        </p:nvSpPr>
        <p:spPr>
          <a:xfrm>
            <a:off x="6829425" y="2452688"/>
            <a:ext cx="4343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The Buccal Solution</a:t>
            </a:r>
            <a:endParaRPr lang="en-US" sz="1500" dirty="0"/>
          </a:p>
        </p:txBody>
      </p:sp>
      <p:sp>
        <p:nvSpPr>
          <p:cNvPr id="34" name="SK-25-text-33"/>
          <p:cNvSpPr/>
          <p:nvPr/>
        </p:nvSpPr>
        <p:spPr>
          <a:xfrm>
            <a:off x="6691313" y="2976563"/>
            <a:ext cx="492918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Glucogel / Dextrogel:</a:t>
            </a:r>
            <a:r>
              <a:rPr lang="en-US" sz="1200" dirty="0">
                <a:solidFill>
                  <a:srgbClr val="2D2D2D"/>
                </a:solidFill>
              </a:rPr>
              <a:t> Essential first-line. Rub the gel directly into the gums and inside of the cheeks.</a:t>
            </a:r>
            <a:endParaRPr lang="en-US" sz="1200" dirty="0"/>
          </a:p>
        </p:txBody>
      </p:sp>
      <p:sp>
        <p:nvSpPr>
          <p:cNvPr id="35" name="SK-25-text-34"/>
          <p:cNvSpPr/>
          <p:nvPr/>
        </p:nvSpPr>
        <p:spPr>
          <a:xfrm>
            <a:off x="6691313" y="3517404"/>
            <a:ext cx="492918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Mucosal Absorption:</a:t>
            </a:r>
            <a:r>
              <a:rPr lang="en-US" sz="1200" dirty="0">
                <a:solidFill>
                  <a:srgbClr val="2D2D2D"/>
                </a:solidFill>
              </a:rPr>
              <a:t> Glucose is absorbed directly into the bloodstream via the oral mucosa, bypassing the stomach.</a:t>
            </a:r>
            <a:endParaRPr lang="en-US" sz="1200" dirty="0"/>
          </a:p>
        </p:txBody>
      </p:sp>
      <p:sp>
        <p:nvSpPr>
          <p:cNvPr id="36" name="SK-25-text-35"/>
          <p:cNvSpPr/>
          <p:nvPr/>
        </p:nvSpPr>
        <p:spPr>
          <a:xfrm>
            <a:off x="6691313" y="4058245"/>
            <a:ext cx="492918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Glucagon Kit:</a:t>
            </a:r>
            <a:r>
              <a:rPr lang="en-US" sz="1200" dirty="0">
                <a:solidFill>
                  <a:srgbClr val="2D2D2D"/>
                </a:solidFill>
              </a:rPr>
              <a:t> Ensure family/carers are trained in IM Glucagon if the patient becomes unable to swallow.</a:t>
            </a:r>
            <a:endParaRPr lang="en-US" sz="1200" dirty="0"/>
          </a:p>
        </p:txBody>
      </p:sp>
      <p:sp>
        <p:nvSpPr>
          <p:cNvPr id="37" name="SK-25-text-36"/>
          <p:cNvSpPr/>
          <p:nvPr/>
        </p:nvSpPr>
        <p:spPr>
          <a:xfrm>
            <a:off x="6691313" y="4599087"/>
            <a:ext cx="492918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Secondary Care:</a:t>
            </a:r>
            <a:r>
              <a:rPr lang="en-US" sz="1200" dirty="0">
                <a:solidFill>
                  <a:srgbClr val="2D2D2D"/>
                </a:solidFill>
              </a:rPr>
              <a:t> If buccal route fails or patient is obtunded, IV 10% or 20% Glucose is mandatory.</a:t>
            </a:r>
            <a:endParaRPr lang="en-US" sz="1200" dirty="0"/>
          </a:p>
        </p:txBody>
      </p:sp>
      <p:sp>
        <p:nvSpPr>
          <p:cNvPr id="38" name="SK-25-text-37"/>
          <p:cNvSpPr/>
          <p:nvPr/>
        </p:nvSpPr>
        <p:spPr>
          <a:xfrm>
            <a:off x="555724" y="6400800"/>
            <a:ext cx="11636276" cy="171450"/>
          </a:xfrm>
          <a:prstGeom prst="rect">
            <a:avLst/>
          </a:prstGeom>
          <a:noFill/>
          <a:ln/>
        </p:spPr>
        <p:txBody>
          <a:bodyPr vert="horz" wrap="square" lIns="0" tIns="0" rIns="0" bIns="0" rtlCol="0" anchor="ctr"/>
          <a:lstStyle/>
          <a:p>
            <a:pPr marL="0" indent="0">
              <a:lnSpc>
                <a:spcPts val="1350"/>
              </a:lnSpc>
              <a:buNone/>
            </a:pPr>
            <a:r>
              <a:rPr lang="en-US" sz="900" dirty="0">
                <a:solidFill>
                  <a:srgbClr val="777777"/>
                </a:solidFill>
              </a:rPr>
              <a:t> </a:t>
            </a:r>
            <a:r>
              <a:rPr lang="en-US" sz="900" b="1" dirty="0">
                <a:solidFill>
                  <a:srgbClr val="777777"/>
                </a:solidFill>
              </a:rPr>
              <a:t>AKT Tip:</a:t>
            </a:r>
            <a:r>
              <a:rPr lang="en-US" sz="900" dirty="0">
                <a:solidFill>
                  <a:srgbClr val="777777"/>
                </a:solidFill>
              </a:rPr>
              <a:t> Remember that Glucogel is not just for unconscious patients in gastroparesis; it is the </a:t>
            </a:r>
            <a:r>
              <a:rPr lang="en-US" sz="900" i="1" dirty="0">
                <a:solidFill>
                  <a:srgbClr val="777777"/>
                </a:solidFill>
              </a:rPr>
              <a:t>preferred</a:t>
            </a:r>
            <a:r>
              <a:rPr lang="en-US" sz="900" dirty="0">
                <a:solidFill>
                  <a:srgbClr val="777777"/>
                </a:solidFill>
              </a:rPr>
              <a:t> oral route.</a:t>
            </a:r>
            <a:endParaRPr lang="en-US" sz="900" dirty="0"/>
          </a:p>
        </p:txBody>
      </p:sp>
      <p:sp>
        <p:nvSpPr>
          <p:cNvPr id="39" name="SK-25-text-38"/>
          <p:cNvSpPr/>
          <p:nvPr/>
        </p:nvSpPr>
        <p:spPr>
          <a:xfrm>
            <a:off x="10231041" y="6400800"/>
            <a:ext cx="1960959" cy="171450"/>
          </a:xfrm>
          <a:prstGeom prst="rect">
            <a:avLst/>
          </a:prstGeom>
          <a:noFill/>
          <a:ln/>
        </p:spPr>
        <p:txBody>
          <a:bodyPr vert="horz" wrap="square" lIns="0" tIns="0" rIns="0" bIns="0" rtlCol="0" anchor="ctr"/>
          <a:lstStyle/>
          <a:p>
            <a:pPr marL="0" indent="0">
              <a:lnSpc>
                <a:spcPts val="1350"/>
              </a:lnSpc>
              <a:buNone/>
            </a:pPr>
            <a:r>
              <a:rPr lang="en-US" sz="900" dirty="0">
                <a:solidFill>
                  <a:srgbClr val="777777"/>
                </a:solidFill>
              </a:rPr>
              <a:t>AGA 2025 | NICE NG28 (2026)</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6-img-3" descr="preencoded.png"/>
          <p:cNvPicPr>
            <a:picLocks noChangeAspect="1"/>
          </p:cNvPicPr>
          <p:nvPr/>
        </p:nvPicPr>
        <p:blipFill>
          <a:blip r:embed="rId5"/>
          <a:stretch>
            <a:fillRect/>
          </a:stretch>
        </p:blipFill>
        <p:spPr>
          <a:xfrm>
            <a:off x="142875" y="142875"/>
            <a:ext cx="11906250" cy="733425"/>
          </a:xfrm>
          <a:prstGeom prst="rect">
            <a:avLst/>
          </a:prstGeom>
        </p:spPr>
      </p:pic>
      <p:pic>
        <p:nvPicPr>
          <p:cNvPr id="5" name="SK-26-img-4" descr="preencoded.png"/>
          <p:cNvPicPr>
            <a:picLocks noChangeAspect="1"/>
          </p:cNvPicPr>
          <p:nvPr/>
        </p:nvPicPr>
        <p:blipFill>
          <a:blip r:embed="rId6"/>
          <a:stretch>
            <a:fillRect/>
          </a:stretch>
        </p:blipFill>
        <p:spPr>
          <a:xfrm>
            <a:off x="381000" y="1897856"/>
            <a:ext cx="5524500" cy="2381250"/>
          </a:xfrm>
          <a:prstGeom prst="rect">
            <a:avLst/>
          </a:prstGeom>
        </p:spPr>
      </p:pic>
      <p:pic>
        <p:nvPicPr>
          <p:cNvPr id="6" name="SK-26-img-5" descr="preencoded.png"/>
          <p:cNvPicPr>
            <a:picLocks noChangeAspect="1"/>
          </p:cNvPicPr>
          <p:nvPr/>
        </p:nvPicPr>
        <p:blipFill>
          <a:blip r:embed="rId7"/>
          <a:stretch>
            <a:fillRect/>
          </a:stretch>
        </p:blipFill>
        <p:spPr>
          <a:xfrm>
            <a:off x="571500" y="2135981"/>
            <a:ext cx="238125" cy="190500"/>
          </a:xfrm>
          <a:prstGeom prst="rect">
            <a:avLst/>
          </a:prstGeom>
        </p:spPr>
      </p:pic>
      <p:pic>
        <p:nvPicPr>
          <p:cNvPr id="7" name="SK-26-img-6" descr="preencoded.png"/>
          <p:cNvPicPr>
            <a:picLocks noChangeAspect="1"/>
          </p:cNvPicPr>
          <p:nvPr/>
        </p:nvPicPr>
        <p:blipFill>
          <a:blip r:embed="rId8"/>
          <a:stretch>
            <a:fillRect/>
          </a:stretch>
        </p:blipFill>
        <p:spPr>
          <a:xfrm>
            <a:off x="571500" y="2526506"/>
            <a:ext cx="166688" cy="233362"/>
          </a:xfrm>
          <a:prstGeom prst="rect">
            <a:avLst/>
          </a:prstGeom>
        </p:spPr>
      </p:pic>
      <p:pic>
        <p:nvPicPr>
          <p:cNvPr id="8" name="SK-26-img-7" descr="preencoded.png"/>
          <p:cNvPicPr>
            <a:picLocks noChangeAspect="1"/>
          </p:cNvPicPr>
          <p:nvPr/>
        </p:nvPicPr>
        <p:blipFill>
          <a:blip r:embed="rId9"/>
          <a:stretch>
            <a:fillRect/>
          </a:stretch>
        </p:blipFill>
        <p:spPr>
          <a:xfrm>
            <a:off x="571500" y="3098006"/>
            <a:ext cx="166688" cy="233362"/>
          </a:xfrm>
          <a:prstGeom prst="rect">
            <a:avLst/>
          </a:prstGeom>
        </p:spPr>
      </p:pic>
      <p:pic>
        <p:nvPicPr>
          <p:cNvPr id="9" name="SK-26-img-8" descr="preencoded.png"/>
          <p:cNvPicPr>
            <a:picLocks noChangeAspect="1"/>
          </p:cNvPicPr>
          <p:nvPr/>
        </p:nvPicPr>
        <p:blipFill>
          <a:blip r:embed="rId10"/>
          <a:stretch>
            <a:fillRect/>
          </a:stretch>
        </p:blipFill>
        <p:spPr>
          <a:xfrm>
            <a:off x="571500" y="3669506"/>
            <a:ext cx="166688" cy="145852"/>
          </a:xfrm>
          <a:prstGeom prst="rect">
            <a:avLst/>
          </a:prstGeom>
        </p:spPr>
      </p:pic>
      <p:pic>
        <p:nvPicPr>
          <p:cNvPr id="10" name="SK-26-img-9" descr="preencoded.png"/>
          <p:cNvPicPr>
            <a:picLocks noChangeAspect="1"/>
          </p:cNvPicPr>
          <p:nvPr/>
        </p:nvPicPr>
        <p:blipFill>
          <a:blip r:embed="rId11"/>
          <a:stretch>
            <a:fillRect/>
          </a:stretch>
        </p:blipFill>
        <p:spPr>
          <a:xfrm>
            <a:off x="381000" y="4469606"/>
            <a:ext cx="5524500" cy="1238250"/>
          </a:xfrm>
          <a:prstGeom prst="rect">
            <a:avLst/>
          </a:prstGeom>
        </p:spPr>
      </p:pic>
      <p:pic>
        <p:nvPicPr>
          <p:cNvPr id="11" name="SK-26-img-10" descr="preencoded.png"/>
          <p:cNvPicPr>
            <a:picLocks noChangeAspect="1"/>
          </p:cNvPicPr>
          <p:nvPr/>
        </p:nvPicPr>
        <p:blipFill>
          <a:blip r:embed="rId12"/>
          <a:stretch>
            <a:fillRect/>
          </a:stretch>
        </p:blipFill>
        <p:spPr>
          <a:xfrm>
            <a:off x="571500" y="4707731"/>
            <a:ext cx="238125" cy="190500"/>
          </a:xfrm>
          <a:prstGeom prst="rect">
            <a:avLst/>
          </a:prstGeom>
        </p:spPr>
      </p:pic>
      <p:pic>
        <p:nvPicPr>
          <p:cNvPr id="12" name="SK-26-img-11" descr="preencoded.png"/>
          <p:cNvPicPr>
            <a:picLocks noChangeAspect="1"/>
          </p:cNvPicPr>
          <p:nvPr/>
        </p:nvPicPr>
        <p:blipFill>
          <a:blip r:embed="rId13"/>
          <a:stretch>
            <a:fillRect/>
          </a:stretch>
        </p:blipFill>
        <p:spPr>
          <a:xfrm>
            <a:off x="6286500" y="2326481"/>
            <a:ext cx="5524500" cy="2952750"/>
          </a:xfrm>
          <a:prstGeom prst="rect">
            <a:avLst/>
          </a:prstGeom>
        </p:spPr>
      </p:pic>
      <p:pic>
        <p:nvPicPr>
          <p:cNvPr id="13" name="SK-26-img-12" descr="preencoded.png"/>
          <p:cNvPicPr>
            <a:picLocks noChangeAspect="1"/>
          </p:cNvPicPr>
          <p:nvPr/>
        </p:nvPicPr>
        <p:blipFill>
          <a:blip r:embed="rId14"/>
          <a:stretch>
            <a:fillRect/>
          </a:stretch>
        </p:blipFill>
        <p:spPr>
          <a:xfrm>
            <a:off x="6477000" y="2564606"/>
            <a:ext cx="238125" cy="190500"/>
          </a:xfrm>
          <a:prstGeom prst="rect">
            <a:avLst/>
          </a:prstGeom>
        </p:spPr>
      </p:pic>
      <p:pic>
        <p:nvPicPr>
          <p:cNvPr id="14" name="SK-26-img-13" descr="preencoded.png"/>
          <p:cNvPicPr>
            <a:picLocks noChangeAspect="1"/>
          </p:cNvPicPr>
          <p:nvPr/>
        </p:nvPicPr>
        <p:blipFill>
          <a:blip r:embed="rId15"/>
          <a:stretch>
            <a:fillRect/>
          </a:stretch>
        </p:blipFill>
        <p:spPr>
          <a:xfrm>
            <a:off x="6477000" y="2955131"/>
            <a:ext cx="166688" cy="166688"/>
          </a:xfrm>
          <a:prstGeom prst="rect">
            <a:avLst/>
          </a:prstGeom>
        </p:spPr>
      </p:pic>
      <p:pic>
        <p:nvPicPr>
          <p:cNvPr id="15" name="SK-26-img-14" descr="preencoded.png"/>
          <p:cNvPicPr>
            <a:picLocks noChangeAspect="1"/>
          </p:cNvPicPr>
          <p:nvPr/>
        </p:nvPicPr>
        <p:blipFill>
          <a:blip r:embed="rId16"/>
          <a:stretch>
            <a:fillRect/>
          </a:stretch>
        </p:blipFill>
        <p:spPr>
          <a:xfrm>
            <a:off x="6477000" y="3526631"/>
            <a:ext cx="166688" cy="194370"/>
          </a:xfrm>
          <a:prstGeom prst="rect">
            <a:avLst/>
          </a:prstGeom>
        </p:spPr>
      </p:pic>
      <p:pic>
        <p:nvPicPr>
          <p:cNvPr id="16" name="SK-26-img-15" descr="preencoded.png"/>
          <p:cNvPicPr>
            <a:picLocks noChangeAspect="1"/>
          </p:cNvPicPr>
          <p:nvPr/>
        </p:nvPicPr>
        <p:blipFill>
          <a:blip r:embed="rId17"/>
          <a:stretch>
            <a:fillRect/>
          </a:stretch>
        </p:blipFill>
        <p:spPr>
          <a:xfrm>
            <a:off x="6477000" y="4098131"/>
            <a:ext cx="166688" cy="145852"/>
          </a:xfrm>
          <a:prstGeom prst="rect">
            <a:avLst/>
          </a:prstGeom>
        </p:spPr>
      </p:pic>
      <p:pic>
        <p:nvPicPr>
          <p:cNvPr id="17" name="SK-26-img-16" descr="preencoded.png"/>
          <p:cNvPicPr>
            <a:picLocks noChangeAspect="1"/>
          </p:cNvPicPr>
          <p:nvPr/>
        </p:nvPicPr>
        <p:blipFill>
          <a:blip r:embed="rId18"/>
          <a:stretch>
            <a:fillRect/>
          </a:stretch>
        </p:blipFill>
        <p:spPr>
          <a:xfrm>
            <a:off x="6477000" y="4669631"/>
            <a:ext cx="166688" cy="137220"/>
          </a:xfrm>
          <a:prstGeom prst="rect">
            <a:avLst/>
          </a:prstGeom>
        </p:spPr>
      </p:pic>
      <p:sp>
        <p:nvSpPr>
          <p:cNvPr id="18" name="SK-26-text-17"/>
          <p:cNvSpPr/>
          <p:nvPr/>
        </p:nvSpPr>
        <p:spPr>
          <a:xfrm>
            <a:off x="333375" y="257175"/>
            <a:ext cx="553212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DIABETIC GASTROPARESIS</a:t>
            </a:r>
            <a:endParaRPr lang="en-US" sz="1650" dirty="0"/>
          </a:p>
        </p:txBody>
      </p:sp>
      <p:sp>
        <p:nvSpPr>
          <p:cNvPr id="19" name="SK-26-text-18"/>
          <p:cNvSpPr/>
          <p:nvPr/>
        </p:nvSpPr>
        <p:spPr>
          <a:xfrm>
            <a:off x="333375" y="590550"/>
            <a:ext cx="544068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B: GLP-1 Receptor Agonists Warning</a:t>
            </a:r>
            <a:endParaRPr lang="en-US" sz="900" dirty="0"/>
          </a:p>
        </p:txBody>
      </p:sp>
      <p:sp>
        <p:nvSpPr>
          <p:cNvPr id="20" name="SK-26-text-19"/>
          <p:cNvSpPr/>
          <p:nvPr/>
        </p:nvSpPr>
        <p:spPr>
          <a:xfrm>
            <a:off x="10808940" y="438150"/>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1" name="SK-26-text-20"/>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2" name="SK-26-text-21"/>
          <p:cNvSpPr/>
          <p:nvPr/>
        </p:nvSpPr>
        <p:spPr>
          <a:xfrm>
            <a:off x="904875" y="2088356"/>
            <a:ext cx="6400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The "Double-Edged" Mechanism</a:t>
            </a:r>
            <a:endParaRPr lang="en-US" sz="1500" dirty="0"/>
          </a:p>
        </p:txBody>
      </p:sp>
      <p:sp>
        <p:nvSpPr>
          <p:cNvPr id="23" name="SK-26-text-22"/>
          <p:cNvSpPr/>
          <p:nvPr/>
        </p:nvSpPr>
        <p:spPr>
          <a:xfrm>
            <a:off x="852488" y="2488406"/>
            <a:ext cx="486251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GLP-1 RAs</a:t>
            </a:r>
            <a:r>
              <a:rPr lang="en-US" sz="1200" dirty="0">
                <a:solidFill>
                  <a:srgbClr val="2D2D2D"/>
                </a:solidFill>
              </a:rPr>
              <a:t> (Semaglutide, Liraglutide, Dulaglutide) inherently </a:t>
            </a:r>
            <a:r>
              <a:rPr lang="en-US" sz="1200" b="1" dirty="0">
                <a:solidFill>
                  <a:srgbClr val="2D2D2D"/>
                </a:solidFill>
              </a:rPr>
              <a:t>delay gastric emptying</a:t>
            </a:r>
            <a:r>
              <a:rPr lang="en-US" sz="1200" dirty="0">
                <a:solidFill>
                  <a:srgbClr val="2D2D2D"/>
                </a:solidFill>
              </a:rPr>
              <a:t> as part of their glucose-lowering effect.</a:t>
            </a:r>
            <a:endParaRPr lang="en-US" sz="1200" dirty="0"/>
          </a:p>
        </p:txBody>
      </p:sp>
      <p:sp>
        <p:nvSpPr>
          <p:cNvPr id="24" name="SK-26-text-23"/>
          <p:cNvSpPr/>
          <p:nvPr/>
        </p:nvSpPr>
        <p:spPr>
          <a:xfrm>
            <a:off x="852488" y="3059906"/>
            <a:ext cx="4862513"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In gastroparesis, this physiological effect becomes a </a:t>
            </a:r>
            <a:r>
              <a:rPr lang="en-US" sz="1200" b="1" dirty="0">
                <a:solidFill>
                  <a:srgbClr val="2D2D2D"/>
                </a:solidFill>
              </a:rPr>
              <a:t>pathological exacerbation</a:t>
            </a:r>
            <a:r>
              <a:rPr lang="en-US" sz="1200" dirty="0">
                <a:solidFill>
                  <a:srgbClr val="2D2D2D"/>
                </a:solidFill>
              </a:rPr>
              <a:t> of existing autonomic nerve damage.</a:t>
            </a:r>
            <a:endParaRPr lang="en-US" sz="1200" dirty="0"/>
          </a:p>
        </p:txBody>
      </p:sp>
      <p:sp>
        <p:nvSpPr>
          <p:cNvPr id="25" name="SK-26-text-24"/>
          <p:cNvSpPr/>
          <p:nvPr/>
        </p:nvSpPr>
        <p:spPr>
          <a:xfrm>
            <a:off x="852488" y="3631406"/>
            <a:ext cx="4862513"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Can lead to </a:t>
            </a:r>
            <a:r>
              <a:rPr lang="en-US" sz="1200" b="1" dirty="0">
                <a:solidFill>
                  <a:srgbClr val="2D2D2D"/>
                </a:solidFill>
              </a:rPr>
              <a:t>severe vomiting</a:t>
            </a:r>
            <a:r>
              <a:rPr lang="en-US" sz="1200" dirty="0">
                <a:solidFill>
                  <a:srgbClr val="2D2D2D"/>
                </a:solidFill>
              </a:rPr>
              <a:t>, malnutrition, and profound glycaemic instability.</a:t>
            </a:r>
            <a:endParaRPr lang="en-US" sz="1200" dirty="0"/>
          </a:p>
        </p:txBody>
      </p:sp>
      <p:sp>
        <p:nvSpPr>
          <p:cNvPr id="26" name="SK-26-text-25"/>
          <p:cNvSpPr/>
          <p:nvPr/>
        </p:nvSpPr>
        <p:spPr>
          <a:xfrm>
            <a:off x="904875" y="4660106"/>
            <a:ext cx="7010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D32F2F"/>
                </a:solidFill>
              </a:rPr>
              <a:t>MHRA / EMA Monitoring (2024)</a:t>
            </a:r>
            <a:endParaRPr lang="en-US" sz="1500" dirty="0"/>
          </a:p>
        </p:txBody>
      </p:sp>
      <p:sp>
        <p:nvSpPr>
          <p:cNvPr id="27" name="SK-26-text-26"/>
          <p:cNvSpPr/>
          <p:nvPr/>
        </p:nvSpPr>
        <p:spPr>
          <a:xfrm>
            <a:off x="571500" y="5088731"/>
            <a:ext cx="5143500" cy="428625"/>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Ongoing surveillance regarding severe Gastrointestinal adverse effects, including intestinal obstruction and ileus, specifically in high-risk groups.</a:t>
            </a:r>
            <a:endParaRPr lang="en-US" sz="1125" dirty="0"/>
          </a:p>
        </p:txBody>
      </p:sp>
      <p:sp>
        <p:nvSpPr>
          <p:cNvPr id="28" name="SK-26-text-27"/>
          <p:cNvSpPr/>
          <p:nvPr/>
        </p:nvSpPr>
        <p:spPr>
          <a:xfrm>
            <a:off x="6810375" y="2516981"/>
            <a:ext cx="53816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Clinical Practice Points</a:t>
            </a:r>
            <a:endParaRPr lang="en-US" sz="1500" dirty="0"/>
          </a:p>
        </p:txBody>
      </p:sp>
      <p:sp>
        <p:nvSpPr>
          <p:cNvPr id="29" name="SK-26-text-28"/>
          <p:cNvSpPr/>
          <p:nvPr/>
        </p:nvSpPr>
        <p:spPr>
          <a:xfrm>
            <a:off x="6757988" y="2917031"/>
            <a:ext cx="486251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Pre-prescribing Screen:</a:t>
            </a:r>
            <a:r>
              <a:rPr lang="en-US" sz="1200" dirty="0">
                <a:solidFill>
                  <a:srgbClr val="2D2D2D"/>
                </a:solidFill>
              </a:rPr>
              <a:t> Proactively ask about nausea, early satiety, or history of erratic glucose before starting any GLP-1 RA.</a:t>
            </a:r>
            <a:endParaRPr lang="en-US" sz="1200" dirty="0"/>
          </a:p>
        </p:txBody>
      </p:sp>
      <p:sp>
        <p:nvSpPr>
          <p:cNvPr id="30" name="SK-26-text-29"/>
          <p:cNvSpPr/>
          <p:nvPr/>
        </p:nvSpPr>
        <p:spPr>
          <a:xfrm>
            <a:off x="6757988" y="3488531"/>
            <a:ext cx="486251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Relative Contraindication:</a:t>
            </a:r>
            <a:r>
              <a:rPr lang="en-US" sz="1200" dirty="0">
                <a:solidFill>
                  <a:srgbClr val="2D2D2D"/>
                </a:solidFill>
              </a:rPr>
              <a:t> Avoid GLP-1 RAs in patients with confirmed or highly suspected gastroparesis.</a:t>
            </a:r>
            <a:endParaRPr lang="en-US" sz="1200" dirty="0"/>
          </a:p>
        </p:txBody>
      </p:sp>
      <p:sp>
        <p:nvSpPr>
          <p:cNvPr id="31" name="SK-26-text-30"/>
          <p:cNvSpPr/>
          <p:nvPr/>
        </p:nvSpPr>
        <p:spPr>
          <a:xfrm>
            <a:off x="6757988" y="4060031"/>
            <a:ext cx="486251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Urgent Action:</a:t>
            </a:r>
            <a:r>
              <a:rPr lang="en-US" sz="1200" dirty="0">
                <a:solidFill>
                  <a:srgbClr val="2D2D2D"/>
                </a:solidFill>
              </a:rPr>
              <a:t> If a patient on GLP-1 RA develops severe vomiting or "food sitting in stomach," </a:t>
            </a:r>
            <a:r>
              <a:rPr lang="en-US" sz="1200" b="1" dirty="0">
                <a:solidFill>
                  <a:srgbClr val="2D2D2D"/>
                </a:solidFill>
              </a:rPr>
              <a:t>STOP</a:t>
            </a:r>
            <a:r>
              <a:rPr lang="en-US" sz="1200" dirty="0">
                <a:solidFill>
                  <a:srgbClr val="2D2D2D"/>
                </a:solidFill>
              </a:rPr>
              <a:t> the medication immediately.</a:t>
            </a:r>
            <a:endParaRPr lang="en-US" sz="1200" dirty="0"/>
          </a:p>
        </p:txBody>
      </p:sp>
      <p:sp>
        <p:nvSpPr>
          <p:cNvPr id="32" name="SK-26-text-31"/>
          <p:cNvSpPr/>
          <p:nvPr/>
        </p:nvSpPr>
        <p:spPr>
          <a:xfrm>
            <a:off x="6757988" y="4631531"/>
            <a:ext cx="4862513"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Consider alternative therapies (e.g., SGLT2i or DPP-4i) which do not impact gastric motility.</a:t>
            </a:r>
            <a:endParaRPr lang="en-US" sz="1200" dirty="0"/>
          </a:p>
        </p:txBody>
      </p:sp>
      <p:sp>
        <p:nvSpPr>
          <p:cNvPr id="33" name="SK-26-text-32"/>
          <p:cNvSpPr/>
          <p:nvPr/>
        </p:nvSpPr>
        <p:spPr>
          <a:xfrm>
            <a:off x="9456241" y="6486525"/>
            <a:ext cx="2735759" cy="171450"/>
          </a:xfrm>
          <a:prstGeom prst="rect">
            <a:avLst/>
          </a:prstGeom>
          <a:noFill/>
          <a:ln/>
        </p:spPr>
        <p:txBody>
          <a:bodyPr vert="horz" wrap="square" lIns="0" tIns="0" rIns="0" bIns="0" rtlCol="0" anchor="ctr"/>
          <a:lstStyle/>
          <a:p>
            <a:pPr marL="0" indent="0">
              <a:lnSpc>
                <a:spcPts val="1350"/>
              </a:lnSpc>
              <a:buNone/>
            </a:pPr>
            <a:r>
              <a:rPr lang="en-US" sz="900" b="1" dirty="0">
                <a:solidFill>
                  <a:srgbClr val="555555"/>
                </a:solidFill>
              </a:rPr>
              <a:t>Bradford VTS | Clinical Teaching Deck 2026</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7-img-2" descr="preencoded.png"/>
          <p:cNvPicPr>
            <a:picLocks noChangeAspect="1"/>
          </p:cNvPicPr>
          <p:nvPr/>
        </p:nvPicPr>
        <p:blipFill>
          <a:blip r:embed="rId4"/>
          <a:stretch>
            <a:fillRect/>
          </a:stretch>
        </p:blipFill>
        <p:spPr>
          <a:xfrm>
            <a:off x="142875" y="142875"/>
            <a:ext cx="11906250" cy="733425"/>
          </a:xfrm>
          <a:prstGeom prst="rect">
            <a:avLst/>
          </a:prstGeom>
        </p:spPr>
      </p:pic>
      <p:pic>
        <p:nvPicPr>
          <p:cNvPr id="4" name="SK-27-img-3" descr="preencoded.png"/>
          <p:cNvPicPr>
            <a:picLocks noChangeAspect="1"/>
          </p:cNvPicPr>
          <p:nvPr/>
        </p:nvPicPr>
        <p:blipFill>
          <a:blip r:embed="rId5"/>
          <a:stretch>
            <a:fillRect/>
          </a:stretch>
        </p:blipFill>
        <p:spPr>
          <a:xfrm>
            <a:off x="381000" y="1414463"/>
            <a:ext cx="5572125" cy="4281488"/>
          </a:xfrm>
          <a:prstGeom prst="rect">
            <a:avLst/>
          </a:prstGeom>
        </p:spPr>
      </p:pic>
      <p:pic>
        <p:nvPicPr>
          <p:cNvPr id="5" name="SK-27-img-4" descr="preencoded.png"/>
          <p:cNvPicPr>
            <a:picLocks noChangeAspect="1"/>
          </p:cNvPicPr>
          <p:nvPr/>
        </p:nvPicPr>
        <p:blipFill>
          <a:blip r:embed="rId6"/>
          <a:stretch>
            <a:fillRect/>
          </a:stretch>
        </p:blipFill>
        <p:spPr>
          <a:xfrm>
            <a:off x="619125" y="1652588"/>
            <a:ext cx="381000" cy="381000"/>
          </a:xfrm>
          <a:prstGeom prst="rect">
            <a:avLst/>
          </a:prstGeom>
        </p:spPr>
      </p:pic>
      <p:pic>
        <p:nvPicPr>
          <p:cNvPr id="6" name="SK-27-img-5" descr="preencoded.png"/>
          <p:cNvPicPr>
            <a:picLocks noChangeAspect="1"/>
          </p:cNvPicPr>
          <p:nvPr/>
        </p:nvPicPr>
        <p:blipFill>
          <a:blip r:embed="rId7"/>
          <a:stretch>
            <a:fillRect/>
          </a:stretch>
        </p:blipFill>
        <p:spPr>
          <a:xfrm>
            <a:off x="702469" y="1755428"/>
            <a:ext cx="214313" cy="175320"/>
          </a:xfrm>
          <a:prstGeom prst="rect">
            <a:avLst/>
          </a:prstGeom>
        </p:spPr>
      </p:pic>
      <p:pic>
        <p:nvPicPr>
          <p:cNvPr id="7" name="SK-27-img-6" descr="preencoded.png"/>
          <p:cNvPicPr>
            <a:picLocks noChangeAspect="1"/>
          </p:cNvPicPr>
          <p:nvPr/>
        </p:nvPicPr>
        <p:blipFill>
          <a:blip r:embed="rId8"/>
          <a:stretch>
            <a:fillRect/>
          </a:stretch>
        </p:blipFill>
        <p:spPr>
          <a:xfrm>
            <a:off x="619125" y="2224088"/>
            <a:ext cx="142875" cy="142875"/>
          </a:xfrm>
          <a:prstGeom prst="rect">
            <a:avLst/>
          </a:prstGeom>
        </p:spPr>
      </p:pic>
      <p:pic>
        <p:nvPicPr>
          <p:cNvPr id="8" name="SK-27-img-7" descr="preencoded.png"/>
          <p:cNvPicPr>
            <a:picLocks noChangeAspect="1"/>
          </p:cNvPicPr>
          <p:nvPr/>
        </p:nvPicPr>
        <p:blipFill>
          <a:blip r:embed="rId9"/>
          <a:stretch>
            <a:fillRect/>
          </a:stretch>
        </p:blipFill>
        <p:spPr>
          <a:xfrm>
            <a:off x="619125" y="2793504"/>
            <a:ext cx="142875" cy="142875"/>
          </a:xfrm>
          <a:prstGeom prst="rect">
            <a:avLst/>
          </a:prstGeom>
        </p:spPr>
      </p:pic>
      <p:pic>
        <p:nvPicPr>
          <p:cNvPr id="9" name="SK-27-img-8" descr="preencoded.png"/>
          <p:cNvPicPr>
            <a:picLocks noChangeAspect="1"/>
          </p:cNvPicPr>
          <p:nvPr/>
        </p:nvPicPr>
        <p:blipFill>
          <a:blip r:embed="rId10"/>
          <a:stretch>
            <a:fillRect/>
          </a:stretch>
        </p:blipFill>
        <p:spPr>
          <a:xfrm>
            <a:off x="619125" y="3362920"/>
            <a:ext cx="142875" cy="142875"/>
          </a:xfrm>
          <a:prstGeom prst="rect">
            <a:avLst/>
          </a:prstGeom>
        </p:spPr>
      </p:pic>
      <p:pic>
        <p:nvPicPr>
          <p:cNvPr id="10" name="SK-27-img-9" descr="preencoded.png"/>
          <p:cNvPicPr>
            <a:picLocks noChangeAspect="1"/>
          </p:cNvPicPr>
          <p:nvPr/>
        </p:nvPicPr>
        <p:blipFill>
          <a:blip r:embed="rId5"/>
          <a:stretch>
            <a:fillRect/>
          </a:stretch>
        </p:blipFill>
        <p:spPr>
          <a:xfrm>
            <a:off x="6238875" y="1414463"/>
            <a:ext cx="5572125" cy="4281488"/>
          </a:xfrm>
          <a:prstGeom prst="rect">
            <a:avLst/>
          </a:prstGeom>
        </p:spPr>
      </p:pic>
      <p:pic>
        <p:nvPicPr>
          <p:cNvPr id="11" name="SK-27-img-10" descr="preencoded.png"/>
          <p:cNvPicPr>
            <a:picLocks noChangeAspect="1"/>
          </p:cNvPicPr>
          <p:nvPr/>
        </p:nvPicPr>
        <p:blipFill>
          <a:blip r:embed="rId11"/>
          <a:stretch>
            <a:fillRect/>
          </a:stretch>
        </p:blipFill>
        <p:spPr>
          <a:xfrm>
            <a:off x="6477000" y="1652588"/>
            <a:ext cx="381000" cy="381000"/>
          </a:xfrm>
          <a:prstGeom prst="rect">
            <a:avLst/>
          </a:prstGeom>
        </p:spPr>
      </p:pic>
      <p:pic>
        <p:nvPicPr>
          <p:cNvPr id="12" name="SK-27-img-11" descr="preencoded.png"/>
          <p:cNvPicPr>
            <a:picLocks noChangeAspect="1"/>
          </p:cNvPicPr>
          <p:nvPr/>
        </p:nvPicPr>
        <p:blipFill>
          <a:blip r:embed="rId12"/>
          <a:stretch>
            <a:fillRect/>
          </a:stretch>
        </p:blipFill>
        <p:spPr>
          <a:xfrm>
            <a:off x="6560344" y="1755428"/>
            <a:ext cx="214313" cy="175320"/>
          </a:xfrm>
          <a:prstGeom prst="rect">
            <a:avLst/>
          </a:prstGeom>
        </p:spPr>
      </p:pic>
      <p:pic>
        <p:nvPicPr>
          <p:cNvPr id="13" name="SK-27-img-12" descr="preencoded.png"/>
          <p:cNvPicPr>
            <a:picLocks noChangeAspect="1"/>
          </p:cNvPicPr>
          <p:nvPr/>
        </p:nvPicPr>
        <p:blipFill>
          <a:blip r:embed="rId8"/>
          <a:stretch>
            <a:fillRect/>
          </a:stretch>
        </p:blipFill>
        <p:spPr>
          <a:xfrm>
            <a:off x="6477000" y="2224088"/>
            <a:ext cx="142875" cy="142875"/>
          </a:xfrm>
          <a:prstGeom prst="rect">
            <a:avLst/>
          </a:prstGeom>
        </p:spPr>
      </p:pic>
      <p:pic>
        <p:nvPicPr>
          <p:cNvPr id="14" name="SK-27-img-13" descr="preencoded.png"/>
          <p:cNvPicPr>
            <a:picLocks noChangeAspect="1"/>
          </p:cNvPicPr>
          <p:nvPr/>
        </p:nvPicPr>
        <p:blipFill>
          <a:blip r:embed="rId9"/>
          <a:stretch>
            <a:fillRect/>
          </a:stretch>
        </p:blipFill>
        <p:spPr>
          <a:xfrm>
            <a:off x="6477000" y="2793504"/>
            <a:ext cx="142875" cy="142875"/>
          </a:xfrm>
          <a:prstGeom prst="rect">
            <a:avLst/>
          </a:prstGeom>
        </p:spPr>
      </p:pic>
      <p:pic>
        <p:nvPicPr>
          <p:cNvPr id="15" name="SK-27-img-14" descr="preencoded.png"/>
          <p:cNvPicPr>
            <a:picLocks noChangeAspect="1"/>
          </p:cNvPicPr>
          <p:nvPr/>
        </p:nvPicPr>
        <p:blipFill>
          <a:blip r:embed="rId10"/>
          <a:stretch>
            <a:fillRect/>
          </a:stretch>
        </p:blipFill>
        <p:spPr>
          <a:xfrm>
            <a:off x="6477000" y="3362920"/>
            <a:ext cx="142875" cy="142875"/>
          </a:xfrm>
          <a:prstGeom prst="rect">
            <a:avLst/>
          </a:prstGeom>
        </p:spPr>
      </p:pic>
      <p:pic>
        <p:nvPicPr>
          <p:cNvPr id="16" name="SK-27-img-15" descr="preencoded.png"/>
          <p:cNvPicPr>
            <a:picLocks noChangeAspect="1"/>
          </p:cNvPicPr>
          <p:nvPr/>
        </p:nvPicPr>
        <p:blipFill>
          <a:blip r:embed="rId13"/>
          <a:stretch>
            <a:fillRect/>
          </a:stretch>
        </p:blipFill>
        <p:spPr>
          <a:xfrm>
            <a:off x="381000" y="5886450"/>
            <a:ext cx="11430000" cy="685800"/>
          </a:xfrm>
          <a:prstGeom prst="rect">
            <a:avLst/>
          </a:prstGeom>
        </p:spPr>
      </p:pic>
      <p:pic>
        <p:nvPicPr>
          <p:cNvPr id="17" name="SK-27-img-16" descr="preencoded.png"/>
          <p:cNvPicPr>
            <a:picLocks noChangeAspect="1"/>
          </p:cNvPicPr>
          <p:nvPr/>
        </p:nvPicPr>
        <p:blipFill>
          <a:blip r:embed="rId14"/>
          <a:stretch>
            <a:fillRect/>
          </a:stretch>
        </p:blipFill>
        <p:spPr>
          <a:xfrm>
            <a:off x="523875" y="6125766"/>
            <a:ext cx="238125" cy="207020"/>
          </a:xfrm>
          <a:prstGeom prst="rect">
            <a:avLst/>
          </a:prstGeom>
        </p:spPr>
      </p:pic>
      <p:sp>
        <p:nvSpPr>
          <p:cNvPr id="18" name="SK-27-text-17"/>
          <p:cNvSpPr/>
          <p:nvPr/>
        </p:nvSpPr>
        <p:spPr>
          <a:xfrm>
            <a:off x="333375" y="257175"/>
            <a:ext cx="553212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DIABETIC GASTROPARESIS</a:t>
            </a:r>
            <a:endParaRPr lang="en-US" sz="1650" dirty="0"/>
          </a:p>
        </p:txBody>
      </p:sp>
      <p:sp>
        <p:nvSpPr>
          <p:cNvPr id="19" name="SK-27-text-18"/>
          <p:cNvSpPr/>
          <p:nvPr/>
        </p:nvSpPr>
        <p:spPr>
          <a:xfrm>
            <a:off x="333375" y="590550"/>
            <a:ext cx="562356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B: Severe Cases and Surgical Options</a:t>
            </a:r>
            <a:endParaRPr lang="en-US" sz="900" dirty="0"/>
          </a:p>
        </p:txBody>
      </p:sp>
      <p:sp>
        <p:nvSpPr>
          <p:cNvPr id="20" name="SK-27-text-19"/>
          <p:cNvSpPr/>
          <p:nvPr/>
        </p:nvSpPr>
        <p:spPr>
          <a:xfrm>
            <a:off x="10808940" y="438150"/>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1" name="SK-27-text-20"/>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NICE/JBDS/AGA guidelines for clinical practice.</a:t>
            </a:r>
            <a:endParaRPr lang="en-US" sz="675" dirty="0"/>
          </a:p>
        </p:txBody>
      </p:sp>
      <p:sp>
        <p:nvSpPr>
          <p:cNvPr id="22" name="SK-27-text-21"/>
          <p:cNvSpPr/>
          <p:nvPr/>
        </p:nvSpPr>
        <p:spPr>
          <a:xfrm>
            <a:off x="1143000" y="1700213"/>
            <a:ext cx="4343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Nutritional Support</a:t>
            </a:r>
            <a:endParaRPr lang="en-US" sz="1500" dirty="0"/>
          </a:p>
        </p:txBody>
      </p:sp>
      <p:sp>
        <p:nvSpPr>
          <p:cNvPr id="23" name="SK-27-text-22"/>
          <p:cNvSpPr/>
          <p:nvPr/>
        </p:nvSpPr>
        <p:spPr>
          <a:xfrm>
            <a:off x="876300" y="2176463"/>
            <a:ext cx="48387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Naso-jejunal (NJ) Feeding:</a:t>
            </a:r>
            <a:r>
              <a:rPr lang="en-US" sz="1200" dirty="0">
                <a:solidFill>
                  <a:srgbClr val="2D2D2D"/>
                </a:solidFill>
              </a:rPr>
              <a:t> Short-term bypass of the stomach for severe symptoms or acute malnutrition.</a:t>
            </a:r>
            <a:endParaRPr lang="en-US" sz="1200" dirty="0"/>
          </a:p>
        </p:txBody>
      </p:sp>
      <p:sp>
        <p:nvSpPr>
          <p:cNvPr id="24" name="SK-27-text-23"/>
          <p:cNvSpPr/>
          <p:nvPr/>
        </p:nvSpPr>
        <p:spPr>
          <a:xfrm>
            <a:off x="876300" y="2745879"/>
            <a:ext cx="48387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Jejunostomy (PEJ):</a:t>
            </a:r>
            <a:r>
              <a:rPr lang="en-US" sz="1200" dirty="0">
                <a:solidFill>
                  <a:srgbClr val="2D2D2D"/>
                </a:solidFill>
              </a:rPr>
              <a:t> Permanent percutaneous tube for long-term enteral nutrition in treatment-refractory cases.</a:t>
            </a:r>
            <a:endParaRPr lang="en-US" sz="1200" dirty="0"/>
          </a:p>
        </p:txBody>
      </p:sp>
      <p:sp>
        <p:nvSpPr>
          <p:cNvPr id="25" name="SK-27-text-24"/>
          <p:cNvSpPr/>
          <p:nvPr/>
        </p:nvSpPr>
        <p:spPr>
          <a:xfrm>
            <a:off x="876300" y="3315295"/>
            <a:ext cx="48387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Parenteral Nutrition (PN):</a:t>
            </a:r>
            <a:r>
              <a:rPr lang="en-US" sz="1200" dirty="0">
                <a:solidFill>
                  <a:srgbClr val="2D2D2D"/>
                </a:solidFill>
              </a:rPr>
              <a:t> Reserved only as a last resort if enteral feeding is not feasible or tolerated.</a:t>
            </a:r>
            <a:endParaRPr lang="en-US" sz="1200" dirty="0"/>
          </a:p>
        </p:txBody>
      </p:sp>
      <p:sp>
        <p:nvSpPr>
          <p:cNvPr id="26" name="SK-27-text-25"/>
          <p:cNvSpPr/>
          <p:nvPr/>
        </p:nvSpPr>
        <p:spPr>
          <a:xfrm>
            <a:off x="7000875" y="1700213"/>
            <a:ext cx="51911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Specialist Interventions</a:t>
            </a:r>
            <a:endParaRPr lang="en-US" sz="1500" dirty="0"/>
          </a:p>
        </p:txBody>
      </p:sp>
      <p:sp>
        <p:nvSpPr>
          <p:cNvPr id="27" name="SK-27-text-26"/>
          <p:cNvSpPr/>
          <p:nvPr/>
        </p:nvSpPr>
        <p:spPr>
          <a:xfrm>
            <a:off x="6734175" y="2195513"/>
            <a:ext cx="4141589" cy="375196"/>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Gastric Electrical Stimulation:</a:t>
            </a:r>
            <a:r>
              <a:rPr lang="en-US" sz="1200" dirty="0">
                <a:solidFill>
                  <a:srgbClr val="2D2D2D"/>
                </a:solidFill>
              </a:rPr>
              <a:t> (GES/Enterra) for intractable nausea/vomiting.</a:t>
            </a:r>
            <a:endParaRPr lang="en-US" sz="1200" dirty="0"/>
          </a:p>
        </p:txBody>
      </p:sp>
      <p:sp>
        <p:nvSpPr>
          <p:cNvPr id="28" name="SK-27-text-27"/>
          <p:cNvSpPr/>
          <p:nvPr/>
        </p:nvSpPr>
        <p:spPr>
          <a:xfrm>
            <a:off x="8081218" y="2399854"/>
            <a:ext cx="1130670" cy="184696"/>
          </a:xfrm>
          <a:prstGeom prst="rect">
            <a:avLst/>
          </a:prstGeom>
          <a:noFill/>
          <a:ln/>
        </p:spPr>
        <p:txBody>
          <a:bodyPr vert="horz" wrap="square" lIns="0" tIns="0" rIns="0" bIns="0" rtlCol="0" anchor="ctr"/>
          <a:lstStyle/>
          <a:p>
            <a:pPr marL="0" indent="0" algn="l">
              <a:lnSpc>
                <a:spcPts val="1155"/>
              </a:lnSpc>
              <a:buNone/>
            </a:pPr>
            <a:r>
              <a:rPr lang="en-US" sz="825" b="1" dirty="0">
                <a:solidFill>
                  <a:srgbClr val="FFFFFF"/>
                </a:solidFill>
                <a:highlight>
                  <a:srgbClr val="2D2D2D"/>
                </a:highlight>
              </a:rPr>
              <a:t>NICE 2004</a:t>
            </a:r>
            <a:endParaRPr lang="en-US" sz="825" dirty="0"/>
          </a:p>
        </p:txBody>
      </p:sp>
      <p:sp>
        <p:nvSpPr>
          <p:cNvPr id="29" name="SK-27-text-28"/>
          <p:cNvSpPr/>
          <p:nvPr/>
        </p:nvSpPr>
        <p:spPr>
          <a:xfrm>
            <a:off x="6734175" y="2764929"/>
            <a:ext cx="4751487" cy="375196"/>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G-POEM / Pyloromyotomy:</a:t>
            </a:r>
            <a:r>
              <a:rPr lang="en-US" sz="1200" dirty="0">
                <a:solidFill>
                  <a:srgbClr val="2D2D2D"/>
                </a:solidFill>
              </a:rPr>
              <a:t> Emerging endoscopic or surgical division of pyloric muscle.</a:t>
            </a:r>
            <a:endParaRPr lang="en-US" sz="1200" dirty="0"/>
          </a:p>
        </p:txBody>
      </p:sp>
      <p:sp>
        <p:nvSpPr>
          <p:cNvPr id="30" name="SK-27-text-29"/>
          <p:cNvSpPr/>
          <p:nvPr/>
        </p:nvSpPr>
        <p:spPr>
          <a:xfrm>
            <a:off x="8106221" y="2969270"/>
            <a:ext cx="1023519" cy="184696"/>
          </a:xfrm>
          <a:prstGeom prst="rect">
            <a:avLst/>
          </a:prstGeom>
          <a:noFill/>
          <a:ln/>
        </p:spPr>
        <p:txBody>
          <a:bodyPr vert="horz" wrap="square" lIns="0" tIns="0" rIns="0" bIns="0" rtlCol="0" anchor="ctr"/>
          <a:lstStyle/>
          <a:p>
            <a:pPr marL="0" indent="0" algn="l">
              <a:lnSpc>
                <a:spcPts val="1155"/>
              </a:lnSpc>
              <a:buNone/>
            </a:pPr>
            <a:r>
              <a:rPr lang="en-US" sz="825" b="1" dirty="0">
                <a:solidFill>
                  <a:srgbClr val="FFFFFF"/>
                </a:solidFill>
                <a:highlight>
                  <a:srgbClr val="2D2D2D"/>
                </a:highlight>
              </a:rPr>
              <a:t>AGA 2025</a:t>
            </a:r>
            <a:endParaRPr lang="en-US" sz="825" dirty="0"/>
          </a:p>
        </p:txBody>
      </p:sp>
      <p:sp>
        <p:nvSpPr>
          <p:cNvPr id="31" name="SK-27-text-30"/>
          <p:cNvSpPr/>
          <p:nvPr/>
        </p:nvSpPr>
        <p:spPr>
          <a:xfrm>
            <a:off x="6734175" y="3315295"/>
            <a:ext cx="48387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Pyloric Botox:</a:t>
            </a:r>
            <a:r>
              <a:rPr lang="en-US" sz="1200" dirty="0">
                <a:solidFill>
                  <a:srgbClr val="2D2D2D"/>
                </a:solidFill>
              </a:rPr>
              <a:t> Injection to relax the pylorus; limited evidence and variable success rates.</a:t>
            </a:r>
            <a:endParaRPr lang="en-US" sz="1200" dirty="0"/>
          </a:p>
        </p:txBody>
      </p:sp>
      <p:sp>
        <p:nvSpPr>
          <p:cNvPr id="32" name="SK-27-text-31"/>
          <p:cNvSpPr/>
          <p:nvPr/>
        </p:nvSpPr>
        <p:spPr>
          <a:xfrm>
            <a:off x="904875" y="6029325"/>
            <a:ext cx="10763250"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Primary Care Role:</a:t>
            </a:r>
            <a:r>
              <a:rPr lang="en-US" sz="1050" dirty="0">
                <a:solidFill>
                  <a:srgbClr val="2D2D2D"/>
                </a:solidFill>
              </a:rPr>
              <a:t> Monitor for weight loss &gt;10%, electrolyte disturbances, and tube site infections. Patients with intractable symptoms despite Step 3 (Prokinetics) require urgent Gastroenterology referral for these advanced options.</a:t>
            </a:r>
            <a:endParaRPr lang="en-US" sz="10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8-img-2" descr="preencoded.png"/>
          <p:cNvPicPr>
            <a:picLocks noChangeAspect="1"/>
          </p:cNvPicPr>
          <p:nvPr/>
        </p:nvPicPr>
        <p:blipFill>
          <a:blip r:embed="rId4"/>
          <a:stretch>
            <a:fillRect/>
          </a:stretch>
        </p:blipFill>
        <p:spPr>
          <a:xfrm>
            <a:off x="142875" y="114300"/>
            <a:ext cx="11906250" cy="695325"/>
          </a:xfrm>
          <a:prstGeom prst="rect">
            <a:avLst/>
          </a:prstGeom>
        </p:spPr>
      </p:pic>
      <p:pic>
        <p:nvPicPr>
          <p:cNvPr id="4" name="SK-28-img-3" descr="preencoded.png"/>
          <p:cNvPicPr>
            <a:picLocks noChangeAspect="1"/>
          </p:cNvPicPr>
          <p:nvPr/>
        </p:nvPicPr>
        <p:blipFill>
          <a:blip r:embed="rId5"/>
          <a:stretch>
            <a:fillRect/>
          </a:stretch>
        </p:blipFill>
        <p:spPr>
          <a:xfrm>
            <a:off x="381000" y="1109663"/>
            <a:ext cx="5572125" cy="2175272"/>
          </a:xfrm>
          <a:prstGeom prst="rect">
            <a:avLst/>
          </a:prstGeom>
        </p:spPr>
      </p:pic>
      <p:pic>
        <p:nvPicPr>
          <p:cNvPr id="5" name="SK-28-img-4" descr="preencoded.png"/>
          <p:cNvPicPr>
            <a:picLocks noChangeAspect="1"/>
          </p:cNvPicPr>
          <p:nvPr/>
        </p:nvPicPr>
        <p:blipFill>
          <a:blip r:embed="rId6"/>
          <a:stretch>
            <a:fillRect/>
          </a:stretch>
        </p:blipFill>
        <p:spPr>
          <a:xfrm>
            <a:off x="619125" y="1347788"/>
            <a:ext cx="381000" cy="381000"/>
          </a:xfrm>
          <a:prstGeom prst="rect">
            <a:avLst/>
          </a:prstGeom>
        </p:spPr>
      </p:pic>
      <p:pic>
        <p:nvPicPr>
          <p:cNvPr id="6" name="SK-28-img-5" descr="preencoded.png"/>
          <p:cNvPicPr>
            <a:picLocks noChangeAspect="1"/>
          </p:cNvPicPr>
          <p:nvPr/>
        </p:nvPicPr>
        <p:blipFill>
          <a:blip r:embed="rId7"/>
          <a:stretch>
            <a:fillRect/>
          </a:stretch>
        </p:blipFill>
        <p:spPr>
          <a:xfrm>
            <a:off x="702469" y="1450628"/>
            <a:ext cx="214313" cy="175320"/>
          </a:xfrm>
          <a:prstGeom prst="rect">
            <a:avLst/>
          </a:prstGeom>
        </p:spPr>
      </p:pic>
      <p:pic>
        <p:nvPicPr>
          <p:cNvPr id="7" name="SK-28-img-6" descr="preencoded.png"/>
          <p:cNvPicPr>
            <a:picLocks noChangeAspect="1"/>
          </p:cNvPicPr>
          <p:nvPr/>
        </p:nvPicPr>
        <p:blipFill>
          <a:blip r:embed="rId8"/>
          <a:stretch>
            <a:fillRect/>
          </a:stretch>
        </p:blipFill>
        <p:spPr>
          <a:xfrm>
            <a:off x="619125" y="2444948"/>
            <a:ext cx="166688" cy="137220"/>
          </a:xfrm>
          <a:prstGeom prst="rect">
            <a:avLst/>
          </a:prstGeom>
        </p:spPr>
      </p:pic>
      <p:pic>
        <p:nvPicPr>
          <p:cNvPr id="8" name="SK-28-img-7" descr="preencoded.png"/>
          <p:cNvPicPr>
            <a:picLocks noChangeAspect="1"/>
          </p:cNvPicPr>
          <p:nvPr/>
        </p:nvPicPr>
        <p:blipFill>
          <a:blip r:embed="rId9"/>
          <a:stretch>
            <a:fillRect/>
          </a:stretch>
        </p:blipFill>
        <p:spPr>
          <a:xfrm>
            <a:off x="619125" y="2764929"/>
            <a:ext cx="166688" cy="137220"/>
          </a:xfrm>
          <a:prstGeom prst="rect">
            <a:avLst/>
          </a:prstGeom>
        </p:spPr>
      </p:pic>
      <p:pic>
        <p:nvPicPr>
          <p:cNvPr id="9" name="SK-28-img-8" descr="preencoded.png"/>
          <p:cNvPicPr>
            <a:picLocks noChangeAspect="1"/>
          </p:cNvPicPr>
          <p:nvPr/>
        </p:nvPicPr>
        <p:blipFill>
          <a:blip r:embed="rId10"/>
          <a:stretch>
            <a:fillRect/>
          </a:stretch>
        </p:blipFill>
        <p:spPr>
          <a:xfrm>
            <a:off x="381000" y="3475434"/>
            <a:ext cx="5572125" cy="2419052"/>
          </a:xfrm>
          <a:prstGeom prst="rect">
            <a:avLst/>
          </a:prstGeom>
        </p:spPr>
      </p:pic>
      <p:pic>
        <p:nvPicPr>
          <p:cNvPr id="10" name="SK-28-img-9" descr="preencoded.png"/>
          <p:cNvPicPr>
            <a:picLocks noChangeAspect="1"/>
          </p:cNvPicPr>
          <p:nvPr/>
        </p:nvPicPr>
        <p:blipFill>
          <a:blip r:embed="rId11"/>
          <a:stretch>
            <a:fillRect/>
          </a:stretch>
        </p:blipFill>
        <p:spPr>
          <a:xfrm>
            <a:off x="619125" y="3713559"/>
            <a:ext cx="381000" cy="381000"/>
          </a:xfrm>
          <a:prstGeom prst="rect">
            <a:avLst/>
          </a:prstGeom>
        </p:spPr>
      </p:pic>
      <p:pic>
        <p:nvPicPr>
          <p:cNvPr id="11" name="SK-28-img-10" descr="preencoded.png"/>
          <p:cNvPicPr>
            <a:picLocks noChangeAspect="1"/>
          </p:cNvPicPr>
          <p:nvPr/>
        </p:nvPicPr>
        <p:blipFill>
          <a:blip r:embed="rId12"/>
          <a:stretch>
            <a:fillRect/>
          </a:stretch>
        </p:blipFill>
        <p:spPr>
          <a:xfrm>
            <a:off x="702469" y="3816400"/>
            <a:ext cx="214313" cy="175320"/>
          </a:xfrm>
          <a:prstGeom prst="rect">
            <a:avLst/>
          </a:prstGeom>
        </p:spPr>
      </p:pic>
      <p:pic>
        <p:nvPicPr>
          <p:cNvPr id="12" name="SK-28-img-11" descr="preencoded.png"/>
          <p:cNvPicPr>
            <a:picLocks noChangeAspect="1"/>
          </p:cNvPicPr>
          <p:nvPr/>
        </p:nvPicPr>
        <p:blipFill>
          <a:blip r:embed="rId13"/>
          <a:stretch>
            <a:fillRect/>
          </a:stretch>
        </p:blipFill>
        <p:spPr>
          <a:xfrm>
            <a:off x="619125" y="4566940"/>
            <a:ext cx="166688" cy="145852"/>
          </a:xfrm>
          <a:prstGeom prst="rect">
            <a:avLst/>
          </a:prstGeom>
        </p:spPr>
      </p:pic>
      <p:pic>
        <p:nvPicPr>
          <p:cNvPr id="13" name="SK-28-img-12" descr="preencoded.png"/>
          <p:cNvPicPr>
            <a:picLocks noChangeAspect="1"/>
          </p:cNvPicPr>
          <p:nvPr/>
        </p:nvPicPr>
        <p:blipFill>
          <a:blip r:embed="rId14"/>
          <a:stretch>
            <a:fillRect/>
          </a:stretch>
        </p:blipFill>
        <p:spPr>
          <a:xfrm>
            <a:off x="619125" y="5130701"/>
            <a:ext cx="166688" cy="145852"/>
          </a:xfrm>
          <a:prstGeom prst="rect">
            <a:avLst/>
          </a:prstGeom>
        </p:spPr>
      </p:pic>
      <p:pic>
        <p:nvPicPr>
          <p:cNvPr id="14" name="SK-28-img-13" descr="preencoded.png"/>
          <p:cNvPicPr>
            <a:picLocks noChangeAspect="1"/>
          </p:cNvPicPr>
          <p:nvPr/>
        </p:nvPicPr>
        <p:blipFill>
          <a:blip r:embed="rId15"/>
          <a:stretch>
            <a:fillRect/>
          </a:stretch>
        </p:blipFill>
        <p:spPr>
          <a:xfrm>
            <a:off x="6238875" y="1929705"/>
            <a:ext cx="5572125" cy="3144738"/>
          </a:xfrm>
          <a:prstGeom prst="rect">
            <a:avLst/>
          </a:prstGeom>
        </p:spPr>
      </p:pic>
      <p:pic>
        <p:nvPicPr>
          <p:cNvPr id="15" name="SK-28-img-14" descr="preencoded.png"/>
          <p:cNvPicPr>
            <a:picLocks noChangeAspect="1"/>
          </p:cNvPicPr>
          <p:nvPr/>
        </p:nvPicPr>
        <p:blipFill>
          <a:blip r:embed="rId16"/>
          <a:stretch>
            <a:fillRect/>
          </a:stretch>
        </p:blipFill>
        <p:spPr>
          <a:xfrm>
            <a:off x="6477000" y="2167830"/>
            <a:ext cx="381000" cy="381000"/>
          </a:xfrm>
          <a:prstGeom prst="rect">
            <a:avLst/>
          </a:prstGeom>
        </p:spPr>
      </p:pic>
      <p:pic>
        <p:nvPicPr>
          <p:cNvPr id="16" name="SK-28-img-15" descr="preencoded.png"/>
          <p:cNvPicPr>
            <a:picLocks noChangeAspect="1"/>
          </p:cNvPicPr>
          <p:nvPr/>
        </p:nvPicPr>
        <p:blipFill>
          <a:blip r:embed="rId17"/>
          <a:stretch>
            <a:fillRect/>
          </a:stretch>
        </p:blipFill>
        <p:spPr>
          <a:xfrm>
            <a:off x="6560344" y="2270671"/>
            <a:ext cx="214313" cy="175320"/>
          </a:xfrm>
          <a:prstGeom prst="rect">
            <a:avLst/>
          </a:prstGeom>
        </p:spPr>
      </p:pic>
      <p:pic>
        <p:nvPicPr>
          <p:cNvPr id="17" name="SK-28-img-16" descr="preencoded.png"/>
          <p:cNvPicPr>
            <a:picLocks noChangeAspect="1"/>
          </p:cNvPicPr>
          <p:nvPr/>
        </p:nvPicPr>
        <p:blipFill>
          <a:blip r:embed="rId18"/>
          <a:stretch>
            <a:fillRect/>
          </a:stretch>
        </p:blipFill>
        <p:spPr>
          <a:xfrm>
            <a:off x="6477000" y="3021211"/>
            <a:ext cx="166688" cy="137220"/>
          </a:xfrm>
          <a:prstGeom prst="rect">
            <a:avLst/>
          </a:prstGeom>
        </p:spPr>
      </p:pic>
      <p:pic>
        <p:nvPicPr>
          <p:cNvPr id="18" name="SK-28-img-17" descr="preencoded.png"/>
          <p:cNvPicPr>
            <a:picLocks noChangeAspect="1"/>
          </p:cNvPicPr>
          <p:nvPr/>
        </p:nvPicPr>
        <p:blipFill>
          <a:blip r:embed="rId19"/>
          <a:stretch>
            <a:fillRect/>
          </a:stretch>
        </p:blipFill>
        <p:spPr>
          <a:xfrm>
            <a:off x="6477000" y="3341191"/>
            <a:ext cx="166688" cy="137220"/>
          </a:xfrm>
          <a:prstGeom prst="rect">
            <a:avLst/>
          </a:prstGeom>
        </p:spPr>
      </p:pic>
      <p:pic>
        <p:nvPicPr>
          <p:cNvPr id="19" name="SK-28-img-18" descr="preencoded.png"/>
          <p:cNvPicPr>
            <a:picLocks noChangeAspect="1"/>
          </p:cNvPicPr>
          <p:nvPr/>
        </p:nvPicPr>
        <p:blipFill>
          <a:blip r:embed="rId20"/>
          <a:stretch>
            <a:fillRect/>
          </a:stretch>
        </p:blipFill>
        <p:spPr>
          <a:xfrm>
            <a:off x="6477000" y="3990677"/>
            <a:ext cx="166688" cy="137220"/>
          </a:xfrm>
          <a:prstGeom prst="rect">
            <a:avLst/>
          </a:prstGeom>
        </p:spPr>
      </p:pic>
      <p:pic>
        <p:nvPicPr>
          <p:cNvPr id="20" name="SK-28-img-19" descr="preencoded.png"/>
          <p:cNvPicPr>
            <a:picLocks noChangeAspect="1"/>
          </p:cNvPicPr>
          <p:nvPr/>
        </p:nvPicPr>
        <p:blipFill>
          <a:blip r:embed="rId21"/>
          <a:stretch>
            <a:fillRect/>
          </a:stretch>
        </p:blipFill>
        <p:spPr>
          <a:xfrm>
            <a:off x="6477000" y="4310658"/>
            <a:ext cx="166688" cy="145852"/>
          </a:xfrm>
          <a:prstGeom prst="rect">
            <a:avLst/>
          </a:prstGeom>
        </p:spPr>
      </p:pic>
      <p:sp>
        <p:nvSpPr>
          <p:cNvPr id="21" name="SK-28-text-20"/>
          <p:cNvSpPr/>
          <p:nvPr/>
        </p:nvSpPr>
        <p:spPr>
          <a:xfrm>
            <a:off x="333375" y="209550"/>
            <a:ext cx="595122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AKT EXAM PEARLS: PART 1</a:t>
            </a:r>
            <a:endParaRPr lang="en-US" sz="1650" dirty="0"/>
          </a:p>
        </p:txBody>
      </p:sp>
      <p:sp>
        <p:nvSpPr>
          <p:cNvPr id="22" name="SK-28-text-21"/>
          <p:cNvSpPr/>
          <p:nvPr/>
        </p:nvSpPr>
        <p:spPr>
          <a:xfrm>
            <a:off x="333375" y="542925"/>
            <a:ext cx="740664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Steroid Thresholds, Insulin Timing &amp; Prokinetic Safety</a:t>
            </a:r>
            <a:endParaRPr lang="en-US" sz="900" dirty="0"/>
          </a:p>
        </p:txBody>
      </p:sp>
      <p:sp>
        <p:nvSpPr>
          <p:cNvPr id="23" name="SK-28-text-22"/>
          <p:cNvSpPr/>
          <p:nvPr/>
        </p:nvSpPr>
        <p:spPr>
          <a:xfrm>
            <a:off x="10808940" y="409575"/>
            <a:ext cx="1049685" cy="1047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4" name="SK-28-text-23"/>
          <p:cNvSpPr/>
          <p:nvPr/>
        </p:nvSpPr>
        <p:spPr>
          <a:xfrm>
            <a:off x="333375" y="809625"/>
            <a:ext cx="11525250" cy="18573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5" name="SK-28-text-24"/>
          <p:cNvSpPr/>
          <p:nvPr/>
        </p:nvSpPr>
        <p:spPr>
          <a:xfrm>
            <a:off x="1143000" y="1409700"/>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STEROID THRESHOLDS</a:t>
            </a:r>
            <a:endParaRPr lang="en-US" sz="1350" dirty="0"/>
          </a:p>
        </p:txBody>
      </p:sp>
      <p:sp>
        <p:nvSpPr>
          <p:cNvPr id="26" name="SK-28-text-25"/>
          <p:cNvSpPr/>
          <p:nvPr/>
        </p:nvSpPr>
        <p:spPr>
          <a:xfrm>
            <a:off x="619125" y="1871663"/>
            <a:ext cx="5095875" cy="487561"/>
          </a:xfrm>
          <a:prstGeom prst="rect">
            <a:avLst/>
          </a:prstGeom>
          <a:noFill/>
          <a:ln/>
        </p:spPr>
        <p:txBody>
          <a:bodyPr vert="horz" wrap="square" lIns="0" tIns="0" rIns="0" bIns="0" rtlCol="0" anchor="ctr"/>
          <a:lstStyle/>
          <a:p>
            <a:pPr marL="0" indent="0">
              <a:lnSpc>
                <a:spcPts val="1920"/>
              </a:lnSpc>
              <a:buNone/>
            </a:pPr>
            <a:r>
              <a:rPr lang="en-US" sz="1200" dirty="0">
                <a:solidFill>
                  <a:srgbClr val="2D2D2D"/>
                </a:solidFill>
              </a:rPr>
              <a:t>According to </a:t>
            </a:r>
            <a:r>
              <a:rPr lang="en-US" sz="1200" b="1" dirty="0">
                <a:solidFill>
                  <a:srgbClr val="F37021"/>
                </a:solidFill>
              </a:rPr>
              <a:t>JBDS 2023</a:t>
            </a:r>
            <a:r>
              <a:rPr lang="en-US" sz="1200" dirty="0">
                <a:solidFill>
                  <a:srgbClr val="2D2D2D"/>
                </a:solidFill>
              </a:rPr>
              <a:t> guidelines, initiate treatment for steroid-induced hyperglycaemia when:</a:t>
            </a:r>
            <a:endParaRPr lang="en-US" sz="1200" dirty="0"/>
          </a:p>
        </p:txBody>
      </p:sp>
      <p:sp>
        <p:nvSpPr>
          <p:cNvPr id="27" name="SK-28-text-26"/>
          <p:cNvSpPr/>
          <p:nvPr/>
        </p:nvSpPr>
        <p:spPr>
          <a:xfrm>
            <a:off x="881063" y="2406848"/>
            <a:ext cx="11216640"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2D2D2D"/>
                </a:solidFill>
              </a:rPr>
              <a:t>Two or more</a:t>
            </a:r>
            <a:r>
              <a:rPr lang="en-US" sz="1200" dirty="0">
                <a:solidFill>
                  <a:srgbClr val="2D2D2D"/>
                </a:solidFill>
              </a:rPr>
              <a:t> capillary blood glucose readings are </a:t>
            </a:r>
            <a:r>
              <a:rPr lang="en-US" sz="1200" b="1" dirty="0">
                <a:solidFill>
                  <a:srgbClr val="2D2D2D"/>
                </a:solidFill>
              </a:rPr>
              <a:t>&gt;12 mmol/L</a:t>
            </a:r>
            <a:r>
              <a:rPr lang="en-US" sz="1200" dirty="0">
                <a:solidFill>
                  <a:srgbClr val="2D2D2D"/>
                </a:solidFill>
              </a:rPr>
              <a:t>.</a:t>
            </a:r>
            <a:endParaRPr lang="en-US" sz="1200" dirty="0"/>
          </a:p>
        </p:txBody>
      </p:sp>
      <p:sp>
        <p:nvSpPr>
          <p:cNvPr id="28" name="SK-28-text-27"/>
          <p:cNvSpPr/>
          <p:nvPr/>
        </p:nvSpPr>
        <p:spPr>
          <a:xfrm>
            <a:off x="881063" y="2726829"/>
            <a:ext cx="10850880"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D2D2D"/>
                </a:solidFill>
              </a:rPr>
              <a:t>Check HbA1c in </a:t>
            </a:r>
            <a:r>
              <a:rPr lang="en-US" sz="1200" b="1" dirty="0">
                <a:solidFill>
                  <a:srgbClr val="2D2D2D"/>
                </a:solidFill>
              </a:rPr>
              <a:t>all patients</a:t>
            </a:r>
            <a:r>
              <a:rPr lang="en-US" sz="1200" dirty="0">
                <a:solidFill>
                  <a:srgbClr val="2D2D2D"/>
                </a:solidFill>
              </a:rPr>
              <a:t> starting steroids for ≥3 days.</a:t>
            </a:r>
            <a:endParaRPr lang="en-US" sz="1200" dirty="0"/>
          </a:p>
        </p:txBody>
      </p:sp>
      <p:sp>
        <p:nvSpPr>
          <p:cNvPr id="29" name="SK-28-text-28"/>
          <p:cNvSpPr/>
          <p:nvPr/>
        </p:nvSpPr>
        <p:spPr>
          <a:xfrm>
            <a:off x="1143000" y="3775472"/>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NPH INSULIN STRATEGY</a:t>
            </a:r>
            <a:endParaRPr lang="en-US" sz="1350" dirty="0"/>
          </a:p>
        </p:txBody>
      </p:sp>
      <p:sp>
        <p:nvSpPr>
          <p:cNvPr id="30" name="SK-28-text-29"/>
          <p:cNvSpPr/>
          <p:nvPr/>
        </p:nvSpPr>
        <p:spPr>
          <a:xfrm>
            <a:off x="619125" y="4237434"/>
            <a:ext cx="8229600" cy="243780"/>
          </a:xfrm>
          <a:prstGeom prst="rect">
            <a:avLst/>
          </a:prstGeom>
          <a:noFill/>
          <a:ln/>
        </p:spPr>
        <p:txBody>
          <a:bodyPr vert="horz" wrap="square" lIns="0" tIns="0" rIns="0" bIns="0" rtlCol="0" anchor="ctr"/>
          <a:lstStyle/>
          <a:p>
            <a:pPr marL="0" indent="0">
              <a:lnSpc>
                <a:spcPts val="1920"/>
              </a:lnSpc>
              <a:buNone/>
            </a:pPr>
            <a:r>
              <a:rPr lang="en-US" sz="1200" dirty="0">
                <a:solidFill>
                  <a:srgbClr val="2D2D2D"/>
                </a:solidFill>
              </a:rPr>
              <a:t>Match the insulin action to the steroid peak:</a:t>
            </a:r>
            <a:endParaRPr lang="en-US" sz="1200" dirty="0"/>
          </a:p>
        </p:txBody>
      </p:sp>
      <p:sp>
        <p:nvSpPr>
          <p:cNvPr id="31" name="SK-28-text-30"/>
          <p:cNvSpPr/>
          <p:nvPr/>
        </p:nvSpPr>
        <p:spPr>
          <a:xfrm>
            <a:off x="881063" y="4528840"/>
            <a:ext cx="4833938"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2D2D2D"/>
                </a:solidFill>
              </a:rPr>
              <a:t>Morning Prednisolone:</a:t>
            </a:r>
            <a:r>
              <a:rPr lang="en-US" sz="1200" dirty="0">
                <a:solidFill>
                  <a:srgbClr val="2D2D2D"/>
                </a:solidFill>
              </a:rPr>
              <a:t> Give NPH (e.g., Humulin I) in the morning or at lunchtime.</a:t>
            </a:r>
            <a:endParaRPr lang="en-US" sz="1200" dirty="0"/>
          </a:p>
        </p:txBody>
      </p:sp>
      <p:sp>
        <p:nvSpPr>
          <p:cNvPr id="32" name="SK-28-text-31"/>
          <p:cNvSpPr/>
          <p:nvPr/>
        </p:nvSpPr>
        <p:spPr>
          <a:xfrm>
            <a:off x="881063" y="5092601"/>
            <a:ext cx="4833938"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2D2D2D"/>
                </a:solidFill>
              </a:rPr>
              <a:t>Why NPH?</a:t>
            </a:r>
            <a:r>
              <a:rPr lang="en-US" sz="1200" dirty="0">
                <a:solidFill>
                  <a:srgbClr val="2D2D2D"/>
                </a:solidFill>
              </a:rPr>
              <a:t> Its intermediate action coincides with the afternoon glucose rise.</a:t>
            </a:r>
            <a:endParaRPr lang="en-US" sz="1200" dirty="0"/>
          </a:p>
        </p:txBody>
      </p:sp>
      <p:sp>
        <p:nvSpPr>
          <p:cNvPr id="33" name="SK-28-text-32"/>
          <p:cNvSpPr/>
          <p:nvPr/>
        </p:nvSpPr>
        <p:spPr>
          <a:xfrm>
            <a:off x="7000875" y="2229743"/>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MHRA SAFETY RESTRICTIONS</a:t>
            </a:r>
            <a:endParaRPr lang="en-US" sz="1350" dirty="0"/>
          </a:p>
        </p:txBody>
      </p:sp>
      <p:sp>
        <p:nvSpPr>
          <p:cNvPr id="34" name="SK-28-text-33"/>
          <p:cNvSpPr/>
          <p:nvPr/>
        </p:nvSpPr>
        <p:spPr>
          <a:xfrm>
            <a:off x="6477000" y="2729805"/>
            <a:ext cx="3779520" cy="161925"/>
          </a:xfrm>
          <a:prstGeom prst="rect">
            <a:avLst/>
          </a:prstGeom>
          <a:noFill/>
          <a:ln/>
        </p:spPr>
        <p:txBody>
          <a:bodyPr vert="horz" wrap="square" lIns="0" tIns="0" rIns="0" bIns="0" rtlCol="0" anchor="ctr"/>
          <a:lstStyle/>
          <a:p>
            <a:pPr marL="0" indent="0">
              <a:lnSpc>
                <a:spcPts val="1920"/>
              </a:lnSpc>
              <a:buNone/>
            </a:pPr>
            <a:r>
              <a:rPr lang="en-US" sz="1200" b="1" dirty="0">
                <a:solidFill>
                  <a:srgbClr val="F37021"/>
                </a:solidFill>
              </a:rPr>
              <a:t>Domperidone (2014)</a:t>
            </a:r>
            <a:endParaRPr lang="en-US" sz="1200" dirty="0"/>
          </a:p>
        </p:txBody>
      </p:sp>
      <p:sp>
        <p:nvSpPr>
          <p:cNvPr id="35" name="SK-28-text-34"/>
          <p:cNvSpPr/>
          <p:nvPr/>
        </p:nvSpPr>
        <p:spPr>
          <a:xfrm>
            <a:off x="6738938" y="2983111"/>
            <a:ext cx="5453063"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D2D2D"/>
                </a:solidFill>
              </a:rPr>
              <a:t>Max dose: </a:t>
            </a:r>
            <a:r>
              <a:rPr lang="en-US" sz="1200" b="1" dirty="0">
                <a:solidFill>
                  <a:srgbClr val="2D2D2D"/>
                </a:solidFill>
              </a:rPr>
              <a:t>10mg TDS</a:t>
            </a:r>
            <a:r>
              <a:rPr lang="en-US" sz="1200" dirty="0">
                <a:solidFill>
                  <a:srgbClr val="2D2D2D"/>
                </a:solidFill>
              </a:rPr>
              <a:t> for max </a:t>
            </a:r>
            <a:r>
              <a:rPr lang="en-US" sz="1200" b="1" dirty="0">
                <a:solidFill>
                  <a:srgbClr val="2D2D2D"/>
                </a:solidFill>
              </a:rPr>
              <a:t>1 week</a:t>
            </a:r>
            <a:r>
              <a:rPr lang="en-US" sz="1200" dirty="0">
                <a:solidFill>
                  <a:srgbClr val="2D2D2D"/>
                </a:solidFill>
              </a:rPr>
              <a:t>.</a:t>
            </a:r>
            <a:endParaRPr lang="en-US" sz="1200" dirty="0"/>
          </a:p>
        </p:txBody>
      </p:sp>
      <p:sp>
        <p:nvSpPr>
          <p:cNvPr id="36" name="SK-28-text-35"/>
          <p:cNvSpPr/>
          <p:nvPr/>
        </p:nvSpPr>
        <p:spPr>
          <a:xfrm>
            <a:off x="6738938" y="3303091"/>
            <a:ext cx="5453063"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D2D2D"/>
                </a:solidFill>
              </a:rPr>
              <a:t>Mandatory </a:t>
            </a:r>
            <a:r>
              <a:rPr lang="en-US" sz="1200" b="1" dirty="0">
                <a:solidFill>
                  <a:srgbClr val="2D2D2D"/>
                </a:solidFill>
              </a:rPr>
              <a:t>ECG</a:t>
            </a:r>
            <a:r>
              <a:rPr lang="en-US" sz="1200" dirty="0">
                <a:solidFill>
                  <a:srgbClr val="2D2D2D"/>
                </a:solidFill>
              </a:rPr>
              <a:t> to monitor QTc prolongation risk.</a:t>
            </a:r>
            <a:endParaRPr lang="en-US" sz="1200" dirty="0"/>
          </a:p>
        </p:txBody>
      </p:sp>
      <p:sp>
        <p:nvSpPr>
          <p:cNvPr id="37" name="SK-28-text-36"/>
          <p:cNvSpPr/>
          <p:nvPr/>
        </p:nvSpPr>
        <p:spPr>
          <a:xfrm>
            <a:off x="6477000" y="3699272"/>
            <a:ext cx="4328160" cy="161925"/>
          </a:xfrm>
          <a:prstGeom prst="rect">
            <a:avLst/>
          </a:prstGeom>
          <a:noFill/>
          <a:ln/>
        </p:spPr>
        <p:txBody>
          <a:bodyPr vert="horz" wrap="square" lIns="0" tIns="0" rIns="0" bIns="0" rtlCol="0" anchor="ctr"/>
          <a:lstStyle/>
          <a:p>
            <a:pPr marL="0" indent="0">
              <a:lnSpc>
                <a:spcPts val="1920"/>
              </a:lnSpc>
              <a:buNone/>
            </a:pPr>
            <a:r>
              <a:rPr lang="en-US" sz="1200" b="1" dirty="0">
                <a:solidFill>
                  <a:srgbClr val="F37021"/>
                </a:solidFill>
              </a:rPr>
              <a:t>Metoclopramide (2013)</a:t>
            </a:r>
            <a:endParaRPr lang="en-US" sz="1200" dirty="0"/>
          </a:p>
        </p:txBody>
      </p:sp>
      <p:sp>
        <p:nvSpPr>
          <p:cNvPr id="38" name="SK-28-text-37"/>
          <p:cNvSpPr/>
          <p:nvPr/>
        </p:nvSpPr>
        <p:spPr>
          <a:xfrm>
            <a:off x="6738938" y="3952577"/>
            <a:ext cx="5453063"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D2D2D"/>
                </a:solidFill>
              </a:rPr>
              <a:t>Prescribe for a </a:t>
            </a:r>
            <a:r>
              <a:rPr lang="en-US" sz="1200" b="1" dirty="0">
                <a:solidFill>
                  <a:srgbClr val="2D2D2D"/>
                </a:solidFill>
              </a:rPr>
              <a:t>maximum of 5 days</a:t>
            </a:r>
            <a:r>
              <a:rPr lang="en-US" sz="1200" dirty="0">
                <a:solidFill>
                  <a:srgbClr val="2D2D2D"/>
                </a:solidFill>
              </a:rPr>
              <a:t>.</a:t>
            </a:r>
            <a:endParaRPr lang="en-US" sz="1200" dirty="0"/>
          </a:p>
        </p:txBody>
      </p:sp>
      <p:sp>
        <p:nvSpPr>
          <p:cNvPr id="39" name="SK-28-text-38"/>
          <p:cNvSpPr/>
          <p:nvPr/>
        </p:nvSpPr>
        <p:spPr>
          <a:xfrm>
            <a:off x="6738938" y="4272558"/>
            <a:ext cx="4833938"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2D2D2D"/>
                </a:solidFill>
              </a:rPr>
              <a:t>Avoid due to risk of </a:t>
            </a:r>
            <a:r>
              <a:rPr lang="en-US" sz="1200" b="1" dirty="0">
                <a:solidFill>
                  <a:srgbClr val="2D2D2D"/>
                </a:solidFill>
              </a:rPr>
              <a:t>extrapyramidal side effects</a:t>
            </a:r>
            <a:r>
              <a:rPr lang="en-US" sz="1200" dirty="0">
                <a:solidFill>
                  <a:srgbClr val="2D2D2D"/>
                </a:solidFill>
              </a:rPr>
              <a:t> (e.g., tardive dyskinesia).</a:t>
            </a:r>
            <a:endParaRPr lang="en-US" sz="1200" dirty="0"/>
          </a:p>
        </p:txBody>
      </p:sp>
      <p:sp>
        <p:nvSpPr>
          <p:cNvPr id="40" name="SK-28-text-39"/>
          <p:cNvSpPr/>
          <p:nvPr/>
        </p:nvSpPr>
        <p:spPr>
          <a:xfrm>
            <a:off x="0" y="6396038"/>
            <a:ext cx="11430000" cy="461963"/>
          </a:xfrm>
          <a:prstGeom prst="rect">
            <a:avLst/>
          </a:prstGeom>
          <a:noFill/>
          <a:ln/>
        </p:spPr>
        <p:txBody>
          <a:bodyPr vert="horz" wrap="square" lIns="0" tIns="0" rIns="0" bIns="0" rtlCol="0" anchor="ctr"/>
          <a:lstStyle/>
          <a:p>
            <a:pPr marL="0" indent="0" algn="ctr">
              <a:lnSpc>
                <a:spcPts val="1238"/>
              </a:lnSpc>
              <a:buNone/>
            </a:pPr>
            <a:r>
              <a:rPr lang="en-US" sz="825" dirty="0">
                <a:solidFill>
                  <a:srgbClr val="555555"/>
                </a:solidFill>
              </a:rPr>
              <a:t>Quick Recall: What is the maximum duration for Metoclopramide? (Answer: 5 days) • What BG reading triggers treatment? (Answer: 2+ readings &gt;12 mmol/L)</a:t>
            </a:r>
            <a:endParaRPr lang="en-US" sz="825"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pic>
        <p:nvPicPr>
          <p:cNvPr id="2" name="SK-2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9-img-2" descr="preencoded.png"/>
          <p:cNvPicPr>
            <a:picLocks noChangeAspect="1"/>
          </p:cNvPicPr>
          <p:nvPr/>
        </p:nvPicPr>
        <p:blipFill>
          <a:blip r:embed="rId4"/>
          <a:stretch>
            <a:fillRect/>
          </a:stretch>
        </p:blipFill>
        <p:spPr>
          <a:xfrm>
            <a:off x="285750" y="190500"/>
            <a:ext cx="11620500" cy="895350"/>
          </a:xfrm>
          <a:prstGeom prst="rect">
            <a:avLst/>
          </a:prstGeom>
        </p:spPr>
      </p:pic>
      <p:pic>
        <p:nvPicPr>
          <p:cNvPr id="4" name="SK-29-img-3" descr="preencoded.png"/>
          <p:cNvPicPr>
            <a:picLocks noChangeAspect="1"/>
          </p:cNvPicPr>
          <p:nvPr/>
        </p:nvPicPr>
        <p:blipFill>
          <a:blip r:embed="rId5"/>
          <a:stretch>
            <a:fillRect/>
          </a:stretch>
        </p:blipFill>
        <p:spPr>
          <a:xfrm>
            <a:off x="285750" y="1533525"/>
            <a:ext cx="5691188" cy="2424113"/>
          </a:xfrm>
          <a:prstGeom prst="rect">
            <a:avLst/>
          </a:prstGeom>
        </p:spPr>
      </p:pic>
      <p:pic>
        <p:nvPicPr>
          <p:cNvPr id="5" name="SK-29-img-4" descr="preencoded.png"/>
          <p:cNvPicPr>
            <a:picLocks noChangeAspect="1"/>
          </p:cNvPicPr>
          <p:nvPr/>
        </p:nvPicPr>
        <p:blipFill>
          <a:blip r:embed="rId6"/>
          <a:stretch>
            <a:fillRect/>
          </a:stretch>
        </p:blipFill>
        <p:spPr>
          <a:xfrm>
            <a:off x="476250" y="1747838"/>
            <a:ext cx="285750" cy="209550"/>
          </a:xfrm>
          <a:prstGeom prst="rect">
            <a:avLst/>
          </a:prstGeom>
        </p:spPr>
      </p:pic>
      <p:pic>
        <p:nvPicPr>
          <p:cNvPr id="6" name="SK-29-img-5" descr="preencoded.png"/>
          <p:cNvPicPr>
            <a:picLocks noChangeAspect="1"/>
          </p:cNvPicPr>
          <p:nvPr/>
        </p:nvPicPr>
        <p:blipFill>
          <a:blip r:embed="rId7"/>
          <a:stretch>
            <a:fillRect/>
          </a:stretch>
        </p:blipFill>
        <p:spPr>
          <a:xfrm>
            <a:off x="285750" y="4148137"/>
            <a:ext cx="5691188" cy="2424113"/>
          </a:xfrm>
          <a:prstGeom prst="rect">
            <a:avLst/>
          </a:prstGeom>
        </p:spPr>
      </p:pic>
      <p:pic>
        <p:nvPicPr>
          <p:cNvPr id="7" name="SK-29-img-6" descr="preencoded.png"/>
          <p:cNvPicPr>
            <a:picLocks noChangeAspect="1"/>
          </p:cNvPicPr>
          <p:nvPr/>
        </p:nvPicPr>
        <p:blipFill>
          <a:blip r:embed="rId8"/>
          <a:stretch>
            <a:fillRect/>
          </a:stretch>
        </p:blipFill>
        <p:spPr>
          <a:xfrm>
            <a:off x="476250" y="4362450"/>
            <a:ext cx="285750" cy="209550"/>
          </a:xfrm>
          <a:prstGeom prst="rect">
            <a:avLst/>
          </a:prstGeom>
        </p:spPr>
      </p:pic>
      <p:pic>
        <p:nvPicPr>
          <p:cNvPr id="8" name="SK-29-img-7" descr="preencoded.png"/>
          <p:cNvPicPr>
            <a:picLocks noChangeAspect="1"/>
          </p:cNvPicPr>
          <p:nvPr/>
        </p:nvPicPr>
        <p:blipFill>
          <a:blip r:embed="rId9"/>
          <a:stretch>
            <a:fillRect/>
          </a:stretch>
        </p:blipFill>
        <p:spPr>
          <a:xfrm>
            <a:off x="6215063" y="1533525"/>
            <a:ext cx="5691188" cy="2424113"/>
          </a:xfrm>
          <a:prstGeom prst="rect">
            <a:avLst/>
          </a:prstGeom>
        </p:spPr>
      </p:pic>
      <p:pic>
        <p:nvPicPr>
          <p:cNvPr id="9" name="SK-29-img-8" descr="preencoded.png"/>
          <p:cNvPicPr>
            <a:picLocks noChangeAspect="1"/>
          </p:cNvPicPr>
          <p:nvPr/>
        </p:nvPicPr>
        <p:blipFill>
          <a:blip r:embed="rId10"/>
          <a:stretch>
            <a:fillRect/>
          </a:stretch>
        </p:blipFill>
        <p:spPr>
          <a:xfrm>
            <a:off x="6405563" y="1747838"/>
            <a:ext cx="285750" cy="209550"/>
          </a:xfrm>
          <a:prstGeom prst="rect">
            <a:avLst/>
          </a:prstGeom>
        </p:spPr>
      </p:pic>
      <p:pic>
        <p:nvPicPr>
          <p:cNvPr id="10" name="SK-29-img-9" descr="preencoded.png"/>
          <p:cNvPicPr>
            <a:picLocks noChangeAspect="1"/>
          </p:cNvPicPr>
          <p:nvPr/>
        </p:nvPicPr>
        <p:blipFill>
          <a:blip r:embed="rId11"/>
          <a:stretch>
            <a:fillRect/>
          </a:stretch>
        </p:blipFill>
        <p:spPr>
          <a:xfrm>
            <a:off x="6215063" y="4148137"/>
            <a:ext cx="5691188" cy="2424113"/>
          </a:xfrm>
          <a:prstGeom prst="rect">
            <a:avLst/>
          </a:prstGeom>
        </p:spPr>
      </p:pic>
      <p:pic>
        <p:nvPicPr>
          <p:cNvPr id="11" name="SK-29-img-10" descr="preencoded.png"/>
          <p:cNvPicPr>
            <a:picLocks noChangeAspect="1"/>
          </p:cNvPicPr>
          <p:nvPr/>
        </p:nvPicPr>
        <p:blipFill>
          <a:blip r:embed="rId12"/>
          <a:stretch>
            <a:fillRect/>
          </a:stretch>
        </p:blipFill>
        <p:spPr>
          <a:xfrm>
            <a:off x="6405563" y="4362450"/>
            <a:ext cx="285750" cy="209550"/>
          </a:xfrm>
          <a:prstGeom prst="rect">
            <a:avLst/>
          </a:prstGeom>
        </p:spPr>
      </p:pic>
      <p:sp>
        <p:nvSpPr>
          <p:cNvPr id="12" name="SK-29-text-11"/>
          <p:cNvSpPr/>
          <p:nvPr/>
        </p:nvSpPr>
        <p:spPr>
          <a:xfrm>
            <a:off x="523875" y="333375"/>
            <a:ext cx="7033260" cy="371475"/>
          </a:xfrm>
          <a:prstGeom prst="rect">
            <a:avLst/>
          </a:prstGeom>
          <a:noFill/>
          <a:ln/>
        </p:spPr>
        <p:txBody>
          <a:bodyPr vert="horz" wrap="square" lIns="0" tIns="0" rIns="0" bIns="0" rtlCol="0" anchor="ctr"/>
          <a:lstStyle/>
          <a:p>
            <a:pPr marL="0" indent="0">
              <a:lnSpc>
                <a:spcPts val="2925"/>
              </a:lnSpc>
              <a:buNone/>
            </a:pPr>
            <a:r>
              <a:rPr lang="en-US" sz="1950" b="1" kern="0" spc="60" dirty="0">
                <a:solidFill>
                  <a:srgbClr val="FFFFFF"/>
                </a:solidFill>
              </a:rPr>
              <a:t>AKT EXAM PEARLS: PART 2</a:t>
            </a:r>
            <a:endParaRPr lang="en-US" sz="1950" dirty="0"/>
          </a:p>
        </p:txBody>
      </p:sp>
      <p:sp>
        <p:nvSpPr>
          <p:cNvPr id="13" name="SK-29-text-12"/>
          <p:cNvSpPr/>
          <p:nvPr/>
        </p:nvSpPr>
        <p:spPr>
          <a:xfrm>
            <a:off x="523875" y="742950"/>
            <a:ext cx="720090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Diagnostic Gold Standards &amp; Clinical Patterns</a:t>
            </a:r>
            <a:endParaRPr lang="en-US" sz="1050" dirty="0"/>
          </a:p>
        </p:txBody>
      </p:sp>
      <p:sp>
        <p:nvSpPr>
          <p:cNvPr id="14" name="SK-29-text-13"/>
          <p:cNvSpPr/>
          <p:nvPr/>
        </p:nvSpPr>
        <p:spPr>
          <a:xfrm>
            <a:off x="10408444" y="552450"/>
            <a:ext cx="1783556"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www.bradfordvts.co.uk</a:t>
            </a:r>
            <a:endParaRPr lang="en-US" sz="900" dirty="0"/>
          </a:p>
        </p:txBody>
      </p:sp>
      <p:sp>
        <p:nvSpPr>
          <p:cNvPr id="15" name="SK-29-text-14"/>
          <p:cNvSpPr/>
          <p:nvPr/>
        </p:nvSpPr>
        <p:spPr>
          <a:xfrm>
            <a:off x="523875" y="1085850"/>
            <a:ext cx="11180789" cy="257175"/>
          </a:xfrm>
          <a:prstGeom prst="rect">
            <a:avLst/>
          </a:prstGeom>
          <a:noFill/>
          <a:ln/>
        </p:spPr>
        <p:txBody>
          <a:bodyPr vert="horz" wrap="square" lIns="0" tIns="0" rIns="0" bIns="0" rtlCol="0" anchor="ctr"/>
          <a:lstStyle/>
          <a:p>
            <a:pPr marL="0" indent="0">
              <a:lnSpc>
                <a:spcPts val="1125"/>
              </a:lnSpc>
              <a:buNone/>
            </a:pPr>
            <a:r>
              <a:rPr lang="en-US" sz="750" i="1" dirty="0">
                <a:solidFill>
                  <a:srgbClr val="555555"/>
                </a:solidFill>
              </a:rPr>
              <a:t>Disclaimer: For educational purposes only. Refer to latest NICE/JBDS guidelines for clinical practice.</a:t>
            </a:r>
            <a:endParaRPr lang="en-US" sz="750" dirty="0"/>
          </a:p>
        </p:txBody>
      </p:sp>
      <p:sp>
        <p:nvSpPr>
          <p:cNvPr id="16" name="SK-29-text-15"/>
          <p:cNvSpPr/>
          <p:nvPr/>
        </p:nvSpPr>
        <p:spPr>
          <a:xfrm>
            <a:off x="876300" y="1724025"/>
            <a:ext cx="55549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GASTROPARESIS GOLD STANDARD</a:t>
            </a:r>
            <a:endParaRPr lang="en-US" sz="1350" dirty="0"/>
          </a:p>
        </p:txBody>
      </p:sp>
      <p:sp>
        <p:nvSpPr>
          <p:cNvPr id="17" name="SK-29-text-16"/>
          <p:cNvSpPr/>
          <p:nvPr/>
        </p:nvSpPr>
        <p:spPr>
          <a:xfrm>
            <a:off x="666750" y="2095500"/>
            <a:ext cx="115252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4-hour solid gastric emptying scintigraphy</a:t>
            </a:r>
            <a:r>
              <a:rPr lang="en-US" sz="1200" dirty="0">
                <a:solidFill>
                  <a:srgbClr val="2D2D2D"/>
                </a:solidFill>
              </a:rPr>
              <a:t> is mandatory (AGA 2025).</a:t>
            </a:r>
            <a:endParaRPr lang="en-US" sz="1200" dirty="0"/>
          </a:p>
        </p:txBody>
      </p:sp>
      <p:sp>
        <p:nvSpPr>
          <p:cNvPr id="18" name="SK-29-text-17"/>
          <p:cNvSpPr/>
          <p:nvPr/>
        </p:nvSpPr>
        <p:spPr>
          <a:xfrm>
            <a:off x="666750" y="2400300"/>
            <a:ext cx="115252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D32F2F"/>
                </a:solidFill>
              </a:rPr>
              <a:t>Exam Trap:</a:t>
            </a:r>
            <a:r>
              <a:rPr lang="en-US" sz="1200" dirty="0">
                <a:solidFill>
                  <a:srgbClr val="2D2D2D"/>
                </a:solidFill>
              </a:rPr>
              <a:t> 2-hour studies are insufficient and often tested as a distractor.</a:t>
            </a:r>
            <a:endParaRPr lang="en-US" sz="1200" dirty="0"/>
          </a:p>
        </p:txBody>
      </p:sp>
      <p:sp>
        <p:nvSpPr>
          <p:cNvPr id="19" name="SK-29-text-18"/>
          <p:cNvSpPr/>
          <p:nvPr/>
        </p:nvSpPr>
        <p:spPr>
          <a:xfrm>
            <a:off x="666750" y="2705100"/>
            <a:ext cx="7934368"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Abnormal result: </a:t>
            </a:r>
            <a:r>
              <a:rPr lang="en-US" sz="1200" b="1" dirty="0">
                <a:solidFill>
                  <a:srgbClr val="2D2D2D"/>
                </a:solidFill>
              </a:rPr>
              <a:t>&gt;10% retention</a:t>
            </a:r>
            <a:r>
              <a:rPr lang="en-US" sz="1200" dirty="0">
                <a:solidFill>
                  <a:srgbClr val="2D2D2D"/>
                </a:solidFill>
              </a:rPr>
              <a:t> at 4 hours.</a:t>
            </a:r>
            <a:endParaRPr lang="en-US" sz="1200" dirty="0"/>
          </a:p>
        </p:txBody>
      </p:sp>
      <p:sp>
        <p:nvSpPr>
          <p:cNvPr id="20" name="SK-29-text-19"/>
          <p:cNvSpPr/>
          <p:nvPr/>
        </p:nvSpPr>
        <p:spPr>
          <a:xfrm>
            <a:off x="876300" y="4338638"/>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PREDNISOLONE PATTERN</a:t>
            </a:r>
            <a:endParaRPr lang="en-US" sz="1350" dirty="0"/>
          </a:p>
        </p:txBody>
      </p:sp>
      <p:sp>
        <p:nvSpPr>
          <p:cNvPr id="21" name="SK-29-text-20"/>
          <p:cNvSpPr/>
          <p:nvPr/>
        </p:nvSpPr>
        <p:spPr>
          <a:xfrm>
            <a:off x="666750" y="4710113"/>
            <a:ext cx="9932653"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Glucose typically peaks </a:t>
            </a:r>
            <a:r>
              <a:rPr lang="en-US" sz="1200" b="1" dirty="0">
                <a:solidFill>
                  <a:srgbClr val="2D2D2D"/>
                </a:solidFill>
              </a:rPr>
              <a:t>4–8 hours</a:t>
            </a:r>
            <a:r>
              <a:rPr lang="en-US" sz="1200" dirty="0">
                <a:solidFill>
                  <a:srgbClr val="2D2D2D"/>
                </a:solidFill>
              </a:rPr>
              <a:t> after a morning dose.</a:t>
            </a:r>
            <a:endParaRPr lang="en-US" sz="1200" dirty="0"/>
          </a:p>
        </p:txBody>
      </p:sp>
      <p:sp>
        <p:nvSpPr>
          <p:cNvPr id="22" name="SK-29-text-21"/>
          <p:cNvSpPr/>
          <p:nvPr/>
        </p:nvSpPr>
        <p:spPr>
          <a:xfrm>
            <a:off x="666750" y="5014913"/>
            <a:ext cx="511968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Expect </a:t>
            </a:r>
            <a:r>
              <a:rPr lang="en-US" sz="1200" b="1" dirty="0">
                <a:solidFill>
                  <a:srgbClr val="2D2D2D"/>
                </a:solidFill>
              </a:rPr>
              <a:t>afternoon/evening hyperglycaemia</a:t>
            </a:r>
            <a:r>
              <a:rPr lang="en-US" sz="1200" dirty="0">
                <a:solidFill>
                  <a:srgbClr val="2D2D2D"/>
                </a:solidFill>
              </a:rPr>
              <a:t>; fasting BG may remain normal.</a:t>
            </a:r>
            <a:endParaRPr lang="en-US" sz="1200" dirty="0"/>
          </a:p>
        </p:txBody>
      </p:sp>
      <p:sp>
        <p:nvSpPr>
          <p:cNvPr id="23" name="SK-29-text-22"/>
          <p:cNvSpPr/>
          <p:nvPr/>
        </p:nvSpPr>
        <p:spPr>
          <a:xfrm>
            <a:off x="666750" y="5548313"/>
            <a:ext cx="11225661"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Monitoring must include a </a:t>
            </a:r>
            <a:r>
              <a:rPr lang="en-US" sz="1200" b="1" dirty="0">
                <a:solidFill>
                  <a:srgbClr val="2D2D2D"/>
                </a:solidFill>
              </a:rPr>
              <a:t>pre-tea/2pm check</a:t>
            </a:r>
            <a:r>
              <a:rPr lang="en-US" sz="1200" dirty="0">
                <a:solidFill>
                  <a:srgbClr val="2D2D2D"/>
                </a:solidFill>
              </a:rPr>
              <a:t> to detect the rise.</a:t>
            </a:r>
            <a:endParaRPr lang="en-US" sz="1200" dirty="0"/>
          </a:p>
        </p:txBody>
      </p:sp>
      <p:sp>
        <p:nvSpPr>
          <p:cNvPr id="24" name="SK-29-text-23"/>
          <p:cNvSpPr/>
          <p:nvPr/>
        </p:nvSpPr>
        <p:spPr>
          <a:xfrm>
            <a:off x="6805613" y="1724025"/>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STEROID POTENCY RECALL</a:t>
            </a:r>
            <a:endParaRPr lang="en-US" sz="1350" dirty="0"/>
          </a:p>
        </p:txBody>
      </p:sp>
      <p:sp>
        <p:nvSpPr>
          <p:cNvPr id="25" name="SK-29-text-24"/>
          <p:cNvSpPr/>
          <p:nvPr/>
        </p:nvSpPr>
        <p:spPr>
          <a:xfrm>
            <a:off x="6596063" y="2095500"/>
            <a:ext cx="559593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Dexamethasone</a:t>
            </a:r>
            <a:r>
              <a:rPr lang="en-US" sz="1200" dirty="0">
                <a:solidFill>
                  <a:srgbClr val="2D2D2D"/>
                </a:solidFill>
              </a:rPr>
              <a:t> is highly potent (25–30x) vs. Prednisolone (4x).</a:t>
            </a:r>
            <a:endParaRPr lang="en-US" sz="1200" dirty="0"/>
          </a:p>
        </p:txBody>
      </p:sp>
      <p:sp>
        <p:nvSpPr>
          <p:cNvPr id="26" name="SK-29-text-25"/>
          <p:cNvSpPr/>
          <p:nvPr/>
        </p:nvSpPr>
        <p:spPr>
          <a:xfrm>
            <a:off x="6596063" y="2400300"/>
            <a:ext cx="5595938"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Long-acting steroids (Dexamethasone) affect </a:t>
            </a:r>
            <a:r>
              <a:rPr lang="en-US" sz="1200" b="1" dirty="0">
                <a:solidFill>
                  <a:srgbClr val="2D2D2D"/>
                </a:solidFill>
              </a:rPr>
              <a:t>fasting glucose</a:t>
            </a:r>
            <a:r>
              <a:rPr lang="en-US" sz="1200" dirty="0">
                <a:solidFill>
                  <a:srgbClr val="2D2D2D"/>
                </a:solidFill>
              </a:rPr>
              <a:t> the next day.</a:t>
            </a:r>
            <a:endParaRPr lang="en-US" sz="1200" dirty="0"/>
          </a:p>
        </p:txBody>
      </p:sp>
      <p:sp>
        <p:nvSpPr>
          <p:cNvPr id="27" name="SK-29-text-26"/>
          <p:cNvSpPr/>
          <p:nvPr/>
        </p:nvSpPr>
        <p:spPr>
          <a:xfrm>
            <a:off x="6596063" y="2705100"/>
            <a:ext cx="5595938"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Hydrocortisone (1x) is the reference standard for glucocorticoid potency.</a:t>
            </a:r>
            <a:endParaRPr lang="en-US" sz="1200" dirty="0"/>
          </a:p>
        </p:txBody>
      </p:sp>
      <p:sp>
        <p:nvSpPr>
          <p:cNvPr id="28" name="SK-29-text-27"/>
          <p:cNvSpPr/>
          <p:nvPr/>
        </p:nvSpPr>
        <p:spPr>
          <a:xfrm>
            <a:off x="6805613" y="4338638"/>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INITIATION SCREENING</a:t>
            </a:r>
            <a:endParaRPr lang="en-US" sz="1350" dirty="0"/>
          </a:p>
        </p:txBody>
      </p:sp>
      <p:sp>
        <p:nvSpPr>
          <p:cNvPr id="29" name="SK-29-text-28"/>
          <p:cNvSpPr/>
          <p:nvPr/>
        </p:nvSpPr>
        <p:spPr>
          <a:xfrm>
            <a:off x="6596063" y="4710113"/>
            <a:ext cx="559593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NICE 2026:</a:t>
            </a:r>
            <a:r>
              <a:rPr lang="en-US" sz="1200" dirty="0">
                <a:solidFill>
                  <a:srgbClr val="2D2D2D"/>
                </a:solidFill>
              </a:rPr>
              <a:t> Check HbA1c for </a:t>
            </a:r>
            <a:r>
              <a:rPr lang="en-US" sz="1200" b="1" dirty="0">
                <a:solidFill>
                  <a:srgbClr val="D32F2F"/>
                </a:solidFill>
              </a:rPr>
              <a:t>ALL</a:t>
            </a:r>
            <a:r>
              <a:rPr lang="en-US" sz="1200" dirty="0">
                <a:solidFill>
                  <a:srgbClr val="2D2D2D"/>
                </a:solidFill>
              </a:rPr>
              <a:t> patients starting steroids (&gt;3 days).</a:t>
            </a:r>
            <a:endParaRPr lang="en-US" sz="1200" dirty="0"/>
          </a:p>
        </p:txBody>
      </p:sp>
      <p:sp>
        <p:nvSpPr>
          <p:cNvPr id="30" name="SK-29-text-29"/>
          <p:cNvSpPr/>
          <p:nvPr/>
        </p:nvSpPr>
        <p:spPr>
          <a:xfrm>
            <a:off x="6596063" y="5014913"/>
            <a:ext cx="5595938"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Purpose: To identify </a:t>
            </a:r>
            <a:r>
              <a:rPr lang="en-US" sz="1200" b="1" dirty="0">
                <a:solidFill>
                  <a:srgbClr val="2D2D2D"/>
                </a:solidFill>
              </a:rPr>
              <a:t>pre-existing undiagnosed T2DM</a:t>
            </a:r>
            <a:r>
              <a:rPr lang="en-US" sz="1200" dirty="0">
                <a:solidFill>
                  <a:srgbClr val="2D2D2D"/>
                </a:solidFill>
              </a:rPr>
              <a:t> or pre-diabetes.</a:t>
            </a:r>
            <a:endParaRPr lang="en-US" sz="1200" dirty="0"/>
          </a:p>
        </p:txBody>
      </p:sp>
      <p:sp>
        <p:nvSpPr>
          <p:cNvPr id="31" name="SK-29-text-30"/>
          <p:cNvSpPr/>
          <p:nvPr/>
        </p:nvSpPr>
        <p:spPr>
          <a:xfrm>
            <a:off x="6596063" y="5319713"/>
            <a:ext cx="5595938"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2D2D"/>
                </a:solidFill>
              </a:rPr>
              <a:t>Treatment threshold: </a:t>
            </a:r>
            <a:r>
              <a:rPr lang="en-US" sz="1200" b="1" dirty="0">
                <a:solidFill>
                  <a:srgbClr val="2D2D2D"/>
                </a:solidFill>
              </a:rPr>
              <a:t>Two readings &gt;12 mmol/L</a:t>
            </a:r>
            <a:r>
              <a:rPr lang="en-US" sz="1200" dirty="0">
                <a:solidFill>
                  <a:srgbClr val="2D2D2D"/>
                </a:solidFill>
              </a:rPr>
              <a:t> (capillary glucose).</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img-3" descr="preencoded.png"/>
          <p:cNvPicPr>
            <a:picLocks noChangeAspect="1"/>
          </p:cNvPicPr>
          <p:nvPr/>
        </p:nvPicPr>
        <p:blipFill>
          <a:blip r:embed="rId5"/>
          <a:stretch>
            <a:fillRect/>
          </a:stretch>
        </p:blipFill>
        <p:spPr>
          <a:xfrm>
            <a:off x="238125" y="142875"/>
            <a:ext cx="11715750" cy="790575"/>
          </a:xfrm>
          <a:prstGeom prst="rect">
            <a:avLst/>
          </a:prstGeom>
        </p:spPr>
      </p:pic>
      <p:pic>
        <p:nvPicPr>
          <p:cNvPr id="5" name="SK-3-img-4" descr="preencoded.png"/>
          <p:cNvPicPr>
            <a:picLocks noChangeAspect="1"/>
          </p:cNvPicPr>
          <p:nvPr/>
        </p:nvPicPr>
        <p:blipFill>
          <a:blip r:embed="rId6"/>
          <a:stretch>
            <a:fillRect/>
          </a:stretch>
        </p:blipFill>
        <p:spPr>
          <a:xfrm>
            <a:off x="381000" y="1252240"/>
            <a:ext cx="5524500" cy="2667000"/>
          </a:xfrm>
          <a:prstGeom prst="rect">
            <a:avLst/>
          </a:prstGeom>
        </p:spPr>
      </p:pic>
      <p:pic>
        <p:nvPicPr>
          <p:cNvPr id="6" name="SK-3-img-5" descr="preencoded.png"/>
          <p:cNvPicPr>
            <a:picLocks noChangeAspect="1"/>
          </p:cNvPicPr>
          <p:nvPr/>
        </p:nvPicPr>
        <p:blipFill>
          <a:blip r:embed="rId7"/>
          <a:stretch>
            <a:fillRect/>
          </a:stretch>
        </p:blipFill>
        <p:spPr>
          <a:xfrm>
            <a:off x="381000" y="4109740"/>
            <a:ext cx="5524500" cy="1681758"/>
          </a:xfrm>
          <a:prstGeom prst="rect">
            <a:avLst/>
          </a:prstGeom>
        </p:spPr>
      </p:pic>
      <p:pic>
        <p:nvPicPr>
          <p:cNvPr id="7" name="SK-3-img-6" descr="preencoded.png"/>
          <p:cNvPicPr>
            <a:picLocks noChangeAspect="1"/>
          </p:cNvPicPr>
          <p:nvPr/>
        </p:nvPicPr>
        <p:blipFill>
          <a:blip r:embed="rId8"/>
          <a:stretch>
            <a:fillRect/>
          </a:stretch>
        </p:blipFill>
        <p:spPr>
          <a:xfrm>
            <a:off x="571500" y="4341168"/>
            <a:ext cx="214313" cy="175320"/>
          </a:xfrm>
          <a:prstGeom prst="rect">
            <a:avLst/>
          </a:prstGeom>
        </p:spPr>
      </p:pic>
      <p:pic>
        <p:nvPicPr>
          <p:cNvPr id="8" name="SK-3-img-7" descr="preencoded.png"/>
          <p:cNvPicPr>
            <a:picLocks noChangeAspect="1"/>
          </p:cNvPicPr>
          <p:nvPr/>
        </p:nvPicPr>
        <p:blipFill>
          <a:blip r:embed="rId9"/>
          <a:stretch>
            <a:fillRect/>
          </a:stretch>
        </p:blipFill>
        <p:spPr>
          <a:xfrm>
            <a:off x="571500" y="4671715"/>
            <a:ext cx="190500" cy="166688"/>
          </a:xfrm>
          <a:prstGeom prst="rect">
            <a:avLst/>
          </a:prstGeom>
        </p:spPr>
      </p:pic>
      <p:pic>
        <p:nvPicPr>
          <p:cNvPr id="9" name="SK-3-img-8" descr="preencoded.png"/>
          <p:cNvPicPr>
            <a:picLocks noChangeAspect="1"/>
          </p:cNvPicPr>
          <p:nvPr/>
        </p:nvPicPr>
        <p:blipFill>
          <a:blip r:embed="rId10"/>
          <a:stretch>
            <a:fillRect/>
          </a:stretch>
        </p:blipFill>
        <p:spPr>
          <a:xfrm>
            <a:off x="571500" y="5174456"/>
            <a:ext cx="190500" cy="166688"/>
          </a:xfrm>
          <a:prstGeom prst="rect">
            <a:avLst/>
          </a:prstGeom>
        </p:spPr>
      </p:pic>
      <p:pic>
        <p:nvPicPr>
          <p:cNvPr id="10" name="SK-3-img-9" descr="preencoded.png"/>
          <p:cNvPicPr>
            <a:picLocks noChangeAspect="1"/>
          </p:cNvPicPr>
          <p:nvPr/>
        </p:nvPicPr>
        <p:blipFill>
          <a:blip r:embed="rId7"/>
          <a:stretch>
            <a:fillRect/>
          </a:stretch>
        </p:blipFill>
        <p:spPr>
          <a:xfrm>
            <a:off x="6286500" y="1813322"/>
            <a:ext cx="5524500" cy="1681758"/>
          </a:xfrm>
          <a:prstGeom prst="rect">
            <a:avLst/>
          </a:prstGeom>
        </p:spPr>
      </p:pic>
      <p:pic>
        <p:nvPicPr>
          <p:cNvPr id="11" name="SK-3-img-10" descr="preencoded.png"/>
          <p:cNvPicPr>
            <a:picLocks noChangeAspect="1"/>
          </p:cNvPicPr>
          <p:nvPr/>
        </p:nvPicPr>
        <p:blipFill>
          <a:blip r:embed="rId11"/>
          <a:stretch>
            <a:fillRect/>
          </a:stretch>
        </p:blipFill>
        <p:spPr>
          <a:xfrm>
            <a:off x="6477000" y="2044750"/>
            <a:ext cx="214313" cy="175320"/>
          </a:xfrm>
          <a:prstGeom prst="rect">
            <a:avLst/>
          </a:prstGeom>
        </p:spPr>
      </p:pic>
      <p:pic>
        <p:nvPicPr>
          <p:cNvPr id="12" name="SK-3-img-11" descr="preencoded.png"/>
          <p:cNvPicPr>
            <a:picLocks noChangeAspect="1"/>
          </p:cNvPicPr>
          <p:nvPr/>
        </p:nvPicPr>
        <p:blipFill>
          <a:blip r:embed="rId12"/>
          <a:stretch>
            <a:fillRect/>
          </a:stretch>
        </p:blipFill>
        <p:spPr>
          <a:xfrm>
            <a:off x="6477000" y="2375297"/>
            <a:ext cx="190500" cy="166688"/>
          </a:xfrm>
          <a:prstGeom prst="rect">
            <a:avLst/>
          </a:prstGeom>
        </p:spPr>
      </p:pic>
      <p:pic>
        <p:nvPicPr>
          <p:cNvPr id="13" name="SK-3-img-12" descr="preencoded.png"/>
          <p:cNvPicPr>
            <a:picLocks noChangeAspect="1"/>
          </p:cNvPicPr>
          <p:nvPr/>
        </p:nvPicPr>
        <p:blipFill>
          <a:blip r:embed="rId13"/>
          <a:stretch>
            <a:fillRect/>
          </a:stretch>
        </p:blipFill>
        <p:spPr>
          <a:xfrm>
            <a:off x="6477000" y="2878038"/>
            <a:ext cx="190500" cy="166688"/>
          </a:xfrm>
          <a:prstGeom prst="rect">
            <a:avLst/>
          </a:prstGeom>
        </p:spPr>
      </p:pic>
      <p:pic>
        <p:nvPicPr>
          <p:cNvPr id="14" name="SK-3-img-13" descr="preencoded.png"/>
          <p:cNvPicPr>
            <a:picLocks noChangeAspect="1"/>
          </p:cNvPicPr>
          <p:nvPr/>
        </p:nvPicPr>
        <p:blipFill>
          <a:blip r:embed="rId14"/>
          <a:stretch>
            <a:fillRect/>
          </a:stretch>
        </p:blipFill>
        <p:spPr>
          <a:xfrm>
            <a:off x="6286500" y="3685580"/>
            <a:ext cx="5524500" cy="1544687"/>
          </a:xfrm>
          <a:prstGeom prst="rect">
            <a:avLst/>
          </a:prstGeom>
        </p:spPr>
      </p:pic>
      <p:pic>
        <p:nvPicPr>
          <p:cNvPr id="15" name="SK-3-img-14" descr="preencoded.png"/>
          <p:cNvPicPr>
            <a:picLocks noChangeAspect="1"/>
          </p:cNvPicPr>
          <p:nvPr/>
        </p:nvPicPr>
        <p:blipFill>
          <a:blip r:embed="rId15"/>
          <a:stretch>
            <a:fillRect/>
          </a:stretch>
        </p:blipFill>
        <p:spPr>
          <a:xfrm>
            <a:off x="6477000" y="3917007"/>
            <a:ext cx="214313" cy="175320"/>
          </a:xfrm>
          <a:prstGeom prst="rect">
            <a:avLst/>
          </a:prstGeom>
        </p:spPr>
      </p:pic>
      <p:pic>
        <p:nvPicPr>
          <p:cNvPr id="16" name="SK-3-img-15" descr="preencoded.png"/>
          <p:cNvPicPr>
            <a:picLocks noChangeAspect="1"/>
          </p:cNvPicPr>
          <p:nvPr/>
        </p:nvPicPr>
        <p:blipFill>
          <a:blip r:embed="rId16"/>
          <a:stretch>
            <a:fillRect/>
          </a:stretch>
        </p:blipFill>
        <p:spPr>
          <a:xfrm>
            <a:off x="6477000" y="4247555"/>
            <a:ext cx="190500" cy="156865"/>
          </a:xfrm>
          <a:prstGeom prst="rect">
            <a:avLst/>
          </a:prstGeom>
        </p:spPr>
      </p:pic>
      <p:pic>
        <p:nvPicPr>
          <p:cNvPr id="17" name="SK-3-img-16" descr="preencoded.png"/>
          <p:cNvPicPr>
            <a:picLocks noChangeAspect="1"/>
          </p:cNvPicPr>
          <p:nvPr/>
        </p:nvPicPr>
        <p:blipFill>
          <a:blip r:embed="rId17"/>
          <a:stretch>
            <a:fillRect/>
          </a:stretch>
        </p:blipFill>
        <p:spPr>
          <a:xfrm>
            <a:off x="6477000" y="4537025"/>
            <a:ext cx="190500" cy="156865"/>
          </a:xfrm>
          <a:prstGeom prst="rect">
            <a:avLst/>
          </a:prstGeom>
        </p:spPr>
      </p:pic>
      <p:pic>
        <p:nvPicPr>
          <p:cNvPr id="18" name="SK-3-img-17" descr="preencoded.png"/>
          <p:cNvPicPr>
            <a:picLocks noChangeAspect="1"/>
          </p:cNvPicPr>
          <p:nvPr/>
        </p:nvPicPr>
        <p:blipFill>
          <a:blip r:embed="rId18"/>
          <a:stretch>
            <a:fillRect/>
          </a:stretch>
        </p:blipFill>
        <p:spPr>
          <a:xfrm>
            <a:off x="6477000" y="4826496"/>
            <a:ext cx="190500" cy="156865"/>
          </a:xfrm>
          <a:prstGeom prst="rect">
            <a:avLst/>
          </a:prstGeom>
        </p:spPr>
      </p:pic>
      <p:pic>
        <p:nvPicPr>
          <p:cNvPr id="19" name="SK-3-img-18" descr="preencoded.png"/>
          <p:cNvPicPr>
            <a:picLocks noChangeAspect="1"/>
          </p:cNvPicPr>
          <p:nvPr/>
        </p:nvPicPr>
        <p:blipFill>
          <a:blip r:embed="rId19"/>
          <a:stretch>
            <a:fillRect/>
          </a:stretch>
        </p:blipFill>
        <p:spPr>
          <a:xfrm>
            <a:off x="381000" y="6043613"/>
            <a:ext cx="11430000" cy="528638"/>
          </a:xfrm>
          <a:prstGeom prst="rect">
            <a:avLst/>
          </a:prstGeom>
        </p:spPr>
      </p:pic>
      <p:pic>
        <p:nvPicPr>
          <p:cNvPr id="20" name="SK-3-img-19" descr="preencoded.png"/>
          <p:cNvPicPr>
            <a:picLocks noChangeAspect="1"/>
          </p:cNvPicPr>
          <p:nvPr/>
        </p:nvPicPr>
        <p:blipFill>
          <a:blip r:embed="rId20"/>
          <a:stretch>
            <a:fillRect/>
          </a:stretch>
        </p:blipFill>
        <p:spPr>
          <a:xfrm>
            <a:off x="666750" y="6231731"/>
            <a:ext cx="190500" cy="152400"/>
          </a:xfrm>
          <a:prstGeom prst="rect">
            <a:avLst/>
          </a:prstGeom>
        </p:spPr>
      </p:pic>
      <p:sp>
        <p:nvSpPr>
          <p:cNvPr id="21" name="SK-3-text-20"/>
          <p:cNvSpPr/>
          <p:nvPr/>
        </p:nvSpPr>
        <p:spPr>
          <a:xfrm>
            <a:off x="476250" y="257175"/>
            <a:ext cx="82296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STEROID-INDUCED HYPERGLYCAEMIA</a:t>
            </a:r>
            <a:endParaRPr lang="en-US" sz="1800" dirty="0"/>
          </a:p>
        </p:txBody>
      </p:sp>
      <p:sp>
        <p:nvSpPr>
          <p:cNvPr id="22" name="SK-3-text-21"/>
          <p:cNvSpPr/>
          <p:nvPr/>
        </p:nvSpPr>
        <p:spPr>
          <a:xfrm>
            <a:off x="476250" y="619125"/>
            <a:ext cx="4478238"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Part A: Why It Matters</a:t>
            </a:r>
            <a:endParaRPr lang="en-US" sz="1050" dirty="0"/>
          </a:p>
        </p:txBody>
      </p:sp>
      <p:sp>
        <p:nvSpPr>
          <p:cNvPr id="23" name="SK-3-text-22"/>
          <p:cNvSpPr/>
          <p:nvPr/>
        </p:nvSpPr>
        <p:spPr>
          <a:xfrm>
            <a:off x="10560993" y="459581"/>
            <a:ext cx="1154757" cy="157163"/>
          </a:xfrm>
          <a:prstGeom prst="rect">
            <a:avLst/>
          </a:prstGeom>
          <a:noFill/>
          <a:ln/>
        </p:spPr>
        <p:txBody>
          <a:bodyPr vert="horz" wrap="square" lIns="0" tIns="0" rIns="0" bIns="0" rtlCol="0" anchor="ctr"/>
          <a:lstStyle/>
          <a:p>
            <a:pPr marL="0" indent="0" algn="r">
              <a:lnSpc>
                <a:spcPts val="1238"/>
              </a:lnSpc>
              <a:buNone/>
            </a:pPr>
            <a:r>
              <a:rPr lang="en-US" sz="825" b="1" dirty="0">
                <a:solidFill>
                  <a:srgbClr val="FFFFFF"/>
                </a:solidFill>
              </a:rPr>
              <a:t>www.bradfordvts.co.uk</a:t>
            </a:r>
            <a:endParaRPr lang="en-US" sz="825" dirty="0"/>
          </a:p>
        </p:txBody>
      </p:sp>
      <p:sp>
        <p:nvSpPr>
          <p:cNvPr id="24" name="SK-3-text-23"/>
          <p:cNvSpPr/>
          <p:nvPr/>
        </p:nvSpPr>
        <p:spPr>
          <a:xfrm>
            <a:off x="476250" y="933450"/>
            <a:ext cx="11239500" cy="257175"/>
          </a:xfrm>
          <a:prstGeom prst="rect">
            <a:avLst/>
          </a:prstGeom>
          <a:noFill/>
          <a:ln/>
        </p:spPr>
        <p:txBody>
          <a:bodyPr vert="horz" wrap="square" lIns="0" tIns="0" rIns="0" bIns="0" rtlCol="0" anchor="ctr"/>
          <a:lstStyle/>
          <a:p>
            <a:pPr marL="0" indent="0">
              <a:lnSpc>
                <a:spcPts val="1125"/>
              </a:lnSpc>
              <a:buNone/>
            </a:pPr>
            <a:r>
              <a:rPr lang="en-US" sz="750" i="1" dirty="0">
                <a:solidFill>
                  <a:srgbClr val="555555"/>
                </a:solidFill>
              </a:rPr>
              <a:t>Disclaimer: For educational purposes only. Refer to latest NICE/JBDS guidelines for clinical practice.</a:t>
            </a:r>
            <a:endParaRPr lang="en-US" sz="750" dirty="0"/>
          </a:p>
        </p:txBody>
      </p:sp>
      <p:sp>
        <p:nvSpPr>
          <p:cNvPr id="25" name="SK-3-text-24"/>
          <p:cNvSpPr/>
          <p:nvPr/>
        </p:nvSpPr>
        <p:spPr>
          <a:xfrm>
            <a:off x="881063" y="4300240"/>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Clinical Prevalence</a:t>
            </a:r>
            <a:endParaRPr lang="en-US" sz="1350" dirty="0"/>
          </a:p>
        </p:txBody>
      </p:sp>
      <p:sp>
        <p:nvSpPr>
          <p:cNvPr id="26" name="SK-3-text-25"/>
          <p:cNvSpPr/>
          <p:nvPr/>
        </p:nvSpPr>
        <p:spPr>
          <a:xfrm>
            <a:off x="857250" y="4671715"/>
            <a:ext cx="51435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Glucocorticoids are among the most common prescriptions in primary care.</a:t>
            </a:r>
            <a:endParaRPr lang="en-US" sz="1200" dirty="0"/>
          </a:p>
        </p:txBody>
      </p:sp>
      <p:sp>
        <p:nvSpPr>
          <p:cNvPr id="27" name="SK-3-text-26"/>
          <p:cNvSpPr/>
          <p:nvPr/>
        </p:nvSpPr>
        <p:spPr>
          <a:xfrm>
            <a:off x="857250" y="5174456"/>
            <a:ext cx="51435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Key indications: Asthma/COPD, RA, IBD, PMR, Vasculitis, and Palliative care.</a:t>
            </a:r>
            <a:endParaRPr lang="en-US" sz="1200" dirty="0"/>
          </a:p>
        </p:txBody>
      </p:sp>
      <p:sp>
        <p:nvSpPr>
          <p:cNvPr id="28" name="SK-3-text-27"/>
          <p:cNvSpPr/>
          <p:nvPr/>
        </p:nvSpPr>
        <p:spPr>
          <a:xfrm>
            <a:off x="6786563" y="2003822"/>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The Scale of the Problem</a:t>
            </a:r>
            <a:endParaRPr lang="en-US" sz="1350" dirty="0"/>
          </a:p>
        </p:txBody>
      </p:sp>
      <p:sp>
        <p:nvSpPr>
          <p:cNvPr id="29" name="SK-3-text-28"/>
          <p:cNvSpPr/>
          <p:nvPr/>
        </p:nvSpPr>
        <p:spPr>
          <a:xfrm>
            <a:off x="6762750" y="2375297"/>
            <a:ext cx="51435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Steroids cause hyperglycaemia in</a:t>
            </a:r>
            <a:r>
              <a:rPr lang="en-US" sz="1200" b="1" dirty="0">
                <a:solidFill>
                  <a:srgbClr val="F37021"/>
                </a:solidFill>
              </a:rPr>
              <a:t>30–50%</a:t>
            </a:r>
            <a:r>
              <a:rPr lang="en-US" sz="1200" dirty="0">
                <a:solidFill>
                  <a:srgbClr val="2D2D2D"/>
                </a:solidFill>
              </a:rPr>
              <a:t>of patients without prior diabetes.</a:t>
            </a:r>
            <a:endParaRPr lang="en-US" sz="1200" dirty="0"/>
          </a:p>
        </p:txBody>
      </p:sp>
      <p:sp>
        <p:nvSpPr>
          <p:cNvPr id="30" name="SK-3-text-29"/>
          <p:cNvSpPr/>
          <p:nvPr/>
        </p:nvSpPr>
        <p:spPr>
          <a:xfrm>
            <a:off x="6762750" y="2878038"/>
            <a:ext cx="51435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In patients with pre-existing T2DM, glycaemic worsening is almost universal.</a:t>
            </a:r>
            <a:endParaRPr lang="en-US" sz="1200" dirty="0"/>
          </a:p>
        </p:txBody>
      </p:sp>
      <p:sp>
        <p:nvSpPr>
          <p:cNvPr id="31" name="SK-3-text-30"/>
          <p:cNvSpPr/>
          <p:nvPr/>
        </p:nvSpPr>
        <p:spPr>
          <a:xfrm>
            <a:off x="6786563" y="3876080"/>
            <a:ext cx="54054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Risks of Untreated Hyperglycaemia</a:t>
            </a:r>
            <a:endParaRPr lang="en-US" sz="1350" dirty="0"/>
          </a:p>
        </p:txBody>
      </p:sp>
      <p:sp>
        <p:nvSpPr>
          <p:cNvPr id="32" name="SK-3-text-31"/>
          <p:cNvSpPr/>
          <p:nvPr/>
        </p:nvSpPr>
        <p:spPr>
          <a:xfrm>
            <a:off x="6762750" y="4247555"/>
            <a:ext cx="54292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Increased</a:t>
            </a:r>
            <a:r>
              <a:rPr lang="en-US" sz="1200" b="1" dirty="0">
                <a:solidFill>
                  <a:srgbClr val="F37021"/>
                </a:solidFill>
              </a:rPr>
              <a:t>infection risk</a:t>
            </a:r>
            <a:r>
              <a:rPr lang="en-US" sz="1200" dirty="0">
                <a:solidFill>
                  <a:srgbClr val="2D2D2D"/>
                </a:solidFill>
              </a:rPr>
              <a:t>and impaired wound healing.</a:t>
            </a:r>
            <a:endParaRPr lang="en-US" sz="1200" dirty="0"/>
          </a:p>
        </p:txBody>
      </p:sp>
      <p:sp>
        <p:nvSpPr>
          <p:cNvPr id="33" name="SK-3-text-32"/>
          <p:cNvSpPr/>
          <p:nvPr/>
        </p:nvSpPr>
        <p:spPr>
          <a:xfrm>
            <a:off x="6762750" y="4537025"/>
            <a:ext cx="54292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Prolonged hospital stays and increased</a:t>
            </a:r>
            <a:r>
              <a:rPr lang="en-US" sz="1200" b="1" dirty="0">
                <a:solidFill>
                  <a:srgbClr val="F37021"/>
                </a:solidFill>
              </a:rPr>
              <a:t>mortality</a:t>
            </a:r>
            <a:r>
              <a:rPr lang="en-US" sz="1200" dirty="0">
                <a:solidFill>
                  <a:srgbClr val="2D2D2D"/>
                </a:solidFill>
              </a:rPr>
              <a:t>.</a:t>
            </a:r>
            <a:endParaRPr lang="en-US" sz="1200" dirty="0"/>
          </a:p>
        </p:txBody>
      </p:sp>
      <p:sp>
        <p:nvSpPr>
          <p:cNvPr id="34" name="SK-3-text-33"/>
          <p:cNvSpPr/>
          <p:nvPr/>
        </p:nvSpPr>
        <p:spPr>
          <a:xfrm>
            <a:off x="6762750" y="4826496"/>
            <a:ext cx="54292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Risk of unmasking hidden Type 2 Diabetes (T2DM).</a:t>
            </a:r>
            <a:endParaRPr lang="en-US" sz="1200" dirty="0"/>
          </a:p>
        </p:txBody>
      </p:sp>
      <p:sp>
        <p:nvSpPr>
          <p:cNvPr id="35" name="SK-3-text-34"/>
          <p:cNvSpPr/>
          <p:nvPr/>
        </p:nvSpPr>
        <p:spPr>
          <a:xfrm>
            <a:off x="1047750" y="6186488"/>
            <a:ext cx="11144250"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FFFFFF"/>
                </a:solidFill>
              </a:rPr>
              <a:t>NICE NG28 &amp; JBDS 2023 Guidance: ALL patients starting corticosteroids should have blood glucose monitored.</a:t>
            </a:r>
            <a:endParaRPr lang="en-US" sz="1275"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0-img-3" descr="preencoded.png"/>
          <p:cNvPicPr>
            <a:picLocks noChangeAspect="1"/>
          </p:cNvPicPr>
          <p:nvPr/>
        </p:nvPicPr>
        <p:blipFill>
          <a:blip r:embed="rId5"/>
          <a:stretch>
            <a:fillRect/>
          </a:stretch>
        </p:blipFill>
        <p:spPr>
          <a:xfrm>
            <a:off x="142875" y="142875"/>
            <a:ext cx="11906250" cy="733425"/>
          </a:xfrm>
          <a:prstGeom prst="rect">
            <a:avLst/>
          </a:prstGeom>
        </p:spPr>
      </p:pic>
      <p:pic>
        <p:nvPicPr>
          <p:cNvPr id="5" name="SK-30-img-4" descr="preencoded.png"/>
          <p:cNvPicPr>
            <a:picLocks noChangeAspect="1"/>
          </p:cNvPicPr>
          <p:nvPr/>
        </p:nvPicPr>
        <p:blipFill>
          <a:blip r:embed="rId6"/>
          <a:stretch>
            <a:fillRect/>
          </a:stretch>
        </p:blipFill>
        <p:spPr>
          <a:xfrm>
            <a:off x="381000" y="1223963"/>
            <a:ext cx="5572125" cy="4891088"/>
          </a:xfrm>
          <a:prstGeom prst="rect">
            <a:avLst/>
          </a:prstGeom>
        </p:spPr>
      </p:pic>
      <p:pic>
        <p:nvPicPr>
          <p:cNvPr id="6" name="SK-30-img-5" descr="preencoded.png"/>
          <p:cNvPicPr>
            <a:picLocks noChangeAspect="1"/>
          </p:cNvPicPr>
          <p:nvPr/>
        </p:nvPicPr>
        <p:blipFill>
          <a:blip r:embed="rId7"/>
          <a:stretch>
            <a:fillRect/>
          </a:stretch>
        </p:blipFill>
        <p:spPr>
          <a:xfrm>
            <a:off x="619125" y="1471613"/>
            <a:ext cx="333375" cy="266700"/>
          </a:xfrm>
          <a:prstGeom prst="rect">
            <a:avLst/>
          </a:prstGeom>
        </p:spPr>
      </p:pic>
      <p:pic>
        <p:nvPicPr>
          <p:cNvPr id="7" name="SK-30-img-6" descr="preencoded.png"/>
          <p:cNvPicPr>
            <a:picLocks noChangeAspect="1"/>
          </p:cNvPicPr>
          <p:nvPr/>
        </p:nvPicPr>
        <p:blipFill>
          <a:blip r:embed="rId8"/>
          <a:stretch>
            <a:fillRect/>
          </a:stretch>
        </p:blipFill>
        <p:spPr>
          <a:xfrm>
            <a:off x="619125" y="1976438"/>
            <a:ext cx="166688" cy="259259"/>
          </a:xfrm>
          <a:prstGeom prst="rect">
            <a:avLst/>
          </a:prstGeom>
        </p:spPr>
      </p:pic>
      <p:pic>
        <p:nvPicPr>
          <p:cNvPr id="8" name="SK-30-img-7" descr="preencoded.png"/>
          <p:cNvPicPr>
            <a:picLocks noChangeAspect="1"/>
          </p:cNvPicPr>
          <p:nvPr/>
        </p:nvPicPr>
        <p:blipFill>
          <a:blip r:embed="rId9"/>
          <a:stretch>
            <a:fillRect/>
          </a:stretch>
        </p:blipFill>
        <p:spPr>
          <a:xfrm>
            <a:off x="619125" y="2576513"/>
            <a:ext cx="166688" cy="259259"/>
          </a:xfrm>
          <a:prstGeom prst="rect">
            <a:avLst/>
          </a:prstGeom>
        </p:spPr>
      </p:pic>
      <p:pic>
        <p:nvPicPr>
          <p:cNvPr id="9" name="SK-30-img-8" descr="preencoded.png"/>
          <p:cNvPicPr>
            <a:picLocks noChangeAspect="1"/>
          </p:cNvPicPr>
          <p:nvPr/>
        </p:nvPicPr>
        <p:blipFill>
          <a:blip r:embed="rId8"/>
          <a:stretch>
            <a:fillRect/>
          </a:stretch>
        </p:blipFill>
        <p:spPr>
          <a:xfrm>
            <a:off x="619125" y="3405188"/>
            <a:ext cx="166688" cy="259259"/>
          </a:xfrm>
          <a:prstGeom prst="rect">
            <a:avLst/>
          </a:prstGeom>
        </p:spPr>
      </p:pic>
      <p:pic>
        <p:nvPicPr>
          <p:cNvPr id="10" name="SK-30-img-9" descr="preencoded.png"/>
          <p:cNvPicPr>
            <a:picLocks noChangeAspect="1"/>
          </p:cNvPicPr>
          <p:nvPr/>
        </p:nvPicPr>
        <p:blipFill>
          <a:blip r:embed="rId6"/>
          <a:stretch>
            <a:fillRect/>
          </a:stretch>
        </p:blipFill>
        <p:spPr>
          <a:xfrm>
            <a:off x="6238875" y="1223963"/>
            <a:ext cx="5572125" cy="4891088"/>
          </a:xfrm>
          <a:prstGeom prst="rect">
            <a:avLst/>
          </a:prstGeom>
        </p:spPr>
      </p:pic>
      <p:pic>
        <p:nvPicPr>
          <p:cNvPr id="11" name="SK-30-img-10" descr="preencoded.png"/>
          <p:cNvPicPr>
            <a:picLocks noChangeAspect="1"/>
          </p:cNvPicPr>
          <p:nvPr/>
        </p:nvPicPr>
        <p:blipFill>
          <a:blip r:embed="rId10"/>
          <a:stretch>
            <a:fillRect/>
          </a:stretch>
        </p:blipFill>
        <p:spPr>
          <a:xfrm>
            <a:off x="6477000" y="1471613"/>
            <a:ext cx="333375" cy="266700"/>
          </a:xfrm>
          <a:prstGeom prst="rect">
            <a:avLst/>
          </a:prstGeom>
        </p:spPr>
      </p:pic>
      <p:pic>
        <p:nvPicPr>
          <p:cNvPr id="12" name="SK-30-img-11" descr="preencoded.png"/>
          <p:cNvPicPr>
            <a:picLocks noChangeAspect="1"/>
          </p:cNvPicPr>
          <p:nvPr/>
        </p:nvPicPr>
        <p:blipFill>
          <a:blip r:embed="rId8"/>
          <a:stretch>
            <a:fillRect/>
          </a:stretch>
        </p:blipFill>
        <p:spPr>
          <a:xfrm>
            <a:off x="6477000" y="1976438"/>
            <a:ext cx="166688" cy="259259"/>
          </a:xfrm>
          <a:prstGeom prst="rect">
            <a:avLst/>
          </a:prstGeom>
        </p:spPr>
      </p:pic>
      <p:pic>
        <p:nvPicPr>
          <p:cNvPr id="13" name="SK-30-img-12" descr="preencoded.png"/>
          <p:cNvPicPr>
            <a:picLocks noChangeAspect="1"/>
          </p:cNvPicPr>
          <p:nvPr/>
        </p:nvPicPr>
        <p:blipFill>
          <a:blip r:embed="rId9"/>
          <a:stretch>
            <a:fillRect/>
          </a:stretch>
        </p:blipFill>
        <p:spPr>
          <a:xfrm>
            <a:off x="6477000" y="2576513"/>
            <a:ext cx="166688" cy="259259"/>
          </a:xfrm>
          <a:prstGeom prst="rect">
            <a:avLst/>
          </a:prstGeom>
        </p:spPr>
      </p:pic>
      <p:pic>
        <p:nvPicPr>
          <p:cNvPr id="14" name="SK-30-img-13" descr="preencoded.png"/>
          <p:cNvPicPr>
            <a:picLocks noChangeAspect="1"/>
          </p:cNvPicPr>
          <p:nvPr/>
        </p:nvPicPr>
        <p:blipFill>
          <a:blip r:embed="rId8"/>
          <a:stretch>
            <a:fillRect/>
          </a:stretch>
        </p:blipFill>
        <p:spPr>
          <a:xfrm>
            <a:off x="6477000" y="3176588"/>
            <a:ext cx="166688" cy="259259"/>
          </a:xfrm>
          <a:prstGeom prst="rect">
            <a:avLst/>
          </a:prstGeom>
        </p:spPr>
      </p:pic>
      <p:pic>
        <p:nvPicPr>
          <p:cNvPr id="15" name="SK-30-img-14" descr="preencoded.png"/>
          <p:cNvPicPr>
            <a:picLocks noChangeAspect="1"/>
          </p:cNvPicPr>
          <p:nvPr/>
        </p:nvPicPr>
        <p:blipFill>
          <a:blip r:embed="rId11"/>
          <a:stretch>
            <a:fillRect/>
          </a:stretch>
        </p:blipFill>
        <p:spPr>
          <a:xfrm>
            <a:off x="0" y="6496050"/>
            <a:ext cx="12192000" cy="361950"/>
          </a:xfrm>
          <a:prstGeom prst="rect">
            <a:avLst/>
          </a:prstGeom>
        </p:spPr>
      </p:pic>
      <p:sp>
        <p:nvSpPr>
          <p:cNvPr id="16" name="SK-30-text-15"/>
          <p:cNvSpPr/>
          <p:nvPr/>
        </p:nvSpPr>
        <p:spPr>
          <a:xfrm>
            <a:off x="333375" y="257175"/>
            <a:ext cx="955548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SCA EXAM PEARLS: COUNSELLING SCENARIOS</a:t>
            </a:r>
            <a:endParaRPr lang="en-US" sz="1650" dirty="0"/>
          </a:p>
        </p:txBody>
      </p:sp>
      <p:sp>
        <p:nvSpPr>
          <p:cNvPr id="17" name="SK-30-text-16"/>
          <p:cNvSpPr/>
          <p:nvPr/>
        </p:nvSpPr>
        <p:spPr>
          <a:xfrm>
            <a:off x="333375" y="590550"/>
            <a:ext cx="864108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Communication Tips for Steroid Use and Gastroparesis Management</a:t>
            </a:r>
            <a:endParaRPr lang="en-US" sz="900" dirty="0"/>
          </a:p>
        </p:txBody>
      </p:sp>
      <p:sp>
        <p:nvSpPr>
          <p:cNvPr id="18" name="SK-30-text-17"/>
          <p:cNvSpPr/>
          <p:nvPr/>
        </p:nvSpPr>
        <p:spPr>
          <a:xfrm>
            <a:off x="10808940" y="438150"/>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19" name="SK-30-text-18"/>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0" name="SK-30-text-19"/>
          <p:cNvSpPr/>
          <p:nvPr/>
        </p:nvSpPr>
        <p:spPr>
          <a:xfrm>
            <a:off x="1095375" y="1462088"/>
            <a:ext cx="7010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Scenario 1: Steroid Initiation</a:t>
            </a:r>
            <a:endParaRPr lang="en-US" sz="1500" dirty="0"/>
          </a:p>
        </p:txBody>
      </p:sp>
      <p:sp>
        <p:nvSpPr>
          <p:cNvPr id="21" name="SK-30-text-20"/>
          <p:cNvSpPr/>
          <p:nvPr/>
        </p:nvSpPr>
        <p:spPr>
          <a:xfrm>
            <a:off x="900113" y="1938337"/>
            <a:ext cx="48148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37021"/>
                </a:solidFill>
              </a:rPr>
              <a:t>Explain the Mechanism:</a:t>
            </a:r>
            <a:r>
              <a:rPr lang="en-US" sz="1200" dirty="0">
                <a:solidFill>
                  <a:srgbClr val="2D2D2D"/>
                </a:solidFill>
              </a:rPr>
              <a:t> Use simple terms—"Steroids act like a fuel for your liver, causing it to release extra sugar into the bloodstream."</a:t>
            </a:r>
            <a:endParaRPr lang="en-US" sz="1200" dirty="0"/>
          </a:p>
        </p:txBody>
      </p:sp>
      <p:sp>
        <p:nvSpPr>
          <p:cNvPr id="22" name="SK-30-text-21"/>
          <p:cNvSpPr/>
          <p:nvPr/>
        </p:nvSpPr>
        <p:spPr>
          <a:xfrm>
            <a:off x="900113" y="2538413"/>
            <a:ext cx="4814888"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37021"/>
                </a:solidFill>
              </a:rPr>
              <a:t>Focus on the Pattern:</a:t>
            </a:r>
            <a:r>
              <a:rPr lang="en-US" sz="1200" dirty="0">
                <a:solidFill>
                  <a:srgbClr val="2D2D2D"/>
                </a:solidFill>
              </a:rPr>
              <a:t> Advise that sugar levels peak </a:t>
            </a:r>
            <a:r>
              <a:rPr lang="en-US" sz="1200" b="1" dirty="0">
                <a:solidFill>
                  <a:srgbClr val="F37021"/>
                </a:solidFill>
              </a:rPr>
              <a:t>mid-afternoon/evening</a:t>
            </a:r>
            <a:r>
              <a:rPr lang="en-US" sz="1200" dirty="0">
                <a:solidFill>
                  <a:srgbClr val="2D2D2D"/>
                </a:solidFill>
              </a:rPr>
              <a:t>. Advise testing at 2 PM or post-lunch, not just fasting.</a:t>
            </a:r>
            <a:endParaRPr lang="en-US" sz="1200" dirty="0"/>
          </a:p>
        </p:txBody>
      </p:sp>
      <p:sp>
        <p:nvSpPr>
          <p:cNvPr id="23" name="SK-30-text-22"/>
          <p:cNvSpPr/>
          <p:nvPr/>
        </p:nvSpPr>
        <p:spPr>
          <a:xfrm>
            <a:off x="900113" y="3367088"/>
            <a:ext cx="4814888"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37021"/>
                </a:solidFill>
              </a:rPr>
              <a:t>Safety Netting:</a:t>
            </a:r>
            <a:r>
              <a:rPr lang="en-US" sz="1200" dirty="0">
                <a:solidFill>
                  <a:srgbClr val="2D2D2D"/>
                </a:solidFill>
              </a:rPr>
              <a:t> Counsel on symptoms of severe hyperglycaemia (excessive thirst, polyuria, blurred vision) and when to contact the GP or 111.</a:t>
            </a:r>
            <a:endParaRPr lang="en-US" sz="1200" dirty="0"/>
          </a:p>
        </p:txBody>
      </p:sp>
      <p:sp>
        <p:nvSpPr>
          <p:cNvPr id="24" name="SK-30-text-23"/>
          <p:cNvSpPr/>
          <p:nvPr/>
        </p:nvSpPr>
        <p:spPr>
          <a:xfrm>
            <a:off x="6953250" y="1462088"/>
            <a:ext cx="52387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Scenario 2: Diabetic Gastroparesis</a:t>
            </a:r>
            <a:endParaRPr lang="en-US" sz="1500" dirty="0"/>
          </a:p>
        </p:txBody>
      </p:sp>
      <p:sp>
        <p:nvSpPr>
          <p:cNvPr id="25" name="SK-30-text-24"/>
          <p:cNvSpPr/>
          <p:nvPr/>
        </p:nvSpPr>
        <p:spPr>
          <a:xfrm>
            <a:off x="6757988" y="1938337"/>
            <a:ext cx="48148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37021"/>
                </a:solidFill>
              </a:rPr>
              <a:t>Erratic Absorption:</a:t>
            </a:r>
            <a:r>
              <a:rPr lang="en-US" sz="1200" dirty="0">
                <a:solidFill>
                  <a:srgbClr val="2D2D2D"/>
                </a:solidFill>
              </a:rPr>
              <a:t> Explain that nerve damage means the stomach empties "unpredictably," causing a mismatch between insulin and food.</a:t>
            </a:r>
            <a:endParaRPr lang="en-US" sz="1200" dirty="0"/>
          </a:p>
        </p:txBody>
      </p:sp>
      <p:sp>
        <p:nvSpPr>
          <p:cNvPr id="26" name="SK-30-text-25"/>
          <p:cNvSpPr/>
          <p:nvPr/>
        </p:nvSpPr>
        <p:spPr>
          <a:xfrm>
            <a:off x="6757988" y="2538413"/>
            <a:ext cx="48148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37021"/>
                </a:solidFill>
              </a:rPr>
              <a:t>Insulin Timing:</a:t>
            </a:r>
            <a:r>
              <a:rPr lang="en-US" sz="1200" dirty="0">
                <a:solidFill>
                  <a:srgbClr val="2D2D2D"/>
                </a:solidFill>
              </a:rPr>
              <a:t> Discuss moving rapid-acting insulin to </a:t>
            </a:r>
            <a:r>
              <a:rPr lang="en-US" sz="1200" b="1" dirty="0">
                <a:solidFill>
                  <a:srgbClr val="F37021"/>
                </a:solidFill>
              </a:rPr>
              <a:t>after the meal</a:t>
            </a:r>
            <a:r>
              <a:rPr lang="en-US" sz="1200" dirty="0">
                <a:solidFill>
                  <a:srgbClr val="2D2D2D"/>
                </a:solidFill>
              </a:rPr>
              <a:t> to ensure it matches when the food actually enters the system.</a:t>
            </a:r>
            <a:endParaRPr lang="en-US" sz="1200" dirty="0"/>
          </a:p>
        </p:txBody>
      </p:sp>
      <p:sp>
        <p:nvSpPr>
          <p:cNvPr id="27" name="SK-30-text-26"/>
          <p:cNvSpPr/>
          <p:nvPr/>
        </p:nvSpPr>
        <p:spPr>
          <a:xfrm>
            <a:off x="6757988" y="3138488"/>
            <a:ext cx="48148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37021"/>
                </a:solidFill>
              </a:rPr>
              <a:t>Hypo Rescue:</a:t>
            </a:r>
            <a:r>
              <a:rPr lang="en-US" sz="1200" dirty="0">
                <a:solidFill>
                  <a:srgbClr val="2D2D2D"/>
                </a:solidFill>
              </a:rPr>
              <a:t> Emphasize using </a:t>
            </a:r>
            <a:r>
              <a:rPr lang="en-US" sz="1200" b="1" dirty="0">
                <a:solidFill>
                  <a:srgbClr val="F37021"/>
                </a:solidFill>
              </a:rPr>
              <a:t>buccal Glucogel</a:t>
            </a:r>
            <a:r>
              <a:rPr lang="en-US" sz="1200" dirty="0">
                <a:solidFill>
                  <a:srgbClr val="2D2D2D"/>
                </a:solidFill>
              </a:rPr>
              <a:t>. Standard drinks sit in the stomach; gel is absorbed through the gums, bypassing the delay.</a:t>
            </a:r>
            <a:endParaRPr lang="en-US" sz="1200" dirty="0"/>
          </a:p>
        </p:txBody>
      </p:sp>
      <p:sp>
        <p:nvSpPr>
          <p:cNvPr id="28" name="SK-30-text-27"/>
          <p:cNvSpPr/>
          <p:nvPr/>
        </p:nvSpPr>
        <p:spPr>
          <a:xfrm>
            <a:off x="0" y="6496050"/>
            <a:ext cx="12001500" cy="361950"/>
          </a:xfrm>
          <a:prstGeom prst="rect">
            <a:avLst/>
          </a:prstGeom>
          <a:noFill/>
          <a:ln/>
        </p:spPr>
        <p:txBody>
          <a:bodyPr vert="horz" wrap="square" lIns="0" tIns="0" rIns="0" bIns="0" rtlCol="0" anchor="ctr"/>
          <a:lstStyle/>
          <a:p>
            <a:pPr marL="0" indent="0" algn="ctr">
              <a:lnSpc>
                <a:spcPts val="1350"/>
              </a:lnSpc>
              <a:buNone/>
            </a:pPr>
            <a:r>
              <a:rPr lang="en-US" sz="900" dirty="0">
                <a:solidFill>
                  <a:srgbClr val="555555"/>
                </a:solidFill>
              </a:rPr>
              <a:t>Exam Tip: In the SCA, focus on shared decision-making regarding dietary changes and monitoring frequency.</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1-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1-img-3" descr="preencoded.png"/>
          <p:cNvPicPr>
            <a:picLocks noChangeAspect="1"/>
          </p:cNvPicPr>
          <p:nvPr/>
        </p:nvPicPr>
        <p:blipFill>
          <a:blip r:embed="rId4"/>
          <a:stretch>
            <a:fillRect/>
          </a:stretch>
        </p:blipFill>
        <p:spPr>
          <a:xfrm>
            <a:off x="142875" y="142875"/>
            <a:ext cx="11906250" cy="733425"/>
          </a:xfrm>
          <a:prstGeom prst="rect">
            <a:avLst/>
          </a:prstGeom>
        </p:spPr>
      </p:pic>
      <p:pic>
        <p:nvPicPr>
          <p:cNvPr id="5" name="SK-31-img-4" descr="preencoded.png"/>
          <p:cNvPicPr>
            <a:picLocks noChangeAspect="1"/>
          </p:cNvPicPr>
          <p:nvPr/>
        </p:nvPicPr>
        <p:blipFill>
          <a:blip r:embed="rId5"/>
          <a:stretch>
            <a:fillRect/>
          </a:stretch>
        </p:blipFill>
        <p:spPr>
          <a:xfrm>
            <a:off x="381000" y="2095500"/>
            <a:ext cx="5595938" cy="1581150"/>
          </a:xfrm>
          <a:prstGeom prst="rect">
            <a:avLst/>
          </a:prstGeom>
        </p:spPr>
      </p:pic>
      <p:pic>
        <p:nvPicPr>
          <p:cNvPr id="6" name="SK-31-img-5" descr="preencoded.png"/>
          <p:cNvPicPr>
            <a:picLocks noChangeAspect="1"/>
          </p:cNvPicPr>
          <p:nvPr/>
        </p:nvPicPr>
        <p:blipFill>
          <a:blip r:embed="rId6"/>
          <a:stretch>
            <a:fillRect/>
          </a:stretch>
        </p:blipFill>
        <p:spPr>
          <a:xfrm>
            <a:off x="571500" y="2300288"/>
            <a:ext cx="285750" cy="228600"/>
          </a:xfrm>
          <a:prstGeom prst="rect">
            <a:avLst/>
          </a:prstGeom>
        </p:spPr>
      </p:pic>
      <p:pic>
        <p:nvPicPr>
          <p:cNvPr id="7" name="SK-31-img-6" descr="preencoded.png"/>
          <p:cNvPicPr>
            <a:picLocks noChangeAspect="1"/>
          </p:cNvPicPr>
          <p:nvPr/>
        </p:nvPicPr>
        <p:blipFill>
          <a:blip r:embed="rId7"/>
          <a:stretch>
            <a:fillRect/>
          </a:stretch>
        </p:blipFill>
        <p:spPr>
          <a:xfrm>
            <a:off x="571500" y="2714625"/>
            <a:ext cx="95250" cy="76200"/>
          </a:xfrm>
          <a:prstGeom prst="rect">
            <a:avLst/>
          </a:prstGeom>
        </p:spPr>
      </p:pic>
      <p:pic>
        <p:nvPicPr>
          <p:cNvPr id="8" name="SK-31-img-7" descr="preencoded.png"/>
          <p:cNvPicPr>
            <a:picLocks noChangeAspect="1"/>
          </p:cNvPicPr>
          <p:nvPr/>
        </p:nvPicPr>
        <p:blipFill>
          <a:blip r:embed="rId7"/>
          <a:stretch>
            <a:fillRect/>
          </a:stretch>
        </p:blipFill>
        <p:spPr>
          <a:xfrm>
            <a:off x="571500" y="2990850"/>
            <a:ext cx="95250" cy="76200"/>
          </a:xfrm>
          <a:prstGeom prst="rect">
            <a:avLst/>
          </a:prstGeom>
        </p:spPr>
      </p:pic>
      <p:pic>
        <p:nvPicPr>
          <p:cNvPr id="9" name="SK-31-img-8" descr="preencoded.png"/>
          <p:cNvPicPr>
            <a:picLocks noChangeAspect="1"/>
          </p:cNvPicPr>
          <p:nvPr/>
        </p:nvPicPr>
        <p:blipFill>
          <a:blip r:embed="rId7"/>
          <a:stretch>
            <a:fillRect/>
          </a:stretch>
        </p:blipFill>
        <p:spPr>
          <a:xfrm>
            <a:off x="571500" y="3267075"/>
            <a:ext cx="95250" cy="76200"/>
          </a:xfrm>
          <a:prstGeom prst="rect">
            <a:avLst/>
          </a:prstGeom>
        </p:spPr>
      </p:pic>
      <p:pic>
        <p:nvPicPr>
          <p:cNvPr id="10" name="SK-31-img-9" descr="preencoded.png"/>
          <p:cNvPicPr>
            <a:picLocks noChangeAspect="1"/>
          </p:cNvPicPr>
          <p:nvPr/>
        </p:nvPicPr>
        <p:blipFill>
          <a:blip r:embed="rId5"/>
          <a:stretch>
            <a:fillRect/>
          </a:stretch>
        </p:blipFill>
        <p:spPr>
          <a:xfrm>
            <a:off x="381000" y="3867150"/>
            <a:ext cx="5595938" cy="1581150"/>
          </a:xfrm>
          <a:prstGeom prst="rect">
            <a:avLst/>
          </a:prstGeom>
        </p:spPr>
      </p:pic>
      <p:pic>
        <p:nvPicPr>
          <p:cNvPr id="11" name="SK-31-img-10" descr="preencoded.png"/>
          <p:cNvPicPr>
            <a:picLocks noChangeAspect="1"/>
          </p:cNvPicPr>
          <p:nvPr/>
        </p:nvPicPr>
        <p:blipFill>
          <a:blip r:embed="rId8"/>
          <a:stretch>
            <a:fillRect/>
          </a:stretch>
        </p:blipFill>
        <p:spPr>
          <a:xfrm>
            <a:off x="571500" y="4071938"/>
            <a:ext cx="285750" cy="228600"/>
          </a:xfrm>
          <a:prstGeom prst="rect">
            <a:avLst/>
          </a:prstGeom>
        </p:spPr>
      </p:pic>
      <p:pic>
        <p:nvPicPr>
          <p:cNvPr id="12" name="SK-31-img-11" descr="preencoded.png"/>
          <p:cNvPicPr>
            <a:picLocks noChangeAspect="1"/>
          </p:cNvPicPr>
          <p:nvPr/>
        </p:nvPicPr>
        <p:blipFill>
          <a:blip r:embed="rId7"/>
          <a:stretch>
            <a:fillRect/>
          </a:stretch>
        </p:blipFill>
        <p:spPr>
          <a:xfrm>
            <a:off x="571500" y="4486275"/>
            <a:ext cx="95250" cy="76200"/>
          </a:xfrm>
          <a:prstGeom prst="rect">
            <a:avLst/>
          </a:prstGeom>
        </p:spPr>
      </p:pic>
      <p:pic>
        <p:nvPicPr>
          <p:cNvPr id="13" name="SK-31-img-12" descr="preencoded.png"/>
          <p:cNvPicPr>
            <a:picLocks noChangeAspect="1"/>
          </p:cNvPicPr>
          <p:nvPr/>
        </p:nvPicPr>
        <p:blipFill>
          <a:blip r:embed="rId7"/>
          <a:stretch>
            <a:fillRect/>
          </a:stretch>
        </p:blipFill>
        <p:spPr>
          <a:xfrm>
            <a:off x="571500" y="4762500"/>
            <a:ext cx="95250" cy="76200"/>
          </a:xfrm>
          <a:prstGeom prst="rect">
            <a:avLst/>
          </a:prstGeom>
        </p:spPr>
      </p:pic>
      <p:pic>
        <p:nvPicPr>
          <p:cNvPr id="14" name="SK-31-img-13" descr="preencoded.png"/>
          <p:cNvPicPr>
            <a:picLocks noChangeAspect="1"/>
          </p:cNvPicPr>
          <p:nvPr/>
        </p:nvPicPr>
        <p:blipFill>
          <a:blip r:embed="rId7"/>
          <a:stretch>
            <a:fillRect/>
          </a:stretch>
        </p:blipFill>
        <p:spPr>
          <a:xfrm>
            <a:off x="571500" y="5038725"/>
            <a:ext cx="95250" cy="76200"/>
          </a:xfrm>
          <a:prstGeom prst="rect">
            <a:avLst/>
          </a:prstGeom>
        </p:spPr>
      </p:pic>
      <p:pic>
        <p:nvPicPr>
          <p:cNvPr id="15" name="SK-31-img-14" descr="preencoded.png"/>
          <p:cNvPicPr>
            <a:picLocks noChangeAspect="1"/>
          </p:cNvPicPr>
          <p:nvPr/>
        </p:nvPicPr>
        <p:blipFill>
          <a:blip r:embed="rId9"/>
          <a:stretch>
            <a:fillRect/>
          </a:stretch>
        </p:blipFill>
        <p:spPr>
          <a:xfrm>
            <a:off x="6215063" y="1609725"/>
            <a:ext cx="5595938" cy="1781175"/>
          </a:xfrm>
          <a:prstGeom prst="rect">
            <a:avLst/>
          </a:prstGeom>
        </p:spPr>
      </p:pic>
      <p:pic>
        <p:nvPicPr>
          <p:cNvPr id="16" name="SK-31-img-15" descr="preencoded.png"/>
          <p:cNvPicPr>
            <a:picLocks noChangeAspect="1"/>
          </p:cNvPicPr>
          <p:nvPr/>
        </p:nvPicPr>
        <p:blipFill>
          <a:blip r:embed="rId10"/>
          <a:stretch>
            <a:fillRect/>
          </a:stretch>
        </p:blipFill>
        <p:spPr>
          <a:xfrm>
            <a:off x="6405563" y="1814513"/>
            <a:ext cx="285750" cy="228600"/>
          </a:xfrm>
          <a:prstGeom prst="rect">
            <a:avLst/>
          </a:prstGeom>
        </p:spPr>
      </p:pic>
      <p:pic>
        <p:nvPicPr>
          <p:cNvPr id="17" name="SK-31-img-16" descr="preencoded.png"/>
          <p:cNvPicPr>
            <a:picLocks noChangeAspect="1"/>
          </p:cNvPicPr>
          <p:nvPr/>
        </p:nvPicPr>
        <p:blipFill>
          <a:blip r:embed="rId11"/>
          <a:stretch>
            <a:fillRect/>
          </a:stretch>
        </p:blipFill>
        <p:spPr>
          <a:xfrm>
            <a:off x="6405563" y="2228850"/>
            <a:ext cx="95250" cy="84534"/>
          </a:xfrm>
          <a:prstGeom prst="rect">
            <a:avLst/>
          </a:prstGeom>
        </p:spPr>
      </p:pic>
      <p:pic>
        <p:nvPicPr>
          <p:cNvPr id="18" name="SK-31-img-17" descr="preencoded.png"/>
          <p:cNvPicPr>
            <a:picLocks noChangeAspect="1"/>
          </p:cNvPicPr>
          <p:nvPr/>
        </p:nvPicPr>
        <p:blipFill>
          <a:blip r:embed="rId7"/>
          <a:stretch>
            <a:fillRect/>
          </a:stretch>
        </p:blipFill>
        <p:spPr>
          <a:xfrm>
            <a:off x="6405563" y="2705100"/>
            <a:ext cx="95250" cy="76200"/>
          </a:xfrm>
          <a:prstGeom prst="rect">
            <a:avLst/>
          </a:prstGeom>
        </p:spPr>
      </p:pic>
      <p:pic>
        <p:nvPicPr>
          <p:cNvPr id="19" name="SK-31-img-18" descr="preencoded.png"/>
          <p:cNvPicPr>
            <a:picLocks noChangeAspect="1"/>
          </p:cNvPicPr>
          <p:nvPr/>
        </p:nvPicPr>
        <p:blipFill>
          <a:blip r:embed="rId7"/>
          <a:stretch>
            <a:fillRect/>
          </a:stretch>
        </p:blipFill>
        <p:spPr>
          <a:xfrm>
            <a:off x="6405563" y="2981325"/>
            <a:ext cx="95250" cy="76200"/>
          </a:xfrm>
          <a:prstGeom prst="rect">
            <a:avLst/>
          </a:prstGeom>
        </p:spPr>
      </p:pic>
      <p:pic>
        <p:nvPicPr>
          <p:cNvPr id="20" name="SK-31-img-19" descr="preencoded.png"/>
          <p:cNvPicPr>
            <a:picLocks noChangeAspect="1"/>
          </p:cNvPicPr>
          <p:nvPr/>
        </p:nvPicPr>
        <p:blipFill>
          <a:blip r:embed="rId12"/>
          <a:stretch>
            <a:fillRect/>
          </a:stretch>
        </p:blipFill>
        <p:spPr>
          <a:xfrm>
            <a:off x="6215063" y="3581400"/>
            <a:ext cx="5595938" cy="1581150"/>
          </a:xfrm>
          <a:prstGeom prst="rect">
            <a:avLst/>
          </a:prstGeom>
        </p:spPr>
      </p:pic>
      <p:pic>
        <p:nvPicPr>
          <p:cNvPr id="21" name="SK-31-img-20" descr="preencoded.png"/>
          <p:cNvPicPr>
            <a:picLocks noChangeAspect="1"/>
          </p:cNvPicPr>
          <p:nvPr/>
        </p:nvPicPr>
        <p:blipFill>
          <a:blip r:embed="rId13"/>
          <a:stretch>
            <a:fillRect/>
          </a:stretch>
        </p:blipFill>
        <p:spPr>
          <a:xfrm>
            <a:off x="6405563" y="3786188"/>
            <a:ext cx="285750" cy="228600"/>
          </a:xfrm>
          <a:prstGeom prst="rect">
            <a:avLst/>
          </a:prstGeom>
        </p:spPr>
      </p:pic>
      <p:pic>
        <p:nvPicPr>
          <p:cNvPr id="22" name="SK-31-img-21" descr="preencoded.png"/>
          <p:cNvPicPr>
            <a:picLocks noChangeAspect="1"/>
          </p:cNvPicPr>
          <p:nvPr/>
        </p:nvPicPr>
        <p:blipFill>
          <a:blip r:embed="rId7"/>
          <a:stretch>
            <a:fillRect/>
          </a:stretch>
        </p:blipFill>
        <p:spPr>
          <a:xfrm>
            <a:off x="6405563" y="4200525"/>
            <a:ext cx="95250" cy="76200"/>
          </a:xfrm>
          <a:prstGeom prst="rect">
            <a:avLst/>
          </a:prstGeom>
        </p:spPr>
      </p:pic>
      <p:pic>
        <p:nvPicPr>
          <p:cNvPr id="23" name="SK-31-img-22" descr="preencoded.png"/>
          <p:cNvPicPr>
            <a:picLocks noChangeAspect="1"/>
          </p:cNvPicPr>
          <p:nvPr/>
        </p:nvPicPr>
        <p:blipFill>
          <a:blip r:embed="rId7"/>
          <a:stretch>
            <a:fillRect/>
          </a:stretch>
        </p:blipFill>
        <p:spPr>
          <a:xfrm>
            <a:off x="6405563" y="4476750"/>
            <a:ext cx="95250" cy="76200"/>
          </a:xfrm>
          <a:prstGeom prst="rect">
            <a:avLst/>
          </a:prstGeom>
        </p:spPr>
      </p:pic>
      <p:pic>
        <p:nvPicPr>
          <p:cNvPr id="24" name="SK-31-img-23" descr="preencoded.png"/>
          <p:cNvPicPr>
            <a:picLocks noChangeAspect="1"/>
          </p:cNvPicPr>
          <p:nvPr/>
        </p:nvPicPr>
        <p:blipFill>
          <a:blip r:embed="rId7"/>
          <a:stretch>
            <a:fillRect/>
          </a:stretch>
        </p:blipFill>
        <p:spPr>
          <a:xfrm>
            <a:off x="6405563" y="4752975"/>
            <a:ext cx="95250" cy="76200"/>
          </a:xfrm>
          <a:prstGeom prst="rect">
            <a:avLst/>
          </a:prstGeom>
        </p:spPr>
      </p:pic>
      <p:pic>
        <p:nvPicPr>
          <p:cNvPr id="25" name="SK-31-img-24" descr="preencoded.png"/>
          <p:cNvPicPr>
            <a:picLocks noChangeAspect="1"/>
          </p:cNvPicPr>
          <p:nvPr/>
        </p:nvPicPr>
        <p:blipFill>
          <a:blip r:embed="rId14"/>
          <a:stretch>
            <a:fillRect/>
          </a:stretch>
        </p:blipFill>
        <p:spPr>
          <a:xfrm>
            <a:off x="6215063" y="5448300"/>
            <a:ext cx="5595938" cy="485775"/>
          </a:xfrm>
          <a:prstGeom prst="rect">
            <a:avLst/>
          </a:prstGeom>
        </p:spPr>
      </p:pic>
      <p:pic>
        <p:nvPicPr>
          <p:cNvPr id="26" name="SK-31-img-25" descr="preencoded.png"/>
          <p:cNvPicPr>
            <a:picLocks noChangeAspect="1"/>
          </p:cNvPicPr>
          <p:nvPr/>
        </p:nvPicPr>
        <p:blipFill>
          <a:blip r:embed="rId15"/>
          <a:stretch>
            <a:fillRect/>
          </a:stretch>
        </p:blipFill>
        <p:spPr>
          <a:xfrm>
            <a:off x="6542336" y="5630168"/>
            <a:ext cx="166688" cy="137220"/>
          </a:xfrm>
          <a:prstGeom prst="rect">
            <a:avLst/>
          </a:prstGeom>
        </p:spPr>
      </p:pic>
      <p:pic>
        <p:nvPicPr>
          <p:cNvPr id="27" name="SK-31-img-26" descr="preencoded.png"/>
          <p:cNvPicPr>
            <a:picLocks noChangeAspect="1"/>
          </p:cNvPicPr>
          <p:nvPr/>
        </p:nvPicPr>
        <p:blipFill>
          <a:blip r:embed="rId16"/>
          <a:stretch>
            <a:fillRect/>
          </a:stretch>
        </p:blipFill>
        <p:spPr>
          <a:xfrm>
            <a:off x="0" y="6510338"/>
            <a:ext cx="12192000" cy="347663"/>
          </a:xfrm>
          <a:prstGeom prst="rect">
            <a:avLst/>
          </a:prstGeom>
        </p:spPr>
      </p:pic>
      <p:sp>
        <p:nvSpPr>
          <p:cNvPr id="28" name="SK-31-text-27"/>
          <p:cNvSpPr/>
          <p:nvPr/>
        </p:nvSpPr>
        <p:spPr>
          <a:xfrm>
            <a:off x="333375" y="257175"/>
            <a:ext cx="829818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RED FLAGS: STEROID HYPERGLYCAEMIA</a:t>
            </a:r>
            <a:endParaRPr lang="en-US" sz="1650" dirty="0"/>
          </a:p>
        </p:txBody>
      </p:sp>
      <p:sp>
        <p:nvSpPr>
          <p:cNvPr id="29" name="SK-31-text-28"/>
          <p:cNvSpPr/>
          <p:nvPr/>
        </p:nvSpPr>
        <p:spPr>
          <a:xfrm>
            <a:off x="333375" y="590550"/>
            <a:ext cx="685800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A: Emergency Recognition &amp; Safety Precautions</a:t>
            </a:r>
            <a:endParaRPr lang="en-US" sz="900" dirty="0"/>
          </a:p>
        </p:txBody>
      </p:sp>
      <p:sp>
        <p:nvSpPr>
          <p:cNvPr id="30" name="SK-31-text-29"/>
          <p:cNvSpPr/>
          <p:nvPr/>
        </p:nvSpPr>
        <p:spPr>
          <a:xfrm>
            <a:off x="10808940" y="438150"/>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31" name="SK-31-text-30"/>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32" name="SK-31-text-31"/>
          <p:cNvSpPr/>
          <p:nvPr/>
        </p:nvSpPr>
        <p:spPr>
          <a:xfrm>
            <a:off x="971550" y="2286000"/>
            <a:ext cx="55549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Diabetic Ketoacidosis (DKA)</a:t>
            </a:r>
            <a:endParaRPr lang="en-US" sz="1350" dirty="0"/>
          </a:p>
        </p:txBody>
      </p:sp>
      <p:sp>
        <p:nvSpPr>
          <p:cNvPr id="33" name="SK-31-text-32"/>
          <p:cNvSpPr/>
          <p:nvPr/>
        </p:nvSpPr>
        <p:spPr>
          <a:xfrm>
            <a:off x="762000" y="2657475"/>
            <a:ext cx="114300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Risk of unmasking undiagnosed </a:t>
            </a:r>
            <a:r>
              <a:rPr lang="en-US" sz="1125" b="1" dirty="0">
                <a:solidFill>
                  <a:srgbClr val="2D2D2D"/>
                </a:solidFill>
              </a:rPr>
              <a:t>Type 1 Diabetes</a:t>
            </a:r>
            <a:r>
              <a:rPr lang="en-US" sz="1125" dirty="0">
                <a:solidFill>
                  <a:srgbClr val="2D2D2D"/>
                </a:solidFill>
              </a:rPr>
              <a:t> when starting steroids.</a:t>
            </a:r>
            <a:endParaRPr lang="en-US" sz="1125" dirty="0"/>
          </a:p>
        </p:txBody>
      </p:sp>
      <p:sp>
        <p:nvSpPr>
          <p:cNvPr id="34" name="SK-31-text-33"/>
          <p:cNvSpPr/>
          <p:nvPr/>
        </p:nvSpPr>
        <p:spPr>
          <a:xfrm>
            <a:off x="762000" y="2933700"/>
            <a:ext cx="109728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Rapid onset of abdominal pain, vomiting, and Kussmaul breathing.</a:t>
            </a:r>
            <a:endParaRPr lang="en-US" sz="1125" dirty="0"/>
          </a:p>
        </p:txBody>
      </p:sp>
      <p:sp>
        <p:nvSpPr>
          <p:cNvPr id="35" name="SK-31-text-34"/>
          <p:cNvSpPr/>
          <p:nvPr/>
        </p:nvSpPr>
        <p:spPr>
          <a:xfrm>
            <a:off x="762000" y="3209925"/>
            <a:ext cx="114300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Action:</a:t>
            </a:r>
            <a:r>
              <a:rPr lang="en-US" sz="1125" dirty="0">
                <a:solidFill>
                  <a:srgbClr val="2D2D2D"/>
                </a:solidFill>
              </a:rPr>
              <a:t> Check blood ketones if glucose &gt;11 mmol/L and patient is unwell.</a:t>
            </a:r>
            <a:endParaRPr lang="en-US" sz="1125" dirty="0"/>
          </a:p>
        </p:txBody>
      </p:sp>
      <p:sp>
        <p:nvSpPr>
          <p:cNvPr id="36" name="SK-31-text-35"/>
          <p:cNvSpPr/>
          <p:nvPr/>
        </p:nvSpPr>
        <p:spPr>
          <a:xfrm>
            <a:off x="971550" y="4057650"/>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Hyperosmolar State (HHS)</a:t>
            </a:r>
            <a:endParaRPr lang="en-US" sz="1350" dirty="0"/>
          </a:p>
        </p:txBody>
      </p:sp>
      <p:sp>
        <p:nvSpPr>
          <p:cNvPr id="37" name="SK-31-text-36"/>
          <p:cNvSpPr/>
          <p:nvPr/>
        </p:nvSpPr>
        <p:spPr>
          <a:xfrm>
            <a:off x="762000" y="4429125"/>
            <a:ext cx="85153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Common in elderly T2DM patients on </a:t>
            </a:r>
            <a:r>
              <a:rPr lang="en-US" sz="1125" b="1" dirty="0">
                <a:solidFill>
                  <a:srgbClr val="2D2D2D"/>
                </a:solidFill>
              </a:rPr>
              <a:t>Dexamethasone</a:t>
            </a:r>
            <a:r>
              <a:rPr lang="en-US" sz="1125" dirty="0">
                <a:solidFill>
                  <a:srgbClr val="2D2D2D"/>
                </a:solidFill>
              </a:rPr>
              <a:t>.</a:t>
            </a:r>
            <a:endParaRPr lang="en-US" sz="1125" dirty="0"/>
          </a:p>
        </p:txBody>
      </p:sp>
      <p:sp>
        <p:nvSpPr>
          <p:cNvPr id="38" name="SK-31-text-37"/>
          <p:cNvSpPr/>
          <p:nvPr/>
        </p:nvSpPr>
        <p:spPr>
          <a:xfrm>
            <a:off x="762000" y="4705350"/>
            <a:ext cx="110299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Severe hyperglycaemia (&gt;30 mmol/L) without significant ketosis.</a:t>
            </a:r>
            <a:endParaRPr lang="en-US" sz="1125" dirty="0"/>
          </a:p>
        </p:txBody>
      </p:sp>
      <p:sp>
        <p:nvSpPr>
          <p:cNvPr id="39" name="SK-31-text-38"/>
          <p:cNvSpPr/>
          <p:nvPr/>
        </p:nvSpPr>
        <p:spPr>
          <a:xfrm>
            <a:off x="762000" y="4981575"/>
            <a:ext cx="101155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Profound dehydration, confusion, and electrolyte imbalance.</a:t>
            </a:r>
            <a:endParaRPr lang="en-US" sz="1125" dirty="0"/>
          </a:p>
        </p:txBody>
      </p:sp>
      <p:sp>
        <p:nvSpPr>
          <p:cNvPr id="40" name="SK-31-text-39"/>
          <p:cNvSpPr/>
          <p:nvPr/>
        </p:nvSpPr>
        <p:spPr>
          <a:xfrm>
            <a:off x="6805613" y="1800225"/>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Persistent Hyperglycaemia</a:t>
            </a:r>
            <a:endParaRPr lang="en-US" sz="1350" dirty="0"/>
          </a:p>
        </p:txBody>
      </p:sp>
      <p:sp>
        <p:nvSpPr>
          <p:cNvPr id="41" name="SK-31-text-40"/>
          <p:cNvSpPr/>
          <p:nvPr/>
        </p:nvSpPr>
        <p:spPr>
          <a:xfrm>
            <a:off x="6596063" y="2171700"/>
            <a:ext cx="5024438"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Failure of BG to return to baseline after steroid taper (Steroid-induced Diabetes).</a:t>
            </a:r>
            <a:endParaRPr lang="en-US" sz="1125" dirty="0"/>
          </a:p>
        </p:txBody>
      </p:sp>
      <p:sp>
        <p:nvSpPr>
          <p:cNvPr id="42" name="SK-31-text-41"/>
          <p:cNvSpPr/>
          <p:nvPr/>
        </p:nvSpPr>
        <p:spPr>
          <a:xfrm>
            <a:off x="6596063" y="2647950"/>
            <a:ext cx="559593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HbA1c ≥48 mmol/mol</a:t>
            </a:r>
            <a:r>
              <a:rPr lang="en-US" sz="1125" dirty="0">
                <a:solidFill>
                  <a:srgbClr val="2D2D2D"/>
                </a:solidFill>
              </a:rPr>
              <a:t> at 3 months post-cessation confirms T2DM.</a:t>
            </a:r>
            <a:endParaRPr lang="en-US" sz="1125" dirty="0"/>
          </a:p>
        </p:txBody>
      </p:sp>
      <p:sp>
        <p:nvSpPr>
          <p:cNvPr id="43" name="SK-31-text-42"/>
          <p:cNvSpPr/>
          <p:nvPr/>
        </p:nvSpPr>
        <p:spPr>
          <a:xfrm>
            <a:off x="6596063" y="2924175"/>
            <a:ext cx="559593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Undiagnosed pre-existing T2DM is the most common cause of "persistence".</a:t>
            </a:r>
            <a:endParaRPr lang="en-US" sz="1125" dirty="0"/>
          </a:p>
        </p:txBody>
      </p:sp>
      <p:sp>
        <p:nvSpPr>
          <p:cNvPr id="44" name="SK-31-text-43"/>
          <p:cNvSpPr/>
          <p:nvPr/>
        </p:nvSpPr>
        <p:spPr>
          <a:xfrm>
            <a:off x="6805613" y="3771900"/>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Clinical "Red Flag" Triad</a:t>
            </a:r>
            <a:endParaRPr lang="en-US" sz="1350" dirty="0"/>
          </a:p>
        </p:txBody>
      </p:sp>
      <p:sp>
        <p:nvSpPr>
          <p:cNvPr id="45" name="SK-31-text-44"/>
          <p:cNvSpPr/>
          <p:nvPr/>
        </p:nvSpPr>
        <p:spPr>
          <a:xfrm>
            <a:off x="6596063" y="4143375"/>
            <a:ext cx="559593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Polyuria &amp; Polydipsia:</a:t>
            </a:r>
            <a:r>
              <a:rPr lang="en-US" sz="1125" dirty="0">
                <a:solidFill>
                  <a:srgbClr val="2D2D2D"/>
                </a:solidFill>
              </a:rPr>
              <a:t> Profound osmotic symptoms.</a:t>
            </a:r>
            <a:endParaRPr lang="en-US" sz="1125" dirty="0"/>
          </a:p>
        </p:txBody>
      </p:sp>
      <p:sp>
        <p:nvSpPr>
          <p:cNvPr id="46" name="SK-31-text-45"/>
          <p:cNvSpPr/>
          <p:nvPr/>
        </p:nvSpPr>
        <p:spPr>
          <a:xfrm>
            <a:off x="6596063" y="4419600"/>
            <a:ext cx="559593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Unexplained Weight Loss:</a:t>
            </a:r>
            <a:r>
              <a:rPr lang="en-US" sz="1125" dirty="0">
                <a:solidFill>
                  <a:srgbClr val="2D2D2D"/>
                </a:solidFill>
              </a:rPr>
              <a:t> Signs of insulin deficiency/catabolism.</a:t>
            </a:r>
            <a:endParaRPr lang="en-US" sz="1125" dirty="0"/>
          </a:p>
        </p:txBody>
      </p:sp>
      <p:sp>
        <p:nvSpPr>
          <p:cNvPr id="47" name="SK-31-text-46"/>
          <p:cNvSpPr/>
          <p:nvPr/>
        </p:nvSpPr>
        <p:spPr>
          <a:xfrm>
            <a:off x="6596063" y="4695825"/>
            <a:ext cx="559593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Visual Disturbance:</a:t>
            </a:r>
            <a:r>
              <a:rPr lang="en-US" sz="1125" dirty="0">
                <a:solidFill>
                  <a:srgbClr val="2D2D2D"/>
                </a:solidFill>
              </a:rPr>
              <a:t> Sudden blurring due to osmotic lens changes.</a:t>
            </a:r>
            <a:endParaRPr lang="en-US" sz="1125" dirty="0"/>
          </a:p>
        </p:txBody>
      </p:sp>
      <p:sp>
        <p:nvSpPr>
          <p:cNvPr id="48" name="SK-31-text-47"/>
          <p:cNvSpPr/>
          <p:nvPr/>
        </p:nvSpPr>
        <p:spPr>
          <a:xfrm>
            <a:off x="6709023" y="5591175"/>
            <a:ext cx="4959102" cy="2000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D32F2F"/>
                </a:solidFill>
              </a:rPr>
              <a:t> URGENT assessment required for any patient with suspected DKA or HHS.</a:t>
            </a:r>
            <a:endParaRPr lang="en-US" sz="1050" dirty="0"/>
          </a:p>
        </p:txBody>
      </p:sp>
      <p:sp>
        <p:nvSpPr>
          <p:cNvPr id="49" name="SK-31-text-48"/>
          <p:cNvSpPr/>
          <p:nvPr/>
        </p:nvSpPr>
        <p:spPr>
          <a:xfrm>
            <a:off x="0" y="6510338"/>
            <a:ext cx="11430000" cy="347663"/>
          </a:xfrm>
          <a:prstGeom prst="rect">
            <a:avLst/>
          </a:prstGeom>
          <a:noFill/>
          <a:ln/>
        </p:spPr>
        <p:txBody>
          <a:bodyPr vert="horz" wrap="square" lIns="0" tIns="0" rIns="0" bIns="0" rtlCol="0" anchor="ctr"/>
          <a:lstStyle/>
          <a:p>
            <a:pPr marL="0" indent="0" algn="ctr">
              <a:lnSpc>
                <a:spcPts val="1238"/>
              </a:lnSpc>
              <a:buNone/>
            </a:pPr>
            <a:r>
              <a:rPr lang="en-US" sz="825" dirty="0">
                <a:solidFill>
                  <a:srgbClr val="555555"/>
                </a:solidFill>
              </a:rPr>
              <a:t>Clinical Reference: JBDS-IP 2023 Guidelines &amp; NICE NG28 (Feb 2026). Ensure patients are issued with a Steroid Emergency Card where appropriate.</a:t>
            </a:r>
            <a:endParaRPr lang="en-US" sz="825"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2-img-3" descr="preencoded.png"/>
          <p:cNvPicPr>
            <a:picLocks noChangeAspect="1"/>
          </p:cNvPicPr>
          <p:nvPr/>
        </p:nvPicPr>
        <p:blipFill>
          <a:blip r:embed="rId5"/>
          <a:stretch>
            <a:fillRect/>
          </a:stretch>
        </p:blipFill>
        <p:spPr>
          <a:xfrm>
            <a:off x="285750" y="190500"/>
            <a:ext cx="11620500" cy="895350"/>
          </a:xfrm>
          <a:prstGeom prst="rect">
            <a:avLst/>
          </a:prstGeom>
        </p:spPr>
      </p:pic>
      <p:pic>
        <p:nvPicPr>
          <p:cNvPr id="5" name="SK-32-img-4" descr="preencoded.png"/>
          <p:cNvPicPr>
            <a:picLocks noChangeAspect="1"/>
          </p:cNvPicPr>
          <p:nvPr/>
        </p:nvPicPr>
        <p:blipFill>
          <a:blip r:embed="rId6"/>
          <a:stretch>
            <a:fillRect/>
          </a:stretch>
        </p:blipFill>
        <p:spPr>
          <a:xfrm>
            <a:off x="381000" y="1759744"/>
            <a:ext cx="5595938" cy="1295400"/>
          </a:xfrm>
          <a:prstGeom prst="rect">
            <a:avLst/>
          </a:prstGeom>
        </p:spPr>
      </p:pic>
      <p:pic>
        <p:nvPicPr>
          <p:cNvPr id="6" name="SK-32-img-5" descr="preencoded.png"/>
          <p:cNvPicPr>
            <a:picLocks noChangeAspect="1"/>
          </p:cNvPicPr>
          <p:nvPr/>
        </p:nvPicPr>
        <p:blipFill>
          <a:blip r:embed="rId7"/>
          <a:stretch>
            <a:fillRect/>
          </a:stretch>
        </p:blipFill>
        <p:spPr>
          <a:xfrm>
            <a:off x="619125" y="2013645"/>
            <a:ext cx="285750" cy="228600"/>
          </a:xfrm>
          <a:prstGeom prst="rect">
            <a:avLst/>
          </a:prstGeom>
        </p:spPr>
      </p:pic>
      <p:pic>
        <p:nvPicPr>
          <p:cNvPr id="7" name="SK-32-img-6" descr="preencoded.png"/>
          <p:cNvPicPr>
            <a:picLocks noChangeAspect="1"/>
          </p:cNvPicPr>
          <p:nvPr/>
        </p:nvPicPr>
        <p:blipFill>
          <a:blip r:embed="rId8"/>
          <a:stretch>
            <a:fillRect/>
          </a:stretch>
        </p:blipFill>
        <p:spPr>
          <a:xfrm>
            <a:off x="6215063" y="1759744"/>
            <a:ext cx="5595938" cy="1295400"/>
          </a:xfrm>
          <a:prstGeom prst="rect">
            <a:avLst/>
          </a:prstGeom>
        </p:spPr>
      </p:pic>
      <p:pic>
        <p:nvPicPr>
          <p:cNvPr id="8" name="SK-32-img-7" descr="preencoded.png"/>
          <p:cNvPicPr>
            <a:picLocks noChangeAspect="1"/>
          </p:cNvPicPr>
          <p:nvPr/>
        </p:nvPicPr>
        <p:blipFill>
          <a:blip r:embed="rId9"/>
          <a:stretch>
            <a:fillRect/>
          </a:stretch>
        </p:blipFill>
        <p:spPr>
          <a:xfrm>
            <a:off x="6453188" y="2013645"/>
            <a:ext cx="285750" cy="228600"/>
          </a:xfrm>
          <a:prstGeom prst="rect">
            <a:avLst/>
          </a:prstGeom>
        </p:spPr>
      </p:pic>
      <p:pic>
        <p:nvPicPr>
          <p:cNvPr id="9" name="SK-32-img-8" descr="preencoded.png"/>
          <p:cNvPicPr>
            <a:picLocks noChangeAspect="1"/>
          </p:cNvPicPr>
          <p:nvPr/>
        </p:nvPicPr>
        <p:blipFill>
          <a:blip r:embed="rId10"/>
          <a:stretch>
            <a:fillRect/>
          </a:stretch>
        </p:blipFill>
        <p:spPr>
          <a:xfrm>
            <a:off x="381000" y="3293269"/>
            <a:ext cx="5595938" cy="1295400"/>
          </a:xfrm>
          <a:prstGeom prst="rect">
            <a:avLst/>
          </a:prstGeom>
        </p:spPr>
      </p:pic>
      <p:pic>
        <p:nvPicPr>
          <p:cNvPr id="10" name="SK-32-img-9" descr="preencoded.png"/>
          <p:cNvPicPr>
            <a:picLocks noChangeAspect="1"/>
          </p:cNvPicPr>
          <p:nvPr/>
        </p:nvPicPr>
        <p:blipFill>
          <a:blip r:embed="rId11"/>
          <a:stretch>
            <a:fillRect/>
          </a:stretch>
        </p:blipFill>
        <p:spPr>
          <a:xfrm>
            <a:off x="619125" y="3547170"/>
            <a:ext cx="285750" cy="228600"/>
          </a:xfrm>
          <a:prstGeom prst="rect">
            <a:avLst/>
          </a:prstGeom>
        </p:spPr>
      </p:pic>
      <p:pic>
        <p:nvPicPr>
          <p:cNvPr id="11" name="SK-32-img-10" descr="preencoded.png"/>
          <p:cNvPicPr>
            <a:picLocks noChangeAspect="1"/>
          </p:cNvPicPr>
          <p:nvPr/>
        </p:nvPicPr>
        <p:blipFill>
          <a:blip r:embed="rId12"/>
          <a:stretch>
            <a:fillRect/>
          </a:stretch>
        </p:blipFill>
        <p:spPr>
          <a:xfrm>
            <a:off x="6215063" y="3293269"/>
            <a:ext cx="5595938" cy="1295400"/>
          </a:xfrm>
          <a:prstGeom prst="rect">
            <a:avLst/>
          </a:prstGeom>
        </p:spPr>
      </p:pic>
      <p:pic>
        <p:nvPicPr>
          <p:cNvPr id="12" name="SK-32-img-11" descr="preencoded.png"/>
          <p:cNvPicPr>
            <a:picLocks noChangeAspect="1"/>
          </p:cNvPicPr>
          <p:nvPr/>
        </p:nvPicPr>
        <p:blipFill>
          <a:blip r:embed="rId13"/>
          <a:stretch>
            <a:fillRect/>
          </a:stretch>
        </p:blipFill>
        <p:spPr>
          <a:xfrm>
            <a:off x="6453188" y="3547170"/>
            <a:ext cx="285750" cy="228600"/>
          </a:xfrm>
          <a:prstGeom prst="rect">
            <a:avLst/>
          </a:prstGeom>
        </p:spPr>
      </p:pic>
      <p:pic>
        <p:nvPicPr>
          <p:cNvPr id="13" name="SK-32-img-12" descr="preencoded.png"/>
          <p:cNvPicPr>
            <a:picLocks noChangeAspect="1"/>
          </p:cNvPicPr>
          <p:nvPr/>
        </p:nvPicPr>
        <p:blipFill>
          <a:blip r:embed="rId14"/>
          <a:stretch>
            <a:fillRect/>
          </a:stretch>
        </p:blipFill>
        <p:spPr>
          <a:xfrm>
            <a:off x="381000" y="4779169"/>
            <a:ext cx="11430000" cy="1566863"/>
          </a:xfrm>
          <a:prstGeom prst="rect">
            <a:avLst/>
          </a:prstGeom>
        </p:spPr>
      </p:pic>
      <p:pic>
        <p:nvPicPr>
          <p:cNvPr id="14" name="SK-32-img-13" descr="preencoded.png"/>
          <p:cNvPicPr>
            <a:picLocks noChangeAspect="1"/>
          </p:cNvPicPr>
          <p:nvPr/>
        </p:nvPicPr>
        <p:blipFill>
          <a:blip r:embed="rId15"/>
          <a:stretch>
            <a:fillRect/>
          </a:stretch>
        </p:blipFill>
        <p:spPr>
          <a:xfrm>
            <a:off x="619125" y="5010596"/>
            <a:ext cx="214313" cy="175320"/>
          </a:xfrm>
          <a:prstGeom prst="rect">
            <a:avLst/>
          </a:prstGeom>
        </p:spPr>
      </p:pic>
      <p:sp>
        <p:nvSpPr>
          <p:cNvPr id="15" name="SK-32-text-14"/>
          <p:cNvSpPr/>
          <p:nvPr/>
        </p:nvSpPr>
        <p:spPr>
          <a:xfrm>
            <a:off x="523875" y="333375"/>
            <a:ext cx="9806940" cy="371475"/>
          </a:xfrm>
          <a:prstGeom prst="rect">
            <a:avLst/>
          </a:prstGeom>
          <a:noFill/>
          <a:ln/>
        </p:spPr>
        <p:txBody>
          <a:bodyPr vert="horz" wrap="square" lIns="0" tIns="0" rIns="0" bIns="0" rtlCol="0" anchor="ctr"/>
          <a:lstStyle/>
          <a:p>
            <a:pPr marL="0" indent="0">
              <a:lnSpc>
                <a:spcPts val="2925"/>
              </a:lnSpc>
              <a:buNone/>
            </a:pPr>
            <a:r>
              <a:rPr lang="en-US" sz="1950" b="1" kern="0" spc="48" dirty="0">
                <a:solidFill>
                  <a:srgbClr val="FFFFFF"/>
                </a:solidFill>
              </a:rPr>
              <a:t>RED FLAGS: DIABETIC GASTROPARESIS</a:t>
            </a:r>
            <a:endParaRPr lang="en-US" sz="1950" dirty="0"/>
          </a:p>
        </p:txBody>
      </p:sp>
      <p:sp>
        <p:nvSpPr>
          <p:cNvPr id="16" name="SK-32-text-15"/>
          <p:cNvSpPr/>
          <p:nvPr/>
        </p:nvSpPr>
        <p:spPr>
          <a:xfrm>
            <a:off x="523875" y="742950"/>
            <a:ext cx="11668125"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Identifying severe complications requiring urgent specialist intervention</a:t>
            </a:r>
            <a:endParaRPr lang="en-US" sz="1050" dirty="0"/>
          </a:p>
        </p:txBody>
      </p:sp>
      <p:sp>
        <p:nvSpPr>
          <p:cNvPr id="17" name="SK-32-text-16"/>
          <p:cNvSpPr/>
          <p:nvPr/>
        </p:nvSpPr>
        <p:spPr>
          <a:xfrm>
            <a:off x="10408444" y="552450"/>
            <a:ext cx="1259681" cy="171450"/>
          </a:xfrm>
          <a:prstGeom prst="rect">
            <a:avLst/>
          </a:prstGeom>
          <a:noFill/>
          <a:ln/>
        </p:spPr>
        <p:txBody>
          <a:bodyPr vert="horz" wrap="square" lIns="0" tIns="0" rIns="0" bIns="0" rtlCol="0" anchor="ctr"/>
          <a:lstStyle/>
          <a:p>
            <a:pPr marL="0" indent="0" algn="r">
              <a:lnSpc>
                <a:spcPts val="1350"/>
              </a:lnSpc>
              <a:buNone/>
            </a:pPr>
            <a:r>
              <a:rPr lang="en-US" sz="900" b="1" dirty="0">
                <a:solidFill>
                  <a:srgbClr val="FFFFFF"/>
                </a:solidFill>
              </a:rPr>
              <a:t>www.bradfordvts.co.uk</a:t>
            </a:r>
            <a:endParaRPr lang="en-US" sz="900" dirty="0"/>
          </a:p>
        </p:txBody>
      </p:sp>
      <p:sp>
        <p:nvSpPr>
          <p:cNvPr id="18" name="SK-32-text-17"/>
          <p:cNvSpPr/>
          <p:nvPr/>
        </p:nvSpPr>
        <p:spPr>
          <a:xfrm>
            <a:off x="523875" y="1085850"/>
            <a:ext cx="11144250" cy="257175"/>
          </a:xfrm>
          <a:prstGeom prst="rect">
            <a:avLst/>
          </a:prstGeom>
          <a:noFill/>
          <a:ln/>
        </p:spPr>
        <p:txBody>
          <a:bodyPr vert="horz" wrap="square" lIns="0" tIns="0" rIns="0" bIns="0" rtlCol="0" anchor="ctr"/>
          <a:lstStyle/>
          <a:p>
            <a:pPr marL="0" indent="0">
              <a:lnSpc>
                <a:spcPts val="1125"/>
              </a:lnSpc>
              <a:buNone/>
            </a:pPr>
            <a:r>
              <a:rPr lang="en-US" sz="750" i="1" dirty="0">
                <a:solidFill>
                  <a:srgbClr val="555555"/>
                </a:solidFill>
              </a:rPr>
              <a:t>Disclaimer: For educational purposes only. Refer to latest NICE/AGA guidelines for clinical practice.</a:t>
            </a:r>
            <a:endParaRPr lang="en-US" sz="750" dirty="0"/>
          </a:p>
        </p:txBody>
      </p:sp>
      <p:sp>
        <p:nvSpPr>
          <p:cNvPr id="19" name="SK-32-text-18"/>
          <p:cNvSpPr/>
          <p:nvPr/>
        </p:nvSpPr>
        <p:spPr>
          <a:xfrm>
            <a:off x="1095375" y="1993106"/>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Severe Malnutrition</a:t>
            </a:r>
            <a:endParaRPr lang="en-US" sz="1350" dirty="0"/>
          </a:p>
        </p:txBody>
      </p:sp>
      <p:sp>
        <p:nvSpPr>
          <p:cNvPr id="20" name="SK-32-text-19"/>
          <p:cNvSpPr/>
          <p:nvPr/>
        </p:nvSpPr>
        <p:spPr>
          <a:xfrm>
            <a:off x="571500" y="2407444"/>
            <a:ext cx="5214938" cy="4572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Weight loss </a:t>
            </a:r>
            <a:r>
              <a:rPr lang="en-US" sz="1200" b="1" dirty="0">
                <a:solidFill>
                  <a:srgbClr val="2D2D2D"/>
                </a:solidFill>
              </a:rPr>
              <a:t>&gt;10% of total body weight</a:t>
            </a:r>
            <a:r>
              <a:rPr lang="en-US" sz="1200" dirty="0">
                <a:solidFill>
                  <a:srgbClr val="2D2D2D"/>
                </a:solidFill>
              </a:rPr>
              <a:t> indicates severe gastric failure. Nutritional intake is significantly impaired and requires urgent assessment.</a:t>
            </a:r>
            <a:endParaRPr lang="en-US" sz="1200" dirty="0"/>
          </a:p>
        </p:txBody>
      </p:sp>
      <p:sp>
        <p:nvSpPr>
          <p:cNvPr id="21" name="SK-32-text-20"/>
          <p:cNvSpPr/>
          <p:nvPr/>
        </p:nvSpPr>
        <p:spPr>
          <a:xfrm>
            <a:off x="6929438" y="1993106"/>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Bezoar Formation</a:t>
            </a:r>
            <a:endParaRPr lang="en-US" sz="1350" dirty="0"/>
          </a:p>
        </p:txBody>
      </p:sp>
      <p:sp>
        <p:nvSpPr>
          <p:cNvPr id="22" name="SK-32-text-21"/>
          <p:cNvSpPr/>
          <p:nvPr/>
        </p:nvSpPr>
        <p:spPr>
          <a:xfrm>
            <a:off x="6405563" y="2407444"/>
            <a:ext cx="5214938" cy="4572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Undigested food solidifying in the stomach (seen on endoscopy). High risk of </a:t>
            </a:r>
            <a:r>
              <a:rPr lang="en-US" sz="1200" b="1" dirty="0">
                <a:solidFill>
                  <a:srgbClr val="2D2D2D"/>
                </a:solidFill>
              </a:rPr>
              <a:t>gastric outlet obstruction</a:t>
            </a:r>
            <a:r>
              <a:rPr lang="en-US" sz="1200" dirty="0">
                <a:solidFill>
                  <a:srgbClr val="2D2D2D"/>
                </a:solidFill>
              </a:rPr>
              <a:t> and sudden, massive glucose spikes.</a:t>
            </a:r>
            <a:endParaRPr lang="en-US" sz="1200" dirty="0"/>
          </a:p>
        </p:txBody>
      </p:sp>
      <p:sp>
        <p:nvSpPr>
          <p:cNvPr id="23" name="SK-32-text-22"/>
          <p:cNvSpPr/>
          <p:nvPr/>
        </p:nvSpPr>
        <p:spPr>
          <a:xfrm>
            <a:off x="1095375" y="3526631"/>
            <a:ext cx="3086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Aspiration Risk</a:t>
            </a:r>
            <a:endParaRPr lang="en-US" sz="1350" dirty="0"/>
          </a:p>
        </p:txBody>
      </p:sp>
      <p:sp>
        <p:nvSpPr>
          <p:cNvPr id="24" name="SK-32-text-23"/>
          <p:cNvSpPr/>
          <p:nvPr/>
        </p:nvSpPr>
        <p:spPr>
          <a:xfrm>
            <a:off x="571500" y="3940969"/>
            <a:ext cx="5214938" cy="4572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Persistent vomiting, especially of food from many hours prior, carries a high risk of </a:t>
            </a:r>
            <a:r>
              <a:rPr lang="en-US" sz="1200" b="1" dirty="0">
                <a:solidFill>
                  <a:srgbClr val="2D2D2D"/>
                </a:solidFill>
              </a:rPr>
              <a:t>aspiration pneumonia</a:t>
            </a:r>
            <a:r>
              <a:rPr lang="en-US" sz="1200" dirty="0">
                <a:solidFill>
                  <a:srgbClr val="2D2D2D"/>
                </a:solidFill>
              </a:rPr>
              <a:t> and severe electrolyte imbalances.</a:t>
            </a:r>
            <a:endParaRPr lang="en-US" sz="1200" dirty="0"/>
          </a:p>
        </p:txBody>
      </p:sp>
      <p:sp>
        <p:nvSpPr>
          <p:cNvPr id="25" name="SK-32-text-24"/>
          <p:cNvSpPr/>
          <p:nvPr/>
        </p:nvSpPr>
        <p:spPr>
          <a:xfrm>
            <a:off x="6929438" y="3526631"/>
            <a:ext cx="42519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GLP-1 RA Intolerance</a:t>
            </a:r>
            <a:endParaRPr lang="en-US" sz="1350" dirty="0"/>
          </a:p>
        </p:txBody>
      </p:sp>
      <p:sp>
        <p:nvSpPr>
          <p:cNvPr id="26" name="SK-32-text-25"/>
          <p:cNvSpPr/>
          <p:nvPr/>
        </p:nvSpPr>
        <p:spPr>
          <a:xfrm>
            <a:off x="6405563" y="3940969"/>
            <a:ext cx="5214938" cy="45720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Severe vomiting or bowel symptoms after starting </a:t>
            </a:r>
            <a:r>
              <a:rPr lang="en-US" sz="1200" b="1" dirty="0">
                <a:solidFill>
                  <a:srgbClr val="2D2D2D"/>
                </a:solidFill>
              </a:rPr>
              <a:t>GLP-1 receptor agonists</a:t>
            </a:r>
            <a:r>
              <a:rPr lang="en-US" sz="1200" dirty="0">
                <a:solidFill>
                  <a:srgbClr val="2D2D2D"/>
                </a:solidFill>
              </a:rPr>
              <a:t>. These can unmask or dangerously worsen underlying gastroparesis.</a:t>
            </a:r>
            <a:endParaRPr lang="en-US" sz="1200" dirty="0"/>
          </a:p>
        </p:txBody>
      </p:sp>
      <p:sp>
        <p:nvSpPr>
          <p:cNvPr id="27" name="SK-32-text-26"/>
          <p:cNvSpPr/>
          <p:nvPr/>
        </p:nvSpPr>
        <p:spPr>
          <a:xfrm>
            <a:off x="928688" y="4969669"/>
            <a:ext cx="10953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Required Clinical Actions for Red Flags</a:t>
            </a:r>
            <a:endParaRPr lang="en-US" sz="1350" dirty="0"/>
          </a:p>
        </p:txBody>
      </p:sp>
      <p:sp>
        <p:nvSpPr>
          <p:cNvPr id="28" name="SK-32-text-27"/>
          <p:cNvSpPr/>
          <p:nvPr/>
        </p:nvSpPr>
        <p:spPr>
          <a:xfrm>
            <a:off x="737146" y="5322094"/>
            <a:ext cx="1080135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Urgent referral to Gastroenterology / Gastromotility Specialist</a:t>
            </a:r>
            <a:endParaRPr lang="en-US" sz="1125" dirty="0"/>
          </a:p>
        </p:txBody>
      </p:sp>
      <p:sp>
        <p:nvSpPr>
          <p:cNvPr id="29" name="SK-32-text-28"/>
          <p:cNvSpPr/>
          <p:nvPr/>
        </p:nvSpPr>
        <p:spPr>
          <a:xfrm>
            <a:off x="6261646" y="5322094"/>
            <a:ext cx="5930354"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Referral to Specialist Dietitian for nutritional support</a:t>
            </a:r>
            <a:endParaRPr lang="en-US" sz="1125" dirty="0"/>
          </a:p>
        </p:txBody>
      </p:sp>
      <p:sp>
        <p:nvSpPr>
          <p:cNvPr id="30" name="SK-32-text-29"/>
          <p:cNvSpPr/>
          <p:nvPr/>
        </p:nvSpPr>
        <p:spPr>
          <a:xfrm>
            <a:off x="737146" y="5631656"/>
            <a:ext cx="68580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Consideration for NJ tube or PEJ feeding</a:t>
            </a:r>
            <a:endParaRPr lang="en-US" sz="1125" dirty="0"/>
          </a:p>
        </p:txBody>
      </p:sp>
      <p:sp>
        <p:nvSpPr>
          <p:cNvPr id="31" name="SK-32-text-30"/>
          <p:cNvSpPr/>
          <p:nvPr/>
        </p:nvSpPr>
        <p:spPr>
          <a:xfrm>
            <a:off x="6261646" y="5631656"/>
            <a:ext cx="5930354"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Urgent cessation of GLP-1 RA therapy if suspected</a:t>
            </a:r>
            <a:endParaRPr lang="en-US" sz="1125" dirty="0"/>
          </a:p>
        </p:txBody>
      </p:sp>
      <p:sp>
        <p:nvSpPr>
          <p:cNvPr id="32" name="SK-32-text-31"/>
          <p:cNvSpPr/>
          <p:nvPr/>
        </p:nvSpPr>
        <p:spPr>
          <a:xfrm>
            <a:off x="737146" y="5941219"/>
            <a:ext cx="874395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Baseline ECG to assess QTc before prokinetic rescue</a:t>
            </a:r>
            <a:endParaRPr lang="en-US" sz="1125" dirty="0"/>
          </a:p>
        </p:txBody>
      </p:sp>
      <p:sp>
        <p:nvSpPr>
          <p:cNvPr id="33" name="SK-32-text-32"/>
          <p:cNvSpPr/>
          <p:nvPr/>
        </p:nvSpPr>
        <p:spPr>
          <a:xfrm>
            <a:off x="6261646" y="5941219"/>
            <a:ext cx="5930354"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2D2D"/>
                </a:solidFill>
              </a:rPr>
              <a:t>Endoscopic evaluation to exclude malignancy/obstruction</a:t>
            </a:r>
            <a:endParaRPr lang="en-US" sz="1125"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3-img-3" descr="preencoded.png"/>
          <p:cNvPicPr>
            <a:picLocks noChangeAspect="1"/>
          </p:cNvPicPr>
          <p:nvPr/>
        </p:nvPicPr>
        <p:blipFill>
          <a:blip r:embed="rId5"/>
          <a:stretch>
            <a:fillRect/>
          </a:stretch>
        </p:blipFill>
        <p:spPr>
          <a:xfrm>
            <a:off x="142875" y="142875"/>
            <a:ext cx="11906250" cy="733425"/>
          </a:xfrm>
          <a:prstGeom prst="rect">
            <a:avLst/>
          </a:prstGeom>
        </p:spPr>
      </p:pic>
      <p:pic>
        <p:nvPicPr>
          <p:cNvPr id="5" name="SK-33-img-4" descr="preencoded.png"/>
          <p:cNvPicPr>
            <a:picLocks noChangeAspect="1"/>
          </p:cNvPicPr>
          <p:nvPr/>
        </p:nvPicPr>
        <p:blipFill>
          <a:blip r:embed="rId6"/>
          <a:stretch>
            <a:fillRect/>
          </a:stretch>
        </p:blipFill>
        <p:spPr>
          <a:xfrm>
            <a:off x="285750" y="1223963"/>
            <a:ext cx="5691188" cy="5000625"/>
          </a:xfrm>
          <a:prstGeom prst="rect">
            <a:avLst/>
          </a:prstGeom>
        </p:spPr>
      </p:pic>
      <p:pic>
        <p:nvPicPr>
          <p:cNvPr id="6" name="SK-33-img-5" descr="preencoded.png"/>
          <p:cNvPicPr>
            <a:picLocks noChangeAspect="1"/>
          </p:cNvPicPr>
          <p:nvPr/>
        </p:nvPicPr>
        <p:blipFill>
          <a:blip r:embed="rId7"/>
          <a:stretch>
            <a:fillRect/>
          </a:stretch>
        </p:blipFill>
        <p:spPr>
          <a:xfrm>
            <a:off x="476250" y="1414463"/>
            <a:ext cx="5310188" cy="333375"/>
          </a:xfrm>
          <a:prstGeom prst="rect">
            <a:avLst/>
          </a:prstGeom>
        </p:spPr>
      </p:pic>
      <p:pic>
        <p:nvPicPr>
          <p:cNvPr id="7" name="SK-33-img-6" descr="preencoded.png"/>
          <p:cNvPicPr>
            <a:picLocks noChangeAspect="1"/>
          </p:cNvPicPr>
          <p:nvPr/>
        </p:nvPicPr>
        <p:blipFill>
          <a:blip r:embed="rId8"/>
          <a:stretch>
            <a:fillRect/>
          </a:stretch>
        </p:blipFill>
        <p:spPr>
          <a:xfrm>
            <a:off x="476250" y="1457325"/>
            <a:ext cx="214313" cy="171450"/>
          </a:xfrm>
          <a:prstGeom prst="rect">
            <a:avLst/>
          </a:prstGeom>
        </p:spPr>
      </p:pic>
      <p:pic>
        <p:nvPicPr>
          <p:cNvPr id="8" name="SK-33-img-7" descr="preencoded.png"/>
          <p:cNvPicPr>
            <a:picLocks noChangeAspect="1"/>
          </p:cNvPicPr>
          <p:nvPr/>
        </p:nvPicPr>
        <p:blipFill>
          <a:blip r:embed="rId9"/>
          <a:stretch>
            <a:fillRect/>
          </a:stretch>
        </p:blipFill>
        <p:spPr>
          <a:xfrm>
            <a:off x="476250" y="1890713"/>
            <a:ext cx="178594" cy="178594"/>
          </a:xfrm>
          <a:prstGeom prst="rect">
            <a:avLst/>
          </a:prstGeom>
        </p:spPr>
      </p:pic>
      <p:pic>
        <p:nvPicPr>
          <p:cNvPr id="9" name="SK-33-img-8" descr="preencoded.png"/>
          <p:cNvPicPr>
            <a:picLocks noChangeAspect="1"/>
          </p:cNvPicPr>
          <p:nvPr/>
        </p:nvPicPr>
        <p:blipFill>
          <a:blip r:embed="rId9"/>
          <a:stretch>
            <a:fillRect/>
          </a:stretch>
        </p:blipFill>
        <p:spPr>
          <a:xfrm>
            <a:off x="476250" y="2424113"/>
            <a:ext cx="178594" cy="178594"/>
          </a:xfrm>
          <a:prstGeom prst="rect">
            <a:avLst/>
          </a:prstGeom>
        </p:spPr>
      </p:pic>
      <p:pic>
        <p:nvPicPr>
          <p:cNvPr id="10" name="SK-33-img-9" descr="preencoded.png"/>
          <p:cNvPicPr>
            <a:picLocks noChangeAspect="1"/>
          </p:cNvPicPr>
          <p:nvPr/>
        </p:nvPicPr>
        <p:blipFill>
          <a:blip r:embed="rId9"/>
          <a:stretch>
            <a:fillRect/>
          </a:stretch>
        </p:blipFill>
        <p:spPr>
          <a:xfrm>
            <a:off x="476250" y="2957513"/>
            <a:ext cx="178594" cy="178594"/>
          </a:xfrm>
          <a:prstGeom prst="rect">
            <a:avLst/>
          </a:prstGeom>
        </p:spPr>
      </p:pic>
      <p:pic>
        <p:nvPicPr>
          <p:cNvPr id="11" name="SK-33-img-10" descr="preencoded.png"/>
          <p:cNvPicPr>
            <a:picLocks noChangeAspect="1"/>
          </p:cNvPicPr>
          <p:nvPr/>
        </p:nvPicPr>
        <p:blipFill>
          <a:blip r:embed="rId9"/>
          <a:stretch>
            <a:fillRect/>
          </a:stretch>
        </p:blipFill>
        <p:spPr>
          <a:xfrm>
            <a:off x="476250" y="3490913"/>
            <a:ext cx="178594" cy="178594"/>
          </a:xfrm>
          <a:prstGeom prst="rect">
            <a:avLst/>
          </a:prstGeom>
        </p:spPr>
      </p:pic>
      <p:pic>
        <p:nvPicPr>
          <p:cNvPr id="12" name="SK-33-img-11" descr="preencoded.png"/>
          <p:cNvPicPr>
            <a:picLocks noChangeAspect="1"/>
          </p:cNvPicPr>
          <p:nvPr/>
        </p:nvPicPr>
        <p:blipFill>
          <a:blip r:embed="rId10"/>
          <a:stretch>
            <a:fillRect/>
          </a:stretch>
        </p:blipFill>
        <p:spPr>
          <a:xfrm>
            <a:off x="6215063" y="1223963"/>
            <a:ext cx="5691188" cy="5000625"/>
          </a:xfrm>
          <a:prstGeom prst="rect">
            <a:avLst/>
          </a:prstGeom>
        </p:spPr>
      </p:pic>
      <p:pic>
        <p:nvPicPr>
          <p:cNvPr id="13" name="SK-33-img-12" descr="preencoded.png"/>
          <p:cNvPicPr>
            <a:picLocks noChangeAspect="1"/>
          </p:cNvPicPr>
          <p:nvPr/>
        </p:nvPicPr>
        <p:blipFill>
          <a:blip r:embed="rId11"/>
          <a:stretch>
            <a:fillRect/>
          </a:stretch>
        </p:blipFill>
        <p:spPr>
          <a:xfrm>
            <a:off x="6405563" y="1414463"/>
            <a:ext cx="5310188" cy="333375"/>
          </a:xfrm>
          <a:prstGeom prst="rect">
            <a:avLst/>
          </a:prstGeom>
        </p:spPr>
      </p:pic>
      <p:pic>
        <p:nvPicPr>
          <p:cNvPr id="14" name="SK-33-img-13" descr="preencoded.png"/>
          <p:cNvPicPr>
            <a:picLocks noChangeAspect="1"/>
          </p:cNvPicPr>
          <p:nvPr/>
        </p:nvPicPr>
        <p:blipFill>
          <a:blip r:embed="rId12"/>
          <a:stretch>
            <a:fillRect/>
          </a:stretch>
        </p:blipFill>
        <p:spPr>
          <a:xfrm>
            <a:off x="6405563" y="1457325"/>
            <a:ext cx="214313" cy="171450"/>
          </a:xfrm>
          <a:prstGeom prst="rect">
            <a:avLst/>
          </a:prstGeom>
        </p:spPr>
      </p:pic>
      <p:pic>
        <p:nvPicPr>
          <p:cNvPr id="15" name="SK-33-img-14" descr="preencoded.png"/>
          <p:cNvPicPr>
            <a:picLocks noChangeAspect="1"/>
          </p:cNvPicPr>
          <p:nvPr/>
        </p:nvPicPr>
        <p:blipFill>
          <a:blip r:embed="rId9"/>
          <a:stretch>
            <a:fillRect/>
          </a:stretch>
        </p:blipFill>
        <p:spPr>
          <a:xfrm>
            <a:off x="6405563" y="1890713"/>
            <a:ext cx="178594" cy="178594"/>
          </a:xfrm>
          <a:prstGeom prst="rect">
            <a:avLst/>
          </a:prstGeom>
        </p:spPr>
      </p:pic>
      <p:pic>
        <p:nvPicPr>
          <p:cNvPr id="16" name="SK-33-img-15" descr="preencoded.png"/>
          <p:cNvPicPr>
            <a:picLocks noChangeAspect="1"/>
          </p:cNvPicPr>
          <p:nvPr/>
        </p:nvPicPr>
        <p:blipFill>
          <a:blip r:embed="rId9"/>
          <a:stretch>
            <a:fillRect/>
          </a:stretch>
        </p:blipFill>
        <p:spPr>
          <a:xfrm>
            <a:off x="6405563" y="2424113"/>
            <a:ext cx="178594" cy="178594"/>
          </a:xfrm>
          <a:prstGeom prst="rect">
            <a:avLst/>
          </a:prstGeom>
        </p:spPr>
      </p:pic>
      <p:pic>
        <p:nvPicPr>
          <p:cNvPr id="17" name="SK-33-img-16" descr="preencoded.png"/>
          <p:cNvPicPr>
            <a:picLocks noChangeAspect="1"/>
          </p:cNvPicPr>
          <p:nvPr/>
        </p:nvPicPr>
        <p:blipFill>
          <a:blip r:embed="rId9"/>
          <a:stretch>
            <a:fillRect/>
          </a:stretch>
        </p:blipFill>
        <p:spPr>
          <a:xfrm>
            <a:off x="6405563" y="2957513"/>
            <a:ext cx="178594" cy="178594"/>
          </a:xfrm>
          <a:prstGeom prst="rect">
            <a:avLst/>
          </a:prstGeom>
        </p:spPr>
      </p:pic>
      <p:pic>
        <p:nvPicPr>
          <p:cNvPr id="18" name="SK-33-img-17" descr="preencoded.png"/>
          <p:cNvPicPr>
            <a:picLocks noChangeAspect="1"/>
          </p:cNvPicPr>
          <p:nvPr/>
        </p:nvPicPr>
        <p:blipFill>
          <a:blip r:embed="rId9"/>
          <a:stretch>
            <a:fillRect/>
          </a:stretch>
        </p:blipFill>
        <p:spPr>
          <a:xfrm>
            <a:off x="6405563" y="3490913"/>
            <a:ext cx="178594" cy="178594"/>
          </a:xfrm>
          <a:prstGeom prst="rect">
            <a:avLst/>
          </a:prstGeom>
        </p:spPr>
      </p:pic>
      <p:pic>
        <p:nvPicPr>
          <p:cNvPr id="19" name="SK-33-img-18" descr="preencoded.png"/>
          <p:cNvPicPr>
            <a:picLocks noChangeAspect="1"/>
          </p:cNvPicPr>
          <p:nvPr/>
        </p:nvPicPr>
        <p:blipFill>
          <a:blip r:embed="rId13"/>
          <a:stretch>
            <a:fillRect/>
          </a:stretch>
        </p:blipFill>
        <p:spPr>
          <a:xfrm>
            <a:off x="0" y="6510338"/>
            <a:ext cx="12192000" cy="347663"/>
          </a:xfrm>
          <a:prstGeom prst="rect">
            <a:avLst/>
          </a:prstGeom>
        </p:spPr>
      </p:pic>
      <p:sp>
        <p:nvSpPr>
          <p:cNvPr id="20" name="SK-33-text-19"/>
          <p:cNvSpPr/>
          <p:nvPr/>
        </p:nvSpPr>
        <p:spPr>
          <a:xfrm>
            <a:off x="333375" y="257175"/>
            <a:ext cx="603504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COMMON PITFALLS TO AVOID</a:t>
            </a:r>
            <a:endParaRPr lang="en-US" sz="1650" dirty="0"/>
          </a:p>
        </p:txBody>
      </p:sp>
      <p:sp>
        <p:nvSpPr>
          <p:cNvPr id="21" name="SK-33-text-20"/>
          <p:cNvSpPr/>
          <p:nvPr/>
        </p:nvSpPr>
        <p:spPr>
          <a:xfrm>
            <a:off x="333375" y="590550"/>
            <a:ext cx="644652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Steroid Hyperglycaemia &amp; Diabetic Gastroparesis</a:t>
            </a:r>
            <a:endParaRPr lang="en-US" sz="900" dirty="0"/>
          </a:p>
        </p:txBody>
      </p:sp>
      <p:sp>
        <p:nvSpPr>
          <p:cNvPr id="22" name="SK-33-text-21"/>
          <p:cNvSpPr/>
          <p:nvPr/>
        </p:nvSpPr>
        <p:spPr>
          <a:xfrm>
            <a:off x="10808940" y="438150"/>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3" name="SK-33-text-22"/>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4" name="SK-33-text-23"/>
          <p:cNvSpPr/>
          <p:nvPr/>
        </p:nvSpPr>
        <p:spPr>
          <a:xfrm>
            <a:off x="690563" y="1414463"/>
            <a:ext cx="6172200" cy="3333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Steroid-Induced Hyperglycaemia</a:t>
            </a:r>
            <a:endParaRPr lang="en-US" sz="1350" dirty="0"/>
          </a:p>
        </p:txBody>
      </p:sp>
      <p:sp>
        <p:nvSpPr>
          <p:cNvPr id="25" name="SK-33-text-24"/>
          <p:cNvSpPr/>
          <p:nvPr/>
        </p:nvSpPr>
        <p:spPr>
          <a:xfrm>
            <a:off x="654844" y="1890713"/>
            <a:ext cx="5131594"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37021"/>
                </a:solidFill>
              </a:rPr>
              <a:t>Fasting Focus:</a:t>
            </a:r>
            <a:r>
              <a:rPr lang="en-US" sz="1125" dirty="0">
                <a:solidFill>
                  <a:srgbClr val="2D2D2D"/>
                </a:solidFill>
              </a:rPr>
              <a:t> Relying solely on fasting blood glucose (BG). This misses the characteristic afternoon peak caused by morning prednisolone.</a:t>
            </a:r>
            <a:endParaRPr lang="en-US" sz="1125" dirty="0"/>
          </a:p>
        </p:txBody>
      </p:sp>
      <p:sp>
        <p:nvSpPr>
          <p:cNvPr id="26" name="SK-33-text-25"/>
          <p:cNvSpPr/>
          <p:nvPr/>
        </p:nvSpPr>
        <p:spPr>
          <a:xfrm>
            <a:off x="654844" y="2424113"/>
            <a:ext cx="5131594"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37021"/>
                </a:solidFill>
              </a:rPr>
              <a:t>Taper Neglect:</a:t>
            </a:r>
            <a:r>
              <a:rPr lang="en-US" sz="1125" dirty="0">
                <a:solidFill>
                  <a:srgbClr val="2D2D2D"/>
                </a:solidFill>
              </a:rPr>
              <a:t> Failing to reduce hypoglycaemic medication doses as steroids are tapered, leading to severe iatrogenic hypoglycaemia.</a:t>
            </a:r>
            <a:endParaRPr lang="en-US" sz="1125" dirty="0"/>
          </a:p>
        </p:txBody>
      </p:sp>
      <p:sp>
        <p:nvSpPr>
          <p:cNvPr id="27" name="SK-33-text-26"/>
          <p:cNvSpPr/>
          <p:nvPr/>
        </p:nvSpPr>
        <p:spPr>
          <a:xfrm>
            <a:off x="654844" y="2957513"/>
            <a:ext cx="5131594"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37021"/>
                </a:solidFill>
              </a:rPr>
              <a:t>Post-Steroid Gap:</a:t>
            </a:r>
            <a:r>
              <a:rPr lang="en-US" sz="1125" dirty="0">
                <a:solidFill>
                  <a:srgbClr val="2D2D2D"/>
                </a:solidFill>
              </a:rPr>
              <a:t> Not checking HbA1c 3 months after stopping treatment; steroid-induced hyperglycaemia often unmasks pre-existing T2DM.</a:t>
            </a:r>
            <a:endParaRPr lang="en-US" sz="1125" dirty="0"/>
          </a:p>
        </p:txBody>
      </p:sp>
      <p:sp>
        <p:nvSpPr>
          <p:cNvPr id="28" name="SK-33-text-27"/>
          <p:cNvSpPr/>
          <p:nvPr/>
        </p:nvSpPr>
        <p:spPr>
          <a:xfrm>
            <a:off x="654844" y="3490913"/>
            <a:ext cx="5131594"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37021"/>
                </a:solidFill>
              </a:rPr>
              <a:t>High-Risk Blindness:</a:t>
            </a:r>
            <a:r>
              <a:rPr lang="en-US" sz="1125" dirty="0">
                <a:solidFill>
                  <a:srgbClr val="2D2D2D"/>
                </a:solidFill>
              </a:rPr>
              <a:t> Not screening high-risk ethnicities or obese patients starting even short courses (&gt;3 days) of steroids.</a:t>
            </a:r>
            <a:endParaRPr lang="en-US" sz="1125" dirty="0"/>
          </a:p>
        </p:txBody>
      </p:sp>
      <p:sp>
        <p:nvSpPr>
          <p:cNvPr id="29" name="SK-33-text-28"/>
          <p:cNvSpPr/>
          <p:nvPr/>
        </p:nvSpPr>
        <p:spPr>
          <a:xfrm>
            <a:off x="6619875" y="1414463"/>
            <a:ext cx="5310188" cy="3333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Diabetic Gastroparesis</a:t>
            </a:r>
            <a:endParaRPr lang="en-US" sz="1350" dirty="0"/>
          </a:p>
        </p:txBody>
      </p:sp>
      <p:sp>
        <p:nvSpPr>
          <p:cNvPr id="30" name="SK-33-text-29"/>
          <p:cNvSpPr/>
          <p:nvPr/>
        </p:nvSpPr>
        <p:spPr>
          <a:xfrm>
            <a:off x="6584156" y="1890713"/>
            <a:ext cx="5131594"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37021"/>
                </a:solidFill>
              </a:rPr>
              <a:t>Misdiagnosis:</a:t>
            </a:r>
            <a:r>
              <a:rPr lang="en-US" sz="1125" dirty="0">
                <a:solidFill>
                  <a:srgbClr val="2D2D2D"/>
                </a:solidFill>
              </a:rPr>
              <a:t> Attributing nausea and bloating to IBS or functional dyspepsia without reviewing the patient's glycaemic stability.</a:t>
            </a:r>
            <a:endParaRPr lang="en-US" sz="1125" dirty="0"/>
          </a:p>
        </p:txBody>
      </p:sp>
      <p:sp>
        <p:nvSpPr>
          <p:cNvPr id="31" name="SK-33-text-30"/>
          <p:cNvSpPr/>
          <p:nvPr/>
        </p:nvSpPr>
        <p:spPr>
          <a:xfrm>
            <a:off x="6584156" y="2424113"/>
            <a:ext cx="5131594"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37021"/>
                </a:solidFill>
              </a:rPr>
              <a:t>Standard Hypo Care:</a:t>
            </a:r>
            <a:r>
              <a:rPr lang="en-US" sz="1125" dirty="0">
                <a:solidFill>
                  <a:srgbClr val="2D2D2D"/>
                </a:solidFill>
              </a:rPr>
              <a:t> Using orange juice or glucose tablets for hypos. In gastroparesis, these sit in the stomach; </a:t>
            </a:r>
            <a:r>
              <a:rPr lang="en-US" sz="1125" b="1" dirty="0">
                <a:solidFill>
                  <a:srgbClr val="2D2D2D"/>
                </a:solidFill>
              </a:rPr>
              <a:t>Glucogel</a:t>
            </a:r>
            <a:r>
              <a:rPr lang="en-US" sz="1125" dirty="0">
                <a:solidFill>
                  <a:srgbClr val="2D2D2D"/>
                </a:solidFill>
              </a:rPr>
              <a:t> is mandatory.</a:t>
            </a:r>
            <a:endParaRPr lang="en-US" sz="1125" dirty="0"/>
          </a:p>
        </p:txBody>
      </p:sp>
      <p:sp>
        <p:nvSpPr>
          <p:cNvPr id="32" name="SK-33-text-31"/>
          <p:cNvSpPr/>
          <p:nvPr/>
        </p:nvSpPr>
        <p:spPr>
          <a:xfrm>
            <a:off x="6584156" y="2957513"/>
            <a:ext cx="5131594"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37021"/>
                </a:solidFill>
              </a:rPr>
              <a:t>Drug Duration:</a:t>
            </a:r>
            <a:r>
              <a:rPr lang="en-US" sz="1125" dirty="0">
                <a:solidFill>
                  <a:srgbClr val="2D2D2D"/>
                </a:solidFill>
              </a:rPr>
              <a:t> Prescribing metoclopramide for &gt;5 days or domperidone without an ECG, risking tardive dyskinesia or QTc death.</a:t>
            </a:r>
            <a:endParaRPr lang="en-US" sz="1125" dirty="0"/>
          </a:p>
        </p:txBody>
      </p:sp>
      <p:sp>
        <p:nvSpPr>
          <p:cNvPr id="33" name="SK-33-text-32"/>
          <p:cNvSpPr/>
          <p:nvPr/>
        </p:nvSpPr>
        <p:spPr>
          <a:xfrm>
            <a:off x="6584156" y="3490913"/>
            <a:ext cx="5131594"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37021"/>
                </a:solidFill>
              </a:rPr>
              <a:t>GLP-1 RA Usage:</a:t>
            </a:r>
            <a:r>
              <a:rPr lang="en-US" sz="1125" dirty="0">
                <a:solidFill>
                  <a:srgbClr val="2D2D2D"/>
                </a:solidFill>
              </a:rPr>
              <a:t> Continuing or starting GLP-1 receptor agonists in patients with symptoms, as they worsen gastric stasis significantly.</a:t>
            </a:r>
            <a:endParaRPr lang="en-US" sz="1125" dirty="0"/>
          </a:p>
        </p:txBody>
      </p:sp>
      <p:sp>
        <p:nvSpPr>
          <p:cNvPr id="34" name="SK-33-text-33"/>
          <p:cNvSpPr/>
          <p:nvPr/>
        </p:nvSpPr>
        <p:spPr>
          <a:xfrm>
            <a:off x="285750" y="6605588"/>
            <a:ext cx="1969770" cy="157163"/>
          </a:xfrm>
          <a:prstGeom prst="rect">
            <a:avLst/>
          </a:prstGeom>
          <a:noFill/>
          <a:ln/>
        </p:spPr>
        <p:txBody>
          <a:bodyPr vert="horz" wrap="square" lIns="0" tIns="0" rIns="0" bIns="0" rtlCol="0" anchor="ctr"/>
          <a:lstStyle/>
          <a:p>
            <a:pPr marL="0" indent="0">
              <a:lnSpc>
                <a:spcPts val="1238"/>
              </a:lnSpc>
              <a:buNone/>
            </a:pPr>
            <a:r>
              <a:rPr lang="en-US" sz="825" b="1" dirty="0">
                <a:solidFill>
                  <a:srgbClr val="555555"/>
                </a:solidFill>
              </a:rPr>
              <a:t>SLIDE 33 / 35</a:t>
            </a:r>
            <a:endParaRPr lang="en-US" sz="825" dirty="0"/>
          </a:p>
        </p:txBody>
      </p:sp>
      <p:sp>
        <p:nvSpPr>
          <p:cNvPr id="35" name="SK-33-text-34"/>
          <p:cNvSpPr/>
          <p:nvPr/>
        </p:nvSpPr>
        <p:spPr>
          <a:xfrm>
            <a:off x="9879509" y="6605588"/>
            <a:ext cx="2312491" cy="157163"/>
          </a:xfrm>
          <a:prstGeom prst="rect">
            <a:avLst/>
          </a:prstGeom>
          <a:noFill/>
          <a:ln/>
        </p:spPr>
        <p:txBody>
          <a:bodyPr vert="horz" wrap="square" lIns="0" tIns="0" rIns="0" bIns="0" rtlCol="0" anchor="ctr"/>
          <a:lstStyle/>
          <a:p>
            <a:pPr marL="0" indent="0">
              <a:lnSpc>
                <a:spcPts val="1238"/>
              </a:lnSpc>
              <a:buNone/>
            </a:pPr>
            <a:r>
              <a:rPr lang="en-US" sz="825" dirty="0">
                <a:solidFill>
                  <a:srgbClr val="555555"/>
                </a:solidFill>
              </a:rPr>
              <a:t>Bradford VTS Teaching Deck • 2026 Edition</a:t>
            </a:r>
            <a:endParaRPr lang="en-US" sz="825"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4-img-3" descr="preencoded.png"/>
          <p:cNvPicPr>
            <a:picLocks noChangeAspect="1"/>
          </p:cNvPicPr>
          <p:nvPr/>
        </p:nvPicPr>
        <p:blipFill>
          <a:blip r:embed="rId5"/>
          <a:stretch>
            <a:fillRect/>
          </a:stretch>
        </p:blipFill>
        <p:spPr>
          <a:xfrm>
            <a:off x="142875" y="142875"/>
            <a:ext cx="11906250" cy="733425"/>
          </a:xfrm>
          <a:prstGeom prst="rect">
            <a:avLst/>
          </a:prstGeom>
        </p:spPr>
      </p:pic>
      <p:pic>
        <p:nvPicPr>
          <p:cNvPr id="5" name="SK-34-img-4" descr="preencoded.png"/>
          <p:cNvPicPr>
            <a:picLocks noChangeAspect="1"/>
          </p:cNvPicPr>
          <p:nvPr/>
        </p:nvPicPr>
        <p:blipFill>
          <a:blip r:embed="rId6"/>
          <a:stretch>
            <a:fillRect/>
          </a:stretch>
        </p:blipFill>
        <p:spPr>
          <a:xfrm>
            <a:off x="238125" y="1223963"/>
            <a:ext cx="5738813" cy="4843463"/>
          </a:xfrm>
          <a:prstGeom prst="rect">
            <a:avLst/>
          </a:prstGeom>
        </p:spPr>
      </p:pic>
      <p:pic>
        <p:nvPicPr>
          <p:cNvPr id="6" name="SK-34-img-5" descr="preencoded.png"/>
          <p:cNvPicPr>
            <a:picLocks noChangeAspect="1"/>
          </p:cNvPicPr>
          <p:nvPr/>
        </p:nvPicPr>
        <p:blipFill>
          <a:blip r:embed="rId7"/>
          <a:stretch>
            <a:fillRect/>
          </a:stretch>
        </p:blipFill>
        <p:spPr>
          <a:xfrm>
            <a:off x="428625" y="1414463"/>
            <a:ext cx="5357813" cy="361950"/>
          </a:xfrm>
          <a:prstGeom prst="rect">
            <a:avLst/>
          </a:prstGeom>
        </p:spPr>
      </p:pic>
      <p:pic>
        <p:nvPicPr>
          <p:cNvPr id="7" name="SK-34-img-6" descr="preencoded.png"/>
          <p:cNvPicPr>
            <a:picLocks noChangeAspect="1"/>
          </p:cNvPicPr>
          <p:nvPr/>
        </p:nvPicPr>
        <p:blipFill>
          <a:blip r:embed="rId8"/>
          <a:stretch>
            <a:fillRect/>
          </a:stretch>
        </p:blipFill>
        <p:spPr>
          <a:xfrm>
            <a:off x="428625" y="1462088"/>
            <a:ext cx="238125" cy="190500"/>
          </a:xfrm>
          <a:prstGeom prst="rect">
            <a:avLst/>
          </a:prstGeom>
        </p:spPr>
      </p:pic>
      <p:pic>
        <p:nvPicPr>
          <p:cNvPr id="8" name="SK-34-img-7" descr="preencoded.png"/>
          <p:cNvPicPr>
            <a:picLocks noChangeAspect="1"/>
          </p:cNvPicPr>
          <p:nvPr/>
        </p:nvPicPr>
        <p:blipFill>
          <a:blip r:embed="rId9"/>
          <a:stretch>
            <a:fillRect/>
          </a:stretch>
        </p:blipFill>
        <p:spPr>
          <a:xfrm>
            <a:off x="428625" y="1957388"/>
            <a:ext cx="190500" cy="166688"/>
          </a:xfrm>
          <a:prstGeom prst="rect">
            <a:avLst/>
          </a:prstGeom>
        </p:spPr>
      </p:pic>
      <p:pic>
        <p:nvPicPr>
          <p:cNvPr id="9" name="SK-34-img-8" descr="preencoded.png"/>
          <p:cNvPicPr>
            <a:picLocks noChangeAspect="1"/>
          </p:cNvPicPr>
          <p:nvPr/>
        </p:nvPicPr>
        <p:blipFill>
          <a:blip r:embed="rId10"/>
          <a:stretch>
            <a:fillRect/>
          </a:stretch>
        </p:blipFill>
        <p:spPr>
          <a:xfrm>
            <a:off x="428625" y="2490788"/>
            <a:ext cx="190500" cy="190500"/>
          </a:xfrm>
          <a:prstGeom prst="rect">
            <a:avLst/>
          </a:prstGeom>
        </p:spPr>
      </p:pic>
      <p:pic>
        <p:nvPicPr>
          <p:cNvPr id="10" name="SK-34-img-9" descr="preencoded.png"/>
          <p:cNvPicPr>
            <a:picLocks noChangeAspect="1"/>
          </p:cNvPicPr>
          <p:nvPr/>
        </p:nvPicPr>
        <p:blipFill>
          <a:blip r:embed="rId11"/>
          <a:stretch>
            <a:fillRect/>
          </a:stretch>
        </p:blipFill>
        <p:spPr>
          <a:xfrm>
            <a:off x="428625" y="3024188"/>
            <a:ext cx="190500" cy="190500"/>
          </a:xfrm>
          <a:prstGeom prst="rect">
            <a:avLst/>
          </a:prstGeom>
        </p:spPr>
      </p:pic>
      <p:pic>
        <p:nvPicPr>
          <p:cNvPr id="11" name="SK-34-img-10" descr="preencoded.png"/>
          <p:cNvPicPr>
            <a:picLocks noChangeAspect="1"/>
          </p:cNvPicPr>
          <p:nvPr/>
        </p:nvPicPr>
        <p:blipFill>
          <a:blip r:embed="rId12"/>
          <a:stretch>
            <a:fillRect/>
          </a:stretch>
        </p:blipFill>
        <p:spPr>
          <a:xfrm>
            <a:off x="428625" y="3557588"/>
            <a:ext cx="190500" cy="205085"/>
          </a:xfrm>
          <a:prstGeom prst="rect">
            <a:avLst/>
          </a:prstGeom>
        </p:spPr>
      </p:pic>
      <p:pic>
        <p:nvPicPr>
          <p:cNvPr id="12" name="SK-34-img-11" descr="preencoded.png"/>
          <p:cNvPicPr>
            <a:picLocks noChangeAspect="1"/>
          </p:cNvPicPr>
          <p:nvPr/>
        </p:nvPicPr>
        <p:blipFill>
          <a:blip r:embed="rId13"/>
          <a:stretch>
            <a:fillRect/>
          </a:stretch>
        </p:blipFill>
        <p:spPr>
          <a:xfrm>
            <a:off x="428625" y="4090987"/>
            <a:ext cx="190500" cy="190500"/>
          </a:xfrm>
          <a:prstGeom prst="rect">
            <a:avLst/>
          </a:prstGeom>
        </p:spPr>
      </p:pic>
      <p:pic>
        <p:nvPicPr>
          <p:cNvPr id="13" name="SK-34-img-12" descr="preencoded.png"/>
          <p:cNvPicPr>
            <a:picLocks noChangeAspect="1"/>
          </p:cNvPicPr>
          <p:nvPr/>
        </p:nvPicPr>
        <p:blipFill>
          <a:blip r:embed="rId14"/>
          <a:stretch>
            <a:fillRect/>
          </a:stretch>
        </p:blipFill>
        <p:spPr>
          <a:xfrm>
            <a:off x="6215063" y="1223963"/>
            <a:ext cx="5738813" cy="4843463"/>
          </a:xfrm>
          <a:prstGeom prst="rect">
            <a:avLst/>
          </a:prstGeom>
        </p:spPr>
      </p:pic>
      <p:pic>
        <p:nvPicPr>
          <p:cNvPr id="14" name="SK-34-img-13" descr="preencoded.png"/>
          <p:cNvPicPr>
            <a:picLocks noChangeAspect="1"/>
          </p:cNvPicPr>
          <p:nvPr/>
        </p:nvPicPr>
        <p:blipFill>
          <a:blip r:embed="rId15"/>
          <a:stretch>
            <a:fillRect/>
          </a:stretch>
        </p:blipFill>
        <p:spPr>
          <a:xfrm>
            <a:off x="6405563" y="1414463"/>
            <a:ext cx="5357813" cy="361950"/>
          </a:xfrm>
          <a:prstGeom prst="rect">
            <a:avLst/>
          </a:prstGeom>
        </p:spPr>
      </p:pic>
      <p:pic>
        <p:nvPicPr>
          <p:cNvPr id="15" name="SK-34-img-14" descr="preencoded.png"/>
          <p:cNvPicPr>
            <a:picLocks noChangeAspect="1"/>
          </p:cNvPicPr>
          <p:nvPr/>
        </p:nvPicPr>
        <p:blipFill>
          <a:blip r:embed="rId16"/>
          <a:stretch>
            <a:fillRect/>
          </a:stretch>
        </p:blipFill>
        <p:spPr>
          <a:xfrm>
            <a:off x="6405563" y="1462088"/>
            <a:ext cx="238125" cy="190500"/>
          </a:xfrm>
          <a:prstGeom prst="rect">
            <a:avLst/>
          </a:prstGeom>
        </p:spPr>
      </p:pic>
      <p:pic>
        <p:nvPicPr>
          <p:cNvPr id="16" name="SK-34-img-15" descr="preencoded.png"/>
          <p:cNvPicPr>
            <a:picLocks noChangeAspect="1"/>
          </p:cNvPicPr>
          <p:nvPr/>
        </p:nvPicPr>
        <p:blipFill>
          <a:blip r:embed="rId17"/>
          <a:stretch>
            <a:fillRect/>
          </a:stretch>
        </p:blipFill>
        <p:spPr>
          <a:xfrm>
            <a:off x="6405563" y="1957388"/>
            <a:ext cx="190500" cy="190500"/>
          </a:xfrm>
          <a:prstGeom prst="rect">
            <a:avLst/>
          </a:prstGeom>
        </p:spPr>
      </p:pic>
      <p:pic>
        <p:nvPicPr>
          <p:cNvPr id="17" name="SK-34-img-16" descr="preencoded.png"/>
          <p:cNvPicPr>
            <a:picLocks noChangeAspect="1"/>
          </p:cNvPicPr>
          <p:nvPr/>
        </p:nvPicPr>
        <p:blipFill>
          <a:blip r:embed="rId18"/>
          <a:stretch>
            <a:fillRect/>
          </a:stretch>
        </p:blipFill>
        <p:spPr>
          <a:xfrm>
            <a:off x="6405563" y="2490788"/>
            <a:ext cx="190500" cy="205085"/>
          </a:xfrm>
          <a:prstGeom prst="rect">
            <a:avLst/>
          </a:prstGeom>
        </p:spPr>
      </p:pic>
      <p:pic>
        <p:nvPicPr>
          <p:cNvPr id="18" name="SK-34-img-17" descr="preencoded.png"/>
          <p:cNvPicPr>
            <a:picLocks noChangeAspect="1"/>
          </p:cNvPicPr>
          <p:nvPr/>
        </p:nvPicPr>
        <p:blipFill>
          <a:blip r:embed="rId19"/>
          <a:stretch>
            <a:fillRect/>
          </a:stretch>
        </p:blipFill>
        <p:spPr>
          <a:xfrm>
            <a:off x="6405563" y="3024188"/>
            <a:ext cx="190500" cy="190500"/>
          </a:xfrm>
          <a:prstGeom prst="rect">
            <a:avLst/>
          </a:prstGeom>
        </p:spPr>
      </p:pic>
      <p:pic>
        <p:nvPicPr>
          <p:cNvPr id="19" name="SK-34-img-18" descr="preencoded.png"/>
          <p:cNvPicPr>
            <a:picLocks noChangeAspect="1"/>
          </p:cNvPicPr>
          <p:nvPr/>
        </p:nvPicPr>
        <p:blipFill>
          <a:blip r:embed="rId20"/>
          <a:stretch>
            <a:fillRect/>
          </a:stretch>
        </p:blipFill>
        <p:spPr>
          <a:xfrm>
            <a:off x="6405563" y="3557588"/>
            <a:ext cx="190500" cy="190500"/>
          </a:xfrm>
          <a:prstGeom prst="rect">
            <a:avLst/>
          </a:prstGeom>
        </p:spPr>
      </p:pic>
      <p:pic>
        <p:nvPicPr>
          <p:cNvPr id="20" name="SK-34-img-19" descr="preencoded.png"/>
          <p:cNvPicPr>
            <a:picLocks noChangeAspect="1"/>
          </p:cNvPicPr>
          <p:nvPr/>
        </p:nvPicPr>
        <p:blipFill>
          <a:blip r:embed="rId21"/>
          <a:stretch>
            <a:fillRect/>
          </a:stretch>
        </p:blipFill>
        <p:spPr>
          <a:xfrm>
            <a:off x="6405563" y="4090987"/>
            <a:ext cx="190500" cy="205085"/>
          </a:xfrm>
          <a:prstGeom prst="rect">
            <a:avLst/>
          </a:prstGeom>
        </p:spPr>
      </p:pic>
      <p:pic>
        <p:nvPicPr>
          <p:cNvPr id="21" name="SK-34-img-20" descr="preencoded.png"/>
          <p:cNvPicPr>
            <a:picLocks noChangeAspect="1"/>
          </p:cNvPicPr>
          <p:nvPr/>
        </p:nvPicPr>
        <p:blipFill>
          <a:blip r:embed="rId22"/>
          <a:stretch>
            <a:fillRect/>
          </a:stretch>
        </p:blipFill>
        <p:spPr>
          <a:xfrm>
            <a:off x="238125" y="6305550"/>
            <a:ext cx="11715750" cy="361950"/>
          </a:xfrm>
          <a:prstGeom prst="rect">
            <a:avLst/>
          </a:prstGeom>
        </p:spPr>
      </p:pic>
      <p:pic>
        <p:nvPicPr>
          <p:cNvPr id="22" name="SK-34-img-21" descr="preencoded.png"/>
          <p:cNvPicPr>
            <a:picLocks noChangeAspect="1"/>
          </p:cNvPicPr>
          <p:nvPr/>
        </p:nvPicPr>
        <p:blipFill>
          <a:blip r:embed="rId23"/>
          <a:stretch>
            <a:fillRect/>
          </a:stretch>
        </p:blipFill>
        <p:spPr>
          <a:xfrm>
            <a:off x="381000" y="6437263"/>
            <a:ext cx="142875" cy="114300"/>
          </a:xfrm>
          <a:prstGeom prst="rect">
            <a:avLst/>
          </a:prstGeom>
        </p:spPr>
      </p:pic>
      <p:pic>
        <p:nvPicPr>
          <p:cNvPr id="23" name="SK-34-img-22" descr="preencoded.png"/>
          <p:cNvPicPr>
            <a:picLocks noChangeAspect="1"/>
          </p:cNvPicPr>
          <p:nvPr/>
        </p:nvPicPr>
        <p:blipFill>
          <a:blip r:embed="rId24"/>
          <a:stretch>
            <a:fillRect/>
          </a:stretch>
        </p:blipFill>
        <p:spPr>
          <a:xfrm>
            <a:off x="9590484" y="6437263"/>
            <a:ext cx="142875" cy="114300"/>
          </a:xfrm>
          <a:prstGeom prst="rect">
            <a:avLst/>
          </a:prstGeom>
        </p:spPr>
      </p:pic>
      <p:sp>
        <p:nvSpPr>
          <p:cNvPr id="24" name="SK-34-text-23"/>
          <p:cNvSpPr/>
          <p:nvPr/>
        </p:nvSpPr>
        <p:spPr>
          <a:xfrm>
            <a:off x="333375" y="257175"/>
            <a:ext cx="11858625"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STEROID-INDUCED HYPERGLYCAEMIA &amp; DIABETIC GASTROPARESIS</a:t>
            </a:r>
            <a:endParaRPr lang="en-US" sz="1650" dirty="0"/>
          </a:p>
        </p:txBody>
      </p:sp>
      <p:sp>
        <p:nvSpPr>
          <p:cNvPr id="25" name="SK-34-text-24"/>
          <p:cNvSpPr/>
          <p:nvPr/>
        </p:nvSpPr>
        <p:spPr>
          <a:xfrm>
            <a:off x="333375" y="590550"/>
            <a:ext cx="918972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Top Tips Summary: Final Key Takeaways for Clinical Practice &amp; Exams</a:t>
            </a:r>
            <a:endParaRPr lang="en-US" sz="900" dirty="0"/>
          </a:p>
        </p:txBody>
      </p:sp>
      <p:sp>
        <p:nvSpPr>
          <p:cNvPr id="26" name="SK-34-text-25"/>
          <p:cNvSpPr/>
          <p:nvPr/>
        </p:nvSpPr>
        <p:spPr>
          <a:xfrm>
            <a:off x="10808940" y="438150"/>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7" name="SK-34-text-26"/>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8" name="SK-34-text-27"/>
          <p:cNvSpPr/>
          <p:nvPr/>
        </p:nvSpPr>
        <p:spPr>
          <a:xfrm>
            <a:off x="762000" y="1414463"/>
            <a:ext cx="6858000" cy="3619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Part A: Steroid Hyperglycaemia</a:t>
            </a:r>
            <a:endParaRPr lang="en-US" sz="1500" dirty="0"/>
          </a:p>
        </p:txBody>
      </p:sp>
      <p:sp>
        <p:nvSpPr>
          <p:cNvPr id="29" name="SK-34-text-28"/>
          <p:cNvSpPr/>
          <p:nvPr/>
        </p:nvSpPr>
        <p:spPr>
          <a:xfrm>
            <a:off x="733425" y="1919288"/>
            <a:ext cx="50530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37021"/>
                </a:solidFill>
              </a:rPr>
              <a:t>Screen Everyone:</a:t>
            </a:r>
            <a:r>
              <a:rPr lang="en-US" sz="1125" dirty="0">
                <a:solidFill>
                  <a:srgbClr val="2D2D2D"/>
                </a:solidFill>
              </a:rPr>
              <a:t> Check capillary BG at 48–72 hours for ALL patients on oral steroids for ≥3 days.</a:t>
            </a:r>
            <a:endParaRPr lang="en-US" sz="1125" dirty="0"/>
          </a:p>
        </p:txBody>
      </p:sp>
      <p:sp>
        <p:nvSpPr>
          <p:cNvPr id="30" name="SK-34-text-29"/>
          <p:cNvSpPr/>
          <p:nvPr/>
        </p:nvSpPr>
        <p:spPr>
          <a:xfrm>
            <a:off x="733425" y="2452688"/>
            <a:ext cx="50530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37021"/>
                </a:solidFill>
              </a:rPr>
              <a:t>Pattern Recognition:</a:t>
            </a:r>
            <a:r>
              <a:rPr lang="en-US" sz="1125" dirty="0">
                <a:solidFill>
                  <a:srgbClr val="2D2D2D"/>
                </a:solidFill>
              </a:rPr>
              <a:t> Prednisolone peaks in the afternoon. Test BG at </a:t>
            </a:r>
            <a:r>
              <a:rPr lang="en-US" sz="1125" b="1" dirty="0">
                <a:solidFill>
                  <a:srgbClr val="F37021"/>
                </a:solidFill>
              </a:rPr>
              <a:t>2pm/post-lunch</a:t>
            </a:r>
            <a:r>
              <a:rPr lang="en-US" sz="1125" dirty="0">
                <a:solidFill>
                  <a:srgbClr val="2D2D2D"/>
                </a:solidFill>
              </a:rPr>
              <a:t>, as fasting BG is often misleadingly normal.</a:t>
            </a:r>
            <a:endParaRPr lang="en-US" sz="1125" dirty="0"/>
          </a:p>
        </p:txBody>
      </p:sp>
      <p:sp>
        <p:nvSpPr>
          <p:cNvPr id="31" name="SK-34-text-30"/>
          <p:cNvSpPr/>
          <p:nvPr/>
        </p:nvSpPr>
        <p:spPr>
          <a:xfrm>
            <a:off x="733425" y="2986088"/>
            <a:ext cx="50530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37021"/>
                </a:solidFill>
              </a:rPr>
              <a:t>Match the Dose:</a:t>
            </a:r>
            <a:r>
              <a:rPr lang="en-US" sz="1125" dirty="0">
                <a:solidFill>
                  <a:srgbClr val="2D2D2D"/>
                </a:solidFill>
              </a:rPr>
              <a:t> Use </a:t>
            </a:r>
            <a:r>
              <a:rPr lang="en-US" sz="1125" b="1" dirty="0">
                <a:solidFill>
                  <a:srgbClr val="F37021"/>
                </a:solidFill>
              </a:rPr>
              <a:t>Gliclazide MR</a:t>
            </a:r>
            <a:r>
              <a:rPr lang="en-US" sz="1125" dirty="0">
                <a:solidFill>
                  <a:srgbClr val="2D2D2D"/>
                </a:solidFill>
              </a:rPr>
              <a:t> or </a:t>
            </a:r>
            <a:r>
              <a:rPr lang="en-US" sz="1125" b="1" dirty="0">
                <a:solidFill>
                  <a:srgbClr val="F37021"/>
                </a:solidFill>
              </a:rPr>
              <a:t>NPH Insulin</a:t>
            </a:r>
            <a:r>
              <a:rPr lang="en-US" sz="1125" dirty="0">
                <a:solidFill>
                  <a:srgbClr val="2D2D2D"/>
                </a:solidFill>
              </a:rPr>
              <a:t> in the morning to coincide with the steroid-induced glucose rise.</a:t>
            </a:r>
            <a:endParaRPr lang="en-US" sz="1125" dirty="0"/>
          </a:p>
        </p:txBody>
      </p:sp>
      <p:sp>
        <p:nvSpPr>
          <p:cNvPr id="32" name="SK-34-text-31"/>
          <p:cNvSpPr/>
          <p:nvPr/>
        </p:nvSpPr>
        <p:spPr>
          <a:xfrm>
            <a:off x="733425" y="3519488"/>
            <a:ext cx="50530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37021"/>
                </a:solidFill>
              </a:rPr>
              <a:t>The Taper:</a:t>
            </a:r>
            <a:r>
              <a:rPr lang="en-US" sz="1125" dirty="0">
                <a:solidFill>
                  <a:srgbClr val="2D2D2D"/>
                </a:solidFill>
              </a:rPr>
              <a:t> Always reduce hypoglycaemic medication in tandem with steroid weaning to avoid severe hypoglycaemia.</a:t>
            </a:r>
            <a:endParaRPr lang="en-US" sz="1125" dirty="0"/>
          </a:p>
        </p:txBody>
      </p:sp>
      <p:sp>
        <p:nvSpPr>
          <p:cNvPr id="33" name="SK-34-text-32"/>
          <p:cNvSpPr/>
          <p:nvPr/>
        </p:nvSpPr>
        <p:spPr>
          <a:xfrm>
            <a:off x="733425" y="4052888"/>
            <a:ext cx="50530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37021"/>
                </a:solidFill>
              </a:rPr>
              <a:t>Long-term Follow-up:</a:t>
            </a:r>
            <a:r>
              <a:rPr lang="en-US" sz="1125" dirty="0">
                <a:solidFill>
                  <a:srgbClr val="2D2D2D"/>
                </a:solidFill>
              </a:rPr>
              <a:t> Check HbA1c 3 months after stopping steroids to identify unmasked Type 2 Diabetes.</a:t>
            </a:r>
            <a:endParaRPr lang="en-US" sz="1125" dirty="0"/>
          </a:p>
        </p:txBody>
      </p:sp>
      <p:sp>
        <p:nvSpPr>
          <p:cNvPr id="34" name="SK-34-text-33"/>
          <p:cNvSpPr/>
          <p:nvPr/>
        </p:nvSpPr>
        <p:spPr>
          <a:xfrm>
            <a:off x="6738938" y="1414463"/>
            <a:ext cx="5453063" cy="3619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Part B: Diabetic Gastroparesis</a:t>
            </a:r>
            <a:endParaRPr lang="en-US" sz="1500" dirty="0"/>
          </a:p>
        </p:txBody>
      </p:sp>
      <p:sp>
        <p:nvSpPr>
          <p:cNvPr id="35" name="SK-34-text-34"/>
          <p:cNvSpPr/>
          <p:nvPr/>
        </p:nvSpPr>
        <p:spPr>
          <a:xfrm>
            <a:off x="6710363" y="1919288"/>
            <a:ext cx="50530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37021"/>
                </a:solidFill>
              </a:rPr>
              <a:t>High Index of Suspicion:</a:t>
            </a:r>
            <a:r>
              <a:rPr lang="en-US" sz="1125" dirty="0">
                <a:solidFill>
                  <a:srgbClr val="2D2D2D"/>
                </a:solidFill>
              </a:rPr>
              <a:t> Suspect in long-standing T1DM with unexplained erratic glucose, nausea, and early satiety.</a:t>
            </a:r>
            <a:endParaRPr lang="en-US" sz="1125" dirty="0"/>
          </a:p>
        </p:txBody>
      </p:sp>
      <p:sp>
        <p:nvSpPr>
          <p:cNvPr id="36" name="SK-34-text-35"/>
          <p:cNvSpPr/>
          <p:nvPr/>
        </p:nvSpPr>
        <p:spPr>
          <a:xfrm>
            <a:off x="6710363" y="2452688"/>
            <a:ext cx="50530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37021"/>
                </a:solidFill>
              </a:rPr>
              <a:t>Gold Standard:</a:t>
            </a:r>
            <a:r>
              <a:rPr lang="en-US" sz="1125" dirty="0">
                <a:solidFill>
                  <a:srgbClr val="2D2D2D"/>
                </a:solidFill>
              </a:rPr>
              <a:t> Diagnosis requires </a:t>
            </a:r>
            <a:r>
              <a:rPr lang="en-US" sz="1125" b="1" dirty="0">
                <a:solidFill>
                  <a:srgbClr val="F37021"/>
                </a:solidFill>
              </a:rPr>
              <a:t>4-hour</a:t>
            </a:r>
            <a:r>
              <a:rPr lang="en-US" sz="1125" dirty="0">
                <a:solidFill>
                  <a:srgbClr val="2D2D2D"/>
                </a:solidFill>
              </a:rPr>
              <a:t> solid gastric emptying scintigraphy (AGA 2025). 2-hour studies are insufficient.</a:t>
            </a:r>
            <a:endParaRPr lang="en-US" sz="1125" dirty="0"/>
          </a:p>
        </p:txBody>
      </p:sp>
      <p:sp>
        <p:nvSpPr>
          <p:cNvPr id="37" name="SK-34-text-36"/>
          <p:cNvSpPr/>
          <p:nvPr/>
        </p:nvSpPr>
        <p:spPr>
          <a:xfrm>
            <a:off x="6710363" y="2986088"/>
            <a:ext cx="50530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37021"/>
                </a:solidFill>
              </a:rPr>
              <a:t>Dietary First-line:</a:t>
            </a:r>
            <a:r>
              <a:rPr lang="en-US" sz="1125" dirty="0">
                <a:solidFill>
                  <a:srgbClr val="2D2D2D"/>
                </a:solidFill>
              </a:rPr>
              <a:t> Recommend small, frequent, low-fat, and low-fibre meals. Soft or liquid foods are better tolerated.</a:t>
            </a:r>
            <a:endParaRPr lang="en-US" sz="1125" dirty="0"/>
          </a:p>
        </p:txBody>
      </p:sp>
      <p:sp>
        <p:nvSpPr>
          <p:cNvPr id="38" name="SK-34-text-37"/>
          <p:cNvSpPr/>
          <p:nvPr/>
        </p:nvSpPr>
        <p:spPr>
          <a:xfrm>
            <a:off x="6710363" y="3519488"/>
            <a:ext cx="50530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37021"/>
                </a:solidFill>
              </a:rPr>
              <a:t>Safety First:</a:t>
            </a:r>
            <a:r>
              <a:rPr lang="en-US" sz="1125" dirty="0">
                <a:solidFill>
                  <a:srgbClr val="2D2D2D"/>
                </a:solidFill>
              </a:rPr>
              <a:t> Domperidone (max 1 week) and Metoclopramide (max 5 days). Always </a:t>
            </a:r>
            <a:r>
              <a:rPr lang="en-US" sz="1125" b="1" dirty="0">
                <a:solidFill>
                  <a:srgbClr val="F37021"/>
                </a:solidFill>
              </a:rPr>
              <a:t>check ECG</a:t>
            </a:r>
            <a:r>
              <a:rPr lang="en-US" sz="1125" dirty="0">
                <a:solidFill>
                  <a:srgbClr val="2D2D2D"/>
                </a:solidFill>
              </a:rPr>
              <a:t> for QTc before prokinetics.</a:t>
            </a:r>
            <a:endParaRPr lang="en-US" sz="1125" dirty="0"/>
          </a:p>
        </p:txBody>
      </p:sp>
      <p:sp>
        <p:nvSpPr>
          <p:cNvPr id="39" name="SK-34-text-38"/>
          <p:cNvSpPr/>
          <p:nvPr/>
        </p:nvSpPr>
        <p:spPr>
          <a:xfrm>
            <a:off x="6710363" y="4052888"/>
            <a:ext cx="50530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37021"/>
                </a:solidFill>
              </a:rPr>
              <a:t>Hypo Management:</a:t>
            </a:r>
            <a:r>
              <a:rPr lang="en-US" sz="1125" dirty="0">
                <a:solidFill>
                  <a:srgbClr val="2D2D2D"/>
                </a:solidFill>
              </a:rPr>
              <a:t> Use </a:t>
            </a:r>
            <a:r>
              <a:rPr lang="en-US" sz="1125" b="1" dirty="0">
                <a:solidFill>
                  <a:srgbClr val="F37021"/>
                </a:solidFill>
              </a:rPr>
              <a:t>Glucogel (buccal)</a:t>
            </a:r>
            <a:r>
              <a:rPr lang="en-US" sz="1125" dirty="0">
                <a:solidFill>
                  <a:srgbClr val="2D2D2D"/>
                </a:solidFill>
              </a:rPr>
              <a:t>. Avoid oral drinks/tablets as delayed gastric emptying slows absorption.</a:t>
            </a:r>
            <a:endParaRPr lang="en-US" sz="1125" dirty="0"/>
          </a:p>
        </p:txBody>
      </p:sp>
      <p:sp>
        <p:nvSpPr>
          <p:cNvPr id="40" name="SK-34-text-39"/>
          <p:cNvSpPr/>
          <p:nvPr/>
        </p:nvSpPr>
        <p:spPr>
          <a:xfrm>
            <a:off x="555724" y="6400800"/>
            <a:ext cx="11636276" cy="171450"/>
          </a:xfrm>
          <a:prstGeom prst="rect">
            <a:avLst/>
          </a:prstGeom>
          <a:noFill/>
          <a:ln/>
        </p:spPr>
        <p:txBody>
          <a:bodyPr vert="horz" wrap="square" lIns="0" tIns="0" rIns="0" bIns="0" rtlCol="0" anchor="ctr"/>
          <a:lstStyle/>
          <a:p>
            <a:pPr marL="0" indent="0">
              <a:lnSpc>
                <a:spcPts val="1350"/>
              </a:lnSpc>
              <a:buNone/>
            </a:pPr>
            <a:r>
              <a:rPr lang="en-US" sz="900" dirty="0">
                <a:solidFill>
                  <a:srgbClr val="555555"/>
                </a:solidFill>
              </a:rPr>
              <a:t> </a:t>
            </a:r>
            <a:r>
              <a:rPr lang="en-US" sz="900" b="1" dirty="0">
                <a:solidFill>
                  <a:srgbClr val="555555"/>
                </a:solidFill>
              </a:rPr>
              <a:t>Exam Pearl:</a:t>
            </a:r>
            <a:r>
              <a:rPr lang="en-US" sz="900" dirty="0">
                <a:solidFill>
                  <a:srgbClr val="555555"/>
                </a:solidFill>
              </a:rPr>
              <a:t> Pattern recognition and MHRA safety restrictions are high-yield AKT topics.</a:t>
            </a:r>
            <a:endParaRPr lang="en-US" sz="900" dirty="0"/>
          </a:p>
        </p:txBody>
      </p:sp>
      <p:sp>
        <p:nvSpPr>
          <p:cNvPr id="41" name="SK-34-text-40"/>
          <p:cNvSpPr/>
          <p:nvPr/>
        </p:nvSpPr>
        <p:spPr>
          <a:xfrm>
            <a:off x="9733359" y="6400800"/>
            <a:ext cx="2458641" cy="171450"/>
          </a:xfrm>
          <a:prstGeom prst="rect">
            <a:avLst/>
          </a:prstGeom>
          <a:noFill/>
          <a:ln/>
        </p:spPr>
        <p:txBody>
          <a:bodyPr vert="horz" wrap="square" lIns="0" tIns="0" rIns="0" bIns="0" rtlCol="0" anchor="ctr"/>
          <a:lstStyle/>
          <a:p>
            <a:pPr marL="0" indent="0">
              <a:lnSpc>
                <a:spcPts val="1350"/>
              </a:lnSpc>
              <a:buNone/>
            </a:pPr>
            <a:r>
              <a:rPr lang="en-US" sz="900" dirty="0">
                <a:solidFill>
                  <a:srgbClr val="555555"/>
                </a:solidFill>
              </a:rPr>
              <a:t> Clinical Currency: 2023-2026 Guidelines</a:t>
            </a:r>
            <a:endParaRPr lang="en-US" sz="9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5-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5-img-3" descr="preencoded.png"/>
          <p:cNvPicPr>
            <a:picLocks noChangeAspect="1"/>
          </p:cNvPicPr>
          <p:nvPr/>
        </p:nvPicPr>
        <p:blipFill>
          <a:blip r:embed="rId4"/>
          <a:stretch>
            <a:fillRect/>
          </a:stretch>
        </p:blipFill>
        <p:spPr>
          <a:xfrm>
            <a:off x="285750" y="142875"/>
            <a:ext cx="11620500" cy="733425"/>
          </a:xfrm>
          <a:prstGeom prst="rect">
            <a:avLst/>
          </a:prstGeom>
        </p:spPr>
      </p:pic>
      <p:pic>
        <p:nvPicPr>
          <p:cNvPr id="5" name="SK-35-img-4" descr="preencoded.png"/>
          <p:cNvPicPr>
            <a:picLocks noChangeAspect="1"/>
          </p:cNvPicPr>
          <p:nvPr/>
        </p:nvPicPr>
        <p:blipFill>
          <a:blip r:embed="rId5"/>
          <a:stretch>
            <a:fillRect/>
          </a:stretch>
        </p:blipFill>
        <p:spPr>
          <a:xfrm>
            <a:off x="381000" y="1319213"/>
            <a:ext cx="5572125" cy="2233613"/>
          </a:xfrm>
          <a:prstGeom prst="rect">
            <a:avLst/>
          </a:prstGeom>
        </p:spPr>
      </p:pic>
      <p:pic>
        <p:nvPicPr>
          <p:cNvPr id="6" name="SK-35-img-5" descr="preencoded.png"/>
          <p:cNvPicPr>
            <a:picLocks noChangeAspect="1"/>
          </p:cNvPicPr>
          <p:nvPr/>
        </p:nvPicPr>
        <p:blipFill>
          <a:blip r:embed="rId6"/>
          <a:stretch>
            <a:fillRect/>
          </a:stretch>
        </p:blipFill>
        <p:spPr>
          <a:xfrm>
            <a:off x="571500" y="1500188"/>
            <a:ext cx="190500" cy="152400"/>
          </a:xfrm>
          <a:prstGeom prst="rect">
            <a:avLst/>
          </a:prstGeom>
        </p:spPr>
      </p:pic>
      <p:pic>
        <p:nvPicPr>
          <p:cNvPr id="7" name="SK-35-img-6" descr="preencoded.png"/>
          <p:cNvPicPr>
            <a:picLocks noChangeAspect="1"/>
          </p:cNvPicPr>
          <p:nvPr/>
        </p:nvPicPr>
        <p:blipFill>
          <a:blip r:embed="rId7"/>
          <a:stretch>
            <a:fillRect/>
          </a:stretch>
        </p:blipFill>
        <p:spPr>
          <a:xfrm>
            <a:off x="571500" y="1766888"/>
            <a:ext cx="154781" cy="206276"/>
          </a:xfrm>
          <a:prstGeom prst="rect">
            <a:avLst/>
          </a:prstGeom>
        </p:spPr>
      </p:pic>
      <p:pic>
        <p:nvPicPr>
          <p:cNvPr id="8" name="SK-35-img-7" descr="preencoded.png"/>
          <p:cNvPicPr>
            <a:picLocks noChangeAspect="1"/>
          </p:cNvPicPr>
          <p:nvPr/>
        </p:nvPicPr>
        <p:blipFill>
          <a:blip r:embed="rId8"/>
          <a:stretch>
            <a:fillRect/>
          </a:stretch>
        </p:blipFill>
        <p:spPr>
          <a:xfrm>
            <a:off x="571500" y="2252663"/>
            <a:ext cx="154781" cy="168771"/>
          </a:xfrm>
          <a:prstGeom prst="rect">
            <a:avLst/>
          </a:prstGeom>
        </p:spPr>
      </p:pic>
      <p:pic>
        <p:nvPicPr>
          <p:cNvPr id="9" name="SK-35-img-8" descr="preencoded.png"/>
          <p:cNvPicPr>
            <a:picLocks noChangeAspect="1"/>
          </p:cNvPicPr>
          <p:nvPr/>
        </p:nvPicPr>
        <p:blipFill>
          <a:blip r:embed="rId9"/>
          <a:stretch>
            <a:fillRect/>
          </a:stretch>
        </p:blipFill>
        <p:spPr>
          <a:xfrm>
            <a:off x="571500" y="2738438"/>
            <a:ext cx="154781" cy="123825"/>
          </a:xfrm>
          <a:prstGeom prst="rect">
            <a:avLst/>
          </a:prstGeom>
        </p:spPr>
      </p:pic>
      <p:pic>
        <p:nvPicPr>
          <p:cNvPr id="10" name="SK-35-img-9" descr="preencoded.png"/>
          <p:cNvPicPr>
            <a:picLocks noChangeAspect="1"/>
          </p:cNvPicPr>
          <p:nvPr/>
        </p:nvPicPr>
        <p:blipFill>
          <a:blip r:embed="rId10"/>
          <a:stretch>
            <a:fillRect/>
          </a:stretch>
        </p:blipFill>
        <p:spPr>
          <a:xfrm>
            <a:off x="571500" y="3038475"/>
            <a:ext cx="154781" cy="154781"/>
          </a:xfrm>
          <a:prstGeom prst="rect">
            <a:avLst/>
          </a:prstGeom>
        </p:spPr>
      </p:pic>
      <p:pic>
        <p:nvPicPr>
          <p:cNvPr id="11" name="SK-35-img-10" descr="preencoded.png"/>
          <p:cNvPicPr>
            <a:picLocks noChangeAspect="1"/>
          </p:cNvPicPr>
          <p:nvPr/>
        </p:nvPicPr>
        <p:blipFill>
          <a:blip r:embed="rId11"/>
          <a:stretch>
            <a:fillRect/>
          </a:stretch>
        </p:blipFill>
        <p:spPr>
          <a:xfrm>
            <a:off x="381000" y="3743325"/>
            <a:ext cx="5572125" cy="1447800"/>
          </a:xfrm>
          <a:prstGeom prst="rect">
            <a:avLst/>
          </a:prstGeom>
        </p:spPr>
      </p:pic>
      <p:pic>
        <p:nvPicPr>
          <p:cNvPr id="12" name="SK-35-img-11" descr="preencoded.png"/>
          <p:cNvPicPr>
            <a:picLocks noChangeAspect="1"/>
          </p:cNvPicPr>
          <p:nvPr/>
        </p:nvPicPr>
        <p:blipFill>
          <a:blip r:embed="rId12"/>
          <a:stretch>
            <a:fillRect/>
          </a:stretch>
        </p:blipFill>
        <p:spPr>
          <a:xfrm>
            <a:off x="571500" y="3924300"/>
            <a:ext cx="190500" cy="152400"/>
          </a:xfrm>
          <a:prstGeom prst="rect">
            <a:avLst/>
          </a:prstGeom>
        </p:spPr>
      </p:pic>
      <p:pic>
        <p:nvPicPr>
          <p:cNvPr id="13" name="SK-35-img-12" descr="preencoded.png"/>
          <p:cNvPicPr>
            <a:picLocks noChangeAspect="1"/>
          </p:cNvPicPr>
          <p:nvPr/>
        </p:nvPicPr>
        <p:blipFill>
          <a:blip r:embed="rId13"/>
          <a:stretch>
            <a:fillRect/>
          </a:stretch>
        </p:blipFill>
        <p:spPr>
          <a:xfrm>
            <a:off x="571500" y="4191000"/>
            <a:ext cx="154781" cy="154781"/>
          </a:xfrm>
          <a:prstGeom prst="rect">
            <a:avLst/>
          </a:prstGeom>
        </p:spPr>
      </p:pic>
      <p:pic>
        <p:nvPicPr>
          <p:cNvPr id="14" name="SK-35-img-13" descr="preencoded.png"/>
          <p:cNvPicPr>
            <a:picLocks noChangeAspect="1"/>
          </p:cNvPicPr>
          <p:nvPr/>
        </p:nvPicPr>
        <p:blipFill>
          <a:blip r:embed="rId14"/>
          <a:stretch>
            <a:fillRect/>
          </a:stretch>
        </p:blipFill>
        <p:spPr>
          <a:xfrm>
            <a:off x="571500" y="4676775"/>
            <a:ext cx="154781" cy="154781"/>
          </a:xfrm>
          <a:prstGeom prst="rect">
            <a:avLst/>
          </a:prstGeom>
        </p:spPr>
      </p:pic>
      <p:pic>
        <p:nvPicPr>
          <p:cNvPr id="15" name="SK-35-img-14" descr="preencoded.png"/>
          <p:cNvPicPr>
            <a:picLocks noChangeAspect="1"/>
          </p:cNvPicPr>
          <p:nvPr/>
        </p:nvPicPr>
        <p:blipFill>
          <a:blip r:embed="rId15"/>
          <a:stretch>
            <a:fillRect/>
          </a:stretch>
        </p:blipFill>
        <p:spPr>
          <a:xfrm>
            <a:off x="6238875" y="1319213"/>
            <a:ext cx="5572125" cy="1447800"/>
          </a:xfrm>
          <a:prstGeom prst="rect">
            <a:avLst/>
          </a:prstGeom>
        </p:spPr>
      </p:pic>
      <p:pic>
        <p:nvPicPr>
          <p:cNvPr id="16" name="SK-35-img-15" descr="preencoded.png"/>
          <p:cNvPicPr>
            <a:picLocks noChangeAspect="1"/>
          </p:cNvPicPr>
          <p:nvPr/>
        </p:nvPicPr>
        <p:blipFill>
          <a:blip r:embed="rId16"/>
          <a:stretch>
            <a:fillRect/>
          </a:stretch>
        </p:blipFill>
        <p:spPr>
          <a:xfrm>
            <a:off x="6429375" y="1500188"/>
            <a:ext cx="190500" cy="152400"/>
          </a:xfrm>
          <a:prstGeom prst="rect">
            <a:avLst/>
          </a:prstGeom>
        </p:spPr>
      </p:pic>
      <p:pic>
        <p:nvPicPr>
          <p:cNvPr id="17" name="SK-35-img-16" descr="preencoded.png"/>
          <p:cNvPicPr>
            <a:picLocks noChangeAspect="1"/>
          </p:cNvPicPr>
          <p:nvPr/>
        </p:nvPicPr>
        <p:blipFill>
          <a:blip r:embed="rId17"/>
          <a:stretch>
            <a:fillRect/>
          </a:stretch>
        </p:blipFill>
        <p:spPr>
          <a:xfrm>
            <a:off x="6429375" y="1766888"/>
            <a:ext cx="154781" cy="132606"/>
          </a:xfrm>
          <a:prstGeom prst="rect">
            <a:avLst/>
          </a:prstGeom>
        </p:spPr>
      </p:pic>
      <p:pic>
        <p:nvPicPr>
          <p:cNvPr id="18" name="SK-35-img-17" descr="preencoded.png"/>
          <p:cNvPicPr>
            <a:picLocks noChangeAspect="1"/>
          </p:cNvPicPr>
          <p:nvPr/>
        </p:nvPicPr>
        <p:blipFill>
          <a:blip r:embed="rId18"/>
          <a:stretch>
            <a:fillRect/>
          </a:stretch>
        </p:blipFill>
        <p:spPr>
          <a:xfrm>
            <a:off x="6429375" y="2252663"/>
            <a:ext cx="154781" cy="154781"/>
          </a:xfrm>
          <a:prstGeom prst="rect">
            <a:avLst/>
          </a:prstGeom>
        </p:spPr>
      </p:pic>
      <p:pic>
        <p:nvPicPr>
          <p:cNvPr id="19" name="SK-35-img-18" descr="preencoded.png"/>
          <p:cNvPicPr>
            <a:picLocks noChangeAspect="1"/>
          </p:cNvPicPr>
          <p:nvPr/>
        </p:nvPicPr>
        <p:blipFill>
          <a:blip r:embed="rId19"/>
          <a:stretch>
            <a:fillRect/>
          </a:stretch>
        </p:blipFill>
        <p:spPr>
          <a:xfrm>
            <a:off x="6238875" y="2957513"/>
            <a:ext cx="5572125" cy="2169616"/>
          </a:xfrm>
          <a:prstGeom prst="rect">
            <a:avLst/>
          </a:prstGeom>
        </p:spPr>
      </p:pic>
      <p:pic>
        <p:nvPicPr>
          <p:cNvPr id="20" name="SK-35-img-19" descr="preencoded.png"/>
          <p:cNvPicPr>
            <a:picLocks noChangeAspect="1"/>
          </p:cNvPicPr>
          <p:nvPr/>
        </p:nvPicPr>
        <p:blipFill>
          <a:blip r:embed="rId20"/>
          <a:stretch>
            <a:fillRect/>
          </a:stretch>
        </p:blipFill>
        <p:spPr>
          <a:xfrm>
            <a:off x="7781032" y="3186113"/>
            <a:ext cx="190500" cy="152400"/>
          </a:xfrm>
          <a:prstGeom prst="rect">
            <a:avLst/>
          </a:prstGeom>
        </p:spPr>
      </p:pic>
      <p:pic>
        <p:nvPicPr>
          <p:cNvPr id="21" name="SK-35-img-20" descr="preencoded.png"/>
          <p:cNvPicPr>
            <a:picLocks noChangeAspect="1"/>
          </p:cNvPicPr>
          <p:nvPr/>
        </p:nvPicPr>
        <p:blipFill>
          <a:blip r:embed="rId21"/>
          <a:stretch>
            <a:fillRect/>
          </a:stretch>
        </p:blipFill>
        <p:spPr>
          <a:xfrm>
            <a:off x="7974955" y="4546104"/>
            <a:ext cx="2099965" cy="390525"/>
          </a:xfrm>
          <a:prstGeom prst="rect">
            <a:avLst/>
          </a:prstGeom>
        </p:spPr>
      </p:pic>
      <p:sp>
        <p:nvSpPr>
          <p:cNvPr id="22" name="SK-35-text-21"/>
          <p:cNvSpPr/>
          <p:nvPr/>
        </p:nvSpPr>
        <p:spPr>
          <a:xfrm>
            <a:off x="476250" y="257175"/>
            <a:ext cx="1156716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STEROID-INDUCED HYPERGLYCAEMIA &amp; GASTROPARESIS</a:t>
            </a:r>
            <a:endParaRPr lang="en-US" sz="1650" dirty="0"/>
          </a:p>
        </p:txBody>
      </p:sp>
      <p:sp>
        <p:nvSpPr>
          <p:cNvPr id="23" name="SK-35-text-22"/>
          <p:cNvSpPr/>
          <p:nvPr/>
        </p:nvSpPr>
        <p:spPr>
          <a:xfrm>
            <a:off x="476250" y="590550"/>
            <a:ext cx="6254055"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Resources and References</a:t>
            </a:r>
            <a:endParaRPr lang="en-US" sz="900" dirty="0"/>
          </a:p>
        </p:txBody>
      </p:sp>
      <p:sp>
        <p:nvSpPr>
          <p:cNvPr id="24" name="SK-35-text-23"/>
          <p:cNvSpPr/>
          <p:nvPr/>
        </p:nvSpPr>
        <p:spPr>
          <a:xfrm>
            <a:off x="10666065" y="438150"/>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5" name="SK-35-text-24"/>
          <p:cNvSpPr/>
          <p:nvPr/>
        </p:nvSpPr>
        <p:spPr>
          <a:xfrm>
            <a:off x="476250" y="876300"/>
            <a:ext cx="1123950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6" name="SK-35-text-25"/>
          <p:cNvSpPr/>
          <p:nvPr/>
        </p:nvSpPr>
        <p:spPr>
          <a:xfrm>
            <a:off x="857250" y="1462088"/>
            <a:ext cx="51911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37021"/>
                </a:solidFill>
              </a:rPr>
              <a:t>Primary Clinical Guidelines</a:t>
            </a:r>
            <a:endParaRPr lang="en-US" sz="1200" dirty="0"/>
          </a:p>
        </p:txBody>
      </p:sp>
      <p:sp>
        <p:nvSpPr>
          <p:cNvPr id="27" name="SK-35-text-26"/>
          <p:cNvSpPr/>
          <p:nvPr/>
        </p:nvSpPr>
        <p:spPr>
          <a:xfrm>
            <a:off x="821531" y="1766888"/>
            <a:ext cx="4941094" cy="371475"/>
          </a:xfrm>
          <a:prstGeom prst="rect">
            <a:avLst/>
          </a:prstGeom>
          <a:noFill/>
          <a:ln/>
        </p:spPr>
        <p:txBody>
          <a:bodyPr vert="horz" wrap="square" lIns="0" tIns="0" rIns="0" bIns="0" rtlCol="0" anchor="ctr"/>
          <a:lstStyle/>
          <a:p>
            <a:pPr marL="0" indent="0" algn="l">
              <a:lnSpc>
                <a:spcPts val="1463"/>
              </a:lnSpc>
              <a:buNone/>
            </a:pPr>
            <a:r>
              <a:rPr lang="en-US" sz="975" b="1" dirty="0">
                <a:solidFill>
                  <a:srgbClr val="F37021"/>
                </a:solidFill>
              </a:rPr>
              <a:t>JBDS-IP (2023):</a:t>
            </a:r>
            <a:r>
              <a:rPr lang="en-US" sz="975" dirty="0">
                <a:solidFill>
                  <a:srgbClr val="2D2D2D"/>
                </a:solidFill>
              </a:rPr>
              <a:t> Management of Hyperglycaemia and Steroid (Glucocorticoid) Therapy. Joint British Diabetes Societies for Inpatient Care.</a:t>
            </a:r>
            <a:endParaRPr lang="en-US" sz="975" dirty="0"/>
          </a:p>
        </p:txBody>
      </p:sp>
      <p:sp>
        <p:nvSpPr>
          <p:cNvPr id="28" name="SK-35-text-27"/>
          <p:cNvSpPr/>
          <p:nvPr/>
        </p:nvSpPr>
        <p:spPr>
          <a:xfrm>
            <a:off x="821531" y="2252663"/>
            <a:ext cx="4941094" cy="371475"/>
          </a:xfrm>
          <a:prstGeom prst="rect">
            <a:avLst/>
          </a:prstGeom>
          <a:noFill/>
          <a:ln/>
        </p:spPr>
        <p:txBody>
          <a:bodyPr vert="horz" wrap="square" lIns="0" tIns="0" rIns="0" bIns="0" rtlCol="0" anchor="ctr"/>
          <a:lstStyle/>
          <a:p>
            <a:pPr marL="0" indent="0" algn="l">
              <a:lnSpc>
                <a:spcPts val="1463"/>
              </a:lnSpc>
              <a:buNone/>
            </a:pPr>
            <a:r>
              <a:rPr lang="en-US" sz="975" b="1" dirty="0">
                <a:solidFill>
                  <a:srgbClr val="F37021"/>
                </a:solidFill>
              </a:rPr>
              <a:t>AGA (2025):</a:t>
            </a:r>
            <a:r>
              <a:rPr lang="en-US" sz="975" dirty="0">
                <a:solidFill>
                  <a:srgbClr val="2D2D2D"/>
                </a:solidFill>
              </a:rPr>
              <a:t> Clinical Practice Guideline on the Management of Gastroparesis. American Gastroenterological Association.</a:t>
            </a:r>
            <a:endParaRPr lang="en-US" sz="975" dirty="0"/>
          </a:p>
        </p:txBody>
      </p:sp>
      <p:sp>
        <p:nvSpPr>
          <p:cNvPr id="29" name="SK-35-text-28"/>
          <p:cNvSpPr/>
          <p:nvPr/>
        </p:nvSpPr>
        <p:spPr>
          <a:xfrm>
            <a:off x="821531" y="2738438"/>
            <a:ext cx="11370469" cy="185738"/>
          </a:xfrm>
          <a:prstGeom prst="rect">
            <a:avLst/>
          </a:prstGeom>
          <a:noFill/>
          <a:ln/>
        </p:spPr>
        <p:txBody>
          <a:bodyPr vert="horz" wrap="square" lIns="0" tIns="0" rIns="0" bIns="0" rtlCol="0" anchor="ctr"/>
          <a:lstStyle/>
          <a:p>
            <a:pPr marL="0" indent="0" algn="l">
              <a:lnSpc>
                <a:spcPts val="1463"/>
              </a:lnSpc>
              <a:buNone/>
            </a:pPr>
            <a:r>
              <a:rPr lang="en-US" sz="975" b="1" dirty="0">
                <a:solidFill>
                  <a:srgbClr val="F37021"/>
                </a:solidFill>
              </a:rPr>
              <a:t>NICE NG28 (2026):</a:t>
            </a:r>
            <a:r>
              <a:rPr lang="en-US" sz="975" dirty="0">
                <a:solidFill>
                  <a:srgbClr val="2D2D2D"/>
                </a:solidFill>
              </a:rPr>
              <a:t> Type 2 Diabetes in Adults: Management. Updated February 2026.</a:t>
            </a:r>
            <a:endParaRPr lang="en-US" sz="975" dirty="0"/>
          </a:p>
        </p:txBody>
      </p:sp>
      <p:sp>
        <p:nvSpPr>
          <p:cNvPr id="30" name="SK-35-text-29"/>
          <p:cNvSpPr/>
          <p:nvPr/>
        </p:nvSpPr>
        <p:spPr>
          <a:xfrm>
            <a:off x="821531" y="3038475"/>
            <a:ext cx="4941094" cy="371475"/>
          </a:xfrm>
          <a:prstGeom prst="rect">
            <a:avLst/>
          </a:prstGeom>
          <a:noFill/>
          <a:ln/>
        </p:spPr>
        <p:txBody>
          <a:bodyPr vert="horz" wrap="square" lIns="0" tIns="0" rIns="0" bIns="0" rtlCol="0" anchor="ctr"/>
          <a:lstStyle/>
          <a:p>
            <a:pPr marL="0" indent="0" algn="l">
              <a:lnSpc>
                <a:spcPts val="1463"/>
              </a:lnSpc>
              <a:buNone/>
            </a:pPr>
            <a:r>
              <a:rPr lang="en-US" sz="975" b="1" dirty="0">
                <a:solidFill>
                  <a:srgbClr val="F37021"/>
                </a:solidFill>
              </a:rPr>
              <a:t>NICE IPG (2004):</a:t>
            </a:r>
            <a:r>
              <a:rPr lang="en-US" sz="975" dirty="0">
                <a:solidFill>
                  <a:srgbClr val="2D2D2D"/>
                </a:solidFill>
              </a:rPr>
              <a:t> Gastric Electrical Stimulation for Gastroparesis. Interventional Procedure Guidance 103.</a:t>
            </a:r>
            <a:endParaRPr lang="en-US" sz="975" dirty="0"/>
          </a:p>
        </p:txBody>
      </p:sp>
      <p:sp>
        <p:nvSpPr>
          <p:cNvPr id="31" name="SK-35-text-30"/>
          <p:cNvSpPr/>
          <p:nvPr/>
        </p:nvSpPr>
        <p:spPr>
          <a:xfrm>
            <a:off x="857250" y="3886200"/>
            <a:ext cx="51911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37021"/>
                </a:solidFill>
              </a:rPr>
              <a:t>Safety &amp; Regulatory Alerts</a:t>
            </a:r>
            <a:endParaRPr lang="en-US" sz="1200" dirty="0"/>
          </a:p>
        </p:txBody>
      </p:sp>
      <p:sp>
        <p:nvSpPr>
          <p:cNvPr id="32" name="SK-35-text-31"/>
          <p:cNvSpPr/>
          <p:nvPr/>
        </p:nvSpPr>
        <p:spPr>
          <a:xfrm>
            <a:off x="821531" y="4191000"/>
            <a:ext cx="4941094" cy="371475"/>
          </a:xfrm>
          <a:prstGeom prst="rect">
            <a:avLst/>
          </a:prstGeom>
          <a:noFill/>
          <a:ln/>
        </p:spPr>
        <p:txBody>
          <a:bodyPr vert="horz" wrap="square" lIns="0" tIns="0" rIns="0" bIns="0" rtlCol="0" anchor="ctr"/>
          <a:lstStyle/>
          <a:p>
            <a:pPr marL="0" indent="0" algn="l">
              <a:lnSpc>
                <a:spcPts val="1463"/>
              </a:lnSpc>
              <a:buNone/>
            </a:pPr>
            <a:r>
              <a:rPr lang="en-US" sz="975" b="1" dirty="0">
                <a:solidFill>
                  <a:srgbClr val="F37021"/>
                </a:solidFill>
              </a:rPr>
              <a:t>MHRA (2014):</a:t>
            </a:r>
            <a:r>
              <a:rPr lang="en-US" sz="975" dirty="0">
                <a:solidFill>
                  <a:srgbClr val="2D2D2D"/>
                </a:solidFill>
              </a:rPr>
              <a:t> Domperidone: risk of cardiac side effects – restricted indication, new contraindications, and reduced dose and duration.</a:t>
            </a:r>
            <a:endParaRPr lang="en-US" sz="975" dirty="0"/>
          </a:p>
        </p:txBody>
      </p:sp>
      <p:sp>
        <p:nvSpPr>
          <p:cNvPr id="33" name="SK-35-text-32"/>
          <p:cNvSpPr/>
          <p:nvPr/>
        </p:nvSpPr>
        <p:spPr>
          <a:xfrm>
            <a:off x="821531" y="4676775"/>
            <a:ext cx="4941094" cy="371475"/>
          </a:xfrm>
          <a:prstGeom prst="rect">
            <a:avLst/>
          </a:prstGeom>
          <a:noFill/>
          <a:ln/>
        </p:spPr>
        <p:txBody>
          <a:bodyPr vert="horz" wrap="square" lIns="0" tIns="0" rIns="0" bIns="0" rtlCol="0" anchor="ctr"/>
          <a:lstStyle/>
          <a:p>
            <a:pPr marL="0" indent="0" algn="l">
              <a:lnSpc>
                <a:spcPts val="1463"/>
              </a:lnSpc>
              <a:buNone/>
            </a:pPr>
            <a:r>
              <a:rPr lang="en-US" sz="975" b="1" dirty="0">
                <a:solidFill>
                  <a:srgbClr val="F37021"/>
                </a:solidFill>
              </a:rPr>
              <a:t>MHRA (2013):</a:t>
            </a:r>
            <a:r>
              <a:rPr lang="en-US" sz="975" dirty="0">
                <a:solidFill>
                  <a:srgbClr val="2D2D2D"/>
                </a:solidFill>
              </a:rPr>
              <a:t> Metoclopramide: risk of neurological adverse effects – restricted dose and duration of use.</a:t>
            </a:r>
            <a:endParaRPr lang="en-US" sz="975" dirty="0"/>
          </a:p>
        </p:txBody>
      </p:sp>
      <p:sp>
        <p:nvSpPr>
          <p:cNvPr id="34" name="SK-35-text-33"/>
          <p:cNvSpPr/>
          <p:nvPr/>
        </p:nvSpPr>
        <p:spPr>
          <a:xfrm>
            <a:off x="6715125" y="1462088"/>
            <a:ext cx="51911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37021"/>
                </a:solidFill>
              </a:rPr>
              <a:t>Pharmacopoeia &amp; Dosing</a:t>
            </a:r>
            <a:endParaRPr lang="en-US" sz="1200" dirty="0"/>
          </a:p>
        </p:txBody>
      </p:sp>
      <p:sp>
        <p:nvSpPr>
          <p:cNvPr id="35" name="SK-35-text-34"/>
          <p:cNvSpPr/>
          <p:nvPr/>
        </p:nvSpPr>
        <p:spPr>
          <a:xfrm>
            <a:off x="6679406" y="1766888"/>
            <a:ext cx="4941094" cy="371475"/>
          </a:xfrm>
          <a:prstGeom prst="rect">
            <a:avLst/>
          </a:prstGeom>
          <a:noFill/>
          <a:ln/>
        </p:spPr>
        <p:txBody>
          <a:bodyPr vert="horz" wrap="square" lIns="0" tIns="0" rIns="0" bIns="0" rtlCol="0" anchor="ctr"/>
          <a:lstStyle/>
          <a:p>
            <a:pPr marL="0" indent="0" algn="l">
              <a:lnSpc>
                <a:spcPts val="1463"/>
              </a:lnSpc>
              <a:buNone/>
            </a:pPr>
            <a:r>
              <a:rPr lang="en-US" sz="975" b="1" dirty="0">
                <a:solidFill>
                  <a:srgbClr val="F37021"/>
                </a:solidFill>
              </a:rPr>
              <a:t>BNF (2026):</a:t>
            </a:r>
            <a:r>
              <a:rPr lang="en-US" sz="975" dirty="0">
                <a:solidFill>
                  <a:srgbClr val="2D2D2D"/>
                </a:solidFill>
              </a:rPr>
              <a:t> Section on Diabetes (Insulin NPH, Gliclazide MR) and GI Motility (Prokinetics).</a:t>
            </a:r>
            <a:endParaRPr lang="en-US" sz="975" dirty="0"/>
          </a:p>
        </p:txBody>
      </p:sp>
      <p:sp>
        <p:nvSpPr>
          <p:cNvPr id="36" name="SK-35-text-35"/>
          <p:cNvSpPr/>
          <p:nvPr/>
        </p:nvSpPr>
        <p:spPr>
          <a:xfrm>
            <a:off x="6679406" y="2252663"/>
            <a:ext cx="4941094" cy="371475"/>
          </a:xfrm>
          <a:prstGeom prst="rect">
            <a:avLst/>
          </a:prstGeom>
          <a:noFill/>
          <a:ln/>
        </p:spPr>
        <p:txBody>
          <a:bodyPr vert="horz" wrap="square" lIns="0" tIns="0" rIns="0" bIns="0" rtlCol="0" anchor="ctr"/>
          <a:lstStyle/>
          <a:p>
            <a:pPr marL="0" indent="0" algn="l">
              <a:lnSpc>
                <a:spcPts val="1463"/>
              </a:lnSpc>
              <a:buNone/>
            </a:pPr>
            <a:r>
              <a:rPr lang="en-US" sz="975" b="1" dirty="0">
                <a:solidFill>
                  <a:srgbClr val="F37021"/>
                </a:solidFill>
              </a:rPr>
              <a:t>MHRA (2024):</a:t>
            </a:r>
            <a:r>
              <a:rPr lang="en-US" sz="975" dirty="0">
                <a:solidFill>
                  <a:srgbClr val="2D2D2D"/>
                </a:solidFill>
              </a:rPr>
              <a:t> GLP-1 Receptor Agonists: Ongoing monitoring of GI adverse effects and gastroparesis risks.</a:t>
            </a:r>
            <a:endParaRPr lang="en-US" sz="975" dirty="0"/>
          </a:p>
        </p:txBody>
      </p:sp>
      <p:sp>
        <p:nvSpPr>
          <p:cNvPr id="37" name="SK-35-text-36"/>
          <p:cNvSpPr/>
          <p:nvPr/>
        </p:nvSpPr>
        <p:spPr>
          <a:xfrm>
            <a:off x="8066782" y="3148013"/>
            <a:ext cx="3553718"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F37021"/>
                </a:solidFill>
              </a:rPr>
              <a:t>Further Learning &amp; Exam Prep</a:t>
            </a:r>
            <a:endParaRPr lang="en-US" sz="1200" dirty="0"/>
          </a:p>
        </p:txBody>
      </p:sp>
      <p:sp>
        <p:nvSpPr>
          <p:cNvPr id="38" name="SK-35-text-37"/>
          <p:cNvSpPr/>
          <p:nvPr/>
        </p:nvSpPr>
        <p:spPr>
          <a:xfrm>
            <a:off x="6429375" y="3490913"/>
            <a:ext cx="5191125" cy="426541"/>
          </a:xfrm>
          <a:prstGeom prst="rect">
            <a:avLst/>
          </a:prstGeom>
          <a:noFill/>
          <a:ln/>
        </p:spPr>
        <p:txBody>
          <a:bodyPr vert="horz" wrap="square" lIns="0" tIns="0" rIns="0" bIns="0" rtlCol="0" anchor="ctr"/>
          <a:lstStyle/>
          <a:p>
            <a:pPr marL="0" indent="0" algn="ctr">
              <a:lnSpc>
                <a:spcPts val="1680"/>
              </a:lnSpc>
              <a:buNone/>
            </a:pPr>
            <a:r>
              <a:rPr lang="en-US" sz="1050" dirty="0">
                <a:solidFill>
                  <a:srgbClr val="2D2D2D"/>
                </a:solidFill>
              </a:rPr>
              <a:t>Access the full suite of AKT/SCA revision decks, roleplay scenarios, and high-yield clinical summaries on the Bradford VTS website.</a:t>
            </a:r>
            <a:endParaRPr lang="en-US" sz="1050" dirty="0"/>
          </a:p>
        </p:txBody>
      </p:sp>
      <p:sp>
        <p:nvSpPr>
          <p:cNvPr id="39" name="SK-35-text-38"/>
          <p:cNvSpPr/>
          <p:nvPr/>
        </p:nvSpPr>
        <p:spPr>
          <a:xfrm>
            <a:off x="6429375" y="4079379"/>
            <a:ext cx="5191125"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37021"/>
                </a:solidFill>
              </a:rPr>
              <a:t>www.bradfordvts.co.uk</a:t>
            </a:r>
            <a:endParaRPr lang="en-US" sz="1350" dirty="0"/>
          </a:p>
        </p:txBody>
      </p:sp>
      <p:sp>
        <p:nvSpPr>
          <p:cNvPr id="40" name="SK-35-text-39"/>
          <p:cNvSpPr/>
          <p:nvPr/>
        </p:nvSpPr>
        <p:spPr>
          <a:xfrm>
            <a:off x="7974955" y="4546104"/>
            <a:ext cx="1718965" cy="3905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FFFFFF"/>
                </a:solidFill>
              </a:rPr>
              <a:t>Download Revision Guides</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4-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4-img-3" descr="preencoded.png"/>
          <p:cNvPicPr>
            <a:picLocks noChangeAspect="1"/>
          </p:cNvPicPr>
          <p:nvPr/>
        </p:nvPicPr>
        <p:blipFill>
          <a:blip r:embed="rId4"/>
          <a:stretch>
            <a:fillRect/>
          </a:stretch>
        </p:blipFill>
        <p:spPr>
          <a:xfrm>
            <a:off x="142875" y="142875"/>
            <a:ext cx="11906250" cy="733425"/>
          </a:xfrm>
          <a:prstGeom prst="rect">
            <a:avLst/>
          </a:prstGeom>
        </p:spPr>
      </p:pic>
      <p:pic>
        <p:nvPicPr>
          <p:cNvPr id="5" name="SK-4-img-4" descr="preencoded.png"/>
          <p:cNvPicPr>
            <a:picLocks noChangeAspect="1"/>
          </p:cNvPicPr>
          <p:nvPr/>
        </p:nvPicPr>
        <p:blipFill>
          <a:blip r:embed="rId5"/>
          <a:stretch>
            <a:fillRect/>
          </a:stretch>
        </p:blipFill>
        <p:spPr>
          <a:xfrm>
            <a:off x="381000" y="1794123"/>
            <a:ext cx="3651200" cy="2419350"/>
          </a:xfrm>
          <a:prstGeom prst="rect">
            <a:avLst/>
          </a:prstGeom>
        </p:spPr>
      </p:pic>
      <p:pic>
        <p:nvPicPr>
          <p:cNvPr id="6" name="SK-4-img-5" descr="preencoded.png"/>
          <p:cNvPicPr>
            <a:picLocks noChangeAspect="1"/>
          </p:cNvPicPr>
          <p:nvPr/>
        </p:nvPicPr>
        <p:blipFill>
          <a:blip r:embed="rId6"/>
          <a:stretch>
            <a:fillRect/>
          </a:stretch>
        </p:blipFill>
        <p:spPr>
          <a:xfrm>
            <a:off x="1920776" y="2032248"/>
            <a:ext cx="571500" cy="571500"/>
          </a:xfrm>
          <a:prstGeom prst="rect">
            <a:avLst/>
          </a:prstGeom>
        </p:spPr>
      </p:pic>
      <p:pic>
        <p:nvPicPr>
          <p:cNvPr id="7" name="SK-4-img-6" descr="preencoded.png"/>
          <p:cNvPicPr>
            <a:picLocks noChangeAspect="1"/>
          </p:cNvPicPr>
          <p:nvPr/>
        </p:nvPicPr>
        <p:blipFill>
          <a:blip r:embed="rId7"/>
          <a:stretch>
            <a:fillRect/>
          </a:stretch>
        </p:blipFill>
        <p:spPr>
          <a:xfrm>
            <a:off x="2111276" y="2241798"/>
            <a:ext cx="190500" cy="152400"/>
          </a:xfrm>
          <a:prstGeom prst="rect">
            <a:avLst/>
          </a:prstGeom>
        </p:spPr>
      </p:pic>
      <p:pic>
        <p:nvPicPr>
          <p:cNvPr id="8" name="SK-4-img-7" descr="preencoded.png"/>
          <p:cNvPicPr>
            <a:picLocks noChangeAspect="1"/>
          </p:cNvPicPr>
          <p:nvPr/>
        </p:nvPicPr>
        <p:blipFill>
          <a:blip r:embed="rId8"/>
          <a:stretch>
            <a:fillRect/>
          </a:stretch>
        </p:blipFill>
        <p:spPr>
          <a:xfrm>
            <a:off x="4270325" y="1794123"/>
            <a:ext cx="3651200" cy="2419350"/>
          </a:xfrm>
          <a:prstGeom prst="rect">
            <a:avLst/>
          </a:prstGeom>
        </p:spPr>
      </p:pic>
      <p:pic>
        <p:nvPicPr>
          <p:cNvPr id="9" name="SK-4-img-8" descr="preencoded.png"/>
          <p:cNvPicPr>
            <a:picLocks noChangeAspect="1"/>
          </p:cNvPicPr>
          <p:nvPr/>
        </p:nvPicPr>
        <p:blipFill>
          <a:blip r:embed="rId9"/>
          <a:stretch>
            <a:fillRect/>
          </a:stretch>
        </p:blipFill>
        <p:spPr>
          <a:xfrm>
            <a:off x="5810101" y="2032248"/>
            <a:ext cx="571500" cy="571500"/>
          </a:xfrm>
          <a:prstGeom prst="rect">
            <a:avLst/>
          </a:prstGeom>
        </p:spPr>
      </p:pic>
      <p:pic>
        <p:nvPicPr>
          <p:cNvPr id="10" name="SK-4-img-9" descr="preencoded.png"/>
          <p:cNvPicPr>
            <a:picLocks noChangeAspect="1"/>
          </p:cNvPicPr>
          <p:nvPr/>
        </p:nvPicPr>
        <p:blipFill>
          <a:blip r:embed="rId10"/>
          <a:stretch>
            <a:fillRect/>
          </a:stretch>
        </p:blipFill>
        <p:spPr>
          <a:xfrm>
            <a:off x="6000601" y="2241798"/>
            <a:ext cx="190500" cy="152400"/>
          </a:xfrm>
          <a:prstGeom prst="rect">
            <a:avLst/>
          </a:prstGeom>
        </p:spPr>
      </p:pic>
      <p:pic>
        <p:nvPicPr>
          <p:cNvPr id="11" name="SK-4-img-10" descr="preencoded.png"/>
          <p:cNvPicPr>
            <a:picLocks noChangeAspect="1"/>
          </p:cNvPicPr>
          <p:nvPr/>
        </p:nvPicPr>
        <p:blipFill>
          <a:blip r:embed="rId11"/>
          <a:stretch>
            <a:fillRect/>
          </a:stretch>
        </p:blipFill>
        <p:spPr>
          <a:xfrm>
            <a:off x="8159651" y="1794123"/>
            <a:ext cx="3651200" cy="2419350"/>
          </a:xfrm>
          <a:prstGeom prst="rect">
            <a:avLst/>
          </a:prstGeom>
        </p:spPr>
      </p:pic>
      <p:pic>
        <p:nvPicPr>
          <p:cNvPr id="12" name="SK-4-img-11" descr="preencoded.png"/>
          <p:cNvPicPr>
            <a:picLocks noChangeAspect="1"/>
          </p:cNvPicPr>
          <p:nvPr/>
        </p:nvPicPr>
        <p:blipFill>
          <a:blip r:embed="rId12"/>
          <a:stretch>
            <a:fillRect/>
          </a:stretch>
        </p:blipFill>
        <p:spPr>
          <a:xfrm>
            <a:off x="9699427" y="2032248"/>
            <a:ext cx="571500" cy="571500"/>
          </a:xfrm>
          <a:prstGeom prst="rect">
            <a:avLst/>
          </a:prstGeom>
        </p:spPr>
      </p:pic>
      <p:pic>
        <p:nvPicPr>
          <p:cNvPr id="13" name="SK-4-img-12" descr="preencoded.png"/>
          <p:cNvPicPr>
            <a:picLocks noChangeAspect="1"/>
          </p:cNvPicPr>
          <p:nvPr/>
        </p:nvPicPr>
        <p:blipFill>
          <a:blip r:embed="rId13"/>
          <a:stretch>
            <a:fillRect/>
          </a:stretch>
        </p:blipFill>
        <p:spPr>
          <a:xfrm>
            <a:off x="9889927" y="2241798"/>
            <a:ext cx="190500" cy="152400"/>
          </a:xfrm>
          <a:prstGeom prst="rect">
            <a:avLst/>
          </a:prstGeom>
        </p:spPr>
      </p:pic>
      <p:pic>
        <p:nvPicPr>
          <p:cNvPr id="14" name="SK-4-img-13" descr="preencoded.png"/>
          <p:cNvPicPr>
            <a:picLocks noChangeAspect="1"/>
          </p:cNvPicPr>
          <p:nvPr/>
        </p:nvPicPr>
        <p:blipFill>
          <a:blip r:embed="rId14"/>
          <a:stretch>
            <a:fillRect/>
          </a:stretch>
        </p:blipFill>
        <p:spPr>
          <a:xfrm>
            <a:off x="381000" y="4499223"/>
            <a:ext cx="11430000" cy="1140916"/>
          </a:xfrm>
          <a:prstGeom prst="rect">
            <a:avLst/>
          </a:prstGeom>
        </p:spPr>
      </p:pic>
      <p:pic>
        <p:nvPicPr>
          <p:cNvPr id="15" name="SK-4-img-14" descr="preencoded.png"/>
          <p:cNvPicPr>
            <a:picLocks noChangeAspect="1"/>
          </p:cNvPicPr>
          <p:nvPr/>
        </p:nvPicPr>
        <p:blipFill>
          <a:blip r:embed="rId15"/>
          <a:stretch>
            <a:fillRect/>
          </a:stretch>
        </p:blipFill>
        <p:spPr>
          <a:xfrm>
            <a:off x="571500" y="4730651"/>
            <a:ext cx="214313" cy="175320"/>
          </a:xfrm>
          <a:prstGeom prst="rect">
            <a:avLst/>
          </a:prstGeom>
        </p:spPr>
      </p:pic>
      <p:pic>
        <p:nvPicPr>
          <p:cNvPr id="16" name="SK-4-img-15" descr="preencoded.png"/>
          <p:cNvPicPr>
            <a:picLocks noChangeAspect="1"/>
          </p:cNvPicPr>
          <p:nvPr/>
        </p:nvPicPr>
        <p:blipFill>
          <a:blip r:embed="rId16"/>
          <a:stretch>
            <a:fillRect/>
          </a:stretch>
        </p:blipFill>
        <p:spPr>
          <a:xfrm>
            <a:off x="381000" y="6400800"/>
            <a:ext cx="11430000" cy="266700"/>
          </a:xfrm>
          <a:prstGeom prst="rect">
            <a:avLst/>
          </a:prstGeom>
        </p:spPr>
      </p:pic>
      <p:sp>
        <p:nvSpPr>
          <p:cNvPr id="17" name="SK-4-text-16"/>
          <p:cNvSpPr/>
          <p:nvPr/>
        </p:nvSpPr>
        <p:spPr>
          <a:xfrm>
            <a:off x="333375" y="257175"/>
            <a:ext cx="754380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STEROID-INDUCED HYPERGLYCAEMIA</a:t>
            </a:r>
            <a:endParaRPr lang="en-US" sz="1650" dirty="0"/>
          </a:p>
        </p:txBody>
      </p:sp>
      <p:sp>
        <p:nvSpPr>
          <p:cNvPr id="18" name="SK-4-text-17"/>
          <p:cNvSpPr/>
          <p:nvPr/>
        </p:nvSpPr>
        <p:spPr>
          <a:xfrm>
            <a:off x="333375" y="590550"/>
            <a:ext cx="438912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A: Mechanism &amp; Risk Factors</a:t>
            </a:r>
            <a:endParaRPr lang="en-US" sz="900" dirty="0"/>
          </a:p>
        </p:txBody>
      </p:sp>
      <p:sp>
        <p:nvSpPr>
          <p:cNvPr id="19" name="SK-4-text-18"/>
          <p:cNvSpPr/>
          <p:nvPr/>
        </p:nvSpPr>
        <p:spPr>
          <a:xfrm>
            <a:off x="10808940" y="438150"/>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0" name="SK-4-text-19"/>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1" name="SK-4-text-20"/>
          <p:cNvSpPr/>
          <p:nvPr/>
        </p:nvSpPr>
        <p:spPr>
          <a:xfrm>
            <a:off x="1954113" y="2746623"/>
            <a:ext cx="504974"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37021"/>
                </a:solidFill>
              </a:rPr>
              <a:t>LIVER</a:t>
            </a:r>
            <a:endParaRPr lang="en-US" sz="1350" dirty="0"/>
          </a:p>
        </p:txBody>
      </p:sp>
      <p:sp>
        <p:nvSpPr>
          <p:cNvPr id="22" name="SK-4-text-21"/>
          <p:cNvSpPr/>
          <p:nvPr/>
        </p:nvSpPr>
        <p:spPr>
          <a:xfrm>
            <a:off x="619125" y="3118098"/>
            <a:ext cx="3174950" cy="857250"/>
          </a:xfrm>
          <a:prstGeom prst="rect">
            <a:avLst/>
          </a:prstGeom>
          <a:noFill/>
          <a:ln/>
        </p:spPr>
        <p:txBody>
          <a:bodyPr vert="horz" wrap="square" lIns="0" tIns="0" rIns="0" bIns="0" rtlCol="0" anchor="ctr"/>
          <a:lstStyle/>
          <a:p>
            <a:pPr marL="0" indent="0" algn="ctr">
              <a:lnSpc>
                <a:spcPts val="1688"/>
              </a:lnSpc>
              <a:buNone/>
            </a:pPr>
            <a:r>
              <a:rPr lang="en-US" sz="1125" b="1" dirty="0">
                <a:solidFill>
                  <a:srgbClr val="444444"/>
                </a:solidFill>
              </a:rPr>
              <a:t>Hepatic Gluconeogenesis:</a:t>
            </a:r>
            <a:r>
              <a:rPr lang="en-US" sz="1125" dirty="0">
                <a:solidFill>
                  <a:srgbClr val="444444"/>
                </a:solidFill>
              </a:rPr>
              <a:t> Glucocorticoids stimulate genomic pathways that increase glucose production in the liver, leading to higher circulating blood sugar levels.</a:t>
            </a:r>
            <a:endParaRPr lang="en-US" sz="1125" dirty="0"/>
          </a:p>
        </p:txBody>
      </p:sp>
      <p:sp>
        <p:nvSpPr>
          <p:cNvPr id="23" name="SK-4-text-22"/>
          <p:cNvSpPr/>
          <p:nvPr/>
        </p:nvSpPr>
        <p:spPr>
          <a:xfrm>
            <a:off x="5154216" y="2746623"/>
            <a:ext cx="1883271"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37021"/>
                </a:solidFill>
              </a:rPr>
              <a:t>PERIPHERAL TISSUES</a:t>
            </a:r>
            <a:endParaRPr lang="en-US" sz="1350" dirty="0"/>
          </a:p>
        </p:txBody>
      </p:sp>
      <p:sp>
        <p:nvSpPr>
          <p:cNvPr id="24" name="SK-4-text-23"/>
          <p:cNvSpPr/>
          <p:nvPr/>
        </p:nvSpPr>
        <p:spPr>
          <a:xfrm>
            <a:off x="4508450" y="3118098"/>
            <a:ext cx="3174950" cy="857250"/>
          </a:xfrm>
          <a:prstGeom prst="rect">
            <a:avLst/>
          </a:prstGeom>
          <a:noFill/>
          <a:ln/>
        </p:spPr>
        <p:txBody>
          <a:bodyPr vert="horz" wrap="square" lIns="0" tIns="0" rIns="0" bIns="0" rtlCol="0" anchor="ctr"/>
          <a:lstStyle/>
          <a:p>
            <a:pPr marL="0" indent="0" algn="ctr">
              <a:lnSpc>
                <a:spcPts val="1688"/>
              </a:lnSpc>
              <a:buNone/>
            </a:pPr>
            <a:r>
              <a:rPr lang="en-US" sz="1125" b="1" dirty="0">
                <a:solidFill>
                  <a:srgbClr val="444444"/>
                </a:solidFill>
              </a:rPr>
              <a:t>Insulin Resistance:</a:t>
            </a:r>
            <a:r>
              <a:rPr lang="en-US" sz="1125" dirty="0">
                <a:solidFill>
                  <a:srgbClr val="444444"/>
                </a:solidFill>
              </a:rPr>
              <a:t> Reduced glucose uptake in skeletal muscle and adipose tissue. Cells become less responsive to insulin's signal to absorb sugar from the bloodstream.</a:t>
            </a:r>
            <a:endParaRPr lang="en-US" sz="1125" dirty="0"/>
          </a:p>
        </p:txBody>
      </p:sp>
      <p:sp>
        <p:nvSpPr>
          <p:cNvPr id="25" name="SK-4-text-24"/>
          <p:cNvSpPr/>
          <p:nvPr/>
        </p:nvSpPr>
        <p:spPr>
          <a:xfrm>
            <a:off x="9510415" y="2746623"/>
            <a:ext cx="949523"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37021"/>
                </a:solidFill>
              </a:rPr>
              <a:t>PANCREAS</a:t>
            </a:r>
            <a:endParaRPr lang="en-US" sz="1350" dirty="0"/>
          </a:p>
        </p:txBody>
      </p:sp>
      <p:sp>
        <p:nvSpPr>
          <p:cNvPr id="26" name="SK-4-text-25"/>
          <p:cNvSpPr/>
          <p:nvPr/>
        </p:nvSpPr>
        <p:spPr>
          <a:xfrm>
            <a:off x="8397776" y="3118098"/>
            <a:ext cx="3174950" cy="642938"/>
          </a:xfrm>
          <a:prstGeom prst="rect">
            <a:avLst/>
          </a:prstGeom>
          <a:noFill/>
          <a:ln/>
        </p:spPr>
        <p:txBody>
          <a:bodyPr vert="horz" wrap="square" lIns="0" tIns="0" rIns="0" bIns="0" rtlCol="0" anchor="ctr"/>
          <a:lstStyle/>
          <a:p>
            <a:pPr marL="0" indent="0" algn="ctr">
              <a:lnSpc>
                <a:spcPts val="1688"/>
              </a:lnSpc>
              <a:buNone/>
            </a:pPr>
            <a:r>
              <a:rPr lang="en-US" sz="1125" b="1" dirty="0">
                <a:solidFill>
                  <a:srgbClr val="444444"/>
                </a:solidFill>
              </a:rPr>
              <a:t>Beta-Cell Inhibition:</a:t>
            </a:r>
            <a:r>
              <a:rPr lang="en-US" sz="1125" dirty="0">
                <a:solidFill>
                  <a:srgbClr val="444444"/>
                </a:solidFill>
              </a:rPr>
              <a:t> Particularly at higher doses, steroids directly inhibit the pancreatic beta-cells' ability to secrete insulin in response to glucose.</a:t>
            </a:r>
            <a:endParaRPr lang="en-US" sz="1125" dirty="0"/>
          </a:p>
        </p:txBody>
      </p:sp>
      <p:sp>
        <p:nvSpPr>
          <p:cNvPr id="27" name="SK-4-text-26"/>
          <p:cNvSpPr/>
          <p:nvPr/>
        </p:nvSpPr>
        <p:spPr>
          <a:xfrm>
            <a:off x="881063" y="4689723"/>
            <a:ext cx="11049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The Characteristic Pattern</a:t>
            </a:r>
            <a:endParaRPr lang="en-US" sz="1350" dirty="0"/>
          </a:p>
        </p:txBody>
      </p:sp>
      <p:sp>
        <p:nvSpPr>
          <p:cNvPr id="28" name="SK-4-text-27"/>
          <p:cNvSpPr/>
          <p:nvPr/>
        </p:nvSpPr>
        <p:spPr>
          <a:xfrm>
            <a:off x="571500" y="5023098"/>
            <a:ext cx="11049000" cy="426541"/>
          </a:xfrm>
          <a:prstGeom prst="rect">
            <a:avLst/>
          </a:prstGeom>
          <a:noFill/>
          <a:ln/>
        </p:spPr>
        <p:txBody>
          <a:bodyPr vert="horz" wrap="square" lIns="0" tIns="0" rIns="0" bIns="0" rtlCol="0" anchor="ctr"/>
          <a:lstStyle/>
          <a:p>
            <a:pPr marL="0" indent="0">
              <a:lnSpc>
                <a:spcPts val="1680"/>
              </a:lnSpc>
              <a:buNone/>
            </a:pPr>
            <a:r>
              <a:rPr lang="en-US" sz="1200" dirty="0">
                <a:solidFill>
                  <a:srgbClr val="2D2D2D"/>
                </a:solidFill>
              </a:rPr>
              <a:t>Steroids (like Prednisolone) primarily cause </a:t>
            </a:r>
            <a:r>
              <a:rPr lang="en-US" sz="1200" b="1" dirty="0">
                <a:solidFill>
                  <a:srgbClr val="F37021"/>
                </a:solidFill>
              </a:rPr>
              <a:t>post-prandial hyperglycaemia</a:t>
            </a:r>
            <a:r>
              <a:rPr lang="en-US" sz="1200" dirty="0">
                <a:solidFill>
                  <a:srgbClr val="2D2D2D"/>
                </a:solidFill>
              </a:rPr>
              <a:t>. Glucose levels typically peak </a:t>
            </a:r>
            <a:r>
              <a:rPr lang="en-US" sz="1200" b="1" dirty="0">
                <a:solidFill>
                  <a:srgbClr val="F37021"/>
                </a:solidFill>
              </a:rPr>
              <a:t>4–8 hours after a morning dose</a:t>
            </a:r>
            <a:r>
              <a:rPr lang="en-US" sz="1200" dirty="0">
                <a:solidFill>
                  <a:srgbClr val="2D2D2D"/>
                </a:solidFill>
              </a:rPr>
              <a:t>, resulting in high levels from mid-morning through the evening, while </a:t>
            </a:r>
            <a:r>
              <a:rPr lang="en-US" sz="1200" b="1" dirty="0">
                <a:solidFill>
                  <a:srgbClr val="F37021"/>
                </a:solidFill>
              </a:rPr>
              <a:t>fasting glucose</a:t>
            </a:r>
            <a:r>
              <a:rPr lang="en-US" sz="1200" dirty="0">
                <a:solidFill>
                  <a:srgbClr val="2D2D2D"/>
                </a:solidFill>
              </a:rPr>
              <a:t> may remain relatively normal.</a:t>
            </a:r>
            <a:endParaRPr lang="en-US" sz="1200" dirty="0"/>
          </a:p>
        </p:txBody>
      </p:sp>
      <p:sp>
        <p:nvSpPr>
          <p:cNvPr id="29" name="SK-4-text-28"/>
          <p:cNvSpPr/>
          <p:nvPr/>
        </p:nvSpPr>
        <p:spPr>
          <a:xfrm>
            <a:off x="381000" y="6400800"/>
            <a:ext cx="11811000" cy="266700"/>
          </a:xfrm>
          <a:prstGeom prst="rect">
            <a:avLst/>
          </a:prstGeom>
          <a:noFill/>
          <a:ln/>
        </p:spPr>
        <p:txBody>
          <a:bodyPr vert="horz" wrap="square" lIns="0" tIns="0" rIns="0" bIns="0" rtlCol="0" anchor="ctr"/>
          <a:lstStyle/>
          <a:p>
            <a:pPr marL="0" indent="0">
              <a:lnSpc>
                <a:spcPts val="1350"/>
              </a:lnSpc>
              <a:buNone/>
            </a:pPr>
            <a:r>
              <a:rPr lang="en-US" sz="900" dirty="0">
                <a:solidFill>
                  <a:srgbClr val="777777"/>
                </a:solidFill>
              </a:rPr>
              <a:t>Source: JBDS-IP 2023 Guidelines. Mechanism involves binding to intracellular glucocorticoid receptors.</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5-img-3" descr="preencoded.png"/>
          <p:cNvPicPr>
            <a:picLocks noChangeAspect="1"/>
          </p:cNvPicPr>
          <p:nvPr/>
        </p:nvPicPr>
        <p:blipFill>
          <a:blip r:embed="rId5"/>
          <a:stretch>
            <a:fillRect/>
          </a:stretch>
        </p:blipFill>
        <p:spPr>
          <a:xfrm>
            <a:off x="142875" y="142875"/>
            <a:ext cx="11906250" cy="733425"/>
          </a:xfrm>
          <a:prstGeom prst="rect">
            <a:avLst/>
          </a:prstGeom>
        </p:spPr>
      </p:pic>
      <p:pic>
        <p:nvPicPr>
          <p:cNvPr id="5" name="SK-5-img-4" descr="preencoded.png"/>
          <p:cNvPicPr>
            <a:picLocks noChangeAspect="1"/>
          </p:cNvPicPr>
          <p:nvPr/>
        </p:nvPicPr>
        <p:blipFill>
          <a:blip r:embed="rId6"/>
          <a:stretch>
            <a:fillRect/>
          </a:stretch>
        </p:blipFill>
        <p:spPr>
          <a:xfrm>
            <a:off x="381000" y="1681163"/>
            <a:ext cx="4457700" cy="3067050"/>
          </a:xfrm>
          <a:prstGeom prst="rect">
            <a:avLst/>
          </a:prstGeom>
        </p:spPr>
      </p:pic>
      <p:pic>
        <p:nvPicPr>
          <p:cNvPr id="6" name="SK-5-img-5" descr="preencoded.png"/>
          <p:cNvPicPr>
            <a:picLocks noChangeAspect="1"/>
          </p:cNvPicPr>
          <p:nvPr/>
        </p:nvPicPr>
        <p:blipFill>
          <a:blip r:embed="rId7"/>
          <a:stretch>
            <a:fillRect/>
          </a:stretch>
        </p:blipFill>
        <p:spPr>
          <a:xfrm>
            <a:off x="571500" y="1912590"/>
            <a:ext cx="214313" cy="175320"/>
          </a:xfrm>
          <a:prstGeom prst="rect">
            <a:avLst/>
          </a:prstGeom>
        </p:spPr>
      </p:pic>
      <p:pic>
        <p:nvPicPr>
          <p:cNvPr id="7" name="SK-5-img-6" descr="preencoded.png"/>
          <p:cNvPicPr>
            <a:picLocks noChangeAspect="1"/>
          </p:cNvPicPr>
          <p:nvPr/>
        </p:nvPicPr>
        <p:blipFill>
          <a:blip r:embed="rId8"/>
          <a:stretch>
            <a:fillRect/>
          </a:stretch>
        </p:blipFill>
        <p:spPr>
          <a:xfrm>
            <a:off x="571500" y="2309813"/>
            <a:ext cx="166688" cy="166688"/>
          </a:xfrm>
          <a:prstGeom prst="rect">
            <a:avLst/>
          </a:prstGeom>
        </p:spPr>
      </p:pic>
      <p:pic>
        <p:nvPicPr>
          <p:cNvPr id="8" name="SK-5-img-7" descr="preencoded.png"/>
          <p:cNvPicPr>
            <a:picLocks noChangeAspect="1"/>
          </p:cNvPicPr>
          <p:nvPr/>
        </p:nvPicPr>
        <p:blipFill>
          <a:blip r:embed="rId8"/>
          <a:stretch>
            <a:fillRect/>
          </a:stretch>
        </p:blipFill>
        <p:spPr>
          <a:xfrm>
            <a:off x="571500" y="2881313"/>
            <a:ext cx="166688" cy="166688"/>
          </a:xfrm>
          <a:prstGeom prst="rect">
            <a:avLst/>
          </a:prstGeom>
        </p:spPr>
      </p:pic>
      <p:pic>
        <p:nvPicPr>
          <p:cNvPr id="9" name="SK-5-img-8" descr="preencoded.png"/>
          <p:cNvPicPr>
            <a:picLocks noChangeAspect="1"/>
          </p:cNvPicPr>
          <p:nvPr/>
        </p:nvPicPr>
        <p:blipFill>
          <a:blip r:embed="rId8"/>
          <a:stretch>
            <a:fillRect/>
          </a:stretch>
        </p:blipFill>
        <p:spPr>
          <a:xfrm>
            <a:off x="571500" y="3452813"/>
            <a:ext cx="166688" cy="166688"/>
          </a:xfrm>
          <a:prstGeom prst="rect">
            <a:avLst/>
          </a:prstGeom>
        </p:spPr>
      </p:pic>
      <p:pic>
        <p:nvPicPr>
          <p:cNvPr id="10" name="SK-5-img-9" descr="preencoded.png"/>
          <p:cNvPicPr>
            <a:picLocks noChangeAspect="1"/>
          </p:cNvPicPr>
          <p:nvPr/>
        </p:nvPicPr>
        <p:blipFill>
          <a:blip r:embed="rId8"/>
          <a:stretch>
            <a:fillRect/>
          </a:stretch>
        </p:blipFill>
        <p:spPr>
          <a:xfrm>
            <a:off x="571500" y="4024313"/>
            <a:ext cx="166688" cy="166688"/>
          </a:xfrm>
          <a:prstGeom prst="rect">
            <a:avLst/>
          </a:prstGeom>
        </p:spPr>
      </p:pic>
      <p:pic>
        <p:nvPicPr>
          <p:cNvPr id="11" name="SK-5-img-10" descr="preencoded.png"/>
          <p:cNvPicPr>
            <a:picLocks noChangeAspect="1"/>
          </p:cNvPicPr>
          <p:nvPr/>
        </p:nvPicPr>
        <p:blipFill>
          <a:blip r:embed="rId9"/>
          <a:stretch>
            <a:fillRect/>
          </a:stretch>
        </p:blipFill>
        <p:spPr>
          <a:xfrm>
            <a:off x="381000" y="5033963"/>
            <a:ext cx="4457700" cy="1176338"/>
          </a:xfrm>
          <a:prstGeom prst="rect">
            <a:avLst/>
          </a:prstGeom>
        </p:spPr>
      </p:pic>
      <p:pic>
        <p:nvPicPr>
          <p:cNvPr id="12" name="SK-5-img-11" descr="preencoded.png"/>
          <p:cNvPicPr>
            <a:picLocks noChangeAspect="1"/>
          </p:cNvPicPr>
          <p:nvPr/>
        </p:nvPicPr>
        <p:blipFill>
          <a:blip r:embed="rId10"/>
          <a:stretch>
            <a:fillRect/>
          </a:stretch>
        </p:blipFill>
        <p:spPr>
          <a:xfrm>
            <a:off x="571500" y="5208240"/>
            <a:ext cx="166688" cy="137220"/>
          </a:xfrm>
          <a:prstGeom prst="rect">
            <a:avLst/>
          </a:prstGeom>
        </p:spPr>
      </p:pic>
      <p:pic>
        <p:nvPicPr>
          <p:cNvPr id="13" name="SK-5-img-12" descr="preencoded.png"/>
          <p:cNvPicPr>
            <a:picLocks noChangeAspect="1"/>
          </p:cNvPicPr>
          <p:nvPr/>
        </p:nvPicPr>
        <p:blipFill>
          <a:blip r:embed="rId11"/>
          <a:stretch>
            <a:fillRect/>
          </a:stretch>
        </p:blipFill>
        <p:spPr>
          <a:xfrm>
            <a:off x="5124450" y="1876425"/>
            <a:ext cx="6686550" cy="3810000"/>
          </a:xfrm>
          <a:prstGeom prst="rect">
            <a:avLst/>
          </a:prstGeom>
        </p:spPr>
      </p:pic>
      <p:pic>
        <p:nvPicPr>
          <p:cNvPr id="14" name="SK-5-img-13" descr="preencoded.png"/>
          <p:cNvPicPr>
            <a:picLocks noChangeAspect="1"/>
          </p:cNvPicPr>
          <p:nvPr/>
        </p:nvPicPr>
        <p:blipFill>
          <a:blip r:embed="rId12"/>
          <a:stretch>
            <a:fillRect/>
          </a:stretch>
        </p:blipFill>
        <p:spPr>
          <a:xfrm>
            <a:off x="5267325" y="2019300"/>
            <a:ext cx="6400800" cy="3524250"/>
          </a:xfrm>
          <a:prstGeom prst="rect">
            <a:avLst/>
          </a:prstGeom>
        </p:spPr>
      </p:pic>
      <p:pic>
        <p:nvPicPr>
          <p:cNvPr id="15" name="SK-5-img-14" descr="preencoded.png"/>
          <p:cNvPicPr>
            <a:picLocks noChangeAspect="1"/>
          </p:cNvPicPr>
          <p:nvPr/>
        </p:nvPicPr>
        <p:blipFill>
          <a:blip r:embed="rId13"/>
          <a:stretch>
            <a:fillRect/>
          </a:stretch>
        </p:blipFill>
        <p:spPr>
          <a:xfrm>
            <a:off x="6728222" y="5866954"/>
            <a:ext cx="154781" cy="125760"/>
          </a:xfrm>
          <a:prstGeom prst="rect">
            <a:avLst/>
          </a:prstGeom>
        </p:spPr>
      </p:pic>
      <p:pic>
        <p:nvPicPr>
          <p:cNvPr id="16" name="SK-5-img-15" descr="preencoded.png"/>
          <p:cNvPicPr>
            <a:picLocks noChangeAspect="1"/>
          </p:cNvPicPr>
          <p:nvPr/>
        </p:nvPicPr>
        <p:blipFill>
          <a:blip r:embed="rId14"/>
          <a:stretch>
            <a:fillRect/>
          </a:stretch>
        </p:blipFill>
        <p:spPr>
          <a:xfrm>
            <a:off x="8517731" y="5866954"/>
            <a:ext cx="154781" cy="125760"/>
          </a:xfrm>
          <a:prstGeom prst="rect">
            <a:avLst/>
          </a:prstGeom>
        </p:spPr>
      </p:pic>
      <p:sp>
        <p:nvSpPr>
          <p:cNvPr id="17" name="SK-5-text-16"/>
          <p:cNvSpPr/>
          <p:nvPr/>
        </p:nvSpPr>
        <p:spPr>
          <a:xfrm>
            <a:off x="333375" y="257175"/>
            <a:ext cx="754380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STEROID-INDUCED HYPERGLYCAEMIA</a:t>
            </a:r>
            <a:endParaRPr lang="en-US" sz="1650" dirty="0"/>
          </a:p>
        </p:txBody>
      </p:sp>
      <p:sp>
        <p:nvSpPr>
          <p:cNvPr id="18" name="SK-5-text-17"/>
          <p:cNvSpPr/>
          <p:nvPr/>
        </p:nvSpPr>
        <p:spPr>
          <a:xfrm>
            <a:off x="333375" y="590550"/>
            <a:ext cx="466344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The Characteristic Glucose Pattern</a:t>
            </a:r>
            <a:endParaRPr lang="en-US" sz="900" dirty="0"/>
          </a:p>
        </p:txBody>
      </p:sp>
      <p:sp>
        <p:nvSpPr>
          <p:cNvPr id="19" name="SK-5-text-18"/>
          <p:cNvSpPr/>
          <p:nvPr/>
        </p:nvSpPr>
        <p:spPr>
          <a:xfrm>
            <a:off x="10808940" y="438150"/>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0" name="SK-5-text-19"/>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1" name="SK-5-text-20"/>
          <p:cNvSpPr/>
          <p:nvPr/>
        </p:nvSpPr>
        <p:spPr>
          <a:xfrm>
            <a:off x="881063" y="1871663"/>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The Prednisolone Pattern</a:t>
            </a:r>
            <a:endParaRPr lang="en-US" sz="1350" dirty="0"/>
          </a:p>
        </p:txBody>
      </p:sp>
      <p:sp>
        <p:nvSpPr>
          <p:cNvPr id="22" name="SK-5-text-21"/>
          <p:cNvSpPr/>
          <p:nvPr/>
        </p:nvSpPr>
        <p:spPr>
          <a:xfrm>
            <a:off x="833438" y="2271713"/>
            <a:ext cx="381476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Post-Prandial Focus:</a:t>
            </a:r>
            <a:r>
              <a:rPr lang="en-US" sz="1200" dirty="0">
                <a:solidFill>
                  <a:srgbClr val="2D2D2D"/>
                </a:solidFill>
              </a:rPr>
              <a:t> Predominantly affects glucose 4–8 hours after morning dose.</a:t>
            </a:r>
            <a:endParaRPr lang="en-US" sz="1200" dirty="0"/>
          </a:p>
        </p:txBody>
      </p:sp>
      <p:sp>
        <p:nvSpPr>
          <p:cNvPr id="23" name="SK-5-text-22"/>
          <p:cNvSpPr/>
          <p:nvPr/>
        </p:nvSpPr>
        <p:spPr>
          <a:xfrm>
            <a:off x="833438" y="2843213"/>
            <a:ext cx="381476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Afternoon Rise:</a:t>
            </a:r>
            <a:r>
              <a:rPr lang="en-US" sz="1200" dirty="0">
                <a:solidFill>
                  <a:srgbClr val="2D2D2D"/>
                </a:solidFill>
              </a:rPr>
              <a:t> Glucose levels typically rise from mid-morning through afternoon/evening.</a:t>
            </a:r>
            <a:endParaRPr lang="en-US" sz="1200" dirty="0"/>
          </a:p>
        </p:txBody>
      </p:sp>
      <p:sp>
        <p:nvSpPr>
          <p:cNvPr id="24" name="SK-5-text-23"/>
          <p:cNvSpPr/>
          <p:nvPr/>
        </p:nvSpPr>
        <p:spPr>
          <a:xfrm>
            <a:off x="833438" y="3414713"/>
            <a:ext cx="381476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Fasting Stability:</a:t>
            </a:r>
            <a:r>
              <a:rPr lang="en-US" sz="1200" dirty="0">
                <a:solidFill>
                  <a:srgbClr val="2D2D2D"/>
                </a:solidFill>
              </a:rPr>
              <a:t> Morning fasting glucose often remains near-normal or baseline.</a:t>
            </a:r>
            <a:endParaRPr lang="en-US" sz="1200" dirty="0"/>
          </a:p>
        </p:txBody>
      </p:sp>
      <p:sp>
        <p:nvSpPr>
          <p:cNvPr id="25" name="SK-5-text-24"/>
          <p:cNvSpPr/>
          <p:nvPr/>
        </p:nvSpPr>
        <p:spPr>
          <a:xfrm>
            <a:off x="833438" y="3986213"/>
            <a:ext cx="381476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2D2D"/>
                </a:solidFill>
              </a:rPr>
              <a:t>Monitoring Trap:</a:t>
            </a:r>
            <a:r>
              <a:rPr lang="en-US" sz="1200" dirty="0">
                <a:solidFill>
                  <a:srgbClr val="2D2D2D"/>
                </a:solidFill>
              </a:rPr>
              <a:t> Checking only fasting BG will miss 30–50% of steroid hyperglycaemia cases.</a:t>
            </a:r>
            <a:endParaRPr lang="en-US" sz="1200" dirty="0"/>
          </a:p>
        </p:txBody>
      </p:sp>
      <p:sp>
        <p:nvSpPr>
          <p:cNvPr id="26" name="SK-5-text-25"/>
          <p:cNvSpPr/>
          <p:nvPr/>
        </p:nvSpPr>
        <p:spPr>
          <a:xfrm>
            <a:off x="814388" y="5176838"/>
            <a:ext cx="40767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37021"/>
                </a:solidFill>
              </a:rPr>
              <a:t>AKT EXAM PEARL</a:t>
            </a:r>
            <a:endParaRPr lang="en-US" sz="1050" dirty="0"/>
          </a:p>
        </p:txBody>
      </p:sp>
      <p:sp>
        <p:nvSpPr>
          <p:cNvPr id="27" name="SK-5-text-26"/>
          <p:cNvSpPr/>
          <p:nvPr/>
        </p:nvSpPr>
        <p:spPr>
          <a:xfrm>
            <a:off x="571500" y="5424488"/>
            <a:ext cx="4076700" cy="642938"/>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Test blood glucose at 2pm or pre-evening meal (not just fasting) to detect the characteristic prednisolone-induced spike.</a:t>
            </a:r>
            <a:endParaRPr lang="en-US" sz="1125" dirty="0"/>
          </a:p>
        </p:txBody>
      </p:sp>
      <p:sp>
        <p:nvSpPr>
          <p:cNvPr id="28" name="SK-5-text-27"/>
          <p:cNvSpPr/>
          <p:nvPr/>
        </p:nvSpPr>
        <p:spPr>
          <a:xfrm>
            <a:off x="6883003" y="5829300"/>
            <a:ext cx="356616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F37021"/>
                </a:solidFill>
              </a:rPr>
              <a:t> Steroid-Induced Profile</a:t>
            </a:r>
            <a:endParaRPr lang="en-US" sz="975" dirty="0"/>
          </a:p>
        </p:txBody>
      </p:sp>
      <p:sp>
        <p:nvSpPr>
          <p:cNvPr id="29" name="SK-5-text-28"/>
          <p:cNvSpPr/>
          <p:nvPr/>
        </p:nvSpPr>
        <p:spPr>
          <a:xfrm>
            <a:off x="8672513" y="5829300"/>
            <a:ext cx="3519488" cy="185738"/>
          </a:xfrm>
          <a:prstGeom prst="rect">
            <a:avLst/>
          </a:prstGeom>
          <a:noFill/>
          <a:ln/>
        </p:spPr>
        <p:txBody>
          <a:bodyPr vert="horz" wrap="square" lIns="0" tIns="0" rIns="0" bIns="0" rtlCol="0" anchor="ctr"/>
          <a:lstStyle/>
          <a:p>
            <a:pPr marL="0" indent="0">
              <a:lnSpc>
                <a:spcPts val="1463"/>
              </a:lnSpc>
              <a:buNone/>
            </a:pPr>
            <a:r>
              <a:rPr lang="en-US" sz="975" b="1" dirty="0">
                <a:solidFill>
                  <a:srgbClr val="555555"/>
                </a:solidFill>
              </a:rPr>
              <a:t> Normal Glycaemic Profile</a:t>
            </a:r>
            <a:endParaRPr lang="en-US" sz="975"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6-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6-img-3" descr="preencoded.png"/>
          <p:cNvPicPr>
            <a:picLocks noChangeAspect="1"/>
          </p:cNvPicPr>
          <p:nvPr/>
        </p:nvPicPr>
        <p:blipFill>
          <a:blip r:embed="rId4"/>
          <a:stretch>
            <a:fillRect/>
          </a:stretch>
        </p:blipFill>
        <p:spPr>
          <a:xfrm>
            <a:off x="142875" y="142875"/>
            <a:ext cx="11906250" cy="733425"/>
          </a:xfrm>
          <a:prstGeom prst="rect">
            <a:avLst/>
          </a:prstGeom>
        </p:spPr>
      </p:pic>
      <p:pic>
        <p:nvPicPr>
          <p:cNvPr id="5" name="SK-6-img-4" descr="preencoded.png"/>
          <p:cNvPicPr>
            <a:picLocks noChangeAspect="1"/>
          </p:cNvPicPr>
          <p:nvPr/>
        </p:nvPicPr>
        <p:blipFill>
          <a:blip r:embed="rId5"/>
          <a:stretch>
            <a:fillRect/>
          </a:stretch>
        </p:blipFill>
        <p:spPr>
          <a:xfrm>
            <a:off x="381000" y="1616869"/>
            <a:ext cx="5619750" cy="1085850"/>
          </a:xfrm>
          <a:prstGeom prst="rect">
            <a:avLst/>
          </a:prstGeom>
        </p:spPr>
      </p:pic>
      <p:pic>
        <p:nvPicPr>
          <p:cNvPr id="6" name="SK-6-img-5" descr="preencoded.png"/>
          <p:cNvPicPr>
            <a:picLocks noChangeAspect="1"/>
          </p:cNvPicPr>
          <p:nvPr/>
        </p:nvPicPr>
        <p:blipFill>
          <a:blip r:embed="rId6"/>
          <a:stretch>
            <a:fillRect/>
          </a:stretch>
        </p:blipFill>
        <p:spPr>
          <a:xfrm>
            <a:off x="571500" y="1927920"/>
            <a:ext cx="190500" cy="152400"/>
          </a:xfrm>
          <a:prstGeom prst="rect">
            <a:avLst/>
          </a:prstGeom>
        </p:spPr>
      </p:pic>
      <p:pic>
        <p:nvPicPr>
          <p:cNvPr id="7" name="SK-6-img-6" descr="preencoded.png"/>
          <p:cNvPicPr>
            <a:picLocks noChangeAspect="1"/>
          </p:cNvPicPr>
          <p:nvPr/>
        </p:nvPicPr>
        <p:blipFill>
          <a:blip r:embed="rId5"/>
          <a:stretch>
            <a:fillRect/>
          </a:stretch>
        </p:blipFill>
        <p:spPr>
          <a:xfrm>
            <a:off x="6191250" y="1616869"/>
            <a:ext cx="5619750" cy="1085850"/>
          </a:xfrm>
          <a:prstGeom prst="rect">
            <a:avLst/>
          </a:prstGeom>
        </p:spPr>
      </p:pic>
      <p:pic>
        <p:nvPicPr>
          <p:cNvPr id="8" name="SK-6-img-7" descr="preencoded.png"/>
          <p:cNvPicPr>
            <a:picLocks noChangeAspect="1"/>
          </p:cNvPicPr>
          <p:nvPr/>
        </p:nvPicPr>
        <p:blipFill>
          <a:blip r:embed="rId7"/>
          <a:stretch>
            <a:fillRect/>
          </a:stretch>
        </p:blipFill>
        <p:spPr>
          <a:xfrm>
            <a:off x="6381750" y="1922562"/>
            <a:ext cx="203895" cy="163116"/>
          </a:xfrm>
          <a:prstGeom prst="rect">
            <a:avLst/>
          </a:prstGeom>
        </p:spPr>
      </p:pic>
      <p:pic>
        <p:nvPicPr>
          <p:cNvPr id="9" name="SK-6-img-8" descr="preencoded.png"/>
          <p:cNvPicPr>
            <a:picLocks noChangeAspect="1"/>
          </p:cNvPicPr>
          <p:nvPr/>
        </p:nvPicPr>
        <p:blipFill>
          <a:blip r:embed="rId5"/>
          <a:stretch>
            <a:fillRect/>
          </a:stretch>
        </p:blipFill>
        <p:spPr>
          <a:xfrm>
            <a:off x="381000" y="2893219"/>
            <a:ext cx="5619750" cy="1085850"/>
          </a:xfrm>
          <a:prstGeom prst="rect">
            <a:avLst/>
          </a:prstGeom>
        </p:spPr>
      </p:pic>
      <p:pic>
        <p:nvPicPr>
          <p:cNvPr id="10" name="SK-6-img-9" descr="preencoded.png"/>
          <p:cNvPicPr>
            <a:picLocks noChangeAspect="1"/>
          </p:cNvPicPr>
          <p:nvPr/>
        </p:nvPicPr>
        <p:blipFill>
          <a:blip r:embed="rId8"/>
          <a:stretch>
            <a:fillRect/>
          </a:stretch>
        </p:blipFill>
        <p:spPr>
          <a:xfrm>
            <a:off x="571500" y="3212753"/>
            <a:ext cx="169366" cy="135434"/>
          </a:xfrm>
          <a:prstGeom prst="rect">
            <a:avLst/>
          </a:prstGeom>
        </p:spPr>
      </p:pic>
      <p:pic>
        <p:nvPicPr>
          <p:cNvPr id="11" name="SK-6-img-10" descr="preencoded.png"/>
          <p:cNvPicPr>
            <a:picLocks noChangeAspect="1"/>
          </p:cNvPicPr>
          <p:nvPr/>
        </p:nvPicPr>
        <p:blipFill>
          <a:blip r:embed="rId5"/>
          <a:stretch>
            <a:fillRect/>
          </a:stretch>
        </p:blipFill>
        <p:spPr>
          <a:xfrm>
            <a:off x="6191250" y="2893219"/>
            <a:ext cx="5619750" cy="1085850"/>
          </a:xfrm>
          <a:prstGeom prst="rect">
            <a:avLst/>
          </a:prstGeom>
        </p:spPr>
      </p:pic>
      <p:pic>
        <p:nvPicPr>
          <p:cNvPr id="12" name="SK-6-img-11" descr="preencoded.png"/>
          <p:cNvPicPr>
            <a:picLocks noChangeAspect="1"/>
          </p:cNvPicPr>
          <p:nvPr/>
        </p:nvPicPr>
        <p:blipFill>
          <a:blip r:embed="rId9"/>
          <a:stretch>
            <a:fillRect/>
          </a:stretch>
        </p:blipFill>
        <p:spPr>
          <a:xfrm>
            <a:off x="6381750" y="3199954"/>
            <a:ext cx="201216" cy="160883"/>
          </a:xfrm>
          <a:prstGeom prst="rect">
            <a:avLst/>
          </a:prstGeom>
        </p:spPr>
      </p:pic>
      <p:pic>
        <p:nvPicPr>
          <p:cNvPr id="13" name="SK-6-img-12" descr="preencoded.png"/>
          <p:cNvPicPr>
            <a:picLocks noChangeAspect="1"/>
          </p:cNvPicPr>
          <p:nvPr/>
        </p:nvPicPr>
        <p:blipFill>
          <a:blip r:embed="rId5"/>
          <a:stretch>
            <a:fillRect/>
          </a:stretch>
        </p:blipFill>
        <p:spPr>
          <a:xfrm>
            <a:off x="381000" y="4169569"/>
            <a:ext cx="5619750" cy="1085850"/>
          </a:xfrm>
          <a:prstGeom prst="rect">
            <a:avLst/>
          </a:prstGeom>
        </p:spPr>
      </p:pic>
      <p:pic>
        <p:nvPicPr>
          <p:cNvPr id="14" name="SK-6-img-13" descr="preencoded.png"/>
          <p:cNvPicPr>
            <a:picLocks noChangeAspect="1"/>
          </p:cNvPicPr>
          <p:nvPr/>
        </p:nvPicPr>
        <p:blipFill>
          <a:blip r:embed="rId10"/>
          <a:stretch>
            <a:fillRect/>
          </a:stretch>
        </p:blipFill>
        <p:spPr>
          <a:xfrm>
            <a:off x="571500" y="4473476"/>
            <a:ext cx="208508" cy="166688"/>
          </a:xfrm>
          <a:prstGeom prst="rect">
            <a:avLst/>
          </a:prstGeom>
        </p:spPr>
      </p:pic>
      <p:pic>
        <p:nvPicPr>
          <p:cNvPr id="15" name="SK-6-img-14" descr="preencoded.png"/>
          <p:cNvPicPr>
            <a:picLocks noChangeAspect="1"/>
          </p:cNvPicPr>
          <p:nvPr/>
        </p:nvPicPr>
        <p:blipFill>
          <a:blip r:embed="rId5"/>
          <a:stretch>
            <a:fillRect/>
          </a:stretch>
        </p:blipFill>
        <p:spPr>
          <a:xfrm>
            <a:off x="6191250" y="4169569"/>
            <a:ext cx="5619750" cy="1085850"/>
          </a:xfrm>
          <a:prstGeom prst="rect">
            <a:avLst/>
          </a:prstGeom>
        </p:spPr>
      </p:pic>
      <p:pic>
        <p:nvPicPr>
          <p:cNvPr id="16" name="SK-6-img-15" descr="preencoded.png"/>
          <p:cNvPicPr>
            <a:picLocks noChangeAspect="1"/>
          </p:cNvPicPr>
          <p:nvPr/>
        </p:nvPicPr>
        <p:blipFill>
          <a:blip r:embed="rId11"/>
          <a:stretch>
            <a:fillRect/>
          </a:stretch>
        </p:blipFill>
        <p:spPr>
          <a:xfrm>
            <a:off x="6381750" y="4478536"/>
            <a:ext cx="195858" cy="156567"/>
          </a:xfrm>
          <a:prstGeom prst="rect">
            <a:avLst/>
          </a:prstGeom>
        </p:spPr>
      </p:pic>
      <p:pic>
        <p:nvPicPr>
          <p:cNvPr id="17" name="SK-6-img-16" descr="preencoded.png"/>
          <p:cNvPicPr>
            <a:picLocks noChangeAspect="1"/>
          </p:cNvPicPr>
          <p:nvPr/>
        </p:nvPicPr>
        <p:blipFill>
          <a:blip r:embed="rId12"/>
          <a:stretch>
            <a:fillRect/>
          </a:stretch>
        </p:blipFill>
        <p:spPr>
          <a:xfrm>
            <a:off x="381000" y="5493544"/>
            <a:ext cx="11430000" cy="685800"/>
          </a:xfrm>
          <a:prstGeom prst="rect">
            <a:avLst/>
          </a:prstGeom>
        </p:spPr>
      </p:pic>
      <p:pic>
        <p:nvPicPr>
          <p:cNvPr id="18" name="SK-6-img-17" descr="preencoded.png"/>
          <p:cNvPicPr>
            <a:picLocks noChangeAspect="1"/>
          </p:cNvPicPr>
          <p:nvPr/>
        </p:nvPicPr>
        <p:blipFill>
          <a:blip r:embed="rId13"/>
          <a:stretch>
            <a:fillRect/>
          </a:stretch>
        </p:blipFill>
        <p:spPr>
          <a:xfrm>
            <a:off x="619125" y="5749975"/>
            <a:ext cx="233362" cy="186630"/>
          </a:xfrm>
          <a:prstGeom prst="rect">
            <a:avLst/>
          </a:prstGeom>
        </p:spPr>
      </p:pic>
      <p:sp>
        <p:nvSpPr>
          <p:cNvPr id="19" name="SK-6-text-18"/>
          <p:cNvSpPr/>
          <p:nvPr/>
        </p:nvSpPr>
        <p:spPr>
          <a:xfrm>
            <a:off x="333375" y="257175"/>
            <a:ext cx="754380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IDENTIFYING HIGH-RISK PATIENTS</a:t>
            </a:r>
            <a:endParaRPr lang="en-US" sz="1650" dirty="0"/>
          </a:p>
        </p:txBody>
      </p:sp>
      <p:sp>
        <p:nvSpPr>
          <p:cNvPr id="20" name="SK-6-text-19"/>
          <p:cNvSpPr/>
          <p:nvPr/>
        </p:nvSpPr>
        <p:spPr>
          <a:xfrm>
            <a:off x="333375" y="590550"/>
            <a:ext cx="754380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A: Risk Factors for Steroid-Induced Hyperglycaemia</a:t>
            </a:r>
            <a:endParaRPr lang="en-US" sz="900" dirty="0"/>
          </a:p>
        </p:txBody>
      </p:sp>
      <p:sp>
        <p:nvSpPr>
          <p:cNvPr id="21" name="SK-6-text-20"/>
          <p:cNvSpPr/>
          <p:nvPr/>
        </p:nvSpPr>
        <p:spPr>
          <a:xfrm>
            <a:off x="10808940" y="438150"/>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2" name="SK-6-text-21"/>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3" name="SK-6-text-22"/>
          <p:cNvSpPr/>
          <p:nvPr/>
        </p:nvSpPr>
        <p:spPr>
          <a:xfrm>
            <a:off x="904875" y="1807369"/>
            <a:ext cx="59664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Pre-existing Metabolic Status</a:t>
            </a:r>
            <a:endParaRPr lang="en-US" sz="1350" dirty="0"/>
          </a:p>
        </p:txBody>
      </p:sp>
      <p:sp>
        <p:nvSpPr>
          <p:cNvPr id="24" name="SK-6-text-23"/>
          <p:cNvSpPr/>
          <p:nvPr/>
        </p:nvSpPr>
        <p:spPr>
          <a:xfrm>
            <a:off x="904875" y="2112169"/>
            <a:ext cx="4905375" cy="400050"/>
          </a:xfrm>
          <a:prstGeom prst="rect">
            <a:avLst/>
          </a:prstGeom>
          <a:noFill/>
          <a:ln/>
        </p:spPr>
        <p:txBody>
          <a:bodyPr vert="horz" wrap="square" lIns="0" tIns="0" rIns="0" bIns="0" rtlCol="0" anchor="ctr"/>
          <a:lstStyle/>
          <a:p>
            <a:pPr marL="0" indent="0">
              <a:lnSpc>
                <a:spcPts val="1575"/>
              </a:lnSpc>
              <a:buNone/>
            </a:pPr>
            <a:r>
              <a:rPr lang="en-US" sz="1125" dirty="0">
                <a:solidFill>
                  <a:srgbClr val="444444"/>
                </a:solidFill>
              </a:rPr>
              <a:t>Known </a:t>
            </a:r>
            <a:r>
              <a:rPr lang="en-US" sz="1125" b="1" dirty="0">
                <a:solidFill>
                  <a:srgbClr val="444444"/>
                </a:solidFill>
              </a:rPr>
              <a:t>Type 2 Diabetes</a:t>
            </a:r>
            <a:r>
              <a:rPr lang="en-US" sz="1125" dirty="0">
                <a:solidFill>
                  <a:srgbClr val="444444"/>
                </a:solidFill>
              </a:rPr>
              <a:t> or Prediabetes/IGR. Steroids almost universally worsen glycaemic control in these patients.</a:t>
            </a:r>
            <a:endParaRPr lang="en-US" sz="1125" dirty="0"/>
          </a:p>
        </p:txBody>
      </p:sp>
      <p:sp>
        <p:nvSpPr>
          <p:cNvPr id="25" name="SK-6-text-24"/>
          <p:cNvSpPr/>
          <p:nvPr/>
        </p:nvSpPr>
        <p:spPr>
          <a:xfrm>
            <a:off x="6728520" y="1807369"/>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Obesity &amp; Anthropometrics</a:t>
            </a:r>
            <a:endParaRPr lang="en-US" sz="1350" dirty="0"/>
          </a:p>
        </p:txBody>
      </p:sp>
      <p:sp>
        <p:nvSpPr>
          <p:cNvPr id="26" name="SK-6-text-25"/>
          <p:cNvSpPr/>
          <p:nvPr/>
        </p:nvSpPr>
        <p:spPr>
          <a:xfrm>
            <a:off x="6728520" y="2112169"/>
            <a:ext cx="489198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BMI ≥ 30 kg/m²</a:t>
            </a:r>
            <a:r>
              <a:rPr lang="en-US" sz="1125" dirty="0">
                <a:solidFill>
                  <a:srgbClr val="444444"/>
                </a:solidFill>
              </a:rPr>
              <a:t>. Increased baseline insulin resistance amplifies the hyperglycaemic effect of glucocorticoids.</a:t>
            </a:r>
            <a:endParaRPr lang="en-US" sz="1125" dirty="0"/>
          </a:p>
        </p:txBody>
      </p:sp>
      <p:sp>
        <p:nvSpPr>
          <p:cNvPr id="27" name="SK-6-text-26"/>
          <p:cNvSpPr/>
          <p:nvPr/>
        </p:nvSpPr>
        <p:spPr>
          <a:xfrm>
            <a:off x="883741" y="3083719"/>
            <a:ext cx="4926509"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Age &amp; Ethnicity</a:t>
            </a:r>
            <a:endParaRPr lang="en-US" sz="1350" dirty="0"/>
          </a:p>
        </p:txBody>
      </p:sp>
      <p:sp>
        <p:nvSpPr>
          <p:cNvPr id="28" name="SK-6-text-27"/>
          <p:cNvSpPr/>
          <p:nvPr/>
        </p:nvSpPr>
        <p:spPr>
          <a:xfrm>
            <a:off x="883741" y="3388519"/>
            <a:ext cx="4926509"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444444"/>
                </a:solidFill>
              </a:rPr>
              <a:t>Age ≥ 45 years</a:t>
            </a:r>
            <a:r>
              <a:rPr lang="en-US" sz="1125" dirty="0">
                <a:solidFill>
                  <a:srgbClr val="444444"/>
                </a:solidFill>
              </a:rPr>
              <a:t>. High-risk ethnicities (South Asian, Black African, Afro-Caribbean) are predisposed to greater glycaemic excursions.</a:t>
            </a:r>
            <a:endParaRPr lang="en-US" sz="1125" dirty="0"/>
          </a:p>
        </p:txBody>
      </p:sp>
      <p:sp>
        <p:nvSpPr>
          <p:cNvPr id="29" name="SK-6-text-28"/>
          <p:cNvSpPr/>
          <p:nvPr/>
        </p:nvSpPr>
        <p:spPr>
          <a:xfrm>
            <a:off x="6725841" y="3083719"/>
            <a:ext cx="4894659"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Medical History</a:t>
            </a:r>
            <a:endParaRPr lang="en-US" sz="1350" dirty="0"/>
          </a:p>
        </p:txBody>
      </p:sp>
      <p:sp>
        <p:nvSpPr>
          <p:cNvPr id="30" name="SK-6-text-29"/>
          <p:cNvSpPr/>
          <p:nvPr/>
        </p:nvSpPr>
        <p:spPr>
          <a:xfrm>
            <a:off x="6725841" y="3388519"/>
            <a:ext cx="4894659" cy="400050"/>
          </a:xfrm>
          <a:prstGeom prst="rect">
            <a:avLst/>
          </a:prstGeom>
          <a:noFill/>
          <a:ln/>
        </p:spPr>
        <p:txBody>
          <a:bodyPr vert="horz" wrap="square" lIns="0" tIns="0" rIns="0" bIns="0" rtlCol="0" anchor="ctr"/>
          <a:lstStyle/>
          <a:p>
            <a:pPr marL="0" indent="0">
              <a:lnSpc>
                <a:spcPts val="1575"/>
              </a:lnSpc>
              <a:buNone/>
            </a:pPr>
            <a:r>
              <a:rPr lang="en-US" sz="1125" dirty="0">
                <a:solidFill>
                  <a:srgbClr val="444444"/>
                </a:solidFill>
              </a:rPr>
              <a:t>Family history of T2DM or previous </a:t>
            </a:r>
            <a:r>
              <a:rPr lang="en-US" sz="1125" b="1" dirty="0">
                <a:solidFill>
                  <a:srgbClr val="444444"/>
                </a:solidFill>
              </a:rPr>
              <a:t>Gestational Diabetes (GDM)</a:t>
            </a:r>
            <a:r>
              <a:rPr lang="en-US" sz="1125" dirty="0">
                <a:solidFill>
                  <a:srgbClr val="444444"/>
                </a:solidFill>
              </a:rPr>
              <a:t>. These indicate a reduced beta-cell reserve.</a:t>
            </a:r>
            <a:endParaRPr lang="en-US" sz="1125" dirty="0"/>
          </a:p>
        </p:txBody>
      </p:sp>
      <p:sp>
        <p:nvSpPr>
          <p:cNvPr id="31" name="SK-6-text-30"/>
          <p:cNvSpPr/>
          <p:nvPr/>
        </p:nvSpPr>
        <p:spPr>
          <a:xfrm>
            <a:off x="922883" y="4360069"/>
            <a:ext cx="4887367"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Steroid Regimen Factors</a:t>
            </a:r>
            <a:endParaRPr lang="en-US" sz="1350" dirty="0"/>
          </a:p>
        </p:txBody>
      </p:sp>
      <p:sp>
        <p:nvSpPr>
          <p:cNvPr id="32" name="SK-6-text-31"/>
          <p:cNvSpPr/>
          <p:nvPr/>
        </p:nvSpPr>
        <p:spPr>
          <a:xfrm>
            <a:off x="922883" y="4664869"/>
            <a:ext cx="4887367" cy="400050"/>
          </a:xfrm>
          <a:prstGeom prst="rect">
            <a:avLst/>
          </a:prstGeom>
          <a:noFill/>
          <a:ln/>
        </p:spPr>
        <p:txBody>
          <a:bodyPr vert="horz" wrap="square" lIns="0" tIns="0" rIns="0" bIns="0" rtlCol="0" anchor="ctr"/>
          <a:lstStyle/>
          <a:p>
            <a:pPr marL="0" indent="0">
              <a:lnSpc>
                <a:spcPts val="1575"/>
              </a:lnSpc>
              <a:buNone/>
            </a:pPr>
            <a:r>
              <a:rPr lang="en-US" sz="1125" dirty="0">
                <a:solidFill>
                  <a:srgbClr val="444444"/>
                </a:solidFill>
              </a:rPr>
              <a:t>High-dose therapy (e.g., </a:t>
            </a:r>
            <a:r>
              <a:rPr lang="en-US" sz="1125" b="1" dirty="0">
                <a:solidFill>
                  <a:srgbClr val="444444"/>
                </a:solidFill>
              </a:rPr>
              <a:t>Prednisolone &gt; 20mg/day</a:t>
            </a:r>
            <a:r>
              <a:rPr lang="en-US" sz="1125" dirty="0">
                <a:solidFill>
                  <a:srgbClr val="444444"/>
                </a:solidFill>
              </a:rPr>
              <a:t>) or long-term courses exceeding 2 weeks in duration.</a:t>
            </a:r>
            <a:endParaRPr lang="en-US" sz="1125" dirty="0"/>
          </a:p>
        </p:txBody>
      </p:sp>
      <p:sp>
        <p:nvSpPr>
          <p:cNvPr id="33" name="SK-6-text-32"/>
          <p:cNvSpPr/>
          <p:nvPr/>
        </p:nvSpPr>
        <p:spPr>
          <a:xfrm>
            <a:off x="6720483" y="4360069"/>
            <a:ext cx="4900017"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Initial Response</a:t>
            </a:r>
            <a:endParaRPr lang="en-US" sz="1350" dirty="0"/>
          </a:p>
        </p:txBody>
      </p:sp>
      <p:sp>
        <p:nvSpPr>
          <p:cNvPr id="34" name="SK-6-text-33"/>
          <p:cNvSpPr/>
          <p:nvPr/>
        </p:nvSpPr>
        <p:spPr>
          <a:xfrm>
            <a:off x="6720483" y="4664869"/>
            <a:ext cx="4900017" cy="400050"/>
          </a:xfrm>
          <a:prstGeom prst="rect">
            <a:avLst/>
          </a:prstGeom>
          <a:noFill/>
          <a:ln/>
        </p:spPr>
        <p:txBody>
          <a:bodyPr vert="horz" wrap="square" lIns="0" tIns="0" rIns="0" bIns="0" rtlCol="0" anchor="ctr"/>
          <a:lstStyle/>
          <a:p>
            <a:pPr marL="0" indent="0">
              <a:lnSpc>
                <a:spcPts val="1575"/>
              </a:lnSpc>
              <a:buNone/>
            </a:pPr>
            <a:r>
              <a:rPr lang="en-US" sz="1125" dirty="0">
                <a:solidFill>
                  <a:srgbClr val="444444"/>
                </a:solidFill>
              </a:rPr>
              <a:t>Elevated baseline blood glucose or HbA1c at the start of therapy often predicts significant steroid-induced spikes.</a:t>
            </a:r>
            <a:endParaRPr lang="en-US" sz="1125" dirty="0"/>
          </a:p>
        </p:txBody>
      </p:sp>
      <p:sp>
        <p:nvSpPr>
          <p:cNvPr id="35" name="SK-6-text-34"/>
          <p:cNvSpPr/>
          <p:nvPr/>
        </p:nvSpPr>
        <p:spPr>
          <a:xfrm>
            <a:off x="995363" y="5636419"/>
            <a:ext cx="10577513"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F37021"/>
                </a:solidFill>
              </a:rPr>
              <a:t>AKT RECALL:</a:t>
            </a:r>
            <a:r>
              <a:rPr lang="en-US" sz="1050" dirty="0">
                <a:solidFill>
                  <a:srgbClr val="FFFFFF"/>
                </a:solidFill>
              </a:rPr>
              <a:t> NICE (2026) recommends that </a:t>
            </a:r>
            <a:r>
              <a:rPr lang="en-US" sz="1050" b="1" dirty="0">
                <a:solidFill>
                  <a:srgbClr val="F37021"/>
                </a:solidFill>
              </a:rPr>
              <a:t>ALL</a:t>
            </a:r>
            <a:r>
              <a:rPr lang="en-US" sz="1050" dirty="0">
                <a:solidFill>
                  <a:srgbClr val="FFFFFF"/>
                </a:solidFill>
              </a:rPr>
              <a:t> patients starting corticosteroids for ≥3 days should be screened, but vigilance is paramount in the high-risk groups identified above.</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7-img-3" descr="preencoded.png"/>
          <p:cNvPicPr>
            <a:picLocks noChangeAspect="1"/>
          </p:cNvPicPr>
          <p:nvPr/>
        </p:nvPicPr>
        <p:blipFill>
          <a:blip r:embed="rId5"/>
          <a:stretch>
            <a:fillRect/>
          </a:stretch>
        </p:blipFill>
        <p:spPr>
          <a:xfrm>
            <a:off x="142875" y="114300"/>
            <a:ext cx="11906250" cy="695325"/>
          </a:xfrm>
          <a:prstGeom prst="rect">
            <a:avLst/>
          </a:prstGeom>
        </p:spPr>
      </p:pic>
      <p:pic>
        <p:nvPicPr>
          <p:cNvPr id="5" name="SK-7-img-4" descr="preencoded.png"/>
          <p:cNvPicPr>
            <a:picLocks noChangeAspect="1"/>
          </p:cNvPicPr>
          <p:nvPr/>
        </p:nvPicPr>
        <p:blipFill>
          <a:blip r:embed="rId6"/>
          <a:stretch>
            <a:fillRect/>
          </a:stretch>
        </p:blipFill>
        <p:spPr>
          <a:xfrm>
            <a:off x="381000" y="1345406"/>
            <a:ext cx="2857500" cy="523875"/>
          </a:xfrm>
          <a:prstGeom prst="rect">
            <a:avLst/>
          </a:prstGeom>
        </p:spPr>
      </p:pic>
      <p:pic>
        <p:nvPicPr>
          <p:cNvPr id="6" name="SK-7-img-5" descr="preencoded.png"/>
          <p:cNvPicPr>
            <a:picLocks noChangeAspect="1"/>
          </p:cNvPicPr>
          <p:nvPr/>
        </p:nvPicPr>
        <p:blipFill>
          <a:blip r:embed="rId7"/>
          <a:stretch>
            <a:fillRect/>
          </a:stretch>
        </p:blipFill>
        <p:spPr>
          <a:xfrm>
            <a:off x="552450" y="1526828"/>
            <a:ext cx="214313" cy="175320"/>
          </a:xfrm>
          <a:prstGeom prst="rect">
            <a:avLst/>
          </a:prstGeom>
        </p:spPr>
      </p:pic>
      <p:pic>
        <p:nvPicPr>
          <p:cNvPr id="7" name="SK-7-img-6" descr="preencoded.png"/>
          <p:cNvPicPr>
            <a:picLocks noChangeAspect="1"/>
          </p:cNvPicPr>
          <p:nvPr/>
        </p:nvPicPr>
        <p:blipFill>
          <a:blip r:embed="rId8"/>
          <a:stretch>
            <a:fillRect/>
          </a:stretch>
        </p:blipFill>
        <p:spPr>
          <a:xfrm>
            <a:off x="3238500" y="1345406"/>
            <a:ext cx="2286000" cy="523875"/>
          </a:xfrm>
          <a:prstGeom prst="rect">
            <a:avLst/>
          </a:prstGeom>
        </p:spPr>
      </p:pic>
      <p:pic>
        <p:nvPicPr>
          <p:cNvPr id="8" name="SK-7-img-7" descr="preencoded.png"/>
          <p:cNvPicPr>
            <a:picLocks noChangeAspect="1"/>
          </p:cNvPicPr>
          <p:nvPr/>
        </p:nvPicPr>
        <p:blipFill>
          <a:blip r:embed="rId9"/>
          <a:stretch>
            <a:fillRect/>
          </a:stretch>
        </p:blipFill>
        <p:spPr>
          <a:xfrm>
            <a:off x="3526334" y="1526828"/>
            <a:ext cx="214313" cy="175320"/>
          </a:xfrm>
          <a:prstGeom prst="rect">
            <a:avLst/>
          </a:prstGeom>
        </p:spPr>
      </p:pic>
      <p:pic>
        <p:nvPicPr>
          <p:cNvPr id="9" name="SK-7-img-8" descr="preencoded.png"/>
          <p:cNvPicPr>
            <a:picLocks noChangeAspect="1"/>
          </p:cNvPicPr>
          <p:nvPr/>
        </p:nvPicPr>
        <p:blipFill>
          <a:blip r:embed="rId6"/>
          <a:stretch>
            <a:fillRect/>
          </a:stretch>
        </p:blipFill>
        <p:spPr>
          <a:xfrm>
            <a:off x="5524500" y="1345406"/>
            <a:ext cx="2857500" cy="523875"/>
          </a:xfrm>
          <a:prstGeom prst="rect">
            <a:avLst/>
          </a:prstGeom>
        </p:spPr>
      </p:pic>
      <p:pic>
        <p:nvPicPr>
          <p:cNvPr id="10" name="SK-7-img-9" descr="preencoded.png"/>
          <p:cNvPicPr>
            <a:picLocks noChangeAspect="1"/>
          </p:cNvPicPr>
          <p:nvPr/>
        </p:nvPicPr>
        <p:blipFill>
          <a:blip r:embed="rId10"/>
          <a:stretch>
            <a:fillRect/>
          </a:stretch>
        </p:blipFill>
        <p:spPr>
          <a:xfrm>
            <a:off x="5695950" y="1526828"/>
            <a:ext cx="214313" cy="175320"/>
          </a:xfrm>
          <a:prstGeom prst="rect">
            <a:avLst/>
          </a:prstGeom>
        </p:spPr>
      </p:pic>
      <p:pic>
        <p:nvPicPr>
          <p:cNvPr id="11" name="SK-7-img-10" descr="preencoded.png"/>
          <p:cNvPicPr>
            <a:picLocks noChangeAspect="1"/>
          </p:cNvPicPr>
          <p:nvPr/>
        </p:nvPicPr>
        <p:blipFill>
          <a:blip r:embed="rId11"/>
          <a:stretch>
            <a:fillRect/>
          </a:stretch>
        </p:blipFill>
        <p:spPr>
          <a:xfrm>
            <a:off x="8382000" y="1345406"/>
            <a:ext cx="3429000" cy="523875"/>
          </a:xfrm>
          <a:prstGeom prst="rect">
            <a:avLst/>
          </a:prstGeom>
        </p:spPr>
      </p:pic>
      <p:pic>
        <p:nvPicPr>
          <p:cNvPr id="12" name="SK-7-img-11" descr="preencoded.png"/>
          <p:cNvPicPr>
            <a:picLocks noChangeAspect="1"/>
          </p:cNvPicPr>
          <p:nvPr/>
        </p:nvPicPr>
        <p:blipFill>
          <a:blip r:embed="rId12"/>
          <a:stretch>
            <a:fillRect/>
          </a:stretch>
        </p:blipFill>
        <p:spPr>
          <a:xfrm>
            <a:off x="8553450" y="1526828"/>
            <a:ext cx="214313" cy="175320"/>
          </a:xfrm>
          <a:prstGeom prst="rect">
            <a:avLst/>
          </a:prstGeom>
        </p:spPr>
      </p:pic>
      <p:pic>
        <p:nvPicPr>
          <p:cNvPr id="13" name="SK-7-img-12" descr="preencoded.png"/>
          <p:cNvPicPr>
            <a:picLocks noChangeAspect="1"/>
          </p:cNvPicPr>
          <p:nvPr/>
        </p:nvPicPr>
        <p:blipFill>
          <a:blip r:embed="rId13"/>
          <a:stretch>
            <a:fillRect/>
          </a:stretch>
        </p:blipFill>
        <p:spPr>
          <a:xfrm>
            <a:off x="381000" y="1869281"/>
            <a:ext cx="2857500" cy="504825"/>
          </a:xfrm>
          <a:prstGeom prst="rect">
            <a:avLst/>
          </a:prstGeom>
        </p:spPr>
      </p:pic>
      <p:pic>
        <p:nvPicPr>
          <p:cNvPr id="14" name="SK-7-img-13" descr="preencoded.png"/>
          <p:cNvPicPr>
            <a:picLocks noChangeAspect="1"/>
          </p:cNvPicPr>
          <p:nvPr/>
        </p:nvPicPr>
        <p:blipFill>
          <a:blip r:embed="rId14"/>
          <a:stretch>
            <a:fillRect/>
          </a:stretch>
        </p:blipFill>
        <p:spPr>
          <a:xfrm>
            <a:off x="3238500" y="1869281"/>
            <a:ext cx="2286000" cy="504825"/>
          </a:xfrm>
          <a:prstGeom prst="rect">
            <a:avLst/>
          </a:prstGeom>
        </p:spPr>
      </p:pic>
      <p:pic>
        <p:nvPicPr>
          <p:cNvPr id="15" name="SK-7-img-14" descr="preencoded.png"/>
          <p:cNvPicPr>
            <a:picLocks noChangeAspect="1"/>
          </p:cNvPicPr>
          <p:nvPr/>
        </p:nvPicPr>
        <p:blipFill>
          <a:blip r:embed="rId13"/>
          <a:stretch>
            <a:fillRect/>
          </a:stretch>
        </p:blipFill>
        <p:spPr>
          <a:xfrm>
            <a:off x="5524500" y="1869281"/>
            <a:ext cx="2857500" cy="504825"/>
          </a:xfrm>
          <a:prstGeom prst="rect">
            <a:avLst/>
          </a:prstGeom>
        </p:spPr>
      </p:pic>
      <p:pic>
        <p:nvPicPr>
          <p:cNvPr id="16" name="SK-7-img-15" descr="preencoded.png"/>
          <p:cNvPicPr>
            <a:picLocks noChangeAspect="1"/>
          </p:cNvPicPr>
          <p:nvPr/>
        </p:nvPicPr>
        <p:blipFill>
          <a:blip r:embed="rId15"/>
          <a:stretch>
            <a:fillRect/>
          </a:stretch>
        </p:blipFill>
        <p:spPr>
          <a:xfrm>
            <a:off x="8382000" y="1869281"/>
            <a:ext cx="3429000" cy="504825"/>
          </a:xfrm>
          <a:prstGeom prst="rect">
            <a:avLst/>
          </a:prstGeom>
        </p:spPr>
      </p:pic>
      <p:pic>
        <p:nvPicPr>
          <p:cNvPr id="17" name="SK-7-img-16" descr="preencoded.png"/>
          <p:cNvPicPr>
            <a:picLocks noChangeAspect="1"/>
          </p:cNvPicPr>
          <p:nvPr/>
        </p:nvPicPr>
        <p:blipFill>
          <a:blip r:embed="rId16"/>
          <a:stretch>
            <a:fillRect/>
          </a:stretch>
        </p:blipFill>
        <p:spPr>
          <a:xfrm>
            <a:off x="381000" y="2374106"/>
            <a:ext cx="11430000" cy="504825"/>
          </a:xfrm>
          <a:prstGeom prst="rect">
            <a:avLst/>
          </a:prstGeom>
        </p:spPr>
      </p:pic>
      <p:pic>
        <p:nvPicPr>
          <p:cNvPr id="18" name="SK-7-img-17" descr="preencoded.png"/>
          <p:cNvPicPr>
            <a:picLocks noChangeAspect="1"/>
          </p:cNvPicPr>
          <p:nvPr/>
        </p:nvPicPr>
        <p:blipFill>
          <a:blip r:embed="rId17"/>
          <a:stretch>
            <a:fillRect/>
          </a:stretch>
        </p:blipFill>
        <p:spPr>
          <a:xfrm>
            <a:off x="381000" y="2374106"/>
            <a:ext cx="2857500" cy="504825"/>
          </a:xfrm>
          <a:prstGeom prst="rect">
            <a:avLst/>
          </a:prstGeom>
        </p:spPr>
      </p:pic>
      <p:pic>
        <p:nvPicPr>
          <p:cNvPr id="19" name="SK-7-img-18" descr="preencoded.png"/>
          <p:cNvPicPr>
            <a:picLocks noChangeAspect="1"/>
          </p:cNvPicPr>
          <p:nvPr/>
        </p:nvPicPr>
        <p:blipFill>
          <a:blip r:embed="rId18"/>
          <a:stretch>
            <a:fillRect/>
          </a:stretch>
        </p:blipFill>
        <p:spPr>
          <a:xfrm>
            <a:off x="3238500" y="2374106"/>
            <a:ext cx="2286000" cy="504825"/>
          </a:xfrm>
          <a:prstGeom prst="rect">
            <a:avLst/>
          </a:prstGeom>
        </p:spPr>
      </p:pic>
      <p:pic>
        <p:nvPicPr>
          <p:cNvPr id="20" name="SK-7-img-19" descr="preencoded.png"/>
          <p:cNvPicPr>
            <a:picLocks noChangeAspect="1"/>
          </p:cNvPicPr>
          <p:nvPr/>
        </p:nvPicPr>
        <p:blipFill>
          <a:blip r:embed="rId17"/>
          <a:stretch>
            <a:fillRect/>
          </a:stretch>
        </p:blipFill>
        <p:spPr>
          <a:xfrm>
            <a:off x="5524500" y="2374106"/>
            <a:ext cx="2857500" cy="504825"/>
          </a:xfrm>
          <a:prstGeom prst="rect">
            <a:avLst/>
          </a:prstGeom>
        </p:spPr>
      </p:pic>
      <p:pic>
        <p:nvPicPr>
          <p:cNvPr id="21" name="SK-7-img-20" descr="preencoded.png"/>
          <p:cNvPicPr>
            <a:picLocks noChangeAspect="1"/>
          </p:cNvPicPr>
          <p:nvPr/>
        </p:nvPicPr>
        <p:blipFill>
          <a:blip r:embed="rId19"/>
          <a:stretch>
            <a:fillRect/>
          </a:stretch>
        </p:blipFill>
        <p:spPr>
          <a:xfrm>
            <a:off x="8382000" y="2374106"/>
            <a:ext cx="3429000" cy="504825"/>
          </a:xfrm>
          <a:prstGeom prst="rect">
            <a:avLst/>
          </a:prstGeom>
        </p:spPr>
      </p:pic>
      <p:pic>
        <p:nvPicPr>
          <p:cNvPr id="22" name="SK-7-img-21" descr="preencoded.png"/>
          <p:cNvPicPr>
            <a:picLocks noChangeAspect="1"/>
          </p:cNvPicPr>
          <p:nvPr/>
        </p:nvPicPr>
        <p:blipFill>
          <a:blip r:embed="rId13"/>
          <a:stretch>
            <a:fillRect/>
          </a:stretch>
        </p:blipFill>
        <p:spPr>
          <a:xfrm>
            <a:off x="381000" y="2878931"/>
            <a:ext cx="2857500" cy="504825"/>
          </a:xfrm>
          <a:prstGeom prst="rect">
            <a:avLst/>
          </a:prstGeom>
        </p:spPr>
      </p:pic>
      <p:pic>
        <p:nvPicPr>
          <p:cNvPr id="23" name="SK-7-img-22" descr="preencoded.png"/>
          <p:cNvPicPr>
            <a:picLocks noChangeAspect="1"/>
          </p:cNvPicPr>
          <p:nvPr/>
        </p:nvPicPr>
        <p:blipFill>
          <a:blip r:embed="rId14"/>
          <a:stretch>
            <a:fillRect/>
          </a:stretch>
        </p:blipFill>
        <p:spPr>
          <a:xfrm>
            <a:off x="3238500" y="2878931"/>
            <a:ext cx="2286000" cy="504825"/>
          </a:xfrm>
          <a:prstGeom prst="rect">
            <a:avLst/>
          </a:prstGeom>
        </p:spPr>
      </p:pic>
      <p:pic>
        <p:nvPicPr>
          <p:cNvPr id="24" name="SK-7-img-23" descr="preencoded.png"/>
          <p:cNvPicPr>
            <a:picLocks noChangeAspect="1"/>
          </p:cNvPicPr>
          <p:nvPr/>
        </p:nvPicPr>
        <p:blipFill>
          <a:blip r:embed="rId13"/>
          <a:stretch>
            <a:fillRect/>
          </a:stretch>
        </p:blipFill>
        <p:spPr>
          <a:xfrm>
            <a:off x="5524500" y="2878931"/>
            <a:ext cx="2857500" cy="504825"/>
          </a:xfrm>
          <a:prstGeom prst="rect">
            <a:avLst/>
          </a:prstGeom>
        </p:spPr>
      </p:pic>
      <p:pic>
        <p:nvPicPr>
          <p:cNvPr id="25" name="SK-7-img-24" descr="preencoded.png"/>
          <p:cNvPicPr>
            <a:picLocks noChangeAspect="1"/>
          </p:cNvPicPr>
          <p:nvPr/>
        </p:nvPicPr>
        <p:blipFill>
          <a:blip r:embed="rId15"/>
          <a:stretch>
            <a:fillRect/>
          </a:stretch>
        </p:blipFill>
        <p:spPr>
          <a:xfrm>
            <a:off x="8382000" y="2878931"/>
            <a:ext cx="3429000" cy="504825"/>
          </a:xfrm>
          <a:prstGeom prst="rect">
            <a:avLst/>
          </a:prstGeom>
        </p:spPr>
      </p:pic>
      <p:pic>
        <p:nvPicPr>
          <p:cNvPr id="26" name="SK-7-img-25" descr="preencoded.png"/>
          <p:cNvPicPr>
            <a:picLocks noChangeAspect="1"/>
          </p:cNvPicPr>
          <p:nvPr/>
        </p:nvPicPr>
        <p:blipFill>
          <a:blip r:embed="rId16"/>
          <a:stretch>
            <a:fillRect/>
          </a:stretch>
        </p:blipFill>
        <p:spPr>
          <a:xfrm>
            <a:off x="381000" y="3383756"/>
            <a:ext cx="11430000" cy="504825"/>
          </a:xfrm>
          <a:prstGeom prst="rect">
            <a:avLst/>
          </a:prstGeom>
        </p:spPr>
      </p:pic>
      <p:pic>
        <p:nvPicPr>
          <p:cNvPr id="27" name="SK-7-img-26" descr="preencoded.png"/>
          <p:cNvPicPr>
            <a:picLocks noChangeAspect="1"/>
          </p:cNvPicPr>
          <p:nvPr/>
        </p:nvPicPr>
        <p:blipFill>
          <a:blip r:embed="rId17"/>
          <a:stretch>
            <a:fillRect/>
          </a:stretch>
        </p:blipFill>
        <p:spPr>
          <a:xfrm>
            <a:off x="381000" y="3383756"/>
            <a:ext cx="2857500" cy="504825"/>
          </a:xfrm>
          <a:prstGeom prst="rect">
            <a:avLst/>
          </a:prstGeom>
        </p:spPr>
      </p:pic>
      <p:pic>
        <p:nvPicPr>
          <p:cNvPr id="28" name="SK-7-img-27" descr="preencoded.png"/>
          <p:cNvPicPr>
            <a:picLocks noChangeAspect="1"/>
          </p:cNvPicPr>
          <p:nvPr/>
        </p:nvPicPr>
        <p:blipFill>
          <a:blip r:embed="rId18"/>
          <a:stretch>
            <a:fillRect/>
          </a:stretch>
        </p:blipFill>
        <p:spPr>
          <a:xfrm>
            <a:off x="3238500" y="3383756"/>
            <a:ext cx="2286000" cy="504825"/>
          </a:xfrm>
          <a:prstGeom prst="rect">
            <a:avLst/>
          </a:prstGeom>
        </p:spPr>
      </p:pic>
      <p:pic>
        <p:nvPicPr>
          <p:cNvPr id="29" name="SK-7-img-28" descr="preencoded.png"/>
          <p:cNvPicPr>
            <a:picLocks noChangeAspect="1"/>
          </p:cNvPicPr>
          <p:nvPr/>
        </p:nvPicPr>
        <p:blipFill>
          <a:blip r:embed="rId17"/>
          <a:stretch>
            <a:fillRect/>
          </a:stretch>
        </p:blipFill>
        <p:spPr>
          <a:xfrm>
            <a:off x="5524500" y="3383756"/>
            <a:ext cx="2857500" cy="504825"/>
          </a:xfrm>
          <a:prstGeom prst="rect">
            <a:avLst/>
          </a:prstGeom>
        </p:spPr>
      </p:pic>
      <p:pic>
        <p:nvPicPr>
          <p:cNvPr id="30" name="SK-7-img-29" descr="preencoded.png"/>
          <p:cNvPicPr>
            <a:picLocks noChangeAspect="1"/>
          </p:cNvPicPr>
          <p:nvPr/>
        </p:nvPicPr>
        <p:blipFill>
          <a:blip r:embed="rId19"/>
          <a:stretch>
            <a:fillRect/>
          </a:stretch>
        </p:blipFill>
        <p:spPr>
          <a:xfrm>
            <a:off x="8382000" y="3383756"/>
            <a:ext cx="3429000" cy="504825"/>
          </a:xfrm>
          <a:prstGeom prst="rect">
            <a:avLst/>
          </a:prstGeom>
        </p:spPr>
      </p:pic>
      <p:pic>
        <p:nvPicPr>
          <p:cNvPr id="31" name="SK-7-img-30" descr="preencoded.png"/>
          <p:cNvPicPr>
            <a:picLocks noChangeAspect="1"/>
          </p:cNvPicPr>
          <p:nvPr/>
        </p:nvPicPr>
        <p:blipFill>
          <a:blip r:embed="rId13"/>
          <a:stretch>
            <a:fillRect/>
          </a:stretch>
        </p:blipFill>
        <p:spPr>
          <a:xfrm>
            <a:off x="381000" y="3888581"/>
            <a:ext cx="2857500" cy="504825"/>
          </a:xfrm>
          <a:prstGeom prst="rect">
            <a:avLst/>
          </a:prstGeom>
        </p:spPr>
      </p:pic>
      <p:pic>
        <p:nvPicPr>
          <p:cNvPr id="32" name="SK-7-img-31" descr="preencoded.png"/>
          <p:cNvPicPr>
            <a:picLocks noChangeAspect="1"/>
          </p:cNvPicPr>
          <p:nvPr/>
        </p:nvPicPr>
        <p:blipFill>
          <a:blip r:embed="rId14"/>
          <a:stretch>
            <a:fillRect/>
          </a:stretch>
        </p:blipFill>
        <p:spPr>
          <a:xfrm>
            <a:off x="3238500" y="3888581"/>
            <a:ext cx="2286000" cy="504825"/>
          </a:xfrm>
          <a:prstGeom prst="rect">
            <a:avLst/>
          </a:prstGeom>
        </p:spPr>
      </p:pic>
      <p:pic>
        <p:nvPicPr>
          <p:cNvPr id="33" name="SK-7-img-32" descr="preencoded.png"/>
          <p:cNvPicPr>
            <a:picLocks noChangeAspect="1"/>
          </p:cNvPicPr>
          <p:nvPr/>
        </p:nvPicPr>
        <p:blipFill>
          <a:blip r:embed="rId13"/>
          <a:stretch>
            <a:fillRect/>
          </a:stretch>
        </p:blipFill>
        <p:spPr>
          <a:xfrm>
            <a:off x="5524500" y="3888581"/>
            <a:ext cx="2857500" cy="504825"/>
          </a:xfrm>
          <a:prstGeom prst="rect">
            <a:avLst/>
          </a:prstGeom>
        </p:spPr>
      </p:pic>
      <p:pic>
        <p:nvPicPr>
          <p:cNvPr id="34" name="SK-7-img-33" descr="preencoded.png"/>
          <p:cNvPicPr>
            <a:picLocks noChangeAspect="1"/>
          </p:cNvPicPr>
          <p:nvPr/>
        </p:nvPicPr>
        <p:blipFill>
          <a:blip r:embed="rId15"/>
          <a:stretch>
            <a:fillRect/>
          </a:stretch>
        </p:blipFill>
        <p:spPr>
          <a:xfrm>
            <a:off x="8382000" y="3888581"/>
            <a:ext cx="3429000" cy="504825"/>
          </a:xfrm>
          <a:prstGeom prst="rect">
            <a:avLst/>
          </a:prstGeom>
        </p:spPr>
      </p:pic>
      <p:pic>
        <p:nvPicPr>
          <p:cNvPr id="35" name="SK-7-img-34" descr="preencoded.png"/>
          <p:cNvPicPr>
            <a:picLocks noChangeAspect="1"/>
          </p:cNvPicPr>
          <p:nvPr/>
        </p:nvPicPr>
        <p:blipFill>
          <a:blip r:embed="rId16"/>
          <a:stretch>
            <a:fillRect/>
          </a:stretch>
        </p:blipFill>
        <p:spPr>
          <a:xfrm>
            <a:off x="381000" y="4393406"/>
            <a:ext cx="11430000" cy="504825"/>
          </a:xfrm>
          <a:prstGeom prst="rect">
            <a:avLst/>
          </a:prstGeom>
        </p:spPr>
      </p:pic>
      <p:pic>
        <p:nvPicPr>
          <p:cNvPr id="36" name="SK-7-img-35" descr="preencoded.png"/>
          <p:cNvPicPr>
            <a:picLocks noChangeAspect="1"/>
          </p:cNvPicPr>
          <p:nvPr/>
        </p:nvPicPr>
        <p:blipFill>
          <a:blip r:embed="rId17"/>
          <a:stretch>
            <a:fillRect/>
          </a:stretch>
        </p:blipFill>
        <p:spPr>
          <a:xfrm>
            <a:off x="381000" y="4393406"/>
            <a:ext cx="2857500" cy="504825"/>
          </a:xfrm>
          <a:prstGeom prst="rect">
            <a:avLst/>
          </a:prstGeom>
        </p:spPr>
      </p:pic>
      <p:pic>
        <p:nvPicPr>
          <p:cNvPr id="37" name="SK-7-img-36" descr="preencoded.png"/>
          <p:cNvPicPr>
            <a:picLocks noChangeAspect="1"/>
          </p:cNvPicPr>
          <p:nvPr/>
        </p:nvPicPr>
        <p:blipFill>
          <a:blip r:embed="rId18"/>
          <a:stretch>
            <a:fillRect/>
          </a:stretch>
        </p:blipFill>
        <p:spPr>
          <a:xfrm>
            <a:off x="3238500" y="4393406"/>
            <a:ext cx="2286000" cy="504825"/>
          </a:xfrm>
          <a:prstGeom prst="rect">
            <a:avLst/>
          </a:prstGeom>
        </p:spPr>
      </p:pic>
      <p:pic>
        <p:nvPicPr>
          <p:cNvPr id="38" name="SK-7-img-37" descr="preencoded.png"/>
          <p:cNvPicPr>
            <a:picLocks noChangeAspect="1"/>
          </p:cNvPicPr>
          <p:nvPr/>
        </p:nvPicPr>
        <p:blipFill>
          <a:blip r:embed="rId17"/>
          <a:stretch>
            <a:fillRect/>
          </a:stretch>
        </p:blipFill>
        <p:spPr>
          <a:xfrm>
            <a:off x="5524500" y="4393406"/>
            <a:ext cx="2857500" cy="504825"/>
          </a:xfrm>
          <a:prstGeom prst="rect">
            <a:avLst/>
          </a:prstGeom>
        </p:spPr>
      </p:pic>
      <p:pic>
        <p:nvPicPr>
          <p:cNvPr id="39" name="SK-7-img-38" descr="preencoded.png"/>
          <p:cNvPicPr>
            <a:picLocks noChangeAspect="1"/>
          </p:cNvPicPr>
          <p:nvPr/>
        </p:nvPicPr>
        <p:blipFill>
          <a:blip r:embed="rId19"/>
          <a:stretch>
            <a:fillRect/>
          </a:stretch>
        </p:blipFill>
        <p:spPr>
          <a:xfrm>
            <a:off x="8382000" y="4393406"/>
            <a:ext cx="3429000" cy="504825"/>
          </a:xfrm>
          <a:prstGeom prst="rect">
            <a:avLst/>
          </a:prstGeom>
        </p:spPr>
      </p:pic>
      <p:pic>
        <p:nvPicPr>
          <p:cNvPr id="40" name="SK-7-img-39" descr="preencoded.png"/>
          <p:cNvPicPr>
            <a:picLocks noChangeAspect="1"/>
          </p:cNvPicPr>
          <p:nvPr/>
        </p:nvPicPr>
        <p:blipFill>
          <a:blip r:embed="rId13"/>
          <a:stretch>
            <a:fillRect/>
          </a:stretch>
        </p:blipFill>
        <p:spPr>
          <a:xfrm>
            <a:off x="381000" y="4898231"/>
            <a:ext cx="2857500" cy="504825"/>
          </a:xfrm>
          <a:prstGeom prst="rect">
            <a:avLst/>
          </a:prstGeom>
        </p:spPr>
      </p:pic>
      <p:pic>
        <p:nvPicPr>
          <p:cNvPr id="41" name="SK-7-img-40" descr="preencoded.png"/>
          <p:cNvPicPr>
            <a:picLocks noChangeAspect="1"/>
          </p:cNvPicPr>
          <p:nvPr/>
        </p:nvPicPr>
        <p:blipFill>
          <a:blip r:embed="rId14"/>
          <a:stretch>
            <a:fillRect/>
          </a:stretch>
        </p:blipFill>
        <p:spPr>
          <a:xfrm>
            <a:off x="3238500" y="4898231"/>
            <a:ext cx="2286000" cy="504825"/>
          </a:xfrm>
          <a:prstGeom prst="rect">
            <a:avLst/>
          </a:prstGeom>
        </p:spPr>
      </p:pic>
      <p:pic>
        <p:nvPicPr>
          <p:cNvPr id="42" name="SK-7-img-41" descr="preencoded.png"/>
          <p:cNvPicPr>
            <a:picLocks noChangeAspect="1"/>
          </p:cNvPicPr>
          <p:nvPr/>
        </p:nvPicPr>
        <p:blipFill>
          <a:blip r:embed="rId13"/>
          <a:stretch>
            <a:fillRect/>
          </a:stretch>
        </p:blipFill>
        <p:spPr>
          <a:xfrm>
            <a:off x="5524500" y="4898231"/>
            <a:ext cx="2857500" cy="504825"/>
          </a:xfrm>
          <a:prstGeom prst="rect">
            <a:avLst/>
          </a:prstGeom>
        </p:spPr>
      </p:pic>
      <p:pic>
        <p:nvPicPr>
          <p:cNvPr id="43" name="SK-7-img-42" descr="preencoded.png"/>
          <p:cNvPicPr>
            <a:picLocks noChangeAspect="1"/>
          </p:cNvPicPr>
          <p:nvPr/>
        </p:nvPicPr>
        <p:blipFill>
          <a:blip r:embed="rId15"/>
          <a:stretch>
            <a:fillRect/>
          </a:stretch>
        </p:blipFill>
        <p:spPr>
          <a:xfrm>
            <a:off x="8382000" y="4898231"/>
            <a:ext cx="3429000" cy="504825"/>
          </a:xfrm>
          <a:prstGeom prst="rect">
            <a:avLst/>
          </a:prstGeom>
        </p:spPr>
      </p:pic>
      <p:pic>
        <p:nvPicPr>
          <p:cNvPr id="44" name="SK-7-img-43" descr="preencoded.png"/>
          <p:cNvPicPr>
            <a:picLocks noChangeAspect="1"/>
          </p:cNvPicPr>
          <p:nvPr/>
        </p:nvPicPr>
        <p:blipFill>
          <a:blip r:embed="rId20"/>
          <a:stretch>
            <a:fillRect/>
          </a:stretch>
        </p:blipFill>
        <p:spPr>
          <a:xfrm>
            <a:off x="381000" y="5517356"/>
            <a:ext cx="11430000" cy="552450"/>
          </a:xfrm>
          <a:prstGeom prst="rect">
            <a:avLst/>
          </a:prstGeom>
        </p:spPr>
      </p:pic>
      <p:pic>
        <p:nvPicPr>
          <p:cNvPr id="45" name="SK-7-img-44" descr="preencoded.png"/>
          <p:cNvPicPr>
            <a:picLocks noChangeAspect="1"/>
          </p:cNvPicPr>
          <p:nvPr/>
        </p:nvPicPr>
        <p:blipFill>
          <a:blip r:embed="rId21"/>
          <a:stretch>
            <a:fillRect/>
          </a:stretch>
        </p:blipFill>
        <p:spPr>
          <a:xfrm>
            <a:off x="523875" y="5632549"/>
            <a:ext cx="166688" cy="137220"/>
          </a:xfrm>
          <a:prstGeom prst="rect">
            <a:avLst/>
          </a:prstGeom>
        </p:spPr>
      </p:pic>
      <p:pic>
        <p:nvPicPr>
          <p:cNvPr id="46" name="SK-7-img-45" descr="preencoded.png"/>
          <p:cNvPicPr>
            <a:picLocks noChangeAspect="1"/>
          </p:cNvPicPr>
          <p:nvPr/>
        </p:nvPicPr>
        <p:blipFill>
          <a:blip r:embed="rId22"/>
          <a:stretch>
            <a:fillRect/>
          </a:stretch>
        </p:blipFill>
        <p:spPr>
          <a:xfrm>
            <a:off x="0" y="6534150"/>
            <a:ext cx="12192000" cy="323850"/>
          </a:xfrm>
          <a:prstGeom prst="rect">
            <a:avLst/>
          </a:prstGeom>
        </p:spPr>
      </p:pic>
      <p:sp>
        <p:nvSpPr>
          <p:cNvPr id="47" name="SK-7-text-46"/>
          <p:cNvSpPr/>
          <p:nvPr/>
        </p:nvSpPr>
        <p:spPr>
          <a:xfrm>
            <a:off x="333375" y="209550"/>
            <a:ext cx="754380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STEROID-INDUCED HYPERGLYCAEMIA</a:t>
            </a:r>
            <a:endParaRPr lang="en-US" sz="1650" dirty="0"/>
          </a:p>
        </p:txBody>
      </p:sp>
      <p:sp>
        <p:nvSpPr>
          <p:cNvPr id="48" name="SK-7-text-47"/>
          <p:cNvSpPr/>
          <p:nvPr/>
        </p:nvSpPr>
        <p:spPr>
          <a:xfrm>
            <a:off x="333375" y="542925"/>
            <a:ext cx="740664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A: Relative Potency &amp; Duration of Common Steroids</a:t>
            </a:r>
            <a:endParaRPr lang="en-US" sz="900" dirty="0"/>
          </a:p>
        </p:txBody>
      </p:sp>
      <p:sp>
        <p:nvSpPr>
          <p:cNvPr id="49" name="SK-7-text-48"/>
          <p:cNvSpPr/>
          <p:nvPr/>
        </p:nvSpPr>
        <p:spPr>
          <a:xfrm>
            <a:off x="10808940" y="390525"/>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50" name="SK-7-text-49"/>
          <p:cNvSpPr/>
          <p:nvPr/>
        </p:nvSpPr>
        <p:spPr>
          <a:xfrm>
            <a:off x="333375" y="809625"/>
            <a:ext cx="11525250" cy="18573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51" name="SK-7-text-50"/>
          <p:cNvSpPr/>
          <p:nvPr/>
        </p:nvSpPr>
        <p:spPr>
          <a:xfrm>
            <a:off x="842963" y="1345406"/>
            <a:ext cx="2715768" cy="523875"/>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rPr>
              <a:t> Glucocorticoid</a:t>
            </a:r>
            <a:endParaRPr lang="en-US" sz="1350" dirty="0"/>
          </a:p>
        </p:txBody>
      </p:sp>
      <p:sp>
        <p:nvSpPr>
          <p:cNvPr id="52" name="SK-7-text-51"/>
          <p:cNvSpPr/>
          <p:nvPr/>
        </p:nvSpPr>
        <p:spPr>
          <a:xfrm>
            <a:off x="3816846" y="1345406"/>
            <a:ext cx="1364754" cy="5238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FFFFF"/>
                </a:solidFill>
              </a:rPr>
              <a:t> Relative Potency</a:t>
            </a:r>
            <a:endParaRPr lang="en-US" sz="1350" dirty="0"/>
          </a:p>
        </p:txBody>
      </p:sp>
      <p:sp>
        <p:nvSpPr>
          <p:cNvPr id="53" name="SK-7-text-52"/>
          <p:cNvSpPr/>
          <p:nvPr/>
        </p:nvSpPr>
        <p:spPr>
          <a:xfrm>
            <a:off x="5986463" y="1345406"/>
            <a:ext cx="3439973" cy="523875"/>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rPr>
              <a:t> Duration of Action</a:t>
            </a:r>
            <a:endParaRPr lang="en-US" sz="1350" dirty="0"/>
          </a:p>
        </p:txBody>
      </p:sp>
      <p:sp>
        <p:nvSpPr>
          <p:cNvPr id="54" name="SK-7-text-53"/>
          <p:cNvSpPr/>
          <p:nvPr/>
        </p:nvSpPr>
        <p:spPr>
          <a:xfrm>
            <a:off x="8843963" y="1345406"/>
            <a:ext cx="3348038" cy="523875"/>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rPr>
              <a:t> Clinical Impact on Glucose</a:t>
            </a:r>
            <a:endParaRPr lang="en-US" sz="1350" dirty="0"/>
          </a:p>
        </p:txBody>
      </p:sp>
      <p:sp>
        <p:nvSpPr>
          <p:cNvPr id="55" name="SK-7-text-54"/>
          <p:cNvSpPr/>
          <p:nvPr/>
        </p:nvSpPr>
        <p:spPr>
          <a:xfrm>
            <a:off x="552450" y="1869281"/>
            <a:ext cx="2534717" cy="504825"/>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Hydrocortisone</a:t>
            </a:r>
            <a:endParaRPr lang="en-US" sz="1350" dirty="0"/>
          </a:p>
        </p:txBody>
      </p:sp>
      <p:sp>
        <p:nvSpPr>
          <p:cNvPr id="56" name="SK-7-text-55"/>
          <p:cNvSpPr/>
          <p:nvPr/>
        </p:nvSpPr>
        <p:spPr>
          <a:xfrm>
            <a:off x="3238500" y="1869281"/>
            <a:ext cx="1943100" cy="50482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37021"/>
                </a:solidFill>
              </a:rPr>
              <a:t>1 (Reference)</a:t>
            </a:r>
            <a:endParaRPr lang="en-US" sz="1350" dirty="0"/>
          </a:p>
        </p:txBody>
      </p:sp>
      <p:sp>
        <p:nvSpPr>
          <p:cNvPr id="57" name="SK-7-text-56"/>
          <p:cNvSpPr/>
          <p:nvPr/>
        </p:nvSpPr>
        <p:spPr>
          <a:xfrm>
            <a:off x="5695950" y="1869281"/>
            <a:ext cx="2715768" cy="504825"/>
          </a:xfrm>
          <a:prstGeom prst="rect">
            <a:avLst/>
          </a:prstGeom>
          <a:noFill/>
          <a:ln/>
        </p:spPr>
        <p:txBody>
          <a:bodyPr vert="horz" wrap="square" lIns="0" tIns="0" rIns="0" bIns="0" rtlCol="0" anchor="ctr"/>
          <a:lstStyle/>
          <a:p>
            <a:pPr marL="0" indent="0">
              <a:lnSpc>
                <a:spcPts val="2025"/>
              </a:lnSpc>
              <a:buNone/>
            </a:pPr>
            <a:r>
              <a:rPr lang="en-US" sz="1350" b="1" dirty="0">
                <a:solidFill>
                  <a:srgbClr val="D9534F"/>
                </a:solidFill>
              </a:rPr>
              <a:t>Short (8–12h)</a:t>
            </a:r>
            <a:endParaRPr lang="en-US" sz="1350" dirty="0"/>
          </a:p>
        </p:txBody>
      </p:sp>
      <p:sp>
        <p:nvSpPr>
          <p:cNvPr id="58" name="SK-7-text-57"/>
          <p:cNvSpPr/>
          <p:nvPr/>
        </p:nvSpPr>
        <p:spPr>
          <a:xfrm>
            <a:off x="8553450" y="1869281"/>
            <a:ext cx="3638550" cy="504825"/>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Mimics physiological cortisol</a:t>
            </a:r>
            <a:endParaRPr lang="en-US" sz="1350" dirty="0"/>
          </a:p>
        </p:txBody>
      </p:sp>
      <p:sp>
        <p:nvSpPr>
          <p:cNvPr id="59" name="SK-7-text-58"/>
          <p:cNvSpPr/>
          <p:nvPr/>
        </p:nvSpPr>
        <p:spPr>
          <a:xfrm>
            <a:off x="552450" y="2374106"/>
            <a:ext cx="2514600" cy="504825"/>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Prednisolone</a:t>
            </a:r>
            <a:endParaRPr lang="en-US" sz="1350" dirty="0"/>
          </a:p>
        </p:txBody>
      </p:sp>
      <p:sp>
        <p:nvSpPr>
          <p:cNvPr id="60" name="SK-7-text-59"/>
          <p:cNvSpPr/>
          <p:nvPr/>
        </p:nvSpPr>
        <p:spPr>
          <a:xfrm>
            <a:off x="3238500" y="2374106"/>
            <a:ext cx="1943100" cy="50482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37021"/>
                </a:solidFill>
              </a:rPr>
              <a:t>4</a:t>
            </a:r>
            <a:endParaRPr lang="en-US" sz="1350" dirty="0"/>
          </a:p>
        </p:txBody>
      </p:sp>
      <p:sp>
        <p:nvSpPr>
          <p:cNvPr id="61" name="SK-7-text-60"/>
          <p:cNvSpPr/>
          <p:nvPr/>
        </p:nvSpPr>
        <p:spPr>
          <a:xfrm>
            <a:off x="5695950" y="2374106"/>
            <a:ext cx="4284878" cy="504825"/>
          </a:xfrm>
          <a:prstGeom prst="rect">
            <a:avLst/>
          </a:prstGeom>
          <a:noFill/>
          <a:ln/>
        </p:spPr>
        <p:txBody>
          <a:bodyPr vert="horz" wrap="square" lIns="0" tIns="0" rIns="0" bIns="0" rtlCol="0" anchor="ctr"/>
          <a:lstStyle/>
          <a:p>
            <a:pPr marL="0" indent="0">
              <a:lnSpc>
                <a:spcPts val="2025"/>
              </a:lnSpc>
              <a:buNone/>
            </a:pPr>
            <a:r>
              <a:rPr lang="en-US" sz="1350" b="1" dirty="0">
                <a:solidFill>
                  <a:srgbClr val="F0AD4E"/>
                </a:solidFill>
              </a:rPr>
              <a:t>Intermediate (12–36h)</a:t>
            </a:r>
            <a:endParaRPr lang="en-US" sz="1350" dirty="0"/>
          </a:p>
        </p:txBody>
      </p:sp>
      <p:sp>
        <p:nvSpPr>
          <p:cNvPr id="62" name="SK-7-text-61"/>
          <p:cNvSpPr/>
          <p:nvPr/>
        </p:nvSpPr>
        <p:spPr>
          <a:xfrm>
            <a:off x="8553450" y="2374106"/>
            <a:ext cx="3638550" cy="504825"/>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Peaks mid-afternoon (post-lunch)</a:t>
            </a:r>
            <a:endParaRPr lang="en-US" sz="1350" dirty="0"/>
          </a:p>
        </p:txBody>
      </p:sp>
      <p:sp>
        <p:nvSpPr>
          <p:cNvPr id="63" name="SK-7-text-62"/>
          <p:cNvSpPr/>
          <p:nvPr/>
        </p:nvSpPr>
        <p:spPr>
          <a:xfrm>
            <a:off x="552450" y="2878931"/>
            <a:ext cx="3258922" cy="504825"/>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Methylprednisolone</a:t>
            </a:r>
            <a:endParaRPr lang="en-US" sz="1350" dirty="0"/>
          </a:p>
        </p:txBody>
      </p:sp>
      <p:sp>
        <p:nvSpPr>
          <p:cNvPr id="64" name="SK-7-text-63"/>
          <p:cNvSpPr/>
          <p:nvPr/>
        </p:nvSpPr>
        <p:spPr>
          <a:xfrm>
            <a:off x="3238500" y="2878931"/>
            <a:ext cx="1943100" cy="50482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37021"/>
                </a:solidFill>
              </a:rPr>
              <a:t>5</a:t>
            </a:r>
            <a:endParaRPr lang="en-US" sz="1350" dirty="0"/>
          </a:p>
        </p:txBody>
      </p:sp>
      <p:sp>
        <p:nvSpPr>
          <p:cNvPr id="65" name="SK-7-text-64"/>
          <p:cNvSpPr/>
          <p:nvPr/>
        </p:nvSpPr>
        <p:spPr>
          <a:xfrm>
            <a:off x="5695950" y="2878931"/>
            <a:ext cx="2514600" cy="504825"/>
          </a:xfrm>
          <a:prstGeom prst="rect">
            <a:avLst/>
          </a:prstGeom>
          <a:noFill/>
          <a:ln/>
        </p:spPr>
        <p:txBody>
          <a:bodyPr vert="horz" wrap="square" lIns="0" tIns="0" rIns="0" bIns="0" rtlCol="0" anchor="ctr"/>
          <a:lstStyle/>
          <a:p>
            <a:pPr marL="0" indent="0">
              <a:lnSpc>
                <a:spcPts val="2025"/>
              </a:lnSpc>
              <a:buNone/>
            </a:pPr>
            <a:r>
              <a:rPr lang="en-US" sz="1350" b="1" dirty="0">
                <a:solidFill>
                  <a:srgbClr val="F0AD4E"/>
                </a:solidFill>
              </a:rPr>
              <a:t>Intermediate</a:t>
            </a:r>
            <a:endParaRPr lang="en-US" sz="1350" dirty="0"/>
          </a:p>
        </p:txBody>
      </p:sp>
      <p:sp>
        <p:nvSpPr>
          <p:cNvPr id="66" name="SK-7-text-65"/>
          <p:cNvSpPr/>
          <p:nvPr/>
        </p:nvSpPr>
        <p:spPr>
          <a:xfrm>
            <a:off x="8553450" y="2878931"/>
            <a:ext cx="3638550" cy="504825"/>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Similar to Prednisolone</a:t>
            </a:r>
            <a:endParaRPr lang="en-US" sz="1350" dirty="0"/>
          </a:p>
        </p:txBody>
      </p:sp>
      <p:sp>
        <p:nvSpPr>
          <p:cNvPr id="67" name="SK-7-text-66"/>
          <p:cNvSpPr/>
          <p:nvPr/>
        </p:nvSpPr>
        <p:spPr>
          <a:xfrm>
            <a:off x="552450" y="3383756"/>
            <a:ext cx="2514600" cy="504825"/>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Dexamethasone</a:t>
            </a:r>
            <a:endParaRPr lang="en-US" sz="1350" dirty="0"/>
          </a:p>
        </p:txBody>
      </p:sp>
      <p:sp>
        <p:nvSpPr>
          <p:cNvPr id="68" name="SK-7-text-67"/>
          <p:cNvSpPr/>
          <p:nvPr/>
        </p:nvSpPr>
        <p:spPr>
          <a:xfrm>
            <a:off x="3238500" y="3383756"/>
            <a:ext cx="1943100" cy="50482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37021"/>
                </a:solidFill>
              </a:rPr>
              <a:t>25–30</a:t>
            </a:r>
            <a:endParaRPr lang="en-US" sz="1350" dirty="0"/>
          </a:p>
        </p:txBody>
      </p:sp>
      <p:sp>
        <p:nvSpPr>
          <p:cNvPr id="69" name="SK-7-text-68"/>
          <p:cNvSpPr/>
          <p:nvPr/>
        </p:nvSpPr>
        <p:spPr>
          <a:xfrm>
            <a:off x="5695950" y="3383756"/>
            <a:ext cx="2836469" cy="504825"/>
          </a:xfrm>
          <a:prstGeom prst="rect">
            <a:avLst/>
          </a:prstGeom>
          <a:noFill/>
          <a:ln/>
        </p:spPr>
        <p:txBody>
          <a:bodyPr vert="horz" wrap="square" lIns="0" tIns="0" rIns="0" bIns="0" rtlCol="0" anchor="ctr"/>
          <a:lstStyle/>
          <a:p>
            <a:pPr marL="0" indent="0">
              <a:lnSpc>
                <a:spcPts val="2025"/>
              </a:lnSpc>
              <a:buNone/>
            </a:pPr>
            <a:r>
              <a:rPr lang="en-US" sz="1350" b="1" dirty="0">
                <a:solidFill>
                  <a:srgbClr val="5CB85C"/>
                </a:solidFill>
              </a:rPr>
              <a:t>Long (36–72h)</a:t>
            </a:r>
            <a:endParaRPr lang="en-US" sz="1350" dirty="0"/>
          </a:p>
        </p:txBody>
      </p:sp>
      <p:sp>
        <p:nvSpPr>
          <p:cNvPr id="70" name="SK-7-text-69"/>
          <p:cNvSpPr/>
          <p:nvPr/>
        </p:nvSpPr>
        <p:spPr>
          <a:xfrm>
            <a:off x="8553450" y="3383756"/>
            <a:ext cx="3638550" cy="504825"/>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Suppresses glucose for days</a:t>
            </a:r>
            <a:endParaRPr lang="en-US" sz="1350" dirty="0"/>
          </a:p>
        </p:txBody>
      </p:sp>
      <p:sp>
        <p:nvSpPr>
          <p:cNvPr id="71" name="SK-7-text-70"/>
          <p:cNvSpPr/>
          <p:nvPr/>
        </p:nvSpPr>
        <p:spPr>
          <a:xfrm>
            <a:off x="552450" y="3888581"/>
            <a:ext cx="2514600" cy="504825"/>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Betamethasone</a:t>
            </a:r>
            <a:endParaRPr lang="en-US" sz="1350" dirty="0"/>
          </a:p>
        </p:txBody>
      </p:sp>
      <p:sp>
        <p:nvSpPr>
          <p:cNvPr id="72" name="SK-7-text-71"/>
          <p:cNvSpPr/>
          <p:nvPr/>
        </p:nvSpPr>
        <p:spPr>
          <a:xfrm>
            <a:off x="3238500" y="3888581"/>
            <a:ext cx="1943100" cy="50482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37021"/>
                </a:solidFill>
              </a:rPr>
              <a:t>25–30</a:t>
            </a:r>
            <a:endParaRPr lang="en-US" sz="1350" dirty="0"/>
          </a:p>
        </p:txBody>
      </p:sp>
      <p:sp>
        <p:nvSpPr>
          <p:cNvPr id="73" name="SK-7-text-72"/>
          <p:cNvSpPr/>
          <p:nvPr/>
        </p:nvSpPr>
        <p:spPr>
          <a:xfrm>
            <a:off x="5695950" y="3888581"/>
            <a:ext cx="2514600" cy="504825"/>
          </a:xfrm>
          <a:prstGeom prst="rect">
            <a:avLst/>
          </a:prstGeom>
          <a:noFill/>
          <a:ln/>
        </p:spPr>
        <p:txBody>
          <a:bodyPr vert="horz" wrap="square" lIns="0" tIns="0" rIns="0" bIns="0" rtlCol="0" anchor="ctr"/>
          <a:lstStyle/>
          <a:p>
            <a:pPr marL="0" indent="0">
              <a:lnSpc>
                <a:spcPts val="2025"/>
              </a:lnSpc>
              <a:buNone/>
            </a:pPr>
            <a:r>
              <a:rPr lang="en-US" sz="1350" b="1" dirty="0">
                <a:solidFill>
                  <a:srgbClr val="5CB85C"/>
                </a:solidFill>
              </a:rPr>
              <a:t>Long</a:t>
            </a:r>
            <a:endParaRPr lang="en-US" sz="1350" dirty="0"/>
          </a:p>
        </p:txBody>
      </p:sp>
      <p:sp>
        <p:nvSpPr>
          <p:cNvPr id="74" name="SK-7-text-73"/>
          <p:cNvSpPr/>
          <p:nvPr/>
        </p:nvSpPr>
        <p:spPr>
          <a:xfrm>
            <a:off x="8553450" y="3888581"/>
            <a:ext cx="3638550" cy="504825"/>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Often used in antenatal care</a:t>
            </a:r>
            <a:endParaRPr lang="en-US" sz="1350" dirty="0"/>
          </a:p>
        </p:txBody>
      </p:sp>
      <p:sp>
        <p:nvSpPr>
          <p:cNvPr id="75" name="SK-7-text-74"/>
          <p:cNvSpPr/>
          <p:nvPr/>
        </p:nvSpPr>
        <p:spPr>
          <a:xfrm>
            <a:off x="552450" y="4393406"/>
            <a:ext cx="2715768" cy="504825"/>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Fludrocortisone</a:t>
            </a:r>
            <a:endParaRPr lang="en-US" sz="1350" dirty="0"/>
          </a:p>
        </p:txBody>
      </p:sp>
      <p:sp>
        <p:nvSpPr>
          <p:cNvPr id="76" name="SK-7-text-75"/>
          <p:cNvSpPr/>
          <p:nvPr/>
        </p:nvSpPr>
        <p:spPr>
          <a:xfrm>
            <a:off x="3238500" y="4393406"/>
            <a:ext cx="1943100" cy="50482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37021"/>
                </a:solidFill>
              </a:rPr>
              <a:t>10*</a:t>
            </a:r>
            <a:endParaRPr lang="en-US" sz="1350" dirty="0"/>
          </a:p>
        </p:txBody>
      </p:sp>
      <p:sp>
        <p:nvSpPr>
          <p:cNvPr id="77" name="SK-7-text-76"/>
          <p:cNvSpPr/>
          <p:nvPr/>
        </p:nvSpPr>
        <p:spPr>
          <a:xfrm>
            <a:off x="5695950" y="4393406"/>
            <a:ext cx="2514600" cy="504825"/>
          </a:xfrm>
          <a:prstGeom prst="rect">
            <a:avLst/>
          </a:prstGeom>
          <a:noFill/>
          <a:ln/>
        </p:spPr>
        <p:txBody>
          <a:bodyPr vert="horz" wrap="square" lIns="0" tIns="0" rIns="0" bIns="0" rtlCol="0" anchor="ctr"/>
          <a:lstStyle/>
          <a:p>
            <a:pPr marL="0" indent="0">
              <a:lnSpc>
                <a:spcPts val="2025"/>
              </a:lnSpc>
              <a:buNone/>
            </a:pPr>
            <a:r>
              <a:rPr lang="en-US" sz="1350" b="1" dirty="0">
                <a:solidFill>
                  <a:srgbClr val="F0AD4E"/>
                </a:solidFill>
              </a:rPr>
              <a:t>Intermediate</a:t>
            </a:r>
            <a:endParaRPr lang="en-US" sz="1350" dirty="0"/>
          </a:p>
        </p:txBody>
      </p:sp>
      <p:sp>
        <p:nvSpPr>
          <p:cNvPr id="78" name="SK-7-text-77"/>
          <p:cNvSpPr/>
          <p:nvPr/>
        </p:nvSpPr>
        <p:spPr>
          <a:xfrm>
            <a:off x="8553450" y="4393406"/>
            <a:ext cx="3638550" cy="504825"/>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Primarily mineralocorticoid effect</a:t>
            </a:r>
            <a:endParaRPr lang="en-US" sz="1350" dirty="0"/>
          </a:p>
        </p:txBody>
      </p:sp>
      <p:sp>
        <p:nvSpPr>
          <p:cNvPr id="79" name="SK-7-text-78"/>
          <p:cNvSpPr/>
          <p:nvPr/>
        </p:nvSpPr>
        <p:spPr>
          <a:xfrm>
            <a:off x="552450" y="4898231"/>
            <a:ext cx="2514600" cy="504825"/>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Budesonide</a:t>
            </a:r>
            <a:endParaRPr lang="en-US" sz="1350" dirty="0"/>
          </a:p>
        </p:txBody>
      </p:sp>
      <p:sp>
        <p:nvSpPr>
          <p:cNvPr id="80" name="SK-7-text-79"/>
          <p:cNvSpPr/>
          <p:nvPr/>
        </p:nvSpPr>
        <p:spPr>
          <a:xfrm>
            <a:off x="3238500" y="4898231"/>
            <a:ext cx="1943100" cy="50482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37021"/>
                </a:solidFill>
              </a:rPr>
              <a:t>Low (Systemic)</a:t>
            </a:r>
            <a:endParaRPr lang="en-US" sz="1350" dirty="0"/>
          </a:p>
        </p:txBody>
      </p:sp>
      <p:sp>
        <p:nvSpPr>
          <p:cNvPr id="81" name="SK-7-text-80"/>
          <p:cNvSpPr/>
          <p:nvPr/>
        </p:nvSpPr>
        <p:spPr>
          <a:xfrm>
            <a:off x="5695950" y="4898231"/>
            <a:ext cx="3077870" cy="504825"/>
          </a:xfrm>
          <a:prstGeom prst="rect">
            <a:avLst/>
          </a:prstGeom>
          <a:noFill/>
          <a:ln/>
        </p:spPr>
        <p:txBody>
          <a:bodyPr vert="horz" wrap="square" lIns="0" tIns="0" rIns="0" bIns="0" rtlCol="0" anchor="ctr"/>
          <a:lstStyle/>
          <a:p>
            <a:pPr marL="0" indent="0">
              <a:lnSpc>
                <a:spcPts val="2025"/>
              </a:lnSpc>
              <a:buNone/>
            </a:pPr>
            <a:r>
              <a:rPr lang="en-US" sz="1350" b="1" dirty="0">
                <a:solidFill>
                  <a:srgbClr val="F0AD4E"/>
                </a:solidFill>
              </a:rPr>
              <a:t>Moderate Systemic</a:t>
            </a:r>
            <a:endParaRPr lang="en-US" sz="1350" dirty="0"/>
          </a:p>
        </p:txBody>
      </p:sp>
      <p:sp>
        <p:nvSpPr>
          <p:cNvPr id="82" name="SK-7-text-81"/>
          <p:cNvSpPr/>
          <p:nvPr/>
        </p:nvSpPr>
        <p:spPr>
          <a:xfrm>
            <a:off x="8553450" y="4898231"/>
            <a:ext cx="3638550" cy="504825"/>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High local, low systemic absorption</a:t>
            </a:r>
            <a:endParaRPr lang="en-US" sz="1350" dirty="0"/>
          </a:p>
        </p:txBody>
      </p:sp>
      <p:sp>
        <p:nvSpPr>
          <p:cNvPr id="83" name="SK-7-text-82"/>
          <p:cNvSpPr/>
          <p:nvPr/>
        </p:nvSpPr>
        <p:spPr>
          <a:xfrm>
            <a:off x="803821" y="5517356"/>
            <a:ext cx="11144250" cy="552450"/>
          </a:xfrm>
          <a:prstGeom prst="rect">
            <a:avLst/>
          </a:prstGeom>
          <a:noFill/>
          <a:ln/>
        </p:spPr>
        <p:txBody>
          <a:bodyPr vert="horz" wrap="square" lIns="0" tIns="0" rIns="0" bIns="0" rtlCol="0" anchor="ctr"/>
          <a:lstStyle/>
          <a:p>
            <a:pPr marL="0" indent="0">
              <a:lnSpc>
                <a:spcPts val="1575"/>
              </a:lnSpc>
              <a:buNone/>
            </a:pPr>
            <a:r>
              <a:rPr lang="en-US" sz="1050" dirty="0">
                <a:solidFill>
                  <a:srgbClr val="555555"/>
                </a:solidFill>
              </a:rPr>
              <a:t> </a:t>
            </a:r>
            <a:r>
              <a:rPr lang="en-US" sz="1050" b="1" dirty="0">
                <a:solidFill>
                  <a:srgbClr val="555555"/>
                </a:solidFill>
              </a:rPr>
              <a:t>AKT Insight:</a:t>
            </a:r>
            <a:r>
              <a:rPr lang="en-US" sz="1050" dirty="0">
                <a:solidFill>
                  <a:srgbClr val="555555"/>
                </a:solidFill>
              </a:rPr>
              <a:t> Prednisolone (Intermediate) predominantly causes </a:t>
            </a:r>
            <a:r>
              <a:rPr lang="en-US" sz="1050" b="1" dirty="0">
                <a:solidFill>
                  <a:srgbClr val="555555"/>
                </a:solidFill>
              </a:rPr>
              <a:t>post-prandial</a:t>
            </a:r>
            <a:r>
              <a:rPr lang="en-US" sz="1050" dirty="0">
                <a:solidFill>
                  <a:srgbClr val="555555"/>
                </a:solidFill>
              </a:rPr>
              <a:t> hyperglycaemia, whereas Dexamethasone (Long) can significantly impact </a:t>
            </a:r>
            <a:r>
              <a:rPr lang="en-US" sz="1050" b="1" dirty="0">
                <a:solidFill>
                  <a:srgbClr val="555555"/>
                </a:solidFill>
              </a:rPr>
              <a:t>fasting</a:t>
            </a:r>
            <a:r>
              <a:rPr lang="en-US" sz="1050" dirty="0">
                <a:solidFill>
                  <a:srgbClr val="555555"/>
                </a:solidFill>
              </a:rPr>
              <a:t> glucose the following morning.</a:t>
            </a:r>
            <a:endParaRPr lang="en-US" sz="1050" dirty="0"/>
          </a:p>
        </p:txBody>
      </p:sp>
      <p:sp>
        <p:nvSpPr>
          <p:cNvPr id="84" name="SK-7-text-83"/>
          <p:cNvSpPr/>
          <p:nvPr/>
        </p:nvSpPr>
        <p:spPr>
          <a:xfrm>
            <a:off x="381000" y="6610350"/>
            <a:ext cx="585216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555555"/>
                </a:solidFill>
              </a:rPr>
              <a:t>Bradford VTS Clinical Teaching Deck 2026</a:t>
            </a:r>
            <a:endParaRPr lang="en-US" sz="900" dirty="0"/>
          </a:p>
        </p:txBody>
      </p:sp>
      <p:sp>
        <p:nvSpPr>
          <p:cNvPr id="85" name="SK-7-text-84"/>
          <p:cNvSpPr/>
          <p:nvPr/>
        </p:nvSpPr>
        <p:spPr>
          <a:xfrm>
            <a:off x="9892159" y="6610350"/>
            <a:ext cx="2299841" cy="171450"/>
          </a:xfrm>
          <a:prstGeom prst="rect">
            <a:avLst/>
          </a:prstGeom>
          <a:noFill/>
          <a:ln/>
        </p:spPr>
        <p:txBody>
          <a:bodyPr vert="horz" wrap="square" lIns="0" tIns="0" rIns="0" bIns="0" rtlCol="0" anchor="ctr"/>
          <a:lstStyle/>
          <a:p>
            <a:pPr marL="0" indent="0">
              <a:lnSpc>
                <a:spcPts val="1350"/>
              </a:lnSpc>
              <a:buNone/>
            </a:pPr>
            <a:r>
              <a:rPr lang="en-US" sz="900" i="1" dirty="0">
                <a:solidFill>
                  <a:srgbClr val="555555"/>
                </a:solidFill>
              </a:rPr>
              <a:t>Reference: JBDS-IP 2023 / BNF 2026</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8-img-3" descr="preencoded.png"/>
          <p:cNvPicPr>
            <a:picLocks noChangeAspect="1"/>
          </p:cNvPicPr>
          <p:nvPr/>
        </p:nvPicPr>
        <p:blipFill>
          <a:blip r:embed="rId5"/>
          <a:stretch>
            <a:fillRect/>
          </a:stretch>
        </p:blipFill>
        <p:spPr>
          <a:xfrm>
            <a:off x="142875" y="142875"/>
            <a:ext cx="11906250" cy="733425"/>
          </a:xfrm>
          <a:prstGeom prst="rect">
            <a:avLst/>
          </a:prstGeom>
        </p:spPr>
      </p:pic>
      <p:pic>
        <p:nvPicPr>
          <p:cNvPr id="5" name="SK-8-img-4" descr="preencoded.png"/>
          <p:cNvPicPr>
            <a:picLocks noChangeAspect="1"/>
          </p:cNvPicPr>
          <p:nvPr/>
        </p:nvPicPr>
        <p:blipFill>
          <a:blip r:embed="rId6"/>
          <a:stretch>
            <a:fillRect/>
          </a:stretch>
        </p:blipFill>
        <p:spPr>
          <a:xfrm>
            <a:off x="381000" y="1223963"/>
            <a:ext cx="5524500" cy="2557463"/>
          </a:xfrm>
          <a:prstGeom prst="rect">
            <a:avLst/>
          </a:prstGeom>
        </p:spPr>
      </p:pic>
      <p:pic>
        <p:nvPicPr>
          <p:cNvPr id="6" name="SK-8-img-5" descr="preencoded.png"/>
          <p:cNvPicPr>
            <a:picLocks noChangeAspect="1"/>
          </p:cNvPicPr>
          <p:nvPr/>
        </p:nvPicPr>
        <p:blipFill>
          <a:blip r:embed="rId7"/>
          <a:stretch>
            <a:fillRect/>
          </a:stretch>
        </p:blipFill>
        <p:spPr>
          <a:xfrm>
            <a:off x="609600" y="1500188"/>
            <a:ext cx="238125" cy="190500"/>
          </a:xfrm>
          <a:prstGeom prst="rect">
            <a:avLst/>
          </a:prstGeom>
        </p:spPr>
      </p:pic>
      <p:pic>
        <p:nvPicPr>
          <p:cNvPr id="7" name="SK-8-img-6" descr="preencoded.png"/>
          <p:cNvPicPr>
            <a:picLocks noChangeAspect="1"/>
          </p:cNvPicPr>
          <p:nvPr/>
        </p:nvPicPr>
        <p:blipFill>
          <a:blip r:embed="rId8"/>
          <a:stretch>
            <a:fillRect/>
          </a:stretch>
        </p:blipFill>
        <p:spPr>
          <a:xfrm>
            <a:off x="609600" y="1881187"/>
            <a:ext cx="202406" cy="166688"/>
          </a:xfrm>
          <a:prstGeom prst="rect">
            <a:avLst/>
          </a:prstGeom>
        </p:spPr>
      </p:pic>
      <p:pic>
        <p:nvPicPr>
          <p:cNvPr id="8" name="SK-8-img-7" descr="preencoded.png"/>
          <p:cNvPicPr>
            <a:picLocks noChangeAspect="1"/>
          </p:cNvPicPr>
          <p:nvPr/>
        </p:nvPicPr>
        <p:blipFill>
          <a:blip r:embed="rId9"/>
          <a:stretch>
            <a:fillRect/>
          </a:stretch>
        </p:blipFill>
        <p:spPr>
          <a:xfrm>
            <a:off x="609600" y="2481263"/>
            <a:ext cx="202406" cy="166688"/>
          </a:xfrm>
          <a:prstGeom prst="rect">
            <a:avLst/>
          </a:prstGeom>
        </p:spPr>
      </p:pic>
      <p:pic>
        <p:nvPicPr>
          <p:cNvPr id="9" name="SK-8-img-8" descr="preencoded.png"/>
          <p:cNvPicPr>
            <a:picLocks noChangeAspect="1"/>
          </p:cNvPicPr>
          <p:nvPr/>
        </p:nvPicPr>
        <p:blipFill>
          <a:blip r:embed="rId10"/>
          <a:stretch>
            <a:fillRect/>
          </a:stretch>
        </p:blipFill>
        <p:spPr>
          <a:xfrm>
            <a:off x="609600" y="2838450"/>
            <a:ext cx="202406" cy="166688"/>
          </a:xfrm>
          <a:prstGeom prst="rect">
            <a:avLst/>
          </a:prstGeom>
        </p:spPr>
      </p:pic>
      <p:pic>
        <p:nvPicPr>
          <p:cNvPr id="10" name="SK-8-img-9" descr="preencoded.png"/>
          <p:cNvPicPr>
            <a:picLocks noChangeAspect="1"/>
          </p:cNvPicPr>
          <p:nvPr/>
        </p:nvPicPr>
        <p:blipFill>
          <a:blip r:embed="rId11"/>
          <a:stretch>
            <a:fillRect/>
          </a:stretch>
        </p:blipFill>
        <p:spPr>
          <a:xfrm>
            <a:off x="609600" y="3195638"/>
            <a:ext cx="202406" cy="166688"/>
          </a:xfrm>
          <a:prstGeom prst="rect">
            <a:avLst/>
          </a:prstGeom>
        </p:spPr>
      </p:pic>
      <p:pic>
        <p:nvPicPr>
          <p:cNvPr id="11" name="SK-8-img-10" descr="preencoded.png"/>
          <p:cNvPicPr>
            <a:picLocks noChangeAspect="1"/>
          </p:cNvPicPr>
          <p:nvPr/>
        </p:nvPicPr>
        <p:blipFill>
          <a:blip r:embed="rId12"/>
          <a:stretch>
            <a:fillRect/>
          </a:stretch>
        </p:blipFill>
        <p:spPr>
          <a:xfrm>
            <a:off x="381000" y="4019550"/>
            <a:ext cx="5524500" cy="2552700"/>
          </a:xfrm>
          <a:prstGeom prst="rect">
            <a:avLst/>
          </a:prstGeom>
        </p:spPr>
      </p:pic>
      <p:pic>
        <p:nvPicPr>
          <p:cNvPr id="12" name="SK-8-img-11" descr="preencoded.png"/>
          <p:cNvPicPr>
            <a:picLocks noChangeAspect="1"/>
          </p:cNvPicPr>
          <p:nvPr/>
        </p:nvPicPr>
        <p:blipFill>
          <a:blip r:embed="rId13"/>
          <a:stretch>
            <a:fillRect/>
          </a:stretch>
        </p:blipFill>
        <p:spPr>
          <a:xfrm>
            <a:off x="609600" y="4295775"/>
            <a:ext cx="238125" cy="190500"/>
          </a:xfrm>
          <a:prstGeom prst="rect">
            <a:avLst/>
          </a:prstGeom>
        </p:spPr>
      </p:pic>
      <p:pic>
        <p:nvPicPr>
          <p:cNvPr id="13" name="SK-8-img-12" descr="preencoded.png"/>
          <p:cNvPicPr>
            <a:picLocks noChangeAspect="1"/>
          </p:cNvPicPr>
          <p:nvPr/>
        </p:nvPicPr>
        <p:blipFill>
          <a:blip r:embed="rId14"/>
          <a:stretch>
            <a:fillRect/>
          </a:stretch>
        </p:blipFill>
        <p:spPr>
          <a:xfrm>
            <a:off x="609600" y="4676775"/>
            <a:ext cx="202406" cy="202406"/>
          </a:xfrm>
          <a:prstGeom prst="rect">
            <a:avLst/>
          </a:prstGeom>
        </p:spPr>
      </p:pic>
      <p:pic>
        <p:nvPicPr>
          <p:cNvPr id="14" name="SK-8-img-13" descr="preencoded.png"/>
          <p:cNvPicPr>
            <a:picLocks noChangeAspect="1"/>
          </p:cNvPicPr>
          <p:nvPr/>
        </p:nvPicPr>
        <p:blipFill>
          <a:blip r:embed="rId15"/>
          <a:stretch>
            <a:fillRect/>
          </a:stretch>
        </p:blipFill>
        <p:spPr>
          <a:xfrm>
            <a:off x="609600" y="5276850"/>
            <a:ext cx="202406" cy="166688"/>
          </a:xfrm>
          <a:prstGeom prst="rect">
            <a:avLst/>
          </a:prstGeom>
        </p:spPr>
      </p:pic>
      <p:pic>
        <p:nvPicPr>
          <p:cNvPr id="15" name="SK-8-img-14" descr="preencoded.png"/>
          <p:cNvPicPr>
            <a:picLocks noChangeAspect="1"/>
          </p:cNvPicPr>
          <p:nvPr/>
        </p:nvPicPr>
        <p:blipFill>
          <a:blip r:embed="rId16"/>
          <a:stretch>
            <a:fillRect/>
          </a:stretch>
        </p:blipFill>
        <p:spPr>
          <a:xfrm>
            <a:off x="609600" y="5634038"/>
            <a:ext cx="202406" cy="166688"/>
          </a:xfrm>
          <a:prstGeom prst="rect">
            <a:avLst/>
          </a:prstGeom>
        </p:spPr>
      </p:pic>
      <p:pic>
        <p:nvPicPr>
          <p:cNvPr id="16" name="SK-8-img-15" descr="preencoded.png"/>
          <p:cNvPicPr>
            <a:picLocks noChangeAspect="1"/>
          </p:cNvPicPr>
          <p:nvPr/>
        </p:nvPicPr>
        <p:blipFill>
          <a:blip r:embed="rId17"/>
          <a:stretch>
            <a:fillRect/>
          </a:stretch>
        </p:blipFill>
        <p:spPr>
          <a:xfrm>
            <a:off x="6286500" y="1223963"/>
            <a:ext cx="5524500" cy="3048000"/>
          </a:xfrm>
          <a:prstGeom prst="rect">
            <a:avLst/>
          </a:prstGeom>
        </p:spPr>
      </p:pic>
      <p:pic>
        <p:nvPicPr>
          <p:cNvPr id="17" name="SK-8-img-16" descr="preencoded.png"/>
          <p:cNvPicPr>
            <a:picLocks noChangeAspect="1"/>
          </p:cNvPicPr>
          <p:nvPr/>
        </p:nvPicPr>
        <p:blipFill>
          <a:blip r:embed="rId18"/>
          <a:stretch>
            <a:fillRect/>
          </a:stretch>
        </p:blipFill>
        <p:spPr>
          <a:xfrm>
            <a:off x="6286500" y="4510088"/>
            <a:ext cx="5524500" cy="2062163"/>
          </a:xfrm>
          <a:prstGeom prst="rect">
            <a:avLst/>
          </a:prstGeom>
        </p:spPr>
      </p:pic>
      <p:sp>
        <p:nvSpPr>
          <p:cNvPr id="18" name="SK-8-text-17"/>
          <p:cNvSpPr/>
          <p:nvPr/>
        </p:nvSpPr>
        <p:spPr>
          <a:xfrm>
            <a:off x="333375" y="257175"/>
            <a:ext cx="955548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MONITORING GUIDELINES FOR PRIMARY CARE</a:t>
            </a:r>
            <a:endParaRPr lang="en-US" sz="1650" dirty="0"/>
          </a:p>
        </p:txBody>
      </p:sp>
      <p:sp>
        <p:nvSpPr>
          <p:cNvPr id="19" name="SK-8-text-18"/>
          <p:cNvSpPr/>
          <p:nvPr/>
        </p:nvSpPr>
        <p:spPr>
          <a:xfrm>
            <a:off x="333375" y="590550"/>
            <a:ext cx="722376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A: NICE &amp; JBDS 2023 Screening Recommendations</a:t>
            </a:r>
            <a:endParaRPr lang="en-US" sz="900" dirty="0"/>
          </a:p>
        </p:txBody>
      </p:sp>
      <p:sp>
        <p:nvSpPr>
          <p:cNvPr id="20" name="SK-8-text-19"/>
          <p:cNvSpPr/>
          <p:nvPr/>
        </p:nvSpPr>
        <p:spPr>
          <a:xfrm>
            <a:off x="10808940" y="471488"/>
            <a:ext cx="1049685" cy="1047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1" name="SK-8-text-20"/>
          <p:cNvSpPr/>
          <p:nvPr/>
        </p:nvSpPr>
        <p:spPr>
          <a:xfrm>
            <a:off x="333375" y="876300"/>
            <a:ext cx="11525250" cy="20478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2" name="SK-8-text-21"/>
          <p:cNvSpPr/>
          <p:nvPr/>
        </p:nvSpPr>
        <p:spPr>
          <a:xfrm>
            <a:off x="962025" y="1452563"/>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Who &amp; When to Screen</a:t>
            </a:r>
            <a:endParaRPr lang="en-US" sz="1500" dirty="0"/>
          </a:p>
        </p:txBody>
      </p:sp>
      <p:sp>
        <p:nvSpPr>
          <p:cNvPr id="23" name="SK-8-text-22"/>
          <p:cNvSpPr/>
          <p:nvPr/>
        </p:nvSpPr>
        <p:spPr>
          <a:xfrm>
            <a:off x="907256" y="1881187"/>
            <a:ext cx="4769644"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ALL patients</a:t>
            </a:r>
            <a:r>
              <a:rPr lang="en-US" sz="1275" dirty="0">
                <a:solidFill>
                  <a:srgbClr val="2D2D2D"/>
                </a:solidFill>
              </a:rPr>
              <a:t> starting corticosteroids for ≥3 days must be screened.</a:t>
            </a:r>
            <a:endParaRPr lang="en-US" sz="1275" dirty="0"/>
          </a:p>
        </p:txBody>
      </p:sp>
      <p:sp>
        <p:nvSpPr>
          <p:cNvPr id="24" name="SK-8-text-23"/>
          <p:cNvSpPr/>
          <p:nvPr/>
        </p:nvSpPr>
        <p:spPr>
          <a:xfrm>
            <a:off x="907256" y="2481263"/>
            <a:ext cx="1068705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D2D2D"/>
                </a:solidFill>
              </a:rPr>
              <a:t>Measure </a:t>
            </a:r>
            <a:r>
              <a:rPr lang="en-US" sz="1275" b="1" dirty="0">
                <a:solidFill>
                  <a:srgbClr val="2D2D2D"/>
                </a:solidFill>
              </a:rPr>
              <a:t>Capillary Blood Glucose (BGM)</a:t>
            </a:r>
            <a:r>
              <a:rPr lang="en-US" sz="1275" dirty="0">
                <a:solidFill>
                  <a:srgbClr val="2D2D2D"/>
                </a:solidFill>
              </a:rPr>
              <a:t>—not just fasting.</a:t>
            </a:r>
            <a:endParaRPr lang="en-US" sz="1275" dirty="0"/>
          </a:p>
        </p:txBody>
      </p:sp>
      <p:sp>
        <p:nvSpPr>
          <p:cNvPr id="25" name="SK-8-text-24"/>
          <p:cNvSpPr/>
          <p:nvPr/>
        </p:nvSpPr>
        <p:spPr>
          <a:xfrm>
            <a:off x="907256" y="2838450"/>
            <a:ext cx="10687050"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Baseline Check:</a:t>
            </a:r>
            <a:r>
              <a:rPr lang="en-US" sz="1275" dirty="0">
                <a:solidFill>
                  <a:srgbClr val="2D2D2D"/>
                </a:solidFill>
              </a:rPr>
              <a:t> Before starting or with the first dose.</a:t>
            </a:r>
            <a:endParaRPr lang="en-US" sz="1275" dirty="0"/>
          </a:p>
        </p:txBody>
      </p:sp>
      <p:sp>
        <p:nvSpPr>
          <p:cNvPr id="26" name="SK-8-text-25"/>
          <p:cNvSpPr/>
          <p:nvPr/>
        </p:nvSpPr>
        <p:spPr>
          <a:xfrm>
            <a:off x="907256" y="3195638"/>
            <a:ext cx="11205210"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Follow-up:</a:t>
            </a:r>
            <a:r>
              <a:rPr lang="en-US" sz="1275" dirty="0">
                <a:solidFill>
                  <a:srgbClr val="2D2D2D"/>
                </a:solidFill>
              </a:rPr>
              <a:t> Repeat check at 48–72 hours post-initiation.</a:t>
            </a:r>
            <a:endParaRPr lang="en-US" sz="1275" dirty="0"/>
          </a:p>
        </p:txBody>
      </p:sp>
      <p:sp>
        <p:nvSpPr>
          <p:cNvPr id="27" name="SK-8-text-26"/>
          <p:cNvSpPr/>
          <p:nvPr/>
        </p:nvSpPr>
        <p:spPr>
          <a:xfrm>
            <a:off x="962025" y="4248150"/>
            <a:ext cx="5715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Known Diabetes Management</a:t>
            </a:r>
            <a:endParaRPr lang="en-US" sz="1500" dirty="0"/>
          </a:p>
        </p:txBody>
      </p:sp>
      <p:sp>
        <p:nvSpPr>
          <p:cNvPr id="28" name="SK-8-text-27"/>
          <p:cNvSpPr/>
          <p:nvPr/>
        </p:nvSpPr>
        <p:spPr>
          <a:xfrm>
            <a:off x="907256" y="4676775"/>
            <a:ext cx="4769644"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D2D2D"/>
                </a:solidFill>
              </a:rPr>
              <a:t>Steroids almost universally worsen glycaemia in pre-existing T2DM/Prediabetes.</a:t>
            </a:r>
            <a:endParaRPr lang="en-US" sz="1275" dirty="0"/>
          </a:p>
        </p:txBody>
      </p:sp>
      <p:sp>
        <p:nvSpPr>
          <p:cNvPr id="29" name="SK-8-text-28"/>
          <p:cNvSpPr/>
          <p:nvPr/>
        </p:nvSpPr>
        <p:spPr>
          <a:xfrm>
            <a:off x="907256" y="5276850"/>
            <a:ext cx="11284744"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D2D2D"/>
                </a:solidFill>
              </a:rPr>
              <a:t>Monitor at least </a:t>
            </a:r>
            <a:r>
              <a:rPr lang="en-US" sz="1275" b="1" dirty="0">
                <a:solidFill>
                  <a:srgbClr val="2D2D2D"/>
                </a:solidFill>
              </a:rPr>
              <a:t>4 times daily</a:t>
            </a:r>
            <a:r>
              <a:rPr lang="en-US" sz="1275" dirty="0">
                <a:solidFill>
                  <a:srgbClr val="2D2D2D"/>
                </a:solidFill>
              </a:rPr>
              <a:t> (before meals and before bed).</a:t>
            </a:r>
            <a:endParaRPr lang="en-US" sz="1275" dirty="0"/>
          </a:p>
        </p:txBody>
      </p:sp>
      <p:sp>
        <p:nvSpPr>
          <p:cNvPr id="30" name="SK-8-text-29"/>
          <p:cNvSpPr/>
          <p:nvPr/>
        </p:nvSpPr>
        <p:spPr>
          <a:xfrm>
            <a:off x="907256" y="5634038"/>
            <a:ext cx="11284744"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D2D2D"/>
                </a:solidFill>
              </a:rPr>
              <a:t>Act sooner if readings are sustained above individualized targets.</a:t>
            </a:r>
            <a:endParaRPr lang="en-US" sz="1275" dirty="0"/>
          </a:p>
        </p:txBody>
      </p:sp>
      <p:sp>
        <p:nvSpPr>
          <p:cNvPr id="31" name="SK-8-text-30"/>
          <p:cNvSpPr/>
          <p:nvPr/>
        </p:nvSpPr>
        <p:spPr>
          <a:xfrm>
            <a:off x="6477000" y="5043190"/>
            <a:ext cx="51435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37021"/>
                </a:solidFill>
              </a:rPr>
              <a:t>AKT QUICK RECALL</a:t>
            </a:r>
            <a:endParaRPr lang="en-US" sz="1050" dirty="0"/>
          </a:p>
        </p:txBody>
      </p:sp>
      <p:sp>
        <p:nvSpPr>
          <p:cNvPr id="32" name="SK-8-text-31"/>
          <p:cNvSpPr/>
          <p:nvPr/>
        </p:nvSpPr>
        <p:spPr>
          <a:xfrm>
            <a:off x="6477000" y="5319415"/>
            <a:ext cx="5143500" cy="719733"/>
          </a:xfrm>
          <a:prstGeom prst="rect">
            <a:avLst/>
          </a:prstGeom>
          <a:noFill/>
          <a:ln/>
        </p:spPr>
        <p:txBody>
          <a:bodyPr vert="horz" wrap="square" lIns="0" tIns="0" rIns="0" bIns="0" rtlCol="0" anchor="ctr"/>
          <a:lstStyle/>
          <a:p>
            <a:pPr marL="0" indent="0">
              <a:lnSpc>
                <a:spcPts val="1890"/>
              </a:lnSpc>
              <a:buNone/>
            </a:pPr>
            <a:r>
              <a:rPr lang="en-US" sz="1350" dirty="0">
                <a:solidFill>
                  <a:srgbClr val="FFFFFF"/>
                </a:solidFill>
              </a:rPr>
              <a:t>NICE guidance states that </a:t>
            </a:r>
            <a:r>
              <a:rPr lang="en-US" sz="1350" b="1" dirty="0">
                <a:solidFill>
                  <a:srgbClr val="FFFFFF"/>
                </a:solidFill>
              </a:rPr>
              <a:t>ALL patients</a:t>
            </a:r>
            <a:r>
              <a:rPr lang="en-US" sz="1350" dirty="0">
                <a:solidFill>
                  <a:srgbClr val="FFFFFF"/>
                </a:solidFill>
              </a:rPr>
              <a:t> starting corticosteroids should have blood glucose monitored to prevent unrecognised hyperglycaemia.</a:t>
            </a:r>
            <a:endParaRPr lang="en-US" sz="1350" dirty="0"/>
          </a:p>
        </p:txBody>
      </p:sp>
      <p:sp>
        <p:nvSpPr>
          <p:cNvPr id="33" name="SK-8-text-32"/>
          <p:cNvSpPr/>
          <p:nvPr/>
        </p:nvSpPr>
        <p:spPr>
          <a:xfrm>
            <a:off x="9081492" y="6510338"/>
            <a:ext cx="3110508" cy="157163"/>
          </a:xfrm>
          <a:prstGeom prst="rect">
            <a:avLst/>
          </a:prstGeom>
          <a:noFill/>
          <a:ln/>
        </p:spPr>
        <p:txBody>
          <a:bodyPr vert="horz" wrap="square" lIns="0" tIns="0" rIns="0" bIns="0" rtlCol="0" anchor="ctr"/>
          <a:lstStyle/>
          <a:p>
            <a:pPr marL="0" indent="0">
              <a:lnSpc>
                <a:spcPts val="1238"/>
              </a:lnSpc>
              <a:buNone/>
            </a:pPr>
            <a:r>
              <a:rPr lang="en-US" sz="825" dirty="0">
                <a:solidFill>
                  <a:srgbClr val="888888"/>
                </a:solidFill>
              </a:rPr>
              <a:t>Source: JBDS-IP 2023 Guidelines; NICE NG28 (Feb 2026)</a:t>
            </a:r>
            <a:endParaRPr lang="en-US" sz="825"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9-img-3" descr="preencoded.png"/>
          <p:cNvPicPr>
            <a:picLocks noChangeAspect="1"/>
          </p:cNvPicPr>
          <p:nvPr/>
        </p:nvPicPr>
        <p:blipFill>
          <a:blip r:embed="rId5"/>
          <a:stretch>
            <a:fillRect/>
          </a:stretch>
        </p:blipFill>
        <p:spPr>
          <a:xfrm>
            <a:off x="142875" y="114300"/>
            <a:ext cx="11906250" cy="695325"/>
          </a:xfrm>
          <a:prstGeom prst="rect">
            <a:avLst/>
          </a:prstGeom>
        </p:spPr>
      </p:pic>
      <p:pic>
        <p:nvPicPr>
          <p:cNvPr id="5" name="SK-9-img-4" descr="preencoded.png"/>
          <p:cNvPicPr>
            <a:picLocks noChangeAspect="1"/>
          </p:cNvPicPr>
          <p:nvPr/>
        </p:nvPicPr>
        <p:blipFill>
          <a:blip r:embed="rId6"/>
          <a:stretch>
            <a:fillRect/>
          </a:stretch>
        </p:blipFill>
        <p:spPr>
          <a:xfrm>
            <a:off x="381000" y="1546324"/>
            <a:ext cx="5572125" cy="3846314"/>
          </a:xfrm>
          <a:prstGeom prst="rect">
            <a:avLst/>
          </a:prstGeom>
        </p:spPr>
      </p:pic>
      <p:pic>
        <p:nvPicPr>
          <p:cNvPr id="6" name="SK-9-img-5" descr="preencoded.png"/>
          <p:cNvPicPr>
            <a:picLocks noChangeAspect="1"/>
          </p:cNvPicPr>
          <p:nvPr/>
        </p:nvPicPr>
        <p:blipFill>
          <a:blip r:embed="rId7"/>
          <a:stretch>
            <a:fillRect/>
          </a:stretch>
        </p:blipFill>
        <p:spPr>
          <a:xfrm>
            <a:off x="666750" y="1832074"/>
            <a:ext cx="476250" cy="476250"/>
          </a:xfrm>
          <a:prstGeom prst="rect">
            <a:avLst/>
          </a:prstGeom>
        </p:spPr>
      </p:pic>
      <p:pic>
        <p:nvPicPr>
          <p:cNvPr id="7" name="SK-9-img-6" descr="preencoded.png"/>
          <p:cNvPicPr>
            <a:picLocks noChangeAspect="1"/>
          </p:cNvPicPr>
          <p:nvPr/>
        </p:nvPicPr>
        <p:blipFill>
          <a:blip r:embed="rId8"/>
          <a:stretch>
            <a:fillRect/>
          </a:stretch>
        </p:blipFill>
        <p:spPr>
          <a:xfrm>
            <a:off x="773906" y="1963489"/>
            <a:ext cx="261937" cy="213420"/>
          </a:xfrm>
          <a:prstGeom prst="rect">
            <a:avLst/>
          </a:prstGeom>
        </p:spPr>
      </p:pic>
      <p:pic>
        <p:nvPicPr>
          <p:cNvPr id="8" name="SK-9-img-7" descr="preencoded.png"/>
          <p:cNvPicPr>
            <a:picLocks noChangeAspect="1"/>
          </p:cNvPicPr>
          <p:nvPr/>
        </p:nvPicPr>
        <p:blipFill>
          <a:blip r:embed="rId9"/>
          <a:stretch>
            <a:fillRect/>
          </a:stretch>
        </p:blipFill>
        <p:spPr>
          <a:xfrm>
            <a:off x="666750" y="2546449"/>
            <a:ext cx="166688" cy="547688"/>
          </a:xfrm>
          <a:prstGeom prst="rect">
            <a:avLst/>
          </a:prstGeom>
        </p:spPr>
      </p:pic>
      <p:pic>
        <p:nvPicPr>
          <p:cNvPr id="9" name="SK-9-img-8" descr="preencoded.png"/>
          <p:cNvPicPr>
            <a:picLocks noChangeAspect="1"/>
          </p:cNvPicPr>
          <p:nvPr/>
        </p:nvPicPr>
        <p:blipFill>
          <a:blip r:embed="rId10"/>
          <a:stretch>
            <a:fillRect/>
          </a:stretch>
        </p:blipFill>
        <p:spPr>
          <a:xfrm>
            <a:off x="666750" y="3284637"/>
            <a:ext cx="166688" cy="511076"/>
          </a:xfrm>
          <a:prstGeom prst="rect">
            <a:avLst/>
          </a:prstGeom>
        </p:spPr>
      </p:pic>
      <p:pic>
        <p:nvPicPr>
          <p:cNvPr id="10" name="SK-9-img-9" descr="preencoded.png"/>
          <p:cNvPicPr>
            <a:picLocks noChangeAspect="1"/>
          </p:cNvPicPr>
          <p:nvPr/>
        </p:nvPicPr>
        <p:blipFill>
          <a:blip r:embed="rId11"/>
          <a:stretch>
            <a:fillRect/>
          </a:stretch>
        </p:blipFill>
        <p:spPr>
          <a:xfrm>
            <a:off x="666750" y="3986213"/>
            <a:ext cx="166688" cy="479227"/>
          </a:xfrm>
          <a:prstGeom prst="rect">
            <a:avLst/>
          </a:prstGeom>
        </p:spPr>
      </p:pic>
      <p:pic>
        <p:nvPicPr>
          <p:cNvPr id="11" name="SK-9-img-10" descr="preencoded.png"/>
          <p:cNvPicPr>
            <a:picLocks noChangeAspect="1"/>
          </p:cNvPicPr>
          <p:nvPr/>
        </p:nvPicPr>
        <p:blipFill>
          <a:blip r:embed="rId12"/>
          <a:stretch>
            <a:fillRect/>
          </a:stretch>
        </p:blipFill>
        <p:spPr>
          <a:xfrm>
            <a:off x="666750" y="4655939"/>
            <a:ext cx="166688" cy="450949"/>
          </a:xfrm>
          <a:prstGeom prst="rect">
            <a:avLst/>
          </a:prstGeom>
        </p:spPr>
      </p:pic>
      <p:pic>
        <p:nvPicPr>
          <p:cNvPr id="12" name="SK-9-img-11" descr="preencoded.png"/>
          <p:cNvPicPr>
            <a:picLocks noChangeAspect="1"/>
          </p:cNvPicPr>
          <p:nvPr/>
        </p:nvPicPr>
        <p:blipFill>
          <a:blip r:embed="rId13"/>
          <a:stretch>
            <a:fillRect/>
          </a:stretch>
        </p:blipFill>
        <p:spPr>
          <a:xfrm>
            <a:off x="6238875" y="1210121"/>
            <a:ext cx="5572125" cy="4518571"/>
          </a:xfrm>
          <a:prstGeom prst="rect">
            <a:avLst/>
          </a:prstGeom>
        </p:spPr>
      </p:pic>
      <p:pic>
        <p:nvPicPr>
          <p:cNvPr id="13" name="SK-9-img-12" descr="preencoded.png"/>
          <p:cNvPicPr>
            <a:picLocks noChangeAspect="1"/>
          </p:cNvPicPr>
          <p:nvPr/>
        </p:nvPicPr>
        <p:blipFill>
          <a:blip r:embed="rId14"/>
          <a:stretch>
            <a:fillRect/>
          </a:stretch>
        </p:blipFill>
        <p:spPr>
          <a:xfrm>
            <a:off x="6524625" y="1495871"/>
            <a:ext cx="476250" cy="476250"/>
          </a:xfrm>
          <a:prstGeom prst="rect">
            <a:avLst/>
          </a:prstGeom>
        </p:spPr>
      </p:pic>
      <p:pic>
        <p:nvPicPr>
          <p:cNvPr id="14" name="SK-9-img-13" descr="preencoded.png"/>
          <p:cNvPicPr>
            <a:picLocks noChangeAspect="1"/>
          </p:cNvPicPr>
          <p:nvPr/>
        </p:nvPicPr>
        <p:blipFill>
          <a:blip r:embed="rId15"/>
          <a:stretch>
            <a:fillRect/>
          </a:stretch>
        </p:blipFill>
        <p:spPr>
          <a:xfrm>
            <a:off x="6631781" y="1627287"/>
            <a:ext cx="261937" cy="213420"/>
          </a:xfrm>
          <a:prstGeom prst="rect">
            <a:avLst/>
          </a:prstGeom>
        </p:spPr>
      </p:pic>
      <p:pic>
        <p:nvPicPr>
          <p:cNvPr id="15" name="SK-9-img-14" descr="preencoded.png"/>
          <p:cNvPicPr>
            <a:picLocks noChangeAspect="1"/>
          </p:cNvPicPr>
          <p:nvPr/>
        </p:nvPicPr>
        <p:blipFill>
          <a:blip r:embed="rId16"/>
          <a:stretch>
            <a:fillRect/>
          </a:stretch>
        </p:blipFill>
        <p:spPr>
          <a:xfrm>
            <a:off x="6524625" y="2210246"/>
            <a:ext cx="166688" cy="479227"/>
          </a:xfrm>
          <a:prstGeom prst="rect">
            <a:avLst/>
          </a:prstGeom>
        </p:spPr>
      </p:pic>
      <p:pic>
        <p:nvPicPr>
          <p:cNvPr id="16" name="SK-9-img-15" descr="preencoded.png"/>
          <p:cNvPicPr>
            <a:picLocks noChangeAspect="1"/>
          </p:cNvPicPr>
          <p:nvPr/>
        </p:nvPicPr>
        <p:blipFill>
          <a:blip r:embed="rId17"/>
          <a:stretch>
            <a:fillRect/>
          </a:stretch>
        </p:blipFill>
        <p:spPr>
          <a:xfrm>
            <a:off x="6524625" y="2956173"/>
            <a:ext cx="5000625" cy="1219200"/>
          </a:xfrm>
          <a:prstGeom prst="rect">
            <a:avLst/>
          </a:prstGeom>
        </p:spPr>
      </p:pic>
      <p:pic>
        <p:nvPicPr>
          <p:cNvPr id="17" name="SK-9-img-16" descr="preencoded.png"/>
          <p:cNvPicPr>
            <a:picLocks noChangeAspect="1"/>
          </p:cNvPicPr>
          <p:nvPr/>
        </p:nvPicPr>
        <p:blipFill>
          <a:blip r:embed="rId18"/>
          <a:stretch>
            <a:fillRect/>
          </a:stretch>
        </p:blipFill>
        <p:spPr>
          <a:xfrm>
            <a:off x="6524625" y="4508748"/>
            <a:ext cx="166688" cy="547688"/>
          </a:xfrm>
          <a:prstGeom prst="rect">
            <a:avLst/>
          </a:prstGeom>
        </p:spPr>
      </p:pic>
      <p:pic>
        <p:nvPicPr>
          <p:cNvPr id="18" name="SK-9-img-17" descr="preencoded.png"/>
          <p:cNvPicPr>
            <a:picLocks noChangeAspect="1"/>
          </p:cNvPicPr>
          <p:nvPr/>
        </p:nvPicPr>
        <p:blipFill>
          <a:blip r:embed="rId19"/>
          <a:stretch>
            <a:fillRect/>
          </a:stretch>
        </p:blipFill>
        <p:spPr>
          <a:xfrm>
            <a:off x="6524625" y="5246936"/>
            <a:ext cx="166688" cy="196007"/>
          </a:xfrm>
          <a:prstGeom prst="rect">
            <a:avLst/>
          </a:prstGeom>
        </p:spPr>
      </p:pic>
      <p:pic>
        <p:nvPicPr>
          <p:cNvPr id="19" name="SK-9-img-18" descr="preencoded.png"/>
          <p:cNvPicPr>
            <a:picLocks noChangeAspect="1"/>
          </p:cNvPicPr>
          <p:nvPr/>
        </p:nvPicPr>
        <p:blipFill>
          <a:blip r:embed="rId20"/>
          <a:stretch>
            <a:fillRect/>
          </a:stretch>
        </p:blipFill>
        <p:spPr>
          <a:xfrm>
            <a:off x="0" y="5905500"/>
            <a:ext cx="12192000" cy="952500"/>
          </a:xfrm>
          <a:prstGeom prst="rect">
            <a:avLst/>
          </a:prstGeom>
        </p:spPr>
      </p:pic>
      <p:sp>
        <p:nvSpPr>
          <p:cNvPr id="20" name="SK-9-text-19"/>
          <p:cNvSpPr/>
          <p:nvPr/>
        </p:nvSpPr>
        <p:spPr>
          <a:xfrm>
            <a:off x="333375" y="209550"/>
            <a:ext cx="8214360" cy="314325"/>
          </a:xfrm>
          <a:prstGeom prst="rect">
            <a:avLst/>
          </a:prstGeom>
          <a:noFill/>
          <a:ln/>
        </p:spPr>
        <p:txBody>
          <a:bodyPr vert="horz" wrap="square" lIns="0" tIns="0" rIns="0" bIns="0" rtlCol="0" anchor="ctr"/>
          <a:lstStyle/>
          <a:p>
            <a:pPr marL="0" indent="0">
              <a:lnSpc>
                <a:spcPts val="2475"/>
              </a:lnSpc>
              <a:buNone/>
            </a:pPr>
            <a:r>
              <a:rPr lang="en-US" sz="1650" b="1" kern="0" spc="30" dirty="0">
                <a:solidFill>
                  <a:srgbClr val="FFFFFF"/>
                </a:solidFill>
              </a:rPr>
              <a:t>PRE-TREATMENT HBA1C &amp; THRESHOLDS</a:t>
            </a:r>
            <a:endParaRPr lang="en-US" sz="1650" dirty="0"/>
          </a:p>
        </p:txBody>
      </p:sp>
      <p:sp>
        <p:nvSpPr>
          <p:cNvPr id="21" name="SK-9-text-20"/>
          <p:cNvSpPr/>
          <p:nvPr/>
        </p:nvSpPr>
        <p:spPr>
          <a:xfrm>
            <a:off x="333375" y="542925"/>
            <a:ext cx="7818120"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solidFill>
              </a:rPr>
              <a:t>Part A: JBDS-IP 2023 &amp; NICE NG28 Monitoring Standards</a:t>
            </a:r>
            <a:endParaRPr lang="en-US" sz="900" dirty="0"/>
          </a:p>
        </p:txBody>
      </p:sp>
      <p:sp>
        <p:nvSpPr>
          <p:cNvPr id="22" name="SK-9-text-21"/>
          <p:cNvSpPr/>
          <p:nvPr/>
        </p:nvSpPr>
        <p:spPr>
          <a:xfrm>
            <a:off x="10808940" y="390525"/>
            <a:ext cx="1049685" cy="142875"/>
          </a:xfrm>
          <a:prstGeom prst="rect">
            <a:avLst/>
          </a:prstGeom>
          <a:noFill/>
          <a:ln/>
        </p:spPr>
        <p:txBody>
          <a:bodyPr vert="horz" wrap="square" lIns="0" tIns="0" rIns="0" bIns="0" rtlCol="0" anchor="ctr"/>
          <a:lstStyle/>
          <a:p>
            <a:pPr marL="0" indent="0" algn="r">
              <a:lnSpc>
                <a:spcPts val="1125"/>
              </a:lnSpc>
              <a:buNone/>
            </a:pPr>
            <a:r>
              <a:rPr lang="en-US" sz="750" b="1" dirty="0">
                <a:solidFill>
                  <a:srgbClr val="FFFFFF"/>
                </a:solidFill>
              </a:rPr>
              <a:t>www.bradfordvts.co.uk</a:t>
            </a:r>
            <a:endParaRPr lang="en-US" sz="750" dirty="0"/>
          </a:p>
        </p:txBody>
      </p:sp>
      <p:sp>
        <p:nvSpPr>
          <p:cNvPr id="23" name="SK-9-text-22"/>
          <p:cNvSpPr/>
          <p:nvPr/>
        </p:nvSpPr>
        <p:spPr>
          <a:xfrm>
            <a:off x="333375" y="809625"/>
            <a:ext cx="11525250" cy="185738"/>
          </a:xfrm>
          <a:prstGeom prst="rect">
            <a:avLst/>
          </a:prstGeom>
          <a:noFill/>
          <a:ln/>
        </p:spPr>
        <p:txBody>
          <a:bodyPr vert="horz" wrap="square" lIns="0" tIns="0" rIns="0" bIns="0" rtlCol="0" anchor="ctr"/>
          <a:lstStyle/>
          <a:p>
            <a:pPr marL="0" indent="0">
              <a:lnSpc>
                <a:spcPts val="1013"/>
              </a:lnSpc>
              <a:buNone/>
            </a:pPr>
            <a:r>
              <a:rPr lang="en-US" sz="675" i="1" dirty="0">
                <a:solidFill>
                  <a:srgbClr val="555555"/>
                </a:solidFill>
              </a:rPr>
              <a:t>Disclaimer: For educational purposes only. Refer to latest NICE/JBDS guidelines for clinical practice.</a:t>
            </a:r>
            <a:endParaRPr lang="en-US" sz="675" dirty="0"/>
          </a:p>
        </p:txBody>
      </p:sp>
      <p:sp>
        <p:nvSpPr>
          <p:cNvPr id="24" name="SK-9-text-23"/>
          <p:cNvSpPr/>
          <p:nvPr/>
        </p:nvSpPr>
        <p:spPr>
          <a:xfrm>
            <a:off x="1285875" y="1927324"/>
            <a:ext cx="4495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HbA1c at Initiation</a:t>
            </a:r>
            <a:endParaRPr lang="en-US" sz="1500" dirty="0"/>
          </a:p>
        </p:txBody>
      </p:sp>
      <p:sp>
        <p:nvSpPr>
          <p:cNvPr id="25" name="SK-9-text-24"/>
          <p:cNvSpPr/>
          <p:nvPr/>
        </p:nvSpPr>
        <p:spPr>
          <a:xfrm>
            <a:off x="947737" y="2498824"/>
            <a:ext cx="4719638" cy="595313"/>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NICE/JBDS 2023 Mandate:</a:t>
            </a:r>
            <a:r>
              <a:rPr lang="en-US" sz="1275" dirty="0">
                <a:solidFill>
                  <a:srgbClr val="2D2D2D"/>
                </a:solidFill>
              </a:rPr>
              <a:t> Check HbA1c for ALL patients starting corticosteroids.</a:t>
            </a:r>
            <a:endParaRPr lang="en-US" sz="1275" dirty="0"/>
          </a:p>
        </p:txBody>
      </p:sp>
      <p:sp>
        <p:nvSpPr>
          <p:cNvPr id="26" name="SK-9-text-25"/>
          <p:cNvSpPr/>
          <p:nvPr/>
        </p:nvSpPr>
        <p:spPr>
          <a:xfrm>
            <a:off x="947737" y="3237012"/>
            <a:ext cx="4719638" cy="558701"/>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Timing:</a:t>
            </a:r>
            <a:r>
              <a:rPr lang="en-US" sz="1275" dirty="0">
                <a:solidFill>
                  <a:srgbClr val="2D2D2D"/>
                </a:solidFill>
              </a:rPr>
              <a:t> Perform at baseline or within 4–6 weeks if not recently checked.</a:t>
            </a:r>
            <a:endParaRPr lang="en-US" sz="1275" dirty="0"/>
          </a:p>
        </p:txBody>
      </p:sp>
      <p:sp>
        <p:nvSpPr>
          <p:cNvPr id="27" name="SK-9-text-26"/>
          <p:cNvSpPr/>
          <p:nvPr/>
        </p:nvSpPr>
        <p:spPr>
          <a:xfrm>
            <a:off x="947737" y="3938588"/>
            <a:ext cx="4719638" cy="526852"/>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Objective:</a:t>
            </a:r>
            <a:r>
              <a:rPr lang="en-US" sz="1275" dirty="0">
                <a:solidFill>
                  <a:srgbClr val="2D2D2D"/>
                </a:solidFill>
              </a:rPr>
              <a:t> Identify pre-existing undiagnosed Type 2 Diabetes or Prediabetes.</a:t>
            </a:r>
            <a:endParaRPr lang="en-US" sz="1275" dirty="0"/>
          </a:p>
        </p:txBody>
      </p:sp>
      <p:sp>
        <p:nvSpPr>
          <p:cNvPr id="28" name="SK-9-text-27"/>
          <p:cNvSpPr/>
          <p:nvPr/>
        </p:nvSpPr>
        <p:spPr>
          <a:xfrm>
            <a:off x="947737" y="4608314"/>
            <a:ext cx="4719638" cy="498574"/>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High Risk:</a:t>
            </a:r>
            <a:r>
              <a:rPr lang="en-US" sz="1275" dirty="0">
                <a:solidFill>
                  <a:srgbClr val="2D2D2D"/>
                </a:solidFill>
              </a:rPr>
              <a:t> Essential for those with BMI ≥ 30, Age ≥ 45, or high-risk ethnicity.</a:t>
            </a:r>
            <a:endParaRPr lang="en-US" sz="1275" dirty="0"/>
          </a:p>
        </p:txBody>
      </p:sp>
      <p:sp>
        <p:nvSpPr>
          <p:cNvPr id="29" name="SK-9-text-28"/>
          <p:cNvSpPr/>
          <p:nvPr/>
        </p:nvSpPr>
        <p:spPr>
          <a:xfrm>
            <a:off x="7143750" y="1591121"/>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Treatment Thresholds</a:t>
            </a:r>
            <a:endParaRPr lang="en-US" sz="1500" dirty="0"/>
          </a:p>
        </p:txBody>
      </p:sp>
      <p:sp>
        <p:nvSpPr>
          <p:cNvPr id="30" name="SK-9-text-29"/>
          <p:cNvSpPr/>
          <p:nvPr/>
        </p:nvSpPr>
        <p:spPr>
          <a:xfrm>
            <a:off x="6805613" y="2162621"/>
            <a:ext cx="4719638" cy="526852"/>
          </a:xfrm>
          <a:prstGeom prst="rect">
            <a:avLst/>
          </a:prstGeom>
          <a:noFill/>
          <a:ln/>
        </p:spPr>
        <p:txBody>
          <a:bodyPr vert="horz" wrap="square" lIns="0" tIns="0" rIns="0" bIns="0" rtlCol="0" anchor="ctr"/>
          <a:lstStyle/>
          <a:p>
            <a:pPr marL="0" indent="0" algn="l">
              <a:lnSpc>
                <a:spcPts val="1913"/>
              </a:lnSpc>
              <a:buNone/>
            </a:pPr>
            <a:r>
              <a:rPr lang="en-US" sz="1275" dirty="0">
                <a:solidFill>
                  <a:srgbClr val="2D2D2D"/>
                </a:solidFill>
              </a:rPr>
              <a:t>Initiate hypoglycaemic therapy if capillary blood glucose (CBG) meets:</a:t>
            </a:r>
            <a:endParaRPr lang="en-US" sz="1275" dirty="0"/>
          </a:p>
        </p:txBody>
      </p:sp>
      <p:sp>
        <p:nvSpPr>
          <p:cNvPr id="31" name="SK-9-text-30"/>
          <p:cNvSpPr/>
          <p:nvPr/>
        </p:nvSpPr>
        <p:spPr>
          <a:xfrm>
            <a:off x="6715125" y="3108573"/>
            <a:ext cx="2676525" cy="685800"/>
          </a:xfrm>
          <a:prstGeom prst="rect">
            <a:avLst/>
          </a:prstGeom>
          <a:noFill/>
          <a:ln/>
        </p:spPr>
        <p:txBody>
          <a:bodyPr vert="horz" wrap="square" lIns="0" tIns="0" rIns="0" bIns="0" rtlCol="0" anchor="ctr"/>
          <a:lstStyle/>
          <a:p>
            <a:pPr marL="0" indent="0" algn="ctr">
              <a:lnSpc>
                <a:spcPts val="5400"/>
              </a:lnSpc>
              <a:buNone/>
            </a:pPr>
            <a:r>
              <a:rPr lang="en-US" sz="3600" b="1" dirty="0">
                <a:solidFill>
                  <a:srgbClr val="F37021"/>
                </a:solidFill>
              </a:rPr>
              <a:t>&gt; 12.0 </a:t>
            </a:r>
            <a:endParaRPr lang="en-US" sz="3600" dirty="0"/>
          </a:p>
        </p:txBody>
      </p:sp>
      <p:sp>
        <p:nvSpPr>
          <p:cNvPr id="32" name="SK-9-text-31"/>
          <p:cNvSpPr/>
          <p:nvPr/>
        </p:nvSpPr>
        <p:spPr>
          <a:xfrm>
            <a:off x="7933730" y="3822948"/>
            <a:ext cx="2182416" cy="152400"/>
          </a:xfrm>
          <a:prstGeom prst="rect">
            <a:avLst/>
          </a:prstGeom>
          <a:noFill/>
          <a:ln/>
        </p:spPr>
        <p:txBody>
          <a:bodyPr vert="horz" wrap="square" lIns="0" tIns="0" rIns="0" bIns="0" rtlCol="0" anchor="ctr"/>
          <a:lstStyle/>
          <a:p>
            <a:pPr marL="0" indent="0" algn="ctr">
              <a:lnSpc>
                <a:spcPts val="1575"/>
              </a:lnSpc>
              <a:buNone/>
            </a:pPr>
            <a:r>
              <a:rPr lang="en-US" sz="1050" b="1" kern="0" spc="60" dirty="0">
                <a:solidFill>
                  <a:srgbClr val="555555"/>
                </a:solidFill>
              </a:rPr>
              <a:t>ON TWO OR MORE READINGS</a:t>
            </a:r>
            <a:endParaRPr lang="en-US" sz="1050" dirty="0"/>
          </a:p>
        </p:txBody>
      </p:sp>
      <p:sp>
        <p:nvSpPr>
          <p:cNvPr id="33" name="SK-9-text-32"/>
          <p:cNvSpPr/>
          <p:nvPr/>
        </p:nvSpPr>
        <p:spPr>
          <a:xfrm>
            <a:off x="6805613" y="4461123"/>
            <a:ext cx="4719638" cy="595313"/>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Known T2DM:</a:t>
            </a:r>
            <a:r>
              <a:rPr lang="en-US" sz="1275" dirty="0">
                <a:solidFill>
                  <a:srgbClr val="2D2D2D"/>
                </a:solidFill>
              </a:rPr>
              <a:t> Act sooner if readings are sustained above individualised targets.</a:t>
            </a:r>
            <a:endParaRPr lang="en-US" sz="1275" dirty="0"/>
          </a:p>
        </p:txBody>
      </p:sp>
      <p:sp>
        <p:nvSpPr>
          <p:cNvPr id="34" name="SK-9-text-33"/>
          <p:cNvSpPr/>
          <p:nvPr/>
        </p:nvSpPr>
        <p:spPr>
          <a:xfrm>
            <a:off x="6805613" y="5199311"/>
            <a:ext cx="5386388" cy="243632"/>
          </a:xfrm>
          <a:prstGeom prst="rect">
            <a:avLst/>
          </a:prstGeom>
          <a:noFill/>
          <a:ln/>
        </p:spPr>
        <p:txBody>
          <a:bodyPr vert="horz" wrap="square" lIns="0" tIns="0" rIns="0" bIns="0" rtlCol="0" anchor="ctr"/>
          <a:lstStyle/>
          <a:p>
            <a:pPr marL="0" indent="0" algn="l">
              <a:lnSpc>
                <a:spcPts val="1913"/>
              </a:lnSpc>
              <a:buNone/>
            </a:pPr>
            <a:r>
              <a:rPr lang="en-US" sz="1275" b="1" dirty="0">
                <a:solidFill>
                  <a:srgbClr val="2D2D2D"/>
                </a:solidFill>
              </a:rPr>
              <a:t>Frequency:</a:t>
            </a:r>
            <a:r>
              <a:rPr lang="en-US" sz="1275" dirty="0">
                <a:solidFill>
                  <a:srgbClr val="2D2D2D"/>
                </a:solidFill>
              </a:rPr>
              <a:t> Monitor at least 4x daily in known diabetes.</a:t>
            </a:r>
            <a:endParaRPr lang="en-US" sz="1275" dirty="0"/>
          </a:p>
        </p:txBody>
      </p:sp>
      <p:sp>
        <p:nvSpPr>
          <p:cNvPr id="35" name="SK-9-text-34"/>
          <p:cNvSpPr/>
          <p:nvPr/>
        </p:nvSpPr>
        <p:spPr>
          <a:xfrm>
            <a:off x="381000" y="6019800"/>
            <a:ext cx="114300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37021"/>
                </a:solidFill>
              </a:rPr>
              <a:t>SPEAKER NOTES</a:t>
            </a:r>
            <a:endParaRPr lang="en-US" sz="900" dirty="0"/>
          </a:p>
        </p:txBody>
      </p:sp>
      <p:sp>
        <p:nvSpPr>
          <p:cNvPr id="36" name="SK-9-text-35"/>
          <p:cNvSpPr/>
          <p:nvPr/>
        </p:nvSpPr>
        <p:spPr>
          <a:xfrm>
            <a:off x="381000" y="6229350"/>
            <a:ext cx="11430000" cy="519708"/>
          </a:xfrm>
          <a:prstGeom prst="rect">
            <a:avLst/>
          </a:prstGeom>
          <a:noFill/>
          <a:ln/>
        </p:spPr>
        <p:txBody>
          <a:bodyPr vert="horz" wrap="square" lIns="0" tIns="0" rIns="0" bIns="0" rtlCol="0" anchor="ctr"/>
          <a:lstStyle/>
          <a:p>
            <a:pPr marL="0" indent="0">
              <a:lnSpc>
                <a:spcPts val="1365"/>
              </a:lnSpc>
              <a:buNone/>
            </a:pPr>
            <a:r>
              <a:rPr lang="en-US" sz="975" dirty="0">
                <a:solidFill>
                  <a:srgbClr val="444444"/>
                </a:solidFill>
              </a:rPr>
              <a:t>NICE and JBDS 2023 guidelines now explicitly require checking HbA1c when starting steroids. This isn't just to monitor the current course, but to identify the high number of patients who have underlying, undiagnosed dysglycaemia. For the AKT, remember the threshold for "steroid-induced hyperglycaemia" treatment is two or more capillary readings above 12 mmol/L. For patients with pre-existing diabetes, don't wait for 12; any significant deviation from their usual target should trigger a medication review or intensification.</a:t>
            </a:r>
            <a:endParaRPr lang="en-US" sz="975"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6946</Words>
  <Application>Microsoft Office PowerPoint</Application>
  <PresentationFormat>Widescreen</PresentationFormat>
  <Paragraphs>666</Paragraphs>
  <Slides>35</Slides>
  <Notes>35</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35</vt:i4>
      </vt:variant>
    </vt:vector>
  </HeadingPairs>
  <TitlesOfParts>
    <vt:vector size="37"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2026-05-08T14:01:52Z</dcterms:created>
  <dcterms:modified xsi:type="dcterms:W3CDTF">2026-05-08T14:15:32Z</dcterms:modified>
</cp:coreProperties>
</file>