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7308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18" Type="http://schemas.openxmlformats.org/officeDocument/2006/relationships/image" Target="../media/image153.png"/><Relationship Id="rId3" Type="http://schemas.openxmlformats.org/officeDocument/2006/relationships/image" Target="../media/image1.png"/><Relationship Id="rId21" Type="http://schemas.openxmlformats.org/officeDocument/2006/relationships/image" Target="../media/image156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1.pn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19" Type="http://schemas.openxmlformats.org/officeDocument/2006/relationships/image" Target="../media/image154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18" Type="http://schemas.openxmlformats.org/officeDocument/2006/relationships/image" Target="../media/image170.png"/><Relationship Id="rId3" Type="http://schemas.openxmlformats.org/officeDocument/2006/relationships/image" Target="../media/image1.png"/><Relationship Id="rId21" Type="http://schemas.openxmlformats.org/officeDocument/2006/relationships/image" Target="../media/image173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8.png"/><Relationship Id="rId20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23" Type="http://schemas.openxmlformats.org/officeDocument/2006/relationships/image" Target="../media/image175.png"/><Relationship Id="rId10" Type="http://schemas.openxmlformats.org/officeDocument/2006/relationships/image" Target="../media/image162.png"/><Relationship Id="rId19" Type="http://schemas.openxmlformats.org/officeDocument/2006/relationships/image" Target="../media/image171.png"/><Relationship Id="rId4" Type="http://schemas.openxmlformats.org/officeDocument/2006/relationships/image" Target="../media/image4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Relationship Id="rId22" Type="http://schemas.openxmlformats.org/officeDocument/2006/relationships/image" Target="../media/image1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18" Type="http://schemas.openxmlformats.org/officeDocument/2006/relationships/image" Target="../media/image189.png"/><Relationship Id="rId3" Type="http://schemas.openxmlformats.org/officeDocument/2006/relationships/image" Target="../media/image1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17" Type="http://schemas.openxmlformats.org/officeDocument/2006/relationships/image" Target="../media/image18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png"/><Relationship Id="rId11" Type="http://schemas.openxmlformats.org/officeDocument/2006/relationships/image" Target="../media/image182.png"/><Relationship Id="rId5" Type="http://schemas.openxmlformats.org/officeDocument/2006/relationships/image" Target="../media/image176.png"/><Relationship Id="rId15" Type="http://schemas.openxmlformats.org/officeDocument/2006/relationships/image" Target="../media/image186.png"/><Relationship Id="rId10" Type="http://schemas.openxmlformats.org/officeDocument/2006/relationships/image" Target="../media/image181.png"/><Relationship Id="rId19" Type="http://schemas.openxmlformats.org/officeDocument/2006/relationships/image" Target="../media/image190.png"/><Relationship Id="rId4" Type="http://schemas.openxmlformats.org/officeDocument/2006/relationships/image" Target="../media/image4.png"/><Relationship Id="rId9" Type="http://schemas.openxmlformats.org/officeDocument/2006/relationships/image" Target="../media/image180.png"/><Relationship Id="rId14" Type="http://schemas.openxmlformats.org/officeDocument/2006/relationships/image" Target="../media/image18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97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96.png"/><Relationship Id="rId17" Type="http://schemas.openxmlformats.org/officeDocument/2006/relationships/image" Target="../media/image20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95.png"/><Relationship Id="rId5" Type="http://schemas.openxmlformats.org/officeDocument/2006/relationships/image" Target="../media/image191.png"/><Relationship Id="rId15" Type="http://schemas.openxmlformats.org/officeDocument/2006/relationships/image" Target="../media/image198.png"/><Relationship Id="rId10" Type="http://schemas.openxmlformats.org/officeDocument/2006/relationships/image" Target="../media/image194.png"/><Relationship Id="rId4" Type="http://schemas.openxmlformats.org/officeDocument/2006/relationships/image" Target="../media/image4.png"/><Relationship Id="rId9" Type="http://schemas.openxmlformats.org/officeDocument/2006/relationships/image" Target="../media/image193.png"/><Relationship Id="rId1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13" Type="http://schemas.openxmlformats.org/officeDocument/2006/relationships/image" Target="../media/image208.png"/><Relationship Id="rId3" Type="http://schemas.openxmlformats.org/officeDocument/2006/relationships/image" Target="../media/image1.png"/><Relationship Id="rId7" Type="http://schemas.openxmlformats.org/officeDocument/2006/relationships/image" Target="../media/image160.png"/><Relationship Id="rId12" Type="http://schemas.openxmlformats.org/officeDocument/2006/relationships/image" Target="../media/image20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2.png"/><Relationship Id="rId11" Type="http://schemas.openxmlformats.org/officeDocument/2006/relationships/image" Target="../media/image206.png"/><Relationship Id="rId5" Type="http://schemas.openxmlformats.org/officeDocument/2006/relationships/image" Target="../media/image201.png"/><Relationship Id="rId15" Type="http://schemas.openxmlformats.org/officeDocument/2006/relationships/image" Target="../media/image210.png"/><Relationship Id="rId10" Type="http://schemas.openxmlformats.org/officeDocument/2006/relationships/image" Target="../media/image205.png"/><Relationship Id="rId4" Type="http://schemas.openxmlformats.org/officeDocument/2006/relationships/image" Target="../media/image4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13" Type="http://schemas.openxmlformats.org/officeDocument/2006/relationships/image" Target="../media/image221.png"/><Relationship Id="rId18" Type="http://schemas.openxmlformats.org/officeDocument/2006/relationships/image" Target="../media/image226.png"/><Relationship Id="rId26" Type="http://schemas.openxmlformats.org/officeDocument/2006/relationships/image" Target="../media/image234.png"/><Relationship Id="rId3" Type="http://schemas.openxmlformats.org/officeDocument/2006/relationships/image" Target="../media/image1.png"/><Relationship Id="rId21" Type="http://schemas.openxmlformats.org/officeDocument/2006/relationships/image" Target="../media/image229.png"/><Relationship Id="rId7" Type="http://schemas.openxmlformats.org/officeDocument/2006/relationships/image" Target="../media/image215.png"/><Relationship Id="rId12" Type="http://schemas.openxmlformats.org/officeDocument/2006/relationships/image" Target="../media/image220.png"/><Relationship Id="rId17" Type="http://schemas.openxmlformats.org/officeDocument/2006/relationships/image" Target="../media/image225.png"/><Relationship Id="rId25" Type="http://schemas.openxmlformats.org/officeDocument/2006/relationships/image" Target="../media/image23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4.png"/><Relationship Id="rId20" Type="http://schemas.openxmlformats.org/officeDocument/2006/relationships/image" Target="../media/image228.png"/><Relationship Id="rId29" Type="http://schemas.openxmlformats.org/officeDocument/2006/relationships/image" Target="../media/image2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4.png"/><Relationship Id="rId11" Type="http://schemas.openxmlformats.org/officeDocument/2006/relationships/image" Target="../media/image219.png"/><Relationship Id="rId24" Type="http://schemas.openxmlformats.org/officeDocument/2006/relationships/image" Target="../media/image232.png"/><Relationship Id="rId5" Type="http://schemas.openxmlformats.org/officeDocument/2006/relationships/image" Target="../media/image213.png"/><Relationship Id="rId15" Type="http://schemas.openxmlformats.org/officeDocument/2006/relationships/image" Target="../media/image223.png"/><Relationship Id="rId23" Type="http://schemas.openxmlformats.org/officeDocument/2006/relationships/image" Target="../media/image231.png"/><Relationship Id="rId28" Type="http://schemas.openxmlformats.org/officeDocument/2006/relationships/image" Target="../media/image236.png"/><Relationship Id="rId10" Type="http://schemas.openxmlformats.org/officeDocument/2006/relationships/image" Target="../media/image218.png"/><Relationship Id="rId19" Type="http://schemas.openxmlformats.org/officeDocument/2006/relationships/image" Target="../media/image227.png"/><Relationship Id="rId4" Type="http://schemas.openxmlformats.org/officeDocument/2006/relationships/image" Target="../media/image212.png"/><Relationship Id="rId9" Type="http://schemas.openxmlformats.org/officeDocument/2006/relationships/image" Target="../media/image217.png"/><Relationship Id="rId14" Type="http://schemas.openxmlformats.org/officeDocument/2006/relationships/image" Target="../media/image222.png"/><Relationship Id="rId22" Type="http://schemas.openxmlformats.org/officeDocument/2006/relationships/image" Target="../media/image230.png"/><Relationship Id="rId27" Type="http://schemas.openxmlformats.org/officeDocument/2006/relationships/image" Target="../media/image235.png"/><Relationship Id="rId30" Type="http://schemas.openxmlformats.org/officeDocument/2006/relationships/image" Target="../media/image2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4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62.png"/><Relationship Id="rId3" Type="http://schemas.openxmlformats.org/officeDocument/2006/relationships/image" Target="../media/image1.png"/><Relationship Id="rId21" Type="http://schemas.openxmlformats.org/officeDocument/2006/relationships/image" Target="../media/image57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24" Type="http://schemas.openxmlformats.org/officeDocument/2006/relationships/image" Target="../media/image60.png"/><Relationship Id="rId5" Type="http://schemas.openxmlformats.org/officeDocument/2006/relationships/image" Target="../media/image41.png"/><Relationship Id="rId15" Type="http://schemas.openxmlformats.org/officeDocument/2006/relationships/image" Target="../media/image51.png"/><Relationship Id="rId23" Type="http://schemas.openxmlformats.org/officeDocument/2006/relationships/image" Target="../media/image59.png"/><Relationship Id="rId10" Type="http://schemas.openxmlformats.org/officeDocument/2006/relationships/image" Target="../media/image46.png"/><Relationship Id="rId19" Type="http://schemas.openxmlformats.org/officeDocument/2006/relationships/image" Target="../media/image55.png"/><Relationship Id="rId4" Type="http://schemas.openxmlformats.org/officeDocument/2006/relationships/image" Target="../media/image4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Relationship Id="rId22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1.png"/><Relationship Id="rId21" Type="http://schemas.openxmlformats.org/officeDocument/2006/relationships/image" Target="../media/image79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image" Target="../media/image1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11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4" Type="http://schemas.openxmlformats.org/officeDocument/2006/relationships/image" Target="../media/image4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3" Type="http://schemas.openxmlformats.org/officeDocument/2006/relationships/image" Target="../media/image1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4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919311"/>
            <a:ext cx="5737771" cy="5019229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1271" y="0"/>
            <a:ext cx="5120580" cy="6858000"/>
          </a:xfrm>
          <a:prstGeom prst="rect">
            <a:avLst/>
          </a:prstGeom>
        </p:spPr>
      </p:pic>
      <p:sp>
        <p:nvSpPr>
          <p:cNvPr id="6" name="SK-1-text-5"/>
          <p:cNvSpPr/>
          <p:nvPr/>
        </p:nvSpPr>
        <p:spPr>
          <a:xfrm>
            <a:off x="1143000" y="919311"/>
            <a:ext cx="5356771" cy="20114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006266"/>
                </a:solidFill>
              </a:rPr>
              <a:t>DVLA Fitness to Drive &amp; Fitness to Fly</a:t>
            </a:r>
            <a:endParaRPr lang="en-US" sz="4800" dirty="0"/>
          </a:p>
        </p:txBody>
      </p:sp>
      <p:sp>
        <p:nvSpPr>
          <p:cNvPr id="8" name="SK-1-text-7"/>
          <p:cNvSpPr/>
          <p:nvPr/>
        </p:nvSpPr>
        <p:spPr>
          <a:xfrm>
            <a:off x="1143000" y="5079504"/>
            <a:ext cx="535677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rgbClr val="636E72"/>
                </a:solidFill>
              </a:rPr>
              <a:t>NOVEMBER 2025 STANDARDS; created May 2026</a:t>
            </a:r>
            <a:endParaRPr lang="en-US" sz="1350" dirty="0"/>
          </a:p>
        </p:txBody>
      </p:sp>
      <p:sp>
        <p:nvSpPr>
          <p:cNvPr id="9" name="SK-1-text-8"/>
          <p:cNvSpPr/>
          <p:nvPr/>
        </p:nvSpPr>
        <p:spPr>
          <a:xfrm>
            <a:off x="1143000" y="5450979"/>
            <a:ext cx="5356771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Covering DVLA Group 1 &amp; 2 licensing, updated diabetes CGM guidance, and CAA Fitness to Fly protocols.  </a:t>
            </a:r>
            <a:endParaRPr lang="en-US" sz="1200" dirty="0"/>
          </a:p>
        </p:txBody>
      </p:sp>
      <p:sp>
        <p:nvSpPr>
          <p:cNvPr id="10" name="SK-1-text-7">
            <a:extLst>
              <a:ext uri="{FF2B5EF4-FFF2-40B4-BE49-F238E27FC236}">
                <a16:creationId xmlns:a16="http://schemas.microsoft.com/office/drawing/2014/main" id="{A6C42960-756F-3644-08BA-6B4B1E236673}"/>
              </a:ext>
            </a:extLst>
          </p:cNvPr>
          <p:cNvSpPr/>
          <p:nvPr/>
        </p:nvSpPr>
        <p:spPr>
          <a:xfrm>
            <a:off x="1143000" y="959261"/>
            <a:ext cx="5356771" cy="25717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120" dirty="0">
                <a:solidFill>
                  <a:schemeClr val="bg1"/>
                </a:solidFill>
              </a:rPr>
              <a:t> BRADFORD VTS TEACHING DECK</a:t>
            </a:r>
            <a:endParaRPr lang="en-US" sz="135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76572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56717"/>
            <a:ext cx="5381625" cy="30575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613892"/>
            <a:ext cx="285750" cy="2286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013942"/>
            <a:ext cx="295275" cy="20955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556867"/>
            <a:ext cx="295275" cy="20955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3099792"/>
            <a:ext cx="295275" cy="20955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642717"/>
            <a:ext cx="295275" cy="20955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652367"/>
            <a:ext cx="5381625" cy="176688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909542"/>
            <a:ext cx="285750" cy="2286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5347692"/>
            <a:ext cx="142875" cy="14287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5895380"/>
            <a:ext cx="142875" cy="11430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597223"/>
            <a:ext cx="5381625" cy="241935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806773"/>
            <a:ext cx="285750" cy="2286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244923"/>
            <a:ext cx="142875" cy="14287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787848"/>
            <a:ext cx="142875" cy="131862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330773"/>
            <a:ext cx="142875" cy="14287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207073"/>
            <a:ext cx="5381625" cy="197167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464248"/>
            <a:ext cx="285750" cy="2286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902398"/>
            <a:ext cx="142875" cy="14287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445323"/>
            <a:ext cx="142875" cy="155823"/>
          </a:xfrm>
          <a:prstGeom prst="rect">
            <a:avLst/>
          </a:prstGeom>
        </p:spPr>
      </p:pic>
      <p:sp>
        <p:nvSpPr>
          <p:cNvPr id="24" name="SK-10-text-23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006266"/>
                </a:solidFill>
              </a:rPr>
              <a:t>Psychiatric Conditions &amp; Substance Misuse</a:t>
            </a:r>
            <a:endParaRPr lang="en-US" sz="2400" dirty="0"/>
          </a:p>
        </p:txBody>
      </p:sp>
      <p:sp>
        <p:nvSpPr>
          <p:cNvPr id="25" name="SK-10-text-24"/>
          <p:cNvSpPr/>
          <p:nvPr/>
        </p:nvSpPr>
        <p:spPr>
          <a:xfrm>
            <a:off x="762000" y="794296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9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6" name="SK-10-text-25"/>
          <p:cNvSpPr/>
          <p:nvPr/>
        </p:nvSpPr>
        <p:spPr>
          <a:xfrm>
            <a:off x="1228725" y="1585317"/>
            <a:ext cx="5943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Mood &amp; Psychotic Disorders</a:t>
            </a:r>
            <a:endParaRPr lang="en-US" sz="1500" dirty="0"/>
          </a:p>
        </p:txBody>
      </p:sp>
      <p:sp>
        <p:nvSpPr>
          <p:cNvPr id="27" name="SK-10-text-26"/>
          <p:cNvSpPr/>
          <p:nvPr/>
        </p:nvSpPr>
        <p:spPr>
          <a:xfrm>
            <a:off x="876300" y="2013942"/>
            <a:ext cx="17698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6266"/>
                </a:solidFill>
              </a:rPr>
              <a:t>G1</a:t>
            </a:r>
            <a:endParaRPr lang="en-US" sz="900" dirty="0"/>
          </a:p>
        </p:txBody>
      </p:sp>
      <p:sp>
        <p:nvSpPr>
          <p:cNvPr id="28" name="SK-10-text-27"/>
          <p:cNvSpPr/>
          <p:nvPr/>
        </p:nvSpPr>
        <p:spPr>
          <a:xfrm>
            <a:off x="1152525" y="2013942"/>
            <a:ext cx="45720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Anxiety/Depression:</a:t>
            </a:r>
            <a:r>
              <a:rPr lang="en-US" sz="1125" dirty="0">
                <a:solidFill>
                  <a:srgbClr val="2D3436"/>
                </a:solidFill>
              </a:rPr>
              <a:t> No notification needed unless driving is impaired. Cease if severe (e.g. suicide risk).</a:t>
            </a:r>
            <a:endParaRPr lang="en-US" sz="1125" dirty="0"/>
          </a:p>
        </p:txBody>
      </p:sp>
      <p:sp>
        <p:nvSpPr>
          <p:cNvPr id="29" name="SK-10-text-28"/>
          <p:cNvSpPr/>
          <p:nvPr/>
        </p:nvSpPr>
        <p:spPr>
          <a:xfrm>
            <a:off x="876300" y="2556867"/>
            <a:ext cx="17698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0392B"/>
                </a:solidFill>
              </a:rPr>
              <a:t>G2</a:t>
            </a:r>
            <a:endParaRPr lang="en-US" sz="900" dirty="0"/>
          </a:p>
        </p:txBody>
      </p:sp>
      <p:sp>
        <p:nvSpPr>
          <p:cNvPr id="30" name="SK-10-text-29"/>
          <p:cNvSpPr/>
          <p:nvPr/>
        </p:nvSpPr>
        <p:spPr>
          <a:xfrm>
            <a:off x="1152525" y="2556867"/>
            <a:ext cx="45720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Anxiety/Depression:</a:t>
            </a:r>
            <a:r>
              <a:rPr lang="en-US" sz="1125" dirty="0">
                <a:solidFill>
                  <a:srgbClr val="2D3436"/>
                </a:solidFill>
              </a:rPr>
              <a:t> Relicense if stable and well for </a:t>
            </a:r>
            <a:r>
              <a:rPr lang="en-US" sz="1125" b="1" dirty="0">
                <a:solidFill>
                  <a:srgbClr val="C0392B"/>
                </a:solidFill>
              </a:rPr>
              <a:t>≥6 months</a:t>
            </a:r>
            <a:r>
              <a:rPr lang="en-US" sz="1125" dirty="0">
                <a:solidFill>
                  <a:srgbClr val="2D3436"/>
                </a:solidFill>
              </a:rPr>
              <a:t>; no medication side effects.</a:t>
            </a:r>
            <a:endParaRPr lang="en-US" sz="1125" dirty="0"/>
          </a:p>
        </p:txBody>
      </p:sp>
      <p:sp>
        <p:nvSpPr>
          <p:cNvPr id="31" name="SK-10-text-30"/>
          <p:cNvSpPr/>
          <p:nvPr/>
        </p:nvSpPr>
        <p:spPr>
          <a:xfrm>
            <a:off x="876300" y="3099792"/>
            <a:ext cx="17698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6266"/>
                </a:solidFill>
              </a:rPr>
              <a:t>G1</a:t>
            </a:r>
            <a:endParaRPr lang="en-US" sz="900" dirty="0"/>
          </a:p>
        </p:txBody>
      </p:sp>
      <p:sp>
        <p:nvSpPr>
          <p:cNvPr id="32" name="SK-10-text-31"/>
          <p:cNvSpPr/>
          <p:nvPr/>
        </p:nvSpPr>
        <p:spPr>
          <a:xfrm>
            <a:off x="1152525" y="3099792"/>
            <a:ext cx="45720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Psychosis/Mania:</a:t>
            </a:r>
            <a:r>
              <a:rPr lang="en-US" sz="1125" dirty="0">
                <a:solidFill>
                  <a:srgbClr val="2D3436"/>
                </a:solidFill>
              </a:rPr>
              <a:t> Cease driving. Relicense if stable ≥3 months, compliant, and specialist support.</a:t>
            </a:r>
            <a:endParaRPr lang="en-US" sz="1125" dirty="0"/>
          </a:p>
        </p:txBody>
      </p:sp>
      <p:sp>
        <p:nvSpPr>
          <p:cNvPr id="33" name="SK-10-text-32"/>
          <p:cNvSpPr/>
          <p:nvPr/>
        </p:nvSpPr>
        <p:spPr>
          <a:xfrm>
            <a:off x="876300" y="3642717"/>
            <a:ext cx="17698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0392B"/>
                </a:solidFill>
              </a:rPr>
              <a:t>G2</a:t>
            </a:r>
            <a:endParaRPr lang="en-US" sz="900" dirty="0"/>
          </a:p>
        </p:txBody>
      </p:sp>
      <p:sp>
        <p:nvSpPr>
          <p:cNvPr id="34" name="SK-10-text-33"/>
          <p:cNvSpPr/>
          <p:nvPr/>
        </p:nvSpPr>
        <p:spPr>
          <a:xfrm>
            <a:off x="1152525" y="3642717"/>
            <a:ext cx="45720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Psychosis/Mania:</a:t>
            </a:r>
            <a:r>
              <a:rPr lang="en-US" sz="1125" dirty="0">
                <a:solidFill>
                  <a:srgbClr val="2D3436"/>
                </a:solidFill>
              </a:rPr>
              <a:t> Cease driving. Requires </a:t>
            </a:r>
            <a:r>
              <a:rPr lang="en-US" sz="1125" b="1" dirty="0">
                <a:solidFill>
                  <a:srgbClr val="C0392B"/>
                </a:solidFill>
              </a:rPr>
              <a:t>≥3 years</a:t>
            </a:r>
            <a:r>
              <a:rPr lang="en-US" sz="1125" dirty="0">
                <a:solidFill>
                  <a:srgbClr val="2D3436"/>
                </a:solidFill>
              </a:rPr>
              <a:t> of stability for relicensing.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1228725" y="4880967"/>
            <a:ext cx="7086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Dementia &amp; Cognitive Impairment</a:t>
            </a:r>
            <a:endParaRPr lang="en-US" sz="1500" dirty="0"/>
          </a:p>
        </p:txBody>
      </p:sp>
      <p:sp>
        <p:nvSpPr>
          <p:cNvPr id="36" name="SK-10-text-35"/>
          <p:cNvSpPr/>
          <p:nvPr/>
        </p:nvSpPr>
        <p:spPr>
          <a:xfrm>
            <a:off x="1114425" y="5309592"/>
            <a:ext cx="4686300" cy="4333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6266"/>
                </a:solidFill>
                <a:highlight>
                  <a:srgbClr val="D1F2EB"/>
                </a:highlight>
              </a:rPr>
              <a:t>G1</a:t>
            </a:r>
            <a:r>
              <a:rPr lang="en-US" sz="1125" dirty="0">
                <a:solidFill>
                  <a:srgbClr val="2D3436"/>
                </a:solidFill>
              </a:rPr>
              <a:t> Must notify DVLA. Licensing depends on medical reports, memory, and functional capacity. </a:t>
            </a:r>
            <a:r>
              <a:rPr lang="en-US" sz="1125" b="1" dirty="0">
                <a:solidFill>
                  <a:srgbClr val="006266"/>
                </a:solidFill>
              </a:rPr>
              <a:t>Annual Review required.</a:t>
            </a:r>
            <a:endParaRPr lang="en-US" sz="1125" dirty="0"/>
          </a:p>
        </p:txBody>
      </p:sp>
      <p:sp>
        <p:nvSpPr>
          <p:cNvPr id="37" name="SK-10-text-36"/>
          <p:cNvSpPr/>
          <p:nvPr/>
        </p:nvSpPr>
        <p:spPr>
          <a:xfrm>
            <a:off x="1114425" y="5857280"/>
            <a:ext cx="4429125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0392B"/>
                </a:solidFill>
                <a:highlight>
                  <a:srgbClr val="FADBD8"/>
                </a:highlight>
              </a:rPr>
              <a:t>G2</a:t>
            </a:r>
            <a:r>
              <a:rPr lang="en-US" sz="1125" dirty="0">
                <a:solidFill>
                  <a:srgbClr val="2D3436"/>
                </a:solidFill>
              </a:rPr>
              <a:t> </a:t>
            </a:r>
            <a:r>
              <a:rPr lang="en-US" sz="1125" b="1" dirty="0">
                <a:solidFill>
                  <a:srgbClr val="C0392B"/>
                </a:solidFill>
              </a:rPr>
              <a:t>Licence Refused/Revoked</a:t>
            </a:r>
            <a:r>
              <a:rPr lang="en-US" sz="1125" dirty="0">
                <a:solidFill>
                  <a:srgbClr val="2D3436"/>
                </a:solidFill>
              </a:rPr>
              <a:t> in all cases of established dementia.</a:t>
            </a:r>
            <a:endParaRPr lang="en-US" sz="1125" dirty="0"/>
          </a:p>
        </p:txBody>
      </p:sp>
      <p:sp>
        <p:nvSpPr>
          <p:cNvPr id="38" name="SK-10-text-37"/>
          <p:cNvSpPr/>
          <p:nvPr/>
        </p:nvSpPr>
        <p:spPr>
          <a:xfrm>
            <a:off x="6896100" y="1778198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Alcohol &amp; Drug Dependency</a:t>
            </a:r>
            <a:endParaRPr lang="en-US" sz="1500" dirty="0"/>
          </a:p>
        </p:txBody>
      </p:sp>
      <p:sp>
        <p:nvSpPr>
          <p:cNvPr id="39" name="SK-10-text-38"/>
          <p:cNvSpPr/>
          <p:nvPr/>
        </p:nvSpPr>
        <p:spPr>
          <a:xfrm>
            <a:off x="6705600" y="220682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Alcohol Dependency (G1):</a:t>
            </a:r>
            <a:r>
              <a:rPr lang="en-US" sz="1125" dirty="0">
                <a:solidFill>
                  <a:srgbClr val="2D3436"/>
                </a:solidFill>
              </a:rPr>
              <a:t> 1 year free from problems (Abstinence + </a:t>
            </a:r>
            <a:r>
              <a:rPr lang="en-US" sz="1125" b="1" dirty="0">
                <a:solidFill>
                  <a:srgbClr val="C0392B"/>
                </a:solidFill>
              </a:rPr>
              <a:t>Normalised Bloods</a:t>
            </a:r>
            <a:r>
              <a:rPr lang="en-US" sz="1125" dirty="0">
                <a:solidFill>
                  <a:srgbClr val="2D3436"/>
                </a:solidFill>
              </a:rPr>
              <a:t> e.g. GGT/CDT).</a:t>
            </a:r>
            <a:endParaRPr lang="en-US" sz="1125" dirty="0"/>
          </a:p>
        </p:txBody>
      </p:sp>
      <p:sp>
        <p:nvSpPr>
          <p:cNvPr id="40" name="SK-10-text-39"/>
          <p:cNvSpPr/>
          <p:nvPr/>
        </p:nvSpPr>
        <p:spPr>
          <a:xfrm>
            <a:off x="6705600" y="2749748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Alcohol Dependency (G2):</a:t>
            </a:r>
            <a:r>
              <a:rPr lang="en-US" sz="1125" dirty="0">
                <a:solidFill>
                  <a:srgbClr val="2D3436"/>
                </a:solidFill>
              </a:rPr>
              <a:t> Barred if any history of dependency in the </a:t>
            </a:r>
            <a:r>
              <a:rPr lang="en-US" sz="1125" b="1" dirty="0">
                <a:solidFill>
                  <a:srgbClr val="C0392B"/>
                </a:solidFill>
              </a:rPr>
              <a:t>past 3 years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  <p:sp>
        <p:nvSpPr>
          <p:cNvPr id="41" name="SK-10-text-40"/>
          <p:cNvSpPr/>
          <p:nvPr/>
        </p:nvSpPr>
        <p:spPr>
          <a:xfrm>
            <a:off x="6705600" y="329267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Drug Misuse/Dependency:</a:t>
            </a:r>
            <a:r>
              <a:rPr lang="en-US" sz="1125" dirty="0">
                <a:solidFill>
                  <a:srgbClr val="2D3436"/>
                </a:solidFill>
              </a:rPr>
              <a:t> Incompatible with licensing. Revocation until </a:t>
            </a:r>
            <a:r>
              <a:rPr lang="en-US" sz="1125" b="1" dirty="0">
                <a:solidFill>
                  <a:srgbClr val="C0392B"/>
                </a:solidFill>
              </a:rPr>
              <a:t>1 year free</a:t>
            </a:r>
            <a:r>
              <a:rPr lang="en-US" sz="1125" dirty="0">
                <a:solidFill>
                  <a:srgbClr val="2D3436"/>
                </a:solidFill>
              </a:rPr>
              <a:t> of misuse.</a:t>
            </a:r>
            <a:endParaRPr lang="en-US" sz="1125" dirty="0"/>
          </a:p>
        </p:txBody>
      </p:sp>
      <p:sp>
        <p:nvSpPr>
          <p:cNvPr id="42" name="SK-10-text-41"/>
          <p:cNvSpPr/>
          <p:nvPr/>
        </p:nvSpPr>
        <p:spPr>
          <a:xfrm>
            <a:off x="6896100" y="4435673"/>
            <a:ext cx="5295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Clinical Duty &amp; Red Flags</a:t>
            </a:r>
            <a:endParaRPr lang="en-US" sz="1500" dirty="0"/>
          </a:p>
        </p:txBody>
      </p:sp>
      <p:sp>
        <p:nvSpPr>
          <p:cNvPr id="43" name="SK-10-text-42"/>
          <p:cNvSpPr/>
          <p:nvPr/>
        </p:nvSpPr>
        <p:spPr>
          <a:xfrm>
            <a:off x="6705600" y="4864298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Immediate Risk:</a:t>
            </a:r>
            <a:r>
              <a:rPr lang="en-US" sz="1125" dirty="0">
                <a:solidFill>
                  <a:srgbClr val="2D3436"/>
                </a:solidFill>
              </a:rPr>
              <a:t> If a patient expresses intent to harm themselves/others via a vehicle, </a:t>
            </a:r>
            <a:r>
              <a:rPr lang="en-US" sz="1125" b="1" dirty="0">
                <a:solidFill>
                  <a:srgbClr val="C0392B"/>
                </a:solidFill>
              </a:rPr>
              <a:t>break confidentiality</a:t>
            </a:r>
            <a:r>
              <a:rPr lang="en-US" sz="1125" dirty="0">
                <a:solidFill>
                  <a:srgbClr val="2D3436"/>
                </a:solidFill>
              </a:rPr>
              <a:t> and inform police/DVLA immediately.</a:t>
            </a:r>
            <a:endParaRPr lang="en-US" sz="1125" dirty="0"/>
          </a:p>
        </p:txBody>
      </p:sp>
      <p:sp>
        <p:nvSpPr>
          <p:cNvPr id="44" name="SK-10-text-43"/>
          <p:cNvSpPr/>
          <p:nvPr/>
        </p:nvSpPr>
        <p:spPr>
          <a:xfrm>
            <a:off x="6705600" y="540722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Documentation:</a:t>
            </a:r>
            <a:r>
              <a:rPr lang="en-US" sz="1125" dirty="0">
                <a:solidFill>
                  <a:srgbClr val="2D3436"/>
                </a:solidFill>
              </a:rPr>
              <a:t> Always document the advice to stop driving and the patient's acknowledgement of legal notification duties.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74860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24855"/>
            <a:ext cx="5595938" cy="4301728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15355"/>
            <a:ext cx="381000" cy="3810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844" y="1518196"/>
            <a:ext cx="214313" cy="17532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77330"/>
            <a:ext cx="166688" cy="166688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91680"/>
            <a:ext cx="166688" cy="179487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06030"/>
            <a:ext cx="166688" cy="145852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736009"/>
            <a:ext cx="5214938" cy="600075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940796"/>
            <a:ext cx="190500" cy="1905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224855"/>
            <a:ext cx="5595938" cy="4301728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415355"/>
            <a:ext cx="381000" cy="3810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8906" y="1518196"/>
            <a:ext cx="214313" cy="17532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977330"/>
            <a:ext cx="166688" cy="13722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2291655"/>
            <a:ext cx="166688" cy="13722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2605980"/>
            <a:ext cx="166688" cy="13722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736009"/>
            <a:ext cx="5214938" cy="600075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9863" y="4955828"/>
            <a:ext cx="190500" cy="160288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5717084"/>
            <a:ext cx="3682901" cy="855166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54401" y="5717084"/>
            <a:ext cx="3683050" cy="855166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27950" y="5717084"/>
            <a:ext cx="3682901" cy="855166"/>
          </a:xfrm>
          <a:prstGeom prst="rect">
            <a:avLst/>
          </a:prstGeom>
        </p:spPr>
      </p:pic>
      <p:sp>
        <p:nvSpPr>
          <p:cNvPr id="24" name="SK-11-text-23"/>
          <p:cNvSpPr/>
          <p:nvPr/>
        </p:nvSpPr>
        <p:spPr>
          <a:xfrm>
            <a:off x="523875" y="38100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Visual Standards for Driving</a:t>
            </a:r>
            <a:endParaRPr lang="en-US" sz="2100" dirty="0"/>
          </a:p>
        </p:txBody>
      </p:sp>
      <p:sp>
        <p:nvSpPr>
          <p:cNvPr id="25" name="SK-11-text-24"/>
          <p:cNvSpPr/>
          <p:nvPr/>
        </p:nvSpPr>
        <p:spPr>
          <a:xfrm>
            <a:off x="523875" y="73908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6" name="SK-11-text-25"/>
          <p:cNvSpPr/>
          <p:nvPr/>
        </p:nvSpPr>
        <p:spPr>
          <a:xfrm>
            <a:off x="1066800" y="1462980"/>
            <a:ext cx="632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Group 1: Cars &amp; Motorcycles</a:t>
            </a:r>
            <a:endParaRPr lang="en-US" sz="1500" dirty="0"/>
          </a:p>
        </p:txBody>
      </p:sp>
      <p:sp>
        <p:nvSpPr>
          <p:cNvPr id="27" name="SK-11-text-26"/>
          <p:cNvSpPr/>
          <p:nvPr/>
        </p:nvSpPr>
        <p:spPr>
          <a:xfrm>
            <a:off x="852488" y="1939230"/>
            <a:ext cx="493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Acuity:</a:t>
            </a:r>
            <a:r>
              <a:rPr lang="en-US" sz="1125" dirty="0">
                <a:solidFill>
                  <a:srgbClr val="2D3436"/>
                </a:solidFill>
              </a:rPr>
              <a:t> Must read number plate at </a:t>
            </a:r>
            <a:r>
              <a:rPr lang="en-US" sz="1125" b="1" dirty="0">
                <a:solidFill>
                  <a:srgbClr val="006266"/>
                </a:solidFill>
              </a:rPr>
              <a:t>20 metres</a:t>
            </a:r>
            <a:r>
              <a:rPr lang="en-US" sz="1125" dirty="0">
                <a:solidFill>
                  <a:srgbClr val="2D3436"/>
                </a:solidFill>
              </a:rPr>
              <a:t> (characters 79mm high). Corrective lenses allowed.</a:t>
            </a:r>
            <a:endParaRPr lang="en-US" sz="1125" dirty="0"/>
          </a:p>
        </p:txBody>
      </p:sp>
      <p:sp>
        <p:nvSpPr>
          <p:cNvPr id="28" name="SK-11-text-27"/>
          <p:cNvSpPr/>
          <p:nvPr/>
        </p:nvSpPr>
        <p:spPr>
          <a:xfrm>
            <a:off x="852488" y="2453580"/>
            <a:ext cx="493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Visual Field:</a:t>
            </a:r>
            <a:r>
              <a:rPr lang="en-US" sz="1125" dirty="0">
                <a:solidFill>
                  <a:srgbClr val="2D3436"/>
                </a:solidFill>
              </a:rPr>
              <a:t> At least </a:t>
            </a:r>
            <a:r>
              <a:rPr lang="en-US" sz="1125" b="1" dirty="0">
                <a:solidFill>
                  <a:srgbClr val="006266"/>
                </a:solidFill>
              </a:rPr>
              <a:t>120° horizontal</a:t>
            </a:r>
            <a:r>
              <a:rPr lang="en-US" sz="1125" dirty="0">
                <a:solidFill>
                  <a:srgbClr val="2D3436"/>
                </a:solidFill>
              </a:rPr>
              <a:t>; no significant defect within 20° of fixation above/below meridian.</a:t>
            </a:r>
            <a:endParaRPr lang="en-US" sz="1125" dirty="0"/>
          </a:p>
        </p:txBody>
      </p:sp>
      <p:sp>
        <p:nvSpPr>
          <p:cNvPr id="29" name="SK-11-text-28"/>
          <p:cNvSpPr/>
          <p:nvPr/>
        </p:nvSpPr>
        <p:spPr>
          <a:xfrm>
            <a:off x="852488" y="2967930"/>
            <a:ext cx="493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Notification:</a:t>
            </a:r>
            <a:r>
              <a:rPr lang="en-US" sz="1125" dirty="0">
                <a:solidFill>
                  <a:srgbClr val="2D3436"/>
                </a:solidFill>
              </a:rPr>
              <a:t> Must notify DVLA if field defect found or if clinical standard not met.</a:t>
            </a:r>
            <a:endParaRPr lang="en-US" sz="1125" dirty="0"/>
          </a:p>
        </p:txBody>
      </p:sp>
      <p:sp>
        <p:nvSpPr>
          <p:cNvPr id="30" name="SK-11-text-29"/>
          <p:cNvSpPr/>
          <p:nvPr/>
        </p:nvSpPr>
        <p:spPr>
          <a:xfrm>
            <a:off x="971550" y="4850309"/>
            <a:ext cx="4700588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</a:rPr>
              <a:t>Glare sensitivity from Cataracts may prevent number plate reading despite normal Snellen acuity.</a:t>
            </a:r>
            <a:endParaRPr lang="en-US" sz="975" dirty="0"/>
          </a:p>
        </p:txBody>
      </p:sp>
      <p:sp>
        <p:nvSpPr>
          <p:cNvPr id="31" name="SK-11-text-30"/>
          <p:cNvSpPr/>
          <p:nvPr/>
        </p:nvSpPr>
        <p:spPr>
          <a:xfrm>
            <a:off x="6900863" y="1462980"/>
            <a:ext cx="52911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Group 2: Lorries &amp; Buses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6686550" y="1939230"/>
            <a:ext cx="5505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Acuity:</a:t>
            </a:r>
            <a:r>
              <a:rPr lang="en-US" sz="1125" dirty="0">
                <a:solidFill>
                  <a:srgbClr val="2D3436"/>
                </a:solidFill>
              </a:rPr>
              <a:t> Minimum Snellen </a:t>
            </a:r>
            <a:r>
              <a:rPr lang="en-US" sz="1125" b="1" dirty="0">
                <a:solidFill>
                  <a:srgbClr val="2D3436"/>
                </a:solidFill>
              </a:rPr>
              <a:t>6/9</a:t>
            </a:r>
            <a:r>
              <a:rPr lang="en-US" sz="1125" dirty="0">
                <a:solidFill>
                  <a:srgbClr val="2D3436"/>
                </a:solidFill>
              </a:rPr>
              <a:t> in better eye and </a:t>
            </a:r>
            <a:r>
              <a:rPr lang="en-US" sz="1125" b="1" dirty="0">
                <a:solidFill>
                  <a:srgbClr val="2D3436"/>
                </a:solidFill>
              </a:rPr>
              <a:t>6/12</a:t>
            </a:r>
            <a:r>
              <a:rPr lang="en-US" sz="1125" dirty="0">
                <a:solidFill>
                  <a:srgbClr val="2D3436"/>
                </a:solidFill>
              </a:rPr>
              <a:t> in other eye.</a:t>
            </a:r>
            <a:endParaRPr lang="en-US" sz="1125" dirty="0"/>
          </a:p>
        </p:txBody>
      </p:sp>
      <p:sp>
        <p:nvSpPr>
          <p:cNvPr id="33" name="SK-11-text-32"/>
          <p:cNvSpPr/>
          <p:nvPr/>
        </p:nvSpPr>
        <p:spPr>
          <a:xfrm>
            <a:off x="6686550" y="2253555"/>
            <a:ext cx="5505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Uncorrected:</a:t>
            </a:r>
            <a:r>
              <a:rPr lang="en-US" sz="1125" dirty="0">
                <a:solidFill>
                  <a:srgbClr val="2D3436"/>
                </a:solidFill>
              </a:rPr>
              <a:t> At least </a:t>
            </a:r>
            <a:r>
              <a:rPr lang="en-US" sz="1125" b="1" dirty="0">
                <a:solidFill>
                  <a:srgbClr val="2D3436"/>
                </a:solidFill>
              </a:rPr>
              <a:t>3/60</a:t>
            </a:r>
            <a:r>
              <a:rPr lang="en-US" sz="1125" dirty="0">
                <a:solidFill>
                  <a:srgbClr val="2D3436"/>
                </a:solidFill>
              </a:rPr>
              <a:t> in each eye (if using corrective lenses).</a:t>
            </a:r>
            <a:endParaRPr lang="en-US" sz="1125" dirty="0"/>
          </a:p>
        </p:txBody>
      </p:sp>
      <p:sp>
        <p:nvSpPr>
          <p:cNvPr id="34" name="SK-11-text-33"/>
          <p:cNvSpPr/>
          <p:nvPr/>
        </p:nvSpPr>
        <p:spPr>
          <a:xfrm>
            <a:off x="6686550" y="2567880"/>
            <a:ext cx="49339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Visual Field:</a:t>
            </a:r>
            <a:r>
              <a:rPr lang="en-US" sz="1125" dirty="0">
                <a:solidFill>
                  <a:srgbClr val="2D3436"/>
                </a:solidFill>
              </a:rPr>
              <a:t> Normal binocular field required; absolute bar if significant defect present.</a:t>
            </a:r>
            <a:endParaRPr lang="en-US" sz="1125" dirty="0"/>
          </a:p>
        </p:txBody>
      </p:sp>
      <p:sp>
        <p:nvSpPr>
          <p:cNvPr id="35" name="SK-11-text-34"/>
          <p:cNvSpPr/>
          <p:nvPr/>
        </p:nvSpPr>
        <p:spPr>
          <a:xfrm>
            <a:off x="6805613" y="4850309"/>
            <a:ext cx="4700588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Monocular vision (VA &lt;3/60 in one eye) is a </a:t>
            </a:r>
            <a:r>
              <a:rPr lang="en-US" sz="975" b="1" u="sng" dirty="0">
                <a:solidFill>
                  <a:srgbClr val="FFFFFF"/>
                </a:solidFill>
              </a:rPr>
              <a:t>PERMANENT BAR</a:t>
            </a:r>
            <a:r>
              <a:rPr lang="en-US" sz="975" b="1" dirty="0">
                <a:solidFill>
                  <a:srgbClr val="FFFFFF"/>
                </a:solidFill>
              </a:rPr>
              <a:t> for Group 2 licensing.</a:t>
            </a:r>
            <a:endParaRPr lang="en-US" sz="975" dirty="0"/>
          </a:p>
        </p:txBody>
      </p:sp>
      <p:sp>
        <p:nvSpPr>
          <p:cNvPr id="36" name="SK-11-text-35"/>
          <p:cNvSpPr/>
          <p:nvPr/>
        </p:nvSpPr>
        <p:spPr>
          <a:xfrm>
            <a:off x="523875" y="5859959"/>
            <a:ext cx="3840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Diplopia (Double Vision)</a:t>
            </a:r>
            <a:endParaRPr lang="en-US" sz="1050" dirty="0"/>
          </a:p>
        </p:txBody>
      </p:sp>
      <p:sp>
        <p:nvSpPr>
          <p:cNvPr id="37" name="SK-11-text-36"/>
          <p:cNvSpPr/>
          <p:nvPr/>
        </p:nvSpPr>
        <p:spPr>
          <a:xfrm>
            <a:off x="523875" y="6107609"/>
            <a:ext cx="3397151" cy="3217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b="1" dirty="0">
                <a:solidFill>
                  <a:srgbClr val="C0392B"/>
                </a:solidFill>
              </a:rPr>
              <a:t>Cease driving immediately.</a:t>
            </a:r>
            <a:r>
              <a:rPr lang="en-US" sz="975" dirty="0">
                <a:solidFill>
                  <a:srgbClr val="636E72"/>
                </a:solidFill>
              </a:rPr>
              <a:t> Group 1 may resume if controlled (e.g. patching). Group 2 permanently barred.</a:t>
            </a:r>
            <a:endParaRPr lang="en-US" sz="975" dirty="0"/>
          </a:p>
        </p:txBody>
      </p:sp>
      <p:sp>
        <p:nvSpPr>
          <p:cNvPr id="38" name="SK-11-text-37"/>
          <p:cNvSpPr/>
          <p:nvPr/>
        </p:nvSpPr>
        <p:spPr>
          <a:xfrm>
            <a:off x="4397276" y="5859959"/>
            <a:ext cx="4267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Monocular Vision (Group 1)</a:t>
            </a:r>
            <a:endParaRPr lang="en-US" sz="1050" dirty="0"/>
          </a:p>
        </p:txBody>
      </p:sp>
      <p:sp>
        <p:nvSpPr>
          <p:cNvPr id="39" name="SK-11-text-38"/>
          <p:cNvSpPr/>
          <p:nvPr/>
        </p:nvSpPr>
        <p:spPr>
          <a:xfrm>
            <a:off x="4397276" y="6107609"/>
            <a:ext cx="3397300" cy="3217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dirty="0">
                <a:solidFill>
                  <a:srgbClr val="636E72"/>
                </a:solidFill>
              </a:rPr>
              <a:t>Must notify DVLA. May drive if adapted, meets visual acuity, and has normal field in the remaining eye.</a:t>
            </a:r>
            <a:endParaRPr lang="en-US" sz="975" dirty="0"/>
          </a:p>
        </p:txBody>
      </p:sp>
      <p:sp>
        <p:nvSpPr>
          <p:cNvPr id="40" name="SK-11-text-39"/>
          <p:cNvSpPr/>
          <p:nvPr/>
        </p:nvSpPr>
        <p:spPr>
          <a:xfrm>
            <a:off x="8270825" y="5859959"/>
            <a:ext cx="339715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Visual Field Defects</a:t>
            </a:r>
            <a:endParaRPr lang="en-US" sz="1050" dirty="0"/>
          </a:p>
        </p:txBody>
      </p:sp>
      <p:sp>
        <p:nvSpPr>
          <p:cNvPr id="41" name="SK-11-text-40"/>
          <p:cNvSpPr/>
          <p:nvPr/>
        </p:nvSpPr>
        <p:spPr>
          <a:xfrm>
            <a:off x="8270825" y="6107609"/>
            <a:ext cx="3397151" cy="3217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dirty="0">
                <a:solidFill>
                  <a:srgbClr val="636E72"/>
                </a:solidFill>
              </a:rPr>
              <a:t>Includes hemianopia, quadrantanopia. </a:t>
            </a:r>
            <a:r>
              <a:rPr lang="en-US" sz="975" b="1" dirty="0">
                <a:solidFill>
                  <a:srgbClr val="C0392B"/>
                </a:solidFill>
              </a:rPr>
              <a:t>Cease driving &amp; notify.</a:t>
            </a:r>
            <a:r>
              <a:rPr lang="en-US" sz="975" dirty="0">
                <a:solidFill>
                  <a:srgbClr val="636E72"/>
                </a:solidFill>
              </a:rPr>
              <a:t> Requires Esterman field test for DVLA assessment.</a:t>
            </a:r>
            <a:endParaRPr lang="en-US" sz="9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95938" cy="260226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5818"/>
            <a:ext cx="238125" cy="1905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82055"/>
            <a:ext cx="142875" cy="1143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77330"/>
            <a:ext cx="142875" cy="1143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72605"/>
            <a:ext cx="142875" cy="11430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25030"/>
            <a:ext cx="5214938" cy="62865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778323"/>
            <a:ext cx="166688" cy="13722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74740"/>
            <a:ext cx="5595938" cy="260226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98578"/>
            <a:ext cx="238125" cy="19050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74815"/>
            <a:ext cx="142875" cy="122337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970115"/>
            <a:ext cx="142875" cy="1143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265390"/>
            <a:ext cx="142875" cy="1143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1081980"/>
            <a:ext cx="5595938" cy="260226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305818"/>
            <a:ext cx="238125" cy="1905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682055"/>
            <a:ext cx="142875" cy="1143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977330"/>
            <a:ext cx="142875" cy="11430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2272605"/>
            <a:ext cx="142875" cy="11430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2567880"/>
            <a:ext cx="142875" cy="1143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3874740"/>
            <a:ext cx="5595938" cy="260226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4098578"/>
            <a:ext cx="238125" cy="19050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474815"/>
            <a:ext cx="142875" cy="1143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770090"/>
            <a:ext cx="142875" cy="11430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5065365"/>
            <a:ext cx="142875" cy="11430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5360640"/>
            <a:ext cx="142875" cy="114300"/>
          </a:xfrm>
          <a:prstGeom prst="rect">
            <a:avLst/>
          </a:prstGeom>
        </p:spPr>
      </p:pic>
      <p:sp>
        <p:nvSpPr>
          <p:cNvPr id="29" name="SK-12-text-28"/>
          <p:cNvSpPr/>
          <p:nvPr/>
        </p:nvSpPr>
        <p:spPr>
          <a:xfrm>
            <a:off x="523875" y="28575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Fitness to Fly: Clinical Contraindications</a:t>
            </a:r>
            <a:endParaRPr lang="en-US" sz="2100" dirty="0"/>
          </a:p>
        </p:txBody>
      </p:sp>
      <p:sp>
        <p:nvSpPr>
          <p:cNvPr id="30" name="SK-12-text-29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31" name="SK-12-text-30"/>
          <p:cNvSpPr/>
          <p:nvPr/>
        </p:nvSpPr>
        <p:spPr>
          <a:xfrm>
            <a:off x="923925" y="1272480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Cabin Physiology (Boyle's Law)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809625" y="1643955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Altitude:</a:t>
            </a:r>
            <a:r>
              <a:rPr lang="en-US" sz="1125" dirty="0">
                <a:solidFill>
                  <a:srgbClr val="2D3436"/>
                </a:solidFill>
              </a:rPr>
              <a:t> Equivalent to 6,000-8,000 feet; PaO2 drops significantly.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809625" y="1939230"/>
            <a:ext cx="10629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Hypoxia:</a:t>
            </a:r>
            <a:r>
              <a:rPr lang="en-US" sz="1125" dirty="0">
                <a:solidFill>
                  <a:srgbClr val="2D3436"/>
                </a:solidFill>
              </a:rPr>
              <a:t> SpO2 typically falls by 10% during cruise altitude.</a:t>
            </a:r>
            <a:endParaRPr lang="en-US" sz="1125" dirty="0"/>
          </a:p>
        </p:txBody>
      </p:sp>
      <p:sp>
        <p:nvSpPr>
          <p:cNvPr id="34" name="SK-12-text-33"/>
          <p:cNvSpPr/>
          <p:nvPr/>
        </p:nvSpPr>
        <p:spPr>
          <a:xfrm>
            <a:off x="809625" y="2234505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Gas Expansion:</a:t>
            </a:r>
            <a:r>
              <a:rPr lang="en-US" sz="1125" dirty="0">
                <a:solidFill>
                  <a:srgbClr val="2D3436"/>
                </a:solidFill>
              </a:rPr>
              <a:t> Gases expand by ~30% (Risk for barotrauma/post-op).</a:t>
            </a:r>
            <a:endParaRPr lang="en-US" sz="1125" dirty="0"/>
          </a:p>
        </p:txBody>
      </p:sp>
      <p:sp>
        <p:nvSpPr>
          <p:cNvPr id="35" name="SK-12-text-34"/>
          <p:cNvSpPr/>
          <p:nvPr/>
        </p:nvSpPr>
        <p:spPr>
          <a:xfrm>
            <a:off x="957263" y="2625030"/>
            <a:ext cx="4986338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006266"/>
                </a:solidFill>
              </a:rPr>
              <a:t> </a:t>
            </a:r>
            <a:r>
              <a:rPr lang="en-US" sz="1050" b="1" i="1" dirty="0">
                <a:solidFill>
                  <a:srgbClr val="006266"/>
                </a:solidFill>
              </a:rPr>
              <a:t>Rule of Thumb:</a:t>
            </a:r>
            <a:r>
              <a:rPr lang="en-US" sz="1050" i="1" dirty="0">
                <a:solidFill>
                  <a:srgbClr val="006266"/>
                </a:solidFill>
              </a:rPr>
              <a:t> If unable to walk 50m without breathlessness, likely unable to tolerate cabin hypoxia.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923925" y="4065240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Cardiac &amp; Respiratory Limits</a:t>
            </a:r>
            <a:endParaRPr lang="en-US" sz="1350" dirty="0"/>
          </a:p>
        </p:txBody>
      </p:sp>
      <p:sp>
        <p:nvSpPr>
          <p:cNvPr id="37" name="SK-12-text-36"/>
          <p:cNvSpPr/>
          <p:nvPr/>
        </p:nvSpPr>
        <p:spPr>
          <a:xfrm>
            <a:off x="809625" y="4436715"/>
            <a:ext cx="49768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Myocardial Infarction:</a:t>
            </a:r>
            <a:r>
              <a:rPr lang="en-US" sz="1125" dirty="0">
                <a:solidFill>
                  <a:srgbClr val="2D3436"/>
                </a:solidFill>
              </a:rPr>
              <a:t> Wait 7-10 days (uncomplicated) to 4-6 weeks (complicated).</a:t>
            </a:r>
            <a:endParaRPr lang="en-US" sz="1125" dirty="0"/>
          </a:p>
        </p:txBody>
      </p:sp>
      <p:sp>
        <p:nvSpPr>
          <p:cNvPr id="38" name="SK-12-text-37"/>
          <p:cNvSpPr/>
          <p:nvPr/>
        </p:nvSpPr>
        <p:spPr>
          <a:xfrm>
            <a:off x="809625" y="4932015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Pneumothorax:</a:t>
            </a:r>
            <a:r>
              <a:rPr lang="en-US" sz="1125" dirty="0">
                <a:solidFill>
                  <a:srgbClr val="2D3436"/>
                </a:solidFill>
              </a:rPr>
              <a:t> Wait 2-3 weeks after successful drainage/resolution.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809625" y="5227290"/>
            <a:ext cx="11382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Absolute Bars:</a:t>
            </a:r>
            <a:r>
              <a:rPr lang="en-US" sz="1125" dirty="0">
                <a:solidFill>
                  <a:srgbClr val="2D3436"/>
                </a:solidFill>
              </a:rPr>
              <a:t> Severe COPD at rest, Unstable Angina, Uncontrolled HF.</a:t>
            </a:r>
            <a:endParaRPr lang="en-US" sz="1125" dirty="0"/>
          </a:p>
        </p:txBody>
      </p:sp>
      <p:sp>
        <p:nvSpPr>
          <p:cNvPr id="40" name="SK-12-text-39"/>
          <p:cNvSpPr/>
          <p:nvPr/>
        </p:nvSpPr>
        <p:spPr>
          <a:xfrm>
            <a:off x="6757988" y="127248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Surgical &amp; Ophthalmic</a:t>
            </a:r>
            <a:endParaRPr lang="en-US" sz="1350" dirty="0"/>
          </a:p>
        </p:txBody>
      </p:sp>
      <p:sp>
        <p:nvSpPr>
          <p:cNvPr id="41" name="SK-12-text-40"/>
          <p:cNvSpPr/>
          <p:nvPr/>
        </p:nvSpPr>
        <p:spPr>
          <a:xfrm>
            <a:off x="6643688" y="164395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Recent Surgery:</a:t>
            </a:r>
            <a:r>
              <a:rPr lang="en-US" sz="1125" dirty="0">
                <a:solidFill>
                  <a:srgbClr val="2D3436"/>
                </a:solidFill>
              </a:rPr>
              <a:t> Typically 5-14 days post-op (longer for abdominal).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6643688" y="193923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Retinal Repair:</a:t>
            </a:r>
            <a:r>
              <a:rPr lang="en-US" sz="1125" dirty="0">
                <a:solidFill>
                  <a:srgbClr val="2D3436"/>
                </a:solidFill>
              </a:rPr>
              <a:t> Up to 6 weeks if intraocular gas injection used.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6643688" y="223450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Neurology:</a:t>
            </a:r>
            <a:r>
              <a:rPr lang="en-US" sz="1125" dirty="0">
                <a:solidFill>
                  <a:srgbClr val="2D3436"/>
                </a:solidFill>
              </a:rPr>
              <a:t> Recent stroke/TIA wait ≥10 days until convalescence.</a:t>
            </a:r>
            <a:endParaRPr lang="en-US" sz="1125" dirty="0"/>
          </a:p>
        </p:txBody>
      </p:sp>
      <p:sp>
        <p:nvSpPr>
          <p:cNvPr id="44" name="SK-12-text-43"/>
          <p:cNvSpPr/>
          <p:nvPr/>
        </p:nvSpPr>
        <p:spPr>
          <a:xfrm>
            <a:off x="6643688" y="252978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Fractures:</a:t>
            </a:r>
            <a:r>
              <a:rPr lang="en-US" sz="1125" dirty="0">
                <a:solidFill>
                  <a:srgbClr val="2D3436"/>
                </a:solidFill>
              </a:rPr>
              <a:t> Jaw fixings require self-release mechanism or wire cutters.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6757988" y="4065240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Pregnancy &amp; Haematology</a:t>
            </a:r>
            <a:endParaRPr lang="en-US" sz="1350" dirty="0"/>
          </a:p>
        </p:txBody>
      </p:sp>
      <p:sp>
        <p:nvSpPr>
          <p:cNvPr id="46" name="SK-12-text-45"/>
          <p:cNvSpPr/>
          <p:nvPr/>
        </p:nvSpPr>
        <p:spPr>
          <a:xfrm>
            <a:off x="6643688" y="443671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Pregnancy:</a:t>
            </a:r>
            <a:r>
              <a:rPr lang="en-US" sz="1125" dirty="0">
                <a:solidFill>
                  <a:srgbClr val="2D3436"/>
                </a:solidFill>
              </a:rPr>
              <a:t> No flying &gt;36 weeks (32 weeks for multiples).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6643688" y="473199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Anaemia:</a:t>
            </a:r>
            <a:r>
              <a:rPr lang="en-US" sz="1125" dirty="0">
                <a:solidFill>
                  <a:srgbClr val="2D3436"/>
                </a:solidFill>
              </a:rPr>
              <a:t> Hb &lt; 7.5 g/dL is an absolute contraindication.</a:t>
            </a:r>
            <a:endParaRPr lang="en-US" sz="1125" dirty="0"/>
          </a:p>
        </p:txBody>
      </p:sp>
      <p:sp>
        <p:nvSpPr>
          <p:cNvPr id="48" name="SK-12-text-47"/>
          <p:cNvSpPr/>
          <p:nvPr/>
        </p:nvSpPr>
        <p:spPr>
          <a:xfrm>
            <a:off x="6643688" y="5027265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Sickle Cell:</a:t>
            </a:r>
            <a:r>
              <a:rPr lang="en-US" sz="1125" dirty="0">
                <a:solidFill>
                  <a:srgbClr val="2D3436"/>
                </a:solidFill>
              </a:rPr>
              <a:t> Wait 10 days after a recent crisis.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6643688" y="5322540"/>
            <a:ext cx="5548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Communicable Disease:</a:t>
            </a:r>
            <a:r>
              <a:rPr lang="en-US" sz="1125" dirty="0">
                <a:solidFill>
                  <a:srgbClr val="2D3436"/>
                </a:solidFill>
              </a:rPr>
              <a:t> Must be in non-infectious stage.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74860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24855"/>
            <a:ext cx="5572125" cy="255463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48693"/>
            <a:ext cx="228600" cy="19050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72555"/>
            <a:ext cx="142875" cy="142875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354461"/>
            <a:ext cx="142875" cy="1428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836366"/>
            <a:ext cx="142875" cy="142875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017615"/>
            <a:ext cx="5572125" cy="2554635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41453"/>
            <a:ext cx="228600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665315"/>
            <a:ext cx="142875" cy="14287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147221"/>
            <a:ext cx="142875" cy="131862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629126"/>
            <a:ext cx="142875" cy="142875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224855"/>
            <a:ext cx="5572125" cy="2554635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448693"/>
            <a:ext cx="228600" cy="1905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1872555"/>
            <a:ext cx="142875" cy="142875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354461"/>
            <a:ext cx="142875" cy="142875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836366"/>
            <a:ext cx="142875" cy="122337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4017615"/>
            <a:ext cx="5572125" cy="2554635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241453"/>
            <a:ext cx="228600" cy="1905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75" y="4665315"/>
            <a:ext cx="142875" cy="142875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5109121"/>
            <a:ext cx="5191125" cy="62865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5871121"/>
            <a:ext cx="142875" cy="131862"/>
          </a:xfrm>
          <a:prstGeom prst="rect">
            <a:avLst/>
          </a:prstGeom>
        </p:spPr>
      </p:pic>
      <p:sp>
        <p:nvSpPr>
          <p:cNvPr id="24" name="SK-13-text-23"/>
          <p:cNvSpPr/>
          <p:nvPr/>
        </p:nvSpPr>
        <p:spPr>
          <a:xfrm>
            <a:off x="523875" y="38100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Airline Medicine &amp; In-Flight Emergencies</a:t>
            </a:r>
            <a:endParaRPr lang="en-US" sz="2100" dirty="0"/>
          </a:p>
        </p:txBody>
      </p:sp>
      <p:sp>
        <p:nvSpPr>
          <p:cNvPr id="25" name="SK-13-text-24"/>
          <p:cNvSpPr/>
          <p:nvPr/>
        </p:nvSpPr>
        <p:spPr>
          <a:xfrm>
            <a:off x="523875" y="73908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6" name="SK-13-text-25"/>
          <p:cNvSpPr/>
          <p:nvPr/>
        </p:nvSpPr>
        <p:spPr>
          <a:xfrm>
            <a:off x="914400" y="141535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266"/>
                </a:solidFill>
              </a:rPr>
              <a:t>Legal Liability &amp; Indemnity</a:t>
            </a:r>
            <a:endParaRPr lang="en-US" sz="1350" dirty="0"/>
          </a:p>
        </p:txBody>
      </p:sp>
      <p:sp>
        <p:nvSpPr>
          <p:cNvPr id="27" name="SK-13-text-26"/>
          <p:cNvSpPr/>
          <p:nvPr/>
        </p:nvSpPr>
        <p:spPr>
          <a:xfrm>
            <a:off x="809625" y="1834455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Good Samaritan Coverage:</a:t>
            </a:r>
            <a:r>
              <a:rPr lang="en-US" sz="1088" dirty="0">
                <a:solidFill>
                  <a:srgbClr val="2D3436"/>
                </a:solidFill>
              </a:rPr>
              <a:t> MDU, MDDUS, and MPS cover acts worldwide, including Canada and the USA.</a:t>
            </a:r>
            <a:endParaRPr lang="en-US" sz="1088" dirty="0"/>
          </a:p>
        </p:txBody>
      </p:sp>
      <p:sp>
        <p:nvSpPr>
          <p:cNvPr id="28" name="SK-13-text-27"/>
          <p:cNvSpPr/>
          <p:nvPr/>
        </p:nvSpPr>
        <p:spPr>
          <a:xfrm>
            <a:off x="809625" y="2316361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US Aviation Medical Assistance Act (1998):</a:t>
            </a:r>
            <a:r>
              <a:rPr lang="en-US" sz="1088" dirty="0">
                <a:solidFill>
                  <a:srgbClr val="2D3436"/>
                </a:solidFill>
              </a:rPr>
              <a:t> Provides liability protection for volunteers on US-registered aircraft.</a:t>
            </a:r>
            <a:endParaRPr lang="en-US" sz="1088" dirty="0"/>
          </a:p>
        </p:txBody>
      </p:sp>
      <p:sp>
        <p:nvSpPr>
          <p:cNvPr id="29" name="SK-13-text-28"/>
          <p:cNvSpPr/>
          <p:nvPr/>
        </p:nvSpPr>
        <p:spPr>
          <a:xfrm>
            <a:off x="809625" y="2798266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Standard of Care:</a:t>
            </a:r>
            <a:r>
              <a:rPr lang="en-US" sz="1088" dirty="0">
                <a:solidFill>
                  <a:srgbClr val="2D3436"/>
                </a:solidFill>
              </a:rPr>
              <a:t> Judged by the </a:t>
            </a:r>
            <a:r>
              <a:rPr lang="en-US" sz="1088" b="1" dirty="0">
                <a:solidFill>
                  <a:srgbClr val="C0392B"/>
                </a:solidFill>
              </a:rPr>
              <a:t>Bolam Test</a:t>
            </a:r>
            <a:r>
              <a:rPr lang="en-US" sz="1088" dirty="0">
                <a:solidFill>
                  <a:srgbClr val="2D3436"/>
                </a:solidFill>
              </a:rPr>
              <a:t>; act within the limits of your professional competence.</a:t>
            </a:r>
            <a:endParaRPr lang="en-US" sz="1088" dirty="0"/>
          </a:p>
        </p:txBody>
      </p:sp>
      <p:sp>
        <p:nvSpPr>
          <p:cNvPr id="30" name="SK-13-text-29"/>
          <p:cNvSpPr/>
          <p:nvPr/>
        </p:nvSpPr>
        <p:spPr>
          <a:xfrm>
            <a:off x="914400" y="4208115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266"/>
                </a:solidFill>
              </a:rPr>
              <a:t>Professional Responsibilities</a:t>
            </a:r>
            <a:endParaRPr lang="en-US" sz="1350" dirty="0"/>
          </a:p>
        </p:txBody>
      </p:sp>
      <p:sp>
        <p:nvSpPr>
          <p:cNvPr id="31" name="SK-13-text-30"/>
          <p:cNvSpPr/>
          <p:nvPr/>
        </p:nvSpPr>
        <p:spPr>
          <a:xfrm>
            <a:off x="809625" y="4627215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GMC Guidance:</a:t>
            </a:r>
            <a:r>
              <a:rPr lang="en-US" sz="1088" dirty="0">
                <a:solidFill>
                  <a:srgbClr val="2D3436"/>
                </a:solidFill>
              </a:rPr>
              <a:t> Doctors have an ethical duty to assist; identify yourself with a medical ID card or BMA card.</a:t>
            </a:r>
            <a:endParaRPr lang="en-US" sz="1088" dirty="0"/>
          </a:p>
        </p:txBody>
      </p:sp>
      <p:sp>
        <p:nvSpPr>
          <p:cNvPr id="32" name="SK-13-text-31"/>
          <p:cNvSpPr/>
          <p:nvPr/>
        </p:nvSpPr>
        <p:spPr>
          <a:xfrm>
            <a:off x="809625" y="5109121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Decision Authority:</a:t>
            </a:r>
            <a:r>
              <a:rPr lang="en-US" sz="1088" dirty="0">
                <a:solidFill>
                  <a:srgbClr val="2D3436"/>
                </a:solidFill>
              </a:rPr>
              <a:t> Ultimate responsibility for flight diversion lies solely with the </a:t>
            </a:r>
            <a:r>
              <a:rPr lang="en-US" sz="1088" b="1" dirty="0">
                <a:solidFill>
                  <a:srgbClr val="2D3436"/>
                </a:solidFill>
              </a:rPr>
              <a:t>Captain</a:t>
            </a:r>
            <a:r>
              <a:rPr lang="en-US" sz="1088" dirty="0">
                <a:solidFill>
                  <a:srgbClr val="2D3436"/>
                </a:solidFill>
              </a:rPr>
              <a:t>.</a:t>
            </a:r>
            <a:endParaRPr lang="en-US" sz="1088" dirty="0"/>
          </a:p>
        </p:txBody>
      </p:sp>
      <p:sp>
        <p:nvSpPr>
          <p:cNvPr id="33" name="SK-13-text-32"/>
          <p:cNvSpPr/>
          <p:nvPr/>
        </p:nvSpPr>
        <p:spPr>
          <a:xfrm>
            <a:off x="809625" y="5591026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Ethical Conduct:</a:t>
            </a:r>
            <a:r>
              <a:rPr lang="en-US" sz="1088" dirty="0">
                <a:solidFill>
                  <a:srgbClr val="2D3436"/>
                </a:solidFill>
              </a:rPr>
              <a:t> State if you have consumed alcohol. </a:t>
            </a:r>
            <a:r>
              <a:rPr lang="en-US" sz="1088" b="1" dirty="0">
                <a:solidFill>
                  <a:srgbClr val="C0392B"/>
                </a:solidFill>
              </a:rPr>
              <a:t>Do not charge</a:t>
            </a:r>
            <a:r>
              <a:rPr lang="en-US" sz="1088" dirty="0">
                <a:solidFill>
                  <a:srgbClr val="2D3436"/>
                </a:solidFill>
              </a:rPr>
              <a:t> for emergency services.</a:t>
            </a:r>
            <a:endParaRPr lang="en-US" sz="1088" dirty="0"/>
          </a:p>
        </p:txBody>
      </p:sp>
      <p:sp>
        <p:nvSpPr>
          <p:cNvPr id="34" name="SK-13-text-33"/>
          <p:cNvSpPr/>
          <p:nvPr/>
        </p:nvSpPr>
        <p:spPr>
          <a:xfrm>
            <a:off x="6772275" y="141535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266"/>
                </a:solidFill>
              </a:rPr>
              <a:t>Onboard Medical Equipment</a:t>
            </a:r>
            <a:endParaRPr lang="en-US" sz="1350" dirty="0"/>
          </a:p>
        </p:txBody>
      </p:sp>
      <p:sp>
        <p:nvSpPr>
          <p:cNvPr id="35" name="SK-13-text-34"/>
          <p:cNvSpPr/>
          <p:nvPr/>
        </p:nvSpPr>
        <p:spPr>
          <a:xfrm>
            <a:off x="6667500" y="1834455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Extended Medical Kit (EMK):</a:t>
            </a:r>
            <a:r>
              <a:rPr lang="en-US" sz="1088" dirty="0">
                <a:solidFill>
                  <a:srgbClr val="2D3436"/>
                </a:solidFill>
              </a:rPr>
              <a:t> Required on aircraft with &gt;30 seats and &gt;60 min from assistance; contains drugs and IV kit.</a:t>
            </a:r>
            <a:endParaRPr lang="en-US" sz="1088" dirty="0"/>
          </a:p>
        </p:txBody>
      </p:sp>
      <p:sp>
        <p:nvSpPr>
          <p:cNvPr id="36" name="SK-13-text-35"/>
          <p:cNvSpPr/>
          <p:nvPr/>
        </p:nvSpPr>
        <p:spPr>
          <a:xfrm>
            <a:off x="6667500" y="2316361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AEDs:</a:t>
            </a:r>
            <a:r>
              <a:rPr lang="en-US" sz="1088" dirty="0">
                <a:solidFill>
                  <a:srgbClr val="2D3436"/>
                </a:solidFill>
              </a:rPr>
              <a:t> Not legally mandated for all UK aircraft, but widely carried by major commercial airlines.</a:t>
            </a:r>
            <a:endParaRPr lang="en-US" sz="1088" dirty="0"/>
          </a:p>
        </p:txBody>
      </p:sp>
      <p:sp>
        <p:nvSpPr>
          <p:cNvPr id="37" name="SK-13-text-36"/>
          <p:cNvSpPr/>
          <p:nvPr/>
        </p:nvSpPr>
        <p:spPr>
          <a:xfrm>
            <a:off x="6667500" y="2798266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First Aid Kit:</a:t>
            </a:r>
            <a:r>
              <a:rPr lang="en-US" sz="1088" dirty="0">
                <a:solidFill>
                  <a:srgbClr val="2D3436"/>
                </a:solidFill>
              </a:rPr>
              <a:t> Basic supplies available on all commercial aircraft regardless of size.</a:t>
            </a:r>
            <a:endParaRPr lang="en-US" sz="1088" dirty="0"/>
          </a:p>
        </p:txBody>
      </p:sp>
      <p:sp>
        <p:nvSpPr>
          <p:cNvPr id="38" name="SK-13-text-37"/>
          <p:cNvSpPr/>
          <p:nvPr/>
        </p:nvSpPr>
        <p:spPr>
          <a:xfrm>
            <a:off x="6772275" y="4208115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266"/>
                </a:solidFill>
              </a:rPr>
              <a:t>Clinical Support &amp; Role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6667500" y="4627215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Role of the Doctor:</a:t>
            </a:r>
            <a:r>
              <a:rPr lang="en-US" sz="1088" dirty="0">
                <a:solidFill>
                  <a:srgbClr val="2D3436"/>
                </a:solidFill>
              </a:rPr>
              <a:t> Assess, diagnose, and advise crew on whether the case is manageable or requires diversion.</a:t>
            </a:r>
            <a:endParaRPr lang="en-US" sz="1088" dirty="0"/>
          </a:p>
        </p:txBody>
      </p:sp>
      <p:sp>
        <p:nvSpPr>
          <p:cNvPr id="40" name="SK-13-text-39"/>
          <p:cNvSpPr/>
          <p:nvPr/>
        </p:nvSpPr>
        <p:spPr>
          <a:xfrm>
            <a:off x="6543675" y="5109121"/>
            <a:ext cx="4962525" cy="628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Ground-Based Support (Telemedicine):</a:t>
            </a:r>
            <a:r>
              <a:rPr lang="en-US" sz="1050" dirty="0">
                <a:solidFill>
                  <a:srgbClr val="2D3436"/>
                </a:solidFill>
              </a:rPr>
              <a:t> Services like </a:t>
            </a:r>
            <a:r>
              <a:rPr lang="en-US" sz="1050" b="1" dirty="0">
                <a:solidFill>
                  <a:srgbClr val="2D3436"/>
                </a:solidFill>
              </a:rPr>
              <a:t>Medlink</a:t>
            </a:r>
            <a:r>
              <a:rPr lang="en-US" sz="1050" dirty="0">
                <a:solidFill>
                  <a:srgbClr val="2D3436"/>
                </a:solidFill>
              </a:rPr>
              <a:t> provide specialist phone support for over 90 airlines (e.g., BA, Virgin).</a:t>
            </a:r>
            <a:endParaRPr lang="en-US" sz="1050" dirty="0"/>
          </a:p>
        </p:txBody>
      </p:sp>
      <p:sp>
        <p:nvSpPr>
          <p:cNvPr id="41" name="SK-13-text-40"/>
          <p:cNvSpPr/>
          <p:nvPr/>
        </p:nvSpPr>
        <p:spPr>
          <a:xfrm>
            <a:off x="6667500" y="5833021"/>
            <a:ext cx="4953000" cy="3866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D3436"/>
                </a:solidFill>
              </a:rPr>
              <a:t>Documentation:</a:t>
            </a:r>
            <a:r>
              <a:rPr lang="en-US" sz="1088" dirty="0">
                <a:solidFill>
                  <a:srgbClr val="2D3436"/>
                </a:solidFill>
              </a:rPr>
              <a:t> Record all findings and advice provided to the crew for the post-flight report.</a:t>
            </a:r>
            <a:endParaRPr lang="en-US" sz="1088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72125" cy="549027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13408"/>
            <a:ext cx="214313" cy="17532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10630"/>
            <a:ext cx="166688" cy="16668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244030"/>
            <a:ext cx="166688" cy="166688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777430"/>
            <a:ext cx="166688" cy="166688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310830"/>
            <a:ext cx="166688" cy="166688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844230"/>
            <a:ext cx="166688" cy="166688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377630"/>
            <a:ext cx="166688" cy="166688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081980"/>
            <a:ext cx="5572125" cy="1980902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1265783"/>
            <a:ext cx="214313" cy="17532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653480"/>
            <a:ext cx="190500" cy="169218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2301032"/>
            <a:ext cx="190500" cy="15240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253383"/>
            <a:ext cx="5572125" cy="1847552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3437186"/>
            <a:ext cx="214313" cy="175320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3825776"/>
            <a:ext cx="166688" cy="13722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4275237"/>
            <a:ext cx="166688" cy="13722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724698"/>
            <a:ext cx="166688" cy="137220"/>
          </a:xfrm>
          <a:prstGeom prst="rect">
            <a:avLst/>
          </a:prstGeom>
        </p:spPr>
      </p:pic>
      <p:sp>
        <p:nvSpPr>
          <p:cNvPr id="22" name="SK-14-text-21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Top Tips and Red Flags</a:t>
            </a:r>
            <a:endParaRPr lang="en-US" sz="2100" dirty="0"/>
          </a:p>
        </p:txBody>
      </p:sp>
      <p:sp>
        <p:nvSpPr>
          <p:cNvPr id="23" name="SK-14-text-22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4" name="SK-14-text-23"/>
          <p:cNvSpPr/>
          <p:nvPr/>
        </p:nvSpPr>
        <p:spPr>
          <a:xfrm>
            <a:off x="881063" y="127248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High-Yield Clinical Pearls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852488" y="1672530"/>
            <a:ext cx="4910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The "1-Week Rule" for PCI:</a:t>
            </a:r>
            <a:r>
              <a:rPr lang="en-US" sz="1125" dirty="0">
                <a:solidFill>
                  <a:srgbClr val="2D3436"/>
                </a:solidFill>
              </a:rPr>
              <a:t> ACS treated by successful PCI with LVEF ≥40% allows Group 1 to drive after just </a:t>
            </a:r>
            <a:r>
              <a:rPr lang="en-US" sz="1125" b="1" dirty="0">
                <a:solidFill>
                  <a:srgbClr val="006266"/>
                </a:solidFill>
              </a:rPr>
              <a:t>7 days</a:t>
            </a:r>
            <a:r>
              <a:rPr lang="en-US" sz="1125" dirty="0">
                <a:solidFill>
                  <a:srgbClr val="2D3436"/>
                </a:solidFill>
              </a:rPr>
              <a:t>.</a:t>
            </a:r>
            <a:endParaRPr lang="en-US" sz="1125" dirty="0"/>
          </a:p>
        </p:txBody>
      </p:sp>
      <p:sp>
        <p:nvSpPr>
          <p:cNvPr id="26" name="SK-14-text-25"/>
          <p:cNvSpPr/>
          <p:nvPr/>
        </p:nvSpPr>
        <p:spPr>
          <a:xfrm>
            <a:off x="852488" y="2205930"/>
            <a:ext cx="4910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Epilepsy Timeline:</a:t>
            </a:r>
            <a:r>
              <a:rPr lang="en-US" sz="1125" dirty="0">
                <a:solidFill>
                  <a:srgbClr val="2D3436"/>
                </a:solidFill>
              </a:rPr>
              <a:t> Group 1 requires 12 months seizure-free. Group 2 requires </a:t>
            </a:r>
            <a:r>
              <a:rPr lang="en-US" sz="1125" b="1" dirty="0">
                <a:solidFill>
                  <a:srgbClr val="006266"/>
                </a:solidFill>
              </a:rPr>
              <a:t>10 years</a:t>
            </a:r>
            <a:r>
              <a:rPr lang="en-US" sz="1125" dirty="0">
                <a:solidFill>
                  <a:srgbClr val="2D3436"/>
                </a:solidFill>
              </a:rPr>
              <a:t> seizure-free without medication.</a:t>
            </a:r>
            <a:endParaRPr lang="en-US" sz="1125" dirty="0"/>
          </a:p>
        </p:txBody>
      </p:sp>
      <p:sp>
        <p:nvSpPr>
          <p:cNvPr id="27" name="SK-14-text-26"/>
          <p:cNvSpPr/>
          <p:nvPr/>
        </p:nvSpPr>
        <p:spPr>
          <a:xfrm>
            <a:off x="852488" y="2739330"/>
            <a:ext cx="4910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Insulin Notification:</a:t>
            </a:r>
            <a:r>
              <a:rPr lang="en-US" sz="1125" dirty="0">
                <a:solidFill>
                  <a:srgbClr val="2D3436"/>
                </a:solidFill>
              </a:rPr>
              <a:t> Every patient starting insulin </a:t>
            </a:r>
            <a:r>
              <a:rPr lang="en-US" sz="1125" b="1" dirty="0">
                <a:solidFill>
                  <a:srgbClr val="006266"/>
                </a:solidFill>
              </a:rPr>
              <a:t>must</a:t>
            </a:r>
            <a:r>
              <a:rPr lang="en-US" sz="1125" dirty="0">
                <a:solidFill>
                  <a:srgbClr val="2D3436"/>
                </a:solidFill>
              </a:rPr>
              <a:t> notify the DVLA immediately (applies to both G1 and G2).</a:t>
            </a:r>
            <a:endParaRPr lang="en-US" sz="1125" dirty="0"/>
          </a:p>
        </p:txBody>
      </p:sp>
      <p:sp>
        <p:nvSpPr>
          <p:cNvPr id="28" name="SK-14-text-27"/>
          <p:cNvSpPr/>
          <p:nvPr/>
        </p:nvSpPr>
        <p:spPr>
          <a:xfrm>
            <a:off x="852488" y="3272730"/>
            <a:ext cx="4910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Pacemaker vs. Box Change:</a:t>
            </a:r>
            <a:r>
              <a:rPr lang="en-US" sz="1125" dirty="0">
                <a:solidFill>
                  <a:srgbClr val="2D3436"/>
                </a:solidFill>
              </a:rPr>
              <a:t> G1 is 1 week off; G2 is 6 weeks off. Notification is for implants, </a:t>
            </a:r>
            <a:r>
              <a:rPr lang="en-US" sz="1125" b="1" dirty="0">
                <a:solidFill>
                  <a:srgbClr val="006266"/>
                </a:solidFill>
              </a:rPr>
              <a:t>not</a:t>
            </a:r>
            <a:r>
              <a:rPr lang="en-US" sz="1125" dirty="0">
                <a:solidFill>
                  <a:srgbClr val="2D3436"/>
                </a:solidFill>
              </a:rPr>
              <a:t> simple box changes.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852488" y="3806130"/>
            <a:ext cx="4910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CABG Waiting Times:</a:t>
            </a:r>
            <a:r>
              <a:rPr lang="en-US" sz="1125" dirty="0">
                <a:solidFill>
                  <a:srgbClr val="2D3436"/>
                </a:solidFill>
              </a:rPr>
              <a:t> Group 1 requires 4 weeks off; Group 2 requires </a:t>
            </a:r>
            <a:r>
              <a:rPr lang="en-US" sz="1125" b="1" dirty="0">
                <a:solidFill>
                  <a:srgbClr val="006266"/>
                </a:solidFill>
              </a:rPr>
              <a:t>3 months</a:t>
            </a:r>
            <a:r>
              <a:rPr lang="en-US" sz="1125" dirty="0">
                <a:solidFill>
                  <a:srgbClr val="2D3436"/>
                </a:solidFill>
              </a:rPr>
              <a:t>. Both need LVEF ≥40%.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852488" y="4339530"/>
            <a:ext cx="49101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CGM Update (Nov 2025):</a:t>
            </a:r>
            <a:r>
              <a:rPr lang="en-US" sz="1125" dirty="0">
                <a:solidFill>
                  <a:srgbClr val="2D3436"/>
                </a:solidFill>
              </a:rPr>
              <a:t> Continuous Glucose Monitoring is now fully accepted for Group 2 drivers using insulin.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6738938" y="1224855"/>
            <a:ext cx="5191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Critical Red Flags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6734175" y="1624905"/>
            <a:ext cx="4886325" cy="5523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C0392B"/>
                </a:solidFill>
              </a:rPr>
              <a:t>CONFIDENTIALITY</a:t>
            </a:r>
            <a:r>
              <a:rPr lang="en-US" sz="1050" dirty="0">
                <a:solidFill>
                  <a:srgbClr val="2D3436"/>
                </a:solidFill>
              </a:rPr>
              <a:t>If a patient refuses to stop driving despite being unfit, GPs have a </a:t>
            </a:r>
            <a:r>
              <a:rPr lang="en-US" sz="1050" b="1" dirty="0">
                <a:solidFill>
                  <a:srgbClr val="006266"/>
                </a:solidFill>
              </a:rPr>
              <a:t>duty to inform the DVLA</a:t>
            </a:r>
            <a:r>
              <a:rPr lang="en-US" sz="1050" dirty="0">
                <a:solidFill>
                  <a:srgbClr val="2D3436"/>
                </a:solidFill>
              </a:rPr>
              <a:t> (GMC guidance). Inform the patient first.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6734175" y="2272457"/>
            <a:ext cx="4886325" cy="5523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C0392B"/>
                </a:solidFill>
              </a:rPr>
              <a:t>HYPO WHILE DRIVING</a:t>
            </a:r>
            <a:r>
              <a:rPr lang="en-US" sz="1050" dirty="0">
                <a:solidFill>
                  <a:srgbClr val="2D3436"/>
                </a:solidFill>
              </a:rPr>
              <a:t>Any driver suffering a </a:t>
            </a:r>
            <a:r>
              <a:rPr lang="en-US" sz="1050" b="1" dirty="0">
                <a:solidFill>
                  <a:srgbClr val="006266"/>
                </a:solidFill>
              </a:rPr>
              <a:t>severe hypoglycaemia episode while driving</a:t>
            </a:r>
            <a:r>
              <a:rPr lang="en-US" sz="1050" dirty="0">
                <a:solidFill>
                  <a:srgbClr val="2D3436"/>
                </a:solidFill>
              </a:rPr>
              <a:t> must stop immediately and notify the DVLA.</a:t>
            </a:r>
            <a:endParaRPr lang="en-US" sz="1050" dirty="0"/>
          </a:p>
        </p:txBody>
      </p:sp>
      <p:sp>
        <p:nvSpPr>
          <p:cNvPr id="34" name="SK-14-text-33"/>
          <p:cNvSpPr/>
          <p:nvPr/>
        </p:nvSpPr>
        <p:spPr>
          <a:xfrm>
            <a:off x="6738938" y="3396258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</a:rPr>
              <a:t>Post-Surgical Flight Risks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6700838" y="3796308"/>
            <a:ext cx="51911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</a:t>
            </a:r>
            <a:r>
              <a:rPr lang="en-US" sz="1050" b="1" dirty="0">
                <a:solidFill>
                  <a:srgbClr val="006266"/>
                </a:solidFill>
              </a:rPr>
              <a:t>Pneumothorax:</a:t>
            </a:r>
            <a:r>
              <a:rPr lang="en-US" sz="1050" dirty="0">
                <a:solidFill>
                  <a:srgbClr val="2D3436"/>
                </a:solidFill>
              </a:rPr>
              <a:t> Do not fly for </a:t>
            </a:r>
            <a:r>
              <a:rPr lang="en-US" sz="1050" b="1" dirty="0">
                <a:solidFill>
                  <a:srgbClr val="006266"/>
                </a:solidFill>
              </a:rPr>
              <a:t>2–3 weeks</a:t>
            </a:r>
            <a:r>
              <a:rPr lang="en-US" sz="1050" dirty="0">
                <a:solidFill>
                  <a:srgbClr val="2D3436"/>
                </a:solidFill>
              </a:rPr>
              <a:t> after successful drainage due to risk of gas expansion at altitude.</a:t>
            </a:r>
            <a:endParaRPr lang="en-US" sz="1050" dirty="0"/>
          </a:p>
        </p:txBody>
      </p:sp>
      <p:sp>
        <p:nvSpPr>
          <p:cNvPr id="36" name="SK-14-text-35"/>
          <p:cNvSpPr/>
          <p:nvPr/>
        </p:nvSpPr>
        <p:spPr>
          <a:xfrm>
            <a:off x="6700838" y="4245769"/>
            <a:ext cx="519112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</a:t>
            </a:r>
            <a:r>
              <a:rPr lang="en-US" sz="1050" b="1" dirty="0">
                <a:solidFill>
                  <a:srgbClr val="006266"/>
                </a:solidFill>
              </a:rPr>
              <a:t>Post-MI:</a:t>
            </a:r>
            <a:r>
              <a:rPr lang="en-US" sz="1050" dirty="0">
                <a:solidFill>
                  <a:srgbClr val="2D3436"/>
                </a:solidFill>
              </a:rPr>
              <a:t> Wait </a:t>
            </a:r>
            <a:r>
              <a:rPr lang="en-US" sz="1050" b="1" dirty="0">
                <a:solidFill>
                  <a:srgbClr val="006266"/>
                </a:solidFill>
              </a:rPr>
              <a:t>7–10 days</a:t>
            </a:r>
            <a:r>
              <a:rPr lang="en-US" sz="1050" dirty="0">
                <a:solidFill>
                  <a:srgbClr val="2D3436"/>
                </a:solidFill>
              </a:rPr>
              <a:t> if uncomplicated; up to 6 weeks if complicated. Assess walking distance (50m rule).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6700838" y="4695230"/>
            <a:ext cx="5491163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 </a:t>
            </a:r>
            <a:r>
              <a:rPr lang="en-US" sz="1050" b="1" dirty="0">
                <a:solidFill>
                  <a:srgbClr val="006266"/>
                </a:solidFill>
              </a:rPr>
              <a:t>Retinal Surgery:</a:t>
            </a:r>
            <a:r>
              <a:rPr lang="en-US" sz="1050" dirty="0">
                <a:solidFill>
                  <a:srgbClr val="2D3436"/>
                </a:solidFill>
              </a:rPr>
              <a:t> Intraocular gas injections require a </a:t>
            </a:r>
            <a:r>
              <a:rPr lang="en-US" sz="1050" b="1" dirty="0">
                <a:solidFill>
                  <a:srgbClr val="006266"/>
                </a:solidFill>
              </a:rPr>
              <a:t>6-week</a:t>
            </a:r>
            <a:r>
              <a:rPr lang="en-US" sz="1050" dirty="0">
                <a:solidFill>
                  <a:srgbClr val="2D3436"/>
                </a:solidFill>
              </a:rPr>
              <a:t> ban from air travel.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70098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453455"/>
            <a:ext cx="6457950" cy="42100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684883"/>
            <a:ext cx="214313" cy="17532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044005"/>
            <a:ext cx="2069604" cy="428625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1604" y="2044005"/>
            <a:ext cx="2098179" cy="428625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9783" y="2044005"/>
            <a:ext cx="1909167" cy="428625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472630"/>
            <a:ext cx="2069604" cy="42862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1604" y="2472630"/>
            <a:ext cx="2098179" cy="428625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9783" y="2472630"/>
            <a:ext cx="1909167" cy="428625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2901255"/>
            <a:ext cx="6076950" cy="42862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000" y="2901255"/>
            <a:ext cx="2069604" cy="42862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31604" y="2901255"/>
            <a:ext cx="2098179" cy="428625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9783" y="2901255"/>
            <a:ext cx="1909167" cy="428625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" y="3329880"/>
            <a:ext cx="2069604" cy="428625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31604" y="3329880"/>
            <a:ext cx="2098179" cy="428625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9783" y="3329880"/>
            <a:ext cx="1909167" cy="428625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2000" y="3758505"/>
            <a:ext cx="6076950" cy="428625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2000" y="3758505"/>
            <a:ext cx="2069604" cy="428625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31604" y="3758505"/>
            <a:ext cx="2098179" cy="428625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29783" y="3758505"/>
            <a:ext cx="1909167" cy="428625"/>
          </a:xfrm>
          <a:prstGeom prst="rect">
            <a:avLst/>
          </a:prstGeom>
        </p:spPr>
      </p:pic>
      <p:pic>
        <p:nvPicPr>
          <p:cNvPr id="24" name="SK-15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" y="4187130"/>
            <a:ext cx="2069604" cy="428625"/>
          </a:xfrm>
          <a:prstGeom prst="rect">
            <a:avLst/>
          </a:prstGeom>
        </p:spPr>
      </p:pic>
      <p:pic>
        <p:nvPicPr>
          <p:cNvPr id="25" name="SK-15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31604" y="4187130"/>
            <a:ext cx="2098179" cy="428625"/>
          </a:xfrm>
          <a:prstGeom prst="rect">
            <a:avLst/>
          </a:prstGeom>
        </p:spPr>
      </p:pic>
      <p:pic>
        <p:nvPicPr>
          <p:cNvPr id="26" name="SK-15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9783" y="4187130"/>
            <a:ext cx="1909167" cy="428625"/>
          </a:xfrm>
          <a:prstGeom prst="rect">
            <a:avLst/>
          </a:prstGeom>
        </p:spPr>
      </p:pic>
      <p:pic>
        <p:nvPicPr>
          <p:cNvPr id="27" name="SK-15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2000" y="4615755"/>
            <a:ext cx="6076950" cy="428625"/>
          </a:xfrm>
          <a:prstGeom prst="rect">
            <a:avLst/>
          </a:prstGeom>
        </p:spPr>
      </p:pic>
      <p:pic>
        <p:nvPicPr>
          <p:cNvPr id="28" name="SK-15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2000" y="4615755"/>
            <a:ext cx="2069604" cy="428625"/>
          </a:xfrm>
          <a:prstGeom prst="rect">
            <a:avLst/>
          </a:prstGeom>
        </p:spPr>
      </p:pic>
      <p:pic>
        <p:nvPicPr>
          <p:cNvPr id="29" name="SK-15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31604" y="4615755"/>
            <a:ext cx="2098179" cy="428625"/>
          </a:xfrm>
          <a:prstGeom prst="rect">
            <a:avLst/>
          </a:prstGeom>
        </p:spPr>
      </p:pic>
      <p:pic>
        <p:nvPicPr>
          <p:cNvPr id="30" name="SK-15-img-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929783" y="4615755"/>
            <a:ext cx="1909167" cy="428625"/>
          </a:xfrm>
          <a:prstGeom prst="rect">
            <a:avLst/>
          </a:prstGeom>
        </p:spPr>
      </p:pic>
      <p:pic>
        <p:nvPicPr>
          <p:cNvPr id="31" name="SK-15-img-3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000" y="5044380"/>
            <a:ext cx="2069604" cy="428625"/>
          </a:xfrm>
          <a:prstGeom prst="rect">
            <a:avLst/>
          </a:prstGeom>
        </p:spPr>
      </p:pic>
      <p:pic>
        <p:nvPicPr>
          <p:cNvPr id="32" name="SK-15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831604" y="5044380"/>
            <a:ext cx="2098179" cy="428625"/>
          </a:xfrm>
          <a:prstGeom prst="rect">
            <a:avLst/>
          </a:prstGeom>
        </p:spPr>
      </p:pic>
      <p:pic>
        <p:nvPicPr>
          <p:cNvPr id="33" name="SK-15-img-3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9783" y="5044380"/>
            <a:ext cx="1909167" cy="428625"/>
          </a:xfrm>
          <a:prstGeom prst="rect">
            <a:avLst/>
          </a:prstGeom>
        </p:spPr>
      </p:pic>
      <p:pic>
        <p:nvPicPr>
          <p:cNvPr id="34" name="SK-15-img-3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15200" y="1158180"/>
            <a:ext cx="4305300" cy="2562225"/>
          </a:xfrm>
          <a:prstGeom prst="rect">
            <a:avLst/>
          </a:prstGeom>
        </p:spPr>
      </p:pic>
      <p:pic>
        <p:nvPicPr>
          <p:cNvPr id="35" name="SK-15-img-3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05700" y="1362968"/>
            <a:ext cx="190500" cy="152400"/>
          </a:xfrm>
          <a:prstGeom prst="rect">
            <a:avLst/>
          </a:prstGeom>
        </p:spPr>
      </p:pic>
      <p:pic>
        <p:nvPicPr>
          <p:cNvPr id="36" name="SK-15-img-3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315200" y="3872805"/>
            <a:ext cx="4305300" cy="2085975"/>
          </a:xfrm>
          <a:prstGeom prst="rect">
            <a:avLst/>
          </a:prstGeom>
        </p:spPr>
      </p:pic>
      <p:pic>
        <p:nvPicPr>
          <p:cNvPr id="37" name="SK-15-img-3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505700" y="4077593"/>
            <a:ext cx="190500" cy="152400"/>
          </a:xfrm>
          <a:prstGeom prst="rect">
            <a:avLst/>
          </a:prstGeom>
        </p:spPr>
      </p:pic>
      <p:pic>
        <p:nvPicPr>
          <p:cNvPr id="38" name="SK-15-img-3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1500" y="6339780"/>
            <a:ext cx="11049000" cy="338138"/>
          </a:xfrm>
          <a:prstGeom prst="rect">
            <a:avLst/>
          </a:prstGeom>
        </p:spPr>
      </p:pic>
      <p:pic>
        <p:nvPicPr>
          <p:cNvPr id="39" name="SK-15-img-3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62000" y="6430863"/>
            <a:ext cx="190500" cy="155823"/>
          </a:xfrm>
          <a:prstGeom prst="rect">
            <a:avLst/>
          </a:prstGeom>
        </p:spPr>
      </p:pic>
      <p:sp>
        <p:nvSpPr>
          <p:cNvPr id="40" name="SK-15-text-39"/>
          <p:cNvSpPr/>
          <p:nvPr/>
        </p:nvSpPr>
        <p:spPr>
          <a:xfrm>
            <a:off x="762000" y="381000"/>
            <a:ext cx="10858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Exam Pearls and Quick Recall</a:t>
            </a:r>
            <a:endParaRPr lang="en-US" sz="2100" dirty="0"/>
          </a:p>
        </p:txBody>
      </p:sp>
      <p:sp>
        <p:nvSpPr>
          <p:cNvPr id="41" name="SK-15-text-40"/>
          <p:cNvSpPr/>
          <p:nvPr/>
        </p:nvSpPr>
        <p:spPr>
          <a:xfrm>
            <a:off x="762000" y="729555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42" name="SK-15-text-41"/>
          <p:cNvSpPr/>
          <p:nvPr/>
        </p:nvSpPr>
        <p:spPr>
          <a:xfrm>
            <a:off x="1071563" y="1643955"/>
            <a:ext cx="69951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006266"/>
                </a:solidFill>
              </a:rPr>
              <a:t>Rapid Recall: Mandatory Timeframes</a:t>
            </a:r>
            <a:endParaRPr lang="en-US" sz="1350" dirty="0"/>
          </a:p>
        </p:txBody>
      </p:sp>
      <p:sp>
        <p:nvSpPr>
          <p:cNvPr id="43" name="SK-15-text-42"/>
          <p:cNvSpPr/>
          <p:nvPr/>
        </p:nvSpPr>
        <p:spPr>
          <a:xfrm>
            <a:off x="904875" y="2044005"/>
            <a:ext cx="248266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Clinical Condition</a:t>
            </a:r>
            <a:endParaRPr lang="en-US" sz="1050" dirty="0"/>
          </a:p>
        </p:txBody>
      </p:sp>
      <p:sp>
        <p:nvSpPr>
          <p:cNvPr id="44" name="SK-15-text-43"/>
          <p:cNvSpPr/>
          <p:nvPr/>
        </p:nvSpPr>
        <p:spPr>
          <a:xfrm>
            <a:off x="2974479" y="2044005"/>
            <a:ext cx="258023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Group 1 (Car/Bike)</a:t>
            </a:r>
            <a:endParaRPr lang="en-US" sz="1050" dirty="0"/>
          </a:p>
        </p:txBody>
      </p:sp>
      <p:sp>
        <p:nvSpPr>
          <p:cNvPr id="45" name="SK-15-text-44"/>
          <p:cNvSpPr/>
          <p:nvPr/>
        </p:nvSpPr>
        <p:spPr>
          <a:xfrm>
            <a:off x="5072658" y="2044005"/>
            <a:ext cx="240389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Group 2 (HGV/Bus)</a:t>
            </a:r>
            <a:endParaRPr lang="en-US" sz="1050" dirty="0"/>
          </a:p>
        </p:txBody>
      </p:sp>
      <p:sp>
        <p:nvSpPr>
          <p:cNvPr id="46" name="SK-15-text-45"/>
          <p:cNvSpPr/>
          <p:nvPr/>
        </p:nvSpPr>
        <p:spPr>
          <a:xfrm>
            <a:off x="904875" y="2472630"/>
            <a:ext cx="303437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Epilepsy (Established)</a:t>
            </a:r>
            <a:endParaRPr lang="en-US" sz="1050" dirty="0"/>
          </a:p>
        </p:txBody>
      </p:sp>
      <p:sp>
        <p:nvSpPr>
          <p:cNvPr id="47" name="SK-15-text-46"/>
          <p:cNvSpPr/>
          <p:nvPr/>
        </p:nvSpPr>
        <p:spPr>
          <a:xfrm>
            <a:off x="2974479" y="2472630"/>
            <a:ext cx="322529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12 months seizure-free</a:t>
            </a:r>
            <a:endParaRPr lang="en-US" sz="1050" dirty="0"/>
          </a:p>
        </p:txBody>
      </p:sp>
      <p:sp>
        <p:nvSpPr>
          <p:cNvPr id="48" name="SK-15-text-47"/>
          <p:cNvSpPr/>
          <p:nvPr/>
        </p:nvSpPr>
        <p:spPr>
          <a:xfrm>
            <a:off x="5072658" y="2472630"/>
            <a:ext cx="26306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10 years (No meds)</a:t>
            </a:r>
            <a:endParaRPr lang="en-US" sz="1050" dirty="0"/>
          </a:p>
        </p:txBody>
      </p:sp>
      <p:sp>
        <p:nvSpPr>
          <p:cNvPr id="49" name="SK-15-text-48"/>
          <p:cNvSpPr/>
          <p:nvPr/>
        </p:nvSpPr>
        <p:spPr>
          <a:xfrm>
            <a:off x="904875" y="2901255"/>
            <a:ext cx="331022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Isolated Seizure (First)</a:t>
            </a:r>
            <a:endParaRPr lang="en-US" sz="1050" dirty="0"/>
          </a:p>
        </p:txBody>
      </p:sp>
      <p:sp>
        <p:nvSpPr>
          <p:cNvPr id="50" name="SK-15-text-49"/>
          <p:cNvSpPr/>
          <p:nvPr/>
        </p:nvSpPr>
        <p:spPr>
          <a:xfrm>
            <a:off x="2974479" y="2901255"/>
            <a:ext cx="181242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6 months off</a:t>
            </a:r>
            <a:endParaRPr lang="en-US" sz="1050" dirty="0"/>
          </a:p>
        </p:txBody>
      </p:sp>
      <p:sp>
        <p:nvSpPr>
          <p:cNvPr id="51" name="SK-15-text-50"/>
          <p:cNvSpPr/>
          <p:nvPr/>
        </p:nvSpPr>
        <p:spPr>
          <a:xfrm>
            <a:off x="5072658" y="2901255"/>
            <a:ext cx="162341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5 years off</a:t>
            </a:r>
            <a:endParaRPr lang="en-US" sz="1050" dirty="0"/>
          </a:p>
        </p:txBody>
      </p:sp>
      <p:sp>
        <p:nvSpPr>
          <p:cNvPr id="52" name="SK-15-text-51"/>
          <p:cNvSpPr/>
          <p:nvPr/>
        </p:nvSpPr>
        <p:spPr>
          <a:xfrm>
            <a:off x="904875" y="3329880"/>
            <a:ext cx="2758521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ACS + Successful PCI</a:t>
            </a:r>
            <a:endParaRPr lang="en-US" sz="1050" dirty="0"/>
          </a:p>
        </p:txBody>
      </p:sp>
      <p:sp>
        <p:nvSpPr>
          <p:cNvPr id="53" name="SK-15-text-52"/>
          <p:cNvSpPr/>
          <p:nvPr/>
        </p:nvSpPr>
        <p:spPr>
          <a:xfrm>
            <a:off x="2974479" y="3329880"/>
            <a:ext cx="31792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1 week (if LVEF ≥40%)</a:t>
            </a:r>
            <a:endParaRPr lang="en-US" sz="1050" dirty="0"/>
          </a:p>
        </p:txBody>
      </p:sp>
      <p:sp>
        <p:nvSpPr>
          <p:cNvPr id="54" name="SK-15-text-53"/>
          <p:cNvSpPr/>
          <p:nvPr/>
        </p:nvSpPr>
        <p:spPr>
          <a:xfrm>
            <a:off x="5072658" y="3329880"/>
            <a:ext cx="162341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6 weeks off</a:t>
            </a:r>
            <a:endParaRPr lang="en-US" sz="1050" dirty="0"/>
          </a:p>
        </p:txBody>
      </p:sp>
      <p:sp>
        <p:nvSpPr>
          <p:cNvPr id="55" name="SK-15-text-54"/>
          <p:cNvSpPr/>
          <p:nvPr/>
        </p:nvSpPr>
        <p:spPr>
          <a:xfrm>
            <a:off x="904875" y="3758505"/>
            <a:ext cx="178385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CABG Surgery</a:t>
            </a:r>
            <a:endParaRPr lang="en-US" sz="1050" dirty="0"/>
          </a:p>
        </p:txBody>
      </p:sp>
      <p:sp>
        <p:nvSpPr>
          <p:cNvPr id="56" name="SK-15-text-55"/>
          <p:cNvSpPr/>
          <p:nvPr/>
        </p:nvSpPr>
        <p:spPr>
          <a:xfrm>
            <a:off x="2974479" y="3758505"/>
            <a:ext cx="181242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4 weeks off</a:t>
            </a:r>
            <a:endParaRPr lang="en-US" sz="1050" dirty="0"/>
          </a:p>
        </p:txBody>
      </p:sp>
      <p:sp>
        <p:nvSpPr>
          <p:cNvPr id="57" name="SK-15-text-56"/>
          <p:cNvSpPr/>
          <p:nvPr/>
        </p:nvSpPr>
        <p:spPr>
          <a:xfrm>
            <a:off x="5072658" y="3758505"/>
            <a:ext cx="172354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3 months off</a:t>
            </a:r>
            <a:endParaRPr lang="en-US" sz="1050" dirty="0"/>
          </a:p>
        </p:txBody>
      </p:sp>
      <p:sp>
        <p:nvSpPr>
          <p:cNvPr id="58" name="SK-15-text-57"/>
          <p:cNvSpPr/>
          <p:nvPr/>
        </p:nvSpPr>
        <p:spPr>
          <a:xfrm>
            <a:off x="904875" y="4187130"/>
            <a:ext cx="262059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Pacemaker (Implant)</a:t>
            </a:r>
            <a:endParaRPr lang="en-US" sz="1050" dirty="0"/>
          </a:p>
        </p:txBody>
      </p:sp>
      <p:sp>
        <p:nvSpPr>
          <p:cNvPr id="59" name="SK-15-text-58"/>
          <p:cNvSpPr/>
          <p:nvPr/>
        </p:nvSpPr>
        <p:spPr>
          <a:xfrm>
            <a:off x="2974479" y="4187130"/>
            <a:ext cx="181242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1 week off</a:t>
            </a:r>
            <a:endParaRPr lang="en-US" sz="1050" dirty="0"/>
          </a:p>
        </p:txBody>
      </p:sp>
      <p:sp>
        <p:nvSpPr>
          <p:cNvPr id="60" name="SK-15-text-59"/>
          <p:cNvSpPr/>
          <p:nvPr/>
        </p:nvSpPr>
        <p:spPr>
          <a:xfrm>
            <a:off x="5072658" y="4187130"/>
            <a:ext cx="162341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6 weeks off</a:t>
            </a:r>
            <a:endParaRPr lang="en-US" sz="1050" dirty="0"/>
          </a:p>
        </p:txBody>
      </p:sp>
      <p:sp>
        <p:nvSpPr>
          <p:cNvPr id="61" name="SK-15-text-60"/>
          <p:cNvSpPr/>
          <p:nvPr/>
        </p:nvSpPr>
        <p:spPr>
          <a:xfrm>
            <a:off x="904875" y="4615755"/>
            <a:ext cx="1783854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Stroke / TIA</a:t>
            </a:r>
            <a:endParaRPr lang="en-US" sz="1050" dirty="0"/>
          </a:p>
        </p:txBody>
      </p:sp>
      <p:sp>
        <p:nvSpPr>
          <p:cNvPr id="62" name="SK-15-text-61"/>
          <p:cNvSpPr/>
          <p:nvPr/>
        </p:nvSpPr>
        <p:spPr>
          <a:xfrm>
            <a:off x="2974479" y="4615755"/>
            <a:ext cx="181242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1 month off</a:t>
            </a:r>
            <a:endParaRPr lang="en-US" sz="1050" dirty="0"/>
          </a:p>
        </p:txBody>
      </p:sp>
      <p:sp>
        <p:nvSpPr>
          <p:cNvPr id="63" name="SK-15-text-62"/>
          <p:cNvSpPr/>
          <p:nvPr/>
        </p:nvSpPr>
        <p:spPr>
          <a:xfrm>
            <a:off x="5072658" y="4615755"/>
            <a:ext cx="162341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1 year off</a:t>
            </a:r>
            <a:endParaRPr lang="en-US" sz="1050" dirty="0"/>
          </a:p>
        </p:txBody>
      </p:sp>
      <p:sp>
        <p:nvSpPr>
          <p:cNvPr id="64" name="SK-15-text-63"/>
          <p:cNvSpPr/>
          <p:nvPr/>
        </p:nvSpPr>
        <p:spPr>
          <a:xfrm>
            <a:off x="904875" y="5044380"/>
            <a:ext cx="234474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Catheter Ablation</a:t>
            </a:r>
            <a:endParaRPr lang="en-US" sz="1050" dirty="0"/>
          </a:p>
        </p:txBody>
      </p:sp>
      <p:sp>
        <p:nvSpPr>
          <p:cNvPr id="65" name="SK-15-text-64"/>
          <p:cNvSpPr/>
          <p:nvPr/>
        </p:nvSpPr>
        <p:spPr>
          <a:xfrm>
            <a:off x="2974479" y="5044380"/>
            <a:ext cx="181242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2 days off</a:t>
            </a:r>
            <a:endParaRPr lang="en-US" sz="1050" dirty="0"/>
          </a:p>
        </p:txBody>
      </p:sp>
      <p:sp>
        <p:nvSpPr>
          <p:cNvPr id="66" name="SK-15-text-65"/>
          <p:cNvSpPr/>
          <p:nvPr/>
        </p:nvSpPr>
        <p:spPr>
          <a:xfrm>
            <a:off x="5072658" y="5044380"/>
            <a:ext cx="162341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2 weeks off</a:t>
            </a:r>
            <a:endParaRPr lang="en-US" sz="1050" dirty="0"/>
          </a:p>
        </p:txBody>
      </p:sp>
      <p:sp>
        <p:nvSpPr>
          <p:cNvPr id="67" name="SK-15-text-66"/>
          <p:cNvSpPr/>
          <p:nvPr/>
        </p:nvSpPr>
        <p:spPr>
          <a:xfrm>
            <a:off x="7791450" y="1310580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AKT High-Yield Pearls</a:t>
            </a:r>
            <a:endParaRPr lang="en-US" sz="1350" dirty="0"/>
          </a:p>
        </p:txBody>
      </p:sp>
      <p:sp>
        <p:nvSpPr>
          <p:cNvPr id="68" name="SK-15-text-67"/>
          <p:cNvSpPr/>
          <p:nvPr/>
        </p:nvSpPr>
        <p:spPr>
          <a:xfrm>
            <a:off x="7696200" y="1663005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Insulin Rule:</a:t>
            </a:r>
            <a:r>
              <a:rPr lang="en-US" sz="1050" dirty="0">
                <a:solidFill>
                  <a:srgbClr val="2D3436"/>
                </a:solidFill>
              </a:rPr>
              <a:t> ALL insulin-treated patients must notify DVLA immediately.</a:t>
            </a:r>
            <a:endParaRPr lang="en-US" sz="1050" dirty="0"/>
          </a:p>
        </p:txBody>
      </p:sp>
      <p:sp>
        <p:nvSpPr>
          <p:cNvPr id="69" name="SK-15-text-68"/>
          <p:cNvSpPr/>
          <p:nvPr/>
        </p:nvSpPr>
        <p:spPr>
          <a:xfrm>
            <a:off x="7696200" y="2139255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PCI Exception:</a:t>
            </a:r>
            <a:r>
              <a:rPr lang="en-US" sz="1050" dirty="0">
                <a:solidFill>
                  <a:srgbClr val="2D3436"/>
                </a:solidFill>
              </a:rPr>
              <a:t> Group 1 may drive after </a:t>
            </a:r>
            <a:r>
              <a:rPr lang="en-US" sz="1050" b="1" dirty="0">
                <a:solidFill>
                  <a:srgbClr val="2D3436"/>
                </a:solidFill>
              </a:rPr>
              <a:t>1 week</a:t>
            </a:r>
            <a:r>
              <a:rPr lang="en-US" sz="1050" dirty="0">
                <a:solidFill>
                  <a:srgbClr val="2D3436"/>
                </a:solidFill>
              </a:rPr>
              <a:t> if successful PCI AND LVEF ≥40%.</a:t>
            </a:r>
            <a:endParaRPr lang="en-US" sz="1050" dirty="0"/>
          </a:p>
        </p:txBody>
      </p:sp>
      <p:sp>
        <p:nvSpPr>
          <p:cNvPr id="70" name="SK-15-text-69"/>
          <p:cNvSpPr/>
          <p:nvPr/>
        </p:nvSpPr>
        <p:spPr>
          <a:xfrm>
            <a:off x="7696200" y="2615505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Group 2 Update:</a:t>
            </a:r>
            <a:r>
              <a:rPr lang="en-US" sz="1050" dirty="0">
                <a:solidFill>
                  <a:srgbClr val="2D3436"/>
                </a:solidFill>
              </a:rPr>
              <a:t> From Nov 2025, CGM is now accepted for vocational drivers.</a:t>
            </a:r>
            <a:endParaRPr lang="en-US" sz="1050" dirty="0"/>
          </a:p>
        </p:txBody>
      </p:sp>
      <p:sp>
        <p:nvSpPr>
          <p:cNvPr id="71" name="SK-15-text-70"/>
          <p:cNvSpPr/>
          <p:nvPr/>
        </p:nvSpPr>
        <p:spPr>
          <a:xfrm>
            <a:off x="7696200" y="3091755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Visual Standard:</a:t>
            </a:r>
            <a:r>
              <a:rPr lang="en-US" sz="1050" dirty="0">
                <a:solidFill>
                  <a:srgbClr val="2D3436"/>
                </a:solidFill>
              </a:rPr>
              <a:t> Number plate test at </a:t>
            </a:r>
            <a:r>
              <a:rPr lang="en-US" sz="1050" b="1" dirty="0">
                <a:solidFill>
                  <a:srgbClr val="2D3436"/>
                </a:solidFill>
              </a:rPr>
              <a:t>20m</a:t>
            </a:r>
            <a:r>
              <a:rPr lang="en-US" sz="1050" dirty="0">
                <a:solidFill>
                  <a:srgbClr val="2D3436"/>
                </a:solidFill>
              </a:rPr>
              <a:t>; G2 requires 6/9 in better eye.</a:t>
            </a:r>
            <a:endParaRPr lang="en-US" sz="1050" dirty="0"/>
          </a:p>
        </p:txBody>
      </p:sp>
      <p:sp>
        <p:nvSpPr>
          <p:cNvPr id="72" name="SK-15-text-71"/>
          <p:cNvSpPr/>
          <p:nvPr/>
        </p:nvSpPr>
        <p:spPr>
          <a:xfrm>
            <a:off x="7791450" y="4025205"/>
            <a:ext cx="44005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D3436"/>
                </a:solidFill>
              </a:rPr>
              <a:t>SCA Consultation Strategy</a:t>
            </a:r>
            <a:endParaRPr lang="en-US" sz="1350" dirty="0"/>
          </a:p>
        </p:txBody>
      </p:sp>
      <p:sp>
        <p:nvSpPr>
          <p:cNvPr id="73" name="SK-15-text-72"/>
          <p:cNvSpPr/>
          <p:nvPr/>
        </p:nvSpPr>
        <p:spPr>
          <a:xfrm>
            <a:off x="7696200" y="4377630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Documentation:</a:t>
            </a:r>
            <a:r>
              <a:rPr lang="en-US" sz="1050" dirty="0">
                <a:solidFill>
                  <a:srgbClr val="2D3436"/>
                </a:solidFill>
              </a:rPr>
              <a:t> Always record the specific advice given to "stop driving immediately."</a:t>
            </a:r>
            <a:endParaRPr lang="en-US" sz="1050" dirty="0"/>
          </a:p>
        </p:txBody>
      </p:sp>
      <p:sp>
        <p:nvSpPr>
          <p:cNvPr id="74" name="SK-15-text-73"/>
          <p:cNvSpPr/>
          <p:nvPr/>
        </p:nvSpPr>
        <p:spPr>
          <a:xfrm>
            <a:off x="7696200" y="4853880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Confidentiality:</a:t>
            </a:r>
            <a:r>
              <a:rPr lang="en-US" sz="1050" dirty="0">
                <a:solidFill>
                  <a:srgbClr val="2D3436"/>
                </a:solidFill>
              </a:rPr>
              <a:t> GMC permits informing DVLA </a:t>
            </a:r>
            <a:r>
              <a:rPr lang="en-US" sz="1050" b="1" dirty="0">
                <a:solidFill>
                  <a:srgbClr val="2D3436"/>
                </a:solidFill>
              </a:rPr>
              <a:t>without</a:t>
            </a:r>
            <a:r>
              <a:rPr lang="en-US" sz="1050" dirty="0">
                <a:solidFill>
                  <a:srgbClr val="2D3436"/>
                </a:solidFill>
              </a:rPr>
              <a:t> consent if public risk is high.</a:t>
            </a:r>
            <a:endParaRPr lang="en-US" sz="1050" dirty="0"/>
          </a:p>
        </p:txBody>
      </p:sp>
      <p:sp>
        <p:nvSpPr>
          <p:cNvPr id="75" name="SK-15-text-74"/>
          <p:cNvSpPr/>
          <p:nvPr/>
        </p:nvSpPr>
        <p:spPr>
          <a:xfrm>
            <a:off x="7696200" y="5330130"/>
            <a:ext cx="3733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Empathetic Delivery:</a:t>
            </a:r>
            <a:r>
              <a:rPr lang="en-US" sz="1050" dirty="0">
                <a:solidFill>
                  <a:srgbClr val="2D3436"/>
                </a:solidFill>
              </a:rPr>
              <a:t> Frame the ban as a </a:t>
            </a:r>
            <a:r>
              <a:rPr lang="en-US" sz="1050" b="1" dirty="0">
                <a:solidFill>
                  <a:srgbClr val="2D3436"/>
                </a:solidFill>
              </a:rPr>
              <a:t>legal requirement</a:t>
            </a:r>
            <a:r>
              <a:rPr lang="en-US" sz="1050" dirty="0">
                <a:solidFill>
                  <a:srgbClr val="2D3436"/>
                </a:solidFill>
              </a:rPr>
              <a:t> rather than a personal choice.</a:t>
            </a:r>
            <a:endParaRPr lang="en-US" sz="1050" dirty="0"/>
          </a:p>
        </p:txBody>
      </p:sp>
      <p:sp>
        <p:nvSpPr>
          <p:cNvPr id="76" name="SK-15-text-75"/>
          <p:cNvSpPr/>
          <p:nvPr/>
        </p:nvSpPr>
        <p:spPr>
          <a:xfrm>
            <a:off x="1095375" y="6415980"/>
            <a:ext cx="110966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D3436"/>
                </a:solidFill>
              </a:rPr>
              <a:t>RED FLAG RECALL: Any severe hypoglycaemia episode WHILST DRIVING requires immediate cessation and mandatory DVLA notification for ALL license groups.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72125" cy="27622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20105"/>
            <a:ext cx="5095875" cy="47625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20105"/>
            <a:ext cx="381000" cy="3810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469" y="1422946"/>
            <a:ext cx="214313" cy="17532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1986855"/>
            <a:ext cx="142875" cy="14287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58355"/>
            <a:ext cx="142875" cy="142875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177480"/>
            <a:ext cx="5095875" cy="428625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425" y="3330773"/>
            <a:ext cx="166688" cy="13722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034730"/>
            <a:ext cx="5572125" cy="276225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4272855"/>
            <a:ext cx="5095875" cy="47625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272855"/>
            <a:ext cx="381000" cy="3810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2469" y="4375696"/>
            <a:ext cx="214313" cy="17532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939605"/>
            <a:ext cx="142875" cy="14287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511105"/>
            <a:ext cx="142875" cy="142875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" y="6082605"/>
            <a:ext cx="142875" cy="114300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081980"/>
            <a:ext cx="5572125" cy="271462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320105"/>
            <a:ext cx="5095875" cy="47625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1320105"/>
            <a:ext cx="381000" cy="3810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0344" y="1422946"/>
            <a:ext cx="214313" cy="17532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2034480"/>
            <a:ext cx="5095875" cy="404813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2439293"/>
            <a:ext cx="5095875" cy="404813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3034605"/>
            <a:ext cx="142875" cy="142875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987105"/>
            <a:ext cx="5572125" cy="2809875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4225230"/>
            <a:ext cx="5095875" cy="47625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77000" y="4225230"/>
            <a:ext cx="381000" cy="381000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60344" y="4328071"/>
            <a:ext cx="214313" cy="175320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4891980"/>
            <a:ext cx="142875" cy="142875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77000" y="5463480"/>
            <a:ext cx="142875" cy="131862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6034980"/>
            <a:ext cx="142875" cy="142875"/>
          </a:xfrm>
          <a:prstGeom prst="rect">
            <a:avLst/>
          </a:prstGeom>
        </p:spPr>
      </p:pic>
      <p:sp>
        <p:nvSpPr>
          <p:cNvPr id="33" name="SK-2-text-32"/>
          <p:cNvSpPr/>
          <p:nvPr/>
        </p:nvSpPr>
        <p:spPr>
          <a:xfrm>
            <a:off x="523875" y="28575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DVLA Framework and GP Responsibilities</a:t>
            </a:r>
            <a:endParaRPr lang="en-US" sz="2100" dirty="0"/>
          </a:p>
        </p:txBody>
      </p:sp>
      <p:sp>
        <p:nvSpPr>
          <p:cNvPr id="34" name="SK-2-text-33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35" name="SK-2-text-34"/>
          <p:cNvSpPr/>
          <p:nvPr/>
        </p:nvSpPr>
        <p:spPr>
          <a:xfrm>
            <a:off x="1143000" y="1367730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Legal Duty &amp; Risk</a:t>
            </a:r>
            <a:endParaRPr lang="en-US" sz="1500" dirty="0"/>
          </a:p>
        </p:txBody>
      </p:sp>
      <p:sp>
        <p:nvSpPr>
          <p:cNvPr id="36" name="SK-2-text-35"/>
          <p:cNvSpPr/>
          <p:nvPr/>
        </p:nvSpPr>
        <p:spPr>
          <a:xfrm>
            <a:off x="876300" y="1939230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GPs have a </a:t>
            </a:r>
            <a:r>
              <a:rPr lang="en-US" sz="1200" b="1" dirty="0">
                <a:solidFill>
                  <a:srgbClr val="2D3436"/>
                </a:solidFill>
              </a:rPr>
              <a:t>legal duty</a:t>
            </a:r>
            <a:r>
              <a:rPr lang="en-US" sz="1200" dirty="0">
                <a:solidFill>
                  <a:srgbClr val="2D3436"/>
                </a:solidFill>
              </a:rPr>
              <a:t> to advise patients on driving safety and a professional duty to inform the DVLA if public safety is at risk.</a:t>
            </a:r>
            <a:endParaRPr lang="en-US" sz="1200" dirty="0"/>
          </a:p>
        </p:txBody>
      </p:sp>
      <p:sp>
        <p:nvSpPr>
          <p:cNvPr id="37" name="SK-2-text-36"/>
          <p:cNvSpPr/>
          <p:nvPr/>
        </p:nvSpPr>
        <p:spPr>
          <a:xfrm>
            <a:off x="876300" y="2510730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Failure to notify the DVLA when unfit is a criminal offence for the driver, but the GP must ensure the patient is aware of this requirement.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900113" y="3177480"/>
            <a:ext cx="112918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 CRIMINAL OFFENCE: Failure to notify DVLA can lead to a fine of up to £1,000.</a:t>
            </a:r>
            <a:endParaRPr lang="en-US" sz="1050" dirty="0"/>
          </a:p>
        </p:txBody>
      </p:sp>
      <p:sp>
        <p:nvSpPr>
          <p:cNvPr id="39" name="SK-2-text-38"/>
          <p:cNvSpPr/>
          <p:nvPr/>
        </p:nvSpPr>
        <p:spPr>
          <a:xfrm>
            <a:off x="1143000" y="4320480"/>
            <a:ext cx="6400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GMC Confidentiality Guidance</a:t>
            </a:r>
            <a:endParaRPr lang="en-US" sz="1500" dirty="0"/>
          </a:p>
        </p:txBody>
      </p:sp>
      <p:sp>
        <p:nvSpPr>
          <p:cNvPr id="40" name="SK-2-text-39"/>
          <p:cNvSpPr/>
          <p:nvPr/>
        </p:nvSpPr>
        <p:spPr>
          <a:xfrm>
            <a:off x="876300" y="4891980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Break confidentiality </a:t>
            </a:r>
            <a:r>
              <a:rPr lang="en-US" sz="1200" b="1" dirty="0">
                <a:solidFill>
                  <a:srgbClr val="2D3436"/>
                </a:solidFill>
              </a:rPr>
              <a:t>only</a:t>
            </a:r>
            <a:r>
              <a:rPr lang="en-US" sz="1200" dirty="0">
                <a:solidFill>
                  <a:srgbClr val="2D3436"/>
                </a:solidFill>
              </a:rPr>
              <a:t> if patient refuses to stop or lacks insight into their risk (GMC Handbook).</a:t>
            </a:r>
            <a:endParaRPr lang="en-US" sz="1200" dirty="0"/>
          </a:p>
        </p:txBody>
      </p:sp>
      <p:sp>
        <p:nvSpPr>
          <p:cNvPr id="41" name="SK-2-text-40"/>
          <p:cNvSpPr/>
          <p:nvPr/>
        </p:nvSpPr>
        <p:spPr>
          <a:xfrm>
            <a:off x="876300" y="5463480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Always inform the patient </a:t>
            </a:r>
            <a:r>
              <a:rPr lang="en-US" sz="1200" b="1" dirty="0">
                <a:solidFill>
                  <a:srgbClr val="2D3436"/>
                </a:solidFill>
              </a:rPr>
              <a:t>before</a:t>
            </a:r>
            <a:r>
              <a:rPr lang="en-US" sz="1200" dirty="0">
                <a:solidFill>
                  <a:srgbClr val="2D3436"/>
                </a:solidFill>
              </a:rPr>
              <a:t> notifying the DVLA (unless immediate danger exists).</a:t>
            </a:r>
            <a:endParaRPr lang="en-US" sz="1200" dirty="0"/>
          </a:p>
        </p:txBody>
      </p:sp>
      <p:sp>
        <p:nvSpPr>
          <p:cNvPr id="42" name="SK-2-text-41"/>
          <p:cNvSpPr/>
          <p:nvPr/>
        </p:nvSpPr>
        <p:spPr>
          <a:xfrm>
            <a:off x="876300" y="6034980"/>
            <a:ext cx="10241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Document all driving advice clearly in clinical records.</a:t>
            </a:r>
            <a:endParaRPr lang="en-US" sz="1200" dirty="0"/>
          </a:p>
        </p:txBody>
      </p:sp>
      <p:sp>
        <p:nvSpPr>
          <p:cNvPr id="43" name="SK-2-text-42"/>
          <p:cNvSpPr/>
          <p:nvPr/>
        </p:nvSpPr>
        <p:spPr>
          <a:xfrm>
            <a:off x="7000875" y="1367730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Licensing Categories</a:t>
            </a:r>
            <a:endParaRPr lang="en-US" sz="1500" dirty="0"/>
          </a:p>
        </p:txBody>
      </p:sp>
      <p:sp>
        <p:nvSpPr>
          <p:cNvPr id="44" name="SK-2-text-43"/>
          <p:cNvSpPr/>
          <p:nvPr/>
        </p:nvSpPr>
        <p:spPr>
          <a:xfrm>
            <a:off x="6524625" y="2034480"/>
            <a:ext cx="118300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1</a:t>
            </a:r>
            <a:endParaRPr lang="en-US" sz="1125" dirty="0"/>
          </a:p>
        </p:txBody>
      </p:sp>
      <p:sp>
        <p:nvSpPr>
          <p:cNvPr id="45" name="SK-2-text-44"/>
          <p:cNvSpPr/>
          <p:nvPr/>
        </p:nvSpPr>
        <p:spPr>
          <a:xfrm>
            <a:off x="7477125" y="2034480"/>
            <a:ext cx="3330012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Cars and Motorcycles</a:t>
            </a:r>
            <a:endParaRPr lang="en-US" sz="1125" dirty="0"/>
          </a:p>
        </p:txBody>
      </p:sp>
      <p:sp>
        <p:nvSpPr>
          <p:cNvPr id="46" name="SK-2-text-45"/>
          <p:cNvSpPr/>
          <p:nvPr/>
        </p:nvSpPr>
        <p:spPr>
          <a:xfrm>
            <a:off x="10852845" y="2148780"/>
            <a:ext cx="909021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266"/>
                </a:solidFill>
                <a:highlight>
                  <a:srgbClr val="E8F4F4"/>
                </a:highlight>
              </a:rPr>
              <a:t>Standard</a:t>
            </a:r>
            <a:endParaRPr lang="en-US" sz="975" dirty="0"/>
          </a:p>
        </p:txBody>
      </p:sp>
      <p:sp>
        <p:nvSpPr>
          <p:cNvPr id="47" name="SK-2-text-46"/>
          <p:cNvSpPr/>
          <p:nvPr/>
        </p:nvSpPr>
        <p:spPr>
          <a:xfrm>
            <a:off x="6524625" y="2439293"/>
            <a:ext cx="118300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2</a:t>
            </a:r>
            <a:endParaRPr lang="en-US" sz="1125" dirty="0"/>
          </a:p>
        </p:txBody>
      </p:sp>
      <p:sp>
        <p:nvSpPr>
          <p:cNvPr id="48" name="SK-2-text-47"/>
          <p:cNvSpPr/>
          <p:nvPr/>
        </p:nvSpPr>
        <p:spPr>
          <a:xfrm>
            <a:off x="7477125" y="2439293"/>
            <a:ext cx="471487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Lorries (Cat C, HGV) and Buses (Cat D, PCV)</a:t>
            </a:r>
            <a:endParaRPr lang="en-US" sz="1125" dirty="0"/>
          </a:p>
        </p:txBody>
      </p:sp>
      <p:sp>
        <p:nvSpPr>
          <p:cNvPr id="49" name="SK-2-text-48"/>
          <p:cNvSpPr/>
          <p:nvPr/>
        </p:nvSpPr>
        <p:spPr>
          <a:xfrm>
            <a:off x="10852845" y="2553593"/>
            <a:ext cx="1022649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266"/>
                </a:solidFill>
                <a:highlight>
                  <a:srgbClr val="E8F4F4"/>
                </a:highlight>
              </a:rPr>
              <a:t>Stringent</a:t>
            </a:r>
            <a:endParaRPr lang="en-US" sz="975" dirty="0"/>
          </a:p>
        </p:txBody>
      </p:sp>
      <p:sp>
        <p:nvSpPr>
          <p:cNvPr id="50" name="SK-2-text-49"/>
          <p:cNvSpPr/>
          <p:nvPr/>
        </p:nvSpPr>
        <p:spPr>
          <a:xfrm>
            <a:off x="6734175" y="2986980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Group 2 standards are substantially higher due to vehicle mass and occupational driving hours.</a:t>
            </a:r>
            <a:endParaRPr lang="en-US" sz="1200" dirty="0"/>
          </a:p>
        </p:txBody>
      </p:sp>
      <p:sp>
        <p:nvSpPr>
          <p:cNvPr id="51" name="SK-2-text-50"/>
          <p:cNvSpPr/>
          <p:nvPr/>
        </p:nvSpPr>
        <p:spPr>
          <a:xfrm>
            <a:off x="7000875" y="4272855"/>
            <a:ext cx="4953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D4 Medical Assessment</a:t>
            </a:r>
            <a:endParaRPr lang="en-US" sz="1500" dirty="0"/>
          </a:p>
        </p:txBody>
      </p:sp>
      <p:sp>
        <p:nvSpPr>
          <p:cNvPr id="52" name="SK-2-text-51"/>
          <p:cNvSpPr/>
          <p:nvPr/>
        </p:nvSpPr>
        <p:spPr>
          <a:xfrm>
            <a:off x="6734175" y="4844355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All initial Group 2 applications require a </a:t>
            </a:r>
            <a:r>
              <a:rPr lang="en-US" sz="1200" b="1" dirty="0">
                <a:solidFill>
                  <a:srgbClr val="2D3436"/>
                </a:solidFill>
              </a:rPr>
              <a:t>D4 Medical Assessment</a:t>
            </a:r>
            <a:r>
              <a:rPr lang="en-US" sz="1200" dirty="0">
                <a:solidFill>
                  <a:srgbClr val="2D3436"/>
                </a:solidFill>
              </a:rPr>
              <a:t> by a registered medical practitioner.</a:t>
            </a:r>
            <a:endParaRPr lang="en-US" sz="1200" dirty="0"/>
          </a:p>
        </p:txBody>
      </p:sp>
      <p:sp>
        <p:nvSpPr>
          <p:cNvPr id="53" name="SK-2-text-52"/>
          <p:cNvSpPr/>
          <p:nvPr/>
        </p:nvSpPr>
        <p:spPr>
          <a:xfrm>
            <a:off x="6734175" y="5415855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Periodic medicals required for renewals (usually age 45+ and then every 5 years).</a:t>
            </a:r>
            <a:endParaRPr lang="en-US" sz="1200" dirty="0"/>
          </a:p>
        </p:txBody>
      </p:sp>
      <p:sp>
        <p:nvSpPr>
          <p:cNvPr id="54" name="SK-2-text-53"/>
          <p:cNvSpPr/>
          <p:nvPr/>
        </p:nvSpPr>
        <p:spPr>
          <a:xfrm>
            <a:off x="6734175" y="5987355"/>
            <a:ext cx="4838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D3436"/>
                </a:solidFill>
              </a:rPr>
              <a:t>Standard vision tests, cardiovascular checks, and neurological screening are mandatory components.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11430000" cy="3905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08633"/>
            <a:ext cx="166688" cy="13722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63005"/>
            <a:ext cx="5595938" cy="235937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53505"/>
            <a:ext cx="5214938" cy="33337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86843"/>
            <a:ext cx="228600" cy="1905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212878"/>
            <a:ext cx="5595938" cy="2359372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403378"/>
            <a:ext cx="5214938" cy="33337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436715"/>
            <a:ext cx="228600" cy="1905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1663005"/>
            <a:ext cx="5595938" cy="2359372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1853505"/>
            <a:ext cx="5214938" cy="33337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5563" y="1886843"/>
            <a:ext cx="228600" cy="1905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3367980"/>
            <a:ext cx="5214938" cy="414338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4212878"/>
            <a:ext cx="5595938" cy="2359372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4403378"/>
            <a:ext cx="5214938" cy="33337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4436715"/>
            <a:ext cx="228600" cy="190500"/>
          </a:xfrm>
          <a:prstGeom prst="rect">
            <a:avLst/>
          </a:prstGeom>
        </p:spPr>
      </p:pic>
      <p:sp>
        <p:nvSpPr>
          <p:cNvPr id="20" name="SK-3-text-19"/>
          <p:cNvSpPr/>
          <p:nvPr/>
        </p:nvSpPr>
        <p:spPr>
          <a:xfrm>
            <a:off x="523875" y="285750"/>
            <a:ext cx="11287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Epilepsy and Seizure Regulations</a:t>
            </a:r>
            <a:endParaRPr lang="en-US" sz="2100" dirty="0"/>
          </a:p>
        </p:txBody>
      </p:sp>
      <p:sp>
        <p:nvSpPr>
          <p:cNvPr id="21" name="SK-3-text-20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2" name="SK-3-text-21"/>
          <p:cNvSpPr/>
          <p:nvPr/>
        </p:nvSpPr>
        <p:spPr>
          <a:xfrm>
            <a:off x="738188" y="1081980"/>
            <a:ext cx="1145381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36E72"/>
                </a:solidFill>
              </a:rPr>
              <a:t>Definition:</a:t>
            </a:r>
            <a:r>
              <a:rPr lang="en-US" sz="1050" dirty="0">
                <a:solidFill>
                  <a:srgbClr val="636E72"/>
                </a:solidFill>
              </a:rPr>
              <a:t>Epilepsy = 2 or more unprovoked seizures over a period exceeding 24 hours and less than 5 years apart.</a:t>
            </a:r>
            <a:endParaRPr lang="en-US" sz="1050" dirty="0"/>
          </a:p>
        </p:txBody>
      </p:sp>
      <p:sp>
        <p:nvSpPr>
          <p:cNvPr id="23" name="SK-3-text-22"/>
          <p:cNvSpPr/>
          <p:nvPr/>
        </p:nvSpPr>
        <p:spPr>
          <a:xfrm>
            <a:off x="914400" y="1853505"/>
            <a:ext cx="61036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1: Established Epilepsy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800100" y="2329755"/>
            <a:ext cx="11391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Must stop driving for </a:t>
            </a:r>
            <a:r>
              <a:rPr lang="en-US" sz="1125" b="1" dirty="0">
                <a:solidFill>
                  <a:srgbClr val="C0392B"/>
                </a:solidFill>
              </a:rPr>
              <a:t>12 months</a:t>
            </a:r>
            <a:r>
              <a:rPr lang="en-US" sz="1125" dirty="0">
                <a:solidFill>
                  <a:srgbClr val="2D3436"/>
                </a:solidFill>
              </a:rPr>
              <a:t> from the date of the most recent seizure.</a:t>
            </a:r>
            <a:endParaRPr lang="en-US" sz="1125" dirty="0"/>
          </a:p>
        </p:txBody>
      </p:sp>
      <p:sp>
        <p:nvSpPr>
          <p:cNvPr id="25" name="SK-3-text-24"/>
          <p:cNvSpPr/>
          <p:nvPr/>
        </p:nvSpPr>
        <p:spPr>
          <a:xfrm>
            <a:off x="800100" y="2644080"/>
            <a:ext cx="11391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Includes minor seizures, auras, or absences; all must be absent for 1 year.</a:t>
            </a:r>
            <a:endParaRPr lang="en-US" sz="1125" dirty="0"/>
          </a:p>
        </p:txBody>
      </p:sp>
      <p:sp>
        <p:nvSpPr>
          <p:cNvPr id="26" name="SK-3-text-25"/>
          <p:cNvSpPr/>
          <p:nvPr/>
        </p:nvSpPr>
        <p:spPr>
          <a:xfrm>
            <a:off x="800100" y="2958405"/>
            <a:ext cx="49863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Sleep Seizure Exception:</a:t>
            </a:r>
            <a:r>
              <a:rPr lang="en-US" sz="1125" dirty="0">
                <a:solidFill>
                  <a:srgbClr val="2D3436"/>
                </a:solidFill>
              </a:rPr>
              <a:t> May drive if pattern of </a:t>
            </a:r>
            <a:r>
              <a:rPr lang="en-US" sz="1125" i="1" dirty="0">
                <a:solidFill>
                  <a:srgbClr val="2D3436"/>
                </a:solidFill>
              </a:rPr>
              <a:t>only</a:t>
            </a:r>
            <a:r>
              <a:rPr lang="en-US" sz="1125" dirty="0">
                <a:solidFill>
                  <a:srgbClr val="2D3436"/>
                </a:solidFill>
              </a:rPr>
              <a:t> sleep seizures established for ≥3 years.</a:t>
            </a:r>
            <a:endParaRPr lang="en-US" sz="1125" dirty="0"/>
          </a:p>
        </p:txBody>
      </p:sp>
      <p:sp>
        <p:nvSpPr>
          <p:cNvPr id="27" name="SK-3-text-26"/>
          <p:cNvSpPr/>
          <p:nvPr/>
        </p:nvSpPr>
        <p:spPr>
          <a:xfrm>
            <a:off x="914400" y="4403378"/>
            <a:ext cx="6515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1: First Isolated Seizure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800100" y="4879628"/>
            <a:ext cx="1109289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Stop driving for </a:t>
            </a:r>
            <a:r>
              <a:rPr lang="en-US" sz="1125" b="1" dirty="0">
                <a:solidFill>
                  <a:srgbClr val="C0392B"/>
                </a:solidFill>
              </a:rPr>
              <a:t>6 months</a:t>
            </a:r>
            <a:r>
              <a:rPr lang="en-US" sz="1125" dirty="0">
                <a:solidFill>
                  <a:srgbClr val="2D3436"/>
                </a:solidFill>
              </a:rPr>
              <a:t> (if no underlying clinical risk factors).</a:t>
            </a:r>
            <a:endParaRPr lang="en-US" sz="1125" dirty="0"/>
          </a:p>
        </p:txBody>
      </p:sp>
      <p:sp>
        <p:nvSpPr>
          <p:cNvPr id="29" name="SK-3-text-28"/>
          <p:cNvSpPr/>
          <p:nvPr/>
        </p:nvSpPr>
        <p:spPr>
          <a:xfrm>
            <a:off x="800100" y="5193953"/>
            <a:ext cx="49863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Increase to 12 months if there is an underlying causative factor or high recurrence risk.</a:t>
            </a:r>
            <a:endParaRPr lang="en-US" sz="1125" dirty="0"/>
          </a:p>
        </p:txBody>
      </p:sp>
      <p:sp>
        <p:nvSpPr>
          <p:cNvPr id="30" name="SK-3-text-29"/>
          <p:cNvSpPr/>
          <p:nvPr/>
        </p:nvSpPr>
        <p:spPr>
          <a:xfrm>
            <a:off x="800100" y="5708303"/>
            <a:ext cx="11391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Medication Withdrawal: Do not drive during withdrawal and for 6 months after.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6748463" y="1853505"/>
            <a:ext cx="54435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2: Established Epilepsy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6634163" y="2329755"/>
            <a:ext cx="5557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Must be seizure-free for </a:t>
            </a:r>
            <a:r>
              <a:rPr lang="en-US" sz="1125" b="1" dirty="0">
                <a:solidFill>
                  <a:srgbClr val="C0392B"/>
                </a:solidFill>
              </a:rPr>
              <a:t>10 years</a:t>
            </a:r>
            <a:r>
              <a:rPr lang="en-US" sz="1125" dirty="0">
                <a:solidFill>
                  <a:srgbClr val="2D3436"/>
                </a:solidFill>
              </a:rPr>
              <a:t> to resume driving.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6634163" y="2644080"/>
            <a:ext cx="5557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Must be </a:t>
            </a:r>
            <a:r>
              <a:rPr lang="en-US" sz="1125" b="1" dirty="0">
                <a:solidFill>
                  <a:srgbClr val="C0392B"/>
                </a:solidFill>
              </a:rPr>
              <a:t>WITHOUT</a:t>
            </a:r>
            <a:r>
              <a:rPr lang="en-US" sz="1125" dirty="0">
                <a:solidFill>
                  <a:srgbClr val="2D3436"/>
                </a:solidFill>
              </a:rPr>
              <a:t> any epilepsy medication for the entire 10-year period.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6634163" y="2958405"/>
            <a:ext cx="5557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Strictly enforced due to vehicle size and occupational nature of driving.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6548438" y="3367980"/>
            <a:ext cx="5643563" cy="4143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D3436"/>
                </a:solidFill>
              </a:rPr>
              <a:t>AKT Pearl:</a:t>
            </a:r>
            <a:r>
              <a:rPr lang="en-US" sz="975" i="1" dirty="0">
                <a:solidFill>
                  <a:srgbClr val="2D3436"/>
                </a:solidFill>
              </a:rPr>
              <a:t> This is the "10-year rule"—the most common licensing question in GP exams.</a:t>
            </a:r>
            <a:endParaRPr lang="en-US" sz="975" dirty="0"/>
          </a:p>
        </p:txBody>
      </p:sp>
      <p:sp>
        <p:nvSpPr>
          <p:cNvPr id="36" name="SK-3-text-35"/>
          <p:cNvSpPr/>
          <p:nvPr/>
        </p:nvSpPr>
        <p:spPr>
          <a:xfrm>
            <a:off x="6748463" y="4403378"/>
            <a:ext cx="54435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2: First Isolated Seizure</a:t>
            </a:r>
            <a:endParaRPr lang="en-US" sz="1350" dirty="0"/>
          </a:p>
        </p:txBody>
      </p:sp>
      <p:sp>
        <p:nvSpPr>
          <p:cNvPr id="37" name="SK-3-text-36"/>
          <p:cNvSpPr/>
          <p:nvPr/>
        </p:nvSpPr>
        <p:spPr>
          <a:xfrm>
            <a:off x="6634163" y="4879628"/>
            <a:ext cx="5557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Stop driving for </a:t>
            </a:r>
            <a:r>
              <a:rPr lang="en-US" sz="1125" b="1" dirty="0">
                <a:solidFill>
                  <a:srgbClr val="C0392B"/>
                </a:solidFill>
              </a:rPr>
              <a:t>5 years</a:t>
            </a:r>
            <a:r>
              <a:rPr lang="en-US" sz="1125" dirty="0">
                <a:solidFill>
                  <a:srgbClr val="2D3436"/>
                </a:solidFill>
              </a:rPr>
              <a:t>; must not be on medication.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6634163" y="5193953"/>
            <a:ext cx="5557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Requires Neurologist assessment; annual seizure risk must be &lt; 2%.</a:t>
            </a:r>
            <a:endParaRPr lang="en-US" sz="1125" dirty="0"/>
          </a:p>
        </p:txBody>
      </p:sp>
      <p:sp>
        <p:nvSpPr>
          <p:cNvPr id="39" name="SK-3-text-38"/>
          <p:cNvSpPr/>
          <p:nvPr/>
        </p:nvSpPr>
        <p:spPr>
          <a:xfrm>
            <a:off x="6634163" y="5508278"/>
            <a:ext cx="5557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Provoked Seizures:</a:t>
            </a:r>
            <a:r>
              <a:rPr lang="en-US" sz="1125" dirty="0">
                <a:solidFill>
                  <a:srgbClr val="2D3436"/>
                </a:solidFill>
              </a:rPr>
              <a:t> May require up to 5 years off driving for Group 2.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95938" cy="507117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72480"/>
            <a:ext cx="5214938" cy="3810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20105"/>
            <a:ext cx="238125" cy="1905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34455"/>
            <a:ext cx="190500" cy="1524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072580"/>
            <a:ext cx="1619250" cy="27622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764036"/>
            <a:ext cx="190500" cy="1524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002161"/>
            <a:ext cx="1704975" cy="27622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693616"/>
            <a:ext cx="190500" cy="1524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931741"/>
            <a:ext cx="1619250" cy="2762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85097"/>
            <a:ext cx="5214938" cy="62865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375" y="4816078"/>
            <a:ext cx="166688" cy="166688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1081980"/>
            <a:ext cx="5595938" cy="507117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5563" y="1272480"/>
            <a:ext cx="5214938" cy="3810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1320105"/>
            <a:ext cx="238125" cy="1905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5563" y="1834455"/>
            <a:ext cx="190500" cy="1524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5563" y="2072580"/>
            <a:ext cx="5214938" cy="428625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48438" y="2218283"/>
            <a:ext cx="166688" cy="13722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2644080"/>
            <a:ext cx="5214938" cy="428625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8438" y="2789783"/>
            <a:ext cx="166688" cy="137220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3301305"/>
            <a:ext cx="190500" cy="152400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3587055"/>
            <a:ext cx="5214938" cy="1390650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1000" y="6572250"/>
            <a:ext cx="190500" cy="152400"/>
          </a:xfrm>
          <a:prstGeom prst="rect">
            <a:avLst/>
          </a:prstGeom>
        </p:spPr>
      </p:pic>
      <p:sp>
        <p:nvSpPr>
          <p:cNvPr id="28" name="SK-4-text-27"/>
          <p:cNvSpPr/>
          <p:nvPr/>
        </p:nvSpPr>
        <p:spPr>
          <a:xfrm>
            <a:off x="523875" y="28575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Cardiovascular Conditions: ACS and PCI</a:t>
            </a:r>
            <a:endParaRPr lang="en-US" sz="2100" dirty="0"/>
          </a:p>
        </p:txBody>
      </p:sp>
      <p:sp>
        <p:nvSpPr>
          <p:cNvPr id="29" name="SK-4-text-28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923925" y="1272480"/>
            <a:ext cx="6553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266"/>
                </a:solidFill>
              </a:rPr>
              <a:t>Group 1 (Cars &amp; Motorcycles)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838200" y="1796355"/>
            <a:ext cx="52149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ACS with Successful PCI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66750" y="2072580"/>
            <a:ext cx="291801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STOP DRIVING: 1 WEEK</a:t>
            </a:r>
            <a:endParaRPr lang="en-US" sz="1050" dirty="0"/>
          </a:p>
        </p:txBody>
      </p:sp>
      <p:sp>
        <p:nvSpPr>
          <p:cNvPr id="33" name="SK-4-text-32"/>
          <p:cNvSpPr/>
          <p:nvPr/>
        </p:nvSpPr>
        <p:spPr>
          <a:xfrm>
            <a:off x="800100" y="2396430"/>
            <a:ext cx="113919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Requirements: LVEF ≥40% AND no further urgent revascularisation planned.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838200" y="2725936"/>
            <a:ext cx="52149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ACS (No PCI or LVEF &lt;40%)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666750" y="3002161"/>
            <a:ext cx="3079715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STOP DRIVING: 4 WEEKS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800100" y="3326011"/>
            <a:ext cx="104013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Applies if PCI was unsuccessful or ejection fraction is impaired.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838200" y="3655516"/>
            <a:ext cx="58521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Elective PCI (Angioplasty/Stent)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666750" y="3931741"/>
            <a:ext cx="291801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STOP DRIVING: 1 WEEK</a:t>
            </a:r>
            <a:endParaRPr lang="en-US" sz="1050" dirty="0"/>
          </a:p>
        </p:txBody>
      </p:sp>
      <p:sp>
        <p:nvSpPr>
          <p:cNvPr id="39" name="SK-4-text-38"/>
          <p:cNvSpPr/>
          <p:nvPr/>
        </p:nvSpPr>
        <p:spPr>
          <a:xfrm>
            <a:off x="800100" y="4255591"/>
            <a:ext cx="80010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Simple stand-down period for scheduled procedures.</a:t>
            </a:r>
            <a:endParaRPr lang="en-US" sz="1050" dirty="0"/>
          </a:p>
        </p:txBody>
      </p:sp>
      <p:sp>
        <p:nvSpPr>
          <p:cNvPr id="40" name="SK-4-text-39"/>
          <p:cNvSpPr/>
          <p:nvPr/>
        </p:nvSpPr>
        <p:spPr>
          <a:xfrm>
            <a:off x="976312" y="4699397"/>
            <a:ext cx="4667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Notification:</a:t>
            </a:r>
            <a:r>
              <a:rPr lang="en-US" sz="1050" dirty="0">
                <a:solidFill>
                  <a:srgbClr val="006266"/>
                </a:solidFill>
              </a:rPr>
              <a:t> No need to notify DVLA for Group 1 cardiovascular conditions if requirements are met.</a:t>
            </a:r>
            <a:endParaRPr lang="en-US" sz="1050" dirty="0"/>
          </a:p>
        </p:txBody>
      </p:sp>
      <p:sp>
        <p:nvSpPr>
          <p:cNvPr id="41" name="SK-4-text-40"/>
          <p:cNvSpPr/>
          <p:nvPr/>
        </p:nvSpPr>
        <p:spPr>
          <a:xfrm>
            <a:off x="6757988" y="1272480"/>
            <a:ext cx="5434013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Group 2 (Lorries &amp; Buses)</a:t>
            </a:r>
            <a:endParaRPr lang="en-US" sz="1500" dirty="0"/>
          </a:p>
        </p:txBody>
      </p:sp>
      <p:sp>
        <p:nvSpPr>
          <p:cNvPr id="42" name="SK-4-text-41"/>
          <p:cNvSpPr/>
          <p:nvPr/>
        </p:nvSpPr>
        <p:spPr>
          <a:xfrm>
            <a:off x="6672263" y="1796355"/>
            <a:ext cx="52149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ACS or PCI (All Cases)</a:t>
            </a:r>
            <a:endParaRPr lang="en-US" sz="1200" dirty="0"/>
          </a:p>
        </p:txBody>
      </p:sp>
      <p:sp>
        <p:nvSpPr>
          <p:cNvPr id="43" name="SK-4-text-42"/>
          <p:cNvSpPr/>
          <p:nvPr/>
        </p:nvSpPr>
        <p:spPr>
          <a:xfrm>
            <a:off x="6810375" y="2072580"/>
            <a:ext cx="4929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MUST CEASE DRIVING IMMEDIATELY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6810375" y="2644080"/>
            <a:ext cx="4929188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67E22"/>
                </a:solidFill>
              </a:rPr>
              <a:t>MUST NOTIFY DVLA MANDATORY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6672263" y="3263205"/>
            <a:ext cx="52149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3436"/>
                </a:solidFill>
              </a:rPr>
              <a:t>Relicensing Requirements</a:t>
            </a:r>
            <a:endParaRPr lang="en-US" sz="1200" dirty="0"/>
          </a:p>
        </p:txBody>
      </p:sp>
      <p:sp>
        <p:nvSpPr>
          <p:cNvPr id="46" name="SK-4-text-45"/>
          <p:cNvSpPr/>
          <p:nvPr/>
        </p:nvSpPr>
        <p:spPr>
          <a:xfrm>
            <a:off x="6548438" y="3701355"/>
            <a:ext cx="3947160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3436"/>
                </a:solidFill>
              </a:rPr>
              <a:t>Earliest Resume: 6 Weeks</a:t>
            </a:r>
            <a:endParaRPr lang="en-US" sz="1050" dirty="0"/>
          </a:p>
        </p:txBody>
      </p:sp>
      <p:sp>
        <p:nvSpPr>
          <p:cNvPr id="47" name="SK-4-text-46"/>
          <p:cNvSpPr/>
          <p:nvPr/>
        </p:nvSpPr>
        <p:spPr>
          <a:xfrm>
            <a:off x="6691313" y="3929955"/>
            <a:ext cx="5494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LVEF ≥ 40% (mandatory assessment)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6691313" y="4168080"/>
            <a:ext cx="55006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Exercise or functional test must be passed</a:t>
            </a:r>
            <a:endParaRPr lang="en-US" sz="1050" dirty="0"/>
          </a:p>
        </p:txBody>
      </p:sp>
      <p:sp>
        <p:nvSpPr>
          <p:cNvPr id="49" name="SK-4-text-48"/>
          <p:cNvSpPr/>
          <p:nvPr/>
        </p:nvSpPr>
        <p:spPr>
          <a:xfrm>
            <a:off x="6691313" y="4406205"/>
            <a:ext cx="47863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No symptoms of angina present</a:t>
            </a:r>
            <a:endParaRPr lang="en-US" sz="1050" dirty="0"/>
          </a:p>
        </p:txBody>
      </p:sp>
      <p:sp>
        <p:nvSpPr>
          <p:cNvPr id="50" name="SK-4-text-49"/>
          <p:cNvSpPr/>
          <p:nvPr/>
        </p:nvSpPr>
        <p:spPr>
          <a:xfrm>
            <a:off x="6691313" y="4644330"/>
            <a:ext cx="55006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636E72"/>
                </a:solidFill>
              </a:rPr>
              <a:t>Functional test met ≥ 6 weeks (post-ACS/PCI) or ≥ 3 months (post-CABG)</a:t>
            </a:r>
            <a:endParaRPr lang="en-US" sz="1050" dirty="0"/>
          </a:p>
        </p:txBody>
      </p:sp>
      <p:sp>
        <p:nvSpPr>
          <p:cNvPr id="51" name="SK-4-text-50"/>
          <p:cNvSpPr/>
          <p:nvPr/>
        </p:nvSpPr>
        <p:spPr>
          <a:xfrm>
            <a:off x="6405563" y="5120580"/>
            <a:ext cx="57864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636E72"/>
                </a:solidFill>
              </a:rPr>
              <a:t>Note: Licence will be refused or revoked until all criteria are formally confirmed by DVLA.</a:t>
            </a:r>
            <a:endParaRPr lang="en-US" sz="1050" dirty="0"/>
          </a:p>
        </p:txBody>
      </p:sp>
      <p:sp>
        <p:nvSpPr>
          <p:cNvPr id="52" name="SK-4-text-51"/>
          <p:cNvSpPr/>
          <p:nvPr/>
        </p:nvSpPr>
        <p:spPr>
          <a:xfrm>
            <a:off x="714375" y="6534150"/>
            <a:ext cx="114776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EXAM PEARL: The "1-week rule" is the most common AKT trap. It ONLY applies to Group 1 drivers who have had a SUCCESSFUL PCI with preserved LVEF (≥40%).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74860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20105"/>
            <a:ext cx="5381625" cy="248319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548705"/>
            <a:ext cx="4924425" cy="3524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582043"/>
            <a:ext cx="238125" cy="1905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082105"/>
            <a:ext cx="142875" cy="1143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410718"/>
            <a:ext cx="142875" cy="14287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2953643"/>
            <a:ext cx="142875" cy="122337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993803"/>
            <a:ext cx="5381625" cy="248319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4222403"/>
            <a:ext cx="4924425" cy="35242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4255740"/>
            <a:ext cx="238125" cy="1905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100" y="4755803"/>
            <a:ext cx="142875" cy="14287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100" y="5298728"/>
            <a:ext cx="142875" cy="12233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" y="5841653"/>
            <a:ext cx="142875" cy="1143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1320105"/>
            <a:ext cx="5381625" cy="2483197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548705"/>
            <a:ext cx="4924425" cy="352425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1582043"/>
            <a:ext cx="238125" cy="1905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082105"/>
            <a:ext cx="142875" cy="1143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2410718"/>
            <a:ext cx="142875" cy="122337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953643"/>
            <a:ext cx="142875" cy="122337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3993803"/>
            <a:ext cx="5381625" cy="2483197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4222403"/>
            <a:ext cx="4924425" cy="352425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4255740"/>
            <a:ext cx="238125" cy="19050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755803"/>
            <a:ext cx="142875" cy="122337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5298728"/>
            <a:ext cx="142875" cy="114300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5627340"/>
            <a:ext cx="142875" cy="131862"/>
          </a:xfrm>
          <a:prstGeom prst="rect">
            <a:avLst/>
          </a:prstGeom>
        </p:spPr>
      </p:pic>
      <p:sp>
        <p:nvSpPr>
          <p:cNvPr id="29" name="SK-5-text-28"/>
          <p:cNvSpPr/>
          <p:nvPr/>
        </p:nvSpPr>
        <p:spPr>
          <a:xfrm>
            <a:off x="762000" y="476250"/>
            <a:ext cx="1085850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Arrhythmias, Pacemakers &amp; ICDs</a:t>
            </a:r>
            <a:endParaRPr lang="en-US" sz="2100" dirty="0"/>
          </a:p>
        </p:txBody>
      </p:sp>
      <p:sp>
        <p:nvSpPr>
          <p:cNvPr id="30" name="SK-5-text-29"/>
          <p:cNvSpPr/>
          <p:nvPr/>
        </p:nvSpPr>
        <p:spPr>
          <a:xfrm>
            <a:off x="762000" y="834330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31" name="SK-5-text-30"/>
          <p:cNvSpPr/>
          <p:nvPr/>
        </p:nvSpPr>
        <p:spPr>
          <a:xfrm>
            <a:off x="1152525" y="1548705"/>
            <a:ext cx="6515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1: Arrhythmias &amp; Ablation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1038225" y="2044005"/>
            <a:ext cx="111537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Stop driving for </a:t>
            </a:r>
            <a:r>
              <a:rPr lang="en-US" sz="1125" b="1" dirty="0">
                <a:solidFill>
                  <a:srgbClr val="2D3436"/>
                </a:solidFill>
              </a:rPr>
              <a:t>4 weeks</a:t>
            </a:r>
            <a:r>
              <a:rPr lang="en-US" sz="1125" dirty="0">
                <a:solidFill>
                  <a:srgbClr val="2D3436"/>
                </a:solidFill>
              </a:rPr>
              <a:t> if arrhythmia is likely to cause incapacity.</a:t>
            </a:r>
            <a:endParaRPr lang="en-US" sz="1125" dirty="0"/>
          </a:p>
        </p:txBody>
      </p:sp>
      <p:sp>
        <p:nvSpPr>
          <p:cNvPr id="33" name="SK-5-text-32"/>
          <p:cNvSpPr/>
          <p:nvPr/>
        </p:nvSpPr>
        <p:spPr>
          <a:xfrm>
            <a:off x="1038225" y="2372618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Catheter Ablation:</a:t>
            </a:r>
            <a:r>
              <a:rPr lang="en-US" sz="1125" dirty="0">
                <a:solidFill>
                  <a:srgbClr val="2D3436"/>
                </a:solidFill>
              </a:rPr>
              <a:t> Cease driving for 2 days (SVT/AF) or 4 weeks (VT with impaired function).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1038225" y="291554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Pacemakers:</a:t>
            </a:r>
            <a:r>
              <a:rPr lang="en-US" sz="1125" dirty="0">
                <a:solidFill>
                  <a:srgbClr val="2D3436"/>
                </a:solidFill>
              </a:rPr>
              <a:t> Stop for 1 week; must notify DVLA for implant (not box change).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1152525" y="4222403"/>
            <a:ext cx="50749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1: ICD Regulations</a:t>
            </a:r>
            <a:endParaRPr lang="en-US" sz="1350" dirty="0"/>
          </a:p>
        </p:txBody>
      </p:sp>
      <p:sp>
        <p:nvSpPr>
          <p:cNvPr id="36" name="SK-5-text-35"/>
          <p:cNvSpPr/>
          <p:nvPr/>
        </p:nvSpPr>
        <p:spPr>
          <a:xfrm>
            <a:off x="1038225" y="471770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Secondary Prevention:</a:t>
            </a:r>
            <a:r>
              <a:rPr lang="en-US" sz="1125" dirty="0">
                <a:solidFill>
                  <a:srgbClr val="2D3436"/>
                </a:solidFill>
              </a:rPr>
              <a:t> 6 months off driving; mandatory notification and regular review.</a:t>
            </a:r>
            <a:endParaRPr lang="en-US" sz="1125" dirty="0"/>
          </a:p>
        </p:txBody>
      </p:sp>
      <p:sp>
        <p:nvSpPr>
          <p:cNvPr id="37" name="SK-5-text-36"/>
          <p:cNvSpPr/>
          <p:nvPr/>
        </p:nvSpPr>
        <p:spPr>
          <a:xfrm>
            <a:off x="1038225" y="5260628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Prophylactic ICD:</a:t>
            </a:r>
            <a:r>
              <a:rPr lang="en-US" sz="1125" dirty="0">
                <a:solidFill>
                  <a:srgbClr val="2D3436"/>
                </a:solidFill>
              </a:rPr>
              <a:t> 1 month off driving if asymptomatic and no therapy required.</a:t>
            </a:r>
            <a:endParaRPr lang="en-US" sz="1125" dirty="0"/>
          </a:p>
        </p:txBody>
      </p:sp>
      <p:sp>
        <p:nvSpPr>
          <p:cNvPr id="38" name="SK-5-text-37"/>
          <p:cNvSpPr/>
          <p:nvPr/>
        </p:nvSpPr>
        <p:spPr>
          <a:xfrm>
            <a:off x="1038225" y="5803553"/>
            <a:ext cx="111537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Must stop driving immediately if any shock or symptomatic VA occurs.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6819900" y="1548705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2: Vocational Standards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6705600" y="2044005"/>
            <a:ext cx="5486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Arrhythmias:</a:t>
            </a:r>
            <a:r>
              <a:rPr lang="en-US" sz="1125" dirty="0">
                <a:solidFill>
                  <a:srgbClr val="2D3436"/>
                </a:solidFill>
              </a:rPr>
              <a:t> Notify DVLA; relicense after 3 months stable + LVEF ≥40%.</a:t>
            </a:r>
            <a:endParaRPr lang="en-US" sz="1125" dirty="0"/>
          </a:p>
        </p:txBody>
      </p:sp>
      <p:sp>
        <p:nvSpPr>
          <p:cNvPr id="41" name="SK-5-text-40"/>
          <p:cNvSpPr/>
          <p:nvPr/>
        </p:nvSpPr>
        <p:spPr>
          <a:xfrm>
            <a:off x="6705600" y="2372618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Ablation:</a:t>
            </a:r>
            <a:r>
              <a:rPr lang="en-US" sz="1125" dirty="0">
                <a:solidFill>
                  <a:srgbClr val="2D3436"/>
                </a:solidFill>
              </a:rPr>
              <a:t> Minimum 2 weeks off (SVT) or 3 months (VT with impaired function).</a:t>
            </a:r>
            <a:endParaRPr lang="en-US" sz="1125" dirty="0"/>
          </a:p>
        </p:txBody>
      </p:sp>
      <p:sp>
        <p:nvSpPr>
          <p:cNvPr id="42" name="SK-5-text-41"/>
          <p:cNvSpPr/>
          <p:nvPr/>
        </p:nvSpPr>
        <p:spPr>
          <a:xfrm>
            <a:off x="6705600" y="291554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Pacemakers:</a:t>
            </a:r>
            <a:r>
              <a:rPr lang="en-US" sz="1125" dirty="0">
                <a:solidFill>
                  <a:srgbClr val="2D3436"/>
                </a:solidFill>
              </a:rPr>
              <a:t> 6 weeks off; notify for implant; requires regular device checks.</a:t>
            </a:r>
            <a:endParaRPr lang="en-US" sz="1125" dirty="0"/>
          </a:p>
        </p:txBody>
      </p:sp>
      <p:sp>
        <p:nvSpPr>
          <p:cNvPr id="43" name="SK-5-text-42"/>
          <p:cNvSpPr/>
          <p:nvPr/>
        </p:nvSpPr>
        <p:spPr>
          <a:xfrm>
            <a:off x="6819900" y="4222403"/>
            <a:ext cx="5372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Group 2: ICD Permanent Bar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6705600" y="4717703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ICD implantation is a permanent bar to Group 2 licensing in ALL cases.</a:t>
            </a:r>
            <a:endParaRPr lang="en-US" sz="1125" dirty="0"/>
          </a:p>
        </p:txBody>
      </p:sp>
      <p:sp>
        <p:nvSpPr>
          <p:cNvPr id="45" name="SK-5-text-44"/>
          <p:cNvSpPr/>
          <p:nvPr/>
        </p:nvSpPr>
        <p:spPr>
          <a:xfrm>
            <a:off x="6705600" y="5260628"/>
            <a:ext cx="54864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Includes prophylactic implants; license is refused or revoked immediately.</a:t>
            </a:r>
            <a:endParaRPr lang="en-US" sz="1125" dirty="0"/>
          </a:p>
        </p:txBody>
      </p:sp>
      <p:sp>
        <p:nvSpPr>
          <p:cNvPr id="46" name="SK-5-text-45"/>
          <p:cNvSpPr/>
          <p:nvPr/>
        </p:nvSpPr>
        <p:spPr>
          <a:xfrm>
            <a:off x="6705600" y="5589240"/>
            <a:ext cx="468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D3436"/>
                </a:solidFill>
              </a:rPr>
              <a:t>Ventricular arrhythmias requiring an ICD also result in permanent disqualification.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794296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65796"/>
            <a:ext cx="5381625" cy="2460427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" y="1622971"/>
            <a:ext cx="1971675" cy="20955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981646"/>
            <a:ext cx="285750" cy="2286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016722"/>
            <a:ext cx="5381625" cy="246042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625" y="4273897"/>
            <a:ext cx="1304925" cy="2095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4632573"/>
            <a:ext cx="285750" cy="2286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365796"/>
            <a:ext cx="5381625" cy="2460427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622971"/>
            <a:ext cx="1971675" cy="2095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981646"/>
            <a:ext cx="285750" cy="228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3080296"/>
            <a:ext cx="4905375" cy="44291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016722"/>
            <a:ext cx="5381625" cy="2460427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4273897"/>
            <a:ext cx="1304925" cy="20955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4632573"/>
            <a:ext cx="285750" cy="228600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762000" y="476250"/>
            <a:ext cx="1143000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006266"/>
                </a:solidFill>
              </a:rPr>
              <a:t>Cardiovascular CABG and Hypertension</a:t>
            </a:r>
            <a:endParaRPr lang="en-US" sz="2400" dirty="0"/>
          </a:p>
        </p:txBody>
      </p:sp>
      <p:sp>
        <p:nvSpPr>
          <p:cNvPr id="19" name="SK-6-text-18"/>
          <p:cNvSpPr/>
          <p:nvPr/>
        </p:nvSpPr>
        <p:spPr>
          <a:xfrm>
            <a:off x="762000" y="880021"/>
            <a:ext cx="10858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904875" y="1622971"/>
            <a:ext cx="342811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565C0"/>
                </a:solidFill>
              </a:rPr>
              <a:t>GROUP 1: CARS &amp; MOTORCYCLES</a:t>
            </a:r>
            <a:endParaRPr lang="en-US" sz="900" dirty="0"/>
          </a:p>
        </p:txBody>
      </p:sp>
      <p:sp>
        <p:nvSpPr>
          <p:cNvPr id="21" name="SK-6-text-20"/>
          <p:cNvSpPr/>
          <p:nvPr/>
        </p:nvSpPr>
        <p:spPr>
          <a:xfrm>
            <a:off x="1209675" y="1937296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Post-CABG Recovery</a:t>
            </a:r>
            <a:endParaRPr lang="en-US" sz="1500" dirty="0"/>
          </a:p>
        </p:txBody>
      </p:sp>
      <p:sp>
        <p:nvSpPr>
          <p:cNvPr id="22" name="SK-6-text-21"/>
          <p:cNvSpPr/>
          <p:nvPr/>
        </p:nvSpPr>
        <p:spPr>
          <a:xfrm>
            <a:off x="1047750" y="2394496"/>
            <a:ext cx="603208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Cease driving for </a:t>
            </a:r>
            <a:r>
              <a:rPr lang="en-US" sz="1200" b="1" dirty="0">
                <a:solidFill>
                  <a:srgbClr val="006266"/>
                </a:solidFill>
              </a:rPr>
              <a:t>4 weeks</a:t>
            </a:r>
            <a:r>
              <a:rPr lang="en-US" sz="1200" dirty="0">
                <a:solidFill>
                  <a:srgbClr val="4A4A4A"/>
                </a:solidFill>
              </a:rPr>
              <a:t> post-op.</a:t>
            </a:r>
            <a:endParaRPr lang="en-US" sz="1200" dirty="0"/>
          </a:p>
        </p:txBody>
      </p:sp>
      <p:sp>
        <p:nvSpPr>
          <p:cNvPr id="23" name="SK-6-text-22"/>
          <p:cNvSpPr/>
          <p:nvPr/>
        </p:nvSpPr>
        <p:spPr>
          <a:xfrm>
            <a:off x="1047750" y="2737396"/>
            <a:ext cx="678609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Notify DVLA: </a:t>
            </a:r>
            <a:r>
              <a:rPr lang="en-US" sz="1200" b="1" dirty="0">
                <a:solidFill>
                  <a:srgbClr val="636E72"/>
                </a:solidFill>
              </a:rPr>
              <a:t>No</a:t>
            </a:r>
            <a:r>
              <a:rPr lang="en-US" sz="1200" dirty="0">
                <a:solidFill>
                  <a:srgbClr val="4A4A4A"/>
                </a:solidFill>
              </a:rPr>
              <a:t> (unless complications).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1047750" y="3080296"/>
            <a:ext cx="765610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Resume if clinical recovery is satisfactory.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904875" y="4273897"/>
            <a:ext cx="218655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5100"/>
                </a:solidFill>
              </a:rPr>
              <a:t>GROUP 2: HGV &amp; BUS</a:t>
            </a:r>
            <a:endParaRPr lang="en-US" sz="900" dirty="0"/>
          </a:p>
        </p:txBody>
      </p:sp>
      <p:sp>
        <p:nvSpPr>
          <p:cNvPr id="26" name="SK-6-text-25"/>
          <p:cNvSpPr/>
          <p:nvPr/>
        </p:nvSpPr>
        <p:spPr>
          <a:xfrm>
            <a:off x="1209675" y="4588222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Vocational Licensing</a:t>
            </a:r>
            <a:endParaRPr lang="en-US" sz="1500" dirty="0"/>
          </a:p>
        </p:txBody>
      </p:sp>
      <p:sp>
        <p:nvSpPr>
          <p:cNvPr id="27" name="SK-6-text-26"/>
          <p:cNvSpPr/>
          <p:nvPr/>
        </p:nvSpPr>
        <p:spPr>
          <a:xfrm>
            <a:off x="1047750" y="5045422"/>
            <a:ext cx="481406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Cease driving for </a:t>
            </a:r>
            <a:r>
              <a:rPr lang="en-US" sz="1200" b="1" dirty="0">
                <a:solidFill>
                  <a:srgbClr val="006266"/>
                </a:solidFill>
              </a:rPr>
              <a:t>3 months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1047750" y="5388322"/>
            <a:ext cx="7482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Notify DVLA: </a:t>
            </a:r>
            <a:r>
              <a:rPr lang="en-US" sz="1200" b="1" dirty="0">
                <a:solidFill>
                  <a:srgbClr val="006266"/>
                </a:solidFill>
              </a:rPr>
              <a:t>Yes</a:t>
            </a:r>
            <a:r>
              <a:rPr lang="en-US" sz="1200" dirty="0">
                <a:solidFill>
                  <a:srgbClr val="4A4A4A"/>
                </a:solidFill>
              </a:rPr>
              <a:t> (Licence refused/revoked).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1047750" y="5731222"/>
            <a:ext cx="806210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Relicense if </a:t>
            </a:r>
            <a:r>
              <a:rPr lang="en-US" sz="1200" b="1" dirty="0">
                <a:solidFill>
                  <a:srgbClr val="006266"/>
                </a:solidFill>
              </a:rPr>
              <a:t>LVEF ≥40%</a:t>
            </a:r>
            <a:r>
              <a:rPr lang="en-US" sz="1200" dirty="0">
                <a:solidFill>
                  <a:srgbClr val="4A4A4A"/>
                </a:solidFill>
              </a:rPr>
              <a:t> &amp; functional test met.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6572250" y="1622971"/>
            <a:ext cx="342811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565C0"/>
                </a:solidFill>
              </a:rPr>
              <a:t>GROUP 1: CARS &amp; MOTORCYCLES</a:t>
            </a:r>
            <a:endParaRPr lang="en-US" sz="900" dirty="0"/>
          </a:p>
        </p:txBody>
      </p:sp>
      <p:sp>
        <p:nvSpPr>
          <p:cNvPr id="31" name="SK-6-text-30"/>
          <p:cNvSpPr/>
          <p:nvPr/>
        </p:nvSpPr>
        <p:spPr>
          <a:xfrm>
            <a:off x="6877050" y="1937296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Hypertension Standards</a:t>
            </a:r>
            <a:endParaRPr lang="en-US" sz="1500" dirty="0"/>
          </a:p>
        </p:txBody>
      </p:sp>
      <p:sp>
        <p:nvSpPr>
          <p:cNvPr id="32" name="SK-6-text-31"/>
          <p:cNvSpPr/>
          <p:nvPr/>
        </p:nvSpPr>
        <p:spPr>
          <a:xfrm>
            <a:off x="6715125" y="2394496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No need to notify DVLA for routine high BP.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6715125" y="2737396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Must notify if </a:t>
            </a:r>
            <a:r>
              <a:rPr lang="en-US" sz="1200" b="1" dirty="0">
                <a:solidFill>
                  <a:srgbClr val="006266"/>
                </a:solidFill>
              </a:rPr>
              <a:t>Malignant Hypertension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6619875" y="3194596"/>
            <a:ext cx="5572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Malignant: SBP ≥180 / DBP ≥110 with end-organ damage.</a:t>
            </a:r>
            <a:endParaRPr lang="en-US" sz="1125" dirty="0"/>
          </a:p>
        </p:txBody>
      </p:sp>
      <p:sp>
        <p:nvSpPr>
          <p:cNvPr id="35" name="SK-6-text-34"/>
          <p:cNvSpPr/>
          <p:nvPr/>
        </p:nvSpPr>
        <p:spPr>
          <a:xfrm>
            <a:off x="6572250" y="4273897"/>
            <a:ext cx="2186551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E65100"/>
                </a:solidFill>
              </a:rPr>
              <a:t>GROUP 2: HGV &amp; BUS</a:t>
            </a:r>
            <a:endParaRPr lang="en-US" sz="900" dirty="0"/>
          </a:p>
        </p:txBody>
      </p:sp>
      <p:sp>
        <p:nvSpPr>
          <p:cNvPr id="36" name="SK-6-text-35"/>
          <p:cNvSpPr/>
          <p:nvPr/>
        </p:nvSpPr>
        <p:spPr>
          <a:xfrm>
            <a:off x="6877050" y="4588222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3436"/>
                </a:solidFill>
              </a:rPr>
              <a:t>Mandatory Cessation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6715125" y="5045422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Notify &amp; cease if BP consistently </a:t>
            </a:r>
            <a:r>
              <a:rPr lang="en-US" sz="1200" b="1" dirty="0">
                <a:solidFill>
                  <a:srgbClr val="006266"/>
                </a:solidFill>
              </a:rPr>
              <a:t>≥180/100 mmHg</a:t>
            </a:r>
            <a:r>
              <a:rPr lang="en-US" sz="1200" dirty="0">
                <a:solidFill>
                  <a:srgbClr val="4A4A4A"/>
                </a:solidFill>
              </a:rPr>
              <a:t>.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6715125" y="5388322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Relicense only when BP is medically controlled.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6715125" y="5731222"/>
            <a:ext cx="54768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4A4A"/>
                </a:solidFill>
              </a:rPr>
              <a:t>Regular BP monitoring required for renewal.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11430000" cy="48577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48668"/>
            <a:ext cx="190500" cy="1524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758255"/>
            <a:ext cx="5619750" cy="378529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48755"/>
            <a:ext cx="5238750" cy="38100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96380"/>
            <a:ext cx="238125" cy="1905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34841"/>
            <a:ext cx="171450" cy="14287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877741"/>
            <a:ext cx="171450" cy="14287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220641"/>
            <a:ext cx="171450" cy="14287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563541"/>
            <a:ext cx="171450" cy="14287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476750"/>
            <a:ext cx="5238750" cy="87630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4630043"/>
            <a:ext cx="166688" cy="13722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1758255"/>
            <a:ext cx="5619750" cy="378529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0" y="1948755"/>
            <a:ext cx="5238750" cy="3810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1996380"/>
            <a:ext cx="238125" cy="190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1750" y="2534841"/>
            <a:ext cx="171450" cy="142875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1750" y="2877741"/>
            <a:ext cx="171450" cy="142875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81750" y="3220641"/>
            <a:ext cx="171450" cy="142875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1750" y="3563541"/>
            <a:ext cx="171450" cy="142875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4476750"/>
            <a:ext cx="5238750" cy="876300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96050" y="4630043"/>
            <a:ext cx="166688" cy="13722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5734050"/>
            <a:ext cx="11430000" cy="933450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23875" y="6102251"/>
            <a:ext cx="285750" cy="22860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98519" y="6107906"/>
            <a:ext cx="4469606" cy="185738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41394" y="6145560"/>
            <a:ext cx="154781" cy="125760"/>
          </a:xfrm>
          <a:prstGeom prst="rect">
            <a:avLst/>
          </a:prstGeom>
        </p:spPr>
      </p:pic>
      <p:sp>
        <p:nvSpPr>
          <p:cNvPr id="29" name="SK-7-text-28"/>
          <p:cNvSpPr/>
          <p:nvPr/>
        </p:nvSpPr>
        <p:spPr>
          <a:xfrm>
            <a:off x="523875" y="28575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Diabetes Management and Insulin Updates</a:t>
            </a:r>
            <a:endParaRPr lang="en-US" sz="2100" dirty="0"/>
          </a:p>
        </p:txBody>
      </p:sp>
      <p:sp>
        <p:nvSpPr>
          <p:cNvPr id="30" name="SK-7-text-29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UPDATED NOVEMBER 2025 STANDARDS • GP TEACHING FRAMEWORK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904875" y="1224855"/>
            <a:ext cx="5486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MAJOR UPDATE (Nov 2025):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3143250" y="1243905"/>
            <a:ext cx="90487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Group 2 drivers with insulin-treated diabetes may now use </a:t>
            </a:r>
            <a:r>
              <a:rPr lang="en-US" sz="1200" b="1" dirty="0">
                <a:solidFill>
                  <a:srgbClr val="FFFFFF"/>
                </a:solidFill>
              </a:rPr>
              <a:t>CGM</a:t>
            </a:r>
            <a:r>
              <a:rPr lang="en-US" sz="1200" dirty="0">
                <a:solidFill>
                  <a:srgbClr val="FFFFFF"/>
                </a:solidFill>
              </a:rPr>
              <a:t> for glucose monitoring.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904875" y="1948755"/>
            <a:ext cx="632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266"/>
                </a:solidFill>
              </a:rPr>
              <a:t>Group 1: Cars &amp; Motorcycles</a:t>
            </a:r>
            <a:endParaRPr lang="en-US" sz="1500" dirty="0"/>
          </a:p>
        </p:txBody>
      </p:sp>
      <p:sp>
        <p:nvSpPr>
          <p:cNvPr id="34" name="SK-7-text-33"/>
          <p:cNvSpPr/>
          <p:nvPr/>
        </p:nvSpPr>
        <p:spPr>
          <a:xfrm>
            <a:off x="838200" y="2472630"/>
            <a:ext cx="8229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License Duration:</a:t>
            </a:r>
            <a:r>
              <a:rPr lang="en-US" sz="1125" dirty="0">
                <a:solidFill>
                  <a:srgbClr val="2D3436"/>
                </a:solidFill>
              </a:rPr>
              <a:t> Issued for 1, 2, or 3 years.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838200" y="2815530"/>
            <a:ext cx="10972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Hypo Awareness:</a:t>
            </a:r>
            <a:r>
              <a:rPr lang="en-US" sz="1125" dirty="0">
                <a:solidFill>
                  <a:srgbClr val="2D3436"/>
                </a:solidFill>
              </a:rPr>
              <a:t> Adequate recognition of symptoms to stop safely.</a:t>
            </a:r>
            <a:endParaRPr lang="en-US" sz="1125" dirty="0"/>
          </a:p>
        </p:txBody>
      </p:sp>
      <p:sp>
        <p:nvSpPr>
          <p:cNvPr id="36" name="SK-7-text-35"/>
          <p:cNvSpPr/>
          <p:nvPr/>
        </p:nvSpPr>
        <p:spPr>
          <a:xfrm>
            <a:off x="838200" y="3158430"/>
            <a:ext cx="11353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Severe Episodes:</a:t>
            </a:r>
            <a:r>
              <a:rPr lang="en-US" sz="1125" dirty="0">
                <a:solidFill>
                  <a:srgbClr val="2D3436"/>
                </a:solidFill>
              </a:rPr>
              <a:t> No ≥2 severe hypos while awake in past 12 months.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838200" y="3501330"/>
            <a:ext cx="9258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CGM Accepted:</a:t>
            </a:r>
            <a:r>
              <a:rPr lang="en-US" sz="1125" dirty="0">
                <a:solidFill>
                  <a:srgbClr val="2D3436"/>
                </a:solidFill>
              </a:rPr>
              <a:t> Must be approved for non-adjunctive use.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852488" y="4476750"/>
            <a:ext cx="501015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 Monitoring Protocol</a:t>
            </a:r>
            <a:r>
              <a:rPr lang="en-US" sz="1050" dirty="0">
                <a:solidFill>
                  <a:srgbClr val="2D3436"/>
                </a:solidFill>
              </a:rPr>
              <a:t>Test at start of first journey; at least every 2 hours during journey. Carry fingerprick backup meter at all times.</a:t>
            </a:r>
            <a:endParaRPr lang="en-US" sz="1050" dirty="0"/>
          </a:p>
        </p:txBody>
      </p:sp>
      <p:sp>
        <p:nvSpPr>
          <p:cNvPr id="39" name="SK-7-text-38"/>
          <p:cNvSpPr/>
          <p:nvPr/>
        </p:nvSpPr>
        <p:spPr>
          <a:xfrm>
            <a:off x="6715125" y="1948755"/>
            <a:ext cx="54768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6266"/>
                </a:solidFill>
              </a:rPr>
              <a:t>Group 2: Lorries &amp; Buses</a:t>
            </a:r>
            <a:endParaRPr lang="en-US" sz="1500" dirty="0"/>
          </a:p>
        </p:txBody>
      </p:sp>
      <p:sp>
        <p:nvSpPr>
          <p:cNvPr id="40" name="SK-7-text-39"/>
          <p:cNvSpPr/>
          <p:nvPr/>
        </p:nvSpPr>
        <p:spPr>
          <a:xfrm>
            <a:off x="6648450" y="2472630"/>
            <a:ext cx="5543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License Duration:</a:t>
            </a:r>
            <a:r>
              <a:rPr lang="en-US" sz="1125" dirty="0">
                <a:solidFill>
                  <a:srgbClr val="2D3436"/>
                </a:solidFill>
              </a:rPr>
              <a:t> Annual review mandatory (1 year).</a:t>
            </a:r>
            <a:endParaRPr lang="en-US" sz="1125" dirty="0"/>
          </a:p>
        </p:txBody>
      </p:sp>
      <p:sp>
        <p:nvSpPr>
          <p:cNvPr id="41" name="SK-7-text-40"/>
          <p:cNvSpPr/>
          <p:nvPr/>
        </p:nvSpPr>
        <p:spPr>
          <a:xfrm>
            <a:off x="6648450" y="2815530"/>
            <a:ext cx="5543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Hypo Awareness:</a:t>
            </a:r>
            <a:r>
              <a:rPr lang="en-US" sz="1125" dirty="0">
                <a:solidFill>
                  <a:srgbClr val="2D3436"/>
                </a:solidFill>
              </a:rPr>
              <a:t> Full awareness (symptoms at glucose &lt;3.5 mmol/L).</a:t>
            </a:r>
            <a:endParaRPr lang="en-US" sz="1125" dirty="0"/>
          </a:p>
        </p:txBody>
      </p:sp>
      <p:sp>
        <p:nvSpPr>
          <p:cNvPr id="42" name="SK-7-text-41"/>
          <p:cNvSpPr/>
          <p:nvPr/>
        </p:nvSpPr>
        <p:spPr>
          <a:xfrm>
            <a:off x="6648450" y="3158430"/>
            <a:ext cx="5543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Severe Episodes:</a:t>
            </a:r>
            <a:r>
              <a:rPr lang="en-US" sz="1125" dirty="0">
                <a:solidFill>
                  <a:srgbClr val="2D3436"/>
                </a:solidFill>
              </a:rPr>
              <a:t> ZERO severe hypos allowed in preceding 12 months.</a:t>
            </a:r>
            <a:endParaRPr lang="en-US" sz="1125" dirty="0"/>
          </a:p>
        </p:txBody>
      </p:sp>
      <p:sp>
        <p:nvSpPr>
          <p:cNvPr id="43" name="SK-7-text-42"/>
          <p:cNvSpPr/>
          <p:nvPr/>
        </p:nvSpPr>
        <p:spPr>
          <a:xfrm>
            <a:off x="6648450" y="3501330"/>
            <a:ext cx="55435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3436"/>
                </a:solidFill>
              </a:rPr>
              <a:t>Consultant Review:</a:t>
            </a:r>
            <a:r>
              <a:rPr lang="en-US" sz="1125" dirty="0">
                <a:solidFill>
                  <a:srgbClr val="2D3436"/>
                </a:solidFill>
              </a:rPr>
              <a:t> Annual exam by independent specialist.</a:t>
            </a:r>
            <a:endParaRPr lang="en-US" sz="1125" dirty="0"/>
          </a:p>
        </p:txBody>
      </p:sp>
      <p:sp>
        <p:nvSpPr>
          <p:cNvPr id="44" name="SK-7-text-43"/>
          <p:cNvSpPr/>
          <p:nvPr/>
        </p:nvSpPr>
        <p:spPr>
          <a:xfrm>
            <a:off x="6662738" y="4476750"/>
            <a:ext cx="5010150" cy="876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 CGM Requirements</a:t>
            </a:r>
            <a:r>
              <a:rPr lang="en-US" sz="1050" dirty="0">
                <a:solidFill>
                  <a:srgbClr val="2D3436"/>
                </a:solidFill>
              </a:rPr>
              <a:t>Alarms MUST be set at &gt;4.0 mmol/L. Twice daily testing on non-driving days. Stable condition for ≥1 month.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952500" y="5876925"/>
            <a:ext cx="610314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MANDATORY DVLA NOTIFICATION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952500" y="6124575"/>
            <a:ext cx="610314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By law, patients </a:t>
            </a:r>
            <a:r>
              <a:rPr lang="en-US" sz="1050" b="1" dirty="0">
                <a:solidFill>
                  <a:srgbClr val="2D3436"/>
                </a:solidFill>
              </a:rPr>
              <a:t>must inform DVLA immediately</a:t>
            </a:r>
            <a:r>
              <a:rPr lang="en-US" sz="1050" dirty="0">
                <a:solidFill>
                  <a:srgbClr val="2D3436"/>
                </a:solidFill>
              </a:rPr>
              <a:t> when starting insulin. Driving must cease until a licensing decision is made.</a:t>
            </a:r>
            <a:endParaRPr lang="en-US" sz="1050" dirty="0"/>
          </a:p>
        </p:txBody>
      </p:sp>
      <p:sp>
        <p:nvSpPr>
          <p:cNvPr id="47" name="SK-7-text-46"/>
          <p:cNvSpPr/>
          <p:nvPr/>
        </p:nvSpPr>
        <p:spPr>
          <a:xfrm>
            <a:off x="7524750" y="6107906"/>
            <a:ext cx="4667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636E72"/>
                </a:solidFill>
              </a:rPr>
              <a:t> </a:t>
            </a:r>
            <a:r>
              <a:rPr lang="en-US" sz="975" b="1" dirty="0">
                <a:solidFill>
                  <a:srgbClr val="636E72"/>
                </a:solidFill>
              </a:rPr>
              <a:t>Rule of 5:</a:t>
            </a:r>
            <a:r>
              <a:rPr lang="en-US" sz="975" dirty="0">
                <a:solidFill>
                  <a:srgbClr val="636E72"/>
                </a:solidFill>
              </a:rPr>
              <a:t> If &lt;5.0 mmol/L, do NOT drive. Wait 45 mins after treating hypo &lt;4.0.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74860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1980"/>
            <a:ext cx="5595938" cy="252367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1253430"/>
            <a:ext cx="5253038" cy="33337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1294358"/>
            <a:ext cx="214313" cy="1753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796159"/>
            <a:ext cx="5595938" cy="2523679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3967609"/>
            <a:ext cx="5253038" cy="33337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008537"/>
            <a:ext cx="214313" cy="1753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063" y="1081980"/>
            <a:ext cx="5595938" cy="3789462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6513" y="1253430"/>
            <a:ext cx="5253038" cy="333375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6513" y="1294358"/>
            <a:ext cx="214313" cy="1753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6513" y="1701105"/>
            <a:ext cx="5253038" cy="20955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5061942"/>
            <a:ext cx="5595938" cy="1257895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9363" y="5207645"/>
            <a:ext cx="166688" cy="13722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9363" y="6010275"/>
            <a:ext cx="1526679" cy="19526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6988" y="6051054"/>
            <a:ext cx="130969" cy="11072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98916" y="6010275"/>
            <a:ext cx="1653183" cy="195263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6541" y="6051054"/>
            <a:ext cx="130969" cy="110728"/>
          </a:xfrm>
          <a:prstGeom prst="rect">
            <a:avLst/>
          </a:prstGeom>
        </p:spPr>
      </p:pic>
      <p:sp>
        <p:nvSpPr>
          <p:cNvPr id="21" name="SK-8-text-20"/>
          <p:cNvSpPr/>
          <p:nvPr/>
        </p:nvSpPr>
        <p:spPr>
          <a:xfrm>
            <a:off x="523875" y="285750"/>
            <a:ext cx="11668125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Diabetes: Oral Agents &amp; Hypoglycaemia Rules</a:t>
            </a:r>
            <a:endParaRPr lang="en-US" sz="2100" dirty="0"/>
          </a:p>
        </p:txBody>
      </p:sp>
      <p:sp>
        <p:nvSpPr>
          <p:cNvPr id="22" name="SK-8-text-21"/>
          <p:cNvSpPr/>
          <p:nvPr/>
        </p:nvSpPr>
        <p:spPr>
          <a:xfrm>
            <a:off x="523875" y="64383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3" name="SK-8-text-22"/>
          <p:cNvSpPr/>
          <p:nvPr/>
        </p:nvSpPr>
        <p:spPr>
          <a:xfrm>
            <a:off x="881063" y="1253430"/>
            <a:ext cx="7612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Sulphonylureas &amp; Glinides (Hypo Risk)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552450" y="1701105"/>
            <a:ext cx="2560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36E72"/>
                </a:solidFill>
              </a:rPr>
              <a:t>GROUP 1 (CAR/BIKE)</a:t>
            </a:r>
            <a:endParaRPr lang="en-US" sz="900" dirty="0"/>
          </a:p>
        </p:txBody>
      </p:sp>
      <p:sp>
        <p:nvSpPr>
          <p:cNvPr id="25" name="SK-8-text-24"/>
          <p:cNvSpPr/>
          <p:nvPr/>
        </p:nvSpPr>
        <p:spPr>
          <a:xfrm>
            <a:off x="742950" y="1920180"/>
            <a:ext cx="5775484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No notification</a:t>
            </a:r>
            <a:r>
              <a:rPr lang="en-US" sz="1050" dirty="0">
                <a:solidFill>
                  <a:srgbClr val="4A4A4A"/>
                </a:solidFill>
              </a:rPr>
              <a:t> needed if criteria met.</a:t>
            </a:r>
            <a:endParaRPr lang="en-US" sz="1050" dirty="0"/>
          </a:p>
        </p:txBody>
      </p:sp>
      <p:sp>
        <p:nvSpPr>
          <p:cNvPr id="26" name="SK-8-text-25"/>
          <p:cNvSpPr/>
          <p:nvPr/>
        </p:nvSpPr>
        <p:spPr>
          <a:xfrm>
            <a:off x="742950" y="2196405"/>
            <a:ext cx="50350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Must have adequate hypo awareness.</a:t>
            </a:r>
            <a:endParaRPr lang="en-US" sz="1050" dirty="0"/>
          </a:p>
        </p:txBody>
      </p:sp>
      <p:sp>
        <p:nvSpPr>
          <p:cNvPr id="27" name="SK-8-text-26"/>
          <p:cNvSpPr/>
          <p:nvPr/>
        </p:nvSpPr>
        <p:spPr>
          <a:xfrm>
            <a:off x="742950" y="2472630"/>
            <a:ext cx="23645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&lt;2 severe hypos in 12m (none in last 3m).</a:t>
            </a:r>
            <a:endParaRPr lang="en-US" sz="1050" dirty="0"/>
          </a:p>
        </p:txBody>
      </p:sp>
      <p:sp>
        <p:nvSpPr>
          <p:cNvPr id="28" name="SK-8-text-27"/>
          <p:cNvSpPr/>
          <p:nvPr/>
        </p:nvSpPr>
        <p:spPr>
          <a:xfrm>
            <a:off x="3250406" y="1701105"/>
            <a:ext cx="255508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36E72"/>
                </a:solidFill>
              </a:rPr>
              <a:t>GROUP 2 (HGV/BUS)</a:t>
            </a:r>
            <a:endParaRPr lang="en-US" sz="900" dirty="0"/>
          </a:p>
        </p:txBody>
      </p:sp>
      <p:sp>
        <p:nvSpPr>
          <p:cNvPr id="29" name="SK-8-text-28"/>
          <p:cNvSpPr/>
          <p:nvPr/>
        </p:nvSpPr>
        <p:spPr>
          <a:xfrm>
            <a:off x="3440906" y="1920180"/>
            <a:ext cx="429459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Must notify</a:t>
            </a:r>
            <a:r>
              <a:rPr lang="en-US" sz="1050" dirty="0">
                <a:solidFill>
                  <a:srgbClr val="4A4A4A"/>
                </a:solidFill>
              </a:rPr>
              <a:t> DVLA immediately.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3440906" y="2196405"/>
            <a:ext cx="23645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Full awareness required (at &gt;3.5 mmol/L).</a:t>
            </a:r>
            <a:endParaRPr lang="en-US" sz="1050" dirty="0"/>
          </a:p>
        </p:txBody>
      </p:sp>
      <p:sp>
        <p:nvSpPr>
          <p:cNvPr id="31" name="SK-8-text-30"/>
          <p:cNvSpPr/>
          <p:nvPr/>
        </p:nvSpPr>
        <p:spPr>
          <a:xfrm>
            <a:off x="3440906" y="2672655"/>
            <a:ext cx="23645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Nov 2025 Update:</a:t>
            </a:r>
            <a:r>
              <a:rPr lang="en-US" sz="1050" dirty="0">
                <a:solidFill>
                  <a:srgbClr val="4A4A4A"/>
                </a:solidFill>
              </a:rPr>
              <a:t> CGM now accepted for monitoring.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881063" y="3967609"/>
            <a:ext cx="8915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Low-Risk Agents (Metformin, SGLT2i, GLP-1)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552450" y="4415284"/>
            <a:ext cx="255508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36E72"/>
                </a:solidFill>
              </a:rPr>
              <a:t>GROUP 1</a:t>
            </a:r>
            <a:endParaRPr lang="en-US" sz="900" dirty="0"/>
          </a:p>
        </p:txBody>
      </p:sp>
      <p:sp>
        <p:nvSpPr>
          <p:cNvPr id="34" name="SK-8-text-33"/>
          <p:cNvSpPr/>
          <p:nvPr/>
        </p:nvSpPr>
        <p:spPr>
          <a:xfrm>
            <a:off x="552450" y="4634359"/>
            <a:ext cx="2555081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May drive and need not notify DVLA if no disqualifying complications (e.g. visual fields).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3250406" y="4415284"/>
            <a:ext cx="2555081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36E72"/>
                </a:solidFill>
              </a:rPr>
              <a:t>GROUP 2</a:t>
            </a:r>
            <a:endParaRPr lang="en-US" sz="900" dirty="0"/>
          </a:p>
        </p:txBody>
      </p:sp>
      <p:sp>
        <p:nvSpPr>
          <p:cNvPr id="36" name="SK-8-text-35"/>
          <p:cNvSpPr/>
          <p:nvPr/>
        </p:nvSpPr>
        <p:spPr>
          <a:xfrm>
            <a:off x="3250406" y="4634359"/>
            <a:ext cx="255508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Must notify DVLA; license usually issued if no severe hypos or complications.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552450" y="5329684"/>
            <a:ext cx="116395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636E72"/>
                </a:solidFill>
              </a:rPr>
              <a:t>*Includes: Metformin, DPP-4 inhibitors, SGLT2 inhibitors, and GLP-1 receptor agonists.</a:t>
            </a:r>
            <a:endParaRPr lang="en-US" sz="900" dirty="0"/>
          </a:p>
        </p:txBody>
      </p:sp>
      <p:sp>
        <p:nvSpPr>
          <p:cNvPr id="38" name="SK-8-text-37"/>
          <p:cNvSpPr/>
          <p:nvPr/>
        </p:nvSpPr>
        <p:spPr>
          <a:xfrm>
            <a:off x="6715125" y="125343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3436"/>
                </a:solidFill>
              </a:rPr>
              <a:t>Hypoglycaemia Regulations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6443663" y="1701105"/>
            <a:ext cx="5138738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6266"/>
                </a:solidFill>
              </a:rPr>
              <a:t>DEFINING "SEVERE HYPO"</a:t>
            </a:r>
            <a:endParaRPr lang="en-US" sz="900" dirty="0"/>
          </a:p>
        </p:txBody>
      </p:sp>
      <p:sp>
        <p:nvSpPr>
          <p:cNvPr id="40" name="SK-8-text-39"/>
          <p:cNvSpPr/>
          <p:nvPr/>
        </p:nvSpPr>
        <p:spPr>
          <a:xfrm>
            <a:off x="6386513" y="1958280"/>
            <a:ext cx="58054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3436"/>
                </a:solidFill>
              </a:rPr>
              <a:t>Requires the assistance of another person.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6386513" y="2272605"/>
            <a:ext cx="53492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36E72"/>
                </a:solidFill>
              </a:rPr>
              <a:t>RECURRENT SEVERE EPISODES (WHILE AWAKE)</a:t>
            </a:r>
            <a:endParaRPr lang="en-US" sz="900" dirty="0"/>
          </a:p>
        </p:txBody>
      </p:sp>
      <p:sp>
        <p:nvSpPr>
          <p:cNvPr id="42" name="SK-8-text-41"/>
          <p:cNvSpPr/>
          <p:nvPr/>
        </p:nvSpPr>
        <p:spPr>
          <a:xfrm>
            <a:off x="6577013" y="2491680"/>
            <a:ext cx="56149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Group 1:</a:t>
            </a:r>
            <a:r>
              <a:rPr lang="en-US" sz="1050" dirty="0">
                <a:solidFill>
                  <a:srgbClr val="4A4A4A"/>
                </a:solidFill>
              </a:rPr>
              <a:t> ≥2 episodes in 12 months → </a:t>
            </a:r>
            <a:r>
              <a:rPr lang="en-US" sz="1050" b="1" dirty="0">
                <a:solidFill>
                  <a:srgbClr val="C0392B"/>
                </a:solidFill>
              </a:rPr>
              <a:t>Stop &amp; Notify</a:t>
            </a:r>
            <a:r>
              <a:rPr lang="en-US" sz="1050" dirty="0">
                <a:solidFill>
                  <a:srgbClr val="4A4A4A"/>
                </a:solidFill>
              </a:rPr>
              <a:t>.</a:t>
            </a:r>
            <a:endParaRPr lang="en-US" sz="1050" dirty="0"/>
          </a:p>
        </p:txBody>
      </p:sp>
      <p:sp>
        <p:nvSpPr>
          <p:cNvPr id="43" name="SK-8-text-42"/>
          <p:cNvSpPr/>
          <p:nvPr/>
        </p:nvSpPr>
        <p:spPr>
          <a:xfrm>
            <a:off x="6577013" y="2767905"/>
            <a:ext cx="56149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266"/>
                </a:solidFill>
              </a:rPr>
              <a:t>Group 2:</a:t>
            </a:r>
            <a:r>
              <a:rPr lang="en-US" sz="1050" dirty="0">
                <a:solidFill>
                  <a:srgbClr val="4A4A4A"/>
                </a:solidFill>
              </a:rPr>
              <a:t> ANY single episode in 12 months → </a:t>
            </a:r>
            <a:r>
              <a:rPr lang="en-US" sz="1050" b="1" dirty="0">
                <a:solidFill>
                  <a:srgbClr val="C0392B"/>
                </a:solidFill>
              </a:rPr>
              <a:t>Stop &amp; Notify</a:t>
            </a:r>
            <a:r>
              <a:rPr lang="en-US" sz="1050" dirty="0">
                <a:solidFill>
                  <a:srgbClr val="4A4A4A"/>
                </a:solidFill>
              </a:rPr>
              <a:t>.</a:t>
            </a:r>
            <a:endParaRPr lang="en-US" sz="1050" dirty="0"/>
          </a:p>
        </p:txBody>
      </p:sp>
      <p:sp>
        <p:nvSpPr>
          <p:cNvPr id="44" name="SK-8-text-43"/>
          <p:cNvSpPr/>
          <p:nvPr/>
        </p:nvSpPr>
        <p:spPr>
          <a:xfrm>
            <a:off x="6386513" y="3158430"/>
            <a:ext cx="52530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36E72"/>
                </a:solidFill>
              </a:rPr>
              <a:t>IMPAIRED AWARENESS</a:t>
            </a:r>
            <a:endParaRPr lang="en-US" sz="900" dirty="0"/>
          </a:p>
        </p:txBody>
      </p:sp>
      <p:sp>
        <p:nvSpPr>
          <p:cNvPr id="45" name="SK-8-text-44"/>
          <p:cNvSpPr/>
          <p:nvPr/>
        </p:nvSpPr>
        <p:spPr>
          <a:xfrm>
            <a:off x="6386513" y="3377505"/>
            <a:ext cx="58054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Inability to recognize symptoms in time to stop safely.</a:t>
            </a:r>
            <a:endParaRPr lang="en-US" sz="1050" dirty="0"/>
          </a:p>
        </p:txBody>
      </p:sp>
      <p:sp>
        <p:nvSpPr>
          <p:cNvPr id="46" name="SK-8-text-45"/>
          <p:cNvSpPr/>
          <p:nvPr/>
        </p:nvSpPr>
        <p:spPr>
          <a:xfrm>
            <a:off x="6577013" y="3625155"/>
            <a:ext cx="56149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Must stop and notify DVLA for both groups.</a:t>
            </a:r>
            <a:endParaRPr lang="en-US" sz="1050" dirty="0"/>
          </a:p>
        </p:txBody>
      </p:sp>
      <p:sp>
        <p:nvSpPr>
          <p:cNvPr id="47" name="SK-8-text-46"/>
          <p:cNvSpPr/>
          <p:nvPr/>
        </p:nvSpPr>
        <p:spPr>
          <a:xfrm>
            <a:off x="6577013" y="3901380"/>
            <a:ext cx="561498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Group 1 may resume if awareness is regained.</a:t>
            </a:r>
            <a:endParaRPr lang="en-US" sz="1050" dirty="0"/>
          </a:p>
        </p:txBody>
      </p:sp>
      <p:sp>
        <p:nvSpPr>
          <p:cNvPr id="48" name="SK-8-text-47"/>
          <p:cNvSpPr/>
          <p:nvPr/>
        </p:nvSpPr>
        <p:spPr>
          <a:xfrm>
            <a:off x="6572250" y="5176242"/>
            <a:ext cx="53673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CRITICAL: HYPO WHILE DRIVING</a:t>
            </a:r>
            <a:endParaRPr lang="en-US" sz="1050" dirty="0"/>
          </a:p>
        </p:txBody>
      </p:sp>
      <p:sp>
        <p:nvSpPr>
          <p:cNvPr id="49" name="SK-8-text-48"/>
          <p:cNvSpPr/>
          <p:nvPr/>
        </p:nvSpPr>
        <p:spPr>
          <a:xfrm>
            <a:off x="6329363" y="5414367"/>
            <a:ext cx="5367338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2D3436"/>
                </a:solidFill>
              </a:rPr>
              <a:t>Any driver (Group 1 or 2) who experiences a </a:t>
            </a:r>
            <a:r>
              <a:rPr lang="en-US" sz="975" b="1" dirty="0">
                <a:solidFill>
                  <a:srgbClr val="2D3436"/>
                </a:solidFill>
              </a:rPr>
              <a:t>severe hypoglycaemic episode while driving</a:t>
            </a:r>
            <a:r>
              <a:rPr lang="en-US" sz="975" dirty="0">
                <a:solidFill>
                  <a:srgbClr val="2D3436"/>
                </a:solidFill>
              </a:rPr>
              <a:t> must stop driving immediately and </a:t>
            </a:r>
            <a:r>
              <a:rPr lang="en-US" sz="975" b="1" dirty="0">
                <a:solidFill>
                  <a:srgbClr val="2D3436"/>
                </a:solidFill>
              </a:rPr>
              <a:t>MUST notify the DVLA</a:t>
            </a:r>
            <a:r>
              <a:rPr lang="en-US" sz="975" dirty="0">
                <a:solidFill>
                  <a:srgbClr val="2D3436"/>
                </a:solidFill>
              </a:rPr>
              <a:t>. This applies regardless of medication type.</a:t>
            </a:r>
            <a:endParaRPr lang="en-US" sz="975" dirty="0"/>
          </a:p>
        </p:txBody>
      </p:sp>
      <p:sp>
        <p:nvSpPr>
          <p:cNvPr id="50" name="SK-8-text-49"/>
          <p:cNvSpPr/>
          <p:nvPr/>
        </p:nvSpPr>
        <p:spPr>
          <a:xfrm>
            <a:off x="6507956" y="6010275"/>
            <a:ext cx="3457979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C0392B"/>
                </a:solidFill>
              </a:rPr>
              <a:t> Wait 45 mins after recovery</a:t>
            </a:r>
            <a:endParaRPr lang="en-US" sz="825" dirty="0"/>
          </a:p>
        </p:txBody>
      </p:sp>
      <p:sp>
        <p:nvSpPr>
          <p:cNvPr id="51" name="SK-8-text-50"/>
          <p:cNvSpPr/>
          <p:nvPr/>
        </p:nvSpPr>
        <p:spPr>
          <a:xfrm>
            <a:off x="8177510" y="6010275"/>
            <a:ext cx="3594073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C0392B"/>
                </a:solidFill>
              </a:rPr>
              <a:t> Check BG &lt;5.0 = Do not drive</a:t>
            </a:r>
            <a:endParaRPr lang="en-US" sz="825" dirty="0"/>
          </a:p>
        </p:txBody>
      </p:sp>
      <p:sp>
        <p:nvSpPr>
          <p:cNvPr id="52" name="SK-8-text-51"/>
          <p:cNvSpPr/>
          <p:nvPr/>
        </p:nvSpPr>
        <p:spPr>
          <a:xfrm>
            <a:off x="381000" y="6510338"/>
            <a:ext cx="1143000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238"/>
              </a:lnSpc>
              <a:buNone/>
            </a:pPr>
            <a:r>
              <a:rPr lang="en-US" sz="825" dirty="0">
                <a:solidFill>
                  <a:srgbClr val="B2BEC3"/>
                </a:solidFill>
              </a:rPr>
              <a:t>Reference: DVLA Assessing Fitness to Drive (November 2025)</a:t>
            </a:r>
            <a:endParaRPr lang="en-US" sz="8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74860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24855"/>
            <a:ext cx="5572125" cy="2413397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15355"/>
            <a:ext cx="5191125" cy="366713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46312"/>
            <a:ext cx="285750" cy="2095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26791"/>
            <a:ext cx="5191125" cy="33813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828752"/>
            <a:ext cx="5572125" cy="2027634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019252"/>
            <a:ext cx="5191125" cy="366713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050209"/>
            <a:ext cx="285750" cy="20955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24855"/>
            <a:ext cx="5572125" cy="2220516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415355"/>
            <a:ext cx="5191125" cy="366713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446312"/>
            <a:ext cx="285750" cy="20955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635871"/>
            <a:ext cx="5572125" cy="2220516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3826371"/>
            <a:ext cx="5191125" cy="366713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3857327"/>
            <a:ext cx="285750" cy="209550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523875" y="381000"/>
            <a:ext cx="11521440" cy="3199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20"/>
              </a:lnSpc>
              <a:buNone/>
            </a:pPr>
            <a:r>
              <a:rPr lang="en-US" sz="2100" b="1" dirty="0">
                <a:solidFill>
                  <a:srgbClr val="006266"/>
                </a:solidFill>
              </a:rPr>
              <a:t>Stroke, TIA &amp; Neurological Disorders</a:t>
            </a:r>
            <a:endParaRPr lang="en-US" sz="2100" dirty="0"/>
          </a:p>
        </p:txBody>
      </p:sp>
      <p:sp>
        <p:nvSpPr>
          <p:cNvPr id="19" name="SK-9-text-18"/>
          <p:cNvSpPr/>
          <p:nvPr/>
        </p:nvSpPr>
        <p:spPr>
          <a:xfrm>
            <a:off x="523875" y="73908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636E72"/>
                </a:solidFill>
              </a:rPr>
              <a:t>DVLA &amp; FITNESS TO FLY FRAMEWORK • NOV 2025 STANDARDS</a:t>
            </a:r>
            <a:endParaRPr lang="en-US" sz="1050" dirty="0"/>
          </a:p>
        </p:txBody>
      </p:sp>
      <p:sp>
        <p:nvSpPr>
          <p:cNvPr id="20" name="SK-9-text-19"/>
          <p:cNvSpPr/>
          <p:nvPr/>
        </p:nvSpPr>
        <p:spPr>
          <a:xfrm>
            <a:off x="971550" y="1415355"/>
            <a:ext cx="593598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Stroke &amp; TIA (Group 1 &amp; 2)</a:t>
            </a:r>
            <a:endParaRPr lang="en-US" sz="1425" dirty="0"/>
          </a:p>
        </p:txBody>
      </p:sp>
      <p:sp>
        <p:nvSpPr>
          <p:cNvPr id="21" name="SK-9-text-20"/>
          <p:cNvSpPr/>
          <p:nvPr/>
        </p:nvSpPr>
        <p:spPr>
          <a:xfrm>
            <a:off x="571500" y="1924943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1: 1 Month Rule</a:t>
            </a:r>
            <a:endParaRPr lang="en-US" sz="1125" dirty="0"/>
          </a:p>
        </p:txBody>
      </p:sp>
      <p:sp>
        <p:nvSpPr>
          <p:cNvPr id="22" name="SK-9-text-21"/>
          <p:cNvSpPr/>
          <p:nvPr/>
        </p:nvSpPr>
        <p:spPr>
          <a:xfrm>
            <a:off x="571500" y="2167830"/>
            <a:ext cx="6347460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Must NOT drive for </a:t>
            </a:r>
            <a:r>
              <a:rPr lang="en-US" sz="975" b="1" dirty="0">
                <a:solidFill>
                  <a:srgbClr val="006266"/>
                </a:solidFill>
                <a:highlight>
                  <a:srgbClr val="E6F2F2"/>
                </a:highlight>
              </a:rPr>
              <a:t>1 month</a:t>
            </a:r>
            <a:r>
              <a:rPr lang="en-US" sz="1050" dirty="0">
                <a:solidFill>
                  <a:srgbClr val="4A4A4A"/>
                </a:solidFill>
              </a:rPr>
              <a:t> after event.</a:t>
            </a:r>
            <a:endParaRPr lang="en-US" sz="1050" dirty="0"/>
          </a:p>
        </p:txBody>
      </p:sp>
      <p:sp>
        <p:nvSpPr>
          <p:cNvPr id="23" name="SK-9-text-22"/>
          <p:cNvSpPr/>
          <p:nvPr/>
        </p:nvSpPr>
        <p:spPr>
          <a:xfrm>
            <a:off x="685800" y="2426791"/>
            <a:ext cx="11506200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</a:rPr>
              <a:t>No need to notify DVLA unless deficit (visual, cognitive, or limb) persists beyond 1 month.</a:t>
            </a:r>
            <a:endParaRPr lang="en-US" sz="975" dirty="0"/>
          </a:p>
        </p:txBody>
      </p:sp>
      <p:sp>
        <p:nvSpPr>
          <p:cNvPr id="24" name="SK-9-text-23"/>
          <p:cNvSpPr/>
          <p:nvPr/>
        </p:nvSpPr>
        <p:spPr>
          <a:xfrm>
            <a:off x="571500" y="2879229"/>
            <a:ext cx="5429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2: Vocational Restriction</a:t>
            </a:r>
            <a:endParaRPr lang="en-US" sz="1125" dirty="0"/>
          </a:p>
        </p:txBody>
      </p:sp>
      <p:sp>
        <p:nvSpPr>
          <p:cNvPr id="25" name="SK-9-text-24"/>
          <p:cNvSpPr/>
          <p:nvPr/>
        </p:nvSpPr>
        <p:spPr>
          <a:xfrm>
            <a:off x="571500" y="3122116"/>
            <a:ext cx="9547860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Mandatory notification. License refused/revoked for </a:t>
            </a:r>
            <a:r>
              <a:rPr lang="en-US" sz="975" b="1" dirty="0">
                <a:solidFill>
                  <a:srgbClr val="006266"/>
                </a:solidFill>
                <a:highlight>
                  <a:srgbClr val="E6F2F2"/>
                </a:highlight>
              </a:rPr>
              <a:t>1 year</a:t>
            </a:r>
            <a:r>
              <a:rPr lang="en-US" sz="1050" dirty="0">
                <a:solidFill>
                  <a:srgbClr val="4A4A4A"/>
                </a:solidFill>
              </a:rPr>
              <a:t>.</a:t>
            </a:r>
            <a:endParaRPr lang="en-US" sz="1050" dirty="0"/>
          </a:p>
        </p:txBody>
      </p:sp>
      <p:sp>
        <p:nvSpPr>
          <p:cNvPr id="26" name="SK-9-text-25"/>
          <p:cNvSpPr/>
          <p:nvPr/>
        </p:nvSpPr>
        <p:spPr>
          <a:xfrm>
            <a:off x="971550" y="4019252"/>
            <a:ext cx="608076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Dizziness &amp; Acute Infections</a:t>
            </a:r>
            <a:endParaRPr lang="en-US" sz="1425" dirty="0"/>
          </a:p>
        </p:txBody>
      </p:sp>
      <p:sp>
        <p:nvSpPr>
          <p:cNvPr id="27" name="SK-9-text-26"/>
          <p:cNvSpPr/>
          <p:nvPr/>
        </p:nvSpPr>
        <p:spPr>
          <a:xfrm>
            <a:off x="571500" y="4528840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Sudden/Disabling Dizziness</a:t>
            </a:r>
            <a:endParaRPr lang="en-US" sz="1125" dirty="0"/>
          </a:p>
        </p:txBody>
      </p:sp>
      <p:sp>
        <p:nvSpPr>
          <p:cNvPr id="28" name="SK-9-text-27"/>
          <p:cNvSpPr/>
          <p:nvPr/>
        </p:nvSpPr>
        <p:spPr>
          <a:xfrm>
            <a:off x="571500" y="4771727"/>
            <a:ext cx="10454640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Stop driving &amp; notify. Group 2: Must be asymptomatic for </a:t>
            </a:r>
            <a:r>
              <a:rPr lang="en-US" sz="975" b="1" dirty="0">
                <a:solidFill>
                  <a:srgbClr val="006266"/>
                </a:solidFill>
                <a:highlight>
                  <a:srgbClr val="E6F2F2"/>
                </a:highlight>
              </a:rPr>
              <a:t>1 year</a:t>
            </a:r>
            <a:r>
              <a:rPr lang="en-US" sz="1050" dirty="0">
                <a:solidFill>
                  <a:srgbClr val="4A4A4A"/>
                </a:solidFill>
              </a:rPr>
              <a:t>.</a:t>
            </a:r>
            <a:endParaRPr lang="en-US" sz="1050" dirty="0"/>
          </a:p>
        </p:txBody>
      </p:sp>
      <p:sp>
        <p:nvSpPr>
          <p:cNvPr id="29" name="SK-9-text-28"/>
          <p:cNvSpPr/>
          <p:nvPr/>
        </p:nvSpPr>
        <p:spPr>
          <a:xfrm>
            <a:off x="571500" y="5097363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Encephalitis / Meningitis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571500" y="5340251"/>
            <a:ext cx="11201400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No seizures: Resume on clinical recovery. Seizures: </a:t>
            </a:r>
            <a:r>
              <a:rPr lang="en-US" sz="975" b="1" dirty="0">
                <a:solidFill>
                  <a:srgbClr val="006266"/>
                </a:solidFill>
                <a:highlight>
                  <a:srgbClr val="E6F2F2"/>
                </a:highlight>
              </a:rPr>
              <a:t>6-12 months</a:t>
            </a:r>
            <a:r>
              <a:rPr lang="en-US" sz="1050" dirty="0">
                <a:solidFill>
                  <a:srgbClr val="4A4A4A"/>
                </a:solidFill>
              </a:rPr>
              <a:t> off.</a:t>
            </a:r>
            <a:endParaRPr lang="en-US" sz="1050" dirty="0"/>
          </a:p>
        </p:txBody>
      </p:sp>
      <p:sp>
        <p:nvSpPr>
          <p:cNvPr id="31" name="SK-9-text-30"/>
          <p:cNvSpPr/>
          <p:nvPr/>
        </p:nvSpPr>
        <p:spPr>
          <a:xfrm>
            <a:off x="6829425" y="1415355"/>
            <a:ext cx="536257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Progressive Disorders (MS, MND, PD)</a:t>
            </a:r>
            <a:endParaRPr lang="en-US" sz="1425" dirty="0"/>
          </a:p>
        </p:txBody>
      </p:sp>
      <p:sp>
        <p:nvSpPr>
          <p:cNvPr id="32" name="SK-9-text-31"/>
          <p:cNvSpPr/>
          <p:nvPr/>
        </p:nvSpPr>
        <p:spPr>
          <a:xfrm>
            <a:off x="6429375" y="1924943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1 Requirements</a:t>
            </a:r>
            <a:endParaRPr lang="en-US" sz="1125" dirty="0"/>
          </a:p>
        </p:txBody>
      </p:sp>
      <p:sp>
        <p:nvSpPr>
          <p:cNvPr id="33" name="SK-9-text-32"/>
          <p:cNvSpPr/>
          <p:nvPr/>
        </p:nvSpPr>
        <p:spPr>
          <a:xfrm>
            <a:off x="6429375" y="2167830"/>
            <a:ext cx="57626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Must notify DVLA immediately. May drive if safe control maintained.</a:t>
            </a:r>
            <a:endParaRPr lang="en-US" sz="1050" dirty="0"/>
          </a:p>
        </p:txBody>
      </p:sp>
      <p:sp>
        <p:nvSpPr>
          <p:cNvPr id="34" name="SK-9-text-33"/>
          <p:cNvSpPr/>
          <p:nvPr/>
        </p:nvSpPr>
        <p:spPr>
          <a:xfrm>
            <a:off x="6429375" y="2354461"/>
            <a:ext cx="5762625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Licenses usually issued for </a:t>
            </a:r>
            <a:r>
              <a:rPr lang="en-US" sz="975" b="1" dirty="0">
                <a:solidFill>
                  <a:srgbClr val="006266"/>
                </a:solidFill>
                <a:highlight>
                  <a:srgbClr val="E6F2F2"/>
                </a:highlight>
              </a:rPr>
              <a:t>1-5 years</a:t>
            </a:r>
            <a:r>
              <a:rPr lang="en-US" sz="1050" dirty="0">
                <a:solidFill>
                  <a:srgbClr val="4A4A4A"/>
                </a:solidFill>
              </a:rPr>
              <a:t>.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6429375" y="2680097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2 Requirements</a:t>
            </a:r>
            <a:endParaRPr lang="en-US" sz="1125" dirty="0"/>
          </a:p>
        </p:txBody>
      </p:sp>
      <p:sp>
        <p:nvSpPr>
          <p:cNvPr id="36" name="SK-9-text-35"/>
          <p:cNvSpPr/>
          <p:nvPr/>
        </p:nvSpPr>
        <p:spPr>
          <a:xfrm>
            <a:off x="6429375" y="2922984"/>
            <a:ext cx="57626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Must notify. License refused/revoked if progressive or disabling.</a:t>
            </a:r>
            <a:endParaRPr lang="en-US" sz="1050" dirty="0"/>
          </a:p>
        </p:txBody>
      </p:sp>
      <p:sp>
        <p:nvSpPr>
          <p:cNvPr id="37" name="SK-9-text-36"/>
          <p:cNvSpPr/>
          <p:nvPr/>
        </p:nvSpPr>
        <p:spPr>
          <a:xfrm>
            <a:off x="6829425" y="3826371"/>
            <a:ext cx="5362575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3436"/>
                </a:solidFill>
              </a:rPr>
              <a:t>Narcolepsy &amp; Hypersomnias</a:t>
            </a:r>
            <a:endParaRPr lang="en-US" sz="1425" dirty="0"/>
          </a:p>
        </p:txBody>
      </p:sp>
      <p:sp>
        <p:nvSpPr>
          <p:cNvPr id="38" name="SK-9-text-37"/>
          <p:cNvSpPr/>
          <p:nvPr/>
        </p:nvSpPr>
        <p:spPr>
          <a:xfrm>
            <a:off x="6429375" y="4335959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1 Standard</a:t>
            </a:r>
            <a:endParaRPr lang="en-US" sz="1125" dirty="0"/>
          </a:p>
        </p:txBody>
      </p:sp>
      <p:sp>
        <p:nvSpPr>
          <p:cNvPr id="39" name="SK-9-text-38"/>
          <p:cNvSpPr/>
          <p:nvPr/>
        </p:nvSpPr>
        <p:spPr>
          <a:xfrm>
            <a:off x="6429375" y="4578846"/>
            <a:ext cx="5762625" cy="2113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Stop &amp; Notify. Relicense after </a:t>
            </a:r>
            <a:r>
              <a:rPr lang="en-US" sz="975" b="1" dirty="0">
                <a:solidFill>
                  <a:srgbClr val="006266"/>
                </a:solidFill>
                <a:highlight>
                  <a:srgbClr val="E6F2F2"/>
                </a:highlight>
              </a:rPr>
              <a:t>3 months</a:t>
            </a:r>
            <a:r>
              <a:rPr lang="en-US" sz="1050" dirty="0">
                <a:solidFill>
                  <a:srgbClr val="4A4A4A"/>
                </a:solidFill>
              </a:rPr>
              <a:t> satisfactory control.</a:t>
            </a:r>
            <a:endParaRPr lang="en-US" sz="1050" dirty="0"/>
          </a:p>
        </p:txBody>
      </p:sp>
      <p:sp>
        <p:nvSpPr>
          <p:cNvPr id="40" name="SK-9-text-39"/>
          <p:cNvSpPr/>
          <p:nvPr/>
        </p:nvSpPr>
        <p:spPr>
          <a:xfrm>
            <a:off x="6429375" y="4904482"/>
            <a:ext cx="51911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266"/>
                </a:solidFill>
              </a:rPr>
              <a:t>Group 2 Standard</a:t>
            </a:r>
            <a:endParaRPr lang="en-US" sz="1125" dirty="0"/>
          </a:p>
        </p:txBody>
      </p:sp>
      <p:sp>
        <p:nvSpPr>
          <p:cNvPr id="41" name="SK-9-text-40"/>
          <p:cNvSpPr/>
          <p:nvPr/>
        </p:nvSpPr>
        <p:spPr>
          <a:xfrm>
            <a:off x="6429375" y="5147370"/>
            <a:ext cx="5762625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Relicense after 3 months control + Annual review + Road assessment.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3319</Words>
  <Application>Microsoft Office PowerPoint</Application>
  <PresentationFormat>Widescreen</PresentationFormat>
  <Paragraphs>332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2026-05-08T19:56:47Z</dcterms:created>
  <dcterms:modified xsi:type="dcterms:W3CDTF">2026-05-10T17:23:31Z</dcterms:modified>
</cp:coreProperties>
</file>