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12192000"/>
  <p:embeddedFontLst>
    <p:embeddedFont>
      <p:font typeface="Roboto" panose="02000000000000000000" pitchFamily="2" charset="0"/>
      <p:regular r:id="rId9"/>
      <p:bold r:id="rId10"/>
      <p:italic r:id="rId11"/>
      <p:boldItalic r:id="rId1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04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382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34" Type="http://schemas.openxmlformats.org/officeDocument/2006/relationships/image" Target="../media/image5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3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31" Type="http://schemas.openxmlformats.org/officeDocument/2006/relationships/image" Target="../media/image47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Relationship Id="rId8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0015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3471565"/>
            <a:ext cx="3121075" cy="381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5321796"/>
            <a:ext cx="10387459" cy="740569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6297662"/>
            <a:ext cx="11167765" cy="952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5424636"/>
            <a:ext cx="536377" cy="452586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5577" y="3140869"/>
            <a:ext cx="1572667" cy="164589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09992" y="1570434"/>
            <a:ext cx="3425875" cy="1666429"/>
          </a:xfrm>
          <a:prstGeom prst="rect">
            <a:avLst/>
          </a:prstGeom>
        </p:spPr>
      </p:pic>
      <p:sp>
        <p:nvSpPr>
          <p:cNvPr id="10" name="SK-2-text-9"/>
          <p:cNvSpPr/>
          <p:nvPr/>
        </p:nvSpPr>
        <p:spPr>
          <a:xfrm>
            <a:off x="1529507" y="356592"/>
            <a:ext cx="930354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4050" dirty="0"/>
          </a:p>
        </p:txBody>
      </p:sp>
      <p:sp>
        <p:nvSpPr>
          <p:cNvPr id="11" name="SK-2-text-10"/>
          <p:cNvSpPr/>
          <p:nvPr/>
        </p:nvSpPr>
        <p:spPr>
          <a:xfrm>
            <a:off x="451098" y="2153394"/>
            <a:ext cx="8095357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misuse in primary care —</a:t>
            </a:r>
            <a:endParaRPr lang="en-US" sz="3000" dirty="0"/>
          </a:p>
          <a:p>
            <a:pPr marL="0" indent="0" algn="l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identification, assessment and brief intervention</a:t>
            </a:r>
            <a:endParaRPr lang="en-US" sz="3000" dirty="0"/>
          </a:p>
        </p:txBody>
      </p:sp>
      <p:sp>
        <p:nvSpPr>
          <p:cNvPr id="12" name="SK-2-text-11"/>
          <p:cNvSpPr/>
          <p:nvPr/>
        </p:nvSpPr>
        <p:spPr>
          <a:xfrm>
            <a:off x="475357" y="3922663"/>
            <a:ext cx="61198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875" dirty="0"/>
          </a:p>
        </p:txBody>
      </p:sp>
      <p:sp>
        <p:nvSpPr>
          <p:cNvPr id="13" name="SK-2-text-12"/>
          <p:cNvSpPr/>
          <p:nvPr/>
        </p:nvSpPr>
        <p:spPr>
          <a:xfrm>
            <a:off x="487561" y="4306788"/>
            <a:ext cx="117044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— updated to current NICE 2023/2024 standards</a:t>
            </a:r>
            <a:endParaRPr lang="en-US" sz="1800" dirty="0"/>
          </a:p>
        </p:txBody>
      </p:sp>
      <p:sp>
        <p:nvSpPr>
          <p:cNvPr id="14" name="SK-2-text-13"/>
          <p:cNvSpPr/>
          <p:nvPr/>
        </p:nvSpPr>
        <p:spPr>
          <a:xfrm>
            <a:off x="1243459" y="5438329"/>
            <a:ext cx="90585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Disclaimer: Always double check this advice and drug doses with the latest NICE/BNF guidance.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document is for educational purposes only.</a:t>
            </a:r>
            <a:endParaRPr lang="en-US" sz="1575" dirty="0"/>
          </a:p>
        </p:txBody>
      </p:sp>
      <p:sp>
        <p:nvSpPr>
          <p:cNvPr id="15" name="SK-2-text-14"/>
          <p:cNvSpPr/>
          <p:nvPr/>
        </p:nvSpPr>
        <p:spPr>
          <a:xfrm>
            <a:off x="487561" y="6446490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79463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80" y="1625203"/>
            <a:ext cx="3572173" cy="194756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255" y="1645890"/>
            <a:ext cx="3572173" cy="1927027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0079" y="1645890"/>
            <a:ext cx="3572173" cy="192702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3874740"/>
            <a:ext cx="11094690" cy="946398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3847207"/>
            <a:ext cx="109686" cy="973782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1259" y="5095429"/>
            <a:ext cx="19050" cy="966936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54180" y="6117282"/>
            <a:ext cx="2755404" cy="30167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70455" y="6120705"/>
            <a:ext cx="1536055" cy="30167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177" y="4032498"/>
            <a:ext cx="621655" cy="589657"/>
          </a:xfrm>
          <a:prstGeom prst="rect">
            <a:avLst/>
          </a:prstGeom>
        </p:spPr>
      </p:pic>
      <p:sp>
        <p:nvSpPr>
          <p:cNvPr id="14" name="SK-3-text-13"/>
          <p:cNvSpPr/>
          <p:nvPr/>
        </p:nvSpPr>
        <p:spPr>
          <a:xfrm>
            <a:off x="377875" y="198834"/>
            <a:ext cx="1175004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does this matter?</a:t>
            </a:r>
            <a:endParaRPr lang="en-US" sz="3600" dirty="0"/>
          </a:p>
        </p:txBody>
      </p:sp>
      <p:sp>
        <p:nvSpPr>
          <p:cNvPr id="15" name="SK-3-text-14"/>
          <p:cNvSpPr/>
          <p:nvPr/>
        </p:nvSpPr>
        <p:spPr>
          <a:xfrm>
            <a:off x="402282" y="740569"/>
            <a:ext cx="869156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misuse — the UK burden</a:t>
            </a:r>
            <a:endParaRPr lang="en-US" sz="1875" dirty="0"/>
          </a:p>
        </p:txBody>
      </p:sp>
      <p:sp>
        <p:nvSpPr>
          <p:cNvPr id="16" name="SK-3-text-15"/>
          <p:cNvSpPr/>
          <p:nvPr/>
        </p:nvSpPr>
        <p:spPr>
          <a:xfrm>
            <a:off x="975271" y="1755577"/>
            <a:ext cx="8326755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F479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million</a:t>
            </a:r>
            <a:endParaRPr lang="en-US" sz="4650" dirty="0"/>
          </a:p>
        </p:txBody>
      </p:sp>
      <p:sp>
        <p:nvSpPr>
          <p:cNvPr id="17" name="SK-3-text-16"/>
          <p:cNvSpPr/>
          <p:nvPr/>
        </p:nvSpPr>
        <p:spPr>
          <a:xfrm>
            <a:off x="1450777" y="2564755"/>
            <a:ext cx="49434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People at risk</a:t>
            </a:r>
            <a:endParaRPr lang="en-US" sz="2250" dirty="0"/>
          </a:p>
        </p:txBody>
      </p:sp>
      <p:sp>
        <p:nvSpPr>
          <p:cNvPr id="18" name="SK-3-text-17"/>
          <p:cNvSpPr/>
          <p:nvPr/>
        </p:nvSpPr>
        <p:spPr>
          <a:xfrm>
            <a:off x="1145977" y="2983111"/>
            <a:ext cx="242619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Drinking at levels harmful to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in England</a:t>
            </a:r>
            <a:endParaRPr lang="en-US" sz="1500" dirty="0"/>
          </a:p>
        </p:txBody>
      </p:sp>
      <p:sp>
        <p:nvSpPr>
          <p:cNvPr id="19" name="SK-3-text-18"/>
          <p:cNvSpPr/>
          <p:nvPr/>
        </p:nvSpPr>
        <p:spPr>
          <a:xfrm>
            <a:off x="5108377" y="1769269"/>
            <a:ext cx="6909435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F479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24,000</a:t>
            </a:r>
            <a:endParaRPr lang="en-US" sz="4650" dirty="0"/>
          </a:p>
        </p:txBody>
      </p:sp>
      <p:sp>
        <p:nvSpPr>
          <p:cNvPr id="20" name="SK-3-text-19"/>
          <p:cNvSpPr/>
          <p:nvPr/>
        </p:nvSpPr>
        <p:spPr>
          <a:xfrm>
            <a:off x="5083969" y="2571750"/>
            <a:ext cx="52863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Deaths per year</a:t>
            </a:r>
            <a:endParaRPr lang="en-US" sz="2250" dirty="0"/>
          </a:p>
        </p:txBody>
      </p:sp>
      <p:sp>
        <p:nvSpPr>
          <p:cNvPr id="21" name="SK-3-text-20"/>
          <p:cNvSpPr/>
          <p:nvPr/>
        </p:nvSpPr>
        <p:spPr>
          <a:xfrm>
            <a:off x="5010894" y="2983111"/>
            <a:ext cx="21822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Alcohol-related deaths in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England annually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8412361" y="1769269"/>
            <a:ext cx="3779639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F479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£21 billion</a:t>
            </a:r>
            <a:endParaRPr lang="en-US" sz="4650" dirty="0"/>
          </a:p>
        </p:txBody>
      </p:sp>
      <p:sp>
        <p:nvSpPr>
          <p:cNvPr id="23" name="SK-3-text-22"/>
          <p:cNvSpPr/>
          <p:nvPr/>
        </p:nvSpPr>
        <p:spPr>
          <a:xfrm>
            <a:off x="9021961" y="2571750"/>
            <a:ext cx="317003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cost</a:t>
            </a:r>
            <a:endParaRPr lang="en-US" sz="2250" dirty="0"/>
          </a:p>
        </p:txBody>
      </p:sp>
      <p:sp>
        <p:nvSpPr>
          <p:cNvPr id="24" name="SK-3-text-23"/>
          <p:cNvSpPr/>
          <p:nvPr/>
        </p:nvSpPr>
        <p:spPr>
          <a:xfrm>
            <a:off x="8644086" y="2983111"/>
            <a:ext cx="236517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England — crime, health,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lost productivity</a:t>
            </a:r>
            <a:endParaRPr lang="en-US" sz="1500" dirty="0"/>
          </a:p>
        </p:txBody>
      </p:sp>
      <p:sp>
        <p:nvSpPr>
          <p:cNvPr id="25" name="SK-3-text-24"/>
          <p:cNvSpPr/>
          <p:nvPr/>
        </p:nvSpPr>
        <p:spPr>
          <a:xfrm>
            <a:off x="1621482" y="4004965"/>
            <a:ext cx="5315694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18% of people with alcohol problems</a:t>
            </a:r>
            <a:endParaRPr lang="en-US" sz="2250" dirty="0"/>
          </a:p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identified in primary care</a:t>
            </a:r>
            <a:endParaRPr lang="en-US" sz="2250" dirty="0"/>
          </a:p>
        </p:txBody>
      </p:sp>
      <p:sp>
        <p:nvSpPr>
          <p:cNvPr id="26" name="SK-3-text-25"/>
          <p:cNvSpPr/>
          <p:nvPr/>
        </p:nvSpPr>
        <p:spPr>
          <a:xfrm>
            <a:off x="8095357" y="4217640"/>
            <a:ext cx="40966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That means 8 in 10 are missed</a:t>
            </a:r>
            <a:endParaRPr lang="en-US" sz="1875" dirty="0"/>
          </a:p>
        </p:txBody>
      </p:sp>
      <p:sp>
        <p:nvSpPr>
          <p:cNvPr id="27" name="SK-3-text-26"/>
          <p:cNvSpPr/>
          <p:nvPr/>
        </p:nvSpPr>
        <p:spPr>
          <a:xfrm>
            <a:off x="719286" y="5122813"/>
            <a:ext cx="655915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single most effective intervention in reducing harmful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use is being told by a doctor to cut down.</a:t>
            </a:r>
            <a:endParaRPr lang="en-US" sz="1950" dirty="0"/>
          </a:p>
        </p:txBody>
      </p:sp>
      <p:sp>
        <p:nvSpPr>
          <p:cNvPr id="28" name="SK-3-text-27"/>
          <p:cNvSpPr/>
          <p:nvPr/>
        </p:nvSpPr>
        <p:spPr>
          <a:xfrm>
            <a:off x="719286" y="5822305"/>
            <a:ext cx="114727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sees the broadest cross-section of the population — the opportunity is ours.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7400479" y="6172200"/>
            <a:ext cx="479152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Linked to 60+ medical conditions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10204698" y="6179046"/>
            <a:ext cx="19873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3% of all cancers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10009584" y="6597253"/>
            <a:ext cx="21824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96" y="754261"/>
            <a:ext cx="3633192" cy="75307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4" y="1106091"/>
            <a:ext cx="3742879" cy="5605611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5161" y="1302990"/>
            <a:ext cx="3742879" cy="5109121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4486" y="1241227"/>
            <a:ext cx="3742879" cy="512281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7780" y="1579364"/>
            <a:ext cx="719286" cy="6846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2667000"/>
            <a:ext cx="2962573" cy="66645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6398" y="3566071"/>
            <a:ext cx="9525" cy="157728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7161" y="3986510"/>
            <a:ext cx="2682180" cy="952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7161" y="4672310"/>
            <a:ext cx="2682180" cy="952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56957" y="1776115"/>
            <a:ext cx="719286" cy="68461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79255" y="1947565"/>
            <a:ext cx="3474690" cy="624036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45161" y="3595688"/>
            <a:ext cx="3742879" cy="952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79255" y="5582394"/>
            <a:ext cx="3474690" cy="829717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79255" y="5582394"/>
            <a:ext cx="85279" cy="85725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46282" y="1714500"/>
            <a:ext cx="719286" cy="68461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68580" y="2077938"/>
            <a:ext cx="3474690" cy="120015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68580" y="4080421"/>
            <a:ext cx="3474690" cy="1138386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68580" y="5445175"/>
            <a:ext cx="3474690" cy="884634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27082" y="5568553"/>
            <a:ext cx="402282" cy="370284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27082" y="4203948"/>
            <a:ext cx="426690" cy="493663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985498" y="3572917"/>
            <a:ext cx="621655" cy="178296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51490" y="2201317"/>
            <a:ext cx="451098" cy="726877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98777" y="5102275"/>
            <a:ext cx="255984" cy="239911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498777" y="4759375"/>
            <a:ext cx="255984" cy="239911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98777" y="4423321"/>
            <a:ext cx="255984" cy="239911"/>
          </a:xfrm>
          <a:prstGeom prst="rect">
            <a:avLst/>
          </a:prstGeom>
        </p:spPr>
      </p:pic>
      <p:pic>
        <p:nvPicPr>
          <p:cNvPr id="29" name="SK-4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340275" y="3737521"/>
            <a:ext cx="426690" cy="411361"/>
          </a:xfrm>
          <a:prstGeom prst="rect">
            <a:avLst/>
          </a:prstGeom>
        </p:spPr>
      </p:pic>
      <p:pic>
        <p:nvPicPr>
          <p:cNvPr id="30" name="SK-4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510980" y="2077938"/>
            <a:ext cx="390079" cy="335905"/>
          </a:xfrm>
          <a:prstGeom prst="rect">
            <a:avLst/>
          </a:prstGeom>
        </p:spPr>
      </p:pic>
      <p:pic>
        <p:nvPicPr>
          <p:cNvPr id="31" name="SK-4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548259" y="5376565"/>
            <a:ext cx="1536055" cy="1049238"/>
          </a:xfrm>
          <a:prstGeom prst="rect">
            <a:avLst/>
          </a:prstGeom>
        </p:spPr>
      </p:pic>
      <p:pic>
        <p:nvPicPr>
          <p:cNvPr id="32" name="SK-4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72988" y="4821138"/>
            <a:ext cx="365671" cy="404515"/>
          </a:xfrm>
          <a:prstGeom prst="rect">
            <a:avLst/>
          </a:prstGeom>
        </p:spPr>
      </p:pic>
      <p:pic>
        <p:nvPicPr>
          <p:cNvPr id="33" name="SK-4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97396" y="4059882"/>
            <a:ext cx="316855" cy="541734"/>
          </a:xfrm>
          <a:prstGeom prst="rect">
            <a:avLst/>
          </a:prstGeom>
        </p:spPr>
      </p:pic>
      <p:pic>
        <p:nvPicPr>
          <p:cNvPr id="34" name="SK-4-img-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72988" y="3449538"/>
            <a:ext cx="390079" cy="459432"/>
          </a:xfrm>
          <a:prstGeom prst="rect">
            <a:avLst/>
          </a:prstGeom>
        </p:spPr>
      </p:pic>
      <p:sp>
        <p:nvSpPr>
          <p:cNvPr id="35" name="SK-4-text-34"/>
          <p:cNvSpPr/>
          <p:nvPr/>
        </p:nvSpPr>
        <p:spPr>
          <a:xfrm>
            <a:off x="316855" y="178296"/>
            <a:ext cx="1187514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2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units of alcohol</a:t>
            </a:r>
            <a:endParaRPr lang="en-US" sz="3525" dirty="0"/>
          </a:p>
        </p:txBody>
      </p:sp>
      <p:sp>
        <p:nvSpPr>
          <p:cNvPr id="36" name="SK-4-text-35"/>
          <p:cNvSpPr/>
          <p:nvPr/>
        </p:nvSpPr>
        <p:spPr>
          <a:xfrm>
            <a:off x="304800" y="905173"/>
            <a:ext cx="11296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counts as a unit — and how much is too much?</a:t>
            </a:r>
            <a:endParaRPr lang="en-US" sz="1500" dirty="0"/>
          </a:p>
        </p:txBody>
      </p:sp>
      <p:sp>
        <p:nvSpPr>
          <p:cNvPr id="37" name="SK-4-text-36"/>
          <p:cNvSpPr/>
          <p:nvPr/>
        </p:nvSpPr>
        <p:spPr>
          <a:xfrm>
            <a:off x="1457934" y="1371291"/>
            <a:ext cx="42281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1 unit?</a:t>
            </a:r>
            <a:endParaRPr lang="en-US" sz="1725" dirty="0"/>
          </a:p>
        </p:txBody>
      </p:sp>
      <p:sp>
        <p:nvSpPr>
          <p:cNvPr id="38" name="SK-4-text-37"/>
          <p:cNvSpPr/>
          <p:nvPr/>
        </p:nvSpPr>
        <p:spPr>
          <a:xfrm>
            <a:off x="1572667" y="1920180"/>
            <a:ext cx="262318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ml</a:t>
            </a:r>
            <a:endParaRPr lang="en-US" sz="2550" dirty="0"/>
          </a:p>
        </p:txBody>
      </p:sp>
      <p:sp>
        <p:nvSpPr>
          <p:cNvPr id="39" name="SK-4-text-38"/>
          <p:cNvSpPr/>
          <p:nvPr/>
        </p:nvSpPr>
        <p:spPr>
          <a:xfrm>
            <a:off x="1243459" y="2324844"/>
            <a:ext cx="506063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(8g) of pure alcohol</a:t>
            </a:r>
            <a:endParaRPr lang="en-US" sz="1575" dirty="0"/>
          </a:p>
        </p:txBody>
      </p:sp>
      <p:sp>
        <p:nvSpPr>
          <p:cNvPr id="40" name="SK-4-text-39"/>
          <p:cNvSpPr/>
          <p:nvPr/>
        </p:nvSpPr>
        <p:spPr>
          <a:xfrm>
            <a:off x="999679" y="2743200"/>
            <a:ext cx="514064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Litres × ABV% = units</a:t>
            </a:r>
            <a:endParaRPr lang="en-US" sz="1575" dirty="0"/>
          </a:p>
        </p:txBody>
      </p:sp>
      <p:sp>
        <p:nvSpPr>
          <p:cNvPr id="41" name="SK-4-text-40"/>
          <p:cNvSpPr/>
          <p:nvPr/>
        </p:nvSpPr>
        <p:spPr>
          <a:xfrm>
            <a:off x="938659" y="3058567"/>
            <a:ext cx="707612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 1 litre of 4% lager = 4 units</a:t>
            </a:r>
            <a:endParaRPr lang="en-US" sz="1275" dirty="0"/>
          </a:p>
        </p:txBody>
      </p:sp>
      <p:sp>
        <p:nvSpPr>
          <p:cNvPr id="42" name="SK-4-text-41"/>
          <p:cNvSpPr/>
          <p:nvPr/>
        </p:nvSpPr>
        <p:spPr>
          <a:xfrm>
            <a:off x="1097161" y="3518148"/>
            <a:ext cx="124345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Pint of 4% lager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(568ml)</a:t>
            </a:r>
            <a:endParaRPr lang="en-US" sz="1275" dirty="0"/>
          </a:p>
        </p:txBody>
      </p:sp>
      <p:sp>
        <p:nvSpPr>
          <p:cNvPr id="43" name="SK-4-text-42"/>
          <p:cNvSpPr/>
          <p:nvPr/>
        </p:nvSpPr>
        <p:spPr>
          <a:xfrm>
            <a:off x="2718792" y="3566071"/>
            <a:ext cx="25803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2.3 units</a:t>
            </a:r>
            <a:endParaRPr lang="en-US" sz="1575" dirty="0"/>
          </a:p>
        </p:txBody>
      </p:sp>
      <p:sp>
        <p:nvSpPr>
          <p:cNvPr id="44" name="SK-4-text-43"/>
          <p:cNvSpPr/>
          <p:nvPr/>
        </p:nvSpPr>
        <p:spPr>
          <a:xfrm>
            <a:off x="1097161" y="4046190"/>
            <a:ext cx="121920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bottle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12% wine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(750ml)</a:t>
            </a:r>
            <a:endParaRPr lang="en-US" sz="1275" dirty="0"/>
          </a:p>
        </p:txBody>
      </p:sp>
      <p:sp>
        <p:nvSpPr>
          <p:cNvPr id="45" name="SK-4-text-44"/>
          <p:cNvSpPr/>
          <p:nvPr/>
        </p:nvSpPr>
        <p:spPr>
          <a:xfrm>
            <a:off x="2840682" y="4196953"/>
            <a:ext cx="19402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 units</a:t>
            </a:r>
            <a:endParaRPr lang="en-US" sz="1575" dirty="0"/>
          </a:p>
        </p:txBody>
      </p:sp>
      <p:sp>
        <p:nvSpPr>
          <p:cNvPr id="46" name="SK-4-text-45"/>
          <p:cNvSpPr/>
          <p:nvPr/>
        </p:nvSpPr>
        <p:spPr>
          <a:xfrm>
            <a:off x="1097161" y="4752529"/>
            <a:ext cx="91440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25ml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 of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40% spirits</a:t>
            </a:r>
            <a:endParaRPr lang="en-US" sz="1275" dirty="0"/>
          </a:p>
        </p:txBody>
      </p:sp>
      <p:sp>
        <p:nvSpPr>
          <p:cNvPr id="47" name="SK-4-text-46"/>
          <p:cNvSpPr/>
          <p:nvPr/>
        </p:nvSpPr>
        <p:spPr>
          <a:xfrm>
            <a:off x="2901553" y="4862215"/>
            <a:ext cx="170021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unit</a:t>
            </a:r>
            <a:endParaRPr lang="en-US" sz="1575" dirty="0"/>
          </a:p>
        </p:txBody>
      </p:sp>
      <p:sp>
        <p:nvSpPr>
          <p:cNvPr id="48" name="SK-4-text-47"/>
          <p:cNvSpPr/>
          <p:nvPr/>
        </p:nvSpPr>
        <p:spPr>
          <a:xfrm>
            <a:off x="4601766" y="1468379"/>
            <a:ext cx="777850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CMO 2016 low-risk guidance</a:t>
            </a:r>
            <a:endParaRPr lang="en-US" sz="1800" dirty="0"/>
          </a:p>
        </p:txBody>
      </p:sp>
      <p:sp>
        <p:nvSpPr>
          <p:cNvPr id="49" name="SK-4-text-48"/>
          <p:cNvSpPr/>
          <p:nvPr/>
        </p:nvSpPr>
        <p:spPr>
          <a:xfrm>
            <a:off x="4949875" y="2029867"/>
            <a:ext cx="24870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2016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old guidance is WRONG</a:t>
            </a:r>
            <a:endParaRPr lang="en-US" sz="1500" dirty="0"/>
          </a:p>
        </p:txBody>
      </p:sp>
      <p:sp>
        <p:nvSpPr>
          <p:cNvPr id="50" name="SK-4-text-49"/>
          <p:cNvSpPr/>
          <p:nvPr/>
        </p:nvSpPr>
        <p:spPr>
          <a:xfrm>
            <a:off x="4718298" y="2736205"/>
            <a:ext cx="472344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Men: 21 units/week</a:t>
            </a:r>
            <a:endParaRPr lang="en-US" sz="1425" dirty="0"/>
          </a:p>
        </p:txBody>
      </p:sp>
      <p:sp>
        <p:nvSpPr>
          <p:cNvPr id="51" name="SK-4-text-50"/>
          <p:cNvSpPr/>
          <p:nvPr/>
        </p:nvSpPr>
        <p:spPr>
          <a:xfrm>
            <a:off x="4718298" y="3038029"/>
            <a:ext cx="23773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Women: 14 units/week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Pre-2016 — do not use</a:t>
            </a:r>
            <a:endParaRPr lang="en-US" sz="1425" dirty="0"/>
          </a:p>
        </p:txBody>
      </p:sp>
      <p:sp>
        <p:nvSpPr>
          <p:cNvPr id="52" name="SK-4-text-51"/>
          <p:cNvSpPr/>
          <p:nvPr/>
        </p:nvSpPr>
        <p:spPr>
          <a:xfrm>
            <a:off x="4888855" y="3751213"/>
            <a:ext cx="257249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men AND women: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≤ 14 units/week</a:t>
            </a:r>
            <a:endParaRPr lang="en-US" sz="1650" dirty="0"/>
          </a:p>
        </p:txBody>
      </p:sp>
      <p:sp>
        <p:nvSpPr>
          <p:cNvPr id="53" name="SK-4-text-52"/>
          <p:cNvSpPr/>
          <p:nvPr/>
        </p:nvSpPr>
        <p:spPr>
          <a:xfrm>
            <a:off x="5205859" y="4457700"/>
            <a:ext cx="52625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Spread over 3 or more days</a:t>
            </a:r>
            <a:endParaRPr lang="en-US" sz="1275" dirty="0"/>
          </a:p>
        </p:txBody>
      </p:sp>
      <p:sp>
        <p:nvSpPr>
          <p:cNvPr id="54" name="SK-4-text-53"/>
          <p:cNvSpPr/>
          <p:nvPr/>
        </p:nvSpPr>
        <p:spPr>
          <a:xfrm>
            <a:off x="5205859" y="4786759"/>
            <a:ext cx="66875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saving up and binge drinking</a:t>
            </a:r>
            <a:endParaRPr lang="en-US" sz="1275" dirty="0"/>
          </a:p>
        </p:txBody>
      </p:sp>
      <p:sp>
        <p:nvSpPr>
          <p:cNvPr id="55" name="SK-4-text-54"/>
          <p:cNvSpPr/>
          <p:nvPr/>
        </p:nvSpPr>
        <p:spPr>
          <a:xfrm>
            <a:off x="5205859" y="5122813"/>
            <a:ext cx="49387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“Lower risk” — NOT “safe”</a:t>
            </a:r>
            <a:endParaRPr lang="en-US" sz="1275" dirty="0"/>
          </a:p>
        </p:txBody>
      </p:sp>
      <p:sp>
        <p:nvSpPr>
          <p:cNvPr id="56" name="SK-4-text-55"/>
          <p:cNvSpPr/>
          <p:nvPr/>
        </p:nvSpPr>
        <p:spPr>
          <a:xfrm>
            <a:off x="4462165" y="5671542"/>
            <a:ext cx="316989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CMO 2016 = 14 units/week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BOTH sexes. This is a favourite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question.</a:t>
            </a:r>
            <a:endParaRPr lang="en-US" sz="1425" dirty="0"/>
          </a:p>
        </p:txBody>
      </p:sp>
      <p:sp>
        <p:nvSpPr>
          <p:cNvPr id="57" name="SK-4-text-56"/>
          <p:cNvSpPr/>
          <p:nvPr/>
        </p:nvSpPr>
        <p:spPr>
          <a:xfrm>
            <a:off x="8729364" y="1426045"/>
            <a:ext cx="36942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 considerations</a:t>
            </a:r>
            <a:endParaRPr lang="en-US" sz="1800" dirty="0"/>
          </a:p>
        </p:txBody>
      </p:sp>
      <p:sp>
        <p:nvSpPr>
          <p:cNvPr id="58" name="SK-4-text-57"/>
          <p:cNvSpPr/>
          <p:nvPr/>
        </p:nvSpPr>
        <p:spPr>
          <a:xfrm>
            <a:off x="8936682" y="2201317"/>
            <a:ext cx="22602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</a:t>
            </a:r>
            <a:endParaRPr lang="en-US" sz="1575" dirty="0"/>
          </a:p>
        </p:txBody>
      </p:sp>
      <p:sp>
        <p:nvSpPr>
          <p:cNvPr id="59" name="SK-4-text-58"/>
          <p:cNvSpPr/>
          <p:nvPr/>
        </p:nvSpPr>
        <p:spPr>
          <a:xfrm>
            <a:off x="8924479" y="2461915"/>
            <a:ext cx="248706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safest approach is not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drink at all during pregnancy.</a:t>
            </a:r>
            <a:endParaRPr lang="en-US" sz="1275" dirty="0"/>
          </a:p>
        </p:txBody>
      </p:sp>
      <p:sp>
        <p:nvSpPr>
          <p:cNvPr id="60" name="SK-4-text-59"/>
          <p:cNvSpPr/>
          <p:nvPr/>
        </p:nvSpPr>
        <p:spPr>
          <a:xfrm>
            <a:off x="9753600" y="2989957"/>
            <a:ext cx="2438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Chief Medical Officer, 2016</a:t>
            </a:r>
            <a:endParaRPr lang="en-US" sz="1125" dirty="0"/>
          </a:p>
        </p:txBody>
      </p:sp>
      <p:sp>
        <p:nvSpPr>
          <p:cNvPr id="61" name="SK-4-text-60"/>
          <p:cNvSpPr/>
          <p:nvPr/>
        </p:nvSpPr>
        <p:spPr>
          <a:xfrm>
            <a:off x="9741396" y="3456384"/>
            <a:ext cx="15970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 is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to drink</a:t>
            </a:r>
            <a:endParaRPr lang="en-US" sz="1275" dirty="0"/>
          </a:p>
        </p:txBody>
      </p:sp>
      <p:sp>
        <p:nvSpPr>
          <p:cNvPr id="62" name="SK-4-text-61"/>
          <p:cNvSpPr/>
          <p:nvPr/>
        </p:nvSpPr>
        <p:spPr>
          <a:xfrm>
            <a:off x="8839200" y="4265563"/>
            <a:ext cx="2779663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tip: ‘No level of alcohol is 100%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— 14 units represents lower risk,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 safe limit.’ Use this language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patients.</a:t>
            </a:r>
            <a:endParaRPr lang="en-US" sz="1275" dirty="0"/>
          </a:p>
        </p:txBody>
      </p:sp>
      <p:sp>
        <p:nvSpPr>
          <p:cNvPr id="63" name="SK-4-text-62"/>
          <p:cNvSpPr/>
          <p:nvPr/>
        </p:nvSpPr>
        <p:spPr>
          <a:xfrm>
            <a:off x="8839200" y="5575548"/>
            <a:ext cx="2645569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Spreading drinks over 3+ days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significantly reduces risk even at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same weekly total.</a:t>
            </a:r>
            <a:endParaRPr lang="en-US" sz="1275" dirty="0"/>
          </a:p>
        </p:txBody>
      </p:sp>
      <p:sp>
        <p:nvSpPr>
          <p:cNvPr id="64" name="SK-4-text-63"/>
          <p:cNvSpPr/>
          <p:nvPr/>
        </p:nvSpPr>
        <p:spPr>
          <a:xfrm>
            <a:off x="243780" y="6617940"/>
            <a:ext cx="367665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43719"/>
            <a:ext cx="12192000" cy="1905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96" y="1179463"/>
            <a:ext cx="3401467" cy="3812977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96" y="1226790"/>
            <a:ext cx="3401467" cy="65276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957" y="4615309"/>
            <a:ext cx="1572667" cy="29482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2400" y="1179463"/>
            <a:ext cx="3401467" cy="3812977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2400" y="1226790"/>
            <a:ext cx="3401467" cy="65276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4761" y="4615309"/>
            <a:ext cx="1572667" cy="294829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0" y="1019026"/>
            <a:ext cx="4157365" cy="4171652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0" y="1226790"/>
            <a:ext cx="4157365" cy="65276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09992" y="4639419"/>
            <a:ext cx="2218879" cy="29482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1263" y="5177730"/>
            <a:ext cx="11435953" cy="1186309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1263" y="5170884"/>
            <a:ext cx="207169" cy="119315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sp>
        <p:nvSpPr>
          <p:cNvPr id="16" name="SK-5-text-15"/>
          <p:cNvSpPr/>
          <p:nvPr/>
        </p:nvSpPr>
        <p:spPr>
          <a:xfrm>
            <a:off x="304800" y="171450"/>
            <a:ext cx="118872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Definitions — hazardous, harmful, and dependent drinking</a:t>
            </a:r>
            <a:endParaRPr lang="en-US" sz="2700" dirty="0"/>
          </a:p>
        </p:txBody>
      </p:sp>
      <p:sp>
        <p:nvSpPr>
          <p:cNvPr id="17" name="SK-5-text-16"/>
          <p:cNvSpPr/>
          <p:nvPr/>
        </p:nvSpPr>
        <p:spPr>
          <a:xfrm>
            <a:off x="304800" y="596503"/>
            <a:ext cx="118872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/ WHO / ICD-10 terminology — essential for AKT and clinical practice</a:t>
            </a:r>
            <a:endParaRPr lang="en-US" sz="1500" dirty="0"/>
          </a:p>
        </p:txBody>
      </p:sp>
      <p:sp>
        <p:nvSpPr>
          <p:cNvPr id="18" name="SK-5-text-17"/>
          <p:cNvSpPr/>
          <p:nvPr/>
        </p:nvSpPr>
        <p:spPr>
          <a:xfrm>
            <a:off x="780157" y="1302990"/>
            <a:ext cx="589407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Hazardous Drinking</a:t>
            </a:r>
            <a:endParaRPr lang="en-US" sz="2100" dirty="0"/>
          </a:p>
        </p:txBody>
      </p:sp>
      <p:sp>
        <p:nvSpPr>
          <p:cNvPr id="19" name="SK-5-text-18"/>
          <p:cNvSpPr/>
          <p:nvPr/>
        </p:nvSpPr>
        <p:spPr>
          <a:xfrm>
            <a:off x="914400" y="1611511"/>
            <a:ext cx="54349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Above limits — no harm yet</a:t>
            </a:r>
            <a:endParaRPr lang="en-US" sz="1350" dirty="0"/>
          </a:p>
        </p:txBody>
      </p:sp>
      <p:sp>
        <p:nvSpPr>
          <p:cNvPr id="20" name="SK-5-text-19"/>
          <p:cNvSpPr/>
          <p:nvPr/>
        </p:nvSpPr>
        <p:spPr>
          <a:xfrm>
            <a:off x="572988" y="2125861"/>
            <a:ext cx="2548086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Definition: Drinking above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 limits (more than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14 units/week) but without current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harm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572988" y="3154561"/>
            <a:ext cx="243840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ICD-10: Pattern of use carrying a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risk of future harm</a:t>
            </a:r>
            <a:endParaRPr lang="en-US" sz="1350" dirty="0"/>
          </a:p>
        </p:txBody>
      </p:sp>
      <p:sp>
        <p:nvSpPr>
          <p:cNvPr id="22" name="SK-5-text-21"/>
          <p:cNvSpPr/>
          <p:nvPr/>
        </p:nvSpPr>
        <p:spPr>
          <a:xfrm>
            <a:off x="572988" y="3737521"/>
            <a:ext cx="22066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point: Risk is present —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damage has not yet occurred</a:t>
            </a:r>
            <a:endParaRPr lang="en-US" sz="1350" dirty="0"/>
          </a:p>
        </p:txBody>
      </p:sp>
      <p:sp>
        <p:nvSpPr>
          <p:cNvPr id="23" name="SK-5-text-22"/>
          <p:cNvSpPr/>
          <p:nvPr/>
        </p:nvSpPr>
        <p:spPr>
          <a:xfrm>
            <a:off x="1243459" y="4656534"/>
            <a:ext cx="2838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AUDIT 8–15</a:t>
            </a:r>
            <a:endParaRPr lang="en-US" sz="1500" dirty="0"/>
          </a:p>
        </p:txBody>
      </p:sp>
      <p:sp>
        <p:nvSpPr>
          <p:cNvPr id="24" name="SK-5-text-23"/>
          <p:cNvSpPr/>
          <p:nvPr/>
        </p:nvSpPr>
        <p:spPr>
          <a:xfrm>
            <a:off x="4572000" y="1302990"/>
            <a:ext cx="52539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Harmful Drinking</a:t>
            </a:r>
            <a:endParaRPr lang="en-US" sz="2100" dirty="0"/>
          </a:p>
        </p:txBody>
      </p:sp>
      <p:sp>
        <p:nvSpPr>
          <p:cNvPr id="25" name="SK-5-text-24"/>
          <p:cNvSpPr/>
          <p:nvPr/>
        </p:nvSpPr>
        <p:spPr>
          <a:xfrm>
            <a:off x="4413498" y="1611511"/>
            <a:ext cx="62579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Drinking causing actual damage</a:t>
            </a:r>
            <a:endParaRPr lang="en-US" sz="1350" dirty="0"/>
          </a:p>
        </p:txBody>
      </p:sp>
      <p:sp>
        <p:nvSpPr>
          <p:cNvPr id="26" name="SK-5-text-25"/>
          <p:cNvSpPr/>
          <p:nvPr/>
        </p:nvSpPr>
        <p:spPr>
          <a:xfrm>
            <a:off x="4169569" y="2077938"/>
            <a:ext cx="2584698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Definition: Drinking that is already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causing physical or mental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damage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4169569" y="2880271"/>
            <a:ext cx="2560290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ICD-10: Use that is causing actual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damage — confirmed by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history, examination, and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4169569" y="3908971"/>
            <a:ext cx="28040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point: Harm is happening now —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a future risk</a:t>
            </a:r>
            <a:endParaRPr lang="en-US" sz="1350" dirty="0"/>
          </a:p>
        </p:txBody>
      </p:sp>
      <p:sp>
        <p:nvSpPr>
          <p:cNvPr id="29" name="SK-5-text-28"/>
          <p:cNvSpPr/>
          <p:nvPr/>
        </p:nvSpPr>
        <p:spPr>
          <a:xfrm>
            <a:off x="4852392" y="4656534"/>
            <a:ext cx="3219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AUDIT 16–19</a:t>
            </a:r>
            <a:endParaRPr lang="en-US" sz="1500" dirty="0"/>
          </a:p>
        </p:txBody>
      </p:sp>
      <p:sp>
        <p:nvSpPr>
          <p:cNvPr id="30" name="SK-5-text-29"/>
          <p:cNvSpPr/>
          <p:nvPr/>
        </p:nvSpPr>
        <p:spPr>
          <a:xfrm>
            <a:off x="8387953" y="1302990"/>
            <a:ext cx="380404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Dependence</a:t>
            </a:r>
            <a:endParaRPr lang="en-US" sz="2100" dirty="0"/>
          </a:p>
        </p:txBody>
      </p:sp>
      <p:sp>
        <p:nvSpPr>
          <p:cNvPr id="31" name="SK-5-text-30"/>
          <p:cNvSpPr/>
          <p:nvPr/>
        </p:nvSpPr>
        <p:spPr>
          <a:xfrm>
            <a:off x="8327082" y="1611511"/>
            <a:ext cx="38649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ICD-10: 3 or more criteria in past year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7790557" y="2050405"/>
            <a:ext cx="295036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Definition: A cluster of physiological,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behavioural, and cognitive phenomena</a:t>
            </a:r>
            <a:endParaRPr lang="en-US" sz="1350" dirty="0"/>
          </a:p>
        </p:txBody>
      </p:sp>
      <p:sp>
        <p:nvSpPr>
          <p:cNvPr id="33" name="SK-5-text-32"/>
          <p:cNvSpPr/>
          <p:nvPr/>
        </p:nvSpPr>
        <p:spPr>
          <a:xfrm>
            <a:off x="7790557" y="2592288"/>
            <a:ext cx="28162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ICD-10 criteria — 3 or more of the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following in the past 12 months:</a:t>
            </a:r>
            <a:endParaRPr lang="en-US" sz="1350" dirty="0"/>
          </a:p>
        </p:txBody>
      </p:sp>
      <p:sp>
        <p:nvSpPr>
          <p:cNvPr id="34" name="SK-5-text-33"/>
          <p:cNvSpPr/>
          <p:nvPr/>
        </p:nvSpPr>
        <p:spPr>
          <a:xfrm>
            <a:off x="7802761" y="3113484"/>
            <a:ext cx="438923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Strong desire or compulsion to drink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7802761" y="3346698"/>
            <a:ext cx="438923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Difficulty controlling drinking behaviour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7802761" y="3586609"/>
            <a:ext cx="43892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Withdrawal symptoms when drinking stops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7802761" y="3812977"/>
            <a:ext cx="438923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Tolerance — needing more for same effect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7802761" y="4053036"/>
            <a:ext cx="43892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Neglect of other interests in favour of drinking</a:t>
            </a:r>
            <a:endParaRPr lang="en-US" sz="1350" dirty="0"/>
          </a:p>
        </p:txBody>
      </p:sp>
      <p:sp>
        <p:nvSpPr>
          <p:cNvPr id="39" name="SK-5-text-38"/>
          <p:cNvSpPr/>
          <p:nvPr/>
        </p:nvSpPr>
        <p:spPr>
          <a:xfrm>
            <a:off x="7802761" y="4272409"/>
            <a:ext cx="27796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6. Persistent use despite clear harmful</a:t>
            </a:r>
            <a:endParaRPr lang="en-US" sz="1125" dirty="0"/>
          </a:p>
          <a:p>
            <a:pPr marL="0" indent="0" algn="l">
              <a:lnSpc>
                <a:spcPts val="140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consequences</a:t>
            </a:r>
            <a:endParaRPr lang="en-US" sz="1125" dirty="0"/>
          </a:p>
        </p:txBody>
      </p:sp>
      <p:sp>
        <p:nvSpPr>
          <p:cNvPr id="40" name="SK-5-text-39"/>
          <p:cNvSpPr/>
          <p:nvPr/>
        </p:nvSpPr>
        <p:spPr>
          <a:xfrm>
            <a:off x="8656290" y="4683919"/>
            <a:ext cx="35357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AUDIT ≥20 → refer</a:t>
            </a:r>
            <a:endParaRPr lang="en-US" sz="1500" dirty="0"/>
          </a:p>
        </p:txBody>
      </p:sp>
      <p:sp>
        <p:nvSpPr>
          <p:cNvPr id="41" name="SK-5-text-40"/>
          <p:cNvSpPr/>
          <p:nvPr/>
        </p:nvSpPr>
        <p:spPr>
          <a:xfrm>
            <a:off x="633859" y="5294263"/>
            <a:ext cx="3752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AKT EXAM FOCUS</a:t>
            </a:r>
            <a:endParaRPr lang="en-US" sz="1500" dirty="0"/>
          </a:p>
        </p:txBody>
      </p:sp>
      <p:sp>
        <p:nvSpPr>
          <p:cNvPr id="42" name="SK-5-text-41"/>
          <p:cNvSpPr/>
          <p:nvPr/>
        </p:nvSpPr>
        <p:spPr>
          <a:xfrm>
            <a:off x="694879" y="5596086"/>
            <a:ext cx="114971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Dependence threshold: suspect if &gt;50 units/week (men) or &gt;35 units/week (women)</a:t>
            </a:r>
            <a:endParaRPr lang="en-US" sz="1425" dirty="0"/>
          </a:p>
        </p:txBody>
      </p:sp>
      <p:sp>
        <p:nvSpPr>
          <p:cNvPr id="43" name="SK-5-text-42"/>
          <p:cNvSpPr/>
          <p:nvPr/>
        </p:nvSpPr>
        <p:spPr>
          <a:xfrm>
            <a:off x="694879" y="5822305"/>
            <a:ext cx="114971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AUDIT ≥20 = possible dependence → refer for specialist assessment; do NOT offer brief intervention alone</a:t>
            </a:r>
            <a:endParaRPr lang="en-US" sz="1425" dirty="0"/>
          </a:p>
        </p:txBody>
      </p:sp>
      <p:sp>
        <p:nvSpPr>
          <p:cNvPr id="44" name="SK-5-text-43"/>
          <p:cNvSpPr/>
          <p:nvPr/>
        </p:nvSpPr>
        <p:spPr>
          <a:xfrm>
            <a:off x="694879" y="6048673"/>
            <a:ext cx="114971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Binge drinking: &gt;8 units/session (men), &gt;6 units/session (women)</a:t>
            </a:r>
            <a:endParaRPr lang="en-US" sz="1425" dirty="0"/>
          </a:p>
        </p:txBody>
      </p:sp>
      <p:sp>
        <p:nvSpPr>
          <p:cNvPr id="45" name="SK-5-text-44"/>
          <p:cNvSpPr/>
          <p:nvPr/>
        </p:nvSpPr>
        <p:spPr>
          <a:xfrm>
            <a:off x="329059" y="6583561"/>
            <a:ext cx="440626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6" name="SK-5-text-45"/>
          <p:cNvSpPr/>
          <p:nvPr/>
        </p:nvSpPr>
        <p:spPr>
          <a:xfrm>
            <a:off x="7339459" y="6563023"/>
            <a:ext cx="48525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| Alcohol Misuse in Primary Care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2586"/>
            <a:ext cx="12192000" cy="1905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2267" y="1385292"/>
            <a:ext cx="1926282" cy="2105323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2267" y="3758059"/>
            <a:ext cx="1926282" cy="2071092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2886" y="3854053"/>
            <a:ext cx="572988" cy="589657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2659" y="1481286"/>
            <a:ext cx="1011882" cy="57596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392" y="1083469"/>
            <a:ext cx="9278094" cy="5129659"/>
          </a:xfrm>
          <a:prstGeom prst="rect">
            <a:avLst/>
          </a:prstGeom>
        </p:spPr>
      </p:pic>
      <p:sp>
        <p:nvSpPr>
          <p:cNvPr id="9" name="SK-6-text-8"/>
          <p:cNvSpPr/>
          <p:nvPr/>
        </p:nvSpPr>
        <p:spPr>
          <a:xfrm>
            <a:off x="280392" y="219373"/>
            <a:ext cx="10153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390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Population Typology — UK Alcohol Consumption</a:t>
            </a:r>
            <a:endParaRPr lang="en-US" sz="1500" dirty="0"/>
          </a:p>
        </p:txBody>
      </p:sp>
      <p:sp>
        <p:nvSpPr>
          <p:cNvPr id="10" name="SK-6-text-9"/>
          <p:cNvSpPr/>
          <p:nvPr/>
        </p:nvSpPr>
        <p:spPr>
          <a:xfrm>
            <a:off x="280392" y="486817"/>
            <a:ext cx="110966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alcohol pyramid</a:t>
            </a:r>
            <a:endParaRPr lang="en-US" sz="3750" dirty="0"/>
          </a:p>
        </p:txBody>
      </p:sp>
      <p:sp>
        <p:nvSpPr>
          <p:cNvPr id="11" name="SK-6-text-10"/>
          <p:cNvSpPr/>
          <p:nvPr/>
        </p:nvSpPr>
        <p:spPr>
          <a:xfrm>
            <a:off x="9985177" y="2201317"/>
            <a:ext cx="1560463" cy="11931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Severely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dependent patients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specialist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services — not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alone.</a:t>
            </a:r>
            <a:endParaRPr lang="en-US" sz="1350" dirty="0"/>
          </a:p>
        </p:txBody>
      </p:sp>
      <p:sp>
        <p:nvSpPr>
          <p:cNvPr id="12" name="SK-6-text-11"/>
          <p:cNvSpPr/>
          <p:nvPr/>
        </p:nvSpPr>
        <p:spPr>
          <a:xfrm>
            <a:off x="10119271" y="4539853"/>
            <a:ext cx="1414165" cy="11931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single most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intervention: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being told by your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doctor to cut down.</a:t>
            </a:r>
            <a:endParaRPr lang="en-US" sz="1350" dirty="0"/>
          </a:p>
        </p:txBody>
      </p:sp>
      <p:sp>
        <p:nvSpPr>
          <p:cNvPr id="13" name="SK-6-text-12"/>
          <p:cNvSpPr/>
          <p:nvPr/>
        </p:nvSpPr>
        <p:spPr>
          <a:xfrm>
            <a:off x="292596" y="6549330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4" name="SK-6-text-13"/>
          <p:cNvSpPr/>
          <p:nvPr/>
        </p:nvSpPr>
        <p:spPr>
          <a:xfrm>
            <a:off x="11704290" y="6556177"/>
            <a:ext cx="38100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4457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884634"/>
            <a:ext cx="1292275" cy="27429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3082528"/>
            <a:ext cx="1292275" cy="287982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7811" y="3072333"/>
            <a:ext cx="536377" cy="287982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3428256"/>
            <a:ext cx="6022777" cy="604838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3428256"/>
            <a:ext cx="85279" cy="59650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5260032"/>
            <a:ext cx="1292275" cy="287982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32959"/>
            <a:ext cx="12192000" cy="1905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6516" y="1008012"/>
            <a:ext cx="4829408" cy="5068045"/>
          </a:xfrm>
          <a:prstGeom prst="rect">
            <a:avLst/>
          </a:prstGeom>
        </p:spPr>
      </p:pic>
      <p:sp>
        <p:nvSpPr>
          <p:cNvPr id="12" name="SK-7-text-11"/>
          <p:cNvSpPr/>
          <p:nvPr/>
        </p:nvSpPr>
        <p:spPr>
          <a:xfrm>
            <a:off x="304800" y="185142"/>
            <a:ext cx="1188720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and how to ask about alcohol in primary care</a:t>
            </a:r>
            <a:endParaRPr lang="en-US" sz="2250" dirty="0"/>
          </a:p>
        </p:txBody>
      </p:sp>
      <p:sp>
        <p:nvSpPr>
          <p:cNvPr id="13" name="SK-7-text-12"/>
          <p:cNvSpPr/>
          <p:nvPr/>
        </p:nvSpPr>
        <p:spPr>
          <a:xfrm>
            <a:off x="10107067" y="226219"/>
            <a:ext cx="208493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4" name="SK-7-text-13"/>
          <p:cNvSpPr/>
          <p:nvPr/>
        </p:nvSpPr>
        <p:spPr>
          <a:xfrm>
            <a:off x="511969" y="932557"/>
            <a:ext cx="2218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ask</a:t>
            </a:r>
            <a:endParaRPr lang="en-US" sz="1275" dirty="0"/>
          </a:p>
        </p:txBody>
      </p:sp>
      <p:sp>
        <p:nvSpPr>
          <p:cNvPr id="15" name="SK-7-text-14"/>
          <p:cNvSpPr/>
          <p:nvPr/>
        </p:nvSpPr>
        <p:spPr>
          <a:xfrm>
            <a:off x="438894" y="1289298"/>
            <a:ext cx="99612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New patient registration and NHS health checks</a:t>
            </a:r>
            <a:endParaRPr lang="en-US" sz="1350" dirty="0"/>
          </a:p>
        </p:txBody>
      </p:sp>
      <p:sp>
        <p:nvSpPr>
          <p:cNvPr id="16" name="SK-7-text-15"/>
          <p:cNvSpPr/>
          <p:nvPr/>
        </p:nvSpPr>
        <p:spPr>
          <a:xfrm>
            <a:off x="438894" y="1577280"/>
            <a:ext cx="74923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Lifestyle questionnaire completion</a:t>
            </a:r>
            <a:endParaRPr lang="en-US" sz="1350" dirty="0"/>
          </a:p>
        </p:txBody>
      </p:sp>
      <p:sp>
        <p:nvSpPr>
          <p:cNvPr id="17" name="SK-7-text-16"/>
          <p:cNvSpPr/>
          <p:nvPr/>
        </p:nvSpPr>
        <p:spPr>
          <a:xfrm>
            <a:off x="426690" y="1851571"/>
            <a:ext cx="117653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Physical triggers: raised BP, abnormal LFTs, raised MCV, recurrent accidents</a:t>
            </a:r>
            <a:endParaRPr lang="en-US" sz="1350" dirty="0"/>
          </a:p>
        </p:txBody>
      </p:sp>
      <p:sp>
        <p:nvSpPr>
          <p:cNvPr id="18" name="SK-7-text-17"/>
          <p:cNvSpPr/>
          <p:nvPr/>
        </p:nvSpPr>
        <p:spPr>
          <a:xfrm>
            <a:off x="438894" y="2139553"/>
            <a:ext cx="117531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Mental health presentations: depression, anxiety, insomnia</a:t>
            </a:r>
            <a:endParaRPr lang="en-US" sz="1350" dirty="0"/>
          </a:p>
        </p:txBody>
      </p:sp>
      <p:sp>
        <p:nvSpPr>
          <p:cNvPr id="19" name="SK-7-text-18"/>
          <p:cNvSpPr/>
          <p:nvPr/>
        </p:nvSpPr>
        <p:spPr>
          <a:xfrm>
            <a:off x="438894" y="2413992"/>
            <a:ext cx="117531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Social red flags: family problems, employment issues, legal difficulties</a:t>
            </a:r>
            <a:endParaRPr lang="en-US" sz="1350" dirty="0"/>
          </a:p>
        </p:txBody>
      </p:sp>
      <p:sp>
        <p:nvSpPr>
          <p:cNvPr id="20" name="SK-7-text-19"/>
          <p:cNvSpPr/>
          <p:nvPr/>
        </p:nvSpPr>
        <p:spPr>
          <a:xfrm>
            <a:off x="438894" y="2688282"/>
            <a:ext cx="76981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Smell of alcohol at any time of day</a:t>
            </a:r>
            <a:endParaRPr lang="en-US" sz="1350" dirty="0"/>
          </a:p>
        </p:txBody>
      </p:sp>
      <p:sp>
        <p:nvSpPr>
          <p:cNvPr id="21" name="SK-7-text-20"/>
          <p:cNvSpPr/>
          <p:nvPr/>
        </p:nvSpPr>
        <p:spPr>
          <a:xfrm>
            <a:off x="548580" y="3134023"/>
            <a:ext cx="202406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ask</a:t>
            </a:r>
            <a:endParaRPr lang="en-US" sz="1275" dirty="0"/>
          </a:p>
        </p:txBody>
      </p:sp>
      <p:sp>
        <p:nvSpPr>
          <p:cNvPr id="22" name="SK-7-text-21"/>
          <p:cNvSpPr/>
          <p:nvPr/>
        </p:nvSpPr>
        <p:spPr>
          <a:xfrm>
            <a:off x="5925294" y="3140869"/>
            <a:ext cx="6248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</a:t>
            </a:r>
            <a:endParaRPr lang="en-US" sz="1200" dirty="0"/>
          </a:p>
        </p:txBody>
      </p:sp>
      <p:sp>
        <p:nvSpPr>
          <p:cNvPr id="23" name="SK-7-text-22"/>
          <p:cNvSpPr/>
          <p:nvPr/>
        </p:nvSpPr>
        <p:spPr>
          <a:xfrm>
            <a:off x="694879" y="3504307"/>
            <a:ext cx="399886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 ask all my patients about alcohol as it affects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in many ways...”</a:t>
            </a:r>
            <a:endParaRPr lang="en-US" sz="1500" dirty="0"/>
          </a:p>
        </p:txBody>
      </p:sp>
      <p:sp>
        <p:nvSpPr>
          <p:cNvPr id="24" name="SK-7-text-23"/>
          <p:cNvSpPr/>
          <p:nvPr/>
        </p:nvSpPr>
        <p:spPr>
          <a:xfrm>
            <a:off x="451098" y="4149030"/>
            <a:ext cx="587647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Begin with two simple questions: “How many days a week do you drink?” /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“How many drinks on a typical day?”</a:t>
            </a:r>
            <a:endParaRPr lang="en-US" sz="1350" dirty="0"/>
          </a:p>
        </p:txBody>
      </p:sp>
      <p:sp>
        <p:nvSpPr>
          <p:cNvPr id="25" name="SK-7-text-24"/>
          <p:cNvSpPr/>
          <p:nvPr/>
        </p:nvSpPr>
        <p:spPr>
          <a:xfrm>
            <a:off x="451098" y="4656534"/>
            <a:ext cx="434027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Then move to a validated tool — AUDIT or AUDIT-PC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(NICE first-line recommendation)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511969" y="5314950"/>
            <a:ext cx="280130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should ask</a:t>
            </a:r>
            <a:endParaRPr lang="en-US" sz="1275" dirty="0"/>
          </a:p>
        </p:txBody>
      </p:sp>
      <p:sp>
        <p:nvSpPr>
          <p:cNvPr id="27" name="SK-7-text-26"/>
          <p:cNvSpPr/>
          <p:nvPr/>
        </p:nvSpPr>
        <p:spPr>
          <a:xfrm>
            <a:off x="451098" y="5664696"/>
            <a:ext cx="508396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members of the primary health care team — doctors, nurses,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HCAs, and allied health professionals.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463153" y="6130975"/>
            <a:ext cx="117288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‘whole team alcohol aware’ approach requires training across the full PHCT.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255984" y="6631632"/>
            <a:ext cx="319659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962</Words>
  <Application>Microsoft Office PowerPoint</Application>
  <PresentationFormat>Widescreen</PresentationFormat>
  <Paragraphs>165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2026-06-26T12:34:43Z</dcterms:created>
  <dcterms:modified xsi:type="dcterms:W3CDTF">2026-06-26T13:01:11Z</dcterms:modified>
</cp:coreProperties>
</file>