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12192000"/>
  <p:embeddedFontLst>
    <p:embeddedFont>
      <p:font typeface="Alexandria" panose="020B0604020202020204" charset="-78"/>
      <p:regular r:id="rId19"/>
    </p:embeddedFont>
    <p:embeddedFont>
      <p:font typeface="Alexandria Bold" panose="020B0604020202020204" charset="-78"/>
      <p:regular r:id="rId20"/>
    </p:embeddedFont>
    <p:embeddedFont>
      <p:font typeface="Berlin Sans FB Demi" panose="020E0802020502020306" pitchFamily="34" charset="0"/>
      <p:bold r:id="rId21"/>
    </p:embeddedFont>
    <p:embeddedFont>
      <p:font typeface="Brygada 1918 SemiBold" panose="020B0604020202020204" charset="0"/>
      <p:regular r:id="rId22"/>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8" d="100"/>
          <a:sy n="88" d="100"/>
        </p:scale>
        <p:origin x="228" y="5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294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1C064"/>
          </a:solidFill>
          <a:ln/>
        </p:spPr>
        <p:txBody>
          <a:bodyPr/>
          <a:lstStyle/>
          <a:p>
            <a:endParaRPr lang="en-GB"/>
          </a:p>
        </p:txBody>
      </p:sp>
      <p:sp>
        <p:nvSpPr>
          <p:cNvPr id="3" name="Shape 1"/>
          <p:cNvSpPr/>
          <p:nvPr/>
        </p:nvSpPr>
        <p:spPr>
          <a:xfrm>
            <a:off x="0" y="0"/>
            <a:ext cx="12191695" cy="6858000"/>
          </a:xfrm>
          <a:prstGeom prst="rect">
            <a:avLst/>
          </a:prstGeom>
          <a:solidFill>
            <a:srgbClr val="F6EBD4"/>
          </a:solidFill>
          <a:ln/>
        </p:spPr>
        <p:txBody>
          <a:bodyPr/>
          <a:lstStyle/>
          <a:p>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6.svg"/><Relationship Id="rId7"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9.svg"/><Relationship Id="rId5" Type="http://schemas.openxmlformats.org/officeDocument/2006/relationships/image" Target="../media/image28.svg"/><Relationship Id="rId4" Type="http://schemas.openxmlformats.org/officeDocument/2006/relationships/image" Target="../media/image27.svg"/></Relationships>
</file>

<file path=ppt/slides/_rels/slide13.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4.svg"/><Relationship Id="rId5" Type="http://schemas.openxmlformats.org/officeDocument/2006/relationships/image" Target="../media/image33.svg"/><Relationship Id="rId4" Type="http://schemas.openxmlformats.org/officeDocument/2006/relationships/image" Target="../media/image32.svg"/></Relationships>
</file>

<file path=ppt/slides/_rels/slide1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7.svg"/><Relationship Id="rId4" Type="http://schemas.openxmlformats.org/officeDocument/2006/relationships/image" Target="../media/image36.svg"/></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39.svg"/><Relationship Id="rId7" Type="http://schemas.openxmlformats.org/officeDocument/2006/relationships/hyperlink" Target="http://www.drugscope.org.uk"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41.svg"/><Relationship Id="rId5" Type="http://schemas.openxmlformats.org/officeDocument/2006/relationships/hyperlink" Target="http://www.smmgp.co.uk" TargetMode="External"/><Relationship Id="rId4" Type="http://schemas.openxmlformats.org/officeDocument/2006/relationships/image" Target="../media/image40.svg"/><Relationship Id="rId9" Type="http://schemas.openxmlformats.org/officeDocument/2006/relationships/hyperlink" Target="http://www.nta.nhs.uk"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svg"/></Relationships>
</file>

<file path=ppt/slides/_rels/slide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2.svg"/><Relationship Id="rId5" Type="http://schemas.openxmlformats.org/officeDocument/2006/relationships/image" Target="../media/image11.svg"/><Relationship Id="rId4" Type="http://schemas.openxmlformats.org/officeDocument/2006/relationships/image" Target="../media/image10.sv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5.sv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9.sv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0" y="0"/>
            <a:ext cx="4800480" cy="6858000"/>
          </a:xfrm>
          <a:prstGeom prst="rect">
            <a:avLst/>
          </a:prstGeom>
          <a:solidFill>
            <a:srgbClr val="626C3B"/>
          </a:solidFill>
          <a:ln/>
        </p:spPr>
        <p:txBody>
          <a:bodyPr/>
          <a:lstStyle/>
          <a:p>
            <a:endParaRPr lang="en-GB"/>
          </a:p>
        </p:txBody>
      </p:sp>
      <p:pic>
        <p:nvPicPr>
          <p:cNvPr id="3" name="Image 0" descr="preencoded.png"/>
          <p:cNvPicPr>
            <a:picLocks noChangeAspect="1"/>
          </p:cNvPicPr>
          <p:nvPr/>
        </p:nvPicPr>
        <p:blipFill>
          <a:blip r:embed="rId3"/>
          <a:stretch>
            <a:fillRect/>
          </a:stretch>
        </p:blipFill>
        <p:spPr>
          <a:xfrm>
            <a:off x="82746" y="1078805"/>
            <a:ext cx="3525154" cy="4700389"/>
          </a:xfrm>
          <a:prstGeom prst="rect">
            <a:avLst/>
          </a:prstGeom>
        </p:spPr>
      </p:pic>
      <p:sp>
        <p:nvSpPr>
          <p:cNvPr id="4" name="Text 1"/>
          <p:cNvSpPr/>
          <p:nvPr/>
        </p:nvSpPr>
        <p:spPr>
          <a:xfrm>
            <a:off x="5233360" y="2292052"/>
            <a:ext cx="6150119" cy="516731"/>
          </a:xfrm>
          <a:prstGeom prst="rect">
            <a:avLst/>
          </a:prstGeom>
          <a:noFill/>
          <a:ln/>
        </p:spPr>
        <p:txBody>
          <a:bodyPr wrap="none" lIns="0" tIns="0" rIns="0" bIns="0" rtlCol="0" anchor="t"/>
          <a:lstStyle/>
          <a:p>
            <a:pPr marL="0" indent="0" algn="l">
              <a:lnSpc>
                <a:spcPct val="104000"/>
              </a:lnSpc>
              <a:buNone/>
            </a:pPr>
            <a:r>
              <a:rPr lang="en-US" sz="3250" dirty="0">
                <a:solidFill>
                  <a:srgbClr val="403011"/>
                </a:solidFill>
                <a:latin typeface="Brygada 1918 SemiBold" pitchFamily="34" charset="0"/>
                <a:ea typeface="Brygada 1918 SemiBold" pitchFamily="34" charset="-122"/>
                <a:cs typeface="Brygada 1918 SemiBold" pitchFamily="34" charset="-120"/>
              </a:rPr>
              <a:t>Introduction to Drug Misuse</a:t>
            </a:r>
            <a:endParaRPr lang="en-US" sz="3250" dirty="0"/>
          </a:p>
        </p:txBody>
      </p:sp>
      <p:sp>
        <p:nvSpPr>
          <p:cNvPr id="5" name="Text 2"/>
          <p:cNvSpPr/>
          <p:nvPr/>
        </p:nvSpPr>
        <p:spPr>
          <a:xfrm>
            <a:off x="5233360" y="3056830"/>
            <a:ext cx="6296860" cy="1509117"/>
          </a:xfrm>
          <a:prstGeom prst="rect">
            <a:avLst/>
          </a:prstGeom>
          <a:noFill/>
          <a:ln/>
        </p:spPr>
        <p:txBody>
          <a:bodyPr wrap="square" lIns="0" tIns="0" rIns="0" bIns="0" rtlCol="0" anchor="t">
            <a:normAutofit/>
          </a:bodyPr>
          <a:lstStyle/>
          <a:p>
            <a:pPr marL="0" indent="0" algn="l">
              <a:lnSpc>
                <a:spcPct val="133000"/>
              </a:lnSpc>
              <a:spcAft>
                <a:spcPts val="1450"/>
              </a:spcAft>
              <a:buNone/>
            </a:pPr>
            <a:r>
              <a:rPr lang="en-US" sz="1300" dirty="0">
                <a:solidFill>
                  <a:srgbClr val="403011"/>
                </a:solidFill>
                <a:latin typeface="Alexandria" pitchFamily="34" charset="0"/>
                <a:ea typeface="Alexandria" pitchFamily="34" charset="-122"/>
                <a:cs typeface="Alexandria" pitchFamily="34" charset="-120"/>
              </a:rPr>
              <a:t>A concise clinical overview for primary care clinicians and healthcare professionals. This presentation introduces common patterns of drug misuse, practical assessment frameworks, harm reduction strategies, and local referral pathways to support effective, compassionate patient care.</a:t>
            </a:r>
            <a:endParaRPr lang="en-US" sz="1300" dirty="0"/>
          </a:p>
          <a:p>
            <a:pPr marL="0" indent="0" algn="l">
              <a:lnSpc>
                <a:spcPct val="133000"/>
              </a:lnSpc>
              <a:buNone/>
            </a:pPr>
            <a:r>
              <a:rPr lang="en-US" sz="1300" i="1" dirty="0">
                <a:solidFill>
                  <a:srgbClr val="403011"/>
                </a:solidFill>
                <a:latin typeface="Alexandria" pitchFamily="34" charset="0"/>
                <a:ea typeface="Alexandria" pitchFamily="34" charset="-122"/>
                <a:cs typeface="Alexandria" pitchFamily="34" charset="-120"/>
              </a:rPr>
              <a:t>Dr Les Goldman, Bradford</a:t>
            </a:r>
            <a:endParaRPr lang="en-US" sz="1300" dirty="0"/>
          </a:p>
        </p:txBody>
      </p:sp>
      <p:sp>
        <p:nvSpPr>
          <p:cNvPr id="7" name="Text 1">
            <a:extLst>
              <a:ext uri="{FF2B5EF4-FFF2-40B4-BE49-F238E27FC236}">
                <a16:creationId xmlns:a16="http://schemas.microsoft.com/office/drawing/2014/main" id="{2765E2B8-EE11-9F4E-5EC3-B0F6FBBCF2CB}"/>
              </a:ext>
            </a:extLst>
          </p:cNvPr>
          <p:cNvSpPr/>
          <p:nvPr/>
        </p:nvSpPr>
        <p:spPr>
          <a:xfrm>
            <a:off x="4800480" y="719067"/>
            <a:ext cx="7308774" cy="516731"/>
          </a:xfrm>
          <a:prstGeom prst="rect">
            <a:avLst/>
          </a:prstGeom>
          <a:solidFill>
            <a:schemeClr val="accent2"/>
          </a:solidFill>
          <a:ln/>
        </p:spPr>
        <p:txBody>
          <a:bodyPr wrap="none" lIns="0" tIns="0" rIns="0" bIns="0" rtlCol="0" anchor="t"/>
          <a:lstStyle/>
          <a:p>
            <a:pPr marL="0" indent="0" algn="l">
              <a:buNone/>
            </a:pPr>
            <a:r>
              <a:rPr lang="en-US" sz="2800" dirty="0">
                <a:solidFill>
                  <a:schemeClr val="bg1"/>
                </a:solidFill>
                <a:latin typeface="Berlin Sans FB Demi" panose="020E0802020502020306" pitchFamily="34" charset="0"/>
                <a:ea typeface="Brygada 1918 SemiBold" pitchFamily="34" charset="-122"/>
                <a:cs typeface="Brygada 1918 SemiBold" pitchFamily="34" charset="-120"/>
              </a:rPr>
              <a:t>  BRADFORD VTS TEACHING DECK</a:t>
            </a:r>
            <a:endParaRPr lang="en-US" sz="2800" dirty="0">
              <a:solidFill>
                <a:schemeClr val="bg1"/>
              </a:solidFill>
              <a:latin typeface="Berlin Sans FB Demi" panose="020E0802020502020306"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661475" y="498773"/>
            <a:ext cx="10868745" cy="1033463"/>
          </a:xfrm>
          <a:prstGeom prst="rect">
            <a:avLst/>
          </a:prstGeom>
          <a:noFill/>
          <a:ln/>
        </p:spPr>
        <p:txBody>
          <a:bodyPr wrap="square" lIns="0" tIns="0" rIns="0" bIns="0" rtlCol="0" anchor="t">
            <a:normAutofit/>
          </a:bodyPr>
          <a:lstStyle/>
          <a:p>
            <a:pPr marL="0" indent="0" algn="l">
              <a:lnSpc>
                <a:spcPct val="104000"/>
              </a:lnSpc>
              <a:buNone/>
            </a:pPr>
            <a:r>
              <a:rPr lang="en-US" sz="3250" dirty="0">
                <a:solidFill>
                  <a:srgbClr val="403011"/>
                </a:solidFill>
                <a:latin typeface="Brygada 1918 SemiBold" pitchFamily="34" charset="0"/>
                <a:ea typeface="Brygada 1918 SemiBold" pitchFamily="34" charset="-122"/>
                <a:cs typeface="Brygada 1918 SemiBold" pitchFamily="34" charset="-120"/>
              </a:rPr>
              <a:t>Appropriate Referral — Community &amp; Non-Statutory Services</a:t>
            </a:r>
            <a:endParaRPr lang="en-US" sz="3250" dirty="0"/>
          </a:p>
        </p:txBody>
      </p:sp>
      <p:sp>
        <p:nvSpPr>
          <p:cNvPr id="3" name="Text 1"/>
          <p:cNvSpPr/>
          <p:nvPr/>
        </p:nvSpPr>
        <p:spPr>
          <a:xfrm>
            <a:off x="661475" y="1862931"/>
            <a:ext cx="10868745"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403011"/>
                </a:solidFill>
                <a:latin typeface="Alexandria" pitchFamily="34" charset="0"/>
                <a:ea typeface="Alexandria" pitchFamily="34" charset="-122"/>
                <a:cs typeface="Alexandria" pitchFamily="34" charset="-120"/>
              </a:rPr>
              <a:t>Non-statutory organisations often provide the most accessible first point of contact for patients not yet engaged with statutory services. The Bridge Project is a key example of a holistic community-based resource.</a:t>
            </a:r>
            <a:endParaRPr lang="en-US" sz="1300" dirty="0"/>
          </a:p>
        </p:txBody>
      </p:sp>
      <p:sp>
        <p:nvSpPr>
          <p:cNvPr id="4" name="Shape 2"/>
          <p:cNvSpPr/>
          <p:nvPr/>
        </p:nvSpPr>
        <p:spPr>
          <a:xfrm>
            <a:off x="661475" y="2578199"/>
            <a:ext cx="3512653" cy="2668984"/>
          </a:xfrm>
          <a:prstGeom prst="roundRect">
            <a:avLst>
              <a:gd name="adj" fmla="val 9295"/>
            </a:avLst>
          </a:prstGeom>
          <a:solidFill>
            <a:srgbClr val="626C3B"/>
          </a:solidFill>
          <a:ln w="6350">
            <a:solidFill>
              <a:srgbClr val="7B8554"/>
            </a:solidFill>
            <a:prstDash val="solid"/>
          </a:ln>
        </p:spPr>
        <p:txBody>
          <a:bodyPr/>
          <a:lstStyle/>
          <a:p>
            <a:endParaRPr lang="en-GB"/>
          </a:p>
        </p:txBody>
      </p:sp>
      <p:sp>
        <p:nvSpPr>
          <p:cNvPr id="5" name="Text 3"/>
          <p:cNvSpPr/>
          <p:nvPr/>
        </p:nvSpPr>
        <p:spPr>
          <a:xfrm>
            <a:off x="833119" y="2749848"/>
            <a:ext cx="2067369" cy="258465"/>
          </a:xfrm>
          <a:prstGeom prst="rect">
            <a:avLst/>
          </a:prstGeom>
          <a:noFill/>
          <a:ln/>
        </p:spPr>
        <p:txBody>
          <a:bodyPr wrap="none" lIns="0" tIns="0" rIns="0" bIns="0" rtlCol="0" anchor="t"/>
          <a:lstStyle/>
          <a:p>
            <a:pPr marL="0" indent="0" algn="l">
              <a:lnSpc>
                <a:spcPct val="104000"/>
              </a:lnSpc>
              <a:buNone/>
            </a:pPr>
            <a:r>
              <a:rPr lang="en-US" sz="1600" dirty="0">
                <a:solidFill>
                  <a:srgbClr val="FFFFFF"/>
                </a:solidFill>
                <a:latin typeface="Brygada 1918 SemiBold" pitchFamily="34" charset="0"/>
                <a:ea typeface="Brygada 1918 SemiBold" pitchFamily="34" charset="-122"/>
                <a:cs typeface="Brygada 1918 SemiBold" pitchFamily="34" charset="-120"/>
              </a:rPr>
              <a:t>Core Services</a:t>
            </a:r>
            <a:endParaRPr lang="en-US" sz="1600" dirty="0"/>
          </a:p>
        </p:txBody>
      </p:sp>
      <p:sp>
        <p:nvSpPr>
          <p:cNvPr id="6" name="Text 4"/>
          <p:cNvSpPr/>
          <p:nvPr/>
        </p:nvSpPr>
        <p:spPr>
          <a:xfrm>
            <a:off x="833119" y="3107531"/>
            <a:ext cx="3169364" cy="1438771"/>
          </a:xfrm>
          <a:prstGeom prst="rect">
            <a:avLst/>
          </a:prstGeom>
          <a:noFill/>
          <a:ln/>
        </p:spPr>
        <p:txBody>
          <a:bodyPr wrap="square" lIns="0" tIns="0" rIns="0" bIns="0" rtlCol="0" anchor="t">
            <a:normAutofit/>
          </a:bodyPr>
          <a:lstStyle/>
          <a:p>
            <a:pPr marL="264160" indent="-264160" algn="l">
              <a:lnSpc>
                <a:spcPct val="133000"/>
              </a:lnSpc>
              <a:buSzPct val="100000"/>
              <a:buChar char="•"/>
            </a:pPr>
            <a:r>
              <a:rPr lang="en-US" sz="1300" dirty="0">
                <a:solidFill>
                  <a:srgbClr val="FFFFFF"/>
                </a:solidFill>
                <a:latin typeface="Alexandria" pitchFamily="34" charset="0"/>
                <a:ea typeface="Alexandria" pitchFamily="34" charset="-122"/>
                <a:cs typeface="Alexandria" pitchFamily="34" charset="-120"/>
              </a:rPr>
              <a:t>Counselling and structured psychosocial support</a:t>
            </a:r>
            <a:endParaRPr lang="en-US" sz="1300" dirty="0"/>
          </a:p>
          <a:p>
            <a:pPr marL="264160" indent="-264160" algn="l">
              <a:lnSpc>
                <a:spcPct val="133000"/>
              </a:lnSpc>
              <a:buSzPct val="100000"/>
              <a:buChar char="•"/>
            </a:pPr>
            <a:r>
              <a:rPr lang="en-US" sz="1300" dirty="0">
                <a:solidFill>
                  <a:srgbClr val="FFFFFF"/>
                </a:solidFill>
                <a:latin typeface="Alexandria" pitchFamily="34" charset="0"/>
                <a:ea typeface="Alexandria" pitchFamily="34" charset="-122"/>
                <a:cs typeface="Alexandria" pitchFamily="34" charset="-120"/>
              </a:rPr>
              <a:t>Harm reduction advice and information</a:t>
            </a:r>
            <a:endParaRPr lang="en-US" sz="1300" dirty="0"/>
          </a:p>
          <a:p>
            <a:pPr marL="264160" indent="-264160" algn="l">
              <a:lnSpc>
                <a:spcPct val="133000"/>
              </a:lnSpc>
              <a:buSzPct val="100000"/>
              <a:buChar char="•"/>
            </a:pPr>
            <a:r>
              <a:rPr lang="en-US" sz="1300" dirty="0">
                <a:solidFill>
                  <a:srgbClr val="FFFFFF"/>
                </a:solidFill>
                <a:latin typeface="Alexandria" pitchFamily="34" charset="0"/>
                <a:ea typeface="Alexandria" pitchFamily="34" charset="-122"/>
                <a:cs typeface="Alexandria" pitchFamily="34" charset="-120"/>
              </a:rPr>
              <a:t>Needle exchange programme</a:t>
            </a:r>
            <a:endParaRPr lang="en-US" sz="1300" dirty="0"/>
          </a:p>
        </p:txBody>
      </p:sp>
      <p:sp>
        <p:nvSpPr>
          <p:cNvPr id="7" name="Shape 5"/>
          <p:cNvSpPr/>
          <p:nvPr/>
        </p:nvSpPr>
        <p:spPr>
          <a:xfrm>
            <a:off x="4339422" y="2578199"/>
            <a:ext cx="3512752" cy="2668984"/>
          </a:xfrm>
          <a:prstGeom prst="roundRect">
            <a:avLst>
              <a:gd name="adj" fmla="val 9295"/>
            </a:avLst>
          </a:prstGeom>
          <a:solidFill>
            <a:srgbClr val="83792E"/>
          </a:solidFill>
          <a:ln w="6350">
            <a:solidFill>
              <a:srgbClr val="9C9247"/>
            </a:solidFill>
            <a:prstDash val="solid"/>
          </a:ln>
        </p:spPr>
        <p:txBody>
          <a:bodyPr/>
          <a:lstStyle/>
          <a:p>
            <a:endParaRPr lang="en-GB"/>
          </a:p>
        </p:txBody>
      </p:sp>
      <p:sp>
        <p:nvSpPr>
          <p:cNvPr id="8" name="Text 6"/>
          <p:cNvSpPr/>
          <p:nvPr/>
        </p:nvSpPr>
        <p:spPr>
          <a:xfrm>
            <a:off x="4511066" y="2749848"/>
            <a:ext cx="2394684" cy="258465"/>
          </a:xfrm>
          <a:prstGeom prst="rect">
            <a:avLst/>
          </a:prstGeom>
          <a:noFill/>
          <a:ln/>
        </p:spPr>
        <p:txBody>
          <a:bodyPr wrap="none" lIns="0" tIns="0" rIns="0" bIns="0" rtlCol="0" anchor="t"/>
          <a:lstStyle/>
          <a:p>
            <a:pPr marL="0" indent="0" algn="l">
              <a:lnSpc>
                <a:spcPct val="104000"/>
              </a:lnSpc>
              <a:buNone/>
            </a:pPr>
            <a:r>
              <a:rPr lang="en-US" sz="1600" dirty="0">
                <a:solidFill>
                  <a:srgbClr val="FFFFFF"/>
                </a:solidFill>
                <a:latin typeface="Brygada 1918 SemiBold" pitchFamily="34" charset="0"/>
                <a:ea typeface="Brygada 1918 SemiBold" pitchFamily="34" charset="-122"/>
                <a:cs typeface="Brygada 1918 SemiBold" pitchFamily="34" charset="-120"/>
              </a:rPr>
              <a:t>Activities &amp; Engagement</a:t>
            </a:r>
            <a:endParaRPr lang="en-US" sz="1600" dirty="0"/>
          </a:p>
        </p:txBody>
      </p:sp>
      <p:sp>
        <p:nvSpPr>
          <p:cNvPr id="9" name="Text 7"/>
          <p:cNvSpPr/>
          <p:nvPr/>
        </p:nvSpPr>
        <p:spPr>
          <a:xfrm>
            <a:off x="4511066" y="3107531"/>
            <a:ext cx="3169464" cy="909538"/>
          </a:xfrm>
          <a:prstGeom prst="rect">
            <a:avLst/>
          </a:prstGeom>
          <a:noFill/>
          <a:ln/>
        </p:spPr>
        <p:txBody>
          <a:bodyPr wrap="square" lIns="0" tIns="0" rIns="0" bIns="0" rtlCol="0" anchor="t">
            <a:normAutofit/>
          </a:bodyPr>
          <a:lstStyle/>
          <a:p>
            <a:pPr marL="264160" indent="-264160" algn="l">
              <a:lnSpc>
                <a:spcPct val="133000"/>
              </a:lnSpc>
              <a:buSzPct val="100000"/>
              <a:buChar char="•"/>
            </a:pPr>
            <a:r>
              <a:rPr lang="en-US" sz="1300" dirty="0">
                <a:solidFill>
                  <a:srgbClr val="FFFFFF"/>
                </a:solidFill>
                <a:latin typeface="Alexandria" pitchFamily="34" charset="0"/>
                <a:ea typeface="Alexandria" pitchFamily="34" charset="-122"/>
                <a:cs typeface="Alexandria" pitchFamily="34" charset="-120"/>
              </a:rPr>
              <a:t>Music, IT, and gym activities</a:t>
            </a:r>
            <a:endParaRPr lang="en-US" sz="1300" dirty="0"/>
          </a:p>
          <a:p>
            <a:pPr marL="264160" indent="-264160" algn="l">
              <a:lnSpc>
                <a:spcPct val="133000"/>
              </a:lnSpc>
              <a:buSzPct val="100000"/>
              <a:buChar char="•"/>
            </a:pPr>
            <a:r>
              <a:rPr lang="en-US" sz="1300" dirty="0">
                <a:solidFill>
                  <a:srgbClr val="FFFFFF"/>
                </a:solidFill>
                <a:latin typeface="Alexandria" pitchFamily="34" charset="0"/>
                <a:ea typeface="Alexandria" pitchFamily="34" charset="-122"/>
                <a:cs typeface="Alexandria" pitchFamily="34" charset="-120"/>
              </a:rPr>
              <a:t>Complementary therapies</a:t>
            </a:r>
            <a:endParaRPr lang="en-US" sz="1300" dirty="0"/>
          </a:p>
          <a:p>
            <a:pPr marL="264160" indent="-264160" algn="l">
              <a:lnSpc>
                <a:spcPct val="133000"/>
              </a:lnSpc>
              <a:buSzPct val="100000"/>
              <a:buChar char="•"/>
            </a:pPr>
            <a:r>
              <a:rPr lang="en-US" sz="1300" dirty="0">
                <a:solidFill>
                  <a:srgbClr val="FFFFFF"/>
                </a:solidFill>
                <a:latin typeface="Alexandria" pitchFamily="34" charset="0"/>
                <a:ea typeface="Alexandria" pitchFamily="34" charset="-122"/>
                <a:cs typeface="Alexandria" pitchFamily="34" charset="-120"/>
              </a:rPr>
              <a:t>Social reintegration support</a:t>
            </a:r>
            <a:endParaRPr lang="en-US" sz="1300" dirty="0"/>
          </a:p>
        </p:txBody>
      </p:sp>
      <p:sp>
        <p:nvSpPr>
          <p:cNvPr id="10" name="Shape 8"/>
          <p:cNvSpPr/>
          <p:nvPr/>
        </p:nvSpPr>
        <p:spPr>
          <a:xfrm>
            <a:off x="8017468" y="2578199"/>
            <a:ext cx="3512653" cy="2668984"/>
          </a:xfrm>
          <a:prstGeom prst="roundRect">
            <a:avLst>
              <a:gd name="adj" fmla="val 9295"/>
            </a:avLst>
          </a:prstGeom>
          <a:solidFill>
            <a:srgbClr val="E8AF3B"/>
          </a:solidFill>
          <a:ln w="6350">
            <a:solidFill>
              <a:srgbClr val="CE9521"/>
            </a:solidFill>
            <a:prstDash val="solid"/>
          </a:ln>
        </p:spPr>
        <p:txBody>
          <a:bodyPr/>
          <a:lstStyle/>
          <a:p>
            <a:endParaRPr lang="en-GB"/>
          </a:p>
        </p:txBody>
      </p:sp>
      <p:sp>
        <p:nvSpPr>
          <p:cNvPr id="11" name="Text 9"/>
          <p:cNvSpPr/>
          <p:nvPr/>
        </p:nvSpPr>
        <p:spPr>
          <a:xfrm>
            <a:off x="8189112" y="2749848"/>
            <a:ext cx="2894635" cy="258465"/>
          </a:xfrm>
          <a:prstGeom prst="rect">
            <a:avLst/>
          </a:prstGeom>
          <a:noFill/>
          <a:ln/>
        </p:spPr>
        <p:txBody>
          <a:bodyPr wrap="none" lIns="0" tIns="0" rIns="0" bIns="0" rtlCol="0" anchor="t"/>
          <a:lstStyle/>
          <a:p>
            <a:pPr marL="0" indent="0" algn="l">
              <a:lnSpc>
                <a:spcPct val="104000"/>
              </a:lnSpc>
              <a:buNone/>
            </a:pPr>
            <a:r>
              <a:rPr lang="en-US" sz="1600" dirty="0">
                <a:solidFill>
                  <a:srgbClr val="000000"/>
                </a:solidFill>
                <a:latin typeface="Brygada 1918 SemiBold" pitchFamily="34" charset="0"/>
                <a:ea typeface="Brygada 1918 SemiBold" pitchFamily="34" charset="-122"/>
                <a:cs typeface="Brygada 1918 SemiBold" pitchFamily="34" charset="-120"/>
              </a:rPr>
              <a:t>Specialist Treatment Streams</a:t>
            </a:r>
            <a:endParaRPr lang="en-US" sz="1600" dirty="0"/>
          </a:p>
        </p:txBody>
      </p:sp>
      <p:sp>
        <p:nvSpPr>
          <p:cNvPr id="12" name="Text 10"/>
          <p:cNvSpPr/>
          <p:nvPr/>
        </p:nvSpPr>
        <p:spPr>
          <a:xfrm>
            <a:off x="8189112" y="3107531"/>
            <a:ext cx="3169364" cy="1968004"/>
          </a:xfrm>
          <a:prstGeom prst="rect">
            <a:avLst/>
          </a:prstGeom>
          <a:noFill/>
          <a:ln/>
        </p:spPr>
        <p:txBody>
          <a:bodyPr wrap="square" lIns="0" tIns="0" rIns="0" bIns="0" rtlCol="0" anchor="t">
            <a:normAutofit/>
          </a:bodyPr>
          <a:lstStyle/>
          <a:p>
            <a:pPr marL="264160" indent="-264160" algn="l">
              <a:lnSpc>
                <a:spcPct val="133000"/>
              </a:lnSpc>
              <a:buSzPct val="100000"/>
              <a:buChar char="•"/>
            </a:pPr>
            <a:r>
              <a:rPr lang="en-US" sz="1300" b="1" dirty="0">
                <a:solidFill>
                  <a:srgbClr val="000000"/>
                </a:solidFill>
                <a:latin typeface="Alexandria Bold" pitchFamily="34" charset="0"/>
                <a:ea typeface="Alexandria Bold" pitchFamily="34" charset="-122"/>
                <a:cs typeface="Alexandria Bold" pitchFamily="34" charset="-120"/>
              </a:rPr>
              <a:t>Women's Service</a:t>
            </a:r>
            <a:r>
              <a:rPr lang="en-US" sz="1300" dirty="0">
                <a:solidFill>
                  <a:srgbClr val="000000"/>
                </a:solidFill>
                <a:latin typeface="Alexandria" pitchFamily="34" charset="0"/>
                <a:ea typeface="Alexandria" pitchFamily="34" charset="-122"/>
                <a:cs typeface="Alexandria" pitchFamily="34" charset="-120"/>
              </a:rPr>
              <a:t> — tailored support for female patients</a:t>
            </a:r>
            <a:endParaRPr lang="en-US" sz="1300" dirty="0"/>
          </a:p>
          <a:p>
            <a:pPr marL="264160" indent="-264160" algn="l">
              <a:lnSpc>
                <a:spcPct val="133000"/>
              </a:lnSpc>
              <a:buSzPct val="100000"/>
              <a:buChar char="•"/>
            </a:pPr>
            <a:r>
              <a:rPr lang="en-US" sz="1300" b="1" dirty="0">
                <a:solidFill>
                  <a:srgbClr val="000000"/>
                </a:solidFill>
                <a:latin typeface="Alexandria Bold" pitchFamily="34" charset="0"/>
                <a:ea typeface="Alexandria Bold" pitchFamily="34" charset="-122"/>
                <a:cs typeface="Alexandria Bold" pitchFamily="34" charset="-120"/>
              </a:rPr>
              <a:t>Young People's Service</a:t>
            </a:r>
            <a:r>
              <a:rPr lang="en-US" sz="1300" dirty="0">
                <a:solidFill>
                  <a:srgbClr val="000000"/>
                </a:solidFill>
                <a:latin typeface="Alexandria" pitchFamily="34" charset="0"/>
                <a:ea typeface="Alexandria" pitchFamily="34" charset="-122"/>
                <a:cs typeface="Alexandria" pitchFamily="34" charset="-120"/>
              </a:rPr>
              <a:t> — under-18s and young adults</a:t>
            </a:r>
            <a:endParaRPr lang="en-US" sz="1300" dirty="0"/>
          </a:p>
          <a:p>
            <a:pPr marL="264160" indent="-264160" algn="l">
              <a:lnSpc>
                <a:spcPct val="133000"/>
              </a:lnSpc>
              <a:buSzPct val="100000"/>
              <a:buChar char="•"/>
            </a:pPr>
            <a:r>
              <a:rPr lang="en-US" sz="1300" b="1" dirty="0">
                <a:solidFill>
                  <a:srgbClr val="000000"/>
                </a:solidFill>
                <a:latin typeface="Alexandria Bold" pitchFamily="34" charset="0"/>
                <a:ea typeface="Alexandria Bold" pitchFamily="34" charset="-122"/>
                <a:cs typeface="Alexandria Bold" pitchFamily="34" charset="-120"/>
              </a:rPr>
              <a:t>Stimulant Service</a:t>
            </a:r>
            <a:r>
              <a:rPr lang="en-US" sz="1300" dirty="0">
                <a:solidFill>
                  <a:srgbClr val="000000"/>
                </a:solidFill>
                <a:latin typeface="Alexandria" pitchFamily="34" charset="0"/>
                <a:ea typeface="Alexandria" pitchFamily="34" charset="-122"/>
                <a:cs typeface="Alexandria" pitchFamily="34" charset="-120"/>
              </a:rPr>
              <a:t> — specialist support for cocaine and amphetamine misuse</a:t>
            </a:r>
            <a:endParaRPr lang="en-US" sz="1300" dirty="0"/>
          </a:p>
        </p:txBody>
      </p:sp>
      <p:sp>
        <p:nvSpPr>
          <p:cNvPr id="13" name="Shape 11"/>
          <p:cNvSpPr/>
          <p:nvPr/>
        </p:nvSpPr>
        <p:spPr>
          <a:xfrm>
            <a:off x="661475" y="5433219"/>
            <a:ext cx="10868745" cy="925909"/>
          </a:xfrm>
          <a:prstGeom prst="roundRect">
            <a:avLst>
              <a:gd name="adj" fmla="val 26794"/>
            </a:avLst>
          </a:prstGeom>
          <a:solidFill>
            <a:srgbClr val="EAEDDE"/>
          </a:solidFill>
          <a:ln/>
        </p:spPr>
        <p:txBody>
          <a:bodyPr/>
          <a:lstStyle/>
          <a:p>
            <a:endParaRPr lang="en-GB"/>
          </a:p>
        </p:txBody>
      </p:sp>
      <p:pic>
        <p:nvPicPr>
          <p:cNvPr id="14" name="Image 0" descr="preencoded.png"/>
          <p:cNvPicPr>
            <a:picLocks noChangeAspect="1"/>
          </p:cNvPicPr>
          <p:nvPr/>
        </p:nvPicPr>
        <p:blipFill>
          <a:blip r:embed="rId3"/>
          <a:stretch>
            <a:fillRect/>
          </a:stretch>
        </p:blipFill>
        <p:spPr>
          <a:xfrm>
            <a:off x="826769" y="5672931"/>
            <a:ext cx="206667" cy="165298"/>
          </a:xfrm>
          <a:prstGeom prst="rect">
            <a:avLst/>
          </a:prstGeom>
        </p:spPr>
      </p:pic>
      <p:sp>
        <p:nvSpPr>
          <p:cNvPr id="15" name="Text 12"/>
          <p:cNvSpPr/>
          <p:nvPr/>
        </p:nvSpPr>
        <p:spPr>
          <a:xfrm>
            <a:off x="1198731" y="5639792"/>
            <a:ext cx="10166195"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000000"/>
                </a:solidFill>
                <a:latin typeface="Alexandria" pitchFamily="34" charset="0"/>
                <a:ea typeface="Alexandria" pitchFamily="34" charset="-122"/>
                <a:cs typeface="Alexandria" pitchFamily="34" charset="-120"/>
              </a:rPr>
              <a:t>The Bridge Project — a non-statutory service — is often the most appropriate first referral for patients who are not yet ready to engage with statutory care pathways.</a:t>
            </a:r>
            <a:endParaRPr lang="en-US" sz="13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661475" y="1191320"/>
            <a:ext cx="10424951" cy="516731"/>
          </a:xfrm>
          <a:prstGeom prst="rect">
            <a:avLst/>
          </a:prstGeom>
          <a:noFill/>
          <a:ln/>
        </p:spPr>
        <p:txBody>
          <a:bodyPr wrap="none" lIns="0" tIns="0" rIns="0" bIns="0" rtlCol="0" anchor="t"/>
          <a:lstStyle/>
          <a:p>
            <a:pPr marL="0" indent="0" algn="l">
              <a:lnSpc>
                <a:spcPct val="104000"/>
              </a:lnSpc>
              <a:buNone/>
            </a:pPr>
            <a:r>
              <a:rPr lang="en-US" sz="3250" dirty="0">
                <a:solidFill>
                  <a:srgbClr val="403011"/>
                </a:solidFill>
                <a:latin typeface="Brygada 1918 SemiBold" pitchFamily="34" charset="0"/>
                <a:ea typeface="Brygada 1918 SemiBold" pitchFamily="34" charset="-122"/>
                <a:cs typeface="Brygada 1918 SemiBold" pitchFamily="34" charset="-120"/>
              </a:rPr>
              <a:t>Appropriate Referral — PCT Primary Care Services</a:t>
            </a:r>
            <a:endParaRPr lang="en-US" sz="3250" dirty="0"/>
          </a:p>
        </p:txBody>
      </p:sp>
      <p:sp>
        <p:nvSpPr>
          <p:cNvPr id="3" name="Text 1"/>
          <p:cNvSpPr/>
          <p:nvPr/>
        </p:nvSpPr>
        <p:spPr>
          <a:xfrm>
            <a:off x="661475" y="2038747"/>
            <a:ext cx="10868745"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403011"/>
                </a:solidFill>
                <a:latin typeface="Alexandria" pitchFamily="34" charset="0"/>
                <a:ea typeface="Alexandria" pitchFamily="34" charset="-122"/>
                <a:cs typeface="Alexandria" pitchFamily="34" charset="-120"/>
              </a:rPr>
              <a:t>PCT-level, primary care-based drug services provide structured treatment primarily for patients with opiate dependence, staffed by a multidisciplinary team. Clinicians should be aware of both what these services offer and their key exclusion criteria.</a:t>
            </a:r>
            <a:endParaRPr lang="en-US" sz="1300" dirty="0"/>
          </a:p>
        </p:txBody>
      </p:sp>
      <p:sp>
        <p:nvSpPr>
          <p:cNvPr id="4" name="Shape 2"/>
          <p:cNvSpPr/>
          <p:nvPr/>
        </p:nvSpPr>
        <p:spPr>
          <a:xfrm>
            <a:off x="542415" y="2754015"/>
            <a:ext cx="5470785" cy="2912566"/>
          </a:xfrm>
          <a:prstGeom prst="roundRect">
            <a:avLst>
              <a:gd name="adj" fmla="val 13628"/>
            </a:avLst>
          </a:prstGeom>
          <a:solidFill>
            <a:srgbClr val="626C3B"/>
          </a:solidFill>
          <a:ln/>
        </p:spPr>
        <p:txBody>
          <a:bodyPr/>
          <a:lstStyle/>
          <a:p>
            <a:endParaRPr lang="en-GB"/>
          </a:p>
        </p:txBody>
      </p:sp>
      <p:sp>
        <p:nvSpPr>
          <p:cNvPr id="5" name="Text 3"/>
          <p:cNvSpPr/>
          <p:nvPr/>
        </p:nvSpPr>
        <p:spPr>
          <a:xfrm>
            <a:off x="707710" y="2919313"/>
            <a:ext cx="2676954" cy="258465"/>
          </a:xfrm>
          <a:prstGeom prst="rect">
            <a:avLst/>
          </a:prstGeom>
          <a:noFill/>
          <a:ln/>
        </p:spPr>
        <p:txBody>
          <a:bodyPr wrap="none" lIns="0" tIns="0" rIns="0" bIns="0" rtlCol="0" anchor="t"/>
          <a:lstStyle/>
          <a:p>
            <a:pPr marL="0" indent="0" algn="l">
              <a:lnSpc>
                <a:spcPct val="104000"/>
              </a:lnSpc>
              <a:buNone/>
            </a:pPr>
            <a:r>
              <a:rPr lang="en-US" sz="1600" dirty="0">
                <a:solidFill>
                  <a:srgbClr val="FFFFFF"/>
                </a:solidFill>
                <a:latin typeface="Brygada 1918 SemiBold" pitchFamily="34" charset="0"/>
                <a:ea typeface="Brygada 1918 SemiBold" pitchFamily="34" charset="-122"/>
                <a:cs typeface="Brygada 1918 SemiBold" pitchFamily="34" charset="-120"/>
              </a:rPr>
              <a:t>Services Available</a:t>
            </a:r>
            <a:endParaRPr lang="en-US" sz="1600" dirty="0"/>
          </a:p>
        </p:txBody>
      </p:sp>
      <p:sp>
        <p:nvSpPr>
          <p:cNvPr id="6" name="Text 4"/>
          <p:cNvSpPr/>
          <p:nvPr/>
        </p:nvSpPr>
        <p:spPr>
          <a:xfrm>
            <a:off x="707710" y="3343077"/>
            <a:ext cx="5140196" cy="909538"/>
          </a:xfrm>
          <a:prstGeom prst="rect">
            <a:avLst/>
          </a:prstGeom>
          <a:noFill/>
          <a:ln/>
        </p:spPr>
        <p:txBody>
          <a:bodyPr wrap="square" lIns="0" tIns="0" rIns="0" bIns="0" rtlCol="0" anchor="t">
            <a:normAutofit/>
          </a:bodyPr>
          <a:lstStyle/>
          <a:p>
            <a:pPr marL="264160" indent="-264160" algn="l">
              <a:lnSpc>
                <a:spcPct val="133000"/>
              </a:lnSpc>
              <a:buSzPct val="100000"/>
              <a:buChar char="•"/>
            </a:pPr>
            <a:r>
              <a:rPr lang="en-US" sz="1300" dirty="0">
                <a:solidFill>
                  <a:srgbClr val="FFFFFF"/>
                </a:solidFill>
                <a:latin typeface="Alexandria" pitchFamily="34" charset="0"/>
                <a:ea typeface="Alexandria" pitchFamily="34" charset="-122"/>
                <a:cs typeface="Alexandria" pitchFamily="34" charset="-120"/>
              </a:rPr>
              <a:t>NBPCT Drug Service</a:t>
            </a:r>
            <a:endParaRPr lang="en-US" sz="1300" dirty="0"/>
          </a:p>
          <a:p>
            <a:pPr marL="264160" indent="-264160" algn="l">
              <a:lnSpc>
                <a:spcPct val="133000"/>
              </a:lnSpc>
              <a:buSzPct val="100000"/>
              <a:buChar char="•"/>
            </a:pPr>
            <a:r>
              <a:rPr lang="en-US" sz="1300" dirty="0">
                <a:solidFill>
                  <a:srgbClr val="FFFFFF"/>
                </a:solidFill>
                <a:latin typeface="Alexandria" pitchFamily="34" charset="0"/>
                <a:ea typeface="Alexandria" pitchFamily="34" charset="-122"/>
                <a:cs typeface="Alexandria" pitchFamily="34" charset="-120"/>
              </a:rPr>
              <a:t>Ripple Project</a:t>
            </a:r>
            <a:endParaRPr lang="en-US" sz="1300" dirty="0"/>
          </a:p>
          <a:p>
            <a:pPr marL="264160" indent="-264160" algn="l">
              <a:lnSpc>
                <a:spcPct val="133000"/>
              </a:lnSpc>
              <a:buSzPct val="100000"/>
              <a:buChar char="•"/>
            </a:pPr>
            <a:r>
              <a:rPr lang="en-US" sz="1300" dirty="0">
                <a:solidFill>
                  <a:srgbClr val="FFFFFF"/>
                </a:solidFill>
                <a:latin typeface="Alexandria" pitchFamily="34" charset="0"/>
                <a:ea typeface="Alexandria" pitchFamily="34" charset="-122"/>
                <a:cs typeface="Alexandria" pitchFamily="34" charset="-120"/>
              </a:rPr>
              <a:t>City SMS</a:t>
            </a:r>
            <a:endParaRPr lang="en-US" sz="1300" dirty="0"/>
          </a:p>
        </p:txBody>
      </p:sp>
      <p:sp>
        <p:nvSpPr>
          <p:cNvPr id="7" name="Text 5"/>
          <p:cNvSpPr/>
          <p:nvPr/>
        </p:nvSpPr>
        <p:spPr>
          <a:xfrm>
            <a:off x="707710" y="4401443"/>
            <a:ext cx="5140196" cy="1058466"/>
          </a:xfrm>
          <a:prstGeom prst="rect">
            <a:avLst/>
          </a:prstGeom>
          <a:noFill/>
          <a:ln/>
        </p:spPr>
        <p:txBody>
          <a:bodyPr wrap="square" lIns="0" tIns="0" rIns="0" bIns="0" rtlCol="0" anchor="t">
            <a:normAutofit/>
          </a:bodyPr>
          <a:lstStyle/>
          <a:p>
            <a:pPr marL="0" indent="0" algn="l">
              <a:lnSpc>
                <a:spcPct val="133000"/>
              </a:lnSpc>
              <a:buNone/>
            </a:pPr>
            <a:r>
              <a:rPr lang="en-US" sz="1300" b="1" dirty="0">
                <a:solidFill>
                  <a:srgbClr val="FFFFFF"/>
                </a:solidFill>
                <a:latin typeface="Alexandria Bold" pitchFamily="34" charset="0"/>
                <a:ea typeface="Alexandria Bold" pitchFamily="34" charset="-122"/>
                <a:cs typeface="Alexandria Bold" pitchFamily="34" charset="-120"/>
              </a:rPr>
              <a:t>Multidisciplinary personnel include:</a:t>
            </a:r>
            <a:r>
              <a:rPr lang="en-US" sz="1300" dirty="0">
                <a:solidFill>
                  <a:srgbClr val="FFFFFF"/>
                </a:solidFill>
                <a:latin typeface="Alexandria" pitchFamily="34" charset="0"/>
                <a:ea typeface="Alexandria" pitchFamily="34" charset="-122"/>
                <a:cs typeface="Alexandria" pitchFamily="34" charset="-120"/>
              </a:rPr>
              <a:t> GPwSI, Community Psychiatric Nurse (CPN), physical health nurse, drugs worker, vocational adviser, social support, carer support, and community development worker.</a:t>
            </a:r>
            <a:endParaRPr lang="en-US" sz="1300" dirty="0"/>
          </a:p>
        </p:txBody>
      </p:sp>
      <p:sp>
        <p:nvSpPr>
          <p:cNvPr id="8" name="Text 6"/>
          <p:cNvSpPr/>
          <p:nvPr/>
        </p:nvSpPr>
        <p:spPr>
          <a:xfrm>
            <a:off x="6303904" y="2919313"/>
            <a:ext cx="2676954" cy="258465"/>
          </a:xfrm>
          <a:prstGeom prst="rect">
            <a:avLst/>
          </a:prstGeom>
          <a:noFill/>
          <a:ln/>
        </p:spPr>
        <p:txBody>
          <a:bodyPr wrap="none" lIns="0" tIns="0" rIns="0" bIns="0" rtlCol="0" anchor="t"/>
          <a:lstStyle/>
          <a:p>
            <a:pPr marL="0" indent="0" algn="l">
              <a:lnSpc>
                <a:spcPct val="104000"/>
              </a:lnSpc>
              <a:buNone/>
            </a:pPr>
            <a:r>
              <a:rPr lang="en-US" sz="1600" dirty="0">
                <a:solidFill>
                  <a:srgbClr val="403011"/>
                </a:solidFill>
                <a:latin typeface="Brygada 1918 SemiBold" pitchFamily="34" charset="0"/>
                <a:ea typeface="Brygada 1918 SemiBold" pitchFamily="34" charset="-122"/>
                <a:cs typeface="Brygada 1918 SemiBold" pitchFamily="34" charset="-120"/>
              </a:rPr>
              <a:t>Scope &amp; Exclusions</a:t>
            </a:r>
            <a:endParaRPr lang="en-US" sz="1600" dirty="0"/>
          </a:p>
        </p:txBody>
      </p:sp>
      <p:sp>
        <p:nvSpPr>
          <p:cNvPr id="9" name="Text 7"/>
          <p:cNvSpPr/>
          <p:nvPr/>
        </p:nvSpPr>
        <p:spPr>
          <a:xfrm>
            <a:off x="6303904" y="3343077"/>
            <a:ext cx="5232666" cy="1207294"/>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403011"/>
                </a:solidFill>
                <a:latin typeface="Alexandria" pitchFamily="34" charset="0"/>
                <a:ea typeface="Alexandria" pitchFamily="34" charset="-122"/>
                <a:cs typeface="Alexandria" pitchFamily="34" charset="-120"/>
              </a:rPr>
              <a:t>These services are </a:t>
            </a:r>
            <a:r>
              <a:rPr lang="en-US" sz="1300" b="1" dirty="0">
                <a:solidFill>
                  <a:srgbClr val="403011"/>
                </a:solidFill>
                <a:latin typeface="Alexandria Bold" pitchFamily="34" charset="0"/>
                <a:ea typeface="Alexandria Bold" pitchFamily="34" charset="-122"/>
                <a:cs typeface="Alexandria Bold" pitchFamily="34" charset="-120"/>
              </a:rPr>
              <a:t>principally opiate dependence services</a:t>
            </a:r>
            <a:r>
              <a:rPr lang="en-US" sz="1300" dirty="0">
                <a:solidFill>
                  <a:srgbClr val="403011"/>
                </a:solidFill>
                <a:latin typeface="Alexandria" pitchFamily="34" charset="0"/>
                <a:ea typeface="Alexandria" pitchFamily="34" charset="-122"/>
                <a:cs typeface="Alexandria" pitchFamily="34" charset="-120"/>
              </a:rPr>
              <a:t> and are best suited to patients with straightforward opiate dependence alongside stable social circumstances.</a:t>
            </a:r>
            <a:endParaRPr lang="en-US" sz="1300" dirty="0"/>
          </a:p>
          <a:p>
            <a:pPr marL="0" indent="0" algn="l">
              <a:lnSpc>
                <a:spcPct val="133000"/>
              </a:lnSpc>
              <a:buNone/>
            </a:pPr>
            <a:r>
              <a:rPr lang="en-US" sz="1300" b="1" dirty="0">
                <a:solidFill>
                  <a:srgbClr val="403011"/>
                </a:solidFill>
                <a:latin typeface="Alexandria Bold" pitchFamily="34" charset="0"/>
                <a:ea typeface="Alexandria Bold" pitchFamily="34" charset="-122"/>
                <a:cs typeface="Alexandria Bold" pitchFamily="34" charset="-120"/>
              </a:rPr>
              <a:t>Main exclusions:</a:t>
            </a:r>
            <a:endParaRPr lang="en-US" sz="1300" dirty="0"/>
          </a:p>
        </p:txBody>
      </p:sp>
      <p:sp>
        <p:nvSpPr>
          <p:cNvPr id="10" name="Text 8"/>
          <p:cNvSpPr/>
          <p:nvPr/>
        </p:nvSpPr>
        <p:spPr>
          <a:xfrm>
            <a:off x="6303904" y="4699198"/>
            <a:ext cx="5232666" cy="909538"/>
          </a:xfrm>
          <a:prstGeom prst="rect">
            <a:avLst/>
          </a:prstGeom>
          <a:noFill/>
          <a:ln/>
        </p:spPr>
        <p:txBody>
          <a:bodyPr wrap="square" lIns="0" tIns="0" rIns="0" bIns="0" rtlCol="0" anchor="t">
            <a:normAutofit/>
          </a:bodyPr>
          <a:lstStyle/>
          <a:p>
            <a:pPr marL="264160" indent="-264160" algn="l">
              <a:lnSpc>
                <a:spcPct val="133000"/>
              </a:lnSpc>
              <a:buSzPct val="100000"/>
              <a:buChar char="•"/>
            </a:pPr>
            <a:r>
              <a:rPr lang="en-US" sz="1300" dirty="0">
                <a:solidFill>
                  <a:srgbClr val="403011"/>
                </a:solidFill>
                <a:latin typeface="Alexandria" pitchFamily="34" charset="0"/>
                <a:ea typeface="Alexandria" pitchFamily="34" charset="-122"/>
                <a:cs typeface="Alexandria" pitchFamily="34" charset="-120"/>
              </a:rPr>
              <a:t>Complex polysubstance misuse</a:t>
            </a:r>
            <a:endParaRPr lang="en-US" sz="1300" dirty="0"/>
          </a:p>
          <a:p>
            <a:pPr marL="264160" indent="-264160" algn="l">
              <a:lnSpc>
                <a:spcPct val="133000"/>
              </a:lnSpc>
              <a:buSzPct val="100000"/>
              <a:buChar char="•"/>
            </a:pPr>
            <a:r>
              <a:rPr lang="en-US" sz="1300" dirty="0">
                <a:solidFill>
                  <a:srgbClr val="403011"/>
                </a:solidFill>
                <a:latin typeface="Alexandria" pitchFamily="34" charset="0"/>
                <a:ea typeface="Alexandria" pitchFamily="34" charset="-122"/>
                <a:cs typeface="Alexandria" pitchFamily="34" charset="-120"/>
              </a:rPr>
              <a:t>Serious comorbid mental health problems</a:t>
            </a:r>
            <a:endParaRPr lang="en-US" sz="1300" dirty="0"/>
          </a:p>
          <a:p>
            <a:pPr marL="264160" indent="-264160" algn="l">
              <a:lnSpc>
                <a:spcPct val="133000"/>
              </a:lnSpc>
              <a:buSzPct val="100000"/>
              <a:buChar char="•"/>
            </a:pPr>
            <a:r>
              <a:rPr lang="en-US" sz="1300" dirty="0">
                <a:solidFill>
                  <a:srgbClr val="403011"/>
                </a:solidFill>
                <a:latin typeface="Alexandria" pitchFamily="34" charset="0"/>
                <a:ea typeface="Alexandria" pitchFamily="34" charset="-122"/>
                <a:cs typeface="Alexandria" pitchFamily="34" charset="-120"/>
              </a:rPr>
              <a:t>Young people (under-18s)</a:t>
            </a:r>
            <a:endParaRPr lang="en-US" sz="13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661475" y="500559"/>
            <a:ext cx="8023719" cy="465138"/>
          </a:xfrm>
          <a:prstGeom prst="rect">
            <a:avLst/>
          </a:prstGeom>
          <a:noFill/>
          <a:ln/>
        </p:spPr>
        <p:txBody>
          <a:bodyPr wrap="none" lIns="0" tIns="0" rIns="0" bIns="0" rtlCol="0" anchor="t"/>
          <a:lstStyle/>
          <a:p>
            <a:pPr marL="0" indent="0" algn="l">
              <a:lnSpc>
                <a:spcPct val="104000"/>
              </a:lnSpc>
              <a:buNone/>
            </a:pPr>
            <a:r>
              <a:rPr lang="en-US" sz="2900" dirty="0">
                <a:solidFill>
                  <a:srgbClr val="403011"/>
                </a:solidFill>
                <a:latin typeface="Brygada 1918 SemiBold" pitchFamily="34" charset="0"/>
                <a:ea typeface="Brygada 1918 SemiBold" pitchFamily="34" charset="-122"/>
                <a:cs typeface="Brygada 1918 SemiBold" pitchFamily="34" charset="-120"/>
              </a:rPr>
              <a:t>Appropriate Referral — Specialist Services</a:t>
            </a:r>
            <a:endParaRPr lang="en-US" sz="2900" dirty="0"/>
          </a:p>
        </p:txBody>
      </p:sp>
      <p:sp>
        <p:nvSpPr>
          <p:cNvPr id="3" name="Text 1"/>
          <p:cNvSpPr/>
          <p:nvPr/>
        </p:nvSpPr>
        <p:spPr>
          <a:xfrm>
            <a:off x="661475" y="1233587"/>
            <a:ext cx="10868745" cy="452438"/>
          </a:xfrm>
          <a:prstGeom prst="rect">
            <a:avLst/>
          </a:prstGeom>
          <a:noFill/>
          <a:ln/>
        </p:spPr>
        <p:txBody>
          <a:bodyPr wrap="square" lIns="0" tIns="0" rIns="0" bIns="0" rtlCol="0" anchor="t">
            <a:normAutofit/>
          </a:bodyPr>
          <a:lstStyle/>
          <a:p>
            <a:pPr marL="0" indent="0" algn="l">
              <a:lnSpc>
                <a:spcPct val="127000"/>
              </a:lnSpc>
              <a:buNone/>
            </a:pPr>
            <a:r>
              <a:rPr lang="en-US" sz="1150" dirty="0">
                <a:solidFill>
                  <a:srgbClr val="403011"/>
                </a:solidFill>
                <a:latin typeface="Alexandria" pitchFamily="34" charset="0"/>
                <a:ea typeface="Alexandria" pitchFamily="34" charset="-122"/>
                <a:cs typeface="Alexandria" pitchFamily="34" charset="-120"/>
              </a:rPr>
              <a:t>Specialist and tertiary-level services manage patients whose needs exceed the capacity of primary care or PCT-level provision — including those with complex dependencies, pregnancy, or those requiring supervised detoxification.</a:t>
            </a:r>
            <a:endParaRPr lang="en-US" sz="1150" dirty="0"/>
          </a:p>
        </p:txBody>
      </p:sp>
      <p:sp>
        <p:nvSpPr>
          <p:cNvPr id="4" name="Text 2"/>
          <p:cNvSpPr/>
          <p:nvPr/>
        </p:nvSpPr>
        <p:spPr>
          <a:xfrm>
            <a:off x="661475" y="1970683"/>
            <a:ext cx="2967162" cy="232470"/>
          </a:xfrm>
          <a:prstGeom prst="rect">
            <a:avLst/>
          </a:prstGeom>
          <a:noFill/>
          <a:ln/>
        </p:spPr>
        <p:txBody>
          <a:bodyPr wrap="none" lIns="0" tIns="0" rIns="0" bIns="0" rtlCol="0" anchor="t"/>
          <a:lstStyle/>
          <a:p>
            <a:pPr marL="0" indent="0" algn="l">
              <a:lnSpc>
                <a:spcPct val="104000"/>
              </a:lnSpc>
              <a:buNone/>
            </a:pPr>
            <a:r>
              <a:rPr lang="en-US" sz="1450" dirty="0">
                <a:solidFill>
                  <a:srgbClr val="403011"/>
                </a:solidFill>
                <a:latin typeface="Brygada 1918 SemiBold" pitchFamily="34" charset="0"/>
                <a:ea typeface="Brygada 1918 SemiBold" pitchFamily="34" charset="-122"/>
                <a:cs typeface="Brygada 1918 SemiBold" pitchFamily="34" charset="-120"/>
              </a:rPr>
              <a:t>Specialist Clinical Services</a:t>
            </a:r>
            <a:endParaRPr lang="en-US" sz="1450" dirty="0"/>
          </a:p>
        </p:txBody>
      </p:sp>
      <p:pic>
        <p:nvPicPr>
          <p:cNvPr id="5"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7234" y="2358479"/>
            <a:ext cx="223237" cy="223242"/>
          </a:xfrm>
          <a:prstGeom prst="rect">
            <a:avLst/>
          </a:prstGeom>
        </p:spPr>
      </p:pic>
      <p:sp>
        <p:nvSpPr>
          <p:cNvPr id="6" name="Text 3"/>
          <p:cNvSpPr/>
          <p:nvPr/>
        </p:nvSpPr>
        <p:spPr>
          <a:xfrm>
            <a:off x="1145154" y="2353866"/>
            <a:ext cx="2373749" cy="232470"/>
          </a:xfrm>
          <a:prstGeom prst="rect">
            <a:avLst/>
          </a:prstGeom>
          <a:noFill/>
          <a:ln/>
        </p:spPr>
        <p:txBody>
          <a:bodyPr wrap="none" lIns="0" tIns="0" rIns="0" bIns="0" rtlCol="0" anchor="t"/>
          <a:lstStyle/>
          <a:p>
            <a:pPr marL="0" indent="0" algn="l">
              <a:lnSpc>
                <a:spcPct val="104000"/>
              </a:lnSpc>
              <a:buNone/>
            </a:pPr>
            <a:r>
              <a:rPr lang="en-US" sz="1450" dirty="0">
                <a:solidFill>
                  <a:srgbClr val="403011"/>
                </a:solidFill>
                <a:latin typeface="Brygada 1918 SemiBold" pitchFamily="34" charset="0"/>
                <a:ea typeface="Brygada 1918 SemiBold" pitchFamily="34" charset="-122"/>
                <a:cs typeface="Brygada 1918 SemiBold" pitchFamily="34" charset="-120"/>
              </a:rPr>
              <a:t>CDAT (Horton Park Centre)</a:t>
            </a:r>
            <a:endParaRPr lang="en-US" sz="1450" dirty="0"/>
          </a:p>
        </p:txBody>
      </p:sp>
      <p:sp>
        <p:nvSpPr>
          <p:cNvPr id="7" name="Text 4"/>
          <p:cNvSpPr/>
          <p:nvPr/>
        </p:nvSpPr>
        <p:spPr>
          <a:xfrm>
            <a:off x="1145154" y="2720280"/>
            <a:ext cx="4769128" cy="452438"/>
          </a:xfrm>
          <a:prstGeom prst="rect">
            <a:avLst/>
          </a:prstGeom>
          <a:noFill/>
          <a:ln/>
        </p:spPr>
        <p:txBody>
          <a:bodyPr wrap="square" lIns="0" tIns="0" rIns="0" bIns="0" rtlCol="0" anchor="t">
            <a:normAutofit/>
          </a:bodyPr>
          <a:lstStyle/>
          <a:p>
            <a:pPr marL="0" indent="0" algn="l">
              <a:lnSpc>
                <a:spcPct val="127000"/>
              </a:lnSpc>
              <a:buNone/>
            </a:pPr>
            <a:r>
              <a:rPr lang="en-US" sz="1150" dirty="0">
                <a:solidFill>
                  <a:srgbClr val="403011"/>
                </a:solidFill>
                <a:latin typeface="Alexandria" pitchFamily="34" charset="0"/>
                <a:ea typeface="Alexandria" pitchFamily="34" charset="-122"/>
                <a:cs typeface="Alexandria" pitchFamily="34" charset="-120"/>
              </a:rPr>
              <a:t>Specialist community drug and alcohol treatment for complex cases.</a:t>
            </a:r>
            <a:endParaRPr lang="en-US" sz="1150" dirty="0"/>
          </a:p>
        </p:txBody>
      </p:sp>
      <p:pic>
        <p:nvPicPr>
          <p:cNvPr id="8"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17234" y="3445222"/>
            <a:ext cx="223237" cy="223242"/>
          </a:xfrm>
          <a:prstGeom prst="rect">
            <a:avLst/>
          </a:prstGeom>
        </p:spPr>
      </p:pic>
      <p:sp>
        <p:nvSpPr>
          <p:cNvPr id="9" name="Text 5"/>
          <p:cNvSpPr/>
          <p:nvPr/>
        </p:nvSpPr>
        <p:spPr>
          <a:xfrm>
            <a:off x="1145154" y="3440609"/>
            <a:ext cx="2405796" cy="232470"/>
          </a:xfrm>
          <a:prstGeom prst="rect">
            <a:avLst/>
          </a:prstGeom>
          <a:noFill/>
          <a:ln/>
        </p:spPr>
        <p:txBody>
          <a:bodyPr wrap="none" lIns="0" tIns="0" rIns="0" bIns="0" rtlCol="0" anchor="t"/>
          <a:lstStyle/>
          <a:p>
            <a:pPr marL="0" indent="0" algn="l">
              <a:lnSpc>
                <a:spcPct val="104000"/>
              </a:lnSpc>
              <a:buNone/>
            </a:pPr>
            <a:r>
              <a:rPr lang="en-US" sz="1450" dirty="0">
                <a:solidFill>
                  <a:srgbClr val="403011"/>
                </a:solidFill>
                <a:latin typeface="Brygada 1918 SemiBold" pitchFamily="34" charset="0"/>
                <a:ea typeface="Brygada 1918 SemiBold" pitchFamily="34" charset="-122"/>
                <a:cs typeface="Brygada 1918 SemiBold" pitchFamily="34" charset="-120"/>
              </a:rPr>
              <a:t>One Stop Maternity Service</a:t>
            </a:r>
            <a:endParaRPr lang="en-US" sz="1450" dirty="0"/>
          </a:p>
        </p:txBody>
      </p:sp>
      <p:sp>
        <p:nvSpPr>
          <p:cNvPr id="10" name="Text 6"/>
          <p:cNvSpPr/>
          <p:nvPr/>
        </p:nvSpPr>
        <p:spPr>
          <a:xfrm>
            <a:off x="1145154" y="3807023"/>
            <a:ext cx="4769128" cy="452438"/>
          </a:xfrm>
          <a:prstGeom prst="rect">
            <a:avLst/>
          </a:prstGeom>
          <a:noFill/>
          <a:ln/>
        </p:spPr>
        <p:txBody>
          <a:bodyPr wrap="square" lIns="0" tIns="0" rIns="0" bIns="0" rtlCol="0" anchor="t">
            <a:normAutofit/>
          </a:bodyPr>
          <a:lstStyle/>
          <a:p>
            <a:pPr marL="0" indent="0" algn="l">
              <a:lnSpc>
                <a:spcPct val="127000"/>
              </a:lnSpc>
              <a:buNone/>
            </a:pPr>
            <a:r>
              <a:rPr lang="en-US" sz="1150" dirty="0">
                <a:solidFill>
                  <a:srgbClr val="403011"/>
                </a:solidFill>
                <a:latin typeface="Alexandria" pitchFamily="34" charset="0"/>
                <a:ea typeface="Alexandria" pitchFamily="34" charset="-122"/>
                <a:cs typeface="Alexandria" pitchFamily="34" charset="-120"/>
              </a:rPr>
              <a:t>Integrated antenatal and drug treatment for pregnant women who use drugs.</a:t>
            </a:r>
            <a:endParaRPr lang="en-US" sz="1150" dirty="0"/>
          </a:p>
        </p:txBody>
      </p:sp>
      <p:pic>
        <p:nvPicPr>
          <p:cNvPr id="11"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17234" y="4531965"/>
            <a:ext cx="223237" cy="223242"/>
          </a:xfrm>
          <a:prstGeom prst="rect">
            <a:avLst/>
          </a:prstGeom>
        </p:spPr>
      </p:pic>
      <p:sp>
        <p:nvSpPr>
          <p:cNvPr id="12" name="Text 7"/>
          <p:cNvSpPr/>
          <p:nvPr/>
        </p:nvSpPr>
        <p:spPr>
          <a:xfrm>
            <a:off x="1145154" y="4527352"/>
            <a:ext cx="1989782" cy="232470"/>
          </a:xfrm>
          <a:prstGeom prst="rect">
            <a:avLst/>
          </a:prstGeom>
          <a:noFill/>
          <a:ln/>
        </p:spPr>
        <p:txBody>
          <a:bodyPr wrap="none" lIns="0" tIns="0" rIns="0" bIns="0" rtlCol="0" anchor="t"/>
          <a:lstStyle/>
          <a:p>
            <a:pPr marL="0" indent="0" algn="l">
              <a:lnSpc>
                <a:spcPct val="104000"/>
              </a:lnSpc>
              <a:buNone/>
            </a:pPr>
            <a:r>
              <a:rPr lang="en-US" sz="1450" dirty="0">
                <a:solidFill>
                  <a:srgbClr val="403011"/>
                </a:solidFill>
                <a:latin typeface="Brygada 1918 SemiBold" pitchFamily="34" charset="0"/>
                <a:ea typeface="Brygada 1918 SemiBold" pitchFamily="34" charset="-122"/>
                <a:cs typeface="Brygada 1918 SemiBold" pitchFamily="34" charset="-120"/>
              </a:rPr>
              <a:t>Young People's Service</a:t>
            </a:r>
            <a:endParaRPr lang="en-US" sz="1450" dirty="0"/>
          </a:p>
        </p:txBody>
      </p:sp>
      <p:sp>
        <p:nvSpPr>
          <p:cNvPr id="13" name="Text 8"/>
          <p:cNvSpPr/>
          <p:nvPr/>
        </p:nvSpPr>
        <p:spPr>
          <a:xfrm>
            <a:off x="1145154" y="4893766"/>
            <a:ext cx="4769128" cy="226219"/>
          </a:xfrm>
          <a:prstGeom prst="rect">
            <a:avLst/>
          </a:prstGeom>
          <a:noFill/>
          <a:ln/>
        </p:spPr>
        <p:txBody>
          <a:bodyPr wrap="none" lIns="0" tIns="0" rIns="0" bIns="0" rtlCol="0" anchor="t"/>
          <a:lstStyle/>
          <a:p>
            <a:pPr marL="0" indent="0" algn="l">
              <a:lnSpc>
                <a:spcPct val="127000"/>
              </a:lnSpc>
              <a:buNone/>
            </a:pPr>
            <a:r>
              <a:rPr lang="en-US" sz="1150" dirty="0">
                <a:solidFill>
                  <a:srgbClr val="403011"/>
                </a:solidFill>
                <a:latin typeface="Alexandria" pitchFamily="34" charset="0"/>
                <a:ea typeface="Alexandria" pitchFamily="34" charset="-122"/>
                <a:cs typeface="Alexandria" pitchFamily="34" charset="-120"/>
              </a:rPr>
              <a:t>Dedicated specialist provision for under-18s and young adults.</a:t>
            </a:r>
            <a:endParaRPr lang="en-US" sz="1150" dirty="0"/>
          </a:p>
        </p:txBody>
      </p:sp>
      <p:pic>
        <p:nvPicPr>
          <p:cNvPr id="14"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17234" y="5392489"/>
            <a:ext cx="223237" cy="223242"/>
          </a:xfrm>
          <a:prstGeom prst="rect">
            <a:avLst/>
          </a:prstGeom>
        </p:spPr>
      </p:pic>
      <p:sp>
        <p:nvSpPr>
          <p:cNvPr id="15" name="Text 9"/>
          <p:cNvSpPr/>
          <p:nvPr/>
        </p:nvSpPr>
        <p:spPr>
          <a:xfrm>
            <a:off x="1145154" y="5387876"/>
            <a:ext cx="2264214" cy="232470"/>
          </a:xfrm>
          <a:prstGeom prst="rect">
            <a:avLst/>
          </a:prstGeom>
          <a:noFill/>
          <a:ln/>
        </p:spPr>
        <p:txBody>
          <a:bodyPr wrap="none" lIns="0" tIns="0" rIns="0" bIns="0" rtlCol="0" anchor="t"/>
          <a:lstStyle/>
          <a:p>
            <a:pPr marL="0" indent="0" algn="l">
              <a:lnSpc>
                <a:spcPct val="104000"/>
              </a:lnSpc>
              <a:buNone/>
            </a:pPr>
            <a:r>
              <a:rPr lang="en-US" sz="1450" dirty="0">
                <a:solidFill>
                  <a:srgbClr val="403011"/>
                </a:solidFill>
                <a:latin typeface="Brygada 1918 SemiBold" pitchFamily="34" charset="0"/>
                <a:ea typeface="Brygada 1918 SemiBold" pitchFamily="34" charset="-122"/>
                <a:cs typeface="Brygada 1918 SemiBold" pitchFamily="34" charset="-120"/>
              </a:rPr>
              <a:t>Day Care &amp; Detoxification</a:t>
            </a:r>
            <a:endParaRPr lang="en-US" sz="1450" dirty="0"/>
          </a:p>
        </p:txBody>
      </p:sp>
      <p:sp>
        <p:nvSpPr>
          <p:cNvPr id="16" name="Text 10"/>
          <p:cNvSpPr/>
          <p:nvPr/>
        </p:nvSpPr>
        <p:spPr>
          <a:xfrm>
            <a:off x="1145154" y="5754291"/>
            <a:ext cx="4769128" cy="452438"/>
          </a:xfrm>
          <a:prstGeom prst="rect">
            <a:avLst/>
          </a:prstGeom>
          <a:noFill/>
          <a:ln/>
        </p:spPr>
        <p:txBody>
          <a:bodyPr wrap="square" lIns="0" tIns="0" rIns="0" bIns="0" rtlCol="0" anchor="t">
            <a:normAutofit/>
          </a:bodyPr>
          <a:lstStyle/>
          <a:p>
            <a:pPr marL="0" indent="0" algn="l">
              <a:lnSpc>
                <a:spcPct val="127000"/>
              </a:lnSpc>
              <a:buNone/>
            </a:pPr>
            <a:r>
              <a:rPr lang="en-US" sz="1150" dirty="0">
                <a:solidFill>
                  <a:srgbClr val="403011"/>
                </a:solidFill>
                <a:latin typeface="Alexandria" pitchFamily="34" charset="0"/>
                <a:ea typeface="Alexandria" pitchFamily="34" charset="-122"/>
                <a:cs typeface="Alexandria" pitchFamily="34" charset="-120"/>
              </a:rPr>
              <a:t>Structured day programmes and supervised detoxification for those requiring intensive support.</a:t>
            </a:r>
            <a:endParaRPr lang="en-US" sz="1150" dirty="0"/>
          </a:p>
        </p:txBody>
      </p:sp>
      <p:sp>
        <p:nvSpPr>
          <p:cNvPr id="17" name="Text 11"/>
          <p:cNvSpPr/>
          <p:nvPr/>
        </p:nvSpPr>
        <p:spPr>
          <a:xfrm>
            <a:off x="6283763" y="1970683"/>
            <a:ext cx="3084038" cy="232470"/>
          </a:xfrm>
          <a:prstGeom prst="rect">
            <a:avLst/>
          </a:prstGeom>
          <a:noFill/>
          <a:ln/>
        </p:spPr>
        <p:txBody>
          <a:bodyPr wrap="none" lIns="0" tIns="0" rIns="0" bIns="0" rtlCol="0" anchor="t"/>
          <a:lstStyle/>
          <a:p>
            <a:pPr marL="0" indent="0" algn="l">
              <a:lnSpc>
                <a:spcPct val="104000"/>
              </a:lnSpc>
              <a:buNone/>
            </a:pPr>
            <a:r>
              <a:rPr lang="en-US" sz="1450" dirty="0">
                <a:solidFill>
                  <a:srgbClr val="403011"/>
                </a:solidFill>
                <a:latin typeface="Brygada 1918 SemiBold" pitchFamily="34" charset="0"/>
                <a:ea typeface="Brygada 1918 SemiBold" pitchFamily="34" charset="-122"/>
                <a:cs typeface="Brygada 1918 SemiBold" pitchFamily="34" charset="-120"/>
              </a:rPr>
              <a:t>Additional Support Services</a:t>
            </a:r>
            <a:endParaRPr lang="en-US" sz="1450" dirty="0"/>
          </a:p>
        </p:txBody>
      </p:sp>
      <p:sp>
        <p:nvSpPr>
          <p:cNvPr id="18" name="Text 12"/>
          <p:cNvSpPr/>
          <p:nvPr/>
        </p:nvSpPr>
        <p:spPr>
          <a:xfrm>
            <a:off x="6283763" y="2337098"/>
            <a:ext cx="5252807" cy="452438"/>
          </a:xfrm>
          <a:prstGeom prst="rect">
            <a:avLst/>
          </a:prstGeom>
          <a:noFill/>
          <a:ln/>
        </p:spPr>
        <p:txBody>
          <a:bodyPr wrap="square" lIns="0" tIns="0" rIns="0" bIns="0" rtlCol="0" anchor="t">
            <a:normAutofit/>
          </a:bodyPr>
          <a:lstStyle/>
          <a:p>
            <a:pPr marL="0" indent="0" algn="l">
              <a:lnSpc>
                <a:spcPct val="127000"/>
              </a:lnSpc>
              <a:buNone/>
            </a:pPr>
            <a:r>
              <a:rPr lang="en-US" sz="1150" dirty="0">
                <a:solidFill>
                  <a:srgbClr val="403011"/>
                </a:solidFill>
                <a:latin typeface="Alexandria" pitchFamily="34" charset="0"/>
                <a:ea typeface="Alexandria" pitchFamily="34" charset="-122"/>
                <a:cs typeface="Alexandria" pitchFamily="34" charset="-120"/>
              </a:rPr>
              <a:t>Beyond clinical treatment, patients benefit from a broader network of community support:</a:t>
            </a:r>
            <a:endParaRPr lang="en-US" sz="1150" dirty="0"/>
          </a:p>
        </p:txBody>
      </p:sp>
      <p:sp>
        <p:nvSpPr>
          <p:cNvPr id="19" name="Text 13"/>
          <p:cNvSpPr/>
          <p:nvPr/>
        </p:nvSpPr>
        <p:spPr>
          <a:xfrm>
            <a:off x="6283763" y="2910086"/>
            <a:ext cx="5252807" cy="1177925"/>
          </a:xfrm>
          <a:prstGeom prst="rect">
            <a:avLst/>
          </a:prstGeom>
          <a:noFill/>
          <a:ln/>
        </p:spPr>
        <p:txBody>
          <a:bodyPr wrap="square" lIns="0" tIns="0" rIns="0" bIns="0" rtlCol="0" anchor="t">
            <a:normAutofit/>
          </a:bodyPr>
          <a:lstStyle/>
          <a:p>
            <a:pPr marL="233680" indent="-233680" algn="l">
              <a:lnSpc>
                <a:spcPct val="127000"/>
              </a:lnSpc>
              <a:buSzPct val="100000"/>
              <a:buChar char="•"/>
            </a:pPr>
            <a:r>
              <a:rPr lang="en-US" sz="1150" b="1" dirty="0">
                <a:solidFill>
                  <a:srgbClr val="403011"/>
                </a:solidFill>
                <a:latin typeface="Alexandria Bold" pitchFamily="34" charset="0"/>
                <a:ea typeface="Alexandria Bold" pitchFamily="34" charset="-122"/>
                <a:cs typeface="Alexandria Bold" pitchFamily="34" charset="-120"/>
              </a:rPr>
              <a:t>Carers' services</a:t>
            </a:r>
            <a:r>
              <a:rPr lang="en-US" sz="1150" dirty="0">
                <a:solidFill>
                  <a:srgbClr val="403011"/>
                </a:solidFill>
                <a:latin typeface="Alexandria" pitchFamily="34" charset="0"/>
                <a:ea typeface="Alexandria" pitchFamily="34" charset="-122"/>
                <a:cs typeface="Alexandria" pitchFamily="34" charset="-120"/>
              </a:rPr>
              <a:t> — support for family members and carers affected by a loved one's drug use</a:t>
            </a:r>
            <a:endParaRPr lang="en-US" sz="1150" dirty="0"/>
          </a:p>
          <a:p>
            <a:pPr marL="233680" indent="-233680" algn="l">
              <a:lnSpc>
                <a:spcPct val="127000"/>
              </a:lnSpc>
              <a:buSzPct val="100000"/>
              <a:buChar char="•"/>
            </a:pPr>
            <a:r>
              <a:rPr lang="en-US" sz="1150" b="1" dirty="0">
                <a:solidFill>
                  <a:srgbClr val="403011"/>
                </a:solidFill>
                <a:latin typeface="Alexandria Bold" pitchFamily="34" charset="0"/>
                <a:ea typeface="Alexandria Bold" pitchFamily="34" charset="-122"/>
                <a:cs typeface="Alexandria Bold" pitchFamily="34" charset="-120"/>
              </a:rPr>
              <a:t>Narcotics Anonymous (NA)</a:t>
            </a:r>
            <a:r>
              <a:rPr lang="en-US" sz="1150" dirty="0">
                <a:solidFill>
                  <a:srgbClr val="403011"/>
                </a:solidFill>
                <a:latin typeface="Alexandria" pitchFamily="34" charset="0"/>
                <a:ea typeface="Alexandria" pitchFamily="34" charset="-122"/>
                <a:cs typeface="Alexandria" pitchFamily="34" charset="-120"/>
              </a:rPr>
              <a:t> — peer-led, 12-step self-help programme with local meetings; a valuable adjunct to formal treatment</a:t>
            </a:r>
            <a:endParaRPr lang="en-US" sz="1150" dirty="0"/>
          </a:p>
        </p:txBody>
      </p:sp>
      <p:sp>
        <p:nvSpPr>
          <p:cNvPr id="20" name="Shape 14"/>
          <p:cNvSpPr/>
          <p:nvPr/>
        </p:nvSpPr>
        <p:spPr>
          <a:xfrm>
            <a:off x="6283763" y="4238724"/>
            <a:ext cx="5252807" cy="767953"/>
          </a:xfrm>
          <a:prstGeom prst="roundRect">
            <a:avLst>
              <a:gd name="adj" fmla="val 29074"/>
            </a:avLst>
          </a:prstGeom>
          <a:solidFill>
            <a:srgbClr val="EAEDDE"/>
          </a:solidFill>
          <a:ln/>
        </p:spPr>
        <p:txBody>
          <a:bodyPr/>
          <a:lstStyle/>
          <a:p>
            <a:endParaRPr lang="en-GB"/>
          </a:p>
        </p:txBody>
      </p:sp>
      <p:pic>
        <p:nvPicPr>
          <p:cNvPr id="21" name="Image 4" descr="preencoded.png"/>
          <p:cNvPicPr>
            <a:picLocks noChangeAspect="1"/>
          </p:cNvPicPr>
          <p:nvPr/>
        </p:nvPicPr>
        <p:blipFill>
          <a:blip r:embed="rId7"/>
          <a:stretch>
            <a:fillRect/>
          </a:stretch>
        </p:blipFill>
        <p:spPr>
          <a:xfrm>
            <a:off x="6432588" y="4459585"/>
            <a:ext cx="186031" cy="148828"/>
          </a:xfrm>
          <a:prstGeom prst="rect">
            <a:avLst/>
          </a:prstGeom>
        </p:spPr>
      </p:pic>
      <p:sp>
        <p:nvSpPr>
          <p:cNvPr id="22" name="Text 15"/>
          <p:cNvSpPr/>
          <p:nvPr/>
        </p:nvSpPr>
        <p:spPr>
          <a:xfrm>
            <a:off x="6767442" y="4396482"/>
            <a:ext cx="4620303" cy="452438"/>
          </a:xfrm>
          <a:prstGeom prst="rect">
            <a:avLst/>
          </a:prstGeom>
          <a:noFill/>
          <a:ln/>
        </p:spPr>
        <p:txBody>
          <a:bodyPr wrap="square" lIns="0" tIns="0" rIns="0" bIns="0" rtlCol="0" anchor="t">
            <a:normAutofit/>
          </a:bodyPr>
          <a:lstStyle/>
          <a:p>
            <a:pPr marL="0" indent="0" algn="l">
              <a:lnSpc>
                <a:spcPct val="127000"/>
              </a:lnSpc>
              <a:buNone/>
            </a:pPr>
            <a:r>
              <a:rPr lang="en-US" sz="1150" dirty="0">
                <a:solidFill>
                  <a:srgbClr val="000000"/>
                </a:solidFill>
                <a:latin typeface="Alexandria" pitchFamily="34" charset="0"/>
                <a:ea typeface="Alexandria" pitchFamily="34" charset="-122"/>
                <a:cs typeface="Alexandria" pitchFamily="34" charset="-120"/>
              </a:rPr>
              <a:t>Self-help groups such as NA provide ongoing peer support that clinical services alone cannot replicate.</a:t>
            </a:r>
            <a:endParaRPr lang="en-US" sz="11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661475" y="612676"/>
            <a:ext cx="5648878" cy="490934"/>
          </a:xfrm>
          <a:prstGeom prst="rect">
            <a:avLst/>
          </a:prstGeom>
          <a:noFill/>
          <a:ln/>
        </p:spPr>
        <p:txBody>
          <a:bodyPr wrap="none" lIns="0" tIns="0" rIns="0" bIns="0" rtlCol="0" anchor="t"/>
          <a:lstStyle/>
          <a:p>
            <a:pPr marL="0" indent="0" algn="l">
              <a:lnSpc>
                <a:spcPct val="104000"/>
              </a:lnSpc>
              <a:buNone/>
            </a:pPr>
            <a:r>
              <a:rPr lang="en-US" sz="3050" dirty="0">
                <a:solidFill>
                  <a:srgbClr val="403011"/>
                </a:solidFill>
                <a:latin typeface="Brygada 1918 SemiBold" pitchFamily="34" charset="0"/>
                <a:ea typeface="Brygada 1918 SemiBold" pitchFamily="34" charset="-122"/>
                <a:cs typeface="Brygada 1918 SemiBold" pitchFamily="34" charset="-120"/>
              </a:rPr>
              <a:t>Criminal Justice and Drugs</a:t>
            </a:r>
            <a:endParaRPr lang="en-US" sz="3050" dirty="0"/>
          </a:p>
        </p:txBody>
      </p:sp>
      <p:sp>
        <p:nvSpPr>
          <p:cNvPr id="3" name="Text 1"/>
          <p:cNvSpPr/>
          <p:nvPr/>
        </p:nvSpPr>
        <p:spPr>
          <a:xfrm>
            <a:off x="661475" y="1402060"/>
            <a:ext cx="10868745" cy="490339"/>
          </a:xfrm>
          <a:prstGeom prst="rect">
            <a:avLst/>
          </a:prstGeom>
          <a:noFill/>
          <a:ln/>
        </p:spPr>
        <p:txBody>
          <a:bodyPr wrap="square" lIns="0" tIns="0" rIns="0" bIns="0" rtlCol="0" anchor="t">
            <a:normAutofit/>
          </a:bodyPr>
          <a:lstStyle/>
          <a:p>
            <a:pPr marL="0" indent="0" algn="l">
              <a:lnSpc>
                <a:spcPct val="130000"/>
              </a:lnSpc>
              <a:buNone/>
            </a:pPr>
            <a:r>
              <a:rPr lang="en-US" sz="1200" dirty="0">
                <a:solidFill>
                  <a:srgbClr val="403011"/>
                </a:solidFill>
                <a:latin typeface="Alexandria" pitchFamily="34" charset="0"/>
                <a:ea typeface="Alexandria" pitchFamily="34" charset="-122"/>
                <a:cs typeface="Alexandria" pitchFamily="34" charset="-120"/>
              </a:rPr>
              <a:t>Many patients with drug dependence have contact with the criminal justice system. A number of structured interventions exist at the interface of justice and treatment, aiming to divert drug-using offenders into treatment rather than custody.</a:t>
            </a:r>
            <a:endParaRPr lang="en-US" sz="1200" dirty="0"/>
          </a:p>
        </p:txBody>
      </p:sp>
      <p:sp>
        <p:nvSpPr>
          <p:cNvPr id="4" name="Shape 2"/>
          <p:cNvSpPr/>
          <p:nvPr/>
        </p:nvSpPr>
        <p:spPr>
          <a:xfrm>
            <a:off x="661475" y="2060277"/>
            <a:ext cx="5359762" cy="2017911"/>
          </a:xfrm>
          <a:prstGeom prst="roundRect">
            <a:avLst>
              <a:gd name="adj" fmla="val 11680"/>
            </a:avLst>
          </a:prstGeom>
          <a:solidFill>
            <a:srgbClr val="626C3B"/>
          </a:solidFill>
          <a:ln w="6350">
            <a:solidFill>
              <a:srgbClr val="626C3B"/>
            </a:solidFill>
            <a:prstDash val="solid"/>
          </a:ln>
        </p:spPr>
        <p:txBody>
          <a:bodyPr/>
          <a:lstStyle/>
          <a:p>
            <a:endParaRPr lang="en-GB"/>
          </a:p>
        </p:txBody>
      </p:sp>
      <p:sp>
        <p:nvSpPr>
          <p:cNvPr id="5" name="Shape 3"/>
          <p:cNvSpPr/>
          <p:nvPr/>
        </p:nvSpPr>
        <p:spPr>
          <a:xfrm>
            <a:off x="824884" y="2223691"/>
            <a:ext cx="471277" cy="471289"/>
          </a:xfrm>
          <a:prstGeom prst="roundRect">
            <a:avLst>
              <a:gd name="adj" fmla="val 16166814"/>
            </a:avLst>
          </a:prstGeom>
          <a:solidFill>
            <a:srgbClr val="626C3B"/>
          </a:solidFill>
          <a:ln/>
        </p:spPr>
        <p:txBody>
          <a:bodyPr/>
          <a:lstStyle/>
          <a:p>
            <a:endParaRPr lang="en-GB"/>
          </a:p>
        </p:txBody>
      </p:sp>
      <p:pic>
        <p:nvPicPr>
          <p:cNvPr id="6"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54460" y="2353270"/>
            <a:ext cx="212025" cy="212030"/>
          </a:xfrm>
          <a:prstGeom prst="rect">
            <a:avLst/>
          </a:prstGeom>
        </p:spPr>
      </p:pic>
      <p:sp>
        <p:nvSpPr>
          <p:cNvPr id="7" name="Text 4"/>
          <p:cNvSpPr/>
          <p:nvPr/>
        </p:nvSpPr>
        <p:spPr>
          <a:xfrm>
            <a:off x="824884" y="2844205"/>
            <a:ext cx="3343092" cy="245566"/>
          </a:xfrm>
          <a:prstGeom prst="rect">
            <a:avLst/>
          </a:prstGeom>
          <a:noFill/>
          <a:ln/>
        </p:spPr>
        <p:txBody>
          <a:bodyPr wrap="none" lIns="0" tIns="0" rIns="0" bIns="0" rtlCol="0" anchor="t"/>
          <a:lstStyle/>
          <a:p>
            <a:pPr marL="0" indent="0" algn="l">
              <a:lnSpc>
                <a:spcPct val="104000"/>
              </a:lnSpc>
              <a:buNone/>
            </a:pPr>
            <a:r>
              <a:rPr lang="en-US" sz="1500" dirty="0">
                <a:solidFill>
                  <a:srgbClr val="FFFFFF"/>
                </a:solidFill>
                <a:latin typeface="Brygada 1918 SemiBold" pitchFamily="34" charset="0"/>
                <a:ea typeface="Brygada 1918 SemiBold" pitchFamily="34" charset="-122"/>
                <a:cs typeface="Brygada 1918 SemiBold" pitchFamily="34" charset="-120"/>
              </a:rPr>
              <a:t>Drug Intervention Programme (DIP)</a:t>
            </a:r>
            <a:endParaRPr lang="en-US" sz="1500" dirty="0"/>
          </a:p>
        </p:txBody>
      </p:sp>
      <p:sp>
        <p:nvSpPr>
          <p:cNvPr id="8" name="Text 5"/>
          <p:cNvSpPr/>
          <p:nvPr/>
        </p:nvSpPr>
        <p:spPr>
          <a:xfrm>
            <a:off x="824884" y="3179266"/>
            <a:ext cx="5032944" cy="735509"/>
          </a:xfrm>
          <a:prstGeom prst="rect">
            <a:avLst/>
          </a:prstGeom>
          <a:noFill/>
          <a:ln/>
        </p:spPr>
        <p:txBody>
          <a:bodyPr wrap="square" lIns="0" tIns="0" rIns="0" bIns="0" rtlCol="0" anchor="t">
            <a:normAutofit/>
          </a:bodyPr>
          <a:lstStyle/>
          <a:p>
            <a:pPr marL="0" indent="0" algn="l">
              <a:lnSpc>
                <a:spcPct val="130000"/>
              </a:lnSpc>
              <a:buNone/>
            </a:pPr>
            <a:r>
              <a:rPr lang="en-US" sz="1200" dirty="0">
                <a:solidFill>
                  <a:srgbClr val="FFFFFF"/>
                </a:solidFill>
                <a:latin typeface="Alexandria" pitchFamily="34" charset="0"/>
                <a:ea typeface="Alexandria" pitchFamily="34" charset="-122"/>
                <a:cs typeface="Alexandria" pitchFamily="34" charset="-120"/>
              </a:rPr>
              <a:t>Identifies drug users at point of arrest and provides a pathway into structured treatment, supported by dedicated drugs intervention workers.</a:t>
            </a:r>
            <a:endParaRPr lang="en-US" sz="1200" dirty="0"/>
          </a:p>
        </p:txBody>
      </p:sp>
      <p:sp>
        <p:nvSpPr>
          <p:cNvPr id="9" name="Shape 6"/>
          <p:cNvSpPr/>
          <p:nvPr/>
        </p:nvSpPr>
        <p:spPr>
          <a:xfrm>
            <a:off x="6170458" y="2060277"/>
            <a:ext cx="5359762" cy="2017911"/>
          </a:xfrm>
          <a:prstGeom prst="roundRect">
            <a:avLst>
              <a:gd name="adj" fmla="val 11680"/>
            </a:avLst>
          </a:prstGeom>
          <a:solidFill>
            <a:srgbClr val="626C3B"/>
          </a:solidFill>
          <a:ln w="6350">
            <a:solidFill>
              <a:srgbClr val="83792E"/>
            </a:solidFill>
            <a:prstDash val="solid"/>
          </a:ln>
        </p:spPr>
        <p:txBody>
          <a:bodyPr/>
          <a:lstStyle/>
          <a:p>
            <a:endParaRPr lang="en-GB"/>
          </a:p>
        </p:txBody>
      </p:sp>
      <p:sp>
        <p:nvSpPr>
          <p:cNvPr id="10" name="Shape 7"/>
          <p:cNvSpPr/>
          <p:nvPr/>
        </p:nvSpPr>
        <p:spPr>
          <a:xfrm>
            <a:off x="6333867" y="2223691"/>
            <a:ext cx="471277" cy="471289"/>
          </a:xfrm>
          <a:prstGeom prst="roundRect">
            <a:avLst>
              <a:gd name="adj" fmla="val 16166814"/>
            </a:avLst>
          </a:prstGeom>
          <a:solidFill>
            <a:srgbClr val="83792E"/>
          </a:solidFill>
          <a:ln/>
        </p:spPr>
        <p:txBody>
          <a:bodyPr/>
          <a:lstStyle/>
          <a:p>
            <a:endParaRPr lang="en-GB"/>
          </a:p>
        </p:txBody>
      </p:sp>
      <p:pic>
        <p:nvPicPr>
          <p:cNvPr id="11"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463444" y="2353270"/>
            <a:ext cx="212025" cy="212030"/>
          </a:xfrm>
          <a:prstGeom prst="rect">
            <a:avLst/>
          </a:prstGeom>
        </p:spPr>
      </p:pic>
      <p:sp>
        <p:nvSpPr>
          <p:cNvPr id="12" name="Text 8"/>
          <p:cNvSpPr/>
          <p:nvPr/>
        </p:nvSpPr>
        <p:spPr>
          <a:xfrm>
            <a:off x="6333867" y="2844205"/>
            <a:ext cx="2307770" cy="245566"/>
          </a:xfrm>
          <a:prstGeom prst="rect">
            <a:avLst/>
          </a:prstGeom>
          <a:noFill/>
          <a:ln/>
        </p:spPr>
        <p:txBody>
          <a:bodyPr wrap="none" lIns="0" tIns="0" rIns="0" bIns="0" rtlCol="0" anchor="t"/>
          <a:lstStyle/>
          <a:p>
            <a:pPr marL="0" indent="0" algn="l">
              <a:lnSpc>
                <a:spcPct val="104000"/>
              </a:lnSpc>
              <a:buNone/>
            </a:pPr>
            <a:r>
              <a:rPr lang="en-US" sz="1500" dirty="0">
                <a:solidFill>
                  <a:srgbClr val="FFFFFF"/>
                </a:solidFill>
                <a:latin typeface="Brygada 1918 SemiBold" pitchFamily="34" charset="0"/>
                <a:ea typeface="Brygada 1918 SemiBold" pitchFamily="34" charset="-122"/>
                <a:cs typeface="Brygada 1918 SemiBold" pitchFamily="34" charset="-120"/>
              </a:rPr>
              <a:t>Restriction on Bail (ROB)</a:t>
            </a:r>
            <a:endParaRPr lang="en-US" sz="1500" dirty="0"/>
          </a:p>
        </p:txBody>
      </p:sp>
      <p:sp>
        <p:nvSpPr>
          <p:cNvPr id="13" name="Text 9"/>
          <p:cNvSpPr/>
          <p:nvPr/>
        </p:nvSpPr>
        <p:spPr>
          <a:xfrm>
            <a:off x="6333867" y="3179266"/>
            <a:ext cx="5032944" cy="490339"/>
          </a:xfrm>
          <a:prstGeom prst="rect">
            <a:avLst/>
          </a:prstGeom>
          <a:noFill/>
          <a:ln/>
        </p:spPr>
        <p:txBody>
          <a:bodyPr wrap="square" lIns="0" tIns="0" rIns="0" bIns="0" rtlCol="0" anchor="t">
            <a:normAutofit/>
          </a:bodyPr>
          <a:lstStyle/>
          <a:p>
            <a:pPr marL="0" indent="0" algn="l">
              <a:lnSpc>
                <a:spcPct val="130000"/>
              </a:lnSpc>
              <a:buNone/>
            </a:pPr>
            <a:r>
              <a:rPr lang="en-US" sz="1200" dirty="0">
                <a:solidFill>
                  <a:srgbClr val="FFFFFF"/>
                </a:solidFill>
                <a:latin typeface="Alexandria" pitchFamily="34" charset="0"/>
                <a:ea typeface="Alexandria" pitchFamily="34" charset="-122"/>
                <a:cs typeface="Alexandria" pitchFamily="34" charset="-120"/>
              </a:rPr>
              <a:t>Places conditions on bail that require engagement with drug treatment services as an alternative to remand in custody.</a:t>
            </a:r>
            <a:endParaRPr lang="en-US" sz="1200" dirty="0"/>
          </a:p>
        </p:txBody>
      </p:sp>
      <p:sp>
        <p:nvSpPr>
          <p:cNvPr id="14" name="Shape 10"/>
          <p:cNvSpPr/>
          <p:nvPr/>
        </p:nvSpPr>
        <p:spPr>
          <a:xfrm>
            <a:off x="661475" y="4227413"/>
            <a:ext cx="5359762" cy="2017911"/>
          </a:xfrm>
          <a:prstGeom prst="roundRect">
            <a:avLst>
              <a:gd name="adj" fmla="val 11680"/>
            </a:avLst>
          </a:prstGeom>
          <a:solidFill>
            <a:srgbClr val="626C3B"/>
          </a:solidFill>
          <a:ln w="6350">
            <a:solidFill>
              <a:srgbClr val="E8AF3B"/>
            </a:solidFill>
            <a:prstDash val="solid"/>
          </a:ln>
        </p:spPr>
        <p:txBody>
          <a:bodyPr/>
          <a:lstStyle/>
          <a:p>
            <a:endParaRPr lang="en-GB"/>
          </a:p>
        </p:txBody>
      </p:sp>
      <p:sp>
        <p:nvSpPr>
          <p:cNvPr id="15" name="Shape 11"/>
          <p:cNvSpPr/>
          <p:nvPr/>
        </p:nvSpPr>
        <p:spPr>
          <a:xfrm>
            <a:off x="824884" y="4390827"/>
            <a:ext cx="471277" cy="471289"/>
          </a:xfrm>
          <a:prstGeom prst="roundRect">
            <a:avLst>
              <a:gd name="adj" fmla="val 16166814"/>
            </a:avLst>
          </a:prstGeom>
          <a:solidFill>
            <a:srgbClr val="E8AF3B"/>
          </a:solidFill>
          <a:ln/>
        </p:spPr>
        <p:txBody>
          <a:bodyPr/>
          <a:lstStyle/>
          <a:p>
            <a:endParaRPr lang="en-GB"/>
          </a:p>
        </p:txBody>
      </p:sp>
      <p:pic>
        <p:nvPicPr>
          <p:cNvPr id="16"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54460" y="4520406"/>
            <a:ext cx="212025" cy="212030"/>
          </a:xfrm>
          <a:prstGeom prst="rect">
            <a:avLst/>
          </a:prstGeom>
        </p:spPr>
      </p:pic>
      <p:sp>
        <p:nvSpPr>
          <p:cNvPr id="17" name="Text 12"/>
          <p:cNvSpPr/>
          <p:nvPr/>
        </p:nvSpPr>
        <p:spPr>
          <a:xfrm>
            <a:off x="824884" y="5011341"/>
            <a:ext cx="3704934" cy="245566"/>
          </a:xfrm>
          <a:prstGeom prst="rect">
            <a:avLst/>
          </a:prstGeom>
          <a:noFill/>
          <a:ln/>
        </p:spPr>
        <p:txBody>
          <a:bodyPr wrap="none" lIns="0" tIns="0" rIns="0" bIns="0" rtlCol="0" anchor="t"/>
          <a:lstStyle/>
          <a:p>
            <a:pPr marL="0" indent="0" algn="l">
              <a:lnSpc>
                <a:spcPct val="104000"/>
              </a:lnSpc>
              <a:buNone/>
            </a:pPr>
            <a:r>
              <a:rPr lang="en-US" sz="1500" dirty="0">
                <a:solidFill>
                  <a:srgbClr val="FFFFFF"/>
                </a:solidFill>
                <a:latin typeface="Brygada 1918 SemiBold" pitchFamily="34" charset="0"/>
                <a:ea typeface="Brygada 1918 SemiBold" pitchFamily="34" charset="-122"/>
                <a:cs typeface="Brygada 1918 SemiBold" pitchFamily="34" charset="-120"/>
              </a:rPr>
              <a:t>Drug Treatment &amp; Testing Order (DTTO)</a:t>
            </a:r>
            <a:endParaRPr lang="en-US" sz="1500" dirty="0"/>
          </a:p>
        </p:txBody>
      </p:sp>
      <p:sp>
        <p:nvSpPr>
          <p:cNvPr id="18" name="Text 13"/>
          <p:cNvSpPr/>
          <p:nvPr/>
        </p:nvSpPr>
        <p:spPr>
          <a:xfrm>
            <a:off x="824884" y="5346402"/>
            <a:ext cx="5032944" cy="735509"/>
          </a:xfrm>
          <a:prstGeom prst="rect">
            <a:avLst/>
          </a:prstGeom>
          <a:noFill/>
          <a:ln/>
        </p:spPr>
        <p:txBody>
          <a:bodyPr wrap="square" lIns="0" tIns="0" rIns="0" bIns="0" rtlCol="0" anchor="t">
            <a:normAutofit/>
          </a:bodyPr>
          <a:lstStyle/>
          <a:p>
            <a:pPr marL="0" indent="0" algn="l">
              <a:lnSpc>
                <a:spcPct val="130000"/>
              </a:lnSpc>
              <a:buNone/>
            </a:pPr>
            <a:r>
              <a:rPr lang="en-US" sz="1200" dirty="0">
                <a:solidFill>
                  <a:srgbClr val="FFFFFF"/>
                </a:solidFill>
                <a:latin typeface="Alexandria" pitchFamily="34" charset="0"/>
                <a:ea typeface="Alexandria" pitchFamily="34" charset="-122"/>
                <a:cs typeface="Alexandria" pitchFamily="34" charset="-120"/>
              </a:rPr>
              <a:t>A community sentence requiring the offender to undergo drug treatment and submit to regular drug testing as supervised by the court.</a:t>
            </a:r>
            <a:endParaRPr lang="en-US" sz="1200" dirty="0"/>
          </a:p>
        </p:txBody>
      </p:sp>
      <p:sp>
        <p:nvSpPr>
          <p:cNvPr id="19" name="Shape 14"/>
          <p:cNvSpPr/>
          <p:nvPr/>
        </p:nvSpPr>
        <p:spPr>
          <a:xfrm>
            <a:off x="6170458" y="4227413"/>
            <a:ext cx="5359762" cy="2017911"/>
          </a:xfrm>
          <a:prstGeom prst="roundRect">
            <a:avLst>
              <a:gd name="adj" fmla="val 11680"/>
            </a:avLst>
          </a:prstGeom>
          <a:solidFill>
            <a:srgbClr val="626C3B"/>
          </a:solidFill>
          <a:ln w="6350">
            <a:solidFill>
              <a:srgbClr val="CC914D"/>
            </a:solidFill>
            <a:prstDash val="solid"/>
          </a:ln>
        </p:spPr>
        <p:txBody>
          <a:bodyPr/>
          <a:lstStyle/>
          <a:p>
            <a:endParaRPr lang="en-GB"/>
          </a:p>
        </p:txBody>
      </p:sp>
      <p:sp>
        <p:nvSpPr>
          <p:cNvPr id="20" name="Shape 15"/>
          <p:cNvSpPr/>
          <p:nvPr/>
        </p:nvSpPr>
        <p:spPr>
          <a:xfrm>
            <a:off x="6333867" y="4390827"/>
            <a:ext cx="471277" cy="471289"/>
          </a:xfrm>
          <a:prstGeom prst="roundRect">
            <a:avLst>
              <a:gd name="adj" fmla="val 16166814"/>
            </a:avLst>
          </a:prstGeom>
          <a:solidFill>
            <a:srgbClr val="CC914D"/>
          </a:solidFill>
          <a:ln/>
        </p:spPr>
        <p:txBody>
          <a:bodyPr/>
          <a:lstStyle/>
          <a:p>
            <a:endParaRPr lang="en-GB"/>
          </a:p>
        </p:txBody>
      </p:sp>
      <p:pic>
        <p:nvPicPr>
          <p:cNvPr id="21"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463444" y="4520406"/>
            <a:ext cx="212025" cy="212030"/>
          </a:xfrm>
          <a:prstGeom prst="rect">
            <a:avLst/>
          </a:prstGeom>
        </p:spPr>
      </p:pic>
      <p:sp>
        <p:nvSpPr>
          <p:cNvPr id="22" name="Text 16"/>
          <p:cNvSpPr/>
          <p:nvPr/>
        </p:nvSpPr>
        <p:spPr>
          <a:xfrm>
            <a:off x="6333867" y="5011341"/>
            <a:ext cx="2699873" cy="245566"/>
          </a:xfrm>
          <a:prstGeom prst="rect">
            <a:avLst/>
          </a:prstGeom>
          <a:noFill/>
          <a:ln/>
        </p:spPr>
        <p:txBody>
          <a:bodyPr wrap="none" lIns="0" tIns="0" rIns="0" bIns="0" rtlCol="0" anchor="t"/>
          <a:lstStyle/>
          <a:p>
            <a:pPr marL="0" indent="0" algn="l">
              <a:lnSpc>
                <a:spcPct val="104000"/>
              </a:lnSpc>
              <a:buNone/>
            </a:pPr>
            <a:r>
              <a:rPr lang="en-US" sz="1500" dirty="0">
                <a:solidFill>
                  <a:srgbClr val="FFFFFF"/>
                </a:solidFill>
                <a:latin typeface="Brygada 1918 SemiBold" pitchFamily="34" charset="0"/>
                <a:ea typeface="Brygada 1918 SemiBold" pitchFamily="34" charset="-122"/>
                <a:cs typeface="Brygada 1918 SemiBold" pitchFamily="34" charset="-120"/>
              </a:rPr>
              <a:t>Support Workers &amp; Activities</a:t>
            </a:r>
            <a:endParaRPr lang="en-US" sz="1500" dirty="0"/>
          </a:p>
        </p:txBody>
      </p:sp>
      <p:sp>
        <p:nvSpPr>
          <p:cNvPr id="23" name="Text 17"/>
          <p:cNvSpPr/>
          <p:nvPr/>
        </p:nvSpPr>
        <p:spPr>
          <a:xfrm>
            <a:off x="6333867" y="5346402"/>
            <a:ext cx="5032944" cy="735509"/>
          </a:xfrm>
          <a:prstGeom prst="rect">
            <a:avLst/>
          </a:prstGeom>
          <a:noFill/>
          <a:ln/>
        </p:spPr>
        <p:txBody>
          <a:bodyPr wrap="square" lIns="0" tIns="0" rIns="0" bIns="0" rtlCol="0" anchor="t">
            <a:normAutofit/>
          </a:bodyPr>
          <a:lstStyle/>
          <a:p>
            <a:pPr marL="0" indent="0" algn="l">
              <a:lnSpc>
                <a:spcPct val="130000"/>
              </a:lnSpc>
              <a:buNone/>
            </a:pPr>
            <a:r>
              <a:rPr lang="en-US" sz="1200" dirty="0">
                <a:solidFill>
                  <a:srgbClr val="FFFFFF"/>
                </a:solidFill>
                <a:latin typeface="Alexandria" pitchFamily="34" charset="0"/>
                <a:ea typeface="Alexandria" pitchFamily="34" charset="-122"/>
                <a:cs typeface="Alexandria" pitchFamily="34" charset="-120"/>
              </a:rPr>
              <a:t>Dedicated support workers and structured activities help stabilise patients involved with the justice system, addressing social and vocational needs alongside clinical treatment.</a:t>
            </a:r>
            <a:endParaRPr lang="en-US" sz="1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661475" y="1225947"/>
            <a:ext cx="10735498" cy="516731"/>
          </a:xfrm>
          <a:prstGeom prst="rect">
            <a:avLst/>
          </a:prstGeom>
          <a:noFill/>
          <a:ln/>
        </p:spPr>
        <p:txBody>
          <a:bodyPr wrap="none" lIns="0" tIns="0" rIns="0" bIns="0" rtlCol="0" anchor="t"/>
          <a:lstStyle/>
          <a:p>
            <a:pPr marL="0" indent="0" algn="l">
              <a:lnSpc>
                <a:spcPct val="104000"/>
              </a:lnSpc>
              <a:buNone/>
            </a:pPr>
            <a:r>
              <a:rPr lang="en-US" sz="3250" dirty="0">
                <a:solidFill>
                  <a:srgbClr val="403011"/>
                </a:solidFill>
                <a:latin typeface="Brygada 1918 SemiBold" pitchFamily="34" charset="0"/>
                <a:ea typeface="Brygada 1918 SemiBold" pitchFamily="34" charset="-122"/>
                <a:cs typeface="Brygada 1918 SemiBold" pitchFamily="34" charset="-120"/>
              </a:rPr>
              <a:t>Principles of Treatment — Choosing an Intervention</a:t>
            </a:r>
            <a:endParaRPr lang="en-US" sz="3250" dirty="0"/>
          </a:p>
        </p:txBody>
      </p:sp>
      <p:sp>
        <p:nvSpPr>
          <p:cNvPr id="3" name="Text 1"/>
          <p:cNvSpPr/>
          <p:nvPr/>
        </p:nvSpPr>
        <p:spPr>
          <a:xfrm>
            <a:off x="661475" y="2073374"/>
            <a:ext cx="10868745"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403011"/>
                </a:solidFill>
                <a:latin typeface="Alexandria" pitchFamily="34" charset="0"/>
                <a:ea typeface="Alexandria" pitchFamily="34" charset="-122"/>
                <a:cs typeface="Alexandria" pitchFamily="34" charset="-120"/>
              </a:rPr>
              <a:t>The choice of intervention should be guided by the substance(s) being misused, the patient's goals, and their current stage of readiness. Three broad treatment approaches are available in primary care.</a:t>
            </a:r>
            <a:endParaRPr lang="en-US" sz="130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1475" y="2788642"/>
            <a:ext cx="3512653" cy="2843312"/>
          </a:xfrm>
          <a:prstGeom prst="rect">
            <a:avLst/>
          </a:prstGeom>
        </p:spPr>
      </p:pic>
      <p:sp>
        <p:nvSpPr>
          <p:cNvPr id="5" name="Text 2"/>
          <p:cNvSpPr/>
          <p:nvPr/>
        </p:nvSpPr>
        <p:spPr>
          <a:xfrm>
            <a:off x="922017" y="2972991"/>
            <a:ext cx="2191985" cy="258465"/>
          </a:xfrm>
          <a:prstGeom prst="rect">
            <a:avLst/>
          </a:prstGeom>
          <a:noFill/>
          <a:ln/>
        </p:spPr>
        <p:txBody>
          <a:bodyPr wrap="none" lIns="0" tIns="0" rIns="0" bIns="0" rtlCol="0" anchor="t"/>
          <a:lstStyle/>
          <a:p>
            <a:pPr marL="0" indent="0" algn="l">
              <a:lnSpc>
                <a:spcPct val="104000"/>
              </a:lnSpc>
              <a:buNone/>
            </a:pPr>
            <a:r>
              <a:rPr lang="en-US" sz="1600" dirty="0">
                <a:solidFill>
                  <a:srgbClr val="403011"/>
                </a:solidFill>
                <a:latin typeface="Brygada 1918 SemiBold" pitchFamily="34" charset="0"/>
                <a:ea typeface="Brygada 1918 SemiBold" pitchFamily="34" charset="-122"/>
                <a:cs typeface="Brygada 1918 SemiBold" pitchFamily="34" charset="-120"/>
              </a:rPr>
              <a:t>Substitute Prescribing</a:t>
            </a:r>
            <a:endParaRPr lang="en-US" sz="1600" dirty="0"/>
          </a:p>
        </p:txBody>
      </p:sp>
      <p:sp>
        <p:nvSpPr>
          <p:cNvPr id="6" name="Text 3"/>
          <p:cNvSpPr/>
          <p:nvPr/>
        </p:nvSpPr>
        <p:spPr>
          <a:xfrm>
            <a:off x="922017" y="3330674"/>
            <a:ext cx="3067767" cy="2116931"/>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403011"/>
                </a:solidFill>
                <a:latin typeface="Alexandria" pitchFamily="34" charset="0"/>
                <a:ea typeface="Alexandria" pitchFamily="34" charset="-122"/>
                <a:cs typeface="Alexandria" pitchFamily="34" charset="-120"/>
              </a:rPr>
              <a:t>Appropriate for opiate and benzodiazepine dependence. Aims to reduce physical, psychological, and social harm by providing a safer, controlled alternative. Can be used for maintenance (stabilisation) or as part of a structured detoxification programme.</a:t>
            </a:r>
            <a:endParaRPr lang="en-US" sz="1300" dirty="0"/>
          </a:p>
        </p:txBody>
      </p:sp>
      <p:pic>
        <p:nvPicPr>
          <p:cNvPr id="7"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339422" y="2788642"/>
            <a:ext cx="3512752" cy="2843312"/>
          </a:xfrm>
          <a:prstGeom prst="rect">
            <a:avLst/>
          </a:prstGeom>
        </p:spPr>
      </p:pic>
      <p:sp>
        <p:nvSpPr>
          <p:cNvPr id="8" name="Text 4"/>
          <p:cNvSpPr/>
          <p:nvPr/>
        </p:nvSpPr>
        <p:spPr>
          <a:xfrm>
            <a:off x="4599964" y="2972991"/>
            <a:ext cx="2067369" cy="258465"/>
          </a:xfrm>
          <a:prstGeom prst="rect">
            <a:avLst/>
          </a:prstGeom>
          <a:noFill/>
          <a:ln/>
        </p:spPr>
        <p:txBody>
          <a:bodyPr wrap="none" lIns="0" tIns="0" rIns="0" bIns="0" rtlCol="0" anchor="t"/>
          <a:lstStyle/>
          <a:p>
            <a:pPr marL="0" indent="0" algn="l">
              <a:lnSpc>
                <a:spcPct val="104000"/>
              </a:lnSpc>
              <a:buNone/>
            </a:pPr>
            <a:r>
              <a:rPr lang="en-US" sz="1600" dirty="0">
                <a:solidFill>
                  <a:srgbClr val="403011"/>
                </a:solidFill>
                <a:latin typeface="Brygada 1918 SemiBold" pitchFamily="34" charset="0"/>
                <a:ea typeface="Brygada 1918 SemiBold" pitchFamily="34" charset="-122"/>
                <a:cs typeface="Brygada 1918 SemiBold" pitchFamily="34" charset="-120"/>
              </a:rPr>
              <a:t>Symptomatic Relief</a:t>
            </a:r>
            <a:endParaRPr lang="en-US" sz="1600" dirty="0"/>
          </a:p>
        </p:txBody>
      </p:sp>
      <p:sp>
        <p:nvSpPr>
          <p:cNvPr id="9" name="Text 5"/>
          <p:cNvSpPr/>
          <p:nvPr/>
        </p:nvSpPr>
        <p:spPr>
          <a:xfrm>
            <a:off x="4599964" y="3330674"/>
            <a:ext cx="3067866" cy="1852315"/>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403011"/>
                </a:solidFill>
                <a:latin typeface="Alexandria" pitchFamily="34" charset="0"/>
                <a:ea typeface="Alexandria" pitchFamily="34" charset="-122"/>
                <a:cs typeface="Alexandria" pitchFamily="34" charset="-120"/>
              </a:rPr>
              <a:t>Most appropriate for stimulant misuse (e.g. cocaine, amphetamine), where no licensed substitute exists. Focuses on managing withdrawal symptoms — such as low mood, fatigue, and cravings — alongside psychosocial support.</a:t>
            </a:r>
            <a:endParaRPr lang="en-US" sz="1300" dirty="0"/>
          </a:p>
        </p:txBody>
      </p:sp>
      <p:pic>
        <p:nvPicPr>
          <p:cNvPr id="10"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017468" y="2788642"/>
            <a:ext cx="3512653" cy="2843312"/>
          </a:xfrm>
          <a:prstGeom prst="rect">
            <a:avLst/>
          </a:prstGeom>
        </p:spPr>
      </p:pic>
      <p:sp>
        <p:nvSpPr>
          <p:cNvPr id="11" name="Text 6"/>
          <p:cNvSpPr/>
          <p:nvPr/>
        </p:nvSpPr>
        <p:spPr>
          <a:xfrm>
            <a:off x="8278010" y="2972991"/>
            <a:ext cx="2067369" cy="258465"/>
          </a:xfrm>
          <a:prstGeom prst="rect">
            <a:avLst/>
          </a:prstGeom>
          <a:noFill/>
          <a:ln/>
        </p:spPr>
        <p:txBody>
          <a:bodyPr wrap="none" lIns="0" tIns="0" rIns="0" bIns="0" rtlCol="0" anchor="t"/>
          <a:lstStyle/>
          <a:p>
            <a:pPr marL="0" indent="0" algn="l">
              <a:lnSpc>
                <a:spcPct val="104000"/>
              </a:lnSpc>
              <a:buNone/>
            </a:pPr>
            <a:r>
              <a:rPr lang="en-US" sz="1600" dirty="0">
                <a:solidFill>
                  <a:srgbClr val="403011"/>
                </a:solidFill>
                <a:latin typeface="Brygada 1918 SemiBold" pitchFamily="34" charset="0"/>
                <a:ea typeface="Brygada 1918 SemiBold" pitchFamily="34" charset="-122"/>
                <a:cs typeface="Brygada 1918 SemiBold" pitchFamily="34" charset="-120"/>
              </a:rPr>
              <a:t>Relapse Prevention</a:t>
            </a:r>
            <a:endParaRPr lang="en-US" sz="1600" dirty="0"/>
          </a:p>
        </p:txBody>
      </p:sp>
      <p:sp>
        <p:nvSpPr>
          <p:cNvPr id="12" name="Text 7"/>
          <p:cNvSpPr/>
          <p:nvPr/>
        </p:nvSpPr>
        <p:spPr>
          <a:xfrm>
            <a:off x="8278010" y="3330674"/>
            <a:ext cx="3067767" cy="2116931"/>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403011"/>
                </a:solidFill>
                <a:latin typeface="Alexandria" pitchFamily="34" charset="0"/>
                <a:ea typeface="Alexandria" pitchFamily="34" charset="-122"/>
                <a:cs typeface="Alexandria" pitchFamily="34" charset="-120"/>
              </a:rPr>
              <a:t>Can be medical or non-medical. </a:t>
            </a:r>
            <a:r>
              <a:rPr lang="en-US" sz="1300" b="1" dirty="0">
                <a:solidFill>
                  <a:srgbClr val="403011"/>
                </a:solidFill>
                <a:latin typeface="Alexandria Bold" pitchFamily="34" charset="0"/>
                <a:ea typeface="Alexandria Bold" pitchFamily="34" charset="-122"/>
                <a:cs typeface="Alexandria Bold" pitchFamily="34" charset="-120"/>
              </a:rPr>
              <a:t>Naltrexone</a:t>
            </a:r>
            <a:r>
              <a:rPr lang="en-US" sz="1300" dirty="0">
                <a:solidFill>
                  <a:srgbClr val="403011"/>
                </a:solidFill>
                <a:latin typeface="Alexandria" pitchFamily="34" charset="0"/>
                <a:ea typeface="Alexandria" pitchFamily="34" charset="-122"/>
                <a:cs typeface="Alexandria" pitchFamily="34" charset="-120"/>
              </a:rPr>
              <a:t> (an opioid antagonist) blocks the effects of opiates and reduces relapse risk. </a:t>
            </a:r>
            <a:r>
              <a:rPr lang="en-US" sz="1300" b="1" dirty="0">
                <a:solidFill>
                  <a:srgbClr val="403011"/>
                </a:solidFill>
                <a:latin typeface="Alexandria Bold" pitchFamily="34" charset="0"/>
                <a:ea typeface="Alexandria Bold" pitchFamily="34" charset="-122"/>
                <a:cs typeface="Alexandria Bold" pitchFamily="34" charset="-120"/>
              </a:rPr>
              <a:t>Supportive counselling</a:t>
            </a:r>
            <a:r>
              <a:rPr lang="en-US" sz="1300" dirty="0">
                <a:solidFill>
                  <a:srgbClr val="403011"/>
                </a:solidFill>
                <a:latin typeface="Alexandria" pitchFamily="34" charset="0"/>
                <a:ea typeface="Alexandria" pitchFamily="34" charset="-122"/>
                <a:cs typeface="Alexandria" pitchFamily="34" charset="-120"/>
              </a:rPr>
              <a:t> addresses triggers, coping strategies, and long-term behavioural change — essential for sustained recovery.</a:t>
            </a:r>
            <a:endParaRPr lang="en-US" sz="13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661475" y="805160"/>
            <a:ext cx="11111428" cy="490934"/>
          </a:xfrm>
          <a:prstGeom prst="rect">
            <a:avLst/>
          </a:prstGeom>
          <a:noFill/>
          <a:ln/>
        </p:spPr>
        <p:txBody>
          <a:bodyPr wrap="none" lIns="0" tIns="0" rIns="0" bIns="0" rtlCol="0" anchor="t"/>
          <a:lstStyle/>
          <a:p>
            <a:pPr marL="0" indent="0" algn="l">
              <a:lnSpc>
                <a:spcPct val="104000"/>
              </a:lnSpc>
              <a:buNone/>
            </a:pPr>
            <a:r>
              <a:rPr lang="en-US" sz="3050" dirty="0">
                <a:solidFill>
                  <a:srgbClr val="403011"/>
                </a:solidFill>
                <a:latin typeface="Brygada 1918 SemiBold" pitchFamily="34" charset="0"/>
                <a:ea typeface="Brygada 1918 SemiBold" pitchFamily="34" charset="-122"/>
                <a:cs typeface="Brygada 1918 SemiBold" pitchFamily="34" charset="-120"/>
              </a:rPr>
              <a:t>Principles of Treatment — Choosing an Opiate Substitute</a:t>
            </a:r>
            <a:endParaRPr lang="en-US" sz="3050" dirty="0"/>
          </a:p>
        </p:txBody>
      </p:sp>
      <p:sp>
        <p:nvSpPr>
          <p:cNvPr id="3" name="Text 1"/>
          <p:cNvSpPr/>
          <p:nvPr/>
        </p:nvSpPr>
        <p:spPr>
          <a:xfrm>
            <a:off x="661475" y="1594545"/>
            <a:ext cx="10868745" cy="490339"/>
          </a:xfrm>
          <a:prstGeom prst="rect">
            <a:avLst/>
          </a:prstGeom>
          <a:noFill/>
          <a:ln/>
        </p:spPr>
        <p:txBody>
          <a:bodyPr wrap="square" lIns="0" tIns="0" rIns="0" bIns="0" rtlCol="0" anchor="t">
            <a:normAutofit/>
          </a:bodyPr>
          <a:lstStyle/>
          <a:p>
            <a:pPr marL="0" indent="0" algn="l">
              <a:lnSpc>
                <a:spcPct val="130000"/>
              </a:lnSpc>
              <a:buNone/>
            </a:pPr>
            <a:r>
              <a:rPr lang="en-US" sz="1200" dirty="0">
                <a:solidFill>
                  <a:srgbClr val="403011"/>
                </a:solidFill>
                <a:latin typeface="Alexandria" pitchFamily="34" charset="0"/>
                <a:ea typeface="Alexandria" pitchFamily="34" charset="-122"/>
                <a:cs typeface="Alexandria" pitchFamily="34" charset="-120"/>
              </a:rPr>
              <a:t>Three opiate substitute medications are commonly used in primary care. Each has a distinct clinical profile; the choice should be guided by the patient's individual circumstances, clinical need, and treatment goals.</a:t>
            </a:r>
            <a:endParaRPr lang="en-US" sz="1200" dirty="0"/>
          </a:p>
        </p:txBody>
      </p:sp>
      <p:sp>
        <p:nvSpPr>
          <p:cNvPr id="4" name="Shape 2"/>
          <p:cNvSpPr/>
          <p:nvPr/>
        </p:nvSpPr>
        <p:spPr>
          <a:xfrm>
            <a:off x="661475" y="2252762"/>
            <a:ext cx="10868745" cy="2779812"/>
          </a:xfrm>
          <a:prstGeom prst="roundRect">
            <a:avLst>
              <a:gd name="adj" fmla="val 8478"/>
            </a:avLst>
          </a:prstGeom>
          <a:solidFill>
            <a:srgbClr val="626C3B"/>
          </a:solidFill>
          <a:ln w="6350">
            <a:solidFill>
              <a:srgbClr val="7B8554"/>
            </a:solidFill>
            <a:prstDash val="solid"/>
          </a:ln>
        </p:spPr>
        <p:txBody>
          <a:bodyPr/>
          <a:lstStyle/>
          <a:p>
            <a:endParaRPr lang="en-GB"/>
          </a:p>
        </p:txBody>
      </p:sp>
      <p:sp>
        <p:nvSpPr>
          <p:cNvPr id="5" name="Shape 3"/>
          <p:cNvSpPr/>
          <p:nvPr/>
        </p:nvSpPr>
        <p:spPr>
          <a:xfrm>
            <a:off x="667825" y="2259112"/>
            <a:ext cx="3618616" cy="2767112"/>
          </a:xfrm>
          <a:prstGeom prst="rect">
            <a:avLst/>
          </a:prstGeom>
          <a:solidFill>
            <a:srgbClr val="626C3B"/>
          </a:solidFill>
          <a:ln/>
        </p:spPr>
        <p:txBody>
          <a:bodyPr/>
          <a:lstStyle/>
          <a:p>
            <a:endParaRPr lang="en-GB"/>
          </a:p>
        </p:txBody>
      </p:sp>
      <p:sp>
        <p:nvSpPr>
          <p:cNvPr id="6" name="Text 4"/>
          <p:cNvSpPr/>
          <p:nvPr/>
        </p:nvSpPr>
        <p:spPr>
          <a:xfrm>
            <a:off x="824884" y="2416175"/>
            <a:ext cx="1963986" cy="245566"/>
          </a:xfrm>
          <a:prstGeom prst="rect">
            <a:avLst/>
          </a:prstGeom>
          <a:noFill/>
          <a:ln/>
        </p:spPr>
        <p:txBody>
          <a:bodyPr wrap="none" lIns="0" tIns="0" rIns="0" bIns="0" rtlCol="0" anchor="t"/>
          <a:lstStyle/>
          <a:p>
            <a:pPr marL="0" indent="0" algn="l">
              <a:lnSpc>
                <a:spcPct val="104000"/>
              </a:lnSpc>
              <a:buNone/>
            </a:pPr>
            <a:r>
              <a:rPr lang="en-US" sz="1500" dirty="0">
                <a:solidFill>
                  <a:srgbClr val="FFFFFF"/>
                </a:solidFill>
                <a:latin typeface="Brygada 1918 SemiBold" pitchFamily="34" charset="0"/>
                <a:ea typeface="Brygada 1918 SemiBold" pitchFamily="34" charset="-122"/>
                <a:cs typeface="Brygada 1918 SemiBold" pitchFamily="34" charset="-120"/>
              </a:rPr>
              <a:t>Methadone</a:t>
            </a:r>
            <a:endParaRPr lang="en-US" sz="1500" dirty="0"/>
          </a:p>
        </p:txBody>
      </p:sp>
      <p:sp>
        <p:nvSpPr>
          <p:cNvPr id="7" name="Text 5"/>
          <p:cNvSpPr/>
          <p:nvPr/>
        </p:nvSpPr>
        <p:spPr>
          <a:xfrm>
            <a:off x="824884" y="2751237"/>
            <a:ext cx="3304497" cy="2117923"/>
          </a:xfrm>
          <a:prstGeom prst="rect">
            <a:avLst/>
          </a:prstGeom>
          <a:noFill/>
          <a:ln/>
        </p:spPr>
        <p:txBody>
          <a:bodyPr wrap="square" lIns="0" tIns="0" rIns="0" bIns="0" rtlCol="0" anchor="t">
            <a:normAutofit/>
          </a:bodyPr>
          <a:lstStyle/>
          <a:p>
            <a:pPr marL="243840" indent="-243840" algn="l">
              <a:lnSpc>
                <a:spcPct val="130000"/>
              </a:lnSpc>
              <a:buSzPct val="100000"/>
              <a:buChar char="•"/>
            </a:pPr>
            <a:r>
              <a:rPr lang="en-US" sz="1200" dirty="0">
                <a:solidFill>
                  <a:srgbClr val="FFFFFF"/>
                </a:solidFill>
                <a:latin typeface="Alexandria" pitchFamily="34" charset="0"/>
                <a:ea typeface="Alexandria" pitchFamily="34" charset="-122"/>
                <a:cs typeface="Alexandria" pitchFamily="34" charset="-120"/>
              </a:rPr>
              <a:t>Long-acting oral liquid — cannot be injected as mixture</a:t>
            </a:r>
            <a:endParaRPr lang="en-US" sz="1200" dirty="0"/>
          </a:p>
          <a:p>
            <a:pPr marL="243840" indent="-243840" algn="l">
              <a:lnSpc>
                <a:spcPct val="130000"/>
              </a:lnSpc>
              <a:buSzPct val="100000"/>
              <a:buChar char="•"/>
            </a:pPr>
            <a:r>
              <a:rPr lang="en-US" sz="1200" dirty="0">
                <a:solidFill>
                  <a:srgbClr val="FFFFFF"/>
                </a:solidFill>
                <a:latin typeface="Alexandria" pitchFamily="34" charset="0"/>
                <a:ea typeface="Alexandria" pitchFamily="34" charset="-122"/>
                <a:cs typeface="Alexandria" pitchFamily="34" charset="-120"/>
              </a:rPr>
              <a:t>Sedating; useful for patients with severe dependence</a:t>
            </a:r>
            <a:endParaRPr lang="en-US" sz="1200" dirty="0"/>
          </a:p>
          <a:p>
            <a:pPr marL="243840" indent="-243840" algn="l">
              <a:lnSpc>
                <a:spcPct val="130000"/>
              </a:lnSpc>
              <a:buSzPct val="100000"/>
              <a:buChar char="•"/>
            </a:pPr>
            <a:r>
              <a:rPr lang="en-US" sz="1200" dirty="0">
                <a:solidFill>
                  <a:srgbClr val="FFFFFF"/>
                </a:solidFill>
                <a:latin typeface="Alexandria" pitchFamily="34" charset="0"/>
                <a:ea typeface="Alexandria" pitchFamily="34" charset="-122"/>
                <a:cs typeface="Alexandria" pitchFamily="34" charset="-120"/>
              </a:rPr>
              <a:t>Withdrawal can be prolonged and difficult</a:t>
            </a:r>
            <a:endParaRPr lang="en-US" sz="1200" dirty="0"/>
          </a:p>
          <a:p>
            <a:pPr marL="243840" indent="-243840" algn="l">
              <a:lnSpc>
                <a:spcPct val="130000"/>
              </a:lnSpc>
              <a:buSzPct val="100000"/>
              <a:buChar char="•"/>
            </a:pPr>
            <a:r>
              <a:rPr lang="en-US" sz="1200" dirty="0">
                <a:solidFill>
                  <a:srgbClr val="FFFFFF"/>
                </a:solidFill>
                <a:latin typeface="Alexandria" pitchFamily="34" charset="0"/>
                <a:ea typeface="Alexandria" pitchFamily="34" charset="-122"/>
                <a:cs typeface="Alexandria" pitchFamily="34" charset="-120"/>
              </a:rPr>
              <a:t>Gold standard for maintenance treatment</a:t>
            </a:r>
            <a:endParaRPr lang="en-US" sz="1200" dirty="0"/>
          </a:p>
        </p:txBody>
      </p:sp>
      <p:sp>
        <p:nvSpPr>
          <p:cNvPr id="8" name="Shape 6"/>
          <p:cNvSpPr/>
          <p:nvPr/>
        </p:nvSpPr>
        <p:spPr>
          <a:xfrm>
            <a:off x="4286440" y="2259112"/>
            <a:ext cx="3618715" cy="2767112"/>
          </a:xfrm>
          <a:prstGeom prst="rect">
            <a:avLst/>
          </a:prstGeom>
          <a:solidFill>
            <a:srgbClr val="626C3B"/>
          </a:solidFill>
          <a:ln/>
        </p:spPr>
        <p:txBody>
          <a:bodyPr/>
          <a:lstStyle/>
          <a:p>
            <a:endParaRPr lang="en-GB"/>
          </a:p>
        </p:txBody>
      </p:sp>
      <p:sp>
        <p:nvSpPr>
          <p:cNvPr id="9" name="Shape 7"/>
          <p:cNvSpPr/>
          <p:nvPr/>
        </p:nvSpPr>
        <p:spPr>
          <a:xfrm>
            <a:off x="4286440" y="2259112"/>
            <a:ext cx="19050" cy="2767112"/>
          </a:xfrm>
          <a:prstGeom prst="roundRect">
            <a:avLst>
              <a:gd name="adj" fmla="val 1237177"/>
            </a:avLst>
          </a:prstGeom>
          <a:solidFill>
            <a:srgbClr val="9C9247"/>
          </a:solidFill>
          <a:ln/>
        </p:spPr>
        <p:txBody>
          <a:bodyPr/>
          <a:lstStyle/>
          <a:p>
            <a:endParaRPr lang="en-GB"/>
          </a:p>
        </p:txBody>
      </p:sp>
      <p:sp>
        <p:nvSpPr>
          <p:cNvPr id="10" name="Text 8"/>
          <p:cNvSpPr/>
          <p:nvPr/>
        </p:nvSpPr>
        <p:spPr>
          <a:xfrm>
            <a:off x="4443500" y="2416175"/>
            <a:ext cx="2365514" cy="245566"/>
          </a:xfrm>
          <a:prstGeom prst="rect">
            <a:avLst/>
          </a:prstGeom>
          <a:noFill/>
          <a:ln/>
        </p:spPr>
        <p:txBody>
          <a:bodyPr wrap="none" lIns="0" tIns="0" rIns="0" bIns="0" rtlCol="0" anchor="t"/>
          <a:lstStyle/>
          <a:p>
            <a:pPr marL="0" indent="0" algn="l">
              <a:lnSpc>
                <a:spcPct val="104000"/>
              </a:lnSpc>
              <a:buNone/>
            </a:pPr>
            <a:r>
              <a:rPr lang="en-US" sz="1500" dirty="0">
                <a:solidFill>
                  <a:srgbClr val="FFFFFF"/>
                </a:solidFill>
                <a:latin typeface="Brygada 1918 SemiBold" pitchFamily="34" charset="0"/>
                <a:ea typeface="Brygada 1918 SemiBold" pitchFamily="34" charset="-122"/>
                <a:cs typeface="Brygada 1918 SemiBold" pitchFamily="34" charset="-120"/>
              </a:rPr>
              <a:t>Buprenorphine (Subutex)</a:t>
            </a:r>
            <a:endParaRPr lang="en-US" sz="1500" dirty="0"/>
          </a:p>
        </p:txBody>
      </p:sp>
      <p:sp>
        <p:nvSpPr>
          <p:cNvPr id="11" name="Text 9"/>
          <p:cNvSpPr/>
          <p:nvPr/>
        </p:nvSpPr>
        <p:spPr>
          <a:xfrm>
            <a:off x="4443500" y="2751237"/>
            <a:ext cx="3304596" cy="2117923"/>
          </a:xfrm>
          <a:prstGeom prst="rect">
            <a:avLst/>
          </a:prstGeom>
          <a:noFill/>
          <a:ln/>
        </p:spPr>
        <p:txBody>
          <a:bodyPr wrap="square" lIns="0" tIns="0" rIns="0" bIns="0" rtlCol="0" anchor="t">
            <a:normAutofit/>
          </a:bodyPr>
          <a:lstStyle/>
          <a:p>
            <a:pPr marL="243840" indent="-243840" algn="l">
              <a:lnSpc>
                <a:spcPct val="130000"/>
              </a:lnSpc>
              <a:buSzPct val="100000"/>
              <a:buChar char="•"/>
            </a:pPr>
            <a:r>
              <a:rPr lang="en-US" sz="1200" dirty="0">
                <a:solidFill>
                  <a:srgbClr val="FFFFFF"/>
                </a:solidFill>
                <a:latin typeface="Alexandria" pitchFamily="34" charset="0"/>
                <a:ea typeface="Alexandria" pitchFamily="34" charset="-122"/>
                <a:cs typeface="Alexandria" pitchFamily="34" charset="-120"/>
              </a:rPr>
              <a:t>Long-acting; partial opioid agonist with blocking effect</a:t>
            </a:r>
            <a:endParaRPr lang="en-US" sz="1200" dirty="0"/>
          </a:p>
          <a:p>
            <a:pPr marL="243840" indent="-243840" algn="l">
              <a:lnSpc>
                <a:spcPct val="130000"/>
              </a:lnSpc>
              <a:buSzPct val="100000"/>
              <a:buChar char="•"/>
            </a:pPr>
            <a:r>
              <a:rPr lang="en-US" sz="1200" dirty="0">
                <a:solidFill>
                  <a:srgbClr val="FFFFFF"/>
                </a:solidFill>
                <a:latin typeface="Alexandria" pitchFamily="34" charset="0"/>
                <a:ea typeface="Alexandria" pitchFamily="34" charset="-122"/>
                <a:cs typeface="Alexandria" pitchFamily="34" charset="-120"/>
              </a:rPr>
              <a:t>Safer profile but risk of precipitate withdrawal on initiation</a:t>
            </a:r>
            <a:endParaRPr lang="en-US" sz="1200" dirty="0"/>
          </a:p>
          <a:p>
            <a:pPr marL="243840" indent="-243840" algn="l">
              <a:lnSpc>
                <a:spcPct val="130000"/>
              </a:lnSpc>
              <a:buSzPct val="100000"/>
              <a:buChar char="•"/>
            </a:pPr>
            <a:r>
              <a:rPr lang="en-US" sz="1200" dirty="0">
                <a:solidFill>
                  <a:srgbClr val="FFFFFF"/>
                </a:solidFill>
                <a:latin typeface="Alexandria" pitchFamily="34" charset="0"/>
                <a:ea typeface="Alexandria" pitchFamily="34" charset="-122"/>
                <a:cs typeface="Alexandria" pitchFamily="34" charset="-120"/>
              </a:rPr>
              <a:t>Less sedating than methadone; easier withdrawal</a:t>
            </a:r>
            <a:endParaRPr lang="en-US" sz="1200" dirty="0"/>
          </a:p>
          <a:p>
            <a:pPr marL="243840" indent="-243840" algn="l">
              <a:lnSpc>
                <a:spcPct val="130000"/>
              </a:lnSpc>
              <a:buSzPct val="100000"/>
              <a:buChar char="•"/>
            </a:pPr>
            <a:r>
              <a:rPr lang="en-US" sz="1200" dirty="0">
                <a:solidFill>
                  <a:srgbClr val="FFFFFF"/>
                </a:solidFill>
                <a:latin typeface="Alexandria" pitchFamily="34" charset="0"/>
                <a:ea typeface="Alexandria" pitchFamily="34" charset="-122"/>
                <a:cs typeface="Alexandria" pitchFamily="34" charset="-120"/>
              </a:rPr>
              <a:t>Preferred option where diversion risk is lower</a:t>
            </a:r>
            <a:endParaRPr lang="en-US" sz="1200" dirty="0"/>
          </a:p>
        </p:txBody>
      </p:sp>
      <p:sp>
        <p:nvSpPr>
          <p:cNvPr id="12" name="Shape 10"/>
          <p:cNvSpPr/>
          <p:nvPr/>
        </p:nvSpPr>
        <p:spPr>
          <a:xfrm>
            <a:off x="7905155" y="2259112"/>
            <a:ext cx="3618715" cy="2767112"/>
          </a:xfrm>
          <a:prstGeom prst="rect">
            <a:avLst/>
          </a:prstGeom>
          <a:solidFill>
            <a:srgbClr val="626C3B"/>
          </a:solidFill>
          <a:ln/>
        </p:spPr>
        <p:txBody>
          <a:bodyPr/>
          <a:lstStyle/>
          <a:p>
            <a:endParaRPr lang="en-GB"/>
          </a:p>
        </p:txBody>
      </p:sp>
      <p:sp>
        <p:nvSpPr>
          <p:cNvPr id="13" name="Shape 11"/>
          <p:cNvSpPr/>
          <p:nvPr/>
        </p:nvSpPr>
        <p:spPr>
          <a:xfrm>
            <a:off x="7905155" y="2259112"/>
            <a:ext cx="19050" cy="2767112"/>
          </a:xfrm>
          <a:prstGeom prst="roundRect">
            <a:avLst>
              <a:gd name="adj" fmla="val 1237177"/>
            </a:avLst>
          </a:prstGeom>
          <a:solidFill>
            <a:srgbClr val="CE9521"/>
          </a:solidFill>
          <a:ln/>
        </p:spPr>
        <p:txBody>
          <a:bodyPr/>
          <a:lstStyle/>
          <a:p>
            <a:endParaRPr lang="en-GB"/>
          </a:p>
        </p:txBody>
      </p:sp>
      <p:sp>
        <p:nvSpPr>
          <p:cNvPr id="14" name="Text 12"/>
          <p:cNvSpPr/>
          <p:nvPr/>
        </p:nvSpPr>
        <p:spPr>
          <a:xfrm>
            <a:off x="8062215" y="2416175"/>
            <a:ext cx="2081557" cy="245566"/>
          </a:xfrm>
          <a:prstGeom prst="rect">
            <a:avLst/>
          </a:prstGeom>
          <a:noFill/>
          <a:ln/>
        </p:spPr>
        <p:txBody>
          <a:bodyPr wrap="none" lIns="0" tIns="0" rIns="0" bIns="0" rtlCol="0" anchor="t"/>
          <a:lstStyle/>
          <a:p>
            <a:pPr marL="0" indent="0" algn="l">
              <a:lnSpc>
                <a:spcPct val="104000"/>
              </a:lnSpc>
              <a:buNone/>
            </a:pPr>
            <a:r>
              <a:rPr lang="en-US" sz="1500" dirty="0">
                <a:solidFill>
                  <a:srgbClr val="FFFFFF"/>
                </a:solidFill>
                <a:latin typeface="Brygada 1918 SemiBold" pitchFamily="34" charset="0"/>
                <a:ea typeface="Brygada 1918 SemiBold" pitchFamily="34" charset="-122"/>
                <a:cs typeface="Brygada 1918 SemiBold" pitchFamily="34" charset="-120"/>
              </a:rPr>
              <a:t>Dihydrocodeine (DHC)</a:t>
            </a:r>
            <a:endParaRPr lang="en-US" sz="1500" dirty="0"/>
          </a:p>
        </p:txBody>
      </p:sp>
      <p:sp>
        <p:nvSpPr>
          <p:cNvPr id="15" name="Text 13"/>
          <p:cNvSpPr/>
          <p:nvPr/>
        </p:nvSpPr>
        <p:spPr>
          <a:xfrm>
            <a:off x="8062215" y="2751237"/>
            <a:ext cx="3304596" cy="1575395"/>
          </a:xfrm>
          <a:prstGeom prst="rect">
            <a:avLst/>
          </a:prstGeom>
          <a:noFill/>
          <a:ln/>
        </p:spPr>
        <p:txBody>
          <a:bodyPr wrap="square" lIns="0" tIns="0" rIns="0" bIns="0" rtlCol="0" anchor="t">
            <a:normAutofit/>
          </a:bodyPr>
          <a:lstStyle/>
          <a:p>
            <a:pPr marL="243840" indent="-243840" algn="l">
              <a:lnSpc>
                <a:spcPct val="130000"/>
              </a:lnSpc>
              <a:buSzPct val="100000"/>
              <a:buChar char="•"/>
            </a:pPr>
            <a:r>
              <a:rPr lang="en-US" sz="1200" dirty="0">
                <a:solidFill>
                  <a:srgbClr val="FFFFFF"/>
                </a:solidFill>
                <a:latin typeface="Alexandria" pitchFamily="34" charset="0"/>
                <a:ea typeface="Alexandria" pitchFamily="34" charset="-122"/>
                <a:cs typeface="Alexandria" pitchFamily="34" charset="-120"/>
              </a:rPr>
              <a:t>Shorter-acting; less potent than methadone or buprenorphine</a:t>
            </a:r>
            <a:endParaRPr lang="en-US" sz="1200" dirty="0"/>
          </a:p>
          <a:p>
            <a:pPr marL="243840" indent="-243840" algn="l">
              <a:lnSpc>
                <a:spcPct val="130000"/>
              </a:lnSpc>
              <a:buSzPct val="100000"/>
              <a:buChar char="•"/>
            </a:pPr>
            <a:r>
              <a:rPr lang="en-US" sz="1200" dirty="0">
                <a:solidFill>
                  <a:srgbClr val="FFFFFF"/>
                </a:solidFill>
                <a:latin typeface="Alexandria" pitchFamily="34" charset="0"/>
                <a:ea typeface="Alexandria" pitchFamily="34" charset="-122"/>
                <a:cs typeface="Alexandria" pitchFamily="34" charset="-120"/>
              </a:rPr>
              <a:t>Higher diversion risk — tablets easily misused or sold</a:t>
            </a:r>
            <a:endParaRPr lang="en-US" sz="1200" dirty="0"/>
          </a:p>
          <a:p>
            <a:pPr marL="243840" indent="-243840" algn="l">
              <a:lnSpc>
                <a:spcPct val="130000"/>
              </a:lnSpc>
              <a:buSzPct val="100000"/>
              <a:buChar char="•"/>
            </a:pPr>
            <a:r>
              <a:rPr lang="en-US" sz="1200" dirty="0">
                <a:solidFill>
                  <a:srgbClr val="FFFFFF"/>
                </a:solidFill>
                <a:latin typeface="Alexandria" pitchFamily="34" charset="0"/>
                <a:ea typeface="Alexandria" pitchFamily="34" charset="-122"/>
                <a:cs typeface="Alexandria" pitchFamily="34" charset="-120"/>
              </a:rPr>
              <a:t>Easier withdrawal profile; particularly useful for rapid detoxification</a:t>
            </a:r>
            <a:endParaRPr lang="en-US" sz="1200" dirty="0"/>
          </a:p>
        </p:txBody>
      </p:sp>
      <p:sp>
        <p:nvSpPr>
          <p:cNvPr id="16" name="Shape 14"/>
          <p:cNvSpPr/>
          <p:nvPr/>
        </p:nvSpPr>
        <p:spPr>
          <a:xfrm>
            <a:off x="661475" y="5200452"/>
            <a:ext cx="10868745" cy="852289"/>
          </a:xfrm>
          <a:prstGeom prst="roundRect">
            <a:avLst>
              <a:gd name="adj" fmla="val 27653"/>
            </a:avLst>
          </a:prstGeom>
          <a:solidFill>
            <a:srgbClr val="EAEDDE"/>
          </a:solidFill>
          <a:ln/>
        </p:spPr>
        <p:txBody>
          <a:bodyPr/>
          <a:lstStyle/>
          <a:p>
            <a:endParaRPr lang="en-GB"/>
          </a:p>
        </p:txBody>
      </p:sp>
      <p:pic>
        <p:nvPicPr>
          <p:cNvPr id="17" name="Image 0" descr="preencoded.png"/>
          <p:cNvPicPr>
            <a:picLocks noChangeAspect="1"/>
          </p:cNvPicPr>
          <p:nvPr/>
        </p:nvPicPr>
        <p:blipFill>
          <a:blip r:embed="rId3"/>
          <a:stretch>
            <a:fillRect/>
          </a:stretch>
        </p:blipFill>
        <p:spPr>
          <a:xfrm>
            <a:off x="818534" y="5424289"/>
            <a:ext cx="196349" cy="157063"/>
          </a:xfrm>
          <a:prstGeom prst="rect">
            <a:avLst/>
          </a:prstGeom>
        </p:spPr>
      </p:pic>
      <p:sp>
        <p:nvSpPr>
          <p:cNvPr id="18" name="Text 15"/>
          <p:cNvSpPr/>
          <p:nvPr/>
        </p:nvSpPr>
        <p:spPr>
          <a:xfrm>
            <a:off x="1171943" y="5388868"/>
            <a:ext cx="10201218" cy="490339"/>
          </a:xfrm>
          <a:prstGeom prst="rect">
            <a:avLst/>
          </a:prstGeom>
          <a:noFill/>
          <a:ln/>
        </p:spPr>
        <p:txBody>
          <a:bodyPr wrap="square" lIns="0" tIns="0" rIns="0" bIns="0" rtlCol="0" anchor="t">
            <a:normAutofit/>
          </a:bodyPr>
          <a:lstStyle/>
          <a:p>
            <a:pPr marL="0" indent="0" algn="l">
              <a:lnSpc>
                <a:spcPct val="130000"/>
              </a:lnSpc>
              <a:buNone/>
            </a:pPr>
            <a:r>
              <a:rPr lang="en-US" sz="1200" dirty="0">
                <a:solidFill>
                  <a:srgbClr val="000000"/>
                </a:solidFill>
                <a:latin typeface="Alexandria" pitchFamily="34" charset="0"/>
                <a:ea typeface="Alexandria" pitchFamily="34" charset="-122"/>
                <a:cs typeface="Alexandria" pitchFamily="34" charset="-120"/>
              </a:rPr>
              <a:t>Initiation of buprenorphine requires careful timing — it must only be commenced once the patient is in mild-to-moderate withdrawal to avoid precipitating acute withdrawal.</a:t>
            </a:r>
            <a:endParaRPr lang="en-US" sz="1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661475" y="643136"/>
            <a:ext cx="7010721" cy="508695"/>
          </a:xfrm>
          <a:prstGeom prst="rect">
            <a:avLst/>
          </a:prstGeom>
          <a:noFill/>
          <a:ln/>
        </p:spPr>
        <p:txBody>
          <a:bodyPr wrap="none" lIns="0" tIns="0" rIns="0" bIns="0" rtlCol="0" anchor="t"/>
          <a:lstStyle/>
          <a:p>
            <a:pPr marL="0" indent="0" algn="l">
              <a:lnSpc>
                <a:spcPct val="104000"/>
              </a:lnSpc>
              <a:buNone/>
            </a:pPr>
            <a:r>
              <a:rPr lang="en-US" sz="3200" dirty="0">
                <a:solidFill>
                  <a:srgbClr val="403011"/>
                </a:solidFill>
                <a:latin typeface="Brygada 1918 SemiBold" pitchFamily="34" charset="0"/>
                <a:ea typeface="Brygada 1918 SemiBold" pitchFamily="34" charset="-122"/>
                <a:cs typeface="Brygada 1918 SemiBold" pitchFamily="34" charset="-120"/>
              </a:rPr>
              <a:t>Further Information &amp; Resources</a:t>
            </a:r>
            <a:endParaRPr lang="en-US" sz="3200" dirty="0"/>
          </a:p>
        </p:txBody>
      </p:sp>
      <p:sp>
        <p:nvSpPr>
          <p:cNvPr id="3" name="Text 1"/>
          <p:cNvSpPr/>
          <p:nvPr/>
        </p:nvSpPr>
        <p:spPr>
          <a:xfrm>
            <a:off x="661475" y="1472307"/>
            <a:ext cx="10868745" cy="516930"/>
          </a:xfrm>
          <a:prstGeom prst="rect">
            <a:avLst/>
          </a:prstGeom>
          <a:noFill/>
          <a:ln/>
        </p:spPr>
        <p:txBody>
          <a:bodyPr wrap="square" lIns="0" tIns="0" rIns="0" bIns="0" rtlCol="0" anchor="t">
            <a:normAutofit/>
          </a:bodyPr>
          <a:lstStyle/>
          <a:p>
            <a:pPr marL="0" indent="0" algn="l">
              <a:lnSpc>
                <a:spcPct val="132000"/>
              </a:lnSpc>
              <a:buNone/>
            </a:pPr>
            <a:r>
              <a:rPr lang="en-US" sz="1250" dirty="0">
                <a:solidFill>
                  <a:srgbClr val="403011"/>
                </a:solidFill>
                <a:latin typeface="Alexandria" pitchFamily="34" charset="0"/>
                <a:ea typeface="Alexandria" pitchFamily="34" charset="-122"/>
                <a:cs typeface="Alexandria" pitchFamily="34" charset="-120"/>
              </a:rPr>
              <a:t>The following resources provide reliable, evidence-based guidance for clinicians managing patients with drug misuse. All are freely accessible online and regularly updated.</a:t>
            </a:r>
            <a:endParaRPr lang="en-US" sz="125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1475" y="2169517"/>
            <a:ext cx="406985" cy="406995"/>
          </a:xfrm>
          <a:prstGeom prst="rect">
            <a:avLst/>
          </a:prstGeom>
        </p:spPr>
      </p:pic>
      <p:sp>
        <p:nvSpPr>
          <p:cNvPr id="5" name="Text 2"/>
          <p:cNvSpPr/>
          <p:nvPr/>
        </p:nvSpPr>
        <p:spPr>
          <a:xfrm>
            <a:off x="661475" y="2776835"/>
            <a:ext cx="2295368" cy="254298"/>
          </a:xfrm>
          <a:prstGeom prst="rect">
            <a:avLst/>
          </a:prstGeom>
          <a:noFill/>
          <a:ln/>
        </p:spPr>
        <p:txBody>
          <a:bodyPr wrap="none" lIns="0" tIns="0" rIns="0" bIns="0" rtlCol="0" anchor="t"/>
          <a:lstStyle/>
          <a:p>
            <a:pPr marL="0" indent="0" algn="l">
              <a:lnSpc>
                <a:spcPct val="104000"/>
              </a:lnSpc>
              <a:buNone/>
            </a:pPr>
            <a:r>
              <a:rPr lang="en-US" sz="1600" dirty="0">
                <a:solidFill>
                  <a:srgbClr val="403011"/>
                </a:solidFill>
                <a:latin typeface="Brygada 1918 SemiBold" pitchFamily="34" charset="0"/>
                <a:ea typeface="Brygada 1918 SemiBold" pitchFamily="34" charset="-122"/>
                <a:cs typeface="Brygada 1918 SemiBold" pitchFamily="34" charset="-120"/>
              </a:rPr>
              <a:t>DoH Clinical Guidelines</a:t>
            </a:r>
            <a:endParaRPr lang="en-US" sz="1600" dirty="0"/>
          </a:p>
        </p:txBody>
      </p:sp>
      <p:sp>
        <p:nvSpPr>
          <p:cNvPr id="6" name="Text 3"/>
          <p:cNvSpPr/>
          <p:nvPr/>
        </p:nvSpPr>
        <p:spPr>
          <a:xfrm>
            <a:off x="661475" y="3127276"/>
            <a:ext cx="5334164" cy="1033859"/>
          </a:xfrm>
          <a:prstGeom prst="rect">
            <a:avLst/>
          </a:prstGeom>
          <a:noFill/>
          <a:ln/>
        </p:spPr>
        <p:txBody>
          <a:bodyPr wrap="square" lIns="0" tIns="0" rIns="0" bIns="0" rtlCol="0" anchor="t">
            <a:normAutofit/>
          </a:bodyPr>
          <a:lstStyle/>
          <a:p>
            <a:pPr marL="0" indent="0" algn="l">
              <a:lnSpc>
                <a:spcPct val="132000"/>
              </a:lnSpc>
              <a:buNone/>
            </a:pPr>
            <a:r>
              <a:rPr lang="en-US" sz="1250" i="1" dirty="0">
                <a:solidFill>
                  <a:srgbClr val="403011"/>
                </a:solidFill>
                <a:latin typeface="Alexandria" pitchFamily="34" charset="0"/>
                <a:ea typeface="Alexandria" pitchFamily="34" charset="-122"/>
                <a:cs typeface="Alexandria" pitchFamily="34" charset="-120"/>
              </a:rPr>
              <a:t>Drug Misuse and Dependence — Guidelines on Clinical Management</a:t>
            </a:r>
            <a:r>
              <a:rPr lang="en-US" sz="1250" dirty="0">
                <a:solidFill>
                  <a:srgbClr val="403011"/>
                </a:solidFill>
                <a:latin typeface="Alexandria" pitchFamily="34" charset="0"/>
                <a:ea typeface="Alexandria" pitchFamily="34" charset="-122"/>
                <a:cs typeface="Alexandria" pitchFamily="34" charset="-120"/>
              </a:rPr>
              <a:t>, Department of Health, 1999. The foundational clinical reference for prescribing and management in primary care.</a:t>
            </a:r>
            <a:endParaRPr lang="en-US" sz="1250" dirty="0"/>
          </a:p>
        </p:txBody>
      </p:sp>
      <p:pic>
        <p:nvPicPr>
          <p:cNvPr id="7"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195957" y="2169517"/>
            <a:ext cx="406985" cy="406995"/>
          </a:xfrm>
          <a:prstGeom prst="rect">
            <a:avLst/>
          </a:prstGeom>
        </p:spPr>
      </p:pic>
      <p:sp>
        <p:nvSpPr>
          <p:cNvPr id="8" name="Text 4"/>
          <p:cNvSpPr/>
          <p:nvPr/>
        </p:nvSpPr>
        <p:spPr>
          <a:xfrm>
            <a:off x="6195957" y="2776835"/>
            <a:ext cx="2035025" cy="254298"/>
          </a:xfrm>
          <a:prstGeom prst="rect">
            <a:avLst/>
          </a:prstGeom>
          <a:noFill/>
          <a:ln/>
        </p:spPr>
        <p:txBody>
          <a:bodyPr wrap="none" lIns="0" tIns="0" rIns="0" bIns="0" rtlCol="0" anchor="t"/>
          <a:lstStyle/>
          <a:p>
            <a:pPr marL="0" indent="0" algn="l">
              <a:lnSpc>
                <a:spcPct val="104000"/>
              </a:lnSpc>
              <a:buNone/>
            </a:pPr>
            <a:r>
              <a:rPr lang="en-US" sz="1600" dirty="0">
                <a:solidFill>
                  <a:srgbClr val="403011"/>
                </a:solidFill>
                <a:latin typeface="Brygada 1918 SemiBold" pitchFamily="34" charset="0"/>
                <a:ea typeface="Brygada 1918 SemiBold" pitchFamily="34" charset="-122"/>
                <a:cs typeface="Brygada 1918 SemiBold" pitchFamily="34" charset="-120"/>
              </a:rPr>
              <a:t>SMMGP</a:t>
            </a:r>
            <a:endParaRPr lang="en-US" sz="1600" dirty="0"/>
          </a:p>
        </p:txBody>
      </p:sp>
      <p:sp>
        <p:nvSpPr>
          <p:cNvPr id="9" name="Text 5"/>
          <p:cNvSpPr/>
          <p:nvPr/>
        </p:nvSpPr>
        <p:spPr>
          <a:xfrm>
            <a:off x="6195957" y="3127276"/>
            <a:ext cx="5334263" cy="1033859"/>
          </a:xfrm>
          <a:prstGeom prst="rect">
            <a:avLst/>
          </a:prstGeom>
          <a:noFill/>
          <a:ln/>
        </p:spPr>
        <p:txBody>
          <a:bodyPr wrap="square" lIns="0" tIns="0" rIns="0" bIns="0" rtlCol="0" anchor="t">
            <a:normAutofit/>
          </a:bodyPr>
          <a:lstStyle/>
          <a:p>
            <a:pPr marL="0" indent="0" algn="l">
              <a:lnSpc>
                <a:spcPct val="132000"/>
              </a:lnSpc>
              <a:buNone/>
            </a:pPr>
            <a:r>
              <a:rPr lang="en-US" sz="1250" b="1" u="sng" dirty="0">
                <a:solidFill>
                  <a:srgbClr val="626C3B"/>
                </a:solidFill>
                <a:latin typeface="Alexandria Bold" pitchFamily="34" charset="0"/>
                <a:ea typeface="Alexandria Bold" pitchFamily="34" charset="-122"/>
                <a:cs typeface="Alexandria Bold" pitchFamily="34" charset="-120"/>
                <a:hlinkClick r:id="rId5">
                  <a:extLst>
                    <a:ext uri="{A12FA001-AC4F-418D-AE19-62706E023703}">
                      <ahyp:hlinkClr xmlns:ahyp="http://schemas.microsoft.com/office/drawing/2018/hyperlinkcolor" val="tx"/>
                    </a:ext>
                  </a:extLst>
                </a:hlinkClick>
              </a:rPr>
              <a:t>www.smmgp.co.uk</a:t>
            </a:r>
            <a:r>
              <a:rPr lang="en-US" sz="1250" dirty="0">
                <a:solidFill>
                  <a:srgbClr val="403011"/>
                </a:solidFill>
                <a:latin typeface="Alexandria" pitchFamily="34" charset="0"/>
                <a:ea typeface="Alexandria" pitchFamily="34" charset="-122"/>
                <a:cs typeface="Alexandria" pitchFamily="34" charset="-120"/>
              </a:rPr>
              <a:t> — The Substance Misuse Management in General Practice network. Provides clinical guidelines, case discussions, and up-to-date information for GPs and primary care teams.</a:t>
            </a:r>
            <a:endParaRPr lang="en-US" sz="1250" dirty="0"/>
          </a:p>
        </p:txBody>
      </p:sp>
      <p:pic>
        <p:nvPicPr>
          <p:cNvPr id="10" name="Image 2"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61475" y="4481612"/>
            <a:ext cx="406985" cy="406995"/>
          </a:xfrm>
          <a:prstGeom prst="rect">
            <a:avLst/>
          </a:prstGeom>
        </p:spPr>
      </p:pic>
      <p:sp>
        <p:nvSpPr>
          <p:cNvPr id="11" name="Text 6"/>
          <p:cNvSpPr/>
          <p:nvPr/>
        </p:nvSpPr>
        <p:spPr>
          <a:xfrm>
            <a:off x="661475" y="5088930"/>
            <a:ext cx="2035025" cy="254298"/>
          </a:xfrm>
          <a:prstGeom prst="rect">
            <a:avLst/>
          </a:prstGeom>
          <a:noFill/>
          <a:ln/>
        </p:spPr>
        <p:txBody>
          <a:bodyPr wrap="none" lIns="0" tIns="0" rIns="0" bIns="0" rtlCol="0" anchor="t"/>
          <a:lstStyle/>
          <a:p>
            <a:pPr marL="0" indent="0" algn="l">
              <a:lnSpc>
                <a:spcPct val="104000"/>
              </a:lnSpc>
              <a:buNone/>
            </a:pPr>
            <a:r>
              <a:rPr lang="en-US" sz="1600" dirty="0">
                <a:solidFill>
                  <a:srgbClr val="403011"/>
                </a:solidFill>
                <a:latin typeface="Brygada 1918 SemiBold" pitchFamily="34" charset="0"/>
                <a:ea typeface="Brygada 1918 SemiBold" pitchFamily="34" charset="-122"/>
                <a:cs typeface="Brygada 1918 SemiBold" pitchFamily="34" charset="-120"/>
              </a:rPr>
              <a:t>DrugScope</a:t>
            </a:r>
            <a:endParaRPr lang="en-US" sz="1600" dirty="0"/>
          </a:p>
        </p:txBody>
      </p:sp>
      <p:sp>
        <p:nvSpPr>
          <p:cNvPr id="12" name="Text 7"/>
          <p:cNvSpPr/>
          <p:nvPr/>
        </p:nvSpPr>
        <p:spPr>
          <a:xfrm>
            <a:off x="661475" y="5439370"/>
            <a:ext cx="5334164" cy="775395"/>
          </a:xfrm>
          <a:prstGeom prst="rect">
            <a:avLst/>
          </a:prstGeom>
          <a:noFill/>
          <a:ln/>
        </p:spPr>
        <p:txBody>
          <a:bodyPr wrap="square" lIns="0" tIns="0" rIns="0" bIns="0" rtlCol="0" anchor="t">
            <a:normAutofit/>
          </a:bodyPr>
          <a:lstStyle/>
          <a:p>
            <a:pPr marL="0" indent="0" algn="l">
              <a:lnSpc>
                <a:spcPct val="132000"/>
              </a:lnSpc>
              <a:buNone/>
            </a:pPr>
            <a:r>
              <a:rPr lang="en-US" sz="1250" b="1" u="sng" dirty="0">
                <a:solidFill>
                  <a:srgbClr val="626C3B"/>
                </a:solidFill>
                <a:latin typeface="Alexandria Bold" pitchFamily="34" charset="0"/>
                <a:ea typeface="Alexandria Bold" pitchFamily="34" charset="-122"/>
                <a:cs typeface="Alexandria Bold" pitchFamily="34" charset="-120"/>
                <a:hlinkClick r:id="rId7">
                  <a:extLst>
                    <a:ext uri="{A12FA001-AC4F-418D-AE19-62706E023703}">
                      <ahyp:hlinkClr xmlns:ahyp="http://schemas.microsoft.com/office/drawing/2018/hyperlinkcolor" val="tx"/>
                    </a:ext>
                  </a:extLst>
                </a:hlinkClick>
              </a:rPr>
              <a:t>www.drugscope.org.uk</a:t>
            </a:r>
            <a:r>
              <a:rPr lang="en-US" sz="1250" dirty="0">
                <a:solidFill>
                  <a:srgbClr val="403011"/>
                </a:solidFill>
                <a:latin typeface="Alexandria" pitchFamily="34" charset="0"/>
                <a:ea typeface="Alexandria" pitchFamily="34" charset="-122"/>
                <a:cs typeface="Alexandria" pitchFamily="34" charset="-120"/>
              </a:rPr>
              <a:t> — A comprehensive and accessible source of information on individual drugs, their effects, and related harms. Useful for both clinicians and patients.</a:t>
            </a:r>
            <a:endParaRPr lang="en-US" sz="1250" dirty="0"/>
          </a:p>
        </p:txBody>
      </p:sp>
      <p:pic>
        <p:nvPicPr>
          <p:cNvPr id="13" name="Image 3" descr="preencoded.pn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195957" y="4481612"/>
            <a:ext cx="406985" cy="406995"/>
          </a:xfrm>
          <a:prstGeom prst="rect">
            <a:avLst/>
          </a:prstGeom>
        </p:spPr>
      </p:pic>
      <p:sp>
        <p:nvSpPr>
          <p:cNvPr id="14" name="Text 8"/>
          <p:cNvSpPr/>
          <p:nvPr/>
        </p:nvSpPr>
        <p:spPr>
          <a:xfrm>
            <a:off x="6195957" y="5088930"/>
            <a:ext cx="3207761" cy="254298"/>
          </a:xfrm>
          <a:prstGeom prst="rect">
            <a:avLst/>
          </a:prstGeom>
          <a:noFill/>
          <a:ln/>
        </p:spPr>
        <p:txBody>
          <a:bodyPr wrap="none" lIns="0" tIns="0" rIns="0" bIns="0" rtlCol="0" anchor="t"/>
          <a:lstStyle/>
          <a:p>
            <a:pPr marL="0" indent="0" algn="l">
              <a:lnSpc>
                <a:spcPct val="104000"/>
              </a:lnSpc>
              <a:buNone/>
            </a:pPr>
            <a:r>
              <a:rPr lang="en-US" sz="1600" dirty="0">
                <a:solidFill>
                  <a:srgbClr val="403011"/>
                </a:solidFill>
                <a:latin typeface="Brygada 1918 SemiBold" pitchFamily="34" charset="0"/>
                <a:ea typeface="Brygada 1918 SemiBold" pitchFamily="34" charset="-122"/>
                <a:cs typeface="Brygada 1918 SemiBold" pitchFamily="34" charset="-120"/>
              </a:rPr>
              <a:t>National Treatment Agency (NTA)</a:t>
            </a:r>
            <a:endParaRPr lang="en-US" sz="1600" dirty="0"/>
          </a:p>
        </p:txBody>
      </p:sp>
      <p:sp>
        <p:nvSpPr>
          <p:cNvPr id="15" name="Text 9"/>
          <p:cNvSpPr/>
          <p:nvPr/>
        </p:nvSpPr>
        <p:spPr>
          <a:xfrm>
            <a:off x="6195957" y="5439370"/>
            <a:ext cx="5334263" cy="775395"/>
          </a:xfrm>
          <a:prstGeom prst="rect">
            <a:avLst/>
          </a:prstGeom>
          <a:noFill/>
          <a:ln/>
        </p:spPr>
        <p:txBody>
          <a:bodyPr wrap="square" lIns="0" tIns="0" rIns="0" bIns="0" rtlCol="0" anchor="t">
            <a:normAutofit/>
          </a:bodyPr>
          <a:lstStyle/>
          <a:p>
            <a:pPr marL="0" indent="0" algn="l">
              <a:lnSpc>
                <a:spcPct val="132000"/>
              </a:lnSpc>
              <a:buNone/>
            </a:pPr>
            <a:r>
              <a:rPr lang="en-US" sz="1250" b="1" u="sng" dirty="0">
                <a:solidFill>
                  <a:srgbClr val="626C3B"/>
                </a:solidFill>
                <a:latin typeface="Alexandria Bold" pitchFamily="34" charset="0"/>
                <a:ea typeface="Alexandria Bold" pitchFamily="34" charset="-122"/>
                <a:cs typeface="Alexandria Bold" pitchFamily="34" charset="-120"/>
                <a:hlinkClick r:id="rId9">
                  <a:extLst>
                    <a:ext uri="{A12FA001-AC4F-418D-AE19-62706E023703}">
                      <ahyp:hlinkClr xmlns:ahyp="http://schemas.microsoft.com/office/drawing/2018/hyperlinkcolor" val="tx"/>
                    </a:ext>
                  </a:extLst>
                </a:hlinkClick>
              </a:rPr>
              <a:t>www.nta.nhs.uk</a:t>
            </a:r>
            <a:r>
              <a:rPr lang="en-US" sz="1250" dirty="0">
                <a:solidFill>
                  <a:srgbClr val="403011"/>
                </a:solidFill>
                <a:latin typeface="Alexandria" pitchFamily="34" charset="0"/>
                <a:ea typeface="Alexandria" pitchFamily="34" charset="-122"/>
                <a:cs typeface="Alexandria" pitchFamily="34" charset="-120"/>
              </a:rPr>
              <a:t> — The Department of Health agency responsible for commissioning and improving drug misuse services across England. Key resource for service planning and policy.</a:t>
            </a:r>
            <a:endParaRPr lang="en-US" sz="12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661475" y="1384300"/>
            <a:ext cx="4744323" cy="516731"/>
          </a:xfrm>
          <a:prstGeom prst="rect">
            <a:avLst/>
          </a:prstGeom>
          <a:noFill/>
          <a:ln/>
        </p:spPr>
        <p:txBody>
          <a:bodyPr wrap="none" lIns="0" tIns="0" rIns="0" bIns="0" rtlCol="0" anchor="t"/>
          <a:lstStyle/>
          <a:p>
            <a:pPr marL="0" indent="0" algn="l">
              <a:lnSpc>
                <a:spcPct val="104000"/>
              </a:lnSpc>
              <a:buNone/>
            </a:pPr>
            <a:r>
              <a:rPr lang="en-US" sz="3250" dirty="0">
                <a:solidFill>
                  <a:srgbClr val="403011"/>
                </a:solidFill>
                <a:latin typeface="Brygada 1918 SemiBold" pitchFamily="34" charset="0"/>
                <a:ea typeface="Brygada 1918 SemiBold" pitchFamily="34" charset="-122"/>
                <a:cs typeface="Brygada 1918 SemiBold" pitchFamily="34" charset="-120"/>
              </a:rPr>
              <a:t>Learning Objectives</a:t>
            </a:r>
            <a:endParaRPr lang="en-US" sz="3250" dirty="0"/>
          </a:p>
        </p:txBody>
      </p:sp>
      <p:sp>
        <p:nvSpPr>
          <p:cNvPr id="3" name="Text 1"/>
          <p:cNvSpPr/>
          <p:nvPr/>
        </p:nvSpPr>
        <p:spPr>
          <a:xfrm>
            <a:off x="661475" y="2231727"/>
            <a:ext cx="10868745"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403011"/>
                </a:solidFill>
                <a:latin typeface="Alexandria" pitchFamily="34" charset="0"/>
                <a:ea typeface="Alexandria" pitchFamily="34" charset="-122"/>
                <a:cs typeface="Alexandria" pitchFamily="34" charset="-120"/>
              </a:rPr>
              <a:t>By the end of this session, participants will have gained foundational knowledge across three key areas essential to managing drug misuse in primary care settings.</a:t>
            </a:r>
            <a:endParaRPr lang="en-US" sz="130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1475" y="2946995"/>
            <a:ext cx="3512653" cy="2526605"/>
          </a:xfrm>
          <a:prstGeom prst="rect">
            <a:avLst/>
          </a:prstGeom>
        </p:spPr>
      </p:pic>
      <p:sp>
        <p:nvSpPr>
          <p:cNvPr id="5" name="Text 2"/>
          <p:cNvSpPr/>
          <p:nvPr/>
        </p:nvSpPr>
        <p:spPr>
          <a:xfrm>
            <a:off x="2318585" y="3071019"/>
            <a:ext cx="198433" cy="248047"/>
          </a:xfrm>
          <a:prstGeom prst="rect">
            <a:avLst/>
          </a:prstGeom>
          <a:noFill/>
          <a:ln/>
        </p:spPr>
        <p:txBody>
          <a:bodyPr wrap="none" lIns="0" tIns="0" rIns="0" bIns="0" rtlCol="0" anchor="ctr"/>
          <a:lstStyle/>
          <a:p>
            <a:pPr marL="0" indent="0" algn="ctr">
              <a:lnSpc>
                <a:spcPct val="100000"/>
              </a:lnSpc>
              <a:buNone/>
            </a:pPr>
            <a:r>
              <a:rPr lang="en-US" sz="1550" dirty="0">
                <a:solidFill>
                  <a:srgbClr val="FFFFFF"/>
                </a:solidFill>
                <a:latin typeface="Brygada 1918 SemiBold" pitchFamily="34" charset="0"/>
                <a:ea typeface="Brygada 1918 SemiBold" pitchFamily="34" charset="-122"/>
                <a:cs typeface="Brygada 1918 SemiBold" pitchFamily="34" charset="-120"/>
              </a:rPr>
              <a:t>1</a:t>
            </a:r>
            <a:endParaRPr lang="en-US" sz="1550" dirty="0"/>
          </a:p>
        </p:txBody>
      </p:sp>
      <p:sp>
        <p:nvSpPr>
          <p:cNvPr id="6" name="Text 3"/>
          <p:cNvSpPr/>
          <p:nvPr/>
        </p:nvSpPr>
        <p:spPr>
          <a:xfrm>
            <a:off x="845819" y="3608487"/>
            <a:ext cx="2332674" cy="258465"/>
          </a:xfrm>
          <a:prstGeom prst="rect">
            <a:avLst/>
          </a:prstGeom>
          <a:noFill/>
          <a:ln/>
        </p:spPr>
        <p:txBody>
          <a:bodyPr wrap="none" lIns="0" tIns="0" rIns="0" bIns="0" rtlCol="0" anchor="t"/>
          <a:lstStyle/>
          <a:p>
            <a:pPr marL="0" indent="0" algn="l">
              <a:lnSpc>
                <a:spcPct val="104000"/>
              </a:lnSpc>
              <a:buNone/>
            </a:pPr>
            <a:r>
              <a:rPr lang="en-US" sz="1600" dirty="0">
                <a:solidFill>
                  <a:srgbClr val="403011"/>
                </a:solidFill>
                <a:latin typeface="Brygada 1918 SemiBold" pitchFamily="34" charset="0"/>
                <a:ea typeface="Brygada 1918 SemiBold" pitchFamily="34" charset="-122"/>
                <a:cs typeface="Brygada 1918 SemiBold" pitchFamily="34" charset="-120"/>
              </a:rPr>
              <a:t>Patterns of Drug Misuse</a:t>
            </a:r>
            <a:endParaRPr lang="en-US" sz="1600" dirty="0"/>
          </a:p>
        </p:txBody>
      </p:sp>
      <p:sp>
        <p:nvSpPr>
          <p:cNvPr id="7" name="Text 4"/>
          <p:cNvSpPr/>
          <p:nvPr/>
        </p:nvSpPr>
        <p:spPr>
          <a:xfrm>
            <a:off x="845819" y="3966170"/>
            <a:ext cx="3143965" cy="1323082"/>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403011"/>
                </a:solidFill>
                <a:latin typeface="Alexandria" pitchFamily="34" charset="0"/>
                <a:ea typeface="Alexandria" pitchFamily="34" charset="-122"/>
                <a:cs typeface="Alexandria" pitchFamily="34" charset="-120"/>
              </a:rPr>
              <a:t>Understand common and current patterns of drug misuse encountered in primary care, including which substances are most prevalent and how they are typically used.</a:t>
            </a:r>
            <a:endParaRPr lang="en-US" sz="1300" dirty="0"/>
          </a:p>
        </p:txBody>
      </p:sp>
      <p:pic>
        <p:nvPicPr>
          <p:cNvPr id="8"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339422" y="2946995"/>
            <a:ext cx="3512752" cy="2526605"/>
          </a:xfrm>
          <a:prstGeom prst="rect">
            <a:avLst/>
          </a:prstGeom>
        </p:spPr>
      </p:pic>
      <p:sp>
        <p:nvSpPr>
          <p:cNvPr id="9" name="Text 5"/>
          <p:cNvSpPr/>
          <p:nvPr/>
        </p:nvSpPr>
        <p:spPr>
          <a:xfrm>
            <a:off x="5996532" y="3071019"/>
            <a:ext cx="198433" cy="248047"/>
          </a:xfrm>
          <a:prstGeom prst="rect">
            <a:avLst/>
          </a:prstGeom>
          <a:noFill/>
          <a:ln/>
        </p:spPr>
        <p:txBody>
          <a:bodyPr wrap="none" lIns="0" tIns="0" rIns="0" bIns="0" rtlCol="0" anchor="ctr"/>
          <a:lstStyle/>
          <a:p>
            <a:pPr marL="0" indent="0" algn="ctr">
              <a:lnSpc>
                <a:spcPct val="100000"/>
              </a:lnSpc>
              <a:buNone/>
            </a:pPr>
            <a:r>
              <a:rPr lang="en-US" sz="1550" dirty="0">
                <a:solidFill>
                  <a:srgbClr val="FFFFFF"/>
                </a:solidFill>
                <a:latin typeface="Brygada 1918 SemiBold" pitchFamily="34" charset="0"/>
                <a:ea typeface="Brygada 1918 SemiBold" pitchFamily="34" charset="-122"/>
                <a:cs typeface="Brygada 1918 SemiBold" pitchFamily="34" charset="-120"/>
              </a:rPr>
              <a:t>2</a:t>
            </a:r>
            <a:endParaRPr lang="en-US" sz="1550" dirty="0"/>
          </a:p>
        </p:txBody>
      </p:sp>
      <p:sp>
        <p:nvSpPr>
          <p:cNvPr id="10" name="Text 6"/>
          <p:cNvSpPr/>
          <p:nvPr/>
        </p:nvSpPr>
        <p:spPr>
          <a:xfrm>
            <a:off x="4523766" y="3608487"/>
            <a:ext cx="2326125" cy="258465"/>
          </a:xfrm>
          <a:prstGeom prst="rect">
            <a:avLst/>
          </a:prstGeom>
          <a:noFill/>
          <a:ln/>
        </p:spPr>
        <p:txBody>
          <a:bodyPr wrap="none" lIns="0" tIns="0" rIns="0" bIns="0" rtlCol="0" anchor="t"/>
          <a:lstStyle/>
          <a:p>
            <a:pPr marL="0" indent="0" algn="l">
              <a:lnSpc>
                <a:spcPct val="104000"/>
              </a:lnSpc>
              <a:buNone/>
            </a:pPr>
            <a:r>
              <a:rPr lang="en-US" sz="1600" dirty="0">
                <a:solidFill>
                  <a:srgbClr val="403011"/>
                </a:solidFill>
                <a:latin typeface="Brygada 1918 SemiBold" pitchFamily="34" charset="0"/>
                <a:ea typeface="Brygada 1918 SemiBold" pitchFamily="34" charset="-122"/>
                <a:cs typeface="Brygada 1918 SemiBold" pitchFamily="34" charset="-120"/>
              </a:rPr>
              <a:t>Local Referral Pathways</a:t>
            </a:r>
            <a:endParaRPr lang="en-US" sz="1600" dirty="0"/>
          </a:p>
        </p:txBody>
      </p:sp>
      <p:sp>
        <p:nvSpPr>
          <p:cNvPr id="11" name="Text 7"/>
          <p:cNvSpPr/>
          <p:nvPr/>
        </p:nvSpPr>
        <p:spPr>
          <a:xfrm>
            <a:off x="4523766" y="3966170"/>
            <a:ext cx="3144064" cy="1323082"/>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403011"/>
                </a:solidFill>
                <a:latin typeface="Alexandria" pitchFamily="34" charset="0"/>
                <a:ea typeface="Alexandria" pitchFamily="34" charset="-122"/>
                <a:cs typeface="Alexandria" pitchFamily="34" charset="-120"/>
              </a:rPr>
              <a:t>Identify appropriate local referral options — from non-statutory community services to specialist clinical teams — and know when and how to refer patients effectively.</a:t>
            </a:r>
            <a:endParaRPr lang="en-US" sz="1300" dirty="0"/>
          </a:p>
        </p:txBody>
      </p:sp>
      <p:pic>
        <p:nvPicPr>
          <p:cNvPr id="12"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017468" y="2946995"/>
            <a:ext cx="3512653" cy="2526605"/>
          </a:xfrm>
          <a:prstGeom prst="rect">
            <a:avLst/>
          </a:prstGeom>
        </p:spPr>
      </p:pic>
      <p:sp>
        <p:nvSpPr>
          <p:cNvPr id="13" name="Text 8"/>
          <p:cNvSpPr/>
          <p:nvPr/>
        </p:nvSpPr>
        <p:spPr>
          <a:xfrm>
            <a:off x="9674578" y="3071019"/>
            <a:ext cx="198433" cy="248047"/>
          </a:xfrm>
          <a:prstGeom prst="rect">
            <a:avLst/>
          </a:prstGeom>
          <a:noFill/>
          <a:ln/>
        </p:spPr>
        <p:txBody>
          <a:bodyPr wrap="none" lIns="0" tIns="0" rIns="0" bIns="0" rtlCol="0" anchor="ctr"/>
          <a:lstStyle/>
          <a:p>
            <a:pPr marL="0" indent="0" algn="ctr">
              <a:lnSpc>
                <a:spcPct val="100000"/>
              </a:lnSpc>
              <a:buNone/>
            </a:pPr>
            <a:r>
              <a:rPr lang="en-US" sz="1550" dirty="0">
                <a:solidFill>
                  <a:srgbClr val="000000"/>
                </a:solidFill>
                <a:latin typeface="Brygada 1918 SemiBold" pitchFamily="34" charset="0"/>
                <a:ea typeface="Brygada 1918 SemiBold" pitchFamily="34" charset="-122"/>
                <a:cs typeface="Brygada 1918 SemiBold" pitchFamily="34" charset="-120"/>
              </a:rPr>
              <a:t>3</a:t>
            </a:r>
            <a:endParaRPr lang="en-US" sz="1550" dirty="0"/>
          </a:p>
        </p:txBody>
      </p:sp>
      <p:sp>
        <p:nvSpPr>
          <p:cNvPr id="14" name="Text 9"/>
          <p:cNvSpPr/>
          <p:nvPr/>
        </p:nvSpPr>
        <p:spPr>
          <a:xfrm>
            <a:off x="8201812" y="3608487"/>
            <a:ext cx="2077886" cy="258465"/>
          </a:xfrm>
          <a:prstGeom prst="rect">
            <a:avLst/>
          </a:prstGeom>
          <a:noFill/>
          <a:ln/>
        </p:spPr>
        <p:txBody>
          <a:bodyPr wrap="none" lIns="0" tIns="0" rIns="0" bIns="0" rtlCol="0" anchor="t"/>
          <a:lstStyle/>
          <a:p>
            <a:pPr marL="0" indent="0" algn="l">
              <a:lnSpc>
                <a:spcPct val="104000"/>
              </a:lnSpc>
              <a:buNone/>
            </a:pPr>
            <a:r>
              <a:rPr lang="en-US" sz="1600" dirty="0">
                <a:solidFill>
                  <a:srgbClr val="403011"/>
                </a:solidFill>
                <a:latin typeface="Brygada 1918 SemiBold" pitchFamily="34" charset="0"/>
                <a:ea typeface="Brygada 1918 SemiBold" pitchFamily="34" charset="-122"/>
                <a:cs typeface="Brygada 1918 SemiBold" pitchFamily="34" charset="-120"/>
              </a:rPr>
              <a:t>Available Treatments</a:t>
            </a:r>
            <a:endParaRPr lang="en-US" sz="1600" dirty="0"/>
          </a:p>
        </p:txBody>
      </p:sp>
      <p:sp>
        <p:nvSpPr>
          <p:cNvPr id="15" name="Text 10"/>
          <p:cNvSpPr/>
          <p:nvPr/>
        </p:nvSpPr>
        <p:spPr>
          <a:xfrm>
            <a:off x="8201812" y="3966170"/>
            <a:ext cx="3143965" cy="1323082"/>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403011"/>
                </a:solidFill>
                <a:latin typeface="Alexandria" pitchFamily="34" charset="0"/>
                <a:ea typeface="Alexandria" pitchFamily="34" charset="-122"/>
                <a:cs typeface="Alexandria" pitchFamily="34" charset="-120"/>
              </a:rPr>
              <a:t>Gain awareness of the evidence-based treatment options available, including substitute prescribing, harm reduction, symptomatic relief, and relapse prevention strategies.</a:t>
            </a:r>
            <a:endParaRPr lang="en-US" sz="1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661475" y="636984"/>
            <a:ext cx="5748194" cy="516731"/>
          </a:xfrm>
          <a:prstGeom prst="rect">
            <a:avLst/>
          </a:prstGeom>
          <a:noFill/>
          <a:ln/>
        </p:spPr>
        <p:txBody>
          <a:bodyPr wrap="none" lIns="0" tIns="0" rIns="0" bIns="0" rtlCol="0" anchor="t"/>
          <a:lstStyle/>
          <a:p>
            <a:pPr marL="0" indent="0" algn="l">
              <a:lnSpc>
                <a:spcPct val="104000"/>
              </a:lnSpc>
              <a:buNone/>
            </a:pPr>
            <a:r>
              <a:rPr lang="en-US" sz="3250" dirty="0">
                <a:solidFill>
                  <a:srgbClr val="403011"/>
                </a:solidFill>
                <a:latin typeface="Brygada 1918 SemiBold" pitchFamily="34" charset="0"/>
                <a:ea typeface="Brygada 1918 SemiBold" pitchFamily="34" charset="-122"/>
                <a:cs typeface="Brygada 1918 SemiBold" pitchFamily="34" charset="-120"/>
              </a:rPr>
              <a:t>Commonly Misused Drugs</a:t>
            </a:r>
            <a:endParaRPr lang="en-US" sz="3250" dirty="0"/>
          </a:p>
        </p:txBody>
      </p:sp>
      <p:sp>
        <p:nvSpPr>
          <p:cNvPr id="3" name="Text 1"/>
          <p:cNvSpPr/>
          <p:nvPr/>
        </p:nvSpPr>
        <p:spPr>
          <a:xfrm>
            <a:off x="661475" y="1484412"/>
            <a:ext cx="10868745"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403011"/>
                </a:solidFill>
                <a:latin typeface="Alexandria" pitchFamily="34" charset="0"/>
                <a:ea typeface="Alexandria" pitchFamily="34" charset="-122"/>
                <a:cs typeface="Alexandria" pitchFamily="34" charset="-120"/>
              </a:rPr>
              <a:t>The following substances are those most frequently encountered in primary care. Clinicians should be familiar with both their medical names and the street terms patients may use.</a:t>
            </a:r>
            <a:endParaRPr lang="en-US" sz="1300" dirty="0"/>
          </a:p>
        </p:txBody>
      </p:sp>
      <p:sp>
        <p:nvSpPr>
          <p:cNvPr id="4" name="Shape 2"/>
          <p:cNvSpPr/>
          <p:nvPr/>
        </p:nvSpPr>
        <p:spPr>
          <a:xfrm>
            <a:off x="661475" y="2199680"/>
            <a:ext cx="5351725" cy="1230213"/>
          </a:xfrm>
          <a:prstGeom prst="roundRect">
            <a:avLst>
              <a:gd name="adj" fmla="val 20166"/>
            </a:avLst>
          </a:prstGeom>
          <a:solidFill>
            <a:srgbClr val="626C3B"/>
          </a:solidFill>
          <a:ln w="6350">
            <a:solidFill>
              <a:srgbClr val="7B8554"/>
            </a:solidFill>
            <a:prstDash val="solid"/>
          </a:ln>
        </p:spPr>
        <p:txBody>
          <a:bodyPr/>
          <a:lstStyle/>
          <a:p>
            <a:endParaRPr lang="en-GB"/>
          </a:p>
        </p:txBody>
      </p:sp>
      <p:sp>
        <p:nvSpPr>
          <p:cNvPr id="5" name="Text 3"/>
          <p:cNvSpPr/>
          <p:nvPr/>
        </p:nvSpPr>
        <p:spPr>
          <a:xfrm>
            <a:off x="833119" y="2371328"/>
            <a:ext cx="2067369" cy="258465"/>
          </a:xfrm>
          <a:prstGeom prst="rect">
            <a:avLst/>
          </a:prstGeom>
          <a:noFill/>
          <a:ln/>
        </p:spPr>
        <p:txBody>
          <a:bodyPr wrap="none" lIns="0" tIns="0" rIns="0" bIns="0" rtlCol="0" anchor="t"/>
          <a:lstStyle/>
          <a:p>
            <a:pPr marL="0" indent="0" algn="l">
              <a:lnSpc>
                <a:spcPct val="104000"/>
              </a:lnSpc>
              <a:buNone/>
            </a:pPr>
            <a:r>
              <a:rPr lang="en-US" sz="1600" dirty="0">
                <a:solidFill>
                  <a:srgbClr val="FFFFFF"/>
                </a:solidFill>
                <a:latin typeface="Brygada 1918 SemiBold" pitchFamily="34" charset="0"/>
                <a:ea typeface="Brygada 1918 SemiBold" pitchFamily="34" charset="-122"/>
                <a:cs typeface="Brygada 1918 SemiBold" pitchFamily="34" charset="-120"/>
              </a:rPr>
              <a:t>Cannabis</a:t>
            </a:r>
            <a:endParaRPr lang="en-US" sz="1600" dirty="0"/>
          </a:p>
        </p:txBody>
      </p:sp>
      <p:sp>
        <p:nvSpPr>
          <p:cNvPr id="6" name="Text 4"/>
          <p:cNvSpPr/>
          <p:nvPr/>
        </p:nvSpPr>
        <p:spPr>
          <a:xfrm>
            <a:off x="833119" y="2729012"/>
            <a:ext cx="5008437" cy="529233"/>
          </a:xfrm>
          <a:prstGeom prst="rect">
            <a:avLst/>
          </a:prstGeom>
          <a:noFill/>
          <a:ln/>
        </p:spPr>
        <p:txBody>
          <a:bodyPr wrap="square" lIns="0" tIns="0" rIns="0" bIns="0" rtlCol="0" anchor="t">
            <a:normAutofit/>
          </a:bodyPr>
          <a:lstStyle/>
          <a:p>
            <a:pPr marL="0" indent="0" algn="l">
              <a:lnSpc>
                <a:spcPct val="133000"/>
              </a:lnSpc>
              <a:buNone/>
            </a:pPr>
            <a:r>
              <a:rPr lang="en-US" sz="1300" i="1" dirty="0">
                <a:solidFill>
                  <a:srgbClr val="FFFFFF"/>
                </a:solidFill>
                <a:latin typeface="Alexandria" pitchFamily="34" charset="0"/>
                <a:ea typeface="Alexandria" pitchFamily="34" charset="-122"/>
                <a:cs typeface="Alexandria" pitchFamily="34" charset="-120"/>
              </a:rPr>
              <a:t>"Draw", "weed"</a:t>
            </a:r>
            <a:r>
              <a:rPr lang="en-US" sz="1300" dirty="0">
                <a:solidFill>
                  <a:srgbClr val="FFFFFF"/>
                </a:solidFill>
                <a:latin typeface="Alexandria" pitchFamily="34" charset="0"/>
                <a:ea typeface="Alexandria" pitchFamily="34" charset="-122"/>
                <a:cs typeface="Alexandria" pitchFamily="34" charset="-120"/>
              </a:rPr>
              <a:t> — the most widely used illicit drug; often used daily in dependent patients.</a:t>
            </a:r>
            <a:endParaRPr lang="en-US" sz="1300" dirty="0"/>
          </a:p>
        </p:txBody>
      </p:sp>
      <p:sp>
        <p:nvSpPr>
          <p:cNvPr id="7" name="Shape 5"/>
          <p:cNvSpPr/>
          <p:nvPr/>
        </p:nvSpPr>
        <p:spPr>
          <a:xfrm>
            <a:off x="6178495" y="2199680"/>
            <a:ext cx="5351725" cy="1230213"/>
          </a:xfrm>
          <a:prstGeom prst="roundRect">
            <a:avLst>
              <a:gd name="adj" fmla="val 20166"/>
            </a:avLst>
          </a:prstGeom>
          <a:solidFill>
            <a:srgbClr val="83792E"/>
          </a:solidFill>
          <a:ln w="6350">
            <a:solidFill>
              <a:srgbClr val="9C9247"/>
            </a:solidFill>
            <a:prstDash val="solid"/>
          </a:ln>
        </p:spPr>
        <p:txBody>
          <a:bodyPr/>
          <a:lstStyle/>
          <a:p>
            <a:endParaRPr lang="en-GB"/>
          </a:p>
        </p:txBody>
      </p:sp>
      <p:sp>
        <p:nvSpPr>
          <p:cNvPr id="8" name="Text 6"/>
          <p:cNvSpPr/>
          <p:nvPr/>
        </p:nvSpPr>
        <p:spPr>
          <a:xfrm>
            <a:off x="6350139" y="2371328"/>
            <a:ext cx="2067369" cy="258465"/>
          </a:xfrm>
          <a:prstGeom prst="rect">
            <a:avLst/>
          </a:prstGeom>
          <a:noFill/>
          <a:ln/>
        </p:spPr>
        <p:txBody>
          <a:bodyPr wrap="none" lIns="0" tIns="0" rIns="0" bIns="0" rtlCol="0" anchor="t"/>
          <a:lstStyle/>
          <a:p>
            <a:pPr marL="0" indent="0" algn="l">
              <a:lnSpc>
                <a:spcPct val="104000"/>
              </a:lnSpc>
              <a:buNone/>
            </a:pPr>
            <a:r>
              <a:rPr lang="en-US" sz="1600" dirty="0">
                <a:solidFill>
                  <a:srgbClr val="FFFFFF"/>
                </a:solidFill>
                <a:latin typeface="Brygada 1918 SemiBold" pitchFamily="34" charset="0"/>
                <a:ea typeface="Brygada 1918 SemiBold" pitchFamily="34" charset="-122"/>
                <a:cs typeface="Brygada 1918 SemiBold" pitchFamily="34" charset="-120"/>
              </a:rPr>
              <a:t>Opiates</a:t>
            </a:r>
            <a:endParaRPr lang="en-US" sz="1600" dirty="0"/>
          </a:p>
        </p:txBody>
      </p:sp>
      <p:sp>
        <p:nvSpPr>
          <p:cNvPr id="9" name="Text 7"/>
          <p:cNvSpPr/>
          <p:nvPr/>
        </p:nvSpPr>
        <p:spPr>
          <a:xfrm>
            <a:off x="6350139" y="2729012"/>
            <a:ext cx="5008437" cy="529233"/>
          </a:xfrm>
          <a:prstGeom prst="rect">
            <a:avLst/>
          </a:prstGeom>
          <a:noFill/>
          <a:ln/>
        </p:spPr>
        <p:txBody>
          <a:bodyPr wrap="square" lIns="0" tIns="0" rIns="0" bIns="0" rtlCol="0" anchor="t">
            <a:normAutofit/>
          </a:bodyPr>
          <a:lstStyle/>
          <a:p>
            <a:pPr marL="0" indent="0" algn="l">
              <a:lnSpc>
                <a:spcPct val="133000"/>
              </a:lnSpc>
              <a:buNone/>
            </a:pPr>
            <a:r>
              <a:rPr lang="en-US" sz="1300" i="1" dirty="0">
                <a:solidFill>
                  <a:srgbClr val="FFFFFF"/>
                </a:solidFill>
                <a:latin typeface="Alexandria" pitchFamily="34" charset="0"/>
                <a:ea typeface="Alexandria" pitchFamily="34" charset="-122"/>
                <a:cs typeface="Alexandria" pitchFamily="34" charset="-120"/>
              </a:rPr>
              <a:t>"Gear", "brown"</a:t>
            </a:r>
            <a:r>
              <a:rPr lang="en-US" sz="1300" dirty="0">
                <a:solidFill>
                  <a:srgbClr val="FFFFFF"/>
                </a:solidFill>
                <a:latin typeface="Alexandria" pitchFamily="34" charset="0"/>
                <a:ea typeface="Alexandria" pitchFamily="34" charset="-122"/>
                <a:cs typeface="Alexandria" pitchFamily="34" charset="-120"/>
              </a:rPr>
              <a:t> — heroin, either injected intravenously or inhaled; high dependence potential.</a:t>
            </a:r>
            <a:endParaRPr lang="en-US" sz="1300" dirty="0"/>
          </a:p>
        </p:txBody>
      </p:sp>
      <p:sp>
        <p:nvSpPr>
          <p:cNvPr id="10" name="Shape 8"/>
          <p:cNvSpPr/>
          <p:nvPr/>
        </p:nvSpPr>
        <p:spPr>
          <a:xfrm>
            <a:off x="661475" y="3595191"/>
            <a:ext cx="5351725" cy="1230213"/>
          </a:xfrm>
          <a:prstGeom prst="roundRect">
            <a:avLst>
              <a:gd name="adj" fmla="val 20166"/>
            </a:avLst>
          </a:prstGeom>
          <a:solidFill>
            <a:srgbClr val="E8AF3B"/>
          </a:solidFill>
          <a:ln w="6350">
            <a:solidFill>
              <a:srgbClr val="CE9521"/>
            </a:solidFill>
            <a:prstDash val="solid"/>
          </a:ln>
        </p:spPr>
        <p:txBody>
          <a:bodyPr/>
          <a:lstStyle/>
          <a:p>
            <a:endParaRPr lang="en-GB"/>
          </a:p>
        </p:txBody>
      </p:sp>
      <p:sp>
        <p:nvSpPr>
          <p:cNvPr id="11" name="Text 9"/>
          <p:cNvSpPr/>
          <p:nvPr/>
        </p:nvSpPr>
        <p:spPr>
          <a:xfrm>
            <a:off x="833119" y="3766840"/>
            <a:ext cx="2067369" cy="258465"/>
          </a:xfrm>
          <a:prstGeom prst="rect">
            <a:avLst/>
          </a:prstGeom>
          <a:noFill/>
          <a:ln/>
        </p:spPr>
        <p:txBody>
          <a:bodyPr wrap="none" lIns="0" tIns="0" rIns="0" bIns="0" rtlCol="0" anchor="t"/>
          <a:lstStyle/>
          <a:p>
            <a:pPr marL="0" indent="0" algn="l">
              <a:lnSpc>
                <a:spcPct val="104000"/>
              </a:lnSpc>
              <a:buNone/>
            </a:pPr>
            <a:r>
              <a:rPr lang="en-US" sz="1600" dirty="0">
                <a:solidFill>
                  <a:srgbClr val="000000"/>
                </a:solidFill>
                <a:latin typeface="Brygada 1918 SemiBold" pitchFamily="34" charset="0"/>
                <a:ea typeface="Brygada 1918 SemiBold" pitchFamily="34" charset="-122"/>
                <a:cs typeface="Brygada 1918 SemiBold" pitchFamily="34" charset="-120"/>
              </a:rPr>
              <a:t>Cocaine</a:t>
            </a:r>
            <a:endParaRPr lang="en-US" sz="1600" dirty="0"/>
          </a:p>
        </p:txBody>
      </p:sp>
      <p:sp>
        <p:nvSpPr>
          <p:cNvPr id="12" name="Text 10"/>
          <p:cNvSpPr/>
          <p:nvPr/>
        </p:nvSpPr>
        <p:spPr>
          <a:xfrm>
            <a:off x="833119" y="4124523"/>
            <a:ext cx="5008437" cy="529233"/>
          </a:xfrm>
          <a:prstGeom prst="rect">
            <a:avLst/>
          </a:prstGeom>
          <a:noFill/>
          <a:ln/>
        </p:spPr>
        <p:txBody>
          <a:bodyPr wrap="square" lIns="0" tIns="0" rIns="0" bIns="0" rtlCol="0" anchor="t">
            <a:normAutofit/>
          </a:bodyPr>
          <a:lstStyle/>
          <a:p>
            <a:pPr marL="0" indent="0" algn="l">
              <a:lnSpc>
                <a:spcPct val="133000"/>
              </a:lnSpc>
              <a:buNone/>
            </a:pPr>
            <a:r>
              <a:rPr lang="en-US" sz="1300" i="1" dirty="0">
                <a:solidFill>
                  <a:srgbClr val="000000"/>
                </a:solidFill>
                <a:latin typeface="Alexandria" pitchFamily="34" charset="0"/>
                <a:ea typeface="Alexandria" pitchFamily="34" charset="-122"/>
                <a:cs typeface="Alexandria" pitchFamily="34" charset="-120"/>
              </a:rPr>
              <a:t>"Crack", "rock", "stone"</a:t>
            </a:r>
            <a:r>
              <a:rPr lang="en-US" sz="1300" dirty="0">
                <a:solidFill>
                  <a:srgbClr val="000000"/>
                </a:solidFill>
                <a:latin typeface="Alexandria" pitchFamily="34" charset="0"/>
                <a:ea typeface="Alexandria" pitchFamily="34" charset="-122"/>
                <a:cs typeface="Alexandria" pitchFamily="34" charset="-120"/>
              </a:rPr>
              <a:t> — used in intense binges; crack cocaine carries significant cardiovascular risk.</a:t>
            </a:r>
            <a:endParaRPr lang="en-US" sz="1300" dirty="0"/>
          </a:p>
        </p:txBody>
      </p:sp>
      <p:sp>
        <p:nvSpPr>
          <p:cNvPr id="13" name="Shape 11"/>
          <p:cNvSpPr/>
          <p:nvPr/>
        </p:nvSpPr>
        <p:spPr>
          <a:xfrm>
            <a:off x="6178495" y="3595191"/>
            <a:ext cx="5351725" cy="1230213"/>
          </a:xfrm>
          <a:prstGeom prst="roundRect">
            <a:avLst>
              <a:gd name="adj" fmla="val 20166"/>
            </a:avLst>
          </a:prstGeom>
          <a:solidFill>
            <a:srgbClr val="CC914D"/>
          </a:solidFill>
          <a:ln w="6350">
            <a:solidFill>
              <a:srgbClr val="B27733"/>
            </a:solidFill>
            <a:prstDash val="solid"/>
          </a:ln>
        </p:spPr>
        <p:txBody>
          <a:bodyPr/>
          <a:lstStyle/>
          <a:p>
            <a:endParaRPr lang="en-GB"/>
          </a:p>
        </p:txBody>
      </p:sp>
      <p:sp>
        <p:nvSpPr>
          <p:cNvPr id="14" name="Text 12"/>
          <p:cNvSpPr/>
          <p:nvPr/>
        </p:nvSpPr>
        <p:spPr>
          <a:xfrm>
            <a:off x="6350139" y="3766840"/>
            <a:ext cx="2067369" cy="258465"/>
          </a:xfrm>
          <a:prstGeom prst="rect">
            <a:avLst/>
          </a:prstGeom>
          <a:noFill/>
          <a:ln/>
        </p:spPr>
        <p:txBody>
          <a:bodyPr wrap="none" lIns="0" tIns="0" rIns="0" bIns="0" rtlCol="0" anchor="t"/>
          <a:lstStyle/>
          <a:p>
            <a:pPr marL="0" indent="0" algn="l">
              <a:lnSpc>
                <a:spcPct val="104000"/>
              </a:lnSpc>
              <a:buNone/>
            </a:pPr>
            <a:r>
              <a:rPr lang="en-US" sz="1600" dirty="0">
                <a:solidFill>
                  <a:srgbClr val="000000"/>
                </a:solidFill>
                <a:latin typeface="Brygada 1918 SemiBold" pitchFamily="34" charset="0"/>
                <a:ea typeface="Brygada 1918 SemiBold" pitchFamily="34" charset="-122"/>
                <a:cs typeface="Brygada 1918 SemiBold" pitchFamily="34" charset="-120"/>
              </a:rPr>
              <a:t>Benzodiazepines</a:t>
            </a:r>
            <a:endParaRPr lang="en-US" sz="1600" dirty="0"/>
          </a:p>
        </p:txBody>
      </p:sp>
      <p:sp>
        <p:nvSpPr>
          <p:cNvPr id="15" name="Text 13"/>
          <p:cNvSpPr/>
          <p:nvPr/>
        </p:nvSpPr>
        <p:spPr>
          <a:xfrm>
            <a:off x="6350139" y="4124523"/>
            <a:ext cx="5008437" cy="529233"/>
          </a:xfrm>
          <a:prstGeom prst="rect">
            <a:avLst/>
          </a:prstGeom>
          <a:noFill/>
          <a:ln/>
        </p:spPr>
        <p:txBody>
          <a:bodyPr wrap="square" lIns="0" tIns="0" rIns="0" bIns="0" rtlCol="0" anchor="t">
            <a:normAutofit/>
          </a:bodyPr>
          <a:lstStyle/>
          <a:p>
            <a:pPr marL="0" indent="0" algn="l">
              <a:lnSpc>
                <a:spcPct val="133000"/>
              </a:lnSpc>
              <a:buNone/>
            </a:pPr>
            <a:r>
              <a:rPr lang="en-US" sz="1300" i="1" dirty="0">
                <a:solidFill>
                  <a:srgbClr val="000000"/>
                </a:solidFill>
                <a:latin typeface="Alexandria" pitchFamily="34" charset="0"/>
                <a:ea typeface="Alexandria" pitchFamily="34" charset="-122"/>
                <a:cs typeface="Alexandria" pitchFamily="34" charset="-120"/>
              </a:rPr>
              <a:t>"Blues"</a:t>
            </a:r>
            <a:r>
              <a:rPr lang="en-US" sz="1300" dirty="0">
                <a:solidFill>
                  <a:srgbClr val="000000"/>
                </a:solidFill>
                <a:latin typeface="Alexandria" pitchFamily="34" charset="0"/>
                <a:ea typeface="Alexandria" pitchFamily="34" charset="-122"/>
                <a:cs typeface="Alexandria" pitchFamily="34" charset="-120"/>
              </a:rPr>
              <a:t> — frequently misused alongside opiates; significant dependence and withdrawal risks.</a:t>
            </a:r>
            <a:endParaRPr lang="en-US" sz="1300" dirty="0"/>
          </a:p>
        </p:txBody>
      </p:sp>
      <p:sp>
        <p:nvSpPr>
          <p:cNvPr id="16" name="Shape 14"/>
          <p:cNvSpPr/>
          <p:nvPr/>
        </p:nvSpPr>
        <p:spPr>
          <a:xfrm>
            <a:off x="661475" y="4990703"/>
            <a:ext cx="5351725" cy="1230213"/>
          </a:xfrm>
          <a:prstGeom prst="roundRect">
            <a:avLst>
              <a:gd name="adj" fmla="val 20166"/>
            </a:avLst>
          </a:prstGeom>
          <a:solidFill>
            <a:srgbClr val="626C3B"/>
          </a:solidFill>
          <a:ln w="6350">
            <a:solidFill>
              <a:srgbClr val="7B8554"/>
            </a:solidFill>
            <a:prstDash val="solid"/>
          </a:ln>
        </p:spPr>
        <p:txBody>
          <a:bodyPr/>
          <a:lstStyle/>
          <a:p>
            <a:endParaRPr lang="en-GB"/>
          </a:p>
        </p:txBody>
      </p:sp>
      <p:sp>
        <p:nvSpPr>
          <p:cNvPr id="17" name="Text 15"/>
          <p:cNvSpPr/>
          <p:nvPr/>
        </p:nvSpPr>
        <p:spPr>
          <a:xfrm>
            <a:off x="833119" y="5162352"/>
            <a:ext cx="2067369" cy="258465"/>
          </a:xfrm>
          <a:prstGeom prst="rect">
            <a:avLst/>
          </a:prstGeom>
          <a:noFill/>
          <a:ln/>
        </p:spPr>
        <p:txBody>
          <a:bodyPr wrap="none" lIns="0" tIns="0" rIns="0" bIns="0" rtlCol="0" anchor="t"/>
          <a:lstStyle/>
          <a:p>
            <a:pPr marL="0" indent="0" algn="l">
              <a:lnSpc>
                <a:spcPct val="104000"/>
              </a:lnSpc>
              <a:buNone/>
            </a:pPr>
            <a:r>
              <a:rPr lang="en-US" sz="1600" dirty="0">
                <a:solidFill>
                  <a:srgbClr val="FFFFFF"/>
                </a:solidFill>
                <a:latin typeface="Brygada 1918 SemiBold" pitchFamily="34" charset="0"/>
                <a:ea typeface="Brygada 1918 SemiBold" pitchFamily="34" charset="-122"/>
                <a:cs typeface="Brygada 1918 SemiBold" pitchFamily="34" charset="-120"/>
              </a:rPr>
              <a:t>Amphetamines</a:t>
            </a:r>
            <a:endParaRPr lang="en-US" sz="1600" dirty="0"/>
          </a:p>
        </p:txBody>
      </p:sp>
      <p:sp>
        <p:nvSpPr>
          <p:cNvPr id="18" name="Text 16"/>
          <p:cNvSpPr/>
          <p:nvPr/>
        </p:nvSpPr>
        <p:spPr>
          <a:xfrm>
            <a:off x="833119" y="5520035"/>
            <a:ext cx="5008437" cy="529233"/>
          </a:xfrm>
          <a:prstGeom prst="rect">
            <a:avLst/>
          </a:prstGeom>
          <a:noFill/>
          <a:ln/>
        </p:spPr>
        <p:txBody>
          <a:bodyPr wrap="square" lIns="0" tIns="0" rIns="0" bIns="0" rtlCol="0" anchor="t">
            <a:normAutofit/>
          </a:bodyPr>
          <a:lstStyle/>
          <a:p>
            <a:pPr marL="0" indent="0" algn="l">
              <a:lnSpc>
                <a:spcPct val="133000"/>
              </a:lnSpc>
              <a:buNone/>
            </a:pPr>
            <a:r>
              <a:rPr lang="en-US" sz="1300" i="1" dirty="0">
                <a:solidFill>
                  <a:srgbClr val="FFFFFF"/>
                </a:solidFill>
                <a:latin typeface="Alexandria" pitchFamily="34" charset="0"/>
                <a:ea typeface="Alexandria" pitchFamily="34" charset="-122"/>
                <a:cs typeface="Alexandria" pitchFamily="34" charset="-120"/>
              </a:rPr>
              <a:t>"Whizz"</a:t>
            </a:r>
            <a:r>
              <a:rPr lang="en-US" sz="1300" dirty="0">
                <a:solidFill>
                  <a:srgbClr val="FFFFFF"/>
                </a:solidFill>
                <a:latin typeface="Alexandria" pitchFamily="34" charset="0"/>
                <a:ea typeface="Alexandria" pitchFamily="34" charset="-122"/>
                <a:cs typeface="Alexandria" pitchFamily="34" charset="-120"/>
              </a:rPr>
              <a:t> — stimulant drug; used for energy and euphoria; psychological dependence common.</a:t>
            </a:r>
            <a:endParaRPr lang="en-US" sz="1300" dirty="0"/>
          </a:p>
        </p:txBody>
      </p:sp>
      <p:sp>
        <p:nvSpPr>
          <p:cNvPr id="19" name="Shape 17"/>
          <p:cNvSpPr/>
          <p:nvPr/>
        </p:nvSpPr>
        <p:spPr>
          <a:xfrm>
            <a:off x="6178495" y="4990703"/>
            <a:ext cx="5351725" cy="1230213"/>
          </a:xfrm>
          <a:prstGeom prst="roundRect">
            <a:avLst>
              <a:gd name="adj" fmla="val 20166"/>
            </a:avLst>
          </a:prstGeom>
          <a:solidFill>
            <a:srgbClr val="83792E"/>
          </a:solidFill>
          <a:ln w="6350">
            <a:solidFill>
              <a:srgbClr val="9C9247"/>
            </a:solidFill>
            <a:prstDash val="solid"/>
          </a:ln>
        </p:spPr>
        <p:txBody>
          <a:bodyPr/>
          <a:lstStyle/>
          <a:p>
            <a:endParaRPr lang="en-GB"/>
          </a:p>
        </p:txBody>
      </p:sp>
      <p:sp>
        <p:nvSpPr>
          <p:cNvPr id="20" name="Text 18"/>
          <p:cNvSpPr/>
          <p:nvPr/>
        </p:nvSpPr>
        <p:spPr>
          <a:xfrm>
            <a:off x="6350139" y="5162352"/>
            <a:ext cx="2282669" cy="258465"/>
          </a:xfrm>
          <a:prstGeom prst="rect">
            <a:avLst/>
          </a:prstGeom>
          <a:noFill/>
          <a:ln/>
        </p:spPr>
        <p:txBody>
          <a:bodyPr wrap="none" lIns="0" tIns="0" rIns="0" bIns="0" rtlCol="0" anchor="t"/>
          <a:lstStyle/>
          <a:p>
            <a:pPr marL="0" indent="0" algn="l">
              <a:lnSpc>
                <a:spcPct val="104000"/>
              </a:lnSpc>
              <a:buNone/>
            </a:pPr>
            <a:r>
              <a:rPr lang="en-US" sz="1600" dirty="0">
                <a:solidFill>
                  <a:srgbClr val="FFFFFF"/>
                </a:solidFill>
                <a:latin typeface="Brygada 1918 SemiBold" pitchFamily="34" charset="0"/>
                <a:ea typeface="Brygada 1918 SemiBold" pitchFamily="34" charset="-122"/>
                <a:cs typeface="Brygada 1918 SemiBold" pitchFamily="34" charset="-120"/>
              </a:rPr>
              <a:t>Ecstasy, LSD &amp; Solvents</a:t>
            </a:r>
            <a:endParaRPr lang="en-US" sz="1600" dirty="0"/>
          </a:p>
        </p:txBody>
      </p:sp>
      <p:sp>
        <p:nvSpPr>
          <p:cNvPr id="21" name="Text 19"/>
          <p:cNvSpPr/>
          <p:nvPr/>
        </p:nvSpPr>
        <p:spPr>
          <a:xfrm>
            <a:off x="6350139" y="5520035"/>
            <a:ext cx="5008437"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FFFFFF"/>
                </a:solidFill>
                <a:latin typeface="Alexandria" pitchFamily="34" charset="0"/>
                <a:ea typeface="Alexandria" pitchFamily="34" charset="-122"/>
                <a:cs typeface="Alexandria" pitchFamily="34" charset="-120"/>
              </a:rPr>
              <a:t>Hallucinogens and volatile substances; particularly prevalent in younger populations.</a:t>
            </a:r>
            <a:endParaRPr lang="en-US" sz="13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661475" y="1061145"/>
            <a:ext cx="7168772" cy="516731"/>
          </a:xfrm>
          <a:prstGeom prst="rect">
            <a:avLst/>
          </a:prstGeom>
          <a:noFill/>
          <a:ln/>
        </p:spPr>
        <p:txBody>
          <a:bodyPr wrap="none" lIns="0" tIns="0" rIns="0" bIns="0" rtlCol="0" anchor="t"/>
          <a:lstStyle/>
          <a:p>
            <a:pPr marL="0" indent="0" algn="l">
              <a:lnSpc>
                <a:spcPct val="104000"/>
              </a:lnSpc>
              <a:buNone/>
            </a:pPr>
            <a:r>
              <a:rPr lang="en-US" sz="3250" dirty="0">
                <a:solidFill>
                  <a:srgbClr val="403011"/>
                </a:solidFill>
                <a:latin typeface="Brygada 1918 SemiBold" pitchFamily="34" charset="0"/>
                <a:ea typeface="Brygada 1918 SemiBold" pitchFamily="34" charset="-122"/>
                <a:cs typeface="Brygada 1918 SemiBold" pitchFamily="34" charset="-120"/>
              </a:rPr>
              <a:t>Common Patterns of Drug Misuse</a:t>
            </a:r>
            <a:endParaRPr lang="en-US" sz="3250" dirty="0"/>
          </a:p>
        </p:txBody>
      </p:sp>
      <p:sp>
        <p:nvSpPr>
          <p:cNvPr id="3" name="Text 1"/>
          <p:cNvSpPr/>
          <p:nvPr/>
        </p:nvSpPr>
        <p:spPr>
          <a:xfrm>
            <a:off x="661475" y="1908572"/>
            <a:ext cx="10868745"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403011"/>
                </a:solidFill>
                <a:latin typeface="Alexandria" pitchFamily="34" charset="0"/>
                <a:ea typeface="Alexandria" pitchFamily="34" charset="-122"/>
                <a:cs typeface="Alexandria" pitchFamily="34" charset="-120"/>
              </a:rPr>
              <a:t>Drug misuse rarely involves a single substance. Understanding the typical polysubstance patterns helps clinicians anticipate risks, identify withdrawal presentations, and tailor treatment appropriately.</a:t>
            </a:r>
            <a:endParaRPr lang="en-US" sz="1300" dirty="0"/>
          </a:p>
        </p:txBody>
      </p:sp>
      <p:sp>
        <p:nvSpPr>
          <p:cNvPr id="4" name="Shape 2"/>
          <p:cNvSpPr/>
          <p:nvPr/>
        </p:nvSpPr>
        <p:spPr>
          <a:xfrm>
            <a:off x="542415" y="2623840"/>
            <a:ext cx="5470785" cy="2325588"/>
          </a:xfrm>
          <a:prstGeom prst="roundRect">
            <a:avLst>
              <a:gd name="adj" fmla="val 17068"/>
            </a:avLst>
          </a:prstGeom>
          <a:solidFill>
            <a:srgbClr val="626C3B"/>
          </a:solidFill>
          <a:ln/>
        </p:spPr>
        <p:txBody>
          <a:bodyPr/>
          <a:lstStyle/>
          <a:p>
            <a:endParaRPr lang="en-GB"/>
          </a:p>
        </p:txBody>
      </p:sp>
      <p:sp>
        <p:nvSpPr>
          <p:cNvPr id="5" name="Text 3"/>
          <p:cNvSpPr/>
          <p:nvPr/>
        </p:nvSpPr>
        <p:spPr>
          <a:xfrm>
            <a:off x="707710" y="2789138"/>
            <a:ext cx="2676954" cy="258465"/>
          </a:xfrm>
          <a:prstGeom prst="rect">
            <a:avLst/>
          </a:prstGeom>
          <a:noFill/>
          <a:ln/>
        </p:spPr>
        <p:txBody>
          <a:bodyPr wrap="none" lIns="0" tIns="0" rIns="0" bIns="0" rtlCol="0" anchor="t"/>
          <a:lstStyle/>
          <a:p>
            <a:pPr marL="0" indent="0" algn="l">
              <a:lnSpc>
                <a:spcPct val="104000"/>
              </a:lnSpc>
              <a:buNone/>
            </a:pPr>
            <a:r>
              <a:rPr lang="en-US" sz="1600" dirty="0">
                <a:solidFill>
                  <a:srgbClr val="FFFFFF"/>
                </a:solidFill>
                <a:latin typeface="Brygada 1918 SemiBold" pitchFamily="34" charset="0"/>
                <a:ea typeface="Brygada 1918 SemiBold" pitchFamily="34" charset="-122"/>
                <a:cs typeface="Brygada 1918 SemiBold" pitchFamily="34" charset="-120"/>
              </a:rPr>
              <a:t>Primary Heroin Use</a:t>
            </a:r>
            <a:endParaRPr lang="en-US" sz="1600" dirty="0"/>
          </a:p>
        </p:txBody>
      </p:sp>
      <p:sp>
        <p:nvSpPr>
          <p:cNvPr id="6" name="Text 4"/>
          <p:cNvSpPr/>
          <p:nvPr/>
        </p:nvSpPr>
        <p:spPr>
          <a:xfrm>
            <a:off x="707710" y="3212902"/>
            <a:ext cx="5140196" cy="1587698"/>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FFFFFF"/>
                </a:solidFill>
                <a:latin typeface="Alexandria" pitchFamily="34" charset="0"/>
                <a:ea typeface="Alexandria" pitchFamily="34" charset="-122"/>
                <a:cs typeface="Alexandria" pitchFamily="34" charset="-120"/>
              </a:rPr>
              <a:t>Heroin is used intravenously or inhaled as the primary substance. When supplies are low, patients typically supplement with methadone or dihydrocodeine (DHC). Benzodiazepines are often used to manage low mood or "depression". Cocaine may feature occasionally as a perceived "treat", and cannabis is used almost daily.</a:t>
            </a:r>
            <a:endParaRPr lang="en-US" sz="1300" dirty="0"/>
          </a:p>
        </p:txBody>
      </p:sp>
      <p:sp>
        <p:nvSpPr>
          <p:cNvPr id="7" name="Text 5"/>
          <p:cNvSpPr/>
          <p:nvPr/>
        </p:nvSpPr>
        <p:spPr>
          <a:xfrm>
            <a:off x="6303904" y="2789138"/>
            <a:ext cx="2676954" cy="258465"/>
          </a:xfrm>
          <a:prstGeom prst="rect">
            <a:avLst/>
          </a:prstGeom>
          <a:noFill/>
          <a:ln/>
        </p:spPr>
        <p:txBody>
          <a:bodyPr wrap="none" lIns="0" tIns="0" rIns="0" bIns="0" rtlCol="0" anchor="t"/>
          <a:lstStyle/>
          <a:p>
            <a:pPr marL="0" indent="0" algn="l">
              <a:lnSpc>
                <a:spcPct val="104000"/>
              </a:lnSpc>
              <a:buNone/>
            </a:pPr>
            <a:r>
              <a:rPr lang="en-US" sz="1600" dirty="0">
                <a:solidFill>
                  <a:srgbClr val="403011"/>
                </a:solidFill>
                <a:latin typeface="Brygada 1918 SemiBold" pitchFamily="34" charset="0"/>
                <a:ea typeface="Brygada 1918 SemiBold" pitchFamily="34" charset="-122"/>
                <a:cs typeface="Brygada 1918 SemiBold" pitchFamily="34" charset="-120"/>
              </a:rPr>
              <a:t>Primary Cocaine Use</a:t>
            </a:r>
            <a:endParaRPr lang="en-US" sz="1600" dirty="0"/>
          </a:p>
        </p:txBody>
      </p:sp>
      <p:sp>
        <p:nvSpPr>
          <p:cNvPr id="8" name="Text 6"/>
          <p:cNvSpPr/>
          <p:nvPr/>
        </p:nvSpPr>
        <p:spPr>
          <a:xfrm>
            <a:off x="6303904" y="3212902"/>
            <a:ext cx="5232666" cy="1323082"/>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403011"/>
                </a:solidFill>
                <a:latin typeface="Alexandria" pitchFamily="34" charset="0"/>
                <a:ea typeface="Alexandria" pitchFamily="34" charset="-122"/>
                <a:cs typeface="Alexandria" pitchFamily="34" charset="-120"/>
              </a:rPr>
              <a:t>Cocaine use tends to occur in intense, concentrated binges. Heroin and/or benzodiazepines are then commonly used in the aftermath to "come down" and manage dysphoria or agitation. Cannabis is frequently used alongside to modulate mood throughout the cycle.</a:t>
            </a:r>
            <a:endParaRPr lang="en-US" sz="1300" dirty="0"/>
          </a:p>
        </p:txBody>
      </p:sp>
      <p:sp>
        <p:nvSpPr>
          <p:cNvPr id="9" name="Shape 7"/>
          <p:cNvSpPr/>
          <p:nvPr/>
        </p:nvSpPr>
        <p:spPr>
          <a:xfrm>
            <a:off x="661475" y="5135463"/>
            <a:ext cx="10868745" cy="661293"/>
          </a:xfrm>
          <a:prstGeom prst="roundRect">
            <a:avLst>
              <a:gd name="adj" fmla="val 37515"/>
            </a:avLst>
          </a:prstGeom>
          <a:solidFill>
            <a:srgbClr val="EAEDDE"/>
          </a:solidFill>
          <a:ln/>
        </p:spPr>
        <p:txBody>
          <a:bodyPr/>
          <a:lstStyle/>
          <a:p>
            <a:endParaRPr lang="en-GB"/>
          </a:p>
        </p:txBody>
      </p:sp>
      <p:pic>
        <p:nvPicPr>
          <p:cNvPr id="10" name="Image 0" descr="preencoded.png"/>
          <p:cNvPicPr>
            <a:picLocks noChangeAspect="1"/>
          </p:cNvPicPr>
          <p:nvPr/>
        </p:nvPicPr>
        <p:blipFill>
          <a:blip r:embed="rId3"/>
          <a:stretch>
            <a:fillRect/>
          </a:stretch>
        </p:blipFill>
        <p:spPr>
          <a:xfrm>
            <a:off x="826769" y="5375176"/>
            <a:ext cx="206667" cy="165298"/>
          </a:xfrm>
          <a:prstGeom prst="rect">
            <a:avLst/>
          </a:prstGeom>
        </p:spPr>
      </p:pic>
      <p:sp>
        <p:nvSpPr>
          <p:cNvPr id="11" name="Text 8"/>
          <p:cNvSpPr/>
          <p:nvPr/>
        </p:nvSpPr>
        <p:spPr>
          <a:xfrm>
            <a:off x="1198731" y="5342037"/>
            <a:ext cx="10775780" cy="264616"/>
          </a:xfrm>
          <a:prstGeom prst="rect">
            <a:avLst/>
          </a:prstGeom>
          <a:noFill/>
          <a:ln/>
        </p:spPr>
        <p:txBody>
          <a:bodyPr wrap="none" lIns="0" tIns="0" rIns="0" bIns="0" rtlCol="0" anchor="t"/>
          <a:lstStyle/>
          <a:p>
            <a:pPr marL="0" indent="0" algn="l">
              <a:lnSpc>
                <a:spcPct val="133000"/>
              </a:lnSpc>
              <a:buNone/>
            </a:pPr>
            <a:r>
              <a:rPr lang="en-US" sz="1300" dirty="0">
                <a:solidFill>
                  <a:srgbClr val="000000"/>
                </a:solidFill>
                <a:latin typeface="Alexandria" pitchFamily="34" charset="0"/>
                <a:ea typeface="Alexandria" pitchFamily="34" charset="-122"/>
                <a:cs typeface="Alexandria" pitchFamily="34" charset="-120"/>
              </a:rPr>
              <a:t>Polysubstance use significantly increases the risk of overdose, adverse interactions, and complex withdrawal presentations.</a:t>
            </a:r>
            <a:endParaRPr lang="en-US" sz="13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661475" y="926604"/>
            <a:ext cx="7406098" cy="516731"/>
          </a:xfrm>
          <a:prstGeom prst="rect">
            <a:avLst/>
          </a:prstGeom>
          <a:noFill/>
          <a:ln/>
        </p:spPr>
        <p:txBody>
          <a:bodyPr wrap="none" lIns="0" tIns="0" rIns="0" bIns="0" rtlCol="0" anchor="t"/>
          <a:lstStyle/>
          <a:p>
            <a:pPr marL="0" indent="0" algn="l">
              <a:lnSpc>
                <a:spcPct val="104000"/>
              </a:lnSpc>
              <a:buNone/>
            </a:pPr>
            <a:r>
              <a:rPr lang="en-US" sz="3250" dirty="0">
                <a:solidFill>
                  <a:srgbClr val="403011"/>
                </a:solidFill>
                <a:latin typeface="Brygada 1918 SemiBold" pitchFamily="34" charset="0"/>
                <a:ea typeface="Brygada 1918 SemiBold" pitchFamily="34" charset="-122"/>
                <a:cs typeface="Brygada 1918 SemiBold" pitchFamily="34" charset="-120"/>
              </a:rPr>
              <a:t>Harmful Effects: Key Determinants</a:t>
            </a:r>
            <a:endParaRPr lang="en-US" sz="3250" dirty="0"/>
          </a:p>
        </p:txBody>
      </p:sp>
      <p:sp>
        <p:nvSpPr>
          <p:cNvPr id="3" name="Text 1"/>
          <p:cNvSpPr/>
          <p:nvPr/>
        </p:nvSpPr>
        <p:spPr>
          <a:xfrm>
            <a:off x="661475" y="1774031"/>
            <a:ext cx="10868745"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403011"/>
                </a:solidFill>
                <a:latin typeface="Alexandria" pitchFamily="34" charset="0"/>
                <a:ea typeface="Alexandria" pitchFamily="34" charset="-122"/>
                <a:cs typeface="Alexandria" pitchFamily="34" charset="-120"/>
              </a:rPr>
              <a:t>The harm caused by drug misuse depends on three intersecting factors: the pharmacological properties of the substance itself, the route of administration, and whether drugs are used in combination.</a:t>
            </a:r>
            <a:endParaRPr lang="en-US" sz="130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1475" y="2489299"/>
            <a:ext cx="413434" cy="413445"/>
          </a:xfrm>
          <a:prstGeom prst="rect">
            <a:avLst/>
          </a:prstGeom>
        </p:spPr>
      </p:pic>
      <p:sp>
        <p:nvSpPr>
          <p:cNvPr id="5" name="Text 2"/>
          <p:cNvSpPr/>
          <p:nvPr/>
        </p:nvSpPr>
        <p:spPr>
          <a:xfrm>
            <a:off x="1281577" y="2489299"/>
            <a:ext cx="2067369" cy="258465"/>
          </a:xfrm>
          <a:prstGeom prst="rect">
            <a:avLst/>
          </a:prstGeom>
          <a:noFill/>
          <a:ln/>
        </p:spPr>
        <p:txBody>
          <a:bodyPr wrap="none" lIns="0" tIns="0" rIns="0" bIns="0" rtlCol="0" anchor="t"/>
          <a:lstStyle/>
          <a:p>
            <a:pPr marL="0" indent="0" algn="l">
              <a:lnSpc>
                <a:spcPct val="104000"/>
              </a:lnSpc>
              <a:buNone/>
            </a:pPr>
            <a:r>
              <a:rPr lang="en-US" sz="1600" dirty="0">
                <a:solidFill>
                  <a:srgbClr val="403011"/>
                </a:solidFill>
                <a:latin typeface="Brygada 1918 SemiBold" pitchFamily="34" charset="0"/>
                <a:ea typeface="Brygada 1918 SemiBold" pitchFamily="34" charset="-122"/>
                <a:cs typeface="Brygada 1918 SemiBold" pitchFamily="34" charset="-120"/>
              </a:rPr>
              <a:t>Drug Properties</a:t>
            </a:r>
            <a:endParaRPr lang="en-US" sz="1600" dirty="0"/>
          </a:p>
        </p:txBody>
      </p:sp>
      <p:sp>
        <p:nvSpPr>
          <p:cNvPr id="6" name="Text 3"/>
          <p:cNvSpPr/>
          <p:nvPr/>
        </p:nvSpPr>
        <p:spPr>
          <a:xfrm>
            <a:off x="1281577" y="2846983"/>
            <a:ext cx="2864969" cy="3084314"/>
          </a:xfrm>
          <a:prstGeom prst="rect">
            <a:avLst/>
          </a:prstGeom>
          <a:noFill/>
          <a:ln/>
        </p:spPr>
        <p:txBody>
          <a:bodyPr wrap="square" lIns="0" tIns="0" rIns="0" bIns="0" rtlCol="0" anchor="t">
            <a:normAutofit/>
          </a:bodyPr>
          <a:lstStyle/>
          <a:p>
            <a:pPr marL="264160" indent="-264160" algn="l">
              <a:lnSpc>
                <a:spcPct val="133000"/>
              </a:lnSpc>
              <a:buSzPct val="100000"/>
              <a:buChar char="•"/>
            </a:pPr>
            <a:r>
              <a:rPr lang="en-US" sz="1300" b="1" dirty="0">
                <a:solidFill>
                  <a:srgbClr val="403011"/>
                </a:solidFill>
                <a:latin typeface="Alexandria Bold" pitchFamily="34" charset="0"/>
                <a:ea typeface="Alexandria Bold" pitchFamily="34" charset="-122"/>
                <a:cs typeface="Alexandria Bold" pitchFamily="34" charset="-120"/>
              </a:rPr>
              <a:t>Hallucinogens</a:t>
            </a:r>
            <a:r>
              <a:rPr lang="en-US" sz="1300" dirty="0">
                <a:solidFill>
                  <a:srgbClr val="403011"/>
                </a:solidFill>
                <a:latin typeface="Alexandria" pitchFamily="34" charset="0"/>
                <a:ea typeface="Alexandria" pitchFamily="34" charset="-122"/>
                <a:cs typeface="Alexandria" pitchFamily="34" charset="-120"/>
              </a:rPr>
              <a:t> (ecstasy, LSD) — perceptual disturbance, psychological harm</a:t>
            </a:r>
            <a:endParaRPr lang="en-US" sz="1300" dirty="0"/>
          </a:p>
          <a:p>
            <a:pPr marL="264160" indent="-264160" algn="l">
              <a:lnSpc>
                <a:spcPct val="133000"/>
              </a:lnSpc>
              <a:buSzPct val="100000"/>
              <a:buChar char="•"/>
            </a:pPr>
            <a:r>
              <a:rPr lang="en-US" sz="1300" b="1" dirty="0">
                <a:solidFill>
                  <a:srgbClr val="403011"/>
                </a:solidFill>
                <a:latin typeface="Alexandria Bold" pitchFamily="34" charset="0"/>
                <a:ea typeface="Alexandria Bold" pitchFamily="34" charset="-122"/>
                <a:cs typeface="Alexandria Bold" pitchFamily="34" charset="-120"/>
              </a:rPr>
              <a:t>Depressants</a:t>
            </a:r>
            <a:r>
              <a:rPr lang="en-US" sz="1300" dirty="0">
                <a:solidFill>
                  <a:srgbClr val="403011"/>
                </a:solidFill>
                <a:latin typeface="Alexandria" pitchFamily="34" charset="0"/>
                <a:ea typeface="Alexandria" pitchFamily="34" charset="-122"/>
                <a:cs typeface="Alexandria" pitchFamily="34" charset="-120"/>
              </a:rPr>
              <a:t> (opiates, benzodiazepines) — respiratory depression, sedation</a:t>
            </a:r>
            <a:endParaRPr lang="en-US" sz="1300" dirty="0"/>
          </a:p>
          <a:p>
            <a:pPr marL="264160" indent="-264160" algn="l">
              <a:lnSpc>
                <a:spcPct val="133000"/>
              </a:lnSpc>
              <a:buSzPct val="100000"/>
              <a:buChar char="•"/>
            </a:pPr>
            <a:r>
              <a:rPr lang="en-US" sz="1300" b="1" dirty="0">
                <a:solidFill>
                  <a:srgbClr val="403011"/>
                </a:solidFill>
                <a:latin typeface="Alexandria Bold" pitchFamily="34" charset="0"/>
                <a:ea typeface="Alexandria Bold" pitchFamily="34" charset="-122"/>
                <a:cs typeface="Alexandria Bold" pitchFamily="34" charset="-120"/>
              </a:rPr>
              <a:t>Stimulants</a:t>
            </a:r>
            <a:r>
              <a:rPr lang="en-US" sz="1300" dirty="0">
                <a:solidFill>
                  <a:srgbClr val="403011"/>
                </a:solidFill>
                <a:latin typeface="Alexandria" pitchFamily="34" charset="0"/>
                <a:ea typeface="Alexandria" pitchFamily="34" charset="-122"/>
                <a:cs typeface="Alexandria" pitchFamily="34" charset="-120"/>
              </a:rPr>
              <a:t> (amphetamine, cocaine) — cardiovascular strain, psychosis risk</a:t>
            </a:r>
            <a:endParaRPr lang="en-US" sz="1300" dirty="0"/>
          </a:p>
          <a:p>
            <a:pPr marL="264160" indent="-264160" algn="l">
              <a:lnSpc>
                <a:spcPct val="133000"/>
              </a:lnSpc>
              <a:buSzPct val="100000"/>
              <a:buChar char="•"/>
            </a:pPr>
            <a:r>
              <a:rPr lang="en-US" sz="1300" dirty="0">
                <a:solidFill>
                  <a:srgbClr val="403011"/>
                </a:solidFill>
                <a:latin typeface="Alexandria" pitchFamily="34" charset="0"/>
                <a:ea typeface="Alexandria" pitchFamily="34" charset="-122"/>
                <a:cs typeface="Alexandria" pitchFamily="34" charset="-120"/>
              </a:rPr>
              <a:t>Addictive potential varies considerably by substance</a:t>
            </a:r>
            <a:endParaRPr lang="en-US" sz="1300" dirty="0"/>
          </a:p>
        </p:txBody>
      </p:sp>
      <p:pic>
        <p:nvPicPr>
          <p:cNvPr id="7"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353213" y="2489299"/>
            <a:ext cx="413434" cy="413445"/>
          </a:xfrm>
          <a:prstGeom prst="rect">
            <a:avLst/>
          </a:prstGeom>
        </p:spPr>
      </p:pic>
      <p:sp>
        <p:nvSpPr>
          <p:cNvPr id="8" name="Text 4"/>
          <p:cNvSpPr/>
          <p:nvPr/>
        </p:nvSpPr>
        <p:spPr>
          <a:xfrm>
            <a:off x="4973315" y="2489299"/>
            <a:ext cx="2369086" cy="258465"/>
          </a:xfrm>
          <a:prstGeom prst="rect">
            <a:avLst/>
          </a:prstGeom>
          <a:noFill/>
          <a:ln/>
        </p:spPr>
        <p:txBody>
          <a:bodyPr wrap="none" lIns="0" tIns="0" rIns="0" bIns="0" rtlCol="0" anchor="t"/>
          <a:lstStyle/>
          <a:p>
            <a:pPr marL="0" indent="0" algn="l">
              <a:lnSpc>
                <a:spcPct val="104000"/>
              </a:lnSpc>
              <a:buNone/>
            </a:pPr>
            <a:r>
              <a:rPr lang="en-US" sz="1600" dirty="0">
                <a:solidFill>
                  <a:srgbClr val="403011"/>
                </a:solidFill>
                <a:latin typeface="Brygada 1918 SemiBold" pitchFamily="34" charset="0"/>
                <a:ea typeface="Brygada 1918 SemiBold" pitchFamily="34" charset="-122"/>
                <a:cs typeface="Brygada 1918 SemiBold" pitchFamily="34" charset="-120"/>
              </a:rPr>
              <a:t>Route of Administration</a:t>
            </a:r>
            <a:endParaRPr lang="en-US" sz="1600" dirty="0"/>
          </a:p>
        </p:txBody>
      </p:sp>
      <p:sp>
        <p:nvSpPr>
          <p:cNvPr id="9" name="Text 5"/>
          <p:cNvSpPr/>
          <p:nvPr/>
        </p:nvSpPr>
        <p:spPr>
          <a:xfrm>
            <a:off x="4973315" y="2846983"/>
            <a:ext cx="2865068" cy="2232620"/>
          </a:xfrm>
          <a:prstGeom prst="rect">
            <a:avLst/>
          </a:prstGeom>
          <a:noFill/>
          <a:ln/>
        </p:spPr>
        <p:txBody>
          <a:bodyPr wrap="square" lIns="0" tIns="0" rIns="0" bIns="0" rtlCol="0" anchor="t">
            <a:normAutofit/>
          </a:bodyPr>
          <a:lstStyle/>
          <a:p>
            <a:pPr marL="264160" indent="-264160" algn="l">
              <a:lnSpc>
                <a:spcPct val="133000"/>
              </a:lnSpc>
              <a:buSzPct val="100000"/>
              <a:buChar char="•"/>
            </a:pPr>
            <a:r>
              <a:rPr lang="en-US" sz="1300" b="1" dirty="0">
                <a:solidFill>
                  <a:srgbClr val="403011"/>
                </a:solidFill>
                <a:latin typeface="Alexandria Bold" pitchFamily="34" charset="0"/>
                <a:ea typeface="Alexandria Bold" pitchFamily="34" charset="-122"/>
                <a:cs typeface="Alexandria Bold" pitchFamily="34" charset="-120"/>
              </a:rPr>
              <a:t>Oral</a:t>
            </a:r>
            <a:r>
              <a:rPr lang="en-US" sz="1300" dirty="0">
                <a:solidFill>
                  <a:srgbClr val="403011"/>
                </a:solidFill>
                <a:latin typeface="Alexandria" pitchFamily="34" charset="0"/>
                <a:ea typeface="Alexandria" pitchFamily="34" charset="-122"/>
                <a:cs typeface="Alexandria" pitchFamily="34" charset="-120"/>
              </a:rPr>
              <a:t> — overdose risk due to delayed onset</a:t>
            </a:r>
            <a:endParaRPr lang="en-US" sz="1300" dirty="0"/>
          </a:p>
          <a:p>
            <a:pPr marL="264160" indent="-264160" algn="l">
              <a:lnSpc>
                <a:spcPct val="133000"/>
              </a:lnSpc>
              <a:buSzPct val="100000"/>
              <a:buChar char="•"/>
            </a:pPr>
            <a:r>
              <a:rPr lang="en-US" sz="1300" b="1" dirty="0">
                <a:solidFill>
                  <a:srgbClr val="403011"/>
                </a:solidFill>
                <a:latin typeface="Alexandria Bold" pitchFamily="34" charset="0"/>
                <a:ea typeface="Alexandria Bold" pitchFamily="34" charset="-122"/>
                <a:cs typeface="Alexandria Bold" pitchFamily="34" charset="-120"/>
              </a:rPr>
              <a:t>Smoked/inhaled</a:t>
            </a:r>
            <a:r>
              <a:rPr lang="en-US" sz="1300" dirty="0">
                <a:solidFill>
                  <a:srgbClr val="403011"/>
                </a:solidFill>
                <a:latin typeface="Alexandria" pitchFamily="34" charset="0"/>
                <a:ea typeface="Alexandria" pitchFamily="34" charset="-122"/>
                <a:cs typeface="Alexandria" pitchFamily="34" charset="-120"/>
              </a:rPr>
              <a:t> — respiratory harm, heat damage, toxic fumes</a:t>
            </a:r>
            <a:endParaRPr lang="en-US" sz="1300" dirty="0"/>
          </a:p>
          <a:p>
            <a:pPr marL="264160" indent="-264160" algn="l">
              <a:lnSpc>
                <a:spcPct val="133000"/>
              </a:lnSpc>
              <a:buSzPct val="100000"/>
              <a:buChar char="•"/>
            </a:pPr>
            <a:r>
              <a:rPr lang="en-US" sz="1300" b="1" dirty="0">
                <a:solidFill>
                  <a:srgbClr val="403011"/>
                </a:solidFill>
                <a:latin typeface="Alexandria Bold" pitchFamily="34" charset="0"/>
                <a:ea typeface="Alexandria Bold" pitchFamily="34" charset="-122"/>
                <a:cs typeface="Alexandria Bold" pitchFamily="34" charset="-120"/>
              </a:rPr>
              <a:t>Injected</a:t>
            </a:r>
            <a:r>
              <a:rPr lang="en-US" sz="1300" dirty="0">
                <a:solidFill>
                  <a:srgbClr val="403011"/>
                </a:solidFill>
                <a:latin typeface="Alexandria" pitchFamily="34" charset="0"/>
                <a:ea typeface="Alexandria" pitchFamily="34" charset="-122"/>
                <a:cs typeface="Alexandria" pitchFamily="34" charset="-120"/>
              </a:rPr>
              <a:t> — overdose risk, infection (HIV, hepatitis), arterial injury, DVT</a:t>
            </a:r>
            <a:endParaRPr lang="en-US" sz="1300" dirty="0"/>
          </a:p>
        </p:txBody>
      </p:sp>
      <p:pic>
        <p:nvPicPr>
          <p:cNvPr id="10"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045050" y="2489299"/>
            <a:ext cx="413434" cy="413445"/>
          </a:xfrm>
          <a:prstGeom prst="rect">
            <a:avLst/>
          </a:prstGeom>
        </p:spPr>
      </p:pic>
      <p:sp>
        <p:nvSpPr>
          <p:cNvPr id="11" name="Text 6"/>
          <p:cNvSpPr/>
          <p:nvPr/>
        </p:nvSpPr>
        <p:spPr>
          <a:xfrm>
            <a:off x="8665152" y="2489299"/>
            <a:ext cx="2067369" cy="258465"/>
          </a:xfrm>
          <a:prstGeom prst="rect">
            <a:avLst/>
          </a:prstGeom>
          <a:noFill/>
          <a:ln/>
        </p:spPr>
        <p:txBody>
          <a:bodyPr wrap="none" lIns="0" tIns="0" rIns="0" bIns="0" rtlCol="0" anchor="t"/>
          <a:lstStyle/>
          <a:p>
            <a:pPr marL="0" indent="0" algn="l">
              <a:lnSpc>
                <a:spcPct val="104000"/>
              </a:lnSpc>
              <a:buNone/>
            </a:pPr>
            <a:r>
              <a:rPr lang="en-US" sz="1600" dirty="0">
                <a:solidFill>
                  <a:srgbClr val="403011"/>
                </a:solidFill>
                <a:latin typeface="Brygada 1918 SemiBold" pitchFamily="34" charset="0"/>
                <a:ea typeface="Brygada 1918 SemiBold" pitchFamily="34" charset="-122"/>
                <a:cs typeface="Brygada 1918 SemiBold" pitchFamily="34" charset="-120"/>
              </a:rPr>
              <a:t>Use in Combination</a:t>
            </a:r>
            <a:endParaRPr lang="en-US" sz="1600" dirty="0"/>
          </a:p>
        </p:txBody>
      </p:sp>
      <p:sp>
        <p:nvSpPr>
          <p:cNvPr id="12" name="Text 7"/>
          <p:cNvSpPr/>
          <p:nvPr/>
        </p:nvSpPr>
        <p:spPr>
          <a:xfrm>
            <a:off x="8665152" y="2846983"/>
            <a:ext cx="2865068" cy="2497237"/>
          </a:xfrm>
          <a:prstGeom prst="rect">
            <a:avLst/>
          </a:prstGeom>
          <a:noFill/>
          <a:ln/>
        </p:spPr>
        <p:txBody>
          <a:bodyPr wrap="square" lIns="0" tIns="0" rIns="0" bIns="0" rtlCol="0" anchor="t">
            <a:normAutofit/>
          </a:bodyPr>
          <a:lstStyle/>
          <a:p>
            <a:pPr marL="264160" indent="-264160" algn="l">
              <a:lnSpc>
                <a:spcPct val="133000"/>
              </a:lnSpc>
              <a:buSzPct val="100000"/>
              <a:buChar char="•"/>
            </a:pPr>
            <a:r>
              <a:rPr lang="en-US" sz="1300" dirty="0">
                <a:solidFill>
                  <a:srgbClr val="403011"/>
                </a:solidFill>
                <a:latin typeface="Alexandria" pitchFamily="34" charset="0"/>
                <a:ea typeface="Alexandria" pitchFamily="34" charset="-122"/>
                <a:cs typeface="Alexandria" pitchFamily="34" charset="-120"/>
              </a:rPr>
              <a:t>Combined drug use potentiates CNS depression — particularly opiates with benzodiazepines</a:t>
            </a:r>
            <a:endParaRPr lang="en-US" sz="1300" dirty="0"/>
          </a:p>
          <a:p>
            <a:pPr marL="264160" indent="-264160" algn="l">
              <a:lnSpc>
                <a:spcPct val="133000"/>
              </a:lnSpc>
              <a:buSzPct val="100000"/>
              <a:buChar char="•"/>
            </a:pPr>
            <a:r>
              <a:rPr lang="en-US" sz="1300" dirty="0">
                <a:solidFill>
                  <a:srgbClr val="403011"/>
                </a:solidFill>
                <a:latin typeface="Alexandria" pitchFamily="34" charset="0"/>
                <a:ea typeface="Alexandria" pitchFamily="34" charset="-122"/>
                <a:cs typeface="Alexandria" pitchFamily="34" charset="-120"/>
              </a:rPr>
              <a:t>Alcohol significantly amplifies risk across all classes</a:t>
            </a:r>
            <a:endParaRPr lang="en-US" sz="1300" dirty="0"/>
          </a:p>
          <a:p>
            <a:pPr marL="264160" indent="-264160" algn="l">
              <a:lnSpc>
                <a:spcPct val="133000"/>
              </a:lnSpc>
              <a:buSzPct val="100000"/>
              <a:buChar char="•"/>
            </a:pPr>
            <a:r>
              <a:rPr lang="en-US" sz="1300" dirty="0">
                <a:solidFill>
                  <a:srgbClr val="403011"/>
                </a:solidFill>
                <a:latin typeface="Alexandria" pitchFamily="34" charset="0"/>
                <a:ea typeface="Alexandria" pitchFamily="34" charset="-122"/>
                <a:cs typeface="Alexandria" pitchFamily="34" charset="-120"/>
              </a:rPr>
              <a:t>Stimulant–depressant combinations mask warning signs of overdose</a:t>
            </a:r>
            <a:endParaRPr lang="en-US" sz="13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661475" y="670223"/>
            <a:ext cx="5931347" cy="413445"/>
          </a:xfrm>
          <a:prstGeom prst="rect">
            <a:avLst/>
          </a:prstGeom>
          <a:noFill/>
          <a:ln/>
        </p:spPr>
        <p:txBody>
          <a:bodyPr wrap="none" lIns="0" tIns="0" rIns="0" bIns="0" rtlCol="0" anchor="t"/>
          <a:lstStyle/>
          <a:p>
            <a:pPr marL="0" indent="0" algn="l">
              <a:lnSpc>
                <a:spcPct val="104000"/>
              </a:lnSpc>
              <a:buNone/>
            </a:pPr>
            <a:r>
              <a:rPr lang="en-US" sz="2600" dirty="0">
                <a:solidFill>
                  <a:srgbClr val="403011"/>
                </a:solidFill>
                <a:latin typeface="Brygada 1918 SemiBold" pitchFamily="34" charset="0"/>
                <a:ea typeface="Brygada 1918 SemiBold" pitchFamily="34" charset="-122"/>
                <a:cs typeface="Brygada 1918 SemiBold" pitchFamily="34" charset="-120"/>
              </a:rPr>
              <a:t>Primary Care Assessment — Part 1</a:t>
            </a:r>
            <a:endParaRPr lang="en-US" sz="2600" dirty="0"/>
          </a:p>
        </p:txBody>
      </p:sp>
      <p:sp>
        <p:nvSpPr>
          <p:cNvPr id="3" name="Text 1"/>
          <p:cNvSpPr/>
          <p:nvPr/>
        </p:nvSpPr>
        <p:spPr>
          <a:xfrm>
            <a:off x="661475" y="1295301"/>
            <a:ext cx="10868745" cy="381000"/>
          </a:xfrm>
          <a:prstGeom prst="rect">
            <a:avLst/>
          </a:prstGeom>
          <a:noFill/>
          <a:ln/>
        </p:spPr>
        <p:txBody>
          <a:bodyPr wrap="square" lIns="0" tIns="0" rIns="0" bIns="0" rtlCol="0" anchor="t">
            <a:normAutofit/>
          </a:bodyPr>
          <a:lstStyle/>
          <a:p>
            <a:pPr marL="0" indent="0" algn="l">
              <a:lnSpc>
                <a:spcPct val="120000"/>
              </a:lnSpc>
              <a:buNone/>
            </a:pPr>
            <a:r>
              <a:rPr lang="en-US" sz="1000" dirty="0">
                <a:solidFill>
                  <a:srgbClr val="403011"/>
                </a:solidFill>
                <a:latin typeface="Alexandria" pitchFamily="34" charset="0"/>
                <a:ea typeface="Alexandria" pitchFamily="34" charset="-122"/>
                <a:cs typeface="Alexandria" pitchFamily="34" charset="-120"/>
              </a:rPr>
              <a:t>A structured assessment across five domains provides a comprehensive picture of the patient's situation and informs appropriate intervention. Covering all five areas ensures that physical, psychological, and social needs are identified alongside the substance use itself.</a:t>
            </a:r>
            <a:endParaRPr lang="en-US" sz="100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1475" y="1795363"/>
            <a:ext cx="10868745" cy="793849"/>
          </a:xfrm>
          <a:prstGeom prst="rect">
            <a:avLst/>
          </a:prstGeom>
        </p:spPr>
      </p:pic>
      <p:sp>
        <p:nvSpPr>
          <p:cNvPr id="5" name="Text 2"/>
          <p:cNvSpPr/>
          <p:nvPr/>
        </p:nvSpPr>
        <p:spPr>
          <a:xfrm>
            <a:off x="842743" y="2068215"/>
            <a:ext cx="198433" cy="248047"/>
          </a:xfrm>
          <a:prstGeom prst="rect">
            <a:avLst/>
          </a:prstGeom>
          <a:noFill/>
          <a:ln/>
        </p:spPr>
        <p:txBody>
          <a:bodyPr wrap="none" lIns="0" tIns="0" rIns="0" bIns="0" rtlCol="0" anchor="ctr"/>
          <a:lstStyle/>
          <a:p>
            <a:pPr marL="0" indent="0" algn="ctr">
              <a:lnSpc>
                <a:spcPct val="100000"/>
              </a:lnSpc>
              <a:buNone/>
            </a:pPr>
            <a:r>
              <a:rPr lang="en-US" sz="1550" dirty="0">
                <a:solidFill>
                  <a:srgbClr val="FFFFFF"/>
                </a:solidFill>
                <a:latin typeface="Brygada 1918 SemiBold" pitchFamily="34" charset="0"/>
                <a:ea typeface="Brygada 1918 SemiBold" pitchFamily="34" charset="-122"/>
                <a:cs typeface="Brygada 1918 SemiBold" pitchFamily="34" charset="-120"/>
              </a:rPr>
              <a:t>1</a:t>
            </a:r>
            <a:endParaRPr lang="en-US" sz="1550" dirty="0"/>
          </a:p>
        </p:txBody>
      </p:sp>
      <p:sp>
        <p:nvSpPr>
          <p:cNvPr id="6" name="Text 3"/>
          <p:cNvSpPr/>
          <p:nvPr/>
        </p:nvSpPr>
        <p:spPr>
          <a:xfrm>
            <a:off x="1315508" y="1946672"/>
            <a:ext cx="1653836" cy="206673"/>
          </a:xfrm>
          <a:prstGeom prst="rect">
            <a:avLst/>
          </a:prstGeom>
          <a:noFill/>
          <a:ln/>
        </p:spPr>
        <p:txBody>
          <a:bodyPr wrap="none" lIns="0" tIns="0" rIns="0" bIns="0" rtlCol="0" anchor="t"/>
          <a:lstStyle/>
          <a:p>
            <a:pPr marL="0" indent="0" algn="l">
              <a:lnSpc>
                <a:spcPct val="104000"/>
              </a:lnSpc>
              <a:buNone/>
            </a:pPr>
            <a:r>
              <a:rPr lang="en-US" sz="1300" dirty="0">
                <a:solidFill>
                  <a:srgbClr val="403011"/>
                </a:solidFill>
                <a:latin typeface="Brygada 1918 SemiBold" pitchFamily="34" charset="0"/>
                <a:ea typeface="Brygada 1918 SemiBold" pitchFamily="34" charset="-122"/>
                <a:cs typeface="Brygada 1918 SemiBold" pitchFamily="34" charset="-120"/>
              </a:rPr>
              <a:t>Drug Use History</a:t>
            </a:r>
            <a:endParaRPr lang="en-US" sz="1300" dirty="0"/>
          </a:p>
        </p:txBody>
      </p:sp>
      <p:sp>
        <p:nvSpPr>
          <p:cNvPr id="7" name="Text 4"/>
          <p:cNvSpPr/>
          <p:nvPr/>
        </p:nvSpPr>
        <p:spPr>
          <a:xfrm>
            <a:off x="1315508" y="2216845"/>
            <a:ext cx="10063407" cy="190500"/>
          </a:xfrm>
          <a:prstGeom prst="rect">
            <a:avLst/>
          </a:prstGeom>
          <a:noFill/>
          <a:ln/>
        </p:spPr>
        <p:txBody>
          <a:bodyPr wrap="none" lIns="0" tIns="0" rIns="0" bIns="0" rtlCol="0" anchor="t"/>
          <a:lstStyle/>
          <a:p>
            <a:pPr marL="0" indent="0" algn="l">
              <a:lnSpc>
                <a:spcPct val="120000"/>
              </a:lnSpc>
              <a:buNone/>
            </a:pPr>
            <a:r>
              <a:rPr lang="en-US" sz="1000" dirty="0">
                <a:solidFill>
                  <a:srgbClr val="403011"/>
                </a:solidFill>
                <a:latin typeface="Alexandria" pitchFamily="34" charset="0"/>
                <a:ea typeface="Alexandria" pitchFamily="34" charset="-122"/>
                <a:cs typeface="Alexandria" pitchFamily="34" charset="-120"/>
              </a:rPr>
              <a:t>Which drugs; quantity and frequency; duration of use; route of administration; experience of withdrawal and overdose; previous treatment episodes.</a:t>
            </a:r>
            <a:endParaRPr lang="en-US" sz="1000" dirty="0"/>
          </a:p>
        </p:txBody>
      </p:sp>
      <p:pic>
        <p:nvPicPr>
          <p:cNvPr id="8"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61475" y="2694980"/>
            <a:ext cx="10868745" cy="793849"/>
          </a:xfrm>
          <a:prstGeom prst="rect">
            <a:avLst/>
          </a:prstGeom>
        </p:spPr>
      </p:pic>
      <p:sp>
        <p:nvSpPr>
          <p:cNvPr id="9" name="Text 5"/>
          <p:cNvSpPr/>
          <p:nvPr/>
        </p:nvSpPr>
        <p:spPr>
          <a:xfrm>
            <a:off x="842743" y="2967831"/>
            <a:ext cx="198433" cy="248047"/>
          </a:xfrm>
          <a:prstGeom prst="rect">
            <a:avLst/>
          </a:prstGeom>
          <a:noFill/>
          <a:ln/>
        </p:spPr>
        <p:txBody>
          <a:bodyPr wrap="none" lIns="0" tIns="0" rIns="0" bIns="0" rtlCol="0" anchor="ctr"/>
          <a:lstStyle/>
          <a:p>
            <a:pPr marL="0" indent="0" algn="ctr">
              <a:lnSpc>
                <a:spcPct val="100000"/>
              </a:lnSpc>
              <a:buNone/>
            </a:pPr>
            <a:r>
              <a:rPr lang="en-US" sz="1550" dirty="0">
                <a:solidFill>
                  <a:srgbClr val="FFFFFF"/>
                </a:solidFill>
                <a:latin typeface="Brygada 1918 SemiBold" pitchFamily="34" charset="0"/>
                <a:ea typeface="Brygada 1918 SemiBold" pitchFamily="34" charset="-122"/>
                <a:cs typeface="Brygada 1918 SemiBold" pitchFamily="34" charset="-120"/>
              </a:rPr>
              <a:t>2</a:t>
            </a:r>
            <a:endParaRPr lang="en-US" sz="1550" dirty="0"/>
          </a:p>
        </p:txBody>
      </p:sp>
      <p:sp>
        <p:nvSpPr>
          <p:cNvPr id="10" name="Text 6"/>
          <p:cNvSpPr/>
          <p:nvPr/>
        </p:nvSpPr>
        <p:spPr>
          <a:xfrm>
            <a:off x="1315508" y="2846288"/>
            <a:ext cx="1653836" cy="206673"/>
          </a:xfrm>
          <a:prstGeom prst="rect">
            <a:avLst/>
          </a:prstGeom>
          <a:noFill/>
          <a:ln/>
        </p:spPr>
        <p:txBody>
          <a:bodyPr wrap="none" lIns="0" tIns="0" rIns="0" bIns="0" rtlCol="0" anchor="t"/>
          <a:lstStyle/>
          <a:p>
            <a:pPr marL="0" indent="0" algn="l">
              <a:lnSpc>
                <a:spcPct val="104000"/>
              </a:lnSpc>
              <a:buNone/>
            </a:pPr>
            <a:r>
              <a:rPr lang="en-US" sz="1300" dirty="0">
                <a:solidFill>
                  <a:srgbClr val="403011"/>
                </a:solidFill>
                <a:latin typeface="Brygada 1918 SemiBold" pitchFamily="34" charset="0"/>
                <a:ea typeface="Brygada 1918 SemiBold" pitchFamily="34" charset="-122"/>
                <a:cs typeface="Brygada 1918 SemiBold" pitchFamily="34" charset="-120"/>
              </a:rPr>
              <a:t>Physical Health</a:t>
            </a:r>
            <a:endParaRPr lang="en-US" sz="1300" dirty="0"/>
          </a:p>
        </p:txBody>
      </p:sp>
      <p:sp>
        <p:nvSpPr>
          <p:cNvPr id="11" name="Text 7"/>
          <p:cNvSpPr/>
          <p:nvPr/>
        </p:nvSpPr>
        <p:spPr>
          <a:xfrm>
            <a:off x="1315508" y="3116461"/>
            <a:ext cx="10063407" cy="190500"/>
          </a:xfrm>
          <a:prstGeom prst="rect">
            <a:avLst/>
          </a:prstGeom>
          <a:noFill/>
          <a:ln/>
        </p:spPr>
        <p:txBody>
          <a:bodyPr wrap="none" lIns="0" tIns="0" rIns="0" bIns="0" rtlCol="0" anchor="t"/>
          <a:lstStyle/>
          <a:p>
            <a:pPr marL="0" indent="0" algn="l">
              <a:lnSpc>
                <a:spcPct val="120000"/>
              </a:lnSpc>
              <a:buNone/>
            </a:pPr>
            <a:r>
              <a:rPr lang="en-US" sz="1000" dirty="0">
                <a:solidFill>
                  <a:srgbClr val="403011"/>
                </a:solidFill>
                <a:latin typeface="Alexandria" pitchFamily="34" charset="0"/>
                <a:ea typeface="Alexandria" pitchFamily="34" charset="-122"/>
                <a:cs typeface="Alexandria" pitchFamily="34" charset="-120"/>
              </a:rPr>
              <a:t>Current and chronic conditions; injection site complications; blood-borne virus status; nutritional health.</a:t>
            </a:r>
            <a:endParaRPr lang="en-US" sz="1000" dirty="0"/>
          </a:p>
        </p:txBody>
      </p:sp>
      <p:pic>
        <p:nvPicPr>
          <p:cNvPr id="12"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61475" y="3594596"/>
            <a:ext cx="10868745" cy="793849"/>
          </a:xfrm>
          <a:prstGeom prst="rect">
            <a:avLst/>
          </a:prstGeom>
        </p:spPr>
      </p:pic>
      <p:sp>
        <p:nvSpPr>
          <p:cNvPr id="13" name="Text 8"/>
          <p:cNvSpPr/>
          <p:nvPr/>
        </p:nvSpPr>
        <p:spPr>
          <a:xfrm>
            <a:off x="842743" y="3867448"/>
            <a:ext cx="198433" cy="248047"/>
          </a:xfrm>
          <a:prstGeom prst="rect">
            <a:avLst/>
          </a:prstGeom>
          <a:noFill/>
          <a:ln/>
        </p:spPr>
        <p:txBody>
          <a:bodyPr wrap="none" lIns="0" tIns="0" rIns="0" bIns="0" rtlCol="0" anchor="ctr"/>
          <a:lstStyle/>
          <a:p>
            <a:pPr marL="0" indent="0" algn="ctr">
              <a:lnSpc>
                <a:spcPct val="100000"/>
              </a:lnSpc>
              <a:buNone/>
            </a:pPr>
            <a:r>
              <a:rPr lang="en-US" sz="1550" dirty="0">
                <a:solidFill>
                  <a:srgbClr val="000000"/>
                </a:solidFill>
                <a:latin typeface="Brygada 1918 SemiBold" pitchFamily="34" charset="0"/>
                <a:ea typeface="Brygada 1918 SemiBold" pitchFamily="34" charset="-122"/>
                <a:cs typeface="Brygada 1918 SemiBold" pitchFamily="34" charset="-120"/>
              </a:rPr>
              <a:t>3</a:t>
            </a:r>
            <a:endParaRPr lang="en-US" sz="1550" dirty="0"/>
          </a:p>
        </p:txBody>
      </p:sp>
      <p:sp>
        <p:nvSpPr>
          <p:cNvPr id="14" name="Text 9"/>
          <p:cNvSpPr/>
          <p:nvPr/>
        </p:nvSpPr>
        <p:spPr>
          <a:xfrm>
            <a:off x="1315508" y="3745905"/>
            <a:ext cx="1653836" cy="206673"/>
          </a:xfrm>
          <a:prstGeom prst="rect">
            <a:avLst/>
          </a:prstGeom>
          <a:noFill/>
          <a:ln/>
        </p:spPr>
        <p:txBody>
          <a:bodyPr wrap="none" lIns="0" tIns="0" rIns="0" bIns="0" rtlCol="0" anchor="t"/>
          <a:lstStyle/>
          <a:p>
            <a:pPr marL="0" indent="0" algn="l">
              <a:lnSpc>
                <a:spcPct val="104000"/>
              </a:lnSpc>
              <a:buNone/>
            </a:pPr>
            <a:r>
              <a:rPr lang="en-US" sz="1300" dirty="0">
                <a:solidFill>
                  <a:srgbClr val="403011"/>
                </a:solidFill>
                <a:latin typeface="Brygada 1918 SemiBold" pitchFamily="34" charset="0"/>
                <a:ea typeface="Brygada 1918 SemiBold" pitchFamily="34" charset="-122"/>
                <a:cs typeface="Brygada 1918 SemiBold" pitchFamily="34" charset="-120"/>
              </a:rPr>
              <a:t>Psychological Health</a:t>
            </a:r>
            <a:endParaRPr lang="en-US" sz="1300" dirty="0"/>
          </a:p>
        </p:txBody>
      </p:sp>
      <p:sp>
        <p:nvSpPr>
          <p:cNvPr id="15" name="Text 10"/>
          <p:cNvSpPr/>
          <p:nvPr/>
        </p:nvSpPr>
        <p:spPr>
          <a:xfrm>
            <a:off x="1315508" y="4016077"/>
            <a:ext cx="10063407" cy="190500"/>
          </a:xfrm>
          <a:prstGeom prst="rect">
            <a:avLst/>
          </a:prstGeom>
          <a:noFill/>
          <a:ln/>
        </p:spPr>
        <p:txBody>
          <a:bodyPr wrap="none" lIns="0" tIns="0" rIns="0" bIns="0" rtlCol="0" anchor="t"/>
          <a:lstStyle/>
          <a:p>
            <a:pPr marL="0" indent="0" algn="l">
              <a:lnSpc>
                <a:spcPct val="120000"/>
              </a:lnSpc>
              <a:buNone/>
            </a:pPr>
            <a:r>
              <a:rPr lang="en-US" sz="1000" dirty="0">
                <a:solidFill>
                  <a:srgbClr val="403011"/>
                </a:solidFill>
                <a:latin typeface="Alexandria" pitchFamily="34" charset="0"/>
                <a:ea typeface="Alexandria" pitchFamily="34" charset="-122"/>
                <a:cs typeface="Alexandria" pitchFamily="34" charset="-120"/>
              </a:rPr>
              <a:t>Mental health comorbidities; mood, anxiety, psychosis; history of self-harm or suicide attempts.</a:t>
            </a:r>
            <a:endParaRPr lang="en-US" sz="1000" dirty="0"/>
          </a:p>
        </p:txBody>
      </p:sp>
      <p:pic>
        <p:nvPicPr>
          <p:cNvPr id="16"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61475" y="4494212"/>
            <a:ext cx="10868745" cy="793849"/>
          </a:xfrm>
          <a:prstGeom prst="rect">
            <a:avLst/>
          </a:prstGeom>
        </p:spPr>
      </p:pic>
      <p:sp>
        <p:nvSpPr>
          <p:cNvPr id="17" name="Text 11"/>
          <p:cNvSpPr/>
          <p:nvPr/>
        </p:nvSpPr>
        <p:spPr>
          <a:xfrm>
            <a:off x="842743" y="4767064"/>
            <a:ext cx="198433" cy="248047"/>
          </a:xfrm>
          <a:prstGeom prst="rect">
            <a:avLst/>
          </a:prstGeom>
          <a:noFill/>
          <a:ln/>
        </p:spPr>
        <p:txBody>
          <a:bodyPr wrap="none" lIns="0" tIns="0" rIns="0" bIns="0" rtlCol="0" anchor="ctr"/>
          <a:lstStyle/>
          <a:p>
            <a:pPr marL="0" indent="0" algn="ctr">
              <a:lnSpc>
                <a:spcPct val="100000"/>
              </a:lnSpc>
              <a:buNone/>
            </a:pPr>
            <a:r>
              <a:rPr lang="en-US" sz="1550" dirty="0">
                <a:solidFill>
                  <a:srgbClr val="000000"/>
                </a:solidFill>
                <a:latin typeface="Brygada 1918 SemiBold" pitchFamily="34" charset="0"/>
                <a:ea typeface="Brygada 1918 SemiBold" pitchFamily="34" charset="-122"/>
                <a:cs typeface="Brygada 1918 SemiBold" pitchFamily="34" charset="-120"/>
              </a:rPr>
              <a:t>4</a:t>
            </a:r>
            <a:endParaRPr lang="en-US" sz="1550" dirty="0"/>
          </a:p>
        </p:txBody>
      </p:sp>
      <p:sp>
        <p:nvSpPr>
          <p:cNvPr id="18" name="Text 12"/>
          <p:cNvSpPr/>
          <p:nvPr/>
        </p:nvSpPr>
        <p:spPr>
          <a:xfrm>
            <a:off x="1315508" y="4645521"/>
            <a:ext cx="1681418" cy="206673"/>
          </a:xfrm>
          <a:prstGeom prst="rect">
            <a:avLst/>
          </a:prstGeom>
          <a:noFill/>
          <a:ln/>
        </p:spPr>
        <p:txBody>
          <a:bodyPr wrap="none" lIns="0" tIns="0" rIns="0" bIns="0" rtlCol="0" anchor="t"/>
          <a:lstStyle/>
          <a:p>
            <a:pPr marL="0" indent="0" algn="l">
              <a:lnSpc>
                <a:spcPct val="104000"/>
              </a:lnSpc>
              <a:buNone/>
            </a:pPr>
            <a:r>
              <a:rPr lang="en-US" sz="1300" dirty="0">
                <a:solidFill>
                  <a:srgbClr val="403011"/>
                </a:solidFill>
                <a:latin typeface="Brygada 1918 SemiBold" pitchFamily="34" charset="0"/>
                <a:ea typeface="Brygada 1918 SemiBold" pitchFamily="34" charset="-122"/>
                <a:cs typeface="Brygada 1918 SemiBold" pitchFamily="34" charset="-120"/>
              </a:rPr>
              <a:t>Social Circumstances</a:t>
            </a:r>
            <a:endParaRPr lang="en-US" sz="1300" dirty="0"/>
          </a:p>
        </p:txBody>
      </p:sp>
      <p:sp>
        <p:nvSpPr>
          <p:cNvPr id="19" name="Text 13"/>
          <p:cNvSpPr/>
          <p:nvPr/>
        </p:nvSpPr>
        <p:spPr>
          <a:xfrm>
            <a:off x="1315508" y="4915694"/>
            <a:ext cx="10063407" cy="190500"/>
          </a:xfrm>
          <a:prstGeom prst="rect">
            <a:avLst/>
          </a:prstGeom>
          <a:noFill/>
          <a:ln/>
        </p:spPr>
        <p:txBody>
          <a:bodyPr wrap="none" lIns="0" tIns="0" rIns="0" bIns="0" rtlCol="0" anchor="t"/>
          <a:lstStyle/>
          <a:p>
            <a:pPr marL="0" indent="0" algn="l">
              <a:lnSpc>
                <a:spcPct val="120000"/>
              </a:lnSpc>
              <a:buNone/>
            </a:pPr>
            <a:r>
              <a:rPr lang="en-US" sz="1000" dirty="0">
                <a:solidFill>
                  <a:srgbClr val="403011"/>
                </a:solidFill>
                <a:latin typeface="Alexandria" pitchFamily="34" charset="0"/>
                <a:ea typeface="Alexandria" pitchFamily="34" charset="-122"/>
                <a:cs typeface="Alexandria" pitchFamily="34" charset="-120"/>
              </a:rPr>
              <a:t>Family and peer support; housing stability; employment status; caring responsibilities.</a:t>
            </a:r>
            <a:endParaRPr lang="en-US" sz="1000" dirty="0"/>
          </a:p>
        </p:txBody>
      </p:sp>
      <p:pic>
        <p:nvPicPr>
          <p:cNvPr id="20" name="Image 4"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1475" y="5393829"/>
            <a:ext cx="10868745" cy="793849"/>
          </a:xfrm>
          <a:prstGeom prst="rect">
            <a:avLst/>
          </a:prstGeom>
        </p:spPr>
      </p:pic>
      <p:sp>
        <p:nvSpPr>
          <p:cNvPr id="21" name="Text 14"/>
          <p:cNvSpPr/>
          <p:nvPr/>
        </p:nvSpPr>
        <p:spPr>
          <a:xfrm>
            <a:off x="842743" y="5666680"/>
            <a:ext cx="198433" cy="248047"/>
          </a:xfrm>
          <a:prstGeom prst="rect">
            <a:avLst/>
          </a:prstGeom>
          <a:noFill/>
          <a:ln/>
        </p:spPr>
        <p:txBody>
          <a:bodyPr wrap="none" lIns="0" tIns="0" rIns="0" bIns="0" rtlCol="0" anchor="ctr"/>
          <a:lstStyle/>
          <a:p>
            <a:pPr marL="0" indent="0" algn="ctr">
              <a:lnSpc>
                <a:spcPct val="100000"/>
              </a:lnSpc>
              <a:buNone/>
            </a:pPr>
            <a:r>
              <a:rPr lang="en-US" sz="1550" dirty="0">
                <a:solidFill>
                  <a:srgbClr val="FFFFFF"/>
                </a:solidFill>
                <a:latin typeface="Brygada 1918 SemiBold" pitchFamily="34" charset="0"/>
                <a:ea typeface="Brygada 1918 SemiBold" pitchFamily="34" charset="-122"/>
                <a:cs typeface="Brygada 1918 SemiBold" pitchFamily="34" charset="-120"/>
              </a:rPr>
              <a:t>5</a:t>
            </a:r>
            <a:endParaRPr lang="en-US" sz="1550" dirty="0"/>
          </a:p>
        </p:txBody>
      </p:sp>
      <p:sp>
        <p:nvSpPr>
          <p:cNvPr id="22" name="Text 15"/>
          <p:cNvSpPr/>
          <p:nvPr/>
        </p:nvSpPr>
        <p:spPr>
          <a:xfrm>
            <a:off x="1315508" y="5545138"/>
            <a:ext cx="1653836" cy="206673"/>
          </a:xfrm>
          <a:prstGeom prst="rect">
            <a:avLst/>
          </a:prstGeom>
          <a:noFill/>
          <a:ln/>
        </p:spPr>
        <p:txBody>
          <a:bodyPr wrap="none" lIns="0" tIns="0" rIns="0" bIns="0" rtlCol="0" anchor="t"/>
          <a:lstStyle/>
          <a:p>
            <a:pPr marL="0" indent="0" algn="l">
              <a:lnSpc>
                <a:spcPct val="104000"/>
              </a:lnSpc>
              <a:buNone/>
            </a:pPr>
            <a:r>
              <a:rPr lang="en-US" sz="1300" dirty="0">
                <a:solidFill>
                  <a:srgbClr val="403011"/>
                </a:solidFill>
                <a:latin typeface="Brygada 1918 SemiBold" pitchFamily="34" charset="0"/>
                <a:ea typeface="Brygada 1918 SemiBold" pitchFamily="34" charset="-122"/>
                <a:cs typeface="Brygada 1918 SemiBold" pitchFamily="34" charset="-120"/>
              </a:rPr>
              <a:t>Criminal Justice</a:t>
            </a:r>
            <a:endParaRPr lang="en-US" sz="1300" dirty="0"/>
          </a:p>
        </p:txBody>
      </p:sp>
      <p:sp>
        <p:nvSpPr>
          <p:cNvPr id="23" name="Text 16"/>
          <p:cNvSpPr/>
          <p:nvPr/>
        </p:nvSpPr>
        <p:spPr>
          <a:xfrm>
            <a:off x="1315508" y="5815310"/>
            <a:ext cx="10063407" cy="190500"/>
          </a:xfrm>
          <a:prstGeom prst="rect">
            <a:avLst/>
          </a:prstGeom>
          <a:noFill/>
          <a:ln/>
        </p:spPr>
        <p:txBody>
          <a:bodyPr wrap="none" lIns="0" tIns="0" rIns="0" bIns="0" rtlCol="0" anchor="t"/>
          <a:lstStyle/>
          <a:p>
            <a:pPr marL="0" indent="0" algn="l">
              <a:lnSpc>
                <a:spcPct val="120000"/>
              </a:lnSpc>
              <a:buNone/>
            </a:pPr>
            <a:r>
              <a:rPr lang="en-US" sz="1000" dirty="0">
                <a:solidFill>
                  <a:srgbClr val="403011"/>
                </a:solidFill>
                <a:latin typeface="Alexandria" pitchFamily="34" charset="0"/>
                <a:ea typeface="Alexandria" pitchFamily="34" charset="-122"/>
                <a:cs typeface="Alexandria" pitchFamily="34" charset="-120"/>
              </a:rPr>
              <a:t>Any current or previous involvement with the criminal justice system; bail conditions; court-ordered treatment requirements.</a:t>
            </a: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61475" y="496888"/>
            <a:ext cx="10868745" cy="1033463"/>
          </a:xfrm>
          <a:prstGeom prst="rect">
            <a:avLst/>
          </a:prstGeom>
          <a:noFill/>
          <a:ln/>
        </p:spPr>
        <p:txBody>
          <a:bodyPr wrap="square" lIns="0" tIns="0" rIns="0" bIns="0" rtlCol="0" anchor="t">
            <a:normAutofit/>
          </a:bodyPr>
          <a:lstStyle/>
          <a:p>
            <a:pPr marL="0" indent="0" algn="l">
              <a:lnSpc>
                <a:spcPct val="104000"/>
              </a:lnSpc>
              <a:buNone/>
            </a:pPr>
            <a:r>
              <a:rPr lang="en-US" sz="3250" dirty="0">
                <a:solidFill>
                  <a:srgbClr val="403011"/>
                </a:solidFill>
                <a:latin typeface="Brygada 1918 SemiBold" pitchFamily="34" charset="0"/>
                <a:ea typeface="Brygada 1918 SemiBold" pitchFamily="34" charset="-122"/>
                <a:cs typeface="Brygada 1918 SemiBold" pitchFamily="34" charset="-120"/>
              </a:rPr>
              <a:t>Primary Care Assessment — Part 2: Objective Confirmation</a:t>
            </a:r>
            <a:endParaRPr lang="en-US" sz="3250" dirty="0"/>
          </a:p>
        </p:txBody>
      </p:sp>
      <p:sp>
        <p:nvSpPr>
          <p:cNvPr id="3" name="Text 1"/>
          <p:cNvSpPr/>
          <p:nvPr/>
        </p:nvSpPr>
        <p:spPr>
          <a:xfrm>
            <a:off x="661475" y="1861046"/>
            <a:ext cx="10868745"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403011"/>
                </a:solidFill>
                <a:latin typeface="Alexandria" pitchFamily="34" charset="0"/>
                <a:ea typeface="Alexandria" pitchFamily="34" charset="-122"/>
                <a:cs typeface="Alexandria" pitchFamily="34" charset="-120"/>
              </a:rPr>
              <a:t>Subjective history alone is insufficient. Objective confirmation across three areas strengthens clinical confidence, supports appropriate prescribing decisions, and provides a defensible record.</a:t>
            </a:r>
            <a:endParaRPr lang="en-US" sz="1300" dirty="0"/>
          </a:p>
        </p:txBody>
      </p:sp>
      <p:pic>
        <p:nvPicPr>
          <p:cNvPr id="4" name="Image 0" descr="preencoded.png"/>
          <p:cNvPicPr>
            <a:picLocks noChangeAspect="1"/>
          </p:cNvPicPr>
          <p:nvPr/>
        </p:nvPicPr>
        <p:blipFill>
          <a:blip r:embed="rId3"/>
          <a:stretch>
            <a:fillRect/>
          </a:stretch>
        </p:blipFill>
        <p:spPr>
          <a:xfrm>
            <a:off x="661475" y="2576314"/>
            <a:ext cx="3622882" cy="661491"/>
          </a:xfrm>
          <a:prstGeom prst="rect">
            <a:avLst/>
          </a:prstGeom>
        </p:spPr>
      </p:pic>
      <p:sp>
        <p:nvSpPr>
          <p:cNvPr id="5" name="Text 2"/>
          <p:cNvSpPr/>
          <p:nvPr/>
        </p:nvSpPr>
        <p:spPr>
          <a:xfrm>
            <a:off x="826769" y="3403104"/>
            <a:ext cx="2067369" cy="258465"/>
          </a:xfrm>
          <a:prstGeom prst="rect">
            <a:avLst/>
          </a:prstGeom>
          <a:noFill/>
          <a:ln/>
        </p:spPr>
        <p:txBody>
          <a:bodyPr wrap="none" lIns="0" tIns="0" rIns="0" bIns="0" rtlCol="0" anchor="t"/>
          <a:lstStyle/>
          <a:p>
            <a:pPr marL="0" indent="0" algn="l">
              <a:lnSpc>
                <a:spcPct val="104000"/>
              </a:lnSpc>
              <a:buNone/>
            </a:pPr>
            <a:r>
              <a:rPr lang="en-US" sz="1600" dirty="0">
                <a:solidFill>
                  <a:srgbClr val="403011"/>
                </a:solidFill>
                <a:latin typeface="Brygada 1918 SemiBold" pitchFamily="34" charset="0"/>
                <a:ea typeface="Brygada 1918 SemiBold" pitchFamily="34" charset="-122"/>
                <a:cs typeface="Brygada 1918 SemiBold" pitchFamily="34" charset="-120"/>
              </a:rPr>
              <a:t>History</a:t>
            </a:r>
            <a:endParaRPr lang="en-US" sz="1600" dirty="0"/>
          </a:p>
        </p:txBody>
      </p:sp>
      <p:sp>
        <p:nvSpPr>
          <p:cNvPr id="6" name="Text 3"/>
          <p:cNvSpPr/>
          <p:nvPr/>
        </p:nvSpPr>
        <p:spPr>
          <a:xfrm>
            <a:off x="826769" y="3760788"/>
            <a:ext cx="3292293" cy="1323082"/>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403011"/>
                </a:solidFill>
                <a:latin typeface="Alexandria" pitchFamily="34" charset="0"/>
                <a:ea typeface="Alexandria" pitchFamily="34" charset="-122"/>
                <a:cs typeface="Alexandria" pitchFamily="34" charset="-120"/>
              </a:rPr>
              <a:t>Detailed collateral where possible — from family, previous clinicians, or pharmacy records. Corroborate the patient's account of drug use, previous prescriptions, and treatment attempts.</a:t>
            </a:r>
            <a:endParaRPr lang="en-US" sz="1300" dirty="0"/>
          </a:p>
        </p:txBody>
      </p:sp>
      <p:pic>
        <p:nvPicPr>
          <p:cNvPr id="7" name="Image 1" descr="preencoded.png"/>
          <p:cNvPicPr>
            <a:picLocks noChangeAspect="1"/>
          </p:cNvPicPr>
          <p:nvPr/>
        </p:nvPicPr>
        <p:blipFill>
          <a:blip r:embed="rId4"/>
          <a:stretch>
            <a:fillRect/>
          </a:stretch>
        </p:blipFill>
        <p:spPr>
          <a:xfrm>
            <a:off x="4284357" y="2576314"/>
            <a:ext cx="3622882" cy="661491"/>
          </a:xfrm>
          <a:prstGeom prst="rect">
            <a:avLst/>
          </a:prstGeom>
        </p:spPr>
      </p:pic>
      <p:sp>
        <p:nvSpPr>
          <p:cNvPr id="8" name="Text 4"/>
          <p:cNvSpPr/>
          <p:nvPr/>
        </p:nvSpPr>
        <p:spPr>
          <a:xfrm>
            <a:off x="4449651" y="3403104"/>
            <a:ext cx="2067369" cy="258465"/>
          </a:xfrm>
          <a:prstGeom prst="rect">
            <a:avLst/>
          </a:prstGeom>
          <a:noFill/>
          <a:ln/>
        </p:spPr>
        <p:txBody>
          <a:bodyPr wrap="none" lIns="0" tIns="0" rIns="0" bIns="0" rtlCol="0" anchor="t"/>
          <a:lstStyle/>
          <a:p>
            <a:pPr marL="0" indent="0" algn="l">
              <a:lnSpc>
                <a:spcPct val="104000"/>
              </a:lnSpc>
              <a:buNone/>
            </a:pPr>
            <a:r>
              <a:rPr lang="en-US" sz="1600" dirty="0">
                <a:solidFill>
                  <a:srgbClr val="403011"/>
                </a:solidFill>
                <a:latin typeface="Brygada 1918 SemiBold" pitchFamily="34" charset="0"/>
                <a:ea typeface="Brygada 1918 SemiBold" pitchFamily="34" charset="-122"/>
                <a:cs typeface="Brygada 1918 SemiBold" pitchFamily="34" charset="-120"/>
              </a:rPr>
              <a:t>Examination</a:t>
            </a:r>
            <a:endParaRPr lang="en-US" sz="1600" dirty="0"/>
          </a:p>
        </p:txBody>
      </p:sp>
      <p:sp>
        <p:nvSpPr>
          <p:cNvPr id="9" name="Text 5"/>
          <p:cNvSpPr/>
          <p:nvPr/>
        </p:nvSpPr>
        <p:spPr>
          <a:xfrm>
            <a:off x="4449651" y="3760788"/>
            <a:ext cx="3292293" cy="1323082"/>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403011"/>
                </a:solidFill>
                <a:latin typeface="Alexandria" pitchFamily="34" charset="0"/>
                <a:ea typeface="Alexandria" pitchFamily="34" charset="-122"/>
                <a:cs typeface="Alexandria" pitchFamily="34" charset="-120"/>
              </a:rPr>
              <a:t>Physical examination for signs consistent with reported drug use: track marks, injection sites, signs of withdrawal or intoxication, nutritional state, cardiovascular findings.</a:t>
            </a:r>
            <a:endParaRPr lang="en-US" sz="1300" dirty="0"/>
          </a:p>
        </p:txBody>
      </p:sp>
      <p:pic>
        <p:nvPicPr>
          <p:cNvPr id="10" name="Image 2" descr="preencoded.png"/>
          <p:cNvPicPr>
            <a:picLocks noChangeAspect="1"/>
          </p:cNvPicPr>
          <p:nvPr/>
        </p:nvPicPr>
        <p:blipFill>
          <a:blip r:embed="rId5"/>
          <a:stretch>
            <a:fillRect/>
          </a:stretch>
        </p:blipFill>
        <p:spPr>
          <a:xfrm>
            <a:off x="7907239" y="2576314"/>
            <a:ext cx="3622882" cy="661491"/>
          </a:xfrm>
          <a:prstGeom prst="rect">
            <a:avLst/>
          </a:prstGeom>
        </p:spPr>
      </p:pic>
      <p:sp>
        <p:nvSpPr>
          <p:cNvPr id="11" name="Text 6"/>
          <p:cNvSpPr/>
          <p:nvPr/>
        </p:nvSpPr>
        <p:spPr>
          <a:xfrm>
            <a:off x="8072533" y="3403104"/>
            <a:ext cx="2067369" cy="258465"/>
          </a:xfrm>
          <a:prstGeom prst="rect">
            <a:avLst/>
          </a:prstGeom>
          <a:noFill/>
          <a:ln/>
        </p:spPr>
        <p:txBody>
          <a:bodyPr wrap="none" lIns="0" tIns="0" rIns="0" bIns="0" rtlCol="0" anchor="t"/>
          <a:lstStyle/>
          <a:p>
            <a:pPr marL="0" indent="0" algn="l">
              <a:lnSpc>
                <a:spcPct val="104000"/>
              </a:lnSpc>
              <a:buNone/>
            </a:pPr>
            <a:r>
              <a:rPr lang="en-US" sz="1600" dirty="0">
                <a:solidFill>
                  <a:srgbClr val="403011"/>
                </a:solidFill>
                <a:latin typeface="Brygada 1918 SemiBold" pitchFamily="34" charset="0"/>
                <a:ea typeface="Brygada 1918 SemiBold" pitchFamily="34" charset="-122"/>
                <a:cs typeface="Brygada 1918 SemiBold" pitchFamily="34" charset="-120"/>
              </a:rPr>
              <a:t>Investigation</a:t>
            </a:r>
            <a:endParaRPr lang="en-US" sz="1600" dirty="0"/>
          </a:p>
        </p:txBody>
      </p:sp>
      <p:sp>
        <p:nvSpPr>
          <p:cNvPr id="12" name="Text 7"/>
          <p:cNvSpPr/>
          <p:nvPr/>
        </p:nvSpPr>
        <p:spPr>
          <a:xfrm>
            <a:off x="8072533" y="3760788"/>
            <a:ext cx="3292293" cy="1323082"/>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403011"/>
                </a:solidFill>
                <a:latin typeface="Alexandria" pitchFamily="34" charset="0"/>
                <a:ea typeface="Alexandria" pitchFamily="34" charset="-122"/>
                <a:cs typeface="Alexandria" pitchFamily="34" charset="-120"/>
              </a:rPr>
              <a:t>Urine drug screen to confirm substances used; blood-borne virus testing (HIV, hepatitis B and C); liver function; full blood count as clinically indicated.</a:t>
            </a:r>
            <a:endParaRPr lang="en-US" sz="1300" dirty="0"/>
          </a:p>
        </p:txBody>
      </p:sp>
      <p:sp>
        <p:nvSpPr>
          <p:cNvPr id="13" name="Shape 8"/>
          <p:cNvSpPr/>
          <p:nvPr/>
        </p:nvSpPr>
        <p:spPr>
          <a:xfrm>
            <a:off x="661475" y="5435203"/>
            <a:ext cx="10868745" cy="925909"/>
          </a:xfrm>
          <a:prstGeom prst="roundRect">
            <a:avLst>
              <a:gd name="adj" fmla="val 26794"/>
            </a:avLst>
          </a:prstGeom>
          <a:solidFill>
            <a:srgbClr val="EAEDDE"/>
          </a:solidFill>
          <a:ln/>
        </p:spPr>
        <p:txBody>
          <a:bodyPr/>
          <a:lstStyle/>
          <a:p>
            <a:endParaRPr lang="en-GB"/>
          </a:p>
        </p:txBody>
      </p:sp>
      <p:pic>
        <p:nvPicPr>
          <p:cNvPr id="14" name="Image 3" descr="preencoded.png"/>
          <p:cNvPicPr>
            <a:picLocks noChangeAspect="1"/>
          </p:cNvPicPr>
          <p:nvPr/>
        </p:nvPicPr>
        <p:blipFill>
          <a:blip r:embed="rId6"/>
          <a:stretch>
            <a:fillRect/>
          </a:stretch>
        </p:blipFill>
        <p:spPr>
          <a:xfrm>
            <a:off x="826769" y="5674916"/>
            <a:ext cx="206667" cy="165298"/>
          </a:xfrm>
          <a:prstGeom prst="rect">
            <a:avLst/>
          </a:prstGeom>
        </p:spPr>
      </p:pic>
      <p:sp>
        <p:nvSpPr>
          <p:cNvPr id="15" name="Text 9"/>
          <p:cNvSpPr/>
          <p:nvPr/>
        </p:nvSpPr>
        <p:spPr>
          <a:xfrm>
            <a:off x="1198731" y="5641777"/>
            <a:ext cx="10166195"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000000"/>
                </a:solidFill>
                <a:latin typeface="Alexandria" pitchFamily="34" charset="0"/>
                <a:ea typeface="Alexandria" pitchFamily="34" charset="-122"/>
                <a:cs typeface="Alexandria" pitchFamily="34" charset="-120"/>
              </a:rPr>
              <a:t>Objective findings should always be interpreted alongside clinical context — a negative urine screen does not exclude dependence.</a:t>
            </a:r>
            <a:endParaRPr lang="en-US" sz="13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661475" y="672306"/>
            <a:ext cx="8434276" cy="516731"/>
          </a:xfrm>
          <a:prstGeom prst="rect">
            <a:avLst/>
          </a:prstGeom>
          <a:noFill/>
          <a:ln/>
        </p:spPr>
        <p:txBody>
          <a:bodyPr wrap="none" lIns="0" tIns="0" rIns="0" bIns="0" rtlCol="0" anchor="t"/>
          <a:lstStyle/>
          <a:p>
            <a:pPr marL="0" indent="0" algn="l">
              <a:lnSpc>
                <a:spcPct val="104000"/>
              </a:lnSpc>
              <a:buNone/>
            </a:pPr>
            <a:r>
              <a:rPr lang="en-US" sz="3250" dirty="0">
                <a:solidFill>
                  <a:srgbClr val="403011"/>
                </a:solidFill>
                <a:latin typeface="Brygada 1918 SemiBold" pitchFamily="34" charset="0"/>
                <a:ea typeface="Brygada 1918 SemiBold" pitchFamily="34" charset="-122"/>
                <a:cs typeface="Brygada 1918 SemiBold" pitchFamily="34" charset="-120"/>
              </a:rPr>
              <a:t>Primary Care Intervention — Motivation</a:t>
            </a:r>
            <a:endParaRPr lang="en-US" sz="3250" dirty="0"/>
          </a:p>
        </p:txBody>
      </p:sp>
      <p:sp>
        <p:nvSpPr>
          <p:cNvPr id="3" name="Text 1"/>
          <p:cNvSpPr/>
          <p:nvPr/>
        </p:nvSpPr>
        <p:spPr>
          <a:xfrm>
            <a:off x="661475" y="1519734"/>
            <a:ext cx="10868745"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403011"/>
                </a:solidFill>
                <a:latin typeface="Alexandria" pitchFamily="34" charset="0"/>
                <a:ea typeface="Alexandria" pitchFamily="34" charset="-122"/>
                <a:cs typeface="Alexandria" pitchFamily="34" charset="-120"/>
              </a:rPr>
              <a:t>The Cycle of Change (Prochaska &amp; DiClemente) is a well-established model for understanding where a patient sits in their readiness to change. Crucially, there is something meaningful to offer at every stage — the goal is not always immediate abstinence.</a:t>
            </a:r>
            <a:endParaRPr lang="en-US" sz="1300" dirty="0"/>
          </a:p>
        </p:txBody>
      </p:sp>
      <p:sp>
        <p:nvSpPr>
          <p:cNvPr id="4" name="Text 2"/>
          <p:cNvSpPr/>
          <p:nvPr/>
        </p:nvSpPr>
        <p:spPr>
          <a:xfrm>
            <a:off x="1878362" y="2452588"/>
            <a:ext cx="2067369" cy="258465"/>
          </a:xfrm>
          <a:prstGeom prst="rect">
            <a:avLst/>
          </a:prstGeom>
          <a:noFill/>
          <a:ln/>
        </p:spPr>
        <p:txBody>
          <a:bodyPr wrap="none" lIns="0" tIns="0" rIns="0" bIns="0" rtlCol="0" anchor="t"/>
          <a:lstStyle/>
          <a:p>
            <a:pPr marL="0" indent="0" algn="r">
              <a:lnSpc>
                <a:spcPct val="104000"/>
              </a:lnSpc>
              <a:buNone/>
            </a:pPr>
            <a:r>
              <a:rPr lang="en-US" sz="1600" dirty="0">
                <a:solidFill>
                  <a:srgbClr val="403011"/>
                </a:solidFill>
                <a:latin typeface="Brygada 1918 SemiBold" pitchFamily="34" charset="0"/>
                <a:ea typeface="Brygada 1918 SemiBold" pitchFamily="34" charset="-122"/>
                <a:cs typeface="Brygada 1918 SemiBold" pitchFamily="34" charset="-120"/>
              </a:rPr>
              <a:t>Precontemplation</a:t>
            </a:r>
            <a:endParaRPr lang="en-US" sz="1600" dirty="0"/>
          </a:p>
        </p:txBody>
      </p:sp>
      <p:sp>
        <p:nvSpPr>
          <p:cNvPr id="5" name="Text 3"/>
          <p:cNvSpPr/>
          <p:nvPr/>
        </p:nvSpPr>
        <p:spPr>
          <a:xfrm>
            <a:off x="661475" y="2810272"/>
            <a:ext cx="3284257" cy="1058466"/>
          </a:xfrm>
          <a:prstGeom prst="rect">
            <a:avLst/>
          </a:prstGeom>
          <a:noFill/>
          <a:ln/>
        </p:spPr>
        <p:txBody>
          <a:bodyPr wrap="square" lIns="0" tIns="0" rIns="0" bIns="0" rtlCol="0" anchor="t">
            <a:normAutofit/>
          </a:bodyPr>
          <a:lstStyle/>
          <a:p>
            <a:pPr marL="0" indent="0" algn="r">
              <a:lnSpc>
                <a:spcPct val="133000"/>
              </a:lnSpc>
              <a:buNone/>
            </a:pPr>
            <a:r>
              <a:rPr lang="en-US" sz="1300" dirty="0">
                <a:solidFill>
                  <a:srgbClr val="403011"/>
                </a:solidFill>
                <a:latin typeface="Alexandria" pitchFamily="34" charset="0"/>
                <a:ea typeface="Alexandria" pitchFamily="34" charset="-122"/>
                <a:cs typeface="Alexandria" pitchFamily="34" charset="-120"/>
              </a:rPr>
              <a:t>Patient does not yet recognise a problem. Aim: raise awareness gently; provide information without confrontation.</a:t>
            </a:r>
            <a:endParaRPr lang="en-US" sz="1300" dirty="0"/>
          </a:p>
        </p:txBody>
      </p:sp>
      <p:pic>
        <p:nvPicPr>
          <p:cNvPr id="6" name="Image 0" descr="preencoded.png"/>
          <p:cNvPicPr>
            <a:picLocks noChangeAspect="1"/>
          </p:cNvPicPr>
          <p:nvPr/>
        </p:nvPicPr>
        <p:blipFill>
          <a:blip r:embed="rId3"/>
          <a:stretch>
            <a:fillRect/>
          </a:stretch>
        </p:blipFill>
        <p:spPr>
          <a:xfrm>
            <a:off x="4193772" y="2308225"/>
            <a:ext cx="3804051" cy="3804146"/>
          </a:xfrm>
          <a:prstGeom prst="rect">
            <a:avLst/>
          </a:prstGeom>
        </p:spPr>
      </p:pic>
      <p:pic>
        <p:nvPicPr>
          <p:cNvPr id="7"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045395" y="3130302"/>
            <a:ext cx="247445" cy="247452"/>
          </a:xfrm>
          <a:prstGeom prst="rect">
            <a:avLst/>
          </a:prstGeom>
        </p:spPr>
      </p:pic>
      <p:sp>
        <p:nvSpPr>
          <p:cNvPr id="8" name="Text 4"/>
          <p:cNvSpPr/>
          <p:nvPr/>
        </p:nvSpPr>
        <p:spPr>
          <a:xfrm>
            <a:off x="8245864" y="2235002"/>
            <a:ext cx="2067369" cy="258465"/>
          </a:xfrm>
          <a:prstGeom prst="rect">
            <a:avLst/>
          </a:prstGeom>
          <a:noFill/>
          <a:ln/>
        </p:spPr>
        <p:txBody>
          <a:bodyPr wrap="none" lIns="0" tIns="0" rIns="0" bIns="0" rtlCol="0" anchor="t"/>
          <a:lstStyle/>
          <a:p>
            <a:pPr marL="0" indent="0" algn="l">
              <a:lnSpc>
                <a:spcPct val="104000"/>
              </a:lnSpc>
              <a:buNone/>
            </a:pPr>
            <a:r>
              <a:rPr lang="en-US" sz="1600" dirty="0">
                <a:solidFill>
                  <a:srgbClr val="403011"/>
                </a:solidFill>
                <a:latin typeface="Brygada 1918 SemiBold" pitchFamily="34" charset="0"/>
                <a:ea typeface="Brygada 1918 SemiBold" pitchFamily="34" charset="-122"/>
                <a:cs typeface="Brygada 1918 SemiBold" pitchFamily="34" charset="-120"/>
              </a:rPr>
              <a:t>Contemplation</a:t>
            </a:r>
            <a:endParaRPr lang="en-US" sz="1600" dirty="0"/>
          </a:p>
        </p:txBody>
      </p:sp>
      <p:sp>
        <p:nvSpPr>
          <p:cNvPr id="9" name="Text 5"/>
          <p:cNvSpPr/>
          <p:nvPr/>
        </p:nvSpPr>
        <p:spPr>
          <a:xfrm>
            <a:off x="8245864" y="2592685"/>
            <a:ext cx="3284356" cy="793849"/>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403011"/>
                </a:solidFill>
                <a:latin typeface="Alexandria" pitchFamily="34" charset="0"/>
                <a:ea typeface="Alexandria" pitchFamily="34" charset="-122"/>
                <a:cs typeface="Alexandria" pitchFamily="34" charset="-120"/>
              </a:rPr>
              <a:t>Patient is beginning to weigh up change. Aim: explore ambivalence; motivational interviewing techniques.</a:t>
            </a:r>
            <a:endParaRPr lang="en-US" sz="1300" dirty="0"/>
          </a:p>
        </p:txBody>
      </p:sp>
      <p:pic>
        <p:nvPicPr>
          <p:cNvPr id="10" name="Image 2" descr="preencoded.png"/>
          <p:cNvPicPr>
            <a:picLocks noChangeAspect="1"/>
          </p:cNvPicPr>
          <p:nvPr/>
        </p:nvPicPr>
        <p:blipFill>
          <a:blip r:embed="rId5"/>
          <a:stretch>
            <a:fillRect/>
          </a:stretch>
        </p:blipFill>
        <p:spPr>
          <a:xfrm>
            <a:off x="4193772" y="2308225"/>
            <a:ext cx="3804051" cy="3804146"/>
          </a:xfrm>
          <a:prstGeom prst="rect">
            <a:avLst/>
          </a:prstGeom>
        </p:spPr>
      </p:pic>
      <p:pic>
        <p:nvPicPr>
          <p:cNvPr id="11"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594955" y="2909739"/>
            <a:ext cx="247445" cy="247452"/>
          </a:xfrm>
          <a:prstGeom prst="rect">
            <a:avLst/>
          </a:prstGeom>
        </p:spPr>
      </p:pic>
      <p:sp>
        <p:nvSpPr>
          <p:cNvPr id="12" name="Text 6"/>
          <p:cNvSpPr/>
          <p:nvPr/>
        </p:nvSpPr>
        <p:spPr>
          <a:xfrm>
            <a:off x="8328511" y="3634581"/>
            <a:ext cx="2067369" cy="258465"/>
          </a:xfrm>
          <a:prstGeom prst="rect">
            <a:avLst/>
          </a:prstGeom>
          <a:noFill/>
          <a:ln/>
        </p:spPr>
        <p:txBody>
          <a:bodyPr wrap="none" lIns="0" tIns="0" rIns="0" bIns="0" rtlCol="0" anchor="t"/>
          <a:lstStyle/>
          <a:p>
            <a:pPr marL="0" indent="0" algn="l">
              <a:lnSpc>
                <a:spcPct val="104000"/>
              </a:lnSpc>
              <a:buNone/>
            </a:pPr>
            <a:r>
              <a:rPr lang="en-US" sz="1600" dirty="0">
                <a:solidFill>
                  <a:srgbClr val="403011"/>
                </a:solidFill>
                <a:latin typeface="Brygada 1918 SemiBold" pitchFamily="34" charset="0"/>
                <a:ea typeface="Brygada 1918 SemiBold" pitchFamily="34" charset="-122"/>
                <a:cs typeface="Brygada 1918 SemiBold" pitchFamily="34" charset="-120"/>
              </a:rPr>
              <a:t>Action</a:t>
            </a:r>
            <a:endParaRPr lang="en-US" sz="1600" dirty="0"/>
          </a:p>
        </p:txBody>
      </p:sp>
      <p:sp>
        <p:nvSpPr>
          <p:cNvPr id="13" name="Text 7"/>
          <p:cNvSpPr/>
          <p:nvPr/>
        </p:nvSpPr>
        <p:spPr>
          <a:xfrm>
            <a:off x="8328511" y="3992265"/>
            <a:ext cx="3201709" cy="793849"/>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403011"/>
                </a:solidFill>
                <a:latin typeface="Alexandria" pitchFamily="34" charset="0"/>
                <a:ea typeface="Alexandria" pitchFamily="34" charset="-122"/>
                <a:cs typeface="Alexandria" pitchFamily="34" charset="-120"/>
              </a:rPr>
              <a:t>Patient is actively making changes. Aim: support with treatment, referral, and practical resources.</a:t>
            </a:r>
            <a:endParaRPr lang="en-US" sz="1300" dirty="0"/>
          </a:p>
        </p:txBody>
      </p:sp>
      <p:pic>
        <p:nvPicPr>
          <p:cNvPr id="14" name="Image 4" descr="preencoded.png"/>
          <p:cNvPicPr>
            <a:picLocks noChangeAspect="1"/>
          </p:cNvPicPr>
          <p:nvPr/>
        </p:nvPicPr>
        <p:blipFill>
          <a:blip r:embed="rId7"/>
          <a:stretch>
            <a:fillRect/>
          </a:stretch>
        </p:blipFill>
        <p:spPr>
          <a:xfrm>
            <a:off x="4193772" y="2308225"/>
            <a:ext cx="3804051" cy="3804146"/>
          </a:xfrm>
          <a:prstGeom prst="rect">
            <a:avLst/>
          </a:prstGeom>
        </p:spPr>
      </p:pic>
      <p:pic>
        <p:nvPicPr>
          <p:cNvPr id="15" name="Image 5" descr="preencoded.pn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283615" y="4315371"/>
            <a:ext cx="247445" cy="247452"/>
          </a:xfrm>
          <a:prstGeom prst="rect">
            <a:avLst/>
          </a:prstGeom>
        </p:spPr>
      </p:pic>
      <p:sp>
        <p:nvSpPr>
          <p:cNvPr id="16" name="Text 8"/>
          <p:cNvSpPr/>
          <p:nvPr/>
        </p:nvSpPr>
        <p:spPr>
          <a:xfrm>
            <a:off x="8245864" y="5034161"/>
            <a:ext cx="2067369" cy="258465"/>
          </a:xfrm>
          <a:prstGeom prst="rect">
            <a:avLst/>
          </a:prstGeom>
          <a:noFill/>
          <a:ln/>
        </p:spPr>
        <p:txBody>
          <a:bodyPr wrap="none" lIns="0" tIns="0" rIns="0" bIns="0" rtlCol="0" anchor="t"/>
          <a:lstStyle/>
          <a:p>
            <a:pPr marL="0" indent="0" algn="l">
              <a:lnSpc>
                <a:spcPct val="104000"/>
              </a:lnSpc>
              <a:buNone/>
            </a:pPr>
            <a:r>
              <a:rPr lang="en-US" sz="1600" dirty="0">
                <a:solidFill>
                  <a:srgbClr val="403011"/>
                </a:solidFill>
                <a:latin typeface="Brygada 1918 SemiBold" pitchFamily="34" charset="0"/>
                <a:ea typeface="Brygada 1918 SemiBold" pitchFamily="34" charset="-122"/>
                <a:cs typeface="Brygada 1918 SemiBold" pitchFamily="34" charset="-120"/>
              </a:rPr>
              <a:t>Maintenance</a:t>
            </a:r>
            <a:endParaRPr lang="en-US" sz="1600" dirty="0"/>
          </a:p>
        </p:txBody>
      </p:sp>
      <p:sp>
        <p:nvSpPr>
          <p:cNvPr id="17" name="Text 9"/>
          <p:cNvSpPr/>
          <p:nvPr/>
        </p:nvSpPr>
        <p:spPr>
          <a:xfrm>
            <a:off x="8245864" y="5391845"/>
            <a:ext cx="3284356" cy="793849"/>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403011"/>
                </a:solidFill>
                <a:latin typeface="Alexandria" pitchFamily="34" charset="0"/>
                <a:ea typeface="Alexandria" pitchFamily="34" charset="-122"/>
                <a:cs typeface="Alexandria" pitchFamily="34" charset="-120"/>
              </a:rPr>
              <a:t>Patient is sustaining change. Aim: reinforce progress; monitor; prevent relapse.</a:t>
            </a:r>
            <a:endParaRPr lang="en-US" sz="1300" dirty="0"/>
          </a:p>
        </p:txBody>
      </p:sp>
      <p:pic>
        <p:nvPicPr>
          <p:cNvPr id="18" name="Image 6" descr="preencoded.png"/>
          <p:cNvPicPr>
            <a:picLocks noChangeAspect="1"/>
          </p:cNvPicPr>
          <p:nvPr/>
        </p:nvPicPr>
        <p:blipFill>
          <a:blip r:embed="rId9"/>
          <a:stretch>
            <a:fillRect/>
          </a:stretch>
        </p:blipFill>
        <p:spPr>
          <a:xfrm>
            <a:off x="4193772" y="2308225"/>
            <a:ext cx="3804051" cy="3804146"/>
          </a:xfrm>
          <a:prstGeom prst="rect">
            <a:avLst/>
          </a:prstGeom>
        </p:spPr>
      </p:pic>
      <p:pic>
        <p:nvPicPr>
          <p:cNvPr id="19" name="Image 7" descr="preencoded.png"/>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6159594" y="5404594"/>
            <a:ext cx="247445" cy="247452"/>
          </a:xfrm>
          <a:prstGeom prst="rect">
            <a:avLst/>
          </a:prstGeom>
        </p:spPr>
      </p:pic>
      <p:sp>
        <p:nvSpPr>
          <p:cNvPr id="20" name="Text 10"/>
          <p:cNvSpPr/>
          <p:nvPr/>
        </p:nvSpPr>
        <p:spPr>
          <a:xfrm>
            <a:off x="1878362" y="4684216"/>
            <a:ext cx="2067369" cy="258465"/>
          </a:xfrm>
          <a:prstGeom prst="rect">
            <a:avLst/>
          </a:prstGeom>
          <a:noFill/>
          <a:ln/>
        </p:spPr>
        <p:txBody>
          <a:bodyPr wrap="none" lIns="0" tIns="0" rIns="0" bIns="0" rtlCol="0" anchor="t"/>
          <a:lstStyle/>
          <a:p>
            <a:pPr marL="0" indent="0" algn="r">
              <a:lnSpc>
                <a:spcPct val="104000"/>
              </a:lnSpc>
              <a:buNone/>
            </a:pPr>
            <a:r>
              <a:rPr lang="en-US" sz="1600" dirty="0">
                <a:solidFill>
                  <a:srgbClr val="403011"/>
                </a:solidFill>
                <a:latin typeface="Brygada 1918 SemiBold" pitchFamily="34" charset="0"/>
                <a:ea typeface="Brygada 1918 SemiBold" pitchFamily="34" charset="-122"/>
                <a:cs typeface="Brygada 1918 SemiBold" pitchFamily="34" charset="-120"/>
              </a:rPr>
              <a:t>Relapse</a:t>
            </a:r>
            <a:endParaRPr lang="en-US" sz="1600" dirty="0"/>
          </a:p>
        </p:txBody>
      </p:sp>
      <p:sp>
        <p:nvSpPr>
          <p:cNvPr id="21" name="Text 11"/>
          <p:cNvSpPr/>
          <p:nvPr/>
        </p:nvSpPr>
        <p:spPr>
          <a:xfrm>
            <a:off x="661475" y="5041900"/>
            <a:ext cx="3284257" cy="793849"/>
          </a:xfrm>
          <a:prstGeom prst="rect">
            <a:avLst/>
          </a:prstGeom>
          <a:noFill/>
          <a:ln/>
        </p:spPr>
        <p:txBody>
          <a:bodyPr wrap="square" lIns="0" tIns="0" rIns="0" bIns="0" rtlCol="0" anchor="t">
            <a:normAutofit/>
          </a:bodyPr>
          <a:lstStyle/>
          <a:p>
            <a:pPr marL="0" indent="0" algn="r">
              <a:lnSpc>
                <a:spcPct val="133000"/>
              </a:lnSpc>
              <a:buNone/>
            </a:pPr>
            <a:r>
              <a:rPr lang="en-US" sz="1300" dirty="0">
                <a:solidFill>
                  <a:srgbClr val="403011"/>
                </a:solidFill>
                <a:latin typeface="Alexandria" pitchFamily="34" charset="0"/>
                <a:ea typeface="Alexandria" pitchFamily="34" charset="-122"/>
                <a:cs typeface="Alexandria" pitchFamily="34" charset="-120"/>
              </a:rPr>
              <a:t>Patient has returned to use. Aim: normalise; re-engage without judgement; cycle restarts.</a:t>
            </a:r>
            <a:endParaRPr lang="en-US" sz="1300" dirty="0"/>
          </a:p>
        </p:txBody>
      </p:sp>
      <p:pic>
        <p:nvPicPr>
          <p:cNvPr id="22" name="Image 8" descr="preencoded.png"/>
          <p:cNvPicPr>
            <a:picLocks noChangeAspect="1"/>
          </p:cNvPicPr>
          <p:nvPr/>
        </p:nvPicPr>
        <p:blipFill>
          <a:blip r:embed="rId11"/>
          <a:stretch>
            <a:fillRect/>
          </a:stretch>
        </p:blipFill>
        <p:spPr>
          <a:xfrm>
            <a:off x="4193772" y="2308225"/>
            <a:ext cx="3804051" cy="3804146"/>
          </a:xfrm>
          <a:prstGeom prst="rect">
            <a:avLst/>
          </a:prstGeom>
        </p:spPr>
      </p:pic>
      <p:pic>
        <p:nvPicPr>
          <p:cNvPr id="23" name="Image 9" descr="preencoded.png"/>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4776321" y="4672261"/>
            <a:ext cx="247445" cy="247452"/>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661475" y="1265734"/>
            <a:ext cx="9547681" cy="516731"/>
          </a:xfrm>
          <a:prstGeom prst="rect">
            <a:avLst/>
          </a:prstGeom>
          <a:noFill/>
          <a:ln/>
        </p:spPr>
        <p:txBody>
          <a:bodyPr wrap="none" lIns="0" tIns="0" rIns="0" bIns="0" rtlCol="0" anchor="t"/>
          <a:lstStyle/>
          <a:p>
            <a:pPr marL="0" indent="0" algn="l">
              <a:lnSpc>
                <a:spcPct val="104000"/>
              </a:lnSpc>
              <a:buNone/>
            </a:pPr>
            <a:r>
              <a:rPr lang="en-US" sz="3250" dirty="0">
                <a:solidFill>
                  <a:srgbClr val="403011"/>
                </a:solidFill>
                <a:latin typeface="Brygada 1918 SemiBold" pitchFamily="34" charset="0"/>
                <a:ea typeface="Brygada 1918 SemiBold" pitchFamily="34" charset="-122"/>
                <a:cs typeface="Brygada 1918 SemiBold" pitchFamily="34" charset="-120"/>
              </a:rPr>
              <a:t>Primary Care Intervention — Harm Reduction</a:t>
            </a:r>
            <a:endParaRPr lang="en-US" sz="3250" dirty="0"/>
          </a:p>
        </p:txBody>
      </p:sp>
      <p:sp>
        <p:nvSpPr>
          <p:cNvPr id="3" name="Text 1"/>
          <p:cNvSpPr/>
          <p:nvPr/>
        </p:nvSpPr>
        <p:spPr>
          <a:xfrm>
            <a:off x="661475" y="2113161"/>
            <a:ext cx="10868745"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403011"/>
                </a:solidFill>
                <a:latin typeface="Alexandria" pitchFamily="34" charset="0"/>
                <a:ea typeface="Alexandria" pitchFamily="34" charset="-122"/>
                <a:cs typeface="Alexandria" pitchFamily="34" charset="-120"/>
              </a:rPr>
              <a:t>Harm reduction accepts that not all patients are ready to stop using drugs and focuses on minimising the associated physical, psychological, and social damage. It is a pragmatic, evidence-based approach that saves lives.</a:t>
            </a:r>
            <a:endParaRPr lang="en-US" sz="1300" dirty="0"/>
          </a:p>
        </p:txBody>
      </p:sp>
      <p:sp>
        <p:nvSpPr>
          <p:cNvPr id="4" name="Text 2"/>
          <p:cNvSpPr/>
          <p:nvPr/>
        </p:nvSpPr>
        <p:spPr>
          <a:xfrm>
            <a:off x="661475" y="2993727"/>
            <a:ext cx="3056754" cy="258465"/>
          </a:xfrm>
          <a:prstGeom prst="rect">
            <a:avLst/>
          </a:prstGeom>
          <a:noFill/>
          <a:ln/>
        </p:spPr>
        <p:txBody>
          <a:bodyPr wrap="none" lIns="0" tIns="0" rIns="0" bIns="0" rtlCol="0" anchor="t"/>
          <a:lstStyle/>
          <a:p>
            <a:pPr marL="0" indent="0" algn="l">
              <a:lnSpc>
                <a:spcPct val="104000"/>
              </a:lnSpc>
              <a:buNone/>
            </a:pPr>
            <a:r>
              <a:rPr lang="en-US" sz="1600" dirty="0">
                <a:solidFill>
                  <a:srgbClr val="403011"/>
                </a:solidFill>
                <a:latin typeface="Brygada 1918 SemiBold" pitchFamily="34" charset="0"/>
                <a:ea typeface="Brygada 1918 SemiBold" pitchFamily="34" charset="-122"/>
                <a:cs typeface="Brygada 1918 SemiBold" pitchFamily="34" charset="-120"/>
              </a:rPr>
              <a:t>Information &amp; Education</a:t>
            </a:r>
            <a:endParaRPr lang="en-US" sz="1600" dirty="0"/>
          </a:p>
        </p:txBody>
      </p:sp>
      <p:sp>
        <p:nvSpPr>
          <p:cNvPr id="5" name="Text 3"/>
          <p:cNvSpPr/>
          <p:nvPr/>
        </p:nvSpPr>
        <p:spPr>
          <a:xfrm>
            <a:off x="661475" y="3417491"/>
            <a:ext cx="5232666" cy="1323082"/>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403011"/>
                </a:solidFill>
                <a:latin typeface="Alexandria" pitchFamily="34" charset="0"/>
                <a:ea typeface="Alexandria" pitchFamily="34" charset="-122"/>
                <a:cs typeface="Alexandria" pitchFamily="34" charset="-120"/>
              </a:rPr>
              <a:t>Provide accurate, non-judgemental information about drug effects and risks — both verbally and in written form. Encourage safer patterns of use: careful management of drug combinations and alcohol; smoking rather than injecting where possible; safer smoking and injecting techniques.</a:t>
            </a:r>
            <a:endParaRPr lang="en-US" sz="1300" dirty="0"/>
          </a:p>
        </p:txBody>
      </p:sp>
      <p:sp>
        <p:nvSpPr>
          <p:cNvPr id="6" name="Text 4"/>
          <p:cNvSpPr/>
          <p:nvPr/>
        </p:nvSpPr>
        <p:spPr>
          <a:xfrm>
            <a:off x="6303904" y="2993727"/>
            <a:ext cx="3432089" cy="258465"/>
          </a:xfrm>
          <a:prstGeom prst="rect">
            <a:avLst/>
          </a:prstGeom>
          <a:noFill/>
          <a:ln/>
        </p:spPr>
        <p:txBody>
          <a:bodyPr wrap="none" lIns="0" tIns="0" rIns="0" bIns="0" rtlCol="0" anchor="t"/>
          <a:lstStyle/>
          <a:p>
            <a:pPr marL="0" indent="0" algn="l">
              <a:lnSpc>
                <a:spcPct val="104000"/>
              </a:lnSpc>
              <a:buNone/>
            </a:pPr>
            <a:r>
              <a:rPr lang="en-US" sz="1600" dirty="0">
                <a:solidFill>
                  <a:srgbClr val="403011"/>
                </a:solidFill>
                <a:latin typeface="Brygada 1918 SemiBold" pitchFamily="34" charset="0"/>
                <a:ea typeface="Brygada 1918 SemiBold" pitchFamily="34" charset="-122"/>
                <a:cs typeface="Brygada 1918 SemiBold" pitchFamily="34" charset="-120"/>
              </a:rPr>
              <a:t>Physical Health &amp; Prevention</a:t>
            </a:r>
            <a:endParaRPr lang="en-US" sz="1600" dirty="0"/>
          </a:p>
        </p:txBody>
      </p:sp>
      <p:sp>
        <p:nvSpPr>
          <p:cNvPr id="7" name="Text 5"/>
          <p:cNvSpPr/>
          <p:nvPr/>
        </p:nvSpPr>
        <p:spPr>
          <a:xfrm>
            <a:off x="6303904" y="3417491"/>
            <a:ext cx="5232666"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403011"/>
                </a:solidFill>
                <a:latin typeface="Alexandria" pitchFamily="34" charset="0"/>
                <a:ea typeface="Alexandria" pitchFamily="34" charset="-122"/>
                <a:cs typeface="Alexandria" pitchFamily="34" charset="-120"/>
              </a:rPr>
              <a:t>Actively manage physical health problems arising from drug use. Key preventive interventions include:</a:t>
            </a:r>
            <a:endParaRPr lang="en-US" sz="1300" dirty="0"/>
          </a:p>
        </p:txBody>
      </p:sp>
      <p:sp>
        <p:nvSpPr>
          <p:cNvPr id="8" name="Text 6"/>
          <p:cNvSpPr/>
          <p:nvPr/>
        </p:nvSpPr>
        <p:spPr>
          <a:xfrm>
            <a:off x="6303904" y="4095552"/>
            <a:ext cx="5232666" cy="1438771"/>
          </a:xfrm>
          <a:prstGeom prst="rect">
            <a:avLst/>
          </a:prstGeom>
          <a:noFill/>
          <a:ln/>
        </p:spPr>
        <p:txBody>
          <a:bodyPr wrap="square" lIns="0" tIns="0" rIns="0" bIns="0" rtlCol="0" anchor="t">
            <a:normAutofit/>
          </a:bodyPr>
          <a:lstStyle/>
          <a:p>
            <a:pPr marL="264160" indent="-264160" algn="l">
              <a:lnSpc>
                <a:spcPct val="133000"/>
              </a:lnSpc>
              <a:buSzPct val="100000"/>
              <a:buChar char="•"/>
            </a:pPr>
            <a:r>
              <a:rPr lang="en-US" sz="1300" b="1" dirty="0">
                <a:solidFill>
                  <a:srgbClr val="403011"/>
                </a:solidFill>
                <a:latin typeface="Alexandria Bold" pitchFamily="34" charset="0"/>
                <a:ea typeface="Alexandria Bold" pitchFamily="34" charset="-122"/>
                <a:cs typeface="Alexandria Bold" pitchFamily="34" charset="-120"/>
              </a:rPr>
              <a:t>Overdose prevention</a:t>
            </a:r>
            <a:r>
              <a:rPr lang="en-US" sz="1300" dirty="0">
                <a:solidFill>
                  <a:srgbClr val="403011"/>
                </a:solidFill>
                <a:latin typeface="Alexandria" pitchFamily="34" charset="0"/>
                <a:ea typeface="Alexandria" pitchFamily="34" charset="-122"/>
                <a:cs typeface="Alexandria" pitchFamily="34" charset="-120"/>
              </a:rPr>
              <a:t> — advise against injecting alone; provide naloxone where appropriate; teach basic resuscitation</a:t>
            </a:r>
            <a:endParaRPr lang="en-US" sz="1300" dirty="0"/>
          </a:p>
          <a:p>
            <a:pPr marL="264160" indent="-264160" algn="l">
              <a:lnSpc>
                <a:spcPct val="133000"/>
              </a:lnSpc>
              <a:buSzPct val="100000"/>
              <a:buChar char="•"/>
            </a:pPr>
            <a:r>
              <a:rPr lang="en-US" sz="1300" b="1" dirty="0">
                <a:solidFill>
                  <a:srgbClr val="403011"/>
                </a:solidFill>
                <a:latin typeface="Alexandria Bold" pitchFamily="34" charset="0"/>
                <a:ea typeface="Alexandria Bold" pitchFamily="34" charset="-122"/>
                <a:cs typeface="Alexandria Bold" pitchFamily="34" charset="-120"/>
              </a:rPr>
              <a:t>Vaccination</a:t>
            </a:r>
            <a:r>
              <a:rPr lang="en-US" sz="1300" dirty="0">
                <a:solidFill>
                  <a:srgbClr val="403011"/>
                </a:solidFill>
                <a:latin typeface="Alexandria" pitchFamily="34" charset="0"/>
                <a:ea typeface="Alexandria" pitchFamily="34" charset="-122"/>
                <a:cs typeface="Alexandria" pitchFamily="34" charset="-120"/>
              </a:rPr>
              <a:t> — hepatitis A, hepatitis B, and tetanus</a:t>
            </a:r>
            <a:endParaRPr lang="en-US" sz="1300" dirty="0"/>
          </a:p>
          <a:p>
            <a:pPr marL="264160" indent="-264160" algn="l">
              <a:lnSpc>
                <a:spcPct val="133000"/>
              </a:lnSpc>
              <a:buSzPct val="100000"/>
              <a:buChar char="•"/>
            </a:pPr>
            <a:r>
              <a:rPr lang="en-US" sz="1300" dirty="0">
                <a:solidFill>
                  <a:srgbClr val="403011"/>
                </a:solidFill>
                <a:latin typeface="Alexandria" pitchFamily="34" charset="0"/>
                <a:ea typeface="Alexandria" pitchFamily="34" charset="-122"/>
                <a:cs typeface="Alexandria" pitchFamily="34" charset="-120"/>
              </a:rPr>
              <a:t>Regular BBV screening and wound care</a:t>
            </a:r>
            <a:endParaRPr lang="en-US" sz="13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626C3B"/>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2301</Words>
  <Application>Microsoft Office PowerPoint</Application>
  <PresentationFormat>Widescreen</PresentationFormat>
  <Paragraphs>203</Paragraphs>
  <Slides>16</Slides>
  <Notes>16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Brygada 1918 SemiBold</vt:lpstr>
      <vt:lpstr>Alexandria</vt:lpstr>
      <vt:lpstr>Alexandria Bold</vt:lpstr>
      <vt:lpstr>Berlin Sans FB Demi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Ramesh Mehay</cp:lastModifiedBy>
  <cp:revision>2</cp:revision>
  <dcterms:created xsi:type="dcterms:W3CDTF">2026-06-26T12:28:28Z</dcterms:created>
  <dcterms:modified xsi:type="dcterms:W3CDTF">2026-06-26T12:31:22Z</dcterms:modified>
</cp:coreProperties>
</file>