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748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26" Type="http://schemas.openxmlformats.org/officeDocument/2006/relationships/image" Target="../media/image179.png"/><Relationship Id="rId3" Type="http://schemas.openxmlformats.org/officeDocument/2006/relationships/image" Target="../media/image73.png"/><Relationship Id="rId21" Type="http://schemas.openxmlformats.org/officeDocument/2006/relationships/image" Target="../media/image174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5" Type="http://schemas.openxmlformats.org/officeDocument/2006/relationships/image" Target="../media/image178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29" Type="http://schemas.openxmlformats.org/officeDocument/2006/relationships/image" Target="../media/image18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24" Type="http://schemas.openxmlformats.org/officeDocument/2006/relationships/image" Target="../media/image177.png"/><Relationship Id="rId32" Type="http://schemas.openxmlformats.org/officeDocument/2006/relationships/hyperlink" Target="https://www.bradfordvts.co.uk/" TargetMode="External"/><Relationship Id="rId5" Type="http://schemas.openxmlformats.org/officeDocument/2006/relationships/image" Target="../media/image22.png"/><Relationship Id="rId15" Type="http://schemas.openxmlformats.org/officeDocument/2006/relationships/image" Target="../media/image168.png"/><Relationship Id="rId23" Type="http://schemas.openxmlformats.org/officeDocument/2006/relationships/image" Target="../media/image176.png"/><Relationship Id="rId28" Type="http://schemas.openxmlformats.org/officeDocument/2006/relationships/image" Target="../media/image181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31" Type="http://schemas.openxmlformats.org/officeDocument/2006/relationships/image" Target="../media/image184.png"/><Relationship Id="rId4" Type="http://schemas.openxmlformats.org/officeDocument/2006/relationships/image" Target="../media/image2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5.png"/><Relationship Id="rId27" Type="http://schemas.openxmlformats.org/officeDocument/2006/relationships/image" Target="../media/image180.png"/><Relationship Id="rId30" Type="http://schemas.openxmlformats.org/officeDocument/2006/relationships/image" Target="../media/image18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191.png"/><Relationship Id="rId18" Type="http://schemas.openxmlformats.org/officeDocument/2006/relationships/image" Target="../media/image196.png"/><Relationship Id="rId26" Type="http://schemas.openxmlformats.org/officeDocument/2006/relationships/image" Target="../media/image204.png"/><Relationship Id="rId3" Type="http://schemas.openxmlformats.org/officeDocument/2006/relationships/image" Target="../media/image73.png"/><Relationship Id="rId21" Type="http://schemas.openxmlformats.org/officeDocument/2006/relationships/image" Target="../media/image199.png"/><Relationship Id="rId7" Type="http://schemas.openxmlformats.org/officeDocument/2006/relationships/image" Target="../media/image186.png"/><Relationship Id="rId12" Type="http://schemas.openxmlformats.org/officeDocument/2006/relationships/image" Target="../media/image190.png"/><Relationship Id="rId17" Type="http://schemas.openxmlformats.org/officeDocument/2006/relationships/image" Target="../media/image195.png"/><Relationship Id="rId25" Type="http://schemas.openxmlformats.org/officeDocument/2006/relationships/image" Target="../media/image203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94.png"/><Relationship Id="rId20" Type="http://schemas.openxmlformats.org/officeDocument/2006/relationships/image" Target="../media/image1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5.png"/><Relationship Id="rId11" Type="http://schemas.openxmlformats.org/officeDocument/2006/relationships/image" Target="../media/image189.png"/><Relationship Id="rId24" Type="http://schemas.openxmlformats.org/officeDocument/2006/relationships/image" Target="../media/image202.png"/><Relationship Id="rId5" Type="http://schemas.openxmlformats.org/officeDocument/2006/relationships/image" Target="../media/image22.png"/><Relationship Id="rId15" Type="http://schemas.openxmlformats.org/officeDocument/2006/relationships/image" Target="../media/image193.png"/><Relationship Id="rId23" Type="http://schemas.openxmlformats.org/officeDocument/2006/relationships/image" Target="../media/image201.png"/><Relationship Id="rId10" Type="http://schemas.openxmlformats.org/officeDocument/2006/relationships/image" Target="../media/image188.png"/><Relationship Id="rId19" Type="http://schemas.openxmlformats.org/officeDocument/2006/relationships/image" Target="../media/image197.png"/><Relationship Id="rId4" Type="http://schemas.openxmlformats.org/officeDocument/2006/relationships/image" Target="../media/image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Relationship Id="rId22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3" Type="http://schemas.openxmlformats.org/officeDocument/2006/relationships/image" Target="../media/image73.png"/><Relationship Id="rId21" Type="http://schemas.openxmlformats.org/officeDocument/2006/relationships/image" Target="../media/image220.png"/><Relationship Id="rId7" Type="http://schemas.openxmlformats.org/officeDocument/2006/relationships/image" Target="../media/image206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5.png"/><Relationship Id="rId20" Type="http://schemas.openxmlformats.org/officeDocument/2006/relationships/image" Target="../media/image2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5.png"/><Relationship Id="rId11" Type="http://schemas.openxmlformats.org/officeDocument/2006/relationships/image" Target="../media/image210.png"/><Relationship Id="rId24" Type="http://schemas.openxmlformats.org/officeDocument/2006/relationships/hyperlink" Target="https://www.bradfordvts.co.uk/" TargetMode="External"/><Relationship Id="rId5" Type="http://schemas.openxmlformats.org/officeDocument/2006/relationships/image" Target="../media/image22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10" Type="http://schemas.openxmlformats.org/officeDocument/2006/relationships/image" Target="../media/image209.png"/><Relationship Id="rId19" Type="http://schemas.openxmlformats.org/officeDocument/2006/relationships/image" Target="../media/image218.png"/><Relationship Id="rId4" Type="http://schemas.openxmlformats.org/officeDocument/2006/relationships/image" Target="../media/image2.png"/><Relationship Id="rId9" Type="http://schemas.openxmlformats.org/officeDocument/2006/relationships/image" Target="../media/image208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13" Type="http://schemas.openxmlformats.org/officeDocument/2006/relationships/image" Target="../media/image230.png"/><Relationship Id="rId18" Type="http://schemas.openxmlformats.org/officeDocument/2006/relationships/image" Target="../media/image235.png"/><Relationship Id="rId26" Type="http://schemas.openxmlformats.org/officeDocument/2006/relationships/image" Target="../media/image243.png"/><Relationship Id="rId3" Type="http://schemas.openxmlformats.org/officeDocument/2006/relationships/image" Target="../media/image73.png"/><Relationship Id="rId21" Type="http://schemas.openxmlformats.org/officeDocument/2006/relationships/image" Target="../media/image238.png"/><Relationship Id="rId7" Type="http://schemas.openxmlformats.org/officeDocument/2006/relationships/image" Target="../media/image224.png"/><Relationship Id="rId12" Type="http://schemas.openxmlformats.org/officeDocument/2006/relationships/image" Target="../media/image229.png"/><Relationship Id="rId17" Type="http://schemas.openxmlformats.org/officeDocument/2006/relationships/image" Target="../media/image234.png"/><Relationship Id="rId25" Type="http://schemas.openxmlformats.org/officeDocument/2006/relationships/image" Target="../media/image24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3.png"/><Relationship Id="rId20" Type="http://schemas.openxmlformats.org/officeDocument/2006/relationships/image" Target="../media/image237.png"/><Relationship Id="rId29" Type="http://schemas.openxmlformats.org/officeDocument/2006/relationships/image" Target="../media/image2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3.png"/><Relationship Id="rId11" Type="http://schemas.openxmlformats.org/officeDocument/2006/relationships/image" Target="../media/image228.png"/><Relationship Id="rId24" Type="http://schemas.openxmlformats.org/officeDocument/2006/relationships/image" Target="../media/image241.png"/><Relationship Id="rId5" Type="http://schemas.openxmlformats.org/officeDocument/2006/relationships/image" Target="../media/image22.png"/><Relationship Id="rId15" Type="http://schemas.openxmlformats.org/officeDocument/2006/relationships/image" Target="../media/image232.png"/><Relationship Id="rId23" Type="http://schemas.openxmlformats.org/officeDocument/2006/relationships/image" Target="../media/image240.png"/><Relationship Id="rId28" Type="http://schemas.openxmlformats.org/officeDocument/2006/relationships/image" Target="../media/image245.png"/><Relationship Id="rId10" Type="http://schemas.openxmlformats.org/officeDocument/2006/relationships/image" Target="../media/image227.png"/><Relationship Id="rId19" Type="http://schemas.openxmlformats.org/officeDocument/2006/relationships/image" Target="../media/image236.png"/><Relationship Id="rId4" Type="http://schemas.openxmlformats.org/officeDocument/2006/relationships/image" Target="../media/image2.png"/><Relationship Id="rId9" Type="http://schemas.openxmlformats.org/officeDocument/2006/relationships/image" Target="../media/image226.png"/><Relationship Id="rId14" Type="http://schemas.openxmlformats.org/officeDocument/2006/relationships/image" Target="../media/image231.png"/><Relationship Id="rId22" Type="http://schemas.openxmlformats.org/officeDocument/2006/relationships/image" Target="../media/image239.png"/><Relationship Id="rId27" Type="http://schemas.openxmlformats.org/officeDocument/2006/relationships/image" Target="../media/image244.png"/><Relationship Id="rId30" Type="http://schemas.openxmlformats.org/officeDocument/2006/relationships/image" Target="../media/image2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255.png"/><Relationship Id="rId3" Type="http://schemas.openxmlformats.org/officeDocument/2006/relationships/image" Target="../media/image73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17" Type="http://schemas.openxmlformats.org/officeDocument/2006/relationships/image" Target="../media/image259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22.png"/><Relationship Id="rId15" Type="http://schemas.openxmlformats.org/officeDocument/2006/relationships/image" Target="../media/image257.png"/><Relationship Id="rId10" Type="http://schemas.openxmlformats.org/officeDocument/2006/relationships/image" Target="../media/image252.png"/><Relationship Id="rId4" Type="http://schemas.openxmlformats.org/officeDocument/2006/relationships/image" Target="../media/image2.png"/><Relationship Id="rId9" Type="http://schemas.openxmlformats.org/officeDocument/2006/relationships/image" Target="../media/image251.png"/><Relationship Id="rId14" Type="http://schemas.openxmlformats.org/officeDocument/2006/relationships/image" Target="../media/image25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2.png"/><Relationship Id="rId13" Type="http://schemas.openxmlformats.org/officeDocument/2006/relationships/image" Target="../media/image267.png"/><Relationship Id="rId3" Type="http://schemas.openxmlformats.org/officeDocument/2006/relationships/image" Target="../media/image73.png"/><Relationship Id="rId7" Type="http://schemas.openxmlformats.org/officeDocument/2006/relationships/image" Target="../media/image261.png"/><Relationship Id="rId12" Type="http://schemas.openxmlformats.org/officeDocument/2006/relationships/image" Target="../media/image26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0.png"/><Relationship Id="rId11" Type="http://schemas.openxmlformats.org/officeDocument/2006/relationships/image" Target="../media/image265.png"/><Relationship Id="rId5" Type="http://schemas.openxmlformats.org/officeDocument/2006/relationships/image" Target="../media/image22.png"/><Relationship Id="rId15" Type="http://schemas.openxmlformats.org/officeDocument/2006/relationships/image" Target="../media/image269.png"/><Relationship Id="rId10" Type="http://schemas.openxmlformats.org/officeDocument/2006/relationships/image" Target="../media/image264.png"/><Relationship Id="rId4" Type="http://schemas.openxmlformats.org/officeDocument/2006/relationships/image" Target="../media/image2.png"/><Relationship Id="rId9" Type="http://schemas.openxmlformats.org/officeDocument/2006/relationships/image" Target="../media/image263.png"/><Relationship Id="rId14" Type="http://schemas.openxmlformats.org/officeDocument/2006/relationships/image" Target="../media/image2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26" Type="http://schemas.openxmlformats.org/officeDocument/2006/relationships/image" Target="../media/image63.png"/><Relationship Id="rId3" Type="http://schemas.openxmlformats.org/officeDocument/2006/relationships/image" Target="../media/image8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24" Type="http://schemas.openxmlformats.org/officeDocument/2006/relationships/image" Target="../media/image61.png"/><Relationship Id="rId5" Type="http://schemas.openxmlformats.org/officeDocument/2006/relationships/image" Target="../media/image22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22.png"/><Relationship Id="rId9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3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24" Type="http://schemas.openxmlformats.org/officeDocument/2006/relationships/image" Target="../media/image92.png"/><Relationship Id="rId5" Type="http://schemas.openxmlformats.org/officeDocument/2006/relationships/image" Target="../media/image22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26" Type="http://schemas.openxmlformats.org/officeDocument/2006/relationships/image" Target="../media/image113.png"/><Relationship Id="rId3" Type="http://schemas.openxmlformats.org/officeDocument/2006/relationships/image" Target="../media/image73.png"/><Relationship Id="rId21" Type="http://schemas.openxmlformats.org/officeDocument/2006/relationships/image" Target="../media/image108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5" Type="http://schemas.openxmlformats.org/officeDocument/2006/relationships/image" Target="../media/image11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24" Type="http://schemas.openxmlformats.org/officeDocument/2006/relationships/image" Target="../media/image111.png"/><Relationship Id="rId5" Type="http://schemas.openxmlformats.org/officeDocument/2006/relationships/image" Target="../media/image22.png"/><Relationship Id="rId15" Type="http://schemas.openxmlformats.org/officeDocument/2006/relationships/image" Target="../media/image102.png"/><Relationship Id="rId23" Type="http://schemas.openxmlformats.org/officeDocument/2006/relationships/image" Target="../media/image110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2.png"/><Relationship Id="rId9" Type="http://schemas.openxmlformats.org/officeDocument/2006/relationships/image" Target="../media/image96.png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18" Type="http://schemas.openxmlformats.org/officeDocument/2006/relationships/image" Target="../media/image126.png"/><Relationship Id="rId3" Type="http://schemas.openxmlformats.org/officeDocument/2006/relationships/image" Target="../media/image8.png"/><Relationship Id="rId21" Type="http://schemas.openxmlformats.org/officeDocument/2006/relationships/image" Target="../media/image129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17" Type="http://schemas.openxmlformats.org/officeDocument/2006/relationships/image" Target="../media/image12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24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22.png"/><Relationship Id="rId15" Type="http://schemas.openxmlformats.org/officeDocument/2006/relationships/image" Target="../media/image123.png"/><Relationship Id="rId10" Type="http://schemas.openxmlformats.org/officeDocument/2006/relationships/image" Target="../media/image118.png"/><Relationship Id="rId19" Type="http://schemas.openxmlformats.org/officeDocument/2006/relationships/image" Target="../media/image127.png"/><Relationship Id="rId4" Type="http://schemas.openxmlformats.org/officeDocument/2006/relationships/image" Target="../media/image2.png"/><Relationship Id="rId9" Type="http://schemas.openxmlformats.org/officeDocument/2006/relationships/image" Target="../media/image117.png"/><Relationship Id="rId14" Type="http://schemas.openxmlformats.org/officeDocument/2006/relationships/image" Target="../media/image122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26" Type="http://schemas.openxmlformats.org/officeDocument/2006/relationships/image" Target="../media/image150.png"/><Relationship Id="rId3" Type="http://schemas.openxmlformats.org/officeDocument/2006/relationships/image" Target="../media/image73.png"/><Relationship Id="rId21" Type="http://schemas.openxmlformats.org/officeDocument/2006/relationships/image" Target="../media/image145.png"/><Relationship Id="rId34" Type="http://schemas.openxmlformats.org/officeDocument/2006/relationships/image" Target="../media/image158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5" Type="http://schemas.openxmlformats.org/officeDocument/2006/relationships/image" Target="../media/image149.png"/><Relationship Id="rId33" Type="http://schemas.openxmlformats.org/officeDocument/2006/relationships/image" Target="../media/image15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29" Type="http://schemas.openxmlformats.org/officeDocument/2006/relationships/image" Target="../media/image1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24" Type="http://schemas.openxmlformats.org/officeDocument/2006/relationships/image" Target="../media/image148.png"/><Relationship Id="rId32" Type="http://schemas.openxmlformats.org/officeDocument/2006/relationships/image" Target="../media/image156.png"/><Relationship Id="rId5" Type="http://schemas.openxmlformats.org/officeDocument/2006/relationships/image" Target="../media/image22.png"/><Relationship Id="rId15" Type="http://schemas.openxmlformats.org/officeDocument/2006/relationships/image" Target="../media/image139.png"/><Relationship Id="rId23" Type="http://schemas.openxmlformats.org/officeDocument/2006/relationships/image" Target="../media/image147.png"/><Relationship Id="rId28" Type="http://schemas.openxmlformats.org/officeDocument/2006/relationships/image" Target="../media/image152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31" Type="http://schemas.openxmlformats.org/officeDocument/2006/relationships/image" Target="../media/image155.png"/><Relationship Id="rId4" Type="http://schemas.openxmlformats.org/officeDocument/2006/relationships/image" Target="../media/image2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Relationship Id="rId27" Type="http://schemas.openxmlformats.org/officeDocument/2006/relationships/image" Target="../media/image151.png"/><Relationship Id="rId30" Type="http://schemas.openxmlformats.org/officeDocument/2006/relationships/image" Target="../media/image154.png"/><Relationship Id="rId8" Type="http://schemas.openxmlformats.org/officeDocument/2006/relationships/image" Target="../media/image1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517327"/>
            <a:ext cx="8534400" cy="5823347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1422202"/>
            <a:ext cx="7391400" cy="3261122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500" y="5102423"/>
            <a:ext cx="7391400" cy="666750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276975"/>
            <a:ext cx="12192000" cy="581025"/>
          </a:xfrm>
          <a:prstGeom prst="rect">
            <a:avLst/>
          </a:prstGeom>
        </p:spPr>
      </p:pic>
      <p:sp>
        <p:nvSpPr>
          <p:cNvPr id="9" name="SK-1-text-8"/>
          <p:cNvSpPr/>
          <p:nvPr/>
        </p:nvSpPr>
        <p:spPr>
          <a:xfrm>
            <a:off x="1333500" y="1088827"/>
            <a:ext cx="7467600" cy="200025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chemeClr val="bg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0" name="SK-1-text-9"/>
          <p:cNvSpPr/>
          <p:nvPr/>
        </p:nvSpPr>
        <p:spPr>
          <a:xfrm>
            <a:off x="1638299" y="1422202"/>
            <a:ext cx="7391399" cy="2514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000" b="1" dirty="0">
                <a:solidFill>
                  <a:srgbClr val="005EB8"/>
                </a:solidFill>
              </a:rPr>
              <a:t>Smoking Cessation Medications </a:t>
            </a:r>
          </a:p>
          <a:p>
            <a:pPr marL="0" indent="0">
              <a:lnSpc>
                <a:spcPts val="4950"/>
              </a:lnSpc>
              <a:buNone/>
            </a:pPr>
            <a:r>
              <a:rPr lang="en-US" sz="2400" b="1" i="1" dirty="0">
                <a:solidFill>
                  <a:srgbClr val="005EB8"/>
                </a:solidFill>
              </a:rPr>
              <a:t>efficacy, dosing and contraindications</a:t>
            </a:r>
            <a:endParaRPr lang="en-US" sz="2400" i="1" dirty="0"/>
          </a:p>
        </p:txBody>
      </p:sp>
      <p:sp>
        <p:nvSpPr>
          <p:cNvPr id="11" name="SK-1-text-10"/>
          <p:cNvSpPr/>
          <p:nvPr/>
        </p:nvSpPr>
        <p:spPr>
          <a:xfrm>
            <a:off x="1638300" y="4089202"/>
            <a:ext cx="7086600" cy="594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updated to current NICE NG209 2025 standards.</a:t>
            </a:r>
            <a:endParaRPr lang="en-US" sz="1800" dirty="0"/>
          </a:p>
        </p:txBody>
      </p:sp>
      <p:sp>
        <p:nvSpPr>
          <p:cNvPr id="12" name="SK-1-text-11"/>
          <p:cNvSpPr/>
          <p:nvPr/>
        </p:nvSpPr>
        <p:spPr>
          <a:xfrm>
            <a:off x="1333500" y="5331023"/>
            <a:ext cx="24079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STANDARDS VERSION</a:t>
            </a:r>
            <a:endParaRPr lang="en-US" sz="900" dirty="0"/>
          </a:p>
        </p:txBody>
      </p:sp>
      <p:sp>
        <p:nvSpPr>
          <p:cNvPr id="13" name="SK-1-text-12"/>
          <p:cNvSpPr/>
          <p:nvPr/>
        </p:nvSpPr>
        <p:spPr>
          <a:xfrm>
            <a:off x="1333500" y="5540573"/>
            <a:ext cx="4770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NG209 (Feb 2025)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3486150" y="5331023"/>
            <a:ext cx="1036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</a:t>
            </a:r>
            <a:endParaRPr lang="en-US" sz="900" dirty="0"/>
          </a:p>
        </p:txBody>
      </p:sp>
      <p:sp>
        <p:nvSpPr>
          <p:cNvPr id="15" name="SK-1-text-14"/>
          <p:cNvSpPr/>
          <p:nvPr/>
        </p:nvSpPr>
        <p:spPr>
          <a:xfrm>
            <a:off x="3486150" y="5540573"/>
            <a:ext cx="2209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16" name="SK-1-text-15"/>
          <p:cNvSpPr/>
          <p:nvPr/>
        </p:nvSpPr>
        <p:spPr>
          <a:xfrm>
            <a:off x="4638675" y="5331023"/>
            <a:ext cx="2019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FORMAT</a:t>
            </a:r>
            <a:endParaRPr lang="en-US" sz="900" dirty="0"/>
          </a:p>
        </p:txBody>
      </p:sp>
      <p:sp>
        <p:nvSpPr>
          <p:cNvPr id="17" name="SK-1-text-16"/>
          <p:cNvSpPr/>
          <p:nvPr/>
        </p:nvSpPr>
        <p:spPr>
          <a:xfrm>
            <a:off x="4638675" y="5540573"/>
            <a:ext cx="4648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&amp; SCA Clinical Review</a:t>
            </a:r>
            <a:endParaRPr lang="en-US" sz="1200" dirty="0"/>
          </a:p>
        </p:txBody>
      </p:sp>
      <p:sp>
        <p:nvSpPr>
          <p:cNvPr id="18" name="SK-1-text-17"/>
          <p:cNvSpPr/>
          <p:nvPr/>
        </p:nvSpPr>
        <p:spPr>
          <a:xfrm>
            <a:off x="762000" y="6467475"/>
            <a:ext cx="3436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17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19" name="SK-1-text-18"/>
          <p:cNvSpPr/>
          <p:nvPr/>
        </p:nvSpPr>
        <p:spPr>
          <a:xfrm>
            <a:off x="7478911" y="6481763"/>
            <a:ext cx="4713089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kern="0" spc="36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MEDICAL EDUCATION FOR GENERAL PRACTICE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52550"/>
            <a:ext cx="3708350" cy="46863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52550"/>
            <a:ext cx="3708350" cy="48577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07778"/>
            <a:ext cx="214313" cy="17532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952625"/>
            <a:ext cx="3479750" cy="8001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867025"/>
            <a:ext cx="3479750" cy="8001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3781425"/>
            <a:ext cx="3479750" cy="8001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5163741"/>
            <a:ext cx="3479750" cy="760809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0550" y="5288905"/>
            <a:ext cx="154781" cy="12576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41750" y="1352550"/>
            <a:ext cx="3708350" cy="46863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41750" y="1352550"/>
            <a:ext cx="3708350" cy="485775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56050" y="1507778"/>
            <a:ext cx="214313" cy="175320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56050" y="1952625"/>
            <a:ext cx="3479750" cy="8001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56050" y="2867025"/>
            <a:ext cx="3479750" cy="8001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56050" y="3781425"/>
            <a:ext cx="3479750" cy="800100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356050" y="4990505"/>
            <a:ext cx="3479750" cy="934045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451300" y="5115669"/>
            <a:ext cx="154781" cy="125760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02501" y="1352550"/>
            <a:ext cx="3708350" cy="4686300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02501" y="1352550"/>
            <a:ext cx="3708350" cy="485775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16801" y="1507778"/>
            <a:ext cx="214313" cy="175320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216801" y="1952625"/>
            <a:ext cx="3479750" cy="800100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16801" y="2867025"/>
            <a:ext cx="3479750" cy="887611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12051" y="3211562"/>
            <a:ext cx="166688" cy="133350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312051" y="3455343"/>
            <a:ext cx="166688" cy="133350"/>
          </a:xfrm>
          <a:prstGeom prst="rect">
            <a:avLst/>
          </a:prstGeom>
        </p:spPr>
      </p:pic>
      <p:pic>
        <p:nvPicPr>
          <p:cNvPr id="28" name="SK-10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216801" y="3868936"/>
            <a:ext cx="3479750" cy="800100"/>
          </a:xfrm>
          <a:prstGeom prst="rect">
            <a:avLst/>
          </a:prstGeom>
        </p:spPr>
      </p:pic>
      <p:pic>
        <p:nvPicPr>
          <p:cNvPr id="29" name="SK-10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216801" y="4990505"/>
            <a:ext cx="3479750" cy="934045"/>
          </a:xfrm>
          <a:prstGeom prst="rect">
            <a:avLst/>
          </a:prstGeom>
        </p:spPr>
      </p:pic>
      <p:pic>
        <p:nvPicPr>
          <p:cNvPr id="30" name="SK-10-img-2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2051" y="5115669"/>
            <a:ext cx="154781" cy="125760"/>
          </a:xfrm>
          <a:prstGeom prst="rect">
            <a:avLst/>
          </a:prstGeom>
        </p:spPr>
      </p:pic>
      <p:pic>
        <p:nvPicPr>
          <p:cNvPr id="31" name="SK-10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0" y="6229350"/>
            <a:ext cx="12192000" cy="628650"/>
          </a:xfrm>
          <a:prstGeom prst="rect">
            <a:avLst/>
          </a:prstGeom>
        </p:spPr>
      </p:pic>
      <p:sp>
        <p:nvSpPr>
          <p:cNvPr id="32" name="SK-10-text-31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Special Populations: Pregnancy, Depression, CVD</a:t>
            </a:r>
            <a:endParaRPr lang="en-US" sz="2400" dirty="0"/>
          </a:p>
        </p:txBody>
      </p:sp>
      <p:sp>
        <p:nvSpPr>
          <p:cNvPr id="33" name="SK-10-text-32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34" name="SK-10-text-33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35" name="SK-10-text-34"/>
          <p:cNvSpPr/>
          <p:nvPr/>
        </p:nvSpPr>
        <p:spPr>
          <a:xfrm>
            <a:off x="804863" y="1352550"/>
            <a:ext cx="405420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Pregnancy &amp; Lactation</a:t>
            </a:r>
            <a:endParaRPr lang="en-US" sz="1350" dirty="0"/>
          </a:p>
        </p:txBody>
      </p:sp>
      <p:sp>
        <p:nvSpPr>
          <p:cNvPr id="36" name="SK-10-text-35"/>
          <p:cNvSpPr/>
          <p:nvPr/>
        </p:nvSpPr>
        <p:spPr>
          <a:xfrm>
            <a:off x="590550" y="20478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 / RECOMMENDED</a:t>
            </a:r>
            <a:endParaRPr lang="en-US" sz="900" dirty="0"/>
          </a:p>
        </p:txBody>
      </p:sp>
      <p:sp>
        <p:nvSpPr>
          <p:cNvPr id="37" name="SK-10-text-36"/>
          <p:cNvSpPr/>
          <p:nvPr/>
        </p:nvSpPr>
        <p:spPr>
          <a:xfrm>
            <a:off x="590550" y="22574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the only medication recommended. Combination NRT is preferred over single.</a:t>
            </a:r>
            <a:endParaRPr lang="en-US" sz="1125" dirty="0"/>
          </a:p>
        </p:txBody>
      </p:sp>
      <p:sp>
        <p:nvSpPr>
          <p:cNvPr id="38" name="SK-10-text-37"/>
          <p:cNvSpPr/>
          <p:nvPr/>
        </p:nvSpPr>
        <p:spPr>
          <a:xfrm>
            <a:off x="590550" y="29622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B088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TIP</a:t>
            </a:r>
            <a:endParaRPr lang="en-US" sz="900" dirty="0"/>
          </a:p>
        </p:txBody>
      </p:sp>
      <p:sp>
        <p:nvSpPr>
          <p:cNvPr id="39" name="SK-10-text-38"/>
          <p:cNvSpPr/>
          <p:nvPr/>
        </p:nvSpPr>
        <p:spPr>
          <a:xfrm>
            <a:off x="590550" y="31718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removing NRT patches at night to reduce fetal exposure and improve sleep.</a:t>
            </a:r>
            <a:endParaRPr lang="en-US" sz="1125" dirty="0"/>
          </a:p>
        </p:txBody>
      </p:sp>
      <p:sp>
        <p:nvSpPr>
          <p:cNvPr id="40" name="SK-10-text-39"/>
          <p:cNvSpPr/>
          <p:nvPr/>
        </p:nvSpPr>
        <p:spPr>
          <a:xfrm>
            <a:off x="590550" y="38766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</a:t>
            </a:r>
            <a:endParaRPr lang="en-US" sz="900" dirty="0"/>
          </a:p>
        </p:txBody>
      </p:sp>
      <p:sp>
        <p:nvSpPr>
          <p:cNvPr id="41" name="SK-10-text-40"/>
          <p:cNvSpPr/>
          <p:nvPr/>
        </p:nvSpPr>
        <p:spPr>
          <a:xfrm>
            <a:off x="590550" y="40862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Varenicline, Cytisinicline, and Bupropion are all strictly contraindicated.</a:t>
            </a:r>
            <a:endParaRPr lang="en-US" sz="1125" dirty="0"/>
          </a:p>
        </p:txBody>
      </p:sp>
      <p:sp>
        <p:nvSpPr>
          <p:cNvPr id="42" name="SK-10-text-41"/>
          <p:cNvSpPr/>
          <p:nvPr/>
        </p:nvSpPr>
        <p:spPr>
          <a:xfrm>
            <a:off x="802481" y="5258991"/>
            <a:ext cx="328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Pearl</a:t>
            </a:r>
            <a:endParaRPr lang="en-US" sz="975" dirty="0"/>
          </a:p>
        </p:txBody>
      </p:sp>
      <p:sp>
        <p:nvSpPr>
          <p:cNvPr id="43" name="SK-10-text-42"/>
          <p:cNvSpPr/>
          <p:nvPr/>
        </p:nvSpPr>
        <p:spPr>
          <a:xfrm>
            <a:off x="590550" y="5482828"/>
            <a:ext cx="328925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is the only cessation pharmacotherapy licensed for use in pregnancy in the UK.</a:t>
            </a:r>
            <a:endParaRPr lang="en-US" sz="1050" dirty="0"/>
          </a:p>
        </p:txBody>
      </p:sp>
      <p:sp>
        <p:nvSpPr>
          <p:cNvPr id="44" name="SK-10-text-43"/>
          <p:cNvSpPr/>
          <p:nvPr/>
        </p:nvSpPr>
        <p:spPr>
          <a:xfrm>
            <a:off x="4665613" y="1352550"/>
            <a:ext cx="34797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Mental Health</a:t>
            </a:r>
            <a:endParaRPr lang="en-US" sz="1350" dirty="0"/>
          </a:p>
        </p:txBody>
      </p:sp>
      <p:sp>
        <p:nvSpPr>
          <p:cNvPr id="45" name="SK-10-text-44"/>
          <p:cNvSpPr/>
          <p:nvPr/>
        </p:nvSpPr>
        <p:spPr>
          <a:xfrm>
            <a:off x="4451300" y="20478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 / APPROPRIATE</a:t>
            </a:r>
            <a:endParaRPr lang="en-US" sz="900" dirty="0"/>
          </a:p>
        </p:txBody>
      </p:sp>
      <p:sp>
        <p:nvSpPr>
          <p:cNvPr id="46" name="SK-10-text-45"/>
          <p:cNvSpPr/>
          <p:nvPr/>
        </p:nvSpPr>
        <p:spPr>
          <a:xfrm>
            <a:off x="4451300" y="22574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Stopping smoking improves long-term mental health symptoms for most patients.</a:t>
            </a:r>
            <a:endParaRPr lang="en-US" sz="1125" dirty="0"/>
          </a:p>
        </p:txBody>
      </p:sp>
      <p:sp>
        <p:nvSpPr>
          <p:cNvPr id="47" name="SK-10-text-46"/>
          <p:cNvSpPr/>
          <p:nvPr/>
        </p:nvSpPr>
        <p:spPr>
          <a:xfrm>
            <a:off x="4451300" y="29622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B088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 / MONITOR</a:t>
            </a:r>
            <a:endParaRPr lang="en-US" sz="900" dirty="0"/>
          </a:p>
        </p:txBody>
      </p:sp>
      <p:sp>
        <p:nvSpPr>
          <p:cNvPr id="48" name="SK-10-text-47"/>
          <p:cNvSpPr/>
          <p:nvPr/>
        </p:nvSpPr>
        <p:spPr>
          <a:xfrm>
            <a:off x="4451300" y="31718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 mood during quit attempts. Varenicline requires care in those with psychiatric history.</a:t>
            </a:r>
            <a:endParaRPr lang="en-US" sz="1125" dirty="0"/>
          </a:p>
        </p:txBody>
      </p:sp>
      <p:sp>
        <p:nvSpPr>
          <p:cNvPr id="49" name="SK-10-text-48"/>
          <p:cNvSpPr/>
          <p:nvPr/>
        </p:nvSpPr>
        <p:spPr>
          <a:xfrm>
            <a:off x="4451300" y="38766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</a:t>
            </a:r>
            <a:endParaRPr lang="en-US" sz="900" dirty="0"/>
          </a:p>
        </p:txBody>
      </p:sp>
      <p:sp>
        <p:nvSpPr>
          <p:cNvPr id="50" name="SK-10-text-49"/>
          <p:cNvSpPr/>
          <p:nvPr/>
        </p:nvSpPr>
        <p:spPr>
          <a:xfrm>
            <a:off x="4451300" y="40862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Bupropion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contraindicated in Bipolar Disorder or history of Bulimia/Anorexia.</a:t>
            </a:r>
            <a:endParaRPr lang="en-US" sz="1125" dirty="0"/>
          </a:p>
        </p:txBody>
      </p:sp>
      <p:sp>
        <p:nvSpPr>
          <p:cNvPr id="51" name="SK-10-text-50"/>
          <p:cNvSpPr/>
          <p:nvPr/>
        </p:nvSpPr>
        <p:spPr>
          <a:xfrm>
            <a:off x="4663232" y="5085755"/>
            <a:ext cx="328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Pearl</a:t>
            </a:r>
            <a:endParaRPr lang="en-US" sz="975" dirty="0"/>
          </a:p>
        </p:txBody>
      </p:sp>
      <p:sp>
        <p:nvSpPr>
          <p:cNvPr id="52" name="SK-10-text-51"/>
          <p:cNvSpPr/>
          <p:nvPr/>
        </p:nvSpPr>
        <p:spPr>
          <a:xfrm>
            <a:off x="4451300" y="5309592"/>
            <a:ext cx="3289250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Varenicline: No proven causal link to suicide, but NICE mandates monitoring mood/neuropsychiatric symptoms.</a:t>
            </a:r>
            <a:endParaRPr lang="en-US" sz="1050" dirty="0"/>
          </a:p>
        </p:txBody>
      </p:sp>
      <p:sp>
        <p:nvSpPr>
          <p:cNvPr id="53" name="SK-10-text-52"/>
          <p:cNvSpPr/>
          <p:nvPr/>
        </p:nvSpPr>
        <p:spPr>
          <a:xfrm>
            <a:off x="8526363" y="1352550"/>
            <a:ext cx="3665637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Cardiovascular Disease</a:t>
            </a:r>
            <a:endParaRPr lang="en-US" sz="1350" dirty="0"/>
          </a:p>
        </p:txBody>
      </p:sp>
      <p:sp>
        <p:nvSpPr>
          <p:cNvPr id="54" name="SK-10-text-53"/>
          <p:cNvSpPr/>
          <p:nvPr/>
        </p:nvSpPr>
        <p:spPr>
          <a:xfrm>
            <a:off x="8312051" y="20478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 / APPROPRIATE</a:t>
            </a:r>
            <a:endParaRPr lang="en-US" sz="900" dirty="0"/>
          </a:p>
        </p:txBody>
      </p:sp>
      <p:sp>
        <p:nvSpPr>
          <p:cNvPr id="55" name="SK-10-text-54"/>
          <p:cNvSpPr/>
          <p:nvPr/>
        </p:nvSpPr>
        <p:spPr>
          <a:xfrm>
            <a:off x="8312051" y="2257425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and Varenicline are usually safe; benefits of stopping smoking outweigh medication risks.</a:t>
            </a:r>
            <a:endParaRPr lang="en-US" sz="1125" dirty="0"/>
          </a:p>
        </p:txBody>
      </p:sp>
      <p:sp>
        <p:nvSpPr>
          <p:cNvPr id="56" name="SK-10-text-55"/>
          <p:cNvSpPr/>
          <p:nvPr/>
        </p:nvSpPr>
        <p:spPr>
          <a:xfrm>
            <a:off x="8312051" y="2962275"/>
            <a:ext cx="33654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B088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 / MONITOR</a:t>
            </a:r>
            <a:endParaRPr lang="en-US" sz="900" dirty="0"/>
          </a:p>
        </p:txBody>
      </p:sp>
      <p:sp>
        <p:nvSpPr>
          <p:cNvPr id="57" name="SK-10-text-56"/>
          <p:cNvSpPr/>
          <p:nvPr/>
        </p:nvSpPr>
        <p:spPr>
          <a:xfrm>
            <a:off x="8478738" y="3171825"/>
            <a:ext cx="3713262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BP with Bupropion.</a:t>
            </a:r>
            <a:endParaRPr lang="en-US" sz="1050" dirty="0"/>
          </a:p>
        </p:txBody>
      </p:sp>
      <p:sp>
        <p:nvSpPr>
          <p:cNvPr id="58" name="SK-10-text-57"/>
          <p:cNvSpPr/>
          <p:nvPr/>
        </p:nvSpPr>
        <p:spPr>
          <a:xfrm>
            <a:off x="8478738" y="3415605"/>
            <a:ext cx="3713262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stable CVD with Varenicline.</a:t>
            </a:r>
            <a:endParaRPr lang="en-US" sz="1050" dirty="0"/>
          </a:p>
        </p:txBody>
      </p:sp>
      <p:sp>
        <p:nvSpPr>
          <p:cNvPr id="59" name="SK-10-text-58"/>
          <p:cNvSpPr/>
          <p:nvPr/>
        </p:nvSpPr>
        <p:spPr>
          <a:xfrm>
            <a:off x="8312051" y="3964186"/>
            <a:ext cx="33680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 (CYTISINICLINE)</a:t>
            </a:r>
            <a:endParaRPr lang="en-US" sz="900" dirty="0"/>
          </a:p>
        </p:txBody>
      </p:sp>
      <p:sp>
        <p:nvSpPr>
          <p:cNvPr id="60" name="SK-10-text-59"/>
          <p:cNvSpPr/>
          <p:nvPr/>
        </p:nvSpPr>
        <p:spPr>
          <a:xfrm>
            <a:off x="8312051" y="4173736"/>
            <a:ext cx="32892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in: Unstable Angina, Recent MI, Significant Arrhythmias, or Recent Stroke.</a:t>
            </a:r>
            <a:endParaRPr lang="en-US" sz="1125" dirty="0"/>
          </a:p>
        </p:txBody>
      </p:sp>
      <p:sp>
        <p:nvSpPr>
          <p:cNvPr id="61" name="SK-10-text-60"/>
          <p:cNvSpPr/>
          <p:nvPr/>
        </p:nvSpPr>
        <p:spPr>
          <a:xfrm>
            <a:off x="8523982" y="5085755"/>
            <a:ext cx="32892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Pearl</a:t>
            </a:r>
            <a:endParaRPr lang="en-US" sz="975" dirty="0"/>
          </a:p>
        </p:txBody>
      </p:sp>
      <p:sp>
        <p:nvSpPr>
          <p:cNvPr id="62" name="SK-10-text-61"/>
          <p:cNvSpPr/>
          <p:nvPr/>
        </p:nvSpPr>
        <p:spPr>
          <a:xfrm>
            <a:off x="8312051" y="5309592"/>
            <a:ext cx="3289250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Cytisinicline CV contraindications are stricter than Varenicline due to limited safety data in unstable patients.</a:t>
            </a:r>
            <a:endParaRPr lang="en-US" sz="1050" dirty="0"/>
          </a:p>
        </p:txBody>
      </p:sp>
      <p:sp>
        <p:nvSpPr>
          <p:cNvPr id="63" name="SK-10-text-62"/>
          <p:cNvSpPr/>
          <p:nvPr/>
        </p:nvSpPr>
        <p:spPr>
          <a:xfrm>
            <a:off x="381000" y="6372225"/>
            <a:ext cx="2808982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 • Updated to NICE 2025 standards</a:t>
            </a:r>
            <a:endParaRPr lang="en-US" sz="900" dirty="0"/>
          </a:p>
        </p:txBody>
      </p:sp>
      <p:sp>
        <p:nvSpPr>
          <p:cNvPr id="64" name="SK-10-text-63"/>
          <p:cNvSpPr/>
          <p:nvPr/>
        </p:nvSpPr>
        <p:spPr>
          <a:xfrm>
            <a:off x="3189982" y="6372225"/>
            <a:ext cx="7316093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Disclaimer:</a:t>
            </a: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Always double check advice and drug doses with the latest NICE/BNF guidance. This is for educational purposes only.</a:t>
            </a:r>
            <a:endParaRPr lang="en-US" sz="900" dirty="0"/>
          </a:p>
        </p:txBody>
      </p:sp>
      <p:sp>
        <p:nvSpPr>
          <p:cNvPr id="65" name="SK-10-text-64"/>
          <p:cNvSpPr/>
          <p:nvPr/>
        </p:nvSpPr>
        <p:spPr>
          <a:xfrm>
            <a:off x="10506075" y="6457950"/>
            <a:ext cx="16859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u="sng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32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00" dirty="0"/>
          </a:p>
        </p:txBody>
      </p:sp>
      <p:sp>
        <p:nvSpPr>
          <p:cNvPr id="66" name="SK-10-text-64-link-hitbox-1">
            <a:hlinkClick r:id="rId32" tooltip="https://www.bradfordvts.co.uk/"/>
          </p:cNvPr>
          <p:cNvSpPr/>
          <p:nvPr/>
        </p:nvSpPr>
        <p:spPr>
          <a:xfrm>
            <a:off x="10506075" y="6467475"/>
            <a:ext cx="1685925" cy="142875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14450"/>
            <a:ext cx="4480620" cy="1790551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1409700"/>
            <a:ext cx="4175820" cy="33337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457325"/>
            <a:ext cx="238125" cy="1905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228826"/>
            <a:ext cx="4480620" cy="2074366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400" y="3324076"/>
            <a:ext cx="4175820" cy="33337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3371701"/>
            <a:ext cx="238125" cy="1905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0220" y="1314450"/>
            <a:ext cx="6720780" cy="5053013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42620" y="1409700"/>
            <a:ext cx="6415980" cy="333375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2620" y="1457325"/>
            <a:ext cx="238125" cy="1905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2620" y="1847850"/>
            <a:ext cx="3136553" cy="1262063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56920" y="1956792"/>
            <a:ext cx="178594" cy="148828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22047" y="1847850"/>
            <a:ext cx="3136553" cy="1262063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636347" y="1956792"/>
            <a:ext cx="178594" cy="148828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2620" y="3205163"/>
            <a:ext cx="3136553" cy="1047750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56920" y="3314105"/>
            <a:ext cx="178594" cy="148828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522047" y="3205163"/>
            <a:ext cx="3136553" cy="104775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36347" y="3314105"/>
            <a:ext cx="178594" cy="148828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42620" y="4386263"/>
            <a:ext cx="6415980" cy="833438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356920" y="4495205"/>
            <a:ext cx="178594" cy="148828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42620" y="5353050"/>
            <a:ext cx="6415980" cy="833438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356920" y="5461992"/>
            <a:ext cx="178594" cy="148828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519863"/>
            <a:ext cx="12192000" cy="338138"/>
          </a:xfrm>
          <a:prstGeom prst="rect">
            <a:avLst/>
          </a:prstGeom>
        </p:spPr>
      </p:pic>
      <p:sp>
        <p:nvSpPr>
          <p:cNvPr id="27" name="SK-11-text-26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Do Not Combine / Prescribing Pitfalls</a:t>
            </a:r>
            <a:endParaRPr lang="en-US" sz="2400" dirty="0"/>
          </a:p>
        </p:txBody>
      </p:sp>
      <p:sp>
        <p:nvSpPr>
          <p:cNvPr id="28" name="SK-11-text-27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29" name="SK-11-text-28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30" name="SK-11-text-29"/>
          <p:cNvSpPr/>
          <p:nvPr/>
        </p:nvSpPr>
        <p:spPr>
          <a:xfrm>
            <a:off x="866775" y="1409700"/>
            <a:ext cx="52578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8A745"/>
                </a:solidFill>
              </a:rPr>
              <a:t>Recommended Combination</a:t>
            </a:r>
            <a:endParaRPr lang="en-US" sz="1500" dirty="0"/>
          </a:p>
        </p:txBody>
      </p:sp>
      <p:sp>
        <p:nvSpPr>
          <p:cNvPr id="31" name="SK-11-text-30"/>
          <p:cNvSpPr/>
          <p:nvPr/>
        </p:nvSpPr>
        <p:spPr>
          <a:xfrm>
            <a:off x="762000" y="1819275"/>
            <a:ext cx="3947220" cy="6799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Combination NRT: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Transdermal patch (background) + Fast-acting product (breakthrough).</a:t>
            </a:r>
            <a:endParaRPr lang="en-US" sz="1275" dirty="0"/>
          </a:p>
        </p:txBody>
      </p:sp>
      <p:sp>
        <p:nvSpPr>
          <p:cNvPr id="32" name="SK-11-text-31"/>
          <p:cNvSpPr/>
          <p:nvPr/>
        </p:nvSpPr>
        <p:spPr>
          <a:xfrm>
            <a:off x="762000" y="2556421"/>
            <a:ext cx="394722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evidence: More effective than single-product NRT alone.</a:t>
            </a:r>
            <a:endParaRPr lang="en-US" sz="1275" dirty="0"/>
          </a:p>
        </p:txBody>
      </p:sp>
      <p:sp>
        <p:nvSpPr>
          <p:cNvPr id="33" name="SK-11-text-32"/>
          <p:cNvSpPr/>
          <p:nvPr/>
        </p:nvSpPr>
        <p:spPr>
          <a:xfrm>
            <a:off x="866775" y="3324076"/>
            <a:ext cx="548640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3545"/>
                </a:solidFill>
              </a:rPr>
              <a:t>Do Not Recommend / Avoid</a:t>
            </a:r>
            <a:endParaRPr lang="en-US" sz="1500" dirty="0"/>
          </a:p>
        </p:txBody>
      </p:sp>
      <p:sp>
        <p:nvSpPr>
          <p:cNvPr id="34" name="SK-11-text-33"/>
          <p:cNvSpPr/>
          <p:nvPr/>
        </p:nvSpPr>
        <p:spPr>
          <a:xfrm>
            <a:off x="762000" y="3733651"/>
            <a:ext cx="394722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 + Bupropion: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Combined use is not recommended due to lack of evidence.</a:t>
            </a:r>
            <a:endParaRPr lang="en-US" sz="1275" dirty="0"/>
          </a:p>
        </p:txBody>
      </p:sp>
      <p:sp>
        <p:nvSpPr>
          <p:cNvPr id="35" name="SK-11-text-34"/>
          <p:cNvSpPr/>
          <p:nvPr/>
        </p:nvSpPr>
        <p:spPr>
          <a:xfrm>
            <a:off x="762000" y="4244132"/>
            <a:ext cx="394722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+ Cytisinicline: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Theoretical risk of nicotine overdose; no clinical safety data.</a:t>
            </a:r>
            <a:endParaRPr lang="en-US" sz="1275" dirty="0"/>
          </a:p>
        </p:txBody>
      </p:sp>
      <p:sp>
        <p:nvSpPr>
          <p:cNvPr id="36" name="SK-11-text-35"/>
          <p:cNvSpPr/>
          <p:nvPr/>
        </p:nvSpPr>
        <p:spPr>
          <a:xfrm>
            <a:off x="762000" y="4754612"/>
            <a:ext cx="394722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MAOIs + Bupropion: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Risk of hypertensive crisis; 14-day washout required.</a:t>
            </a:r>
            <a:endParaRPr lang="en-US" sz="1275" dirty="0"/>
          </a:p>
        </p:txBody>
      </p:sp>
      <p:sp>
        <p:nvSpPr>
          <p:cNvPr id="37" name="SK-11-text-36"/>
          <p:cNvSpPr/>
          <p:nvPr/>
        </p:nvSpPr>
        <p:spPr>
          <a:xfrm>
            <a:off x="5575995" y="1409700"/>
            <a:ext cx="641598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856404"/>
                </a:solidFill>
              </a:rPr>
              <a:t>Common Prescribing Pitfalls</a:t>
            </a:r>
            <a:endParaRPr lang="en-US" sz="1500" dirty="0"/>
          </a:p>
        </p:txBody>
      </p:sp>
      <p:sp>
        <p:nvSpPr>
          <p:cNvPr id="38" name="SK-11-text-37"/>
          <p:cNvSpPr/>
          <p:nvPr/>
        </p:nvSpPr>
        <p:spPr>
          <a:xfrm>
            <a:off x="5592663" y="1924050"/>
            <a:ext cx="290795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Under-dosing</a:t>
            </a:r>
            <a:endParaRPr lang="en-US" sz="1125" dirty="0"/>
          </a:p>
        </p:txBody>
      </p:sp>
      <p:sp>
        <p:nvSpPr>
          <p:cNvPr id="39" name="SK-11-text-38"/>
          <p:cNvSpPr/>
          <p:nvPr/>
        </p:nvSpPr>
        <p:spPr>
          <a:xfrm>
            <a:off x="5356920" y="2176463"/>
            <a:ext cx="2907953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main cause of NRT failure. Start on the highest suitable dose and ensure treatment lasts 8–12 weeks.</a:t>
            </a:r>
            <a:endParaRPr lang="en-US" sz="1125" dirty="0"/>
          </a:p>
        </p:txBody>
      </p:sp>
      <p:sp>
        <p:nvSpPr>
          <p:cNvPr id="40" name="SK-11-text-39"/>
          <p:cNvSpPr/>
          <p:nvPr/>
        </p:nvSpPr>
        <p:spPr>
          <a:xfrm>
            <a:off x="8872091" y="1924050"/>
            <a:ext cx="3319909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6-Month "Wait" Myth</a:t>
            </a:r>
            <a:endParaRPr lang="en-US" sz="1125" dirty="0"/>
          </a:p>
        </p:txBody>
      </p:sp>
      <p:sp>
        <p:nvSpPr>
          <p:cNvPr id="41" name="SK-11-text-40"/>
          <p:cNvSpPr/>
          <p:nvPr/>
        </p:nvSpPr>
        <p:spPr>
          <a:xfrm>
            <a:off x="8636347" y="2176463"/>
            <a:ext cx="2907953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mandatory period required between failed attempts. Support another attempt immediately if the patient is motivated. </a:t>
            </a: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</a:t>
            </a:r>
            <a:endParaRPr lang="en-US" sz="1125" dirty="0"/>
          </a:p>
        </p:txBody>
      </p:sp>
      <p:sp>
        <p:nvSpPr>
          <p:cNvPr id="42" name="SK-11-text-41"/>
          <p:cNvSpPr/>
          <p:nvPr/>
        </p:nvSpPr>
        <p:spPr>
          <a:xfrm>
            <a:off x="5592663" y="3281363"/>
            <a:ext cx="3771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vs. Combination</a:t>
            </a:r>
            <a:endParaRPr lang="en-US" sz="1125" dirty="0"/>
          </a:p>
        </p:txBody>
      </p:sp>
      <p:sp>
        <p:nvSpPr>
          <p:cNvPr id="43" name="SK-11-text-42"/>
          <p:cNvSpPr/>
          <p:nvPr/>
        </p:nvSpPr>
        <p:spPr>
          <a:xfrm>
            <a:off x="5356920" y="3533775"/>
            <a:ext cx="2907953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Defaulting to single NRT products for heavy smokers. Combination NRT should be offered first-line.</a:t>
            </a:r>
            <a:endParaRPr lang="en-US" sz="1125" dirty="0"/>
          </a:p>
        </p:txBody>
      </p:sp>
      <p:sp>
        <p:nvSpPr>
          <p:cNvPr id="44" name="SK-11-text-43"/>
          <p:cNvSpPr/>
          <p:nvPr/>
        </p:nvSpPr>
        <p:spPr>
          <a:xfrm>
            <a:off x="8872091" y="3281363"/>
            <a:ext cx="3257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Screening Omissions</a:t>
            </a:r>
            <a:endParaRPr lang="en-US" sz="1125" dirty="0"/>
          </a:p>
        </p:txBody>
      </p:sp>
      <p:sp>
        <p:nvSpPr>
          <p:cNvPr id="45" name="SK-11-text-44"/>
          <p:cNvSpPr/>
          <p:nvPr/>
        </p:nvSpPr>
        <p:spPr>
          <a:xfrm>
            <a:off x="8636347" y="3533775"/>
            <a:ext cx="2907953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Failing to check for seizure history (Bupropion) or current psychiatric illness (Varenicline/Bupropion).</a:t>
            </a:r>
            <a:endParaRPr lang="en-US" sz="1125" dirty="0"/>
          </a:p>
        </p:txBody>
      </p:sp>
      <p:sp>
        <p:nvSpPr>
          <p:cNvPr id="46" name="SK-11-text-45"/>
          <p:cNvSpPr/>
          <p:nvPr/>
        </p:nvSpPr>
        <p:spPr>
          <a:xfrm>
            <a:off x="5592663" y="4462463"/>
            <a:ext cx="618738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Errors</a:t>
            </a:r>
            <a:endParaRPr lang="en-US" sz="1125" dirty="0"/>
          </a:p>
        </p:txBody>
      </p:sp>
      <p:sp>
        <p:nvSpPr>
          <p:cNvPr id="47" name="SK-11-text-46"/>
          <p:cNvSpPr/>
          <p:nvPr/>
        </p:nvSpPr>
        <p:spPr>
          <a:xfrm>
            <a:off x="5356920" y="4714875"/>
            <a:ext cx="618738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Varenicline, Cytisinicline, or Bupropion in pregnancy.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is the only recommended medication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pregnant women.</a:t>
            </a:r>
            <a:endParaRPr lang="en-US" sz="1125" dirty="0"/>
          </a:p>
        </p:txBody>
      </p:sp>
      <p:sp>
        <p:nvSpPr>
          <p:cNvPr id="48" name="SK-11-text-47"/>
          <p:cNvSpPr/>
          <p:nvPr/>
        </p:nvSpPr>
        <p:spPr>
          <a:xfrm>
            <a:off x="5592663" y="5429250"/>
            <a:ext cx="618738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 Matters</a:t>
            </a:r>
            <a:endParaRPr lang="en-US" sz="1125" dirty="0"/>
          </a:p>
        </p:txBody>
      </p:sp>
      <p:sp>
        <p:nvSpPr>
          <p:cNvPr id="49" name="SK-11-text-48"/>
          <p:cNvSpPr/>
          <p:nvPr/>
        </p:nvSpPr>
        <p:spPr>
          <a:xfrm>
            <a:off x="5356920" y="5681663"/>
            <a:ext cx="618738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Forgetting that Varenicline, Cytisinicline, and Bupropion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be started before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quit date (typically 1–2 weeks prior).</a:t>
            </a:r>
            <a:endParaRPr lang="en-US" sz="1125" dirty="0"/>
          </a:p>
        </p:txBody>
      </p:sp>
      <p:sp>
        <p:nvSpPr>
          <p:cNvPr id="50" name="SK-11-text-49"/>
          <p:cNvSpPr/>
          <p:nvPr/>
        </p:nvSpPr>
        <p:spPr>
          <a:xfrm>
            <a:off x="342900" y="6596063"/>
            <a:ext cx="1150620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 check this advice and drug doses with the latest NICE/BNF guidance. This document is for educational purposes only.</a:t>
            </a:r>
            <a:endParaRPr lang="en-US" sz="9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90650"/>
            <a:ext cx="6078736" cy="4824413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85913"/>
            <a:ext cx="285750" cy="2286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90725"/>
            <a:ext cx="1790700" cy="2286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352675"/>
            <a:ext cx="5697736" cy="69532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171825"/>
            <a:ext cx="119063" cy="9912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509963"/>
            <a:ext cx="119063" cy="9912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848100"/>
            <a:ext cx="119063" cy="9912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186238"/>
            <a:ext cx="119063" cy="9912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533900"/>
            <a:ext cx="3605213" cy="29527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4612928"/>
            <a:ext cx="166688" cy="13722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45486" y="1390650"/>
            <a:ext cx="5065514" cy="17145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935986" y="1585913"/>
            <a:ext cx="285750" cy="2286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35986" y="1990725"/>
            <a:ext cx="1428750" cy="2286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5986" y="2324100"/>
            <a:ext cx="119063" cy="9912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5986" y="2662238"/>
            <a:ext cx="119063" cy="9912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45486" y="3257550"/>
            <a:ext cx="5065514" cy="2957513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935986" y="3452813"/>
            <a:ext cx="285750" cy="22860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35986" y="3857625"/>
            <a:ext cx="2057400" cy="2286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35986" y="4191000"/>
            <a:ext cx="119063" cy="9912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935986" y="4529138"/>
            <a:ext cx="119063" cy="108198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5986" y="5110163"/>
            <a:ext cx="119063" cy="9912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35986" y="5691188"/>
            <a:ext cx="119063" cy="9912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443663"/>
            <a:ext cx="12192000" cy="414338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6594574"/>
            <a:ext cx="154781" cy="125760"/>
          </a:xfrm>
          <a:prstGeom prst="rect">
            <a:avLst/>
          </a:prstGeom>
        </p:spPr>
      </p:pic>
      <p:sp>
        <p:nvSpPr>
          <p:cNvPr id="29" name="SK-12-text-28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E-cigarettes and Non-drug Methods</a:t>
            </a:r>
            <a:endParaRPr lang="en-US" sz="2400" dirty="0"/>
          </a:p>
        </p:txBody>
      </p:sp>
      <p:sp>
        <p:nvSpPr>
          <p:cNvPr id="30" name="SK-12-text-29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31" name="SK-12-text-30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32" name="SK-12-text-31"/>
          <p:cNvSpPr/>
          <p:nvPr/>
        </p:nvSpPr>
        <p:spPr>
          <a:xfrm>
            <a:off x="971550" y="1543050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Nicotine E-cigarettes</a:t>
            </a:r>
            <a:endParaRPr lang="en-US" sz="1650" dirty="0"/>
          </a:p>
        </p:txBody>
      </p:sp>
      <p:sp>
        <p:nvSpPr>
          <p:cNvPr id="33" name="SK-12-text-32"/>
          <p:cNvSpPr/>
          <p:nvPr/>
        </p:nvSpPr>
        <p:spPr>
          <a:xfrm>
            <a:off x="666750" y="1990725"/>
            <a:ext cx="3344694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2025 RECOGNIZED AID</a:t>
            </a:r>
            <a:endParaRPr lang="en-US" sz="900" dirty="0"/>
          </a:p>
        </p:txBody>
      </p:sp>
      <p:sp>
        <p:nvSpPr>
          <p:cNvPr id="34" name="SK-12-text-33"/>
          <p:cNvSpPr/>
          <p:nvPr/>
        </p:nvSpPr>
        <p:spPr>
          <a:xfrm>
            <a:off x="714375" y="2466975"/>
            <a:ext cx="75742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"Substantially less harmful than smoking"</a:t>
            </a:r>
            <a:endParaRPr lang="en-US" sz="1200" dirty="0"/>
          </a:p>
        </p:txBody>
      </p:sp>
      <p:sp>
        <p:nvSpPr>
          <p:cNvPr id="35" name="SK-12-text-34"/>
          <p:cNvSpPr/>
          <p:nvPr/>
        </p:nvSpPr>
        <p:spPr>
          <a:xfrm>
            <a:off x="714375" y="2733675"/>
            <a:ext cx="813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Update from older "95% less harmful" terminology.</a:t>
            </a:r>
            <a:endParaRPr lang="en-US" sz="1050" dirty="0"/>
          </a:p>
        </p:txBody>
      </p:sp>
      <p:sp>
        <p:nvSpPr>
          <p:cNvPr id="36" name="SK-12-text-35"/>
          <p:cNvSpPr/>
          <p:nvPr/>
        </p:nvSpPr>
        <p:spPr>
          <a:xfrm>
            <a:off x="785813" y="3124200"/>
            <a:ext cx="114061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Effective aid for smoking cessation; highly popular alternative.</a:t>
            </a:r>
            <a:endParaRPr lang="en-US" sz="1275" dirty="0"/>
          </a:p>
        </p:txBody>
      </p:sp>
      <p:sp>
        <p:nvSpPr>
          <p:cNvPr id="37" name="SK-12-text-36"/>
          <p:cNvSpPr/>
          <p:nvPr/>
        </p:nvSpPr>
        <p:spPr>
          <a:xfrm>
            <a:off x="785813" y="3462338"/>
            <a:ext cx="990981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Only for adult smokers as a cessation tool.</a:t>
            </a:r>
            <a:endParaRPr lang="en-US" sz="1275" dirty="0"/>
          </a:p>
        </p:txBody>
      </p:sp>
      <p:sp>
        <p:nvSpPr>
          <p:cNvPr id="38" name="SK-12-text-37"/>
          <p:cNvSpPr/>
          <p:nvPr/>
        </p:nvSpPr>
        <p:spPr>
          <a:xfrm>
            <a:off x="785813" y="3800475"/>
            <a:ext cx="913257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Recommended: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Non-smokers or pregnant women.</a:t>
            </a:r>
            <a:endParaRPr lang="en-US" sz="1275" dirty="0"/>
          </a:p>
        </p:txBody>
      </p:sp>
      <p:sp>
        <p:nvSpPr>
          <p:cNvPr id="39" name="SK-12-text-38"/>
          <p:cNvSpPr/>
          <p:nvPr/>
        </p:nvSpPr>
        <p:spPr>
          <a:xfrm>
            <a:off x="785813" y="4138613"/>
            <a:ext cx="1140618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Safety: Not risk-free, but a pragmatic step towards stopping.</a:t>
            </a:r>
            <a:endParaRPr lang="en-US" sz="1275" dirty="0"/>
          </a:p>
        </p:txBody>
      </p:sp>
      <p:sp>
        <p:nvSpPr>
          <p:cNvPr id="40" name="SK-12-text-39"/>
          <p:cNvSpPr/>
          <p:nvPr/>
        </p:nvSpPr>
        <p:spPr>
          <a:xfrm>
            <a:off x="928688" y="4533900"/>
            <a:ext cx="6894177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Focus: Recognized cessation aid in NG209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7336036" y="1543050"/>
            <a:ext cx="4855964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Alternative Therapies</a:t>
            </a:r>
            <a:endParaRPr lang="en-US" sz="1650" dirty="0"/>
          </a:p>
        </p:txBody>
      </p:sp>
      <p:sp>
        <p:nvSpPr>
          <p:cNvPr id="42" name="SK-12-text-41"/>
          <p:cNvSpPr/>
          <p:nvPr/>
        </p:nvSpPr>
        <p:spPr>
          <a:xfrm>
            <a:off x="7031236" y="1990725"/>
            <a:ext cx="197815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RECOMMEND</a:t>
            </a:r>
            <a:endParaRPr lang="en-US" sz="900" dirty="0"/>
          </a:p>
        </p:txBody>
      </p:sp>
      <p:sp>
        <p:nvSpPr>
          <p:cNvPr id="43" name="SK-12-text-42"/>
          <p:cNvSpPr/>
          <p:nvPr/>
        </p:nvSpPr>
        <p:spPr>
          <a:xfrm>
            <a:off x="7150298" y="2276475"/>
            <a:ext cx="50417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Hypnotherapy: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remains inconclusive.</a:t>
            </a:r>
            <a:endParaRPr lang="en-US" sz="1275" dirty="0"/>
          </a:p>
        </p:txBody>
      </p:sp>
      <p:sp>
        <p:nvSpPr>
          <p:cNvPr id="44" name="SK-12-text-43"/>
          <p:cNvSpPr/>
          <p:nvPr/>
        </p:nvSpPr>
        <p:spPr>
          <a:xfrm>
            <a:off x="7150298" y="2614613"/>
            <a:ext cx="50417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Acupuncture: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Evidence suggests it is not effective.</a:t>
            </a:r>
            <a:endParaRPr lang="en-US" sz="1275" dirty="0"/>
          </a:p>
        </p:txBody>
      </p:sp>
      <p:sp>
        <p:nvSpPr>
          <p:cNvPr id="45" name="SK-12-text-44"/>
          <p:cNvSpPr/>
          <p:nvPr/>
        </p:nvSpPr>
        <p:spPr>
          <a:xfrm>
            <a:off x="7336036" y="3409950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1A202C"/>
                </a:solidFill>
              </a:rPr>
              <a:t>Allen Carr Method</a:t>
            </a:r>
            <a:endParaRPr lang="en-US" sz="1650" dirty="0"/>
          </a:p>
        </p:txBody>
      </p:sp>
      <p:sp>
        <p:nvSpPr>
          <p:cNvPr id="46" name="SK-12-text-45"/>
          <p:cNvSpPr/>
          <p:nvPr/>
        </p:nvSpPr>
        <p:spPr>
          <a:xfrm>
            <a:off x="7031236" y="3857625"/>
            <a:ext cx="356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C10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PITFALL / NON-EVIDENCE BASED</a:t>
            </a:r>
            <a:endParaRPr lang="en-US" sz="900" dirty="0"/>
          </a:p>
        </p:txBody>
      </p:sp>
      <p:sp>
        <p:nvSpPr>
          <p:cNvPr id="47" name="SK-12-text-46"/>
          <p:cNvSpPr/>
          <p:nvPr/>
        </p:nvSpPr>
        <p:spPr>
          <a:xfrm>
            <a:off x="7150298" y="4143375"/>
            <a:ext cx="50417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Lacks rigorous data compared to standard interventions.</a:t>
            </a:r>
            <a:endParaRPr lang="en-US" sz="1275" dirty="0"/>
          </a:p>
        </p:txBody>
      </p:sp>
      <p:sp>
        <p:nvSpPr>
          <p:cNvPr id="48" name="SK-12-text-47"/>
          <p:cNvSpPr/>
          <p:nvPr/>
        </p:nvSpPr>
        <p:spPr>
          <a:xfrm>
            <a:off x="7150298" y="4481513"/>
            <a:ext cx="447020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Pitfall: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method often discourages medication.</a:t>
            </a:r>
            <a:endParaRPr lang="en-US" sz="1275" dirty="0"/>
          </a:p>
        </p:txBody>
      </p:sp>
      <p:sp>
        <p:nvSpPr>
          <p:cNvPr id="49" name="SK-12-text-48"/>
          <p:cNvSpPr/>
          <p:nvPr/>
        </p:nvSpPr>
        <p:spPr>
          <a:xfrm>
            <a:off x="7150298" y="5062538"/>
            <a:ext cx="4470202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Conflicts with NICE guidance for pharmacological support.</a:t>
            </a:r>
            <a:endParaRPr lang="en-US" sz="1275" dirty="0"/>
          </a:p>
        </p:txBody>
      </p:sp>
      <p:sp>
        <p:nvSpPr>
          <p:cNvPr id="50" name="SK-12-text-49"/>
          <p:cNvSpPr/>
          <p:nvPr/>
        </p:nvSpPr>
        <p:spPr>
          <a:xfrm>
            <a:off x="7150298" y="5643563"/>
            <a:ext cx="50417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recommend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a standalone preference.</a:t>
            </a:r>
            <a:endParaRPr lang="en-US" sz="1275" dirty="0"/>
          </a:p>
        </p:txBody>
      </p:sp>
      <p:sp>
        <p:nvSpPr>
          <p:cNvPr id="51" name="SK-12-text-50"/>
          <p:cNvSpPr/>
          <p:nvPr/>
        </p:nvSpPr>
        <p:spPr>
          <a:xfrm>
            <a:off x="611981" y="6557963"/>
            <a:ext cx="1099566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Educational purpose only. Verify doses with the latest NICE/BNF guidance.</a:t>
            </a:r>
            <a:endParaRPr lang="en-US" sz="975" dirty="0"/>
          </a:p>
        </p:txBody>
      </p:sp>
      <p:sp>
        <p:nvSpPr>
          <p:cNvPr id="52" name="SK-12-text-51"/>
          <p:cNvSpPr/>
          <p:nvPr/>
        </p:nvSpPr>
        <p:spPr>
          <a:xfrm>
            <a:off x="10391775" y="6567488"/>
            <a:ext cx="1800225" cy="152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u="sng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  <a:hlinkClick r:id="rId24" tooltip="https://www.bradfordvts.co.u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www.bradfordvts.co.uk</a:t>
            </a:r>
            <a:endParaRPr lang="en-US" sz="975" dirty="0"/>
          </a:p>
        </p:txBody>
      </p:sp>
      <p:sp>
        <p:nvSpPr>
          <p:cNvPr id="53" name="SK-12-text-51-link-hitbox-1">
            <a:hlinkClick r:id="rId24" tooltip="https://www.bradfordvts.co.uk/"/>
          </p:cNvPr>
          <p:cNvSpPr/>
          <p:nvPr/>
        </p:nvSpPr>
        <p:spPr>
          <a:xfrm>
            <a:off x="10391775" y="6567488"/>
            <a:ext cx="1800225" cy="15240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90650"/>
            <a:ext cx="8286750" cy="150495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90650"/>
            <a:ext cx="304800" cy="3048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150" y="1466850"/>
            <a:ext cx="190500" cy="1524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1828800"/>
            <a:ext cx="142875" cy="122337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324100"/>
            <a:ext cx="142875" cy="1143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619375"/>
            <a:ext cx="142875" cy="1143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1795" y="1790700"/>
            <a:ext cx="4545955" cy="9906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048000"/>
            <a:ext cx="8286750" cy="150495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048000"/>
            <a:ext cx="304800" cy="30480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150" y="3124200"/>
            <a:ext cx="190500" cy="1524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486150"/>
            <a:ext cx="142875" cy="1143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3781425"/>
            <a:ext cx="142875" cy="131862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276725"/>
            <a:ext cx="142875" cy="1143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1795" y="3448050"/>
            <a:ext cx="4545955" cy="99060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4705350"/>
            <a:ext cx="304800" cy="30480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150" y="4781550"/>
            <a:ext cx="190500" cy="1524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143500"/>
            <a:ext cx="142875" cy="131862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5638800"/>
            <a:ext cx="142875" cy="11430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121795" y="5105400"/>
            <a:ext cx="4545955" cy="695325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858250" y="1162050"/>
            <a:ext cx="3333750" cy="5429250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144000" y="1266825"/>
            <a:ext cx="2762250" cy="1365647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58300" y="1356717"/>
            <a:ext cx="178594" cy="148828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58300" y="2380059"/>
            <a:ext cx="2533650" cy="195263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44000" y="2727722"/>
            <a:ext cx="2762250" cy="1179016"/>
          </a:xfrm>
          <a:prstGeom prst="rect">
            <a:avLst/>
          </a:prstGeom>
        </p:spPr>
      </p:pic>
      <p:pic>
        <p:nvPicPr>
          <p:cNvPr id="29" name="SK-13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258300" y="2817614"/>
            <a:ext cx="178594" cy="148828"/>
          </a:xfrm>
          <a:prstGeom prst="rect">
            <a:avLst/>
          </a:prstGeom>
        </p:spPr>
      </p:pic>
      <p:pic>
        <p:nvPicPr>
          <p:cNvPr id="30" name="SK-13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58300" y="3654326"/>
            <a:ext cx="2533650" cy="195263"/>
          </a:xfrm>
          <a:prstGeom prst="rect">
            <a:avLst/>
          </a:prstGeom>
        </p:spPr>
      </p:pic>
      <p:pic>
        <p:nvPicPr>
          <p:cNvPr id="31" name="SK-13-img-30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144000" y="4001988"/>
            <a:ext cx="2762250" cy="1179016"/>
          </a:xfrm>
          <a:prstGeom prst="rect">
            <a:avLst/>
          </a:prstGeom>
        </p:spPr>
      </p:pic>
      <p:pic>
        <p:nvPicPr>
          <p:cNvPr id="32" name="SK-13-img-31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258300" y="4091880"/>
            <a:ext cx="178594" cy="148828"/>
          </a:xfrm>
          <a:prstGeom prst="rect">
            <a:avLst/>
          </a:prstGeom>
        </p:spPr>
      </p:pic>
      <p:pic>
        <p:nvPicPr>
          <p:cNvPr id="33" name="SK-13-img-32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258300" y="4928592"/>
            <a:ext cx="2533650" cy="195263"/>
          </a:xfrm>
          <a:prstGeom prst="rect">
            <a:avLst/>
          </a:prstGeom>
        </p:spPr>
      </p:pic>
      <p:pic>
        <p:nvPicPr>
          <p:cNvPr id="34" name="SK-13-img-33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44000" y="5276255"/>
            <a:ext cx="2762250" cy="1179016"/>
          </a:xfrm>
          <a:prstGeom prst="rect">
            <a:avLst/>
          </a:prstGeom>
        </p:spPr>
      </p:pic>
      <p:pic>
        <p:nvPicPr>
          <p:cNvPr id="35" name="SK-13-img-34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258300" y="5366147"/>
            <a:ext cx="178594" cy="148828"/>
          </a:xfrm>
          <a:prstGeom prst="rect">
            <a:avLst/>
          </a:prstGeom>
        </p:spPr>
      </p:pic>
      <p:pic>
        <p:nvPicPr>
          <p:cNvPr id="36" name="SK-13-img-35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258300" y="6202859"/>
            <a:ext cx="2533650" cy="195263"/>
          </a:xfrm>
          <a:prstGeom prst="rect">
            <a:avLst/>
          </a:prstGeom>
        </p:spPr>
      </p:pic>
      <p:pic>
        <p:nvPicPr>
          <p:cNvPr id="37" name="SK-13-img-36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6591300"/>
            <a:ext cx="12192000" cy="266700"/>
          </a:xfrm>
          <a:prstGeom prst="rect">
            <a:avLst/>
          </a:prstGeom>
        </p:spPr>
      </p:pic>
      <p:sp>
        <p:nvSpPr>
          <p:cNvPr id="38" name="SK-13-text-37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AKT Quick-fire Medication Comparison</a:t>
            </a:r>
            <a:endParaRPr lang="en-US" sz="2400" dirty="0"/>
          </a:p>
        </p:txBody>
      </p:sp>
      <p:sp>
        <p:nvSpPr>
          <p:cNvPr id="39" name="SK-13-text-38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41" name="SK-13-text-40"/>
          <p:cNvSpPr/>
          <p:nvPr/>
        </p:nvSpPr>
        <p:spPr>
          <a:xfrm>
            <a:off x="800100" y="1400175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A0DAD"/>
                </a:solidFill>
              </a:rPr>
              <a:t>NRT &amp; Varenicline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600075" y="1790700"/>
            <a:ext cx="35502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 cessation drug recommended in pregnancy.</a:t>
            </a:r>
            <a:endParaRPr lang="en-US" sz="1125" dirty="0"/>
          </a:p>
        </p:txBody>
      </p:sp>
      <p:sp>
        <p:nvSpPr>
          <p:cNvPr id="43" name="SK-13-text-42"/>
          <p:cNvSpPr/>
          <p:nvPr/>
        </p:nvSpPr>
        <p:spPr>
          <a:xfrm>
            <a:off x="600075" y="2286000"/>
            <a:ext cx="5657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Combination NRT &gt; Single product.</a:t>
            </a:r>
            <a:endParaRPr lang="en-US" sz="1125" dirty="0"/>
          </a:p>
        </p:txBody>
      </p:sp>
      <p:sp>
        <p:nvSpPr>
          <p:cNvPr id="44" name="SK-13-text-43"/>
          <p:cNvSpPr/>
          <p:nvPr/>
        </p:nvSpPr>
        <p:spPr>
          <a:xfrm>
            <a:off x="600075" y="2581275"/>
            <a:ext cx="788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Varenicline: Most effective single medication.</a:t>
            </a:r>
            <a:endParaRPr lang="en-US" sz="1125" dirty="0"/>
          </a:p>
        </p:txBody>
      </p:sp>
      <p:sp>
        <p:nvSpPr>
          <p:cNvPr id="45" name="SK-13-text-44"/>
          <p:cNvSpPr/>
          <p:nvPr/>
        </p:nvSpPr>
        <p:spPr>
          <a:xfrm>
            <a:off x="4264670" y="1790700"/>
            <a:ext cx="4260205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 TITRATION (START 1-2W PRE-QUIT)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1-3: 500mcg OD • Days 4-7: 500mcg BD • Day 8+: 1mg BD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800100" y="3057525"/>
            <a:ext cx="7334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A0DAD"/>
                </a:solidFill>
              </a:rPr>
              <a:t>Cytisinicline (New NICE 2025)</a:t>
            </a:r>
            <a:endParaRPr lang="en-US" sz="1500" dirty="0"/>
          </a:p>
        </p:txBody>
      </p:sp>
      <p:sp>
        <p:nvSpPr>
          <p:cNvPr id="47" name="SK-13-text-46"/>
          <p:cNvSpPr/>
          <p:nvPr/>
        </p:nvSpPr>
        <p:spPr>
          <a:xfrm>
            <a:off x="600075" y="3448050"/>
            <a:ext cx="4743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Quit date MUST be by Day 5.</a:t>
            </a:r>
            <a:endParaRPr lang="en-US" sz="1125" dirty="0"/>
          </a:p>
        </p:txBody>
      </p:sp>
      <p:sp>
        <p:nvSpPr>
          <p:cNvPr id="48" name="SK-13-text-47"/>
          <p:cNvSpPr/>
          <p:nvPr/>
        </p:nvSpPr>
        <p:spPr>
          <a:xfrm>
            <a:off x="600075" y="3743325"/>
            <a:ext cx="35502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Avoid: Unstable Angina, recent MI, Stroke, Arrhythmia.</a:t>
            </a:r>
            <a:endParaRPr lang="en-US" sz="1125" dirty="0"/>
          </a:p>
        </p:txBody>
      </p:sp>
      <p:sp>
        <p:nvSpPr>
          <p:cNvPr id="49" name="SK-13-text-48"/>
          <p:cNvSpPr/>
          <p:nvPr/>
        </p:nvSpPr>
        <p:spPr>
          <a:xfrm>
            <a:off x="600075" y="4238625"/>
            <a:ext cx="8686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restrictions: Licensed for 18–65 years only.</a:t>
            </a:r>
            <a:endParaRPr lang="en-US" sz="1125" dirty="0"/>
          </a:p>
        </p:txBody>
      </p:sp>
      <p:sp>
        <p:nvSpPr>
          <p:cNvPr id="50" name="SK-13-text-49"/>
          <p:cNvSpPr/>
          <p:nvPr/>
        </p:nvSpPr>
        <p:spPr>
          <a:xfrm>
            <a:off x="4264670" y="3448050"/>
            <a:ext cx="4260205" cy="990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25-DAY REDUCING SCHEDULE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1.5mg tabs: Q2h (D1-3) → Q2.5h (D4-12) → Q3h (D13-16) → Q5h (D17-20) → 1-2/day (D21-25)</a:t>
            </a:r>
            <a:endParaRPr lang="en-US" sz="1050" dirty="0"/>
          </a:p>
        </p:txBody>
      </p:sp>
      <p:sp>
        <p:nvSpPr>
          <p:cNvPr id="51" name="SK-13-text-50"/>
          <p:cNvSpPr/>
          <p:nvPr/>
        </p:nvSpPr>
        <p:spPr>
          <a:xfrm>
            <a:off x="800100" y="4714875"/>
            <a:ext cx="2152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A0DAD"/>
                </a:solidFill>
              </a:rPr>
              <a:t>Bupropion</a:t>
            </a:r>
            <a:endParaRPr lang="en-US" sz="1500" dirty="0"/>
          </a:p>
        </p:txBody>
      </p:sp>
      <p:sp>
        <p:nvSpPr>
          <p:cNvPr id="52" name="SK-13-text-51"/>
          <p:cNvSpPr/>
          <p:nvPr/>
        </p:nvSpPr>
        <p:spPr>
          <a:xfrm>
            <a:off x="600075" y="5105400"/>
            <a:ext cx="355029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Absolute CI: Any history of seizures or eating disorders.</a:t>
            </a:r>
            <a:endParaRPr lang="en-US" sz="1125" dirty="0"/>
          </a:p>
        </p:txBody>
      </p:sp>
      <p:sp>
        <p:nvSpPr>
          <p:cNvPr id="53" name="SK-13-text-52"/>
          <p:cNvSpPr/>
          <p:nvPr/>
        </p:nvSpPr>
        <p:spPr>
          <a:xfrm>
            <a:off x="600075" y="5600700"/>
            <a:ext cx="7086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CYP2D6 inhibition: Avoid with Tamoxifen.</a:t>
            </a:r>
            <a:endParaRPr lang="en-US" sz="1125" dirty="0"/>
          </a:p>
        </p:txBody>
      </p:sp>
      <p:sp>
        <p:nvSpPr>
          <p:cNvPr id="54" name="SK-13-text-53"/>
          <p:cNvSpPr/>
          <p:nvPr/>
        </p:nvSpPr>
        <p:spPr>
          <a:xfrm>
            <a:off x="4264670" y="5105400"/>
            <a:ext cx="4260205" cy="695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DOSING REGIMEN (START 1-2W PRE-QUIT)</a:t>
            </a: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150mg OD for 6 days, then increase to 150mg BD. Max 300mg/day.</a:t>
            </a:r>
            <a:endParaRPr lang="en-US" sz="1050" dirty="0"/>
          </a:p>
        </p:txBody>
      </p:sp>
      <p:sp>
        <p:nvSpPr>
          <p:cNvPr id="55" name="SK-13-text-54"/>
          <p:cNvSpPr/>
          <p:nvPr/>
        </p:nvSpPr>
        <p:spPr>
          <a:xfrm>
            <a:off x="9513094" y="1323975"/>
            <a:ext cx="2533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0DAD"/>
                </a:solidFill>
              </a:rPr>
              <a:t>Cochrane Gold</a:t>
            </a:r>
            <a:endParaRPr lang="en-US" sz="1125" dirty="0"/>
          </a:p>
        </p:txBody>
      </p:sp>
      <p:sp>
        <p:nvSpPr>
          <p:cNvPr id="56" name="SK-13-text-55"/>
          <p:cNvSpPr/>
          <p:nvPr/>
        </p:nvSpPr>
        <p:spPr>
          <a:xfrm>
            <a:off x="9258300" y="1576388"/>
            <a:ext cx="2533650" cy="7465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High-certainty evidence for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behavioural support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incentives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increasing long-term abstinence.</a:t>
            </a:r>
            <a:endParaRPr lang="en-US" sz="1050" dirty="0"/>
          </a:p>
        </p:txBody>
      </p:sp>
      <p:sp>
        <p:nvSpPr>
          <p:cNvPr id="57" name="SK-13-text-56"/>
          <p:cNvSpPr/>
          <p:nvPr/>
        </p:nvSpPr>
        <p:spPr>
          <a:xfrm>
            <a:off x="9315450" y="2380059"/>
            <a:ext cx="24955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A0DAD"/>
                </a:solidFill>
              </a:rPr>
              <a:t>HIGH YIELD</a:t>
            </a:r>
            <a:endParaRPr lang="en-US" sz="825" dirty="0"/>
          </a:p>
        </p:txBody>
      </p:sp>
      <p:sp>
        <p:nvSpPr>
          <p:cNvPr id="58" name="SK-13-text-57"/>
          <p:cNvSpPr/>
          <p:nvPr/>
        </p:nvSpPr>
        <p:spPr>
          <a:xfrm>
            <a:off x="9513094" y="2784872"/>
            <a:ext cx="2533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0DAD"/>
                </a:solidFill>
              </a:rPr>
              <a:t>Pregnancy Rule</a:t>
            </a:r>
            <a:endParaRPr lang="en-US" sz="1125" dirty="0"/>
          </a:p>
        </p:txBody>
      </p:sp>
      <p:sp>
        <p:nvSpPr>
          <p:cNvPr id="59" name="SK-13-text-58"/>
          <p:cNvSpPr/>
          <p:nvPr/>
        </p:nvSpPr>
        <p:spPr>
          <a:xfrm>
            <a:off x="9258300" y="3037284"/>
            <a:ext cx="2533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is the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only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pharmacotherapy. Remove patches at night to reduce fetal nicotine exposure.</a:t>
            </a:r>
            <a:endParaRPr lang="en-US" sz="1050" dirty="0"/>
          </a:p>
        </p:txBody>
      </p:sp>
      <p:sp>
        <p:nvSpPr>
          <p:cNvPr id="60" name="SK-13-text-59"/>
          <p:cNvSpPr/>
          <p:nvPr/>
        </p:nvSpPr>
        <p:spPr>
          <a:xfrm>
            <a:off x="9315450" y="3654326"/>
            <a:ext cx="24955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A0DAD"/>
                </a:solidFill>
              </a:rPr>
              <a:t>EXAM PEARL</a:t>
            </a:r>
            <a:endParaRPr lang="en-US" sz="825" dirty="0"/>
          </a:p>
        </p:txBody>
      </p:sp>
      <p:sp>
        <p:nvSpPr>
          <p:cNvPr id="61" name="SK-13-text-60"/>
          <p:cNvSpPr/>
          <p:nvPr/>
        </p:nvSpPr>
        <p:spPr>
          <a:xfrm>
            <a:off x="9513094" y="4059138"/>
            <a:ext cx="2533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6A0DAD"/>
                </a:solidFill>
              </a:rPr>
              <a:t>Relapse Logic</a:t>
            </a:r>
            <a:endParaRPr lang="en-US" sz="1125" dirty="0"/>
          </a:p>
        </p:txBody>
      </p:sp>
      <p:sp>
        <p:nvSpPr>
          <p:cNvPr id="62" name="SK-13-text-61"/>
          <p:cNvSpPr/>
          <p:nvPr/>
        </p:nvSpPr>
        <p:spPr>
          <a:xfrm>
            <a:off x="9258300" y="4311551"/>
            <a:ext cx="2533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mandatory 6-month wait between attempts. If motivated, support another attempt immediately.</a:t>
            </a:r>
            <a:endParaRPr lang="en-US" sz="1050" dirty="0"/>
          </a:p>
        </p:txBody>
      </p:sp>
      <p:sp>
        <p:nvSpPr>
          <p:cNvPr id="63" name="SK-13-text-62"/>
          <p:cNvSpPr/>
          <p:nvPr/>
        </p:nvSpPr>
        <p:spPr>
          <a:xfrm>
            <a:off x="9315450" y="4928592"/>
            <a:ext cx="24955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A0DAD"/>
                </a:solidFill>
              </a:rPr>
              <a:t>AKT FACT</a:t>
            </a:r>
            <a:endParaRPr lang="en-US" sz="825" dirty="0"/>
          </a:p>
        </p:txBody>
      </p:sp>
      <p:sp>
        <p:nvSpPr>
          <p:cNvPr id="64" name="SK-13-text-63"/>
          <p:cNvSpPr/>
          <p:nvPr/>
        </p:nvSpPr>
        <p:spPr>
          <a:xfrm>
            <a:off x="9513094" y="5333405"/>
            <a:ext cx="2533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C3545"/>
                </a:solidFill>
              </a:rPr>
              <a:t>Do Not Combine</a:t>
            </a:r>
            <a:endParaRPr lang="en-US" sz="1125" dirty="0"/>
          </a:p>
        </p:txBody>
      </p:sp>
      <p:sp>
        <p:nvSpPr>
          <p:cNvPr id="65" name="SK-13-text-64"/>
          <p:cNvSpPr/>
          <p:nvPr/>
        </p:nvSpPr>
        <p:spPr>
          <a:xfrm>
            <a:off x="9258300" y="5585817"/>
            <a:ext cx="2533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Cytisinicline + NRT (overdose risk). Avoid Varenicline + Bupropion (no evidence).</a:t>
            </a:r>
            <a:endParaRPr lang="en-US" sz="1050" dirty="0"/>
          </a:p>
        </p:txBody>
      </p:sp>
      <p:sp>
        <p:nvSpPr>
          <p:cNvPr id="66" name="SK-13-text-65"/>
          <p:cNvSpPr/>
          <p:nvPr/>
        </p:nvSpPr>
        <p:spPr>
          <a:xfrm>
            <a:off x="9315450" y="6202859"/>
            <a:ext cx="24955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DC3545"/>
                </a:solidFill>
              </a:rPr>
              <a:t>SAFETY</a:t>
            </a:r>
            <a:endParaRPr lang="en-US" sz="825" dirty="0"/>
          </a:p>
        </p:txBody>
      </p:sp>
      <p:sp>
        <p:nvSpPr>
          <p:cNvPr id="67" name="SK-13-text-66"/>
          <p:cNvSpPr/>
          <p:nvPr/>
        </p:nvSpPr>
        <p:spPr>
          <a:xfrm>
            <a:off x="381000" y="6638925"/>
            <a:ext cx="73914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 • Based on NICE NG209 (2025)</a:t>
            </a:r>
            <a:endParaRPr lang="en-US" sz="900" dirty="0"/>
          </a:p>
        </p:txBody>
      </p:sp>
      <p:sp>
        <p:nvSpPr>
          <p:cNvPr id="68" name="SK-13-text-67"/>
          <p:cNvSpPr/>
          <p:nvPr/>
        </p:nvSpPr>
        <p:spPr>
          <a:xfrm>
            <a:off x="4443413" y="6638925"/>
            <a:ext cx="774858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ALWAYS VERIFY DRUG DOSES WITH THE LATEST NICE/BNF GUIDANCE.</a:t>
            </a:r>
            <a:endParaRPr lang="en-US" sz="900" dirty="0"/>
          </a:p>
        </p:txBody>
      </p:sp>
      <p:sp>
        <p:nvSpPr>
          <p:cNvPr id="69" name="SK-13-text-68"/>
          <p:cNvSpPr/>
          <p:nvPr/>
        </p:nvSpPr>
        <p:spPr>
          <a:xfrm>
            <a:off x="10553700" y="6638925"/>
            <a:ext cx="163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414463"/>
            <a:ext cx="238125" cy="1905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857375"/>
            <a:ext cx="5600700" cy="134942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359200"/>
            <a:ext cx="5600700" cy="134942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861024"/>
            <a:ext cx="5600700" cy="134942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5778996"/>
            <a:ext cx="1981200" cy="24765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650" y="5845671"/>
            <a:ext cx="142875" cy="1143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414463"/>
            <a:ext cx="238125" cy="190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1857375"/>
            <a:ext cx="5600700" cy="1349425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62700" y="2227808"/>
            <a:ext cx="214313" cy="17532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300" y="3359200"/>
            <a:ext cx="5600700" cy="1349425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300" y="4861024"/>
            <a:ext cx="5600700" cy="134942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62700" y="5539085"/>
            <a:ext cx="1781175" cy="24765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57950" y="5605760"/>
            <a:ext cx="142875" cy="11430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sp>
        <p:nvSpPr>
          <p:cNvPr id="19" name="SK-14-text-18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SCA Consultation Phrases &amp; Safety-netting</a:t>
            </a:r>
            <a:endParaRPr lang="en-US" sz="2400" dirty="0"/>
          </a:p>
        </p:txBody>
      </p:sp>
      <p:sp>
        <p:nvSpPr>
          <p:cNvPr id="20" name="SK-14-text-19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21" name="SK-14-text-20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22" name="SK-14-text-21"/>
          <p:cNvSpPr/>
          <p:nvPr/>
        </p:nvSpPr>
        <p:spPr>
          <a:xfrm>
            <a:off x="714375" y="1352550"/>
            <a:ext cx="639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8080"/>
                </a:solidFill>
              </a:rPr>
              <a:t>Exploring &amp; Personalising</a:t>
            </a:r>
            <a:endParaRPr lang="en-US" sz="1650" dirty="0"/>
          </a:p>
        </p:txBody>
      </p:sp>
      <p:sp>
        <p:nvSpPr>
          <p:cNvPr id="23" name="SK-14-text-22"/>
          <p:cNvSpPr/>
          <p:nvPr/>
        </p:nvSpPr>
        <p:spPr>
          <a:xfrm>
            <a:off x="533400" y="1971675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UNDERSTANDING BARRIERS</a:t>
            </a:r>
            <a:endParaRPr lang="en-US" sz="900" dirty="0"/>
          </a:p>
        </p:txBody>
      </p:sp>
      <p:sp>
        <p:nvSpPr>
          <p:cNvPr id="24" name="SK-14-text-23"/>
          <p:cNvSpPr/>
          <p:nvPr/>
        </p:nvSpPr>
        <p:spPr>
          <a:xfrm>
            <a:off x="533400" y="2181225"/>
            <a:ext cx="116586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do you feel has got in the way of stopping before?"</a:t>
            </a:r>
            <a:endParaRPr lang="en-US" sz="1350" dirty="0"/>
          </a:p>
        </p:txBody>
      </p:sp>
      <p:sp>
        <p:nvSpPr>
          <p:cNvPr id="25" name="SK-14-text-24"/>
          <p:cNvSpPr/>
          <p:nvPr/>
        </p:nvSpPr>
        <p:spPr>
          <a:xfrm>
            <a:off x="533400" y="2497336"/>
            <a:ext cx="999744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Moves from 'advice giving' to 'collaborative problem solving'.</a:t>
            </a:r>
            <a:endParaRPr lang="en-US" sz="1050" dirty="0"/>
          </a:p>
        </p:txBody>
      </p:sp>
      <p:sp>
        <p:nvSpPr>
          <p:cNvPr id="26" name="SK-14-text-25"/>
          <p:cNvSpPr/>
          <p:nvPr/>
        </p:nvSpPr>
        <p:spPr>
          <a:xfrm>
            <a:off x="533400" y="3473500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FACILITATING CHOICE</a:t>
            </a:r>
            <a:endParaRPr lang="en-US" sz="900" dirty="0"/>
          </a:p>
        </p:txBody>
      </p:sp>
      <p:sp>
        <p:nvSpPr>
          <p:cNvPr id="27" name="SK-14-text-26"/>
          <p:cNvSpPr/>
          <p:nvPr/>
        </p:nvSpPr>
        <p:spPr>
          <a:xfrm>
            <a:off x="533400" y="3683050"/>
            <a:ext cx="5295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"Would you prefer a patch and quick-relief product, or would you like to discuss tablets?"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533400" y="4239071"/>
            <a:ext cx="935736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Empowers the patient through shared decision-making (SDM).</a:t>
            </a:r>
            <a:endParaRPr lang="en-US" sz="1050" dirty="0"/>
          </a:p>
        </p:txBody>
      </p:sp>
      <p:sp>
        <p:nvSpPr>
          <p:cNvPr id="29" name="SK-14-text-28"/>
          <p:cNvSpPr/>
          <p:nvPr/>
        </p:nvSpPr>
        <p:spPr>
          <a:xfrm>
            <a:off x="533400" y="4975324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HARM REDUCTION CONTEXT</a:t>
            </a:r>
            <a:endParaRPr lang="en-US" sz="900" dirty="0"/>
          </a:p>
        </p:txBody>
      </p:sp>
      <p:sp>
        <p:nvSpPr>
          <p:cNvPr id="30" name="SK-14-text-29"/>
          <p:cNvSpPr/>
          <p:nvPr/>
        </p:nvSpPr>
        <p:spPr>
          <a:xfrm>
            <a:off x="533400" y="5184874"/>
            <a:ext cx="5295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"Vaping is not completely harmless, but for an adult smoker it is far less harmful than continuing to smoke."</a:t>
            </a:r>
            <a:endParaRPr lang="en-US" sz="1350" dirty="0"/>
          </a:p>
        </p:txBody>
      </p:sp>
      <p:sp>
        <p:nvSpPr>
          <p:cNvPr id="31" name="SK-14-text-30"/>
          <p:cNvSpPr/>
          <p:nvPr/>
        </p:nvSpPr>
        <p:spPr>
          <a:xfrm>
            <a:off x="828675" y="5778996"/>
            <a:ext cx="3347232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Evidence-based risk framing</a:t>
            </a:r>
            <a:endParaRPr lang="en-US" sz="900" dirty="0"/>
          </a:p>
        </p:txBody>
      </p:sp>
      <p:sp>
        <p:nvSpPr>
          <p:cNvPr id="32" name="SK-14-text-31"/>
          <p:cNvSpPr/>
          <p:nvPr/>
        </p:nvSpPr>
        <p:spPr>
          <a:xfrm>
            <a:off x="6543675" y="1352550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008080"/>
                </a:solidFill>
              </a:rPr>
              <a:t>Safety &amp; Resilience</a:t>
            </a:r>
            <a:endParaRPr lang="en-US" sz="1650" dirty="0"/>
          </a:p>
        </p:txBody>
      </p:sp>
      <p:sp>
        <p:nvSpPr>
          <p:cNvPr id="33" name="SK-14-text-32"/>
          <p:cNvSpPr/>
          <p:nvPr/>
        </p:nvSpPr>
        <p:spPr>
          <a:xfrm>
            <a:off x="6362700" y="1971675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DC35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NEUROPSYCHIATRIC RED FLAG</a:t>
            </a:r>
            <a:endParaRPr lang="en-US" sz="900" dirty="0"/>
          </a:p>
        </p:txBody>
      </p:sp>
      <p:sp>
        <p:nvSpPr>
          <p:cNvPr id="34" name="SK-14-text-33"/>
          <p:cNvSpPr/>
          <p:nvPr/>
        </p:nvSpPr>
        <p:spPr>
          <a:xfrm>
            <a:off x="6653213" y="2181225"/>
            <a:ext cx="5295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"If you notice low mood, anxiety, unusual thoughts or suicidal thoughts, stop the medication and seek urgent help."</a:t>
            </a:r>
            <a:endParaRPr lang="en-US" sz="1350" dirty="0"/>
          </a:p>
        </p:txBody>
      </p:sp>
      <p:sp>
        <p:nvSpPr>
          <p:cNvPr id="35" name="SK-14-text-34"/>
          <p:cNvSpPr/>
          <p:nvPr/>
        </p:nvSpPr>
        <p:spPr>
          <a:xfrm>
            <a:off x="6362700" y="2737247"/>
            <a:ext cx="58293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Essential for Varenicline and Bupropion prescriptions.</a:t>
            </a:r>
            <a:endParaRPr lang="en-US" sz="1050" dirty="0"/>
          </a:p>
        </p:txBody>
      </p:sp>
      <p:sp>
        <p:nvSpPr>
          <p:cNvPr id="36" name="SK-14-text-35"/>
          <p:cNvSpPr/>
          <p:nvPr/>
        </p:nvSpPr>
        <p:spPr>
          <a:xfrm>
            <a:off x="6362700" y="3473500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NORMALISING RELAPSE</a:t>
            </a:r>
            <a:endParaRPr lang="en-US" sz="900" dirty="0"/>
          </a:p>
        </p:txBody>
      </p:sp>
      <p:sp>
        <p:nvSpPr>
          <p:cNvPr id="37" name="SK-14-text-36"/>
          <p:cNvSpPr/>
          <p:nvPr/>
        </p:nvSpPr>
        <p:spPr>
          <a:xfrm>
            <a:off x="6362700" y="3683050"/>
            <a:ext cx="52959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"Many people relapse; it does not mean you have failed. Let’s work out what triggered it and plan the next attempt."</a:t>
            </a:r>
            <a:endParaRPr lang="en-US" sz="1350" dirty="0"/>
          </a:p>
        </p:txBody>
      </p:sp>
      <p:sp>
        <p:nvSpPr>
          <p:cNvPr id="38" name="SK-14-text-37"/>
          <p:cNvSpPr/>
          <p:nvPr/>
        </p:nvSpPr>
        <p:spPr>
          <a:xfrm>
            <a:off x="6362700" y="4239071"/>
            <a:ext cx="58293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Builds therapeutic alliance and maintains motivation.</a:t>
            </a:r>
            <a:endParaRPr lang="en-US" sz="1050" dirty="0"/>
          </a:p>
        </p:txBody>
      </p:sp>
      <p:sp>
        <p:nvSpPr>
          <p:cNvPr id="39" name="SK-14-text-38"/>
          <p:cNvSpPr/>
          <p:nvPr/>
        </p:nvSpPr>
        <p:spPr>
          <a:xfrm>
            <a:off x="6362700" y="4975324"/>
            <a:ext cx="53721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IN PREGNANCY</a:t>
            </a:r>
            <a:endParaRPr lang="en-US" sz="900" dirty="0"/>
          </a:p>
        </p:txBody>
      </p:sp>
      <p:sp>
        <p:nvSpPr>
          <p:cNvPr id="40" name="SK-14-text-39"/>
          <p:cNvSpPr/>
          <p:nvPr/>
        </p:nvSpPr>
        <p:spPr>
          <a:xfrm>
            <a:off x="6362700" y="5184874"/>
            <a:ext cx="5829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"NRT is safer than continued smoking, including in pregnancy."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6657975" y="5539085"/>
            <a:ext cx="2817281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High-yield AKT/SCA Fact</a:t>
            </a:r>
            <a:endParaRPr lang="en-US" sz="900" dirty="0"/>
          </a:p>
        </p:txBody>
      </p:sp>
      <p:sp>
        <p:nvSpPr>
          <p:cNvPr id="42" name="SK-14-text-41"/>
          <p:cNvSpPr/>
          <p:nvPr/>
        </p:nvSpPr>
        <p:spPr>
          <a:xfrm>
            <a:off x="0" y="6496050"/>
            <a:ext cx="11430000" cy="361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June 2026 • SCA Skills Module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162050"/>
            <a:ext cx="4063901" cy="53149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5700" y="2792760"/>
            <a:ext cx="952500" cy="7620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35401" y="874514"/>
            <a:ext cx="6984802" cy="4191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5401" y="1560314"/>
            <a:ext cx="190500" cy="1905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4952" y="1560314"/>
            <a:ext cx="190500" cy="217587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35401" y="2555677"/>
            <a:ext cx="190500" cy="169218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4952" y="2555677"/>
            <a:ext cx="190500" cy="1524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35401" y="3551039"/>
            <a:ext cx="190500" cy="1524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84952" y="3551039"/>
            <a:ext cx="190500" cy="1524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35401" y="4698802"/>
            <a:ext cx="6984802" cy="2065883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864001" y="6360616"/>
            <a:ext cx="178594" cy="148828"/>
          </a:xfrm>
          <a:prstGeom prst="rect">
            <a:avLst/>
          </a:prstGeom>
        </p:spPr>
      </p:pic>
      <p:sp>
        <p:nvSpPr>
          <p:cNvPr id="16" name="SK-15-text-15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Quick Recall and Mandatory Disclaimer</a:t>
            </a:r>
            <a:endParaRPr lang="en-US" sz="2400" dirty="0"/>
          </a:p>
        </p:txBody>
      </p:sp>
      <p:sp>
        <p:nvSpPr>
          <p:cNvPr id="17" name="SK-15-text-16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18" name="SK-15-text-17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19" name="SK-15-text-18"/>
          <p:cNvSpPr/>
          <p:nvPr/>
        </p:nvSpPr>
        <p:spPr>
          <a:xfrm>
            <a:off x="498425" y="3840510"/>
            <a:ext cx="3067050" cy="1005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MANDATORY</a:t>
            </a:r>
            <a:endParaRPr lang="en-US" sz="3600" dirty="0"/>
          </a:p>
          <a:p>
            <a:pPr marL="0" indent="0" algn="ctr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DISCLAIMER</a:t>
            </a:r>
            <a:endParaRPr lang="en-US" sz="3600" dirty="0"/>
          </a:p>
        </p:txBody>
      </p:sp>
      <p:sp>
        <p:nvSpPr>
          <p:cNvPr id="20" name="SK-15-text-19"/>
          <p:cNvSpPr/>
          <p:nvPr/>
        </p:nvSpPr>
        <p:spPr>
          <a:xfrm>
            <a:off x="4635401" y="874514"/>
            <a:ext cx="7556599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005EB8"/>
                </a:solidFill>
              </a:rPr>
              <a:t>Quick Recall: Key Exam Facts</a:t>
            </a:r>
            <a:endParaRPr lang="en-US" sz="1800" dirty="0"/>
          </a:p>
        </p:txBody>
      </p:sp>
      <p:sp>
        <p:nvSpPr>
          <p:cNvPr id="21" name="SK-15-text-20"/>
          <p:cNvSpPr/>
          <p:nvPr/>
        </p:nvSpPr>
        <p:spPr>
          <a:xfrm>
            <a:off x="4940201" y="1522214"/>
            <a:ext cx="3130451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Safest option; only one for pregnancy; use combination (patch + fast-acting).</a:t>
            </a:r>
            <a:endParaRPr lang="en-US" sz="1275" dirty="0"/>
          </a:p>
        </p:txBody>
      </p:sp>
      <p:sp>
        <p:nvSpPr>
          <p:cNvPr id="22" name="SK-15-text-21"/>
          <p:cNvSpPr/>
          <p:nvPr/>
        </p:nvSpPr>
        <p:spPr>
          <a:xfrm>
            <a:off x="8489752" y="1522214"/>
            <a:ext cx="3130451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Varenicline: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effective single medication; start 1–2 weeks before quit date.</a:t>
            </a:r>
            <a:endParaRPr lang="en-US" sz="1275" dirty="0"/>
          </a:p>
        </p:txBody>
      </p:sp>
      <p:sp>
        <p:nvSpPr>
          <p:cNvPr id="23" name="SK-15-text-22"/>
          <p:cNvSpPr/>
          <p:nvPr/>
        </p:nvSpPr>
        <p:spPr>
          <a:xfrm>
            <a:off x="4940201" y="2517577"/>
            <a:ext cx="313045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Cytisinicline: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New NICE 2025; 25-day reducing schedule; must quit by Day 5.</a:t>
            </a:r>
            <a:endParaRPr lang="en-US" sz="1275" dirty="0"/>
          </a:p>
        </p:txBody>
      </p:sp>
      <p:sp>
        <p:nvSpPr>
          <p:cNvPr id="24" name="SK-15-text-23"/>
          <p:cNvSpPr/>
          <p:nvPr/>
        </p:nvSpPr>
        <p:spPr>
          <a:xfrm>
            <a:off x="8489752" y="2517577"/>
            <a:ext cx="3130451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Bupropion: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High efficacy but avoid in any history of seizures or eating disorders.</a:t>
            </a:r>
            <a:endParaRPr lang="en-US" sz="1275" dirty="0"/>
          </a:p>
        </p:txBody>
      </p:sp>
      <p:sp>
        <p:nvSpPr>
          <p:cNvPr id="25" name="SK-15-text-24"/>
          <p:cNvSpPr/>
          <p:nvPr/>
        </p:nvSpPr>
        <p:spPr>
          <a:xfrm>
            <a:off x="4940201" y="3512939"/>
            <a:ext cx="3130451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Meds + Behavioural Support = Best Outcomes (Cochrane High-Certainty).</a:t>
            </a:r>
            <a:endParaRPr lang="en-US" sz="1275" dirty="0"/>
          </a:p>
        </p:txBody>
      </p:sp>
      <p:sp>
        <p:nvSpPr>
          <p:cNvPr id="26" name="SK-15-text-25"/>
          <p:cNvSpPr/>
          <p:nvPr/>
        </p:nvSpPr>
        <p:spPr>
          <a:xfrm>
            <a:off x="8489752" y="3512939"/>
            <a:ext cx="3130451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Relapse: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Normal part of the process; no mandatory 6-month wait between attempts.</a:t>
            </a:r>
            <a:endParaRPr lang="en-US" sz="1275" dirty="0"/>
          </a:p>
        </p:txBody>
      </p:sp>
      <p:sp>
        <p:nvSpPr>
          <p:cNvPr id="27" name="SK-15-text-26"/>
          <p:cNvSpPr/>
          <p:nvPr/>
        </p:nvSpPr>
        <p:spPr>
          <a:xfrm>
            <a:off x="4864001" y="4927402"/>
            <a:ext cx="6622852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kern="0" spc="60" dirty="0">
                <a:solidFill>
                  <a:srgbClr val="DC3545"/>
                </a:solidFill>
              </a:rPr>
              <a:t>CLINICAL SAFETY NOTICE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4864001" y="5327452"/>
            <a:ext cx="6527602" cy="8800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10"/>
              </a:lnSpc>
              <a:buNone/>
            </a:pPr>
            <a:r>
              <a:rPr lang="en-US" sz="16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 check this advice and drug doses with the latest NICE/BNF guidance. This document is for educational purposes only.</a:t>
            </a:r>
            <a:endParaRPr lang="en-US" sz="1650" dirty="0"/>
          </a:p>
        </p:txBody>
      </p:sp>
      <p:sp>
        <p:nvSpPr>
          <p:cNvPr id="29" name="SK-15-text-28"/>
          <p:cNvSpPr/>
          <p:nvPr/>
        </p:nvSpPr>
        <p:spPr>
          <a:xfrm>
            <a:off x="5042595" y="6321772"/>
            <a:ext cx="714940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005EB8"/>
                </a:solidFill>
              </a:rPr>
              <a:t> Access latest updates at 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61925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09750"/>
            <a:ext cx="6720780" cy="47625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047875"/>
            <a:ext cx="238125" cy="19050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428875"/>
            <a:ext cx="6339780" cy="695325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352800"/>
            <a:ext cx="981075" cy="195263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967163"/>
            <a:ext cx="981075" cy="19526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581525"/>
            <a:ext cx="1314450" cy="19526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886450"/>
            <a:ext cx="6339780" cy="4953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029027"/>
            <a:ext cx="166688" cy="13722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0380" y="1809750"/>
            <a:ext cx="4480620" cy="1443633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0380" y="3443883"/>
            <a:ext cx="4480620" cy="1300758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73255" y="3610570"/>
            <a:ext cx="190500" cy="15240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73255" y="3882033"/>
            <a:ext cx="4194870" cy="719733"/>
          </a:xfrm>
          <a:prstGeom prst="rect">
            <a:avLst/>
          </a:prstGeom>
        </p:spPr>
      </p:pic>
      <p:sp>
        <p:nvSpPr>
          <p:cNvPr id="17" name="SK-2-text-16"/>
          <p:cNvSpPr/>
          <p:nvPr/>
        </p:nvSpPr>
        <p:spPr>
          <a:xfrm>
            <a:off x="381000" y="285750"/>
            <a:ext cx="9182844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Why medication matters — best outcomes combine medication + support</a:t>
            </a:r>
            <a:endParaRPr lang="en-US" sz="2400" dirty="0"/>
          </a:p>
        </p:txBody>
      </p:sp>
      <p:sp>
        <p:nvSpPr>
          <p:cNvPr id="18" name="SK-2-text-17"/>
          <p:cNvSpPr/>
          <p:nvPr/>
        </p:nvSpPr>
        <p:spPr>
          <a:xfrm>
            <a:off x="9563844" y="800100"/>
            <a:ext cx="224715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19" name="SK-2-text-18"/>
          <p:cNvSpPr/>
          <p:nvPr/>
        </p:nvSpPr>
        <p:spPr>
          <a:xfrm>
            <a:off x="381000" y="12763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20" name="SK-2-text-19"/>
          <p:cNvSpPr/>
          <p:nvPr/>
        </p:nvSpPr>
        <p:spPr>
          <a:xfrm>
            <a:off x="904875" y="2000250"/>
            <a:ext cx="906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005EB8"/>
                </a:solidFill>
              </a:rPr>
              <a:t>Cochrane Evidence Review (March 2021)</a:t>
            </a:r>
            <a:endParaRPr lang="en-US" sz="1500" dirty="0"/>
          </a:p>
        </p:txBody>
      </p:sp>
      <p:sp>
        <p:nvSpPr>
          <p:cNvPr id="21" name="SK-2-text-20"/>
          <p:cNvSpPr/>
          <p:nvPr/>
        </p:nvSpPr>
        <p:spPr>
          <a:xfrm>
            <a:off x="685800" y="2543175"/>
            <a:ext cx="61873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 Foundation</a:t>
            </a:r>
            <a:endParaRPr lang="en-US" sz="1200" dirty="0"/>
          </a:p>
        </p:txBody>
      </p:sp>
      <p:sp>
        <p:nvSpPr>
          <p:cNvPr id="22" name="SK-2-text-21"/>
          <p:cNvSpPr/>
          <p:nvPr/>
        </p:nvSpPr>
        <p:spPr>
          <a:xfrm>
            <a:off x="685800" y="2809875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312 Randomised Controlled Studies | 250,563 Adult Smokers | 6+ Months Abstinence</a:t>
            </a:r>
            <a:endParaRPr lang="en-US" sz="1050" dirty="0"/>
          </a:p>
        </p:txBody>
      </p:sp>
      <p:sp>
        <p:nvSpPr>
          <p:cNvPr id="23" name="SK-2-text-22"/>
          <p:cNvSpPr/>
          <p:nvPr/>
        </p:nvSpPr>
        <p:spPr>
          <a:xfrm>
            <a:off x="628650" y="3352800"/>
            <a:ext cx="1631346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34E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CERTAINTY</a:t>
            </a:r>
            <a:endParaRPr lang="en-US" sz="825" dirty="0"/>
          </a:p>
        </p:txBody>
      </p:sp>
      <p:sp>
        <p:nvSpPr>
          <p:cNvPr id="24" name="SK-2-text-23"/>
          <p:cNvSpPr/>
          <p:nvPr/>
        </p:nvSpPr>
        <p:spPr>
          <a:xfrm>
            <a:off x="1666875" y="3333750"/>
            <a:ext cx="10525125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Behavioural counselling significantly helps people stop smoking</a:t>
            </a:r>
            <a:endParaRPr lang="en-US" sz="1275" dirty="0"/>
          </a:p>
        </p:txBody>
      </p:sp>
      <p:sp>
        <p:nvSpPr>
          <p:cNvPr id="25" name="SK-2-text-24"/>
          <p:cNvSpPr/>
          <p:nvPr/>
        </p:nvSpPr>
        <p:spPr>
          <a:xfrm>
            <a:off x="1666875" y="3576638"/>
            <a:ext cx="63169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from 194 independent studies</a:t>
            </a:r>
            <a:endParaRPr lang="en-US" sz="1050" dirty="0"/>
          </a:p>
        </p:txBody>
      </p:sp>
      <p:sp>
        <p:nvSpPr>
          <p:cNvPr id="26" name="SK-2-text-25"/>
          <p:cNvSpPr/>
          <p:nvPr/>
        </p:nvSpPr>
        <p:spPr>
          <a:xfrm>
            <a:off x="628650" y="3967163"/>
            <a:ext cx="1631346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34E5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CERTAINTY</a:t>
            </a:r>
            <a:endParaRPr lang="en-US" sz="825" dirty="0"/>
          </a:p>
        </p:txBody>
      </p:sp>
      <p:sp>
        <p:nvSpPr>
          <p:cNvPr id="27" name="SK-2-text-26"/>
          <p:cNvSpPr/>
          <p:nvPr/>
        </p:nvSpPr>
        <p:spPr>
          <a:xfrm>
            <a:off x="1666875" y="3948112"/>
            <a:ext cx="999077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Financial incentives increase successful quit rates</a:t>
            </a:r>
            <a:endParaRPr lang="en-US" sz="1275" dirty="0"/>
          </a:p>
        </p:txBody>
      </p:sp>
      <p:sp>
        <p:nvSpPr>
          <p:cNvPr id="28" name="SK-2-text-27"/>
          <p:cNvSpPr/>
          <p:nvPr/>
        </p:nvSpPr>
        <p:spPr>
          <a:xfrm>
            <a:off x="1666875" y="4191000"/>
            <a:ext cx="5410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from 19 focused studies</a:t>
            </a:r>
            <a:endParaRPr lang="en-US" sz="1050" dirty="0"/>
          </a:p>
        </p:txBody>
      </p:sp>
      <p:sp>
        <p:nvSpPr>
          <p:cNvPr id="29" name="SK-2-text-28"/>
          <p:cNvSpPr/>
          <p:nvPr/>
        </p:nvSpPr>
        <p:spPr>
          <a:xfrm>
            <a:off x="628650" y="4581525"/>
            <a:ext cx="2142545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A43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MODERATE CERTAINTY</a:t>
            </a:r>
            <a:endParaRPr lang="en-US" sz="825" dirty="0"/>
          </a:p>
        </p:txBody>
      </p:sp>
      <p:sp>
        <p:nvSpPr>
          <p:cNvPr id="30" name="SK-2-text-29"/>
          <p:cNvSpPr/>
          <p:nvPr/>
        </p:nvSpPr>
        <p:spPr>
          <a:xfrm>
            <a:off x="2000250" y="4562475"/>
            <a:ext cx="10185082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Text-message interventions &amp; motivational components</a:t>
            </a:r>
            <a:endParaRPr lang="en-US" sz="1275" dirty="0"/>
          </a:p>
        </p:txBody>
      </p:sp>
      <p:sp>
        <p:nvSpPr>
          <p:cNvPr id="31" name="SK-2-text-30"/>
          <p:cNvSpPr/>
          <p:nvPr/>
        </p:nvSpPr>
        <p:spPr>
          <a:xfrm>
            <a:off x="2000250" y="4805363"/>
            <a:ext cx="74371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 long-term quitting compared to no support</a:t>
            </a:r>
            <a:endParaRPr lang="en-US" sz="1050" dirty="0"/>
          </a:p>
        </p:txBody>
      </p:sp>
      <p:sp>
        <p:nvSpPr>
          <p:cNvPr id="32" name="SK-2-text-31"/>
          <p:cNvSpPr/>
          <p:nvPr/>
        </p:nvSpPr>
        <p:spPr>
          <a:xfrm>
            <a:off x="738188" y="5886450"/>
            <a:ext cx="633978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Local stop smoking services provide the best chance of stopping by combining specialist support with medication access.</a:t>
            </a:r>
            <a:endParaRPr lang="en-US" sz="1050" dirty="0"/>
          </a:p>
        </p:txBody>
      </p:sp>
      <p:sp>
        <p:nvSpPr>
          <p:cNvPr id="33" name="SK-2-text-32"/>
          <p:cNvSpPr/>
          <p:nvPr/>
        </p:nvSpPr>
        <p:spPr>
          <a:xfrm>
            <a:off x="7473255" y="1952625"/>
            <a:ext cx="42710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005EB8"/>
                </a:solidFill>
              </a:rPr>
              <a:t>CLINICAL MESSAGE</a:t>
            </a:r>
            <a:endParaRPr lang="en-US" sz="1200" dirty="0"/>
          </a:p>
        </p:txBody>
      </p:sp>
      <p:sp>
        <p:nvSpPr>
          <p:cNvPr id="34" name="SK-2-text-33"/>
          <p:cNvSpPr/>
          <p:nvPr/>
        </p:nvSpPr>
        <p:spPr>
          <a:xfrm>
            <a:off x="7473255" y="2257425"/>
            <a:ext cx="4194870" cy="8530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While medication choice is critical for managing physiological cravings,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referral to Stop Smoking Services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remains an essential part of the prescription for success.</a:t>
            </a:r>
            <a:endParaRPr lang="en-US" sz="1200" dirty="0"/>
          </a:p>
        </p:txBody>
      </p:sp>
      <p:sp>
        <p:nvSpPr>
          <p:cNvPr id="35" name="SK-2-text-34"/>
          <p:cNvSpPr/>
          <p:nvPr/>
        </p:nvSpPr>
        <p:spPr>
          <a:xfrm>
            <a:off x="7739955" y="3586758"/>
            <a:ext cx="35966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CONSULTATION SKILL</a:t>
            </a:r>
            <a:endParaRPr lang="en-US" sz="1050" dirty="0"/>
          </a:p>
        </p:txBody>
      </p:sp>
      <p:sp>
        <p:nvSpPr>
          <p:cNvPr id="36" name="SK-2-text-35"/>
          <p:cNvSpPr/>
          <p:nvPr/>
        </p:nvSpPr>
        <p:spPr>
          <a:xfrm>
            <a:off x="7568505" y="3882033"/>
            <a:ext cx="4099620" cy="71973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i="1" dirty="0">
                <a:solidFill>
                  <a:srgbClr val="004D4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“The medication helps with cravings, but the specialist support helps you plan for triggers — the combination gives you the best chance.”</a:t>
            </a:r>
            <a:endParaRPr lang="en-US" sz="1350" dirty="0"/>
          </a:p>
        </p:txBody>
      </p:sp>
      <p:sp>
        <p:nvSpPr>
          <p:cNvPr id="37" name="SK-2-text-36"/>
          <p:cNvSpPr/>
          <p:nvPr/>
        </p:nvSpPr>
        <p:spPr>
          <a:xfrm>
            <a:off x="7330380" y="6076950"/>
            <a:ext cx="448062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Tip: Success is measured by abstinence at 6+ months in high-quality research.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190750"/>
            <a:ext cx="2164110" cy="3967163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2428875"/>
            <a:ext cx="317599" cy="3429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043" y="2512665"/>
            <a:ext cx="214313" cy="17532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4286250"/>
            <a:ext cx="1859310" cy="233362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7510" y="2190750"/>
            <a:ext cx="2164110" cy="396716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9910" y="2343150"/>
            <a:ext cx="342900" cy="34290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4204" y="2426940"/>
            <a:ext cx="214313" cy="17532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9910" y="4114800"/>
            <a:ext cx="1859310" cy="233362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14020" y="2190750"/>
            <a:ext cx="2164110" cy="3967163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166420" y="2343150"/>
            <a:ext cx="342900" cy="3429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30713" y="2426940"/>
            <a:ext cx="214313" cy="17532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66420" y="3914775"/>
            <a:ext cx="1859310" cy="233362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30529" y="2190750"/>
            <a:ext cx="2164110" cy="3967163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82929" y="2343150"/>
            <a:ext cx="342900" cy="34290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7223" y="2426940"/>
            <a:ext cx="214313" cy="17532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82929" y="3914775"/>
            <a:ext cx="1859310" cy="233362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647039" y="2190750"/>
            <a:ext cx="2164110" cy="3967163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99439" y="2343150"/>
            <a:ext cx="342900" cy="34290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63733" y="2426940"/>
            <a:ext cx="214313" cy="17532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799439" y="3914775"/>
            <a:ext cx="1859310" cy="233362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443663"/>
            <a:ext cx="12192000" cy="414338"/>
          </a:xfrm>
          <a:prstGeom prst="rect">
            <a:avLst/>
          </a:prstGeom>
        </p:spPr>
      </p:pic>
      <p:sp>
        <p:nvSpPr>
          <p:cNvPr id="26" name="SK-3-text-25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NICE NG209 2025: The Current Medication Menu</a:t>
            </a:r>
            <a:endParaRPr lang="en-US" sz="2400" dirty="0"/>
          </a:p>
        </p:txBody>
      </p:sp>
      <p:sp>
        <p:nvSpPr>
          <p:cNvPr id="27" name="SK-3-text-26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28" name="SK-3-text-27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381000" y="1447800"/>
            <a:ext cx="10287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guidelines recommend five core cessation aids. Modern practice prioritizes high-efficacy pharmacotherapy combined with behavioral support for optimal quit rates.</a:t>
            </a:r>
            <a:endParaRPr lang="en-US" sz="1350" dirty="0"/>
          </a:p>
        </p:txBody>
      </p:sp>
      <p:sp>
        <p:nvSpPr>
          <p:cNvPr id="30" name="SK-3-text-29"/>
          <p:cNvSpPr/>
          <p:nvPr/>
        </p:nvSpPr>
        <p:spPr>
          <a:xfrm>
            <a:off x="946249" y="2343150"/>
            <a:ext cx="1446461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Combination NRT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533400" y="2971800"/>
            <a:ext cx="1859310" cy="1200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intervention. Uses a 24hr patch for background plus fast-acting products (gum/spray) for breakthrough cravings.</a:t>
            </a:r>
            <a:endParaRPr lang="en-US" sz="1125" dirty="0"/>
          </a:p>
        </p:txBody>
      </p:sp>
      <p:sp>
        <p:nvSpPr>
          <p:cNvPr id="32" name="SK-3-text-31"/>
          <p:cNvSpPr/>
          <p:nvPr/>
        </p:nvSpPr>
        <p:spPr>
          <a:xfrm>
            <a:off x="609600" y="4286250"/>
            <a:ext cx="2038415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13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 IN PREGNANCY</a:t>
            </a:r>
            <a:endParaRPr lang="en-US" sz="825" dirty="0"/>
          </a:p>
        </p:txBody>
      </p:sp>
      <p:sp>
        <p:nvSpPr>
          <p:cNvPr id="33" name="SK-3-text-32"/>
          <p:cNvSpPr/>
          <p:nvPr/>
        </p:nvSpPr>
        <p:spPr>
          <a:xfrm>
            <a:off x="3288060" y="2386013"/>
            <a:ext cx="23488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Varenicline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2849910" y="2800350"/>
            <a:ext cx="1859310" cy="12001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effective single medication. Receptor partial agonist. Generic returned late 2024; Champix relaunched July 2025.</a:t>
            </a:r>
            <a:endParaRPr lang="en-US" sz="1125" dirty="0"/>
          </a:p>
        </p:txBody>
      </p:sp>
      <p:sp>
        <p:nvSpPr>
          <p:cNvPr id="35" name="SK-3-text-34"/>
          <p:cNvSpPr/>
          <p:nvPr/>
        </p:nvSpPr>
        <p:spPr>
          <a:xfrm>
            <a:off x="2926110" y="4114800"/>
            <a:ext cx="1783110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13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HIGH YIELD</a:t>
            </a:r>
            <a:endParaRPr lang="en-US" sz="825" dirty="0"/>
          </a:p>
        </p:txBody>
      </p:sp>
      <p:sp>
        <p:nvSpPr>
          <p:cNvPr id="36" name="SK-3-text-35"/>
          <p:cNvSpPr/>
          <p:nvPr/>
        </p:nvSpPr>
        <p:spPr>
          <a:xfrm>
            <a:off x="5604570" y="2386013"/>
            <a:ext cx="276034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Cytisinicline</a:t>
            </a:r>
            <a:endParaRPr lang="en-US" sz="1350" dirty="0"/>
          </a:p>
        </p:txBody>
      </p:sp>
      <p:sp>
        <p:nvSpPr>
          <p:cNvPr id="37" name="SK-3-text-36"/>
          <p:cNvSpPr/>
          <p:nvPr/>
        </p:nvSpPr>
        <p:spPr>
          <a:xfrm>
            <a:off x="5166420" y="2800350"/>
            <a:ext cx="1859310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in NICE 2025. Prescription-only plant-based alkaloid. Similar mechanism to varenicline with a 25-day course.</a:t>
            </a:r>
            <a:endParaRPr lang="en-US" sz="1125" dirty="0"/>
          </a:p>
        </p:txBody>
      </p:sp>
      <p:sp>
        <p:nvSpPr>
          <p:cNvPr id="38" name="SK-3-text-37"/>
          <p:cNvSpPr/>
          <p:nvPr/>
        </p:nvSpPr>
        <p:spPr>
          <a:xfrm>
            <a:off x="5242620" y="3914775"/>
            <a:ext cx="1783110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13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FOR 2025</a:t>
            </a:r>
            <a:endParaRPr lang="en-US" sz="825" dirty="0"/>
          </a:p>
        </p:txBody>
      </p:sp>
      <p:sp>
        <p:nvSpPr>
          <p:cNvPr id="39" name="SK-3-text-38"/>
          <p:cNvSpPr/>
          <p:nvPr/>
        </p:nvSpPr>
        <p:spPr>
          <a:xfrm>
            <a:off x="7921079" y="2386013"/>
            <a:ext cx="19373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Bupropion</a:t>
            </a:r>
            <a:endParaRPr lang="en-US" sz="1350" dirty="0"/>
          </a:p>
        </p:txBody>
      </p:sp>
      <p:sp>
        <p:nvSpPr>
          <p:cNvPr id="40" name="SK-3-text-39"/>
          <p:cNvSpPr/>
          <p:nvPr/>
        </p:nvSpPr>
        <p:spPr>
          <a:xfrm>
            <a:off x="7482929" y="2800350"/>
            <a:ext cx="1859310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commonly used. Inhibits reuptake of dopamine/noradrenaline. Effective but limited by seizure contraindications.</a:t>
            </a:r>
            <a:endParaRPr lang="en-US" sz="1125" dirty="0"/>
          </a:p>
        </p:txBody>
      </p:sp>
      <p:sp>
        <p:nvSpPr>
          <p:cNvPr id="41" name="SK-3-text-40"/>
          <p:cNvSpPr/>
          <p:nvPr/>
        </p:nvSpPr>
        <p:spPr>
          <a:xfrm>
            <a:off x="7559129" y="3914775"/>
            <a:ext cx="1783110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13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 HEAVY</a:t>
            </a:r>
            <a:endParaRPr lang="en-US" sz="825" dirty="0"/>
          </a:p>
        </p:txBody>
      </p:sp>
      <p:sp>
        <p:nvSpPr>
          <p:cNvPr id="42" name="SK-3-text-41"/>
          <p:cNvSpPr/>
          <p:nvPr/>
        </p:nvSpPr>
        <p:spPr>
          <a:xfrm>
            <a:off x="10237589" y="2386013"/>
            <a:ext cx="195441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E-cigarettes</a:t>
            </a:r>
            <a:endParaRPr lang="en-US" sz="1350" dirty="0"/>
          </a:p>
        </p:txBody>
      </p:sp>
      <p:sp>
        <p:nvSpPr>
          <p:cNvPr id="43" name="SK-3-text-42"/>
          <p:cNvSpPr/>
          <p:nvPr/>
        </p:nvSpPr>
        <p:spPr>
          <a:xfrm>
            <a:off x="9799439" y="2800350"/>
            <a:ext cx="1859310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Nicotine-containing vapes are a recognized aid. Substantially less harmful than combustible tobacco for adults.</a:t>
            </a:r>
            <a:endParaRPr lang="en-US" sz="1125" dirty="0"/>
          </a:p>
        </p:txBody>
      </p:sp>
      <p:sp>
        <p:nvSpPr>
          <p:cNvPr id="44" name="SK-3-text-43"/>
          <p:cNvSpPr/>
          <p:nvPr/>
        </p:nvSpPr>
        <p:spPr>
          <a:xfrm>
            <a:off x="9875639" y="3914775"/>
            <a:ext cx="1783110" cy="23336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13" dirty="0">
                <a:solidFill>
                  <a:srgbClr val="0080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DISCUSSION</a:t>
            </a:r>
            <a:endParaRPr lang="en-US" sz="825" dirty="0"/>
          </a:p>
        </p:txBody>
      </p:sp>
      <p:sp>
        <p:nvSpPr>
          <p:cNvPr id="45" name="SK-3-text-44"/>
          <p:cNvSpPr/>
          <p:nvPr/>
        </p:nvSpPr>
        <p:spPr>
          <a:xfrm>
            <a:off x="381000" y="6557963"/>
            <a:ext cx="814959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 • Update to NICE 2025 Standards</a:t>
            </a:r>
            <a:endParaRPr lang="en-US" sz="975" dirty="0"/>
          </a:p>
        </p:txBody>
      </p:sp>
      <p:sp>
        <p:nvSpPr>
          <p:cNvPr id="46" name="SK-3-text-45"/>
          <p:cNvSpPr/>
          <p:nvPr/>
        </p:nvSpPr>
        <p:spPr>
          <a:xfrm>
            <a:off x="7972425" y="6557963"/>
            <a:ext cx="42195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doses with latest BNF guidance • 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04925"/>
            <a:ext cx="11430000" cy="6858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29655"/>
            <a:ext cx="285750" cy="236339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8851" y="2471738"/>
            <a:ext cx="1047750" cy="19526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781300"/>
            <a:ext cx="3422600" cy="105087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832175"/>
            <a:ext cx="3422600" cy="105087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883051"/>
            <a:ext cx="3422600" cy="10508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5981551"/>
            <a:ext cx="3422600" cy="44767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6019651"/>
            <a:ext cx="154781" cy="134094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84600" y="2200275"/>
            <a:ext cx="9525" cy="41338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74697" y="2471738"/>
            <a:ext cx="933450" cy="195263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84625" y="2781300"/>
            <a:ext cx="3422600" cy="105087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84625" y="3832175"/>
            <a:ext cx="3422600" cy="105087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84625" y="4883051"/>
            <a:ext cx="3422600" cy="1050875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84625" y="5981551"/>
            <a:ext cx="3422600" cy="44767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8925" y="6019651"/>
            <a:ext cx="154781" cy="134094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997726" y="2200275"/>
            <a:ext cx="9525" cy="413385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566077" y="2471738"/>
            <a:ext cx="685800" cy="195263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97751" y="2781300"/>
            <a:ext cx="3422600" cy="1050875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97751" y="3832175"/>
            <a:ext cx="3422600" cy="1050875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97751" y="4883051"/>
            <a:ext cx="3422600" cy="1050875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97751" y="5981551"/>
            <a:ext cx="3422600" cy="447675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12051" y="6019651"/>
            <a:ext cx="154781" cy="134094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0" y="6572250"/>
            <a:ext cx="12192000" cy="285750"/>
          </a:xfrm>
          <a:prstGeom prst="rect">
            <a:avLst/>
          </a:prstGeom>
        </p:spPr>
      </p:pic>
      <p:sp>
        <p:nvSpPr>
          <p:cNvPr id="28" name="SK-4-text-27"/>
          <p:cNvSpPr/>
          <p:nvPr/>
        </p:nvSpPr>
        <p:spPr>
          <a:xfrm>
            <a:off x="381000" y="285750"/>
            <a:ext cx="74676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Efficacy at a Glance</a:t>
            </a:r>
            <a:endParaRPr lang="en-US" sz="2400" dirty="0"/>
          </a:p>
        </p:txBody>
      </p:sp>
      <p:sp>
        <p:nvSpPr>
          <p:cNvPr id="29" name="SK-4-text-28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31" name="SK-4-text-30"/>
          <p:cNvSpPr/>
          <p:nvPr/>
        </p:nvSpPr>
        <p:spPr>
          <a:xfrm>
            <a:off x="1000125" y="1362075"/>
            <a:ext cx="10620375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Gold Standard: Medication + Specialist Behavioural Support significantly outperforms pharmacotherapy alone.</a:t>
            </a:r>
            <a:endParaRPr lang="en-US" sz="1500" dirty="0"/>
          </a:p>
        </p:txBody>
      </p:sp>
      <p:sp>
        <p:nvSpPr>
          <p:cNvPr id="32" name="SK-4-text-31"/>
          <p:cNvSpPr/>
          <p:nvPr/>
        </p:nvSpPr>
        <p:spPr>
          <a:xfrm>
            <a:off x="516731" y="2105025"/>
            <a:ext cx="353213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Varenicline</a:t>
            </a:r>
            <a:endParaRPr lang="en-US" sz="1725" dirty="0"/>
          </a:p>
        </p:txBody>
      </p:sp>
      <p:sp>
        <p:nvSpPr>
          <p:cNvPr id="33" name="SK-4-text-32"/>
          <p:cNvSpPr/>
          <p:nvPr/>
        </p:nvSpPr>
        <p:spPr>
          <a:xfrm>
            <a:off x="1796951" y="2466974"/>
            <a:ext cx="9715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EFFECTIVE</a:t>
            </a:r>
            <a:endParaRPr lang="en-US" sz="825" dirty="0"/>
          </a:p>
        </p:txBody>
      </p:sp>
      <p:sp>
        <p:nvSpPr>
          <p:cNvPr id="34" name="SK-4-text-33"/>
          <p:cNvSpPr/>
          <p:nvPr/>
        </p:nvSpPr>
        <p:spPr>
          <a:xfrm>
            <a:off x="571500" y="298861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RELATIVE EFFICACY</a:t>
            </a:r>
            <a:endParaRPr lang="en-US" sz="900" dirty="0"/>
          </a:p>
        </p:txBody>
      </p:sp>
      <p:sp>
        <p:nvSpPr>
          <p:cNvPr id="35" name="SK-4-text-34"/>
          <p:cNvSpPr/>
          <p:nvPr/>
        </p:nvSpPr>
        <p:spPr>
          <a:xfrm>
            <a:off x="571500" y="319816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effective single medication available. Superior to single NRT and Bupropion.</a:t>
            </a:r>
            <a:endParaRPr lang="en-US" sz="1200" dirty="0"/>
          </a:p>
        </p:txBody>
      </p:sp>
      <p:sp>
        <p:nvSpPr>
          <p:cNvPr id="36" name="SK-4-text-35"/>
          <p:cNvSpPr/>
          <p:nvPr/>
        </p:nvSpPr>
        <p:spPr>
          <a:xfrm>
            <a:off x="571500" y="4039493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</a:t>
            </a:r>
            <a:endParaRPr lang="en-US" sz="900" dirty="0"/>
          </a:p>
        </p:txBody>
      </p:sp>
      <p:sp>
        <p:nvSpPr>
          <p:cNvPr id="37" name="SK-4-text-36"/>
          <p:cNvSpPr/>
          <p:nvPr/>
        </p:nvSpPr>
        <p:spPr>
          <a:xfrm>
            <a:off x="571500" y="4249043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 agonist at α4β2 nicotinic receptors; reduces reward and withdrawal.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571500" y="509036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2025 STATUS</a:t>
            </a:r>
            <a:endParaRPr lang="en-US" sz="900" dirty="0"/>
          </a:p>
        </p:txBody>
      </p:sp>
      <p:sp>
        <p:nvSpPr>
          <p:cNvPr id="39" name="SK-4-text-38"/>
          <p:cNvSpPr/>
          <p:nvPr/>
        </p:nvSpPr>
        <p:spPr>
          <a:xfrm>
            <a:off x="571500" y="529991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Return of nitrosamine-compliant generics (Autumn 2024) and Champix (July 2025).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916781" y="6019651"/>
            <a:ext cx="29630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Check renal function before prescribing; start 1-2 weeks before quit date.</a:t>
            </a:r>
            <a:endParaRPr lang="en-US" sz="975" dirty="0"/>
          </a:p>
        </p:txBody>
      </p:sp>
      <p:sp>
        <p:nvSpPr>
          <p:cNvPr id="41" name="SK-4-text-40"/>
          <p:cNvSpPr/>
          <p:nvPr/>
        </p:nvSpPr>
        <p:spPr>
          <a:xfrm>
            <a:off x="4329857" y="2105025"/>
            <a:ext cx="353213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Cytisinicline</a:t>
            </a:r>
            <a:endParaRPr lang="en-US" sz="1725" dirty="0"/>
          </a:p>
        </p:txBody>
      </p:sp>
      <p:sp>
        <p:nvSpPr>
          <p:cNvPr id="42" name="SK-4-text-41"/>
          <p:cNvSpPr/>
          <p:nvPr/>
        </p:nvSpPr>
        <p:spPr>
          <a:xfrm>
            <a:off x="5591026" y="2471738"/>
            <a:ext cx="85725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FOR 2025</a:t>
            </a:r>
            <a:endParaRPr lang="en-US" sz="825" dirty="0"/>
          </a:p>
        </p:txBody>
      </p:sp>
      <p:sp>
        <p:nvSpPr>
          <p:cNvPr id="43" name="SK-4-text-42"/>
          <p:cNvSpPr/>
          <p:nvPr/>
        </p:nvSpPr>
        <p:spPr>
          <a:xfrm>
            <a:off x="4384625" y="298861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RELATIVE EFFICACY</a:t>
            </a:r>
            <a:endParaRPr lang="en-US" sz="900" dirty="0"/>
          </a:p>
        </p:txBody>
      </p:sp>
      <p:sp>
        <p:nvSpPr>
          <p:cNvPr id="44" name="SK-4-text-43"/>
          <p:cNvSpPr/>
          <p:nvPr/>
        </p:nvSpPr>
        <p:spPr>
          <a:xfrm>
            <a:off x="4384625" y="319816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High-efficacy option. Comparable to Varenicline in receptor binding and outcomes.</a:t>
            </a:r>
            <a:endParaRPr lang="en-US" sz="1200" dirty="0"/>
          </a:p>
        </p:txBody>
      </p:sp>
      <p:sp>
        <p:nvSpPr>
          <p:cNvPr id="45" name="SK-4-text-44"/>
          <p:cNvSpPr/>
          <p:nvPr/>
        </p:nvSpPr>
        <p:spPr>
          <a:xfrm>
            <a:off x="4384625" y="4039493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</a:t>
            </a:r>
            <a:endParaRPr lang="en-US" sz="900" dirty="0"/>
          </a:p>
        </p:txBody>
      </p:sp>
      <p:sp>
        <p:nvSpPr>
          <p:cNvPr id="46" name="SK-4-text-45"/>
          <p:cNvSpPr/>
          <p:nvPr/>
        </p:nvSpPr>
        <p:spPr>
          <a:xfrm>
            <a:off x="4384625" y="4249043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Plant-based selective partial agonist at α4β2 nicotinic receptors.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4384625" y="509036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2025 STATUS</a:t>
            </a:r>
            <a:endParaRPr lang="en-US" sz="900" dirty="0"/>
          </a:p>
        </p:txBody>
      </p:sp>
      <p:sp>
        <p:nvSpPr>
          <p:cNvPr id="48" name="SK-4-text-47"/>
          <p:cNvSpPr/>
          <p:nvPr/>
        </p:nvSpPr>
        <p:spPr>
          <a:xfrm>
            <a:off x="4384625" y="529991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integrated into NICE NG209. Prescription-only 25-day reducing schedule.</a:t>
            </a:r>
            <a:endParaRPr lang="en-US" sz="1200" dirty="0"/>
          </a:p>
        </p:txBody>
      </p:sp>
      <p:sp>
        <p:nvSpPr>
          <p:cNvPr id="49" name="SK-4-text-48"/>
          <p:cNvSpPr/>
          <p:nvPr/>
        </p:nvSpPr>
        <p:spPr>
          <a:xfrm>
            <a:off x="4729907" y="6019651"/>
            <a:ext cx="29630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Quit by Day 5. Contraindicated in recent MI, Stroke, or Arrhythmia.</a:t>
            </a:r>
            <a:endParaRPr lang="en-US" sz="975" dirty="0"/>
          </a:p>
        </p:txBody>
      </p:sp>
      <p:sp>
        <p:nvSpPr>
          <p:cNvPr id="50" name="SK-4-text-49"/>
          <p:cNvSpPr/>
          <p:nvPr/>
        </p:nvSpPr>
        <p:spPr>
          <a:xfrm>
            <a:off x="8142982" y="2105025"/>
            <a:ext cx="353213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05EB8"/>
                </a:solidFill>
              </a:rPr>
              <a:t>Combination NRT</a:t>
            </a:r>
            <a:endParaRPr lang="en-US" sz="1725" dirty="0"/>
          </a:p>
        </p:txBody>
      </p:sp>
      <p:sp>
        <p:nvSpPr>
          <p:cNvPr id="51" name="SK-4-text-50"/>
          <p:cNvSpPr/>
          <p:nvPr/>
        </p:nvSpPr>
        <p:spPr>
          <a:xfrm>
            <a:off x="9604177" y="2459831"/>
            <a:ext cx="609600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LINE</a:t>
            </a:r>
            <a:endParaRPr lang="en-US" sz="825" dirty="0"/>
          </a:p>
        </p:txBody>
      </p:sp>
      <p:sp>
        <p:nvSpPr>
          <p:cNvPr id="52" name="SK-4-text-51"/>
          <p:cNvSpPr/>
          <p:nvPr/>
        </p:nvSpPr>
        <p:spPr>
          <a:xfrm>
            <a:off x="8197751" y="298861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RELATIVE EFFICACY</a:t>
            </a:r>
            <a:endParaRPr lang="en-US" sz="900" dirty="0"/>
          </a:p>
        </p:txBody>
      </p:sp>
      <p:sp>
        <p:nvSpPr>
          <p:cNvPr id="53" name="SK-4-text-52"/>
          <p:cNvSpPr/>
          <p:nvPr/>
        </p:nvSpPr>
        <p:spPr>
          <a:xfrm>
            <a:off x="8197751" y="319816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Significantly more effective than single-product NRT. Safest option for many.</a:t>
            </a:r>
            <a:endParaRPr lang="en-US" sz="1200" dirty="0"/>
          </a:p>
        </p:txBody>
      </p:sp>
      <p:sp>
        <p:nvSpPr>
          <p:cNvPr id="54" name="SK-4-text-53"/>
          <p:cNvSpPr/>
          <p:nvPr/>
        </p:nvSpPr>
        <p:spPr>
          <a:xfrm>
            <a:off x="8197751" y="4039493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</a:t>
            </a:r>
            <a:endParaRPr lang="en-US" sz="900" dirty="0"/>
          </a:p>
        </p:txBody>
      </p:sp>
      <p:sp>
        <p:nvSpPr>
          <p:cNvPr id="55" name="SK-4-text-54"/>
          <p:cNvSpPr/>
          <p:nvPr/>
        </p:nvSpPr>
        <p:spPr>
          <a:xfrm>
            <a:off x="8197751" y="4249043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Steady background nicotine (patch) + fast-acting breakthrough relief.</a:t>
            </a:r>
            <a:endParaRPr lang="en-US" sz="1200" dirty="0"/>
          </a:p>
        </p:txBody>
      </p:sp>
      <p:sp>
        <p:nvSpPr>
          <p:cNvPr id="56" name="SK-4-text-55"/>
          <p:cNvSpPr/>
          <p:nvPr/>
        </p:nvSpPr>
        <p:spPr>
          <a:xfrm>
            <a:off x="8197751" y="5090368"/>
            <a:ext cx="349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6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2025 STATUS</a:t>
            </a:r>
            <a:endParaRPr lang="en-US" sz="900" dirty="0"/>
          </a:p>
        </p:txBody>
      </p:sp>
      <p:sp>
        <p:nvSpPr>
          <p:cNvPr id="57" name="SK-4-text-56"/>
          <p:cNvSpPr/>
          <p:nvPr/>
        </p:nvSpPr>
        <p:spPr>
          <a:xfrm>
            <a:off x="8197751" y="5299918"/>
            <a:ext cx="34226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Remains first-line choice. Only medication recommended in pregnancy.</a:t>
            </a:r>
            <a:endParaRPr lang="en-US" sz="1200" dirty="0"/>
          </a:p>
        </p:txBody>
      </p:sp>
      <p:sp>
        <p:nvSpPr>
          <p:cNvPr id="58" name="SK-4-text-57"/>
          <p:cNvSpPr/>
          <p:nvPr/>
        </p:nvSpPr>
        <p:spPr>
          <a:xfrm>
            <a:off x="8543032" y="6019651"/>
            <a:ext cx="29630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6A0D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AKT: Under-dosing is the main cause of failure. Use highest suitable dose.</a:t>
            </a:r>
            <a:endParaRPr lang="en-US" sz="975" dirty="0"/>
          </a:p>
        </p:txBody>
      </p:sp>
      <p:sp>
        <p:nvSpPr>
          <p:cNvPr id="59" name="SK-4-text-58"/>
          <p:cNvSpPr/>
          <p:nvPr/>
        </p:nvSpPr>
        <p:spPr>
          <a:xfrm>
            <a:off x="381000" y="6629400"/>
            <a:ext cx="7482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Training Content: Smoking Cessation Pharmacotherapy</a:t>
            </a:r>
            <a:endParaRPr lang="en-US" sz="900" dirty="0"/>
          </a:p>
        </p:txBody>
      </p:sp>
      <p:sp>
        <p:nvSpPr>
          <p:cNvPr id="60" name="SK-4-text-59"/>
          <p:cNvSpPr/>
          <p:nvPr/>
        </p:nvSpPr>
        <p:spPr>
          <a:xfrm>
            <a:off x="9391650" y="6629400"/>
            <a:ext cx="280035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Created June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390650"/>
            <a:ext cx="11430000" cy="71437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04963"/>
            <a:ext cx="285750" cy="2857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295525"/>
            <a:ext cx="5600700" cy="372427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2409825"/>
            <a:ext cx="5372100" cy="3619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474714"/>
            <a:ext cx="190500" cy="15582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2295525"/>
            <a:ext cx="5600700" cy="372427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2409825"/>
            <a:ext cx="5372100" cy="36195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24600" y="2474714"/>
            <a:ext cx="190500" cy="155823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24600" y="4787503"/>
            <a:ext cx="2628900" cy="775097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7800" y="4787503"/>
            <a:ext cx="2628900" cy="775097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6210300"/>
            <a:ext cx="11430000" cy="4191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6324600"/>
            <a:ext cx="238125" cy="190500"/>
          </a:xfrm>
          <a:prstGeom prst="rect">
            <a:avLst/>
          </a:prstGeom>
        </p:spPr>
      </p:pic>
      <p:sp>
        <p:nvSpPr>
          <p:cNvPr id="16" name="SK-5-text-15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NRT — First-line, Flexible, Safest Option</a:t>
            </a:r>
            <a:endParaRPr lang="en-US" sz="2400" dirty="0"/>
          </a:p>
        </p:txBody>
      </p:sp>
      <p:sp>
        <p:nvSpPr>
          <p:cNvPr id="17" name="SK-5-text-16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18" name="SK-5-text-17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19" name="SK-5-text-18"/>
          <p:cNvSpPr/>
          <p:nvPr/>
        </p:nvSpPr>
        <p:spPr>
          <a:xfrm>
            <a:off x="1000125" y="1504950"/>
            <a:ext cx="106203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Delivers therapeutic nicotine without tar or CO. Reduces withdrawal and cravings. Single-product NRT typically replaces </a:t>
            </a: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~50%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smoker's nicotine exposure.</a:t>
            </a:r>
            <a:endParaRPr lang="en-US" sz="1275" dirty="0"/>
          </a:p>
        </p:txBody>
      </p:sp>
      <p:sp>
        <p:nvSpPr>
          <p:cNvPr id="20" name="SK-5-text-19"/>
          <p:cNvSpPr/>
          <p:nvPr/>
        </p:nvSpPr>
        <p:spPr>
          <a:xfrm>
            <a:off x="781050" y="240982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Best Practice &amp; Dosing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723900" y="2895600"/>
            <a:ext cx="51968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Combination NRT is Preferred</a:t>
            </a:r>
            <a:endParaRPr lang="en-US" sz="1200" dirty="0"/>
          </a:p>
        </p:txBody>
      </p:sp>
      <p:sp>
        <p:nvSpPr>
          <p:cNvPr id="22" name="SK-5-text-21"/>
          <p:cNvSpPr/>
          <p:nvPr/>
        </p:nvSpPr>
        <p:spPr>
          <a:xfrm>
            <a:off x="723900" y="3137446"/>
            <a:ext cx="903732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Patch (background) + Fast-acting product (breakthrough).</a:t>
            </a:r>
            <a:endParaRPr lang="en-US" sz="1050" dirty="0"/>
          </a:p>
        </p:txBody>
      </p:sp>
      <p:sp>
        <p:nvSpPr>
          <p:cNvPr id="23" name="SK-5-text-22"/>
          <p:cNvSpPr/>
          <p:nvPr/>
        </p:nvSpPr>
        <p:spPr>
          <a:xfrm>
            <a:off x="723900" y="3428851"/>
            <a:ext cx="4282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High &amp; Sufficient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723900" y="3670697"/>
            <a:ext cx="96774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 reason for failure: Under-dosing or stopping too early.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723900" y="3962102"/>
            <a:ext cx="501396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Prescribe in Short Tranches</a:t>
            </a:r>
            <a:endParaRPr lang="en-US" sz="1200" dirty="0"/>
          </a:p>
        </p:txBody>
      </p:sp>
      <p:sp>
        <p:nvSpPr>
          <p:cNvPr id="26" name="SK-5-text-25"/>
          <p:cNvSpPr/>
          <p:nvPr/>
        </p:nvSpPr>
        <p:spPr>
          <a:xfrm>
            <a:off x="723900" y="4203948"/>
            <a:ext cx="67437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review schedule: 2-2-4-4 weeks.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723900" y="4495354"/>
            <a:ext cx="281940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Course Duration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723900" y="4737199"/>
            <a:ext cx="727710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duration: 8–12 weeks of treatment.</a:t>
            </a:r>
            <a:endParaRPr lang="en-US" sz="1050" dirty="0"/>
          </a:p>
        </p:txBody>
      </p:sp>
      <p:sp>
        <p:nvSpPr>
          <p:cNvPr id="29" name="SK-5-text-28"/>
          <p:cNvSpPr/>
          <p:nvPr/>
        </p:nvSpPr>
        <p:spPr>
          <a:xfrm>
            <a:off x="6610350" y="2409825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A202C"/>
                </a:solidFill>
              </a:rPr>
              <a:t>Product &amp; Side Effects</a:t>
            </a:r>
            <a:endParaRPr lang="en-US" sz="1500" dirty="0"/>
          </a:p>
        </p:txBody>
      </p:sp>
      <p:sp>
        <p:nvSpPr>
          <p:cNvPr id="30" name="SK-5-text-29"/>
          <p:cNvSpPr/>
          <p:nvPr/>
        </p:nvSpPr>
        <p:spPr>
          <a:xfrm>
            <a:off x="6553200" y="2886075"/>
            <a:ext cx="51435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Fast-acting options: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Gum, lozenge, nasal spray, inhalator, or microtabs.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6419850" y="4882753"/>
            <a:ext cx="2514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Patch Effects</a:t>
            </a:r>
            <a:endParaRPr lang="en-US" sz="1050" dirty="0"/>
          </a:p>
        </p:txBody>
      </p:sp>
      <p:sp>
        <p:nvSpPr>
          <p:cNvPr id="32" name="SK-5-text-31"/>
          <p:cNvSpPr/>
          <p:nvPr/>
        </p:nvSpPr>
        <p:spPr>
          <a:xfrm>
            <a:off x="6419850" y="5120878"/>
            <a:ext cx="24384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Local skin irritation; vivid dreams if worn overnight.</a:t>
            </a:r>
            <a:endParaRPr lang="en-US" sz="1050" dirty="0"/>
          </a:p>
        </p:txBody>
      </p:sp>
      <p:sp>
        <p:nvSpPr>
          <p:cNvPr id="33" name="SK-5-text-32"/>
          <p:cNvSpPr/>
          <p:nvPr/>
        </p:nvSpPr>
        <p:spPr>
          <a:xfrm>
            <a:off x="9163050" y="4882753"/>
            <a:ext cx="25146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Oral Effects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9163050" y="5120878"/>
            <a:ext cx="24384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Throat irritation, hiccups, nausea, mouth soreness.</a:t>
            </a:r>
            <a:endParaRPr lang="en-US" sz="1050" dirty="0"/>
          </a:p>
        </p:txBody>
      </p:sp>
      <p:sp>
        <p:nvSpPr>
          <p:cNvPr id="35" name="SK-5-text-34"/>
          <p:cNvSpPr/>
          <p:nvPr/>
        </p:nvSpPr>
        <p:spPr>
          <a:xfrm>
            <a:off x="6372225" y="5705475"/>
            <a:ext cx="5819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*Most local reactions settle within a few days of regular use.</a:t>
            </a:r>
            <a:endParaRPr lang="en-US" sz="1050" dirty="0"/>
          </a:p>
        </p:txBody>
      </p:sp>
      <p:sp>
        <p:nvSpPr>
          <p:cNvPr id="36" name="SK-5-text-35"/>
          <p:cNvSpPr/>
          <p:nvPr/>
        </p:nvSpPr>
        <p:spPr>
          <a:xfrm>
            <a:off x="923925" y="6305550"/>
            <a:ext cx="112680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8A74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 If a patient declines combination NRT, only then offer a single-product NRT.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43025"/>
            <a:ext cx="5091559" cy="1952476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504950"/>
            <a:ext cx="238125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447901"/>
            <a:ext cx="5091559" cy="128200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609826"/>
            <a:ext cx="238125" cy="1905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4882307"/>
            <a:ext cx="5091559" cy="14400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01159" y="1343025"/>
            <a:ext cx="6109841" cy="501015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01159" y="1343025"/>
            <a:ext cx="6109841" cy="41910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1159" y="1762125"/>
            <a:ext cx="1832818" cy="998339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33977" y="1762125"/>
            <a:ext cx="4277023" cy="998339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1159" y="2760464"/>
            <a:ext cx="1832818" cy="998339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33977" y="2760464"/>
            <a:ext cx="4277023" cy="998339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48277" y="2866132"/>
            <a:ext cx="178594" cy="148828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01159" y="3758803"/>
            <a:ext cx="1832818" cy="998339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33977" y="3758803"/>
            <a:ext cx="4277023" cy="998339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648277" y="3864471"/>
            <a:ext cx="178594" cy="148828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01159" y="4757142"/>
            <a:ext cx="1832818" cy="998339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33977" y="4757142"/>
            <a:ext cx="4277023" cy="998339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01159" y="5755481"/>
            <a:ext cx="6109841" cy="597694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24" name="SK-6-text-23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NRT Contraindications and Cautions</a:t>
            </a:r>
            <a:endParaRPr lang="en-US" sz="2400" dirty="0"/>
          </a:p>
        </p:txBody>
      </p:sp>
      <p:sp>
        <p:nvSpPr>
          <p:cNvPr id="25" name="SK-6-text-24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26" name="SK-6-text-25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27" name="SK-6-text-26"/>
          <p:cNvSpPr/>
          <p:nvPr/>
        </p:nvSpPr>
        <p:spPr>
          <a:xfrm>
            <a:off x="828675" y="1457325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8900"/>
                </a:solidFill>
              </a:rPr>
              <a:t>General Cautions (Amber)</a:t>
            </a:r>
            <a:endParaRPr lang="en-US" sz="1500" dirty="0"/>
          </a:p>
        </p:txBody>
      </p:sp>
      <p:sp>
        <p:nvSpPr>
          <p:cNvPr id="28" name="SK-6-text-27"/>
          <p:cNvSpPr/>
          <p:nvPr/>
        </p:nvSpPr>
        <p:spPr>
          <a:xfrm>
            <a:off x="495300" y="1819275"/>
            <a:ext cx="882491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Cardiovascular disease (unstable/recent MI)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495300" y="2103090"/>
            <a:ext cx="843629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Diabetes mellitus (monitor blood glucose)</a:t>
            </a:r>
            <a:endParaRPr lang="en-US" sz="1275" dirty="0"/>
          </a:p>
        </p:txBody>
      </p:sp>
      <p:sp>
        <p:nvSpPr>
          <p:cNvPr id="30" name="SK-6-text-29"/>
          <p:cNvSpPr/>
          <p:nvPr/>
        </p:nvSpPr>
        <p:spPr>
          <a:xfrm>
            <a:off x="495300" y="2386905"/>
            <a:ext cx="707612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Severe renal or hepatic impairment</a:t>
            </a:r>
            <a:endParaRPr lang="en-US" sz="1275" dirty="0"/>
          </a:p>
        </p:txBody>
      </p:sp>
      <p:sp>
        <p:nvSpPr>
          <p:cNvPr id="31" name="SK-6-text-30"/>
          <p:cNvSpPr/>
          <p:nvPr/>
        </p:nvSpPr>
        <p:spPr>
          <a:xfrm>
            <a:off x="495300" y="2670721"/>
            <a:ext cx="979646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Phaeochromocytoma &amp; uncontrolled hyperthyroidism</a:t>
            </a:r>
            <a:endParaRPr lang="en-US" sz="1275" dirty="0"/>
          </a:p>
        </p:txBody>
      </p:sp>
      <p:sp>
        <p:nvSpPr>
          <p:cNvPr id="32" name="SK-6-text-31"/>
          <p:cNvSpPr/>
          <p:nvPr/>
        </p:nvSpPr>
        <p:spPr>
          <a:xfrm>
            <a:off x="495300" y="2954536"/>
            <a:ext cx="9213532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GI: Oesophagitis, gastritis, or peptic ulcers</a:t>
            </a:r>
            <a:endParaRPr lang="en-US" sz="1275" dirty="0"/>
          </a:p>
        </p:txBody>
      </p:sp>
      <p:sp>
        <p:nvSpPr>
          <p:cNvPr id="33" name="SK-6-text-32"/>
          <p:cNvSpPr/>
          <p:nvPr/>
        </p:nvSpPr>
        <p:spPr>
          <a:xfrm>
            <a:off x="828675" y="3562201"/>
            <a:ext cx="5486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8A745"/>
                </a:solidFill>
              </a:rPr>
              <a:t>Clinical Balancing Point</a:t>
            </a:r>
            <a:endParaRPr lang="en-US" sz="1500" dirty="0"/>
          </a:p>
        </p:txBody>
      </p:sp>
      <p:sp>
        <p:nvSpPr>
          <p:cNvPr id="34" name="SK-6-text-33"/>
          <p:cNvSpPr/>
          <p:nvPr/>
        </p:nvSpPr>
        <p:spPr>
          <a:xfrm>
            <a:off x="495300" y="3924151"/>
            <a:ext cx="4862959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Continued smoking poses a far greater risk than NRT use in almost all clinical scenarios.</a:t>
            </a:r>
            <a:endParaRPr lang="en-US" sz="1275" dirty="0"/>
          </a:p>
        </p:txBody>
      </p:sp>
      <p:sp>
        <p:nvSpPr>
          <p:cNvPr id="35" name="SK-6-text-34"/>
          <p:cNvSpPr/>
          <p:nvPr/>
        </p:nvSpPr>
        <p:spPr>
          <a:xfrm>
            <a:off x="495300" y="4415582"/>
            <a:ext cx="99974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Balance the risks of nicotine delivery vs. tar/CO/carcinogens.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700088" y="5034707"/>
            <a:ext cx="478675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84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AKT EXAM PEARL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533400" y="5310932"/>
            <a:ext cx="4786759" cy="5447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NRT is the ONLY smoking cessation medication recommended in pregnancy.</a:t>
            </a:r>
            <a:endParaRPr lang="en-US" sz="1650" dirty="0"/>
          </a:p>
        </p:txBody>
      </p:sp>
      <p:sp>
        <p:nvSpPr>
          <p:cNvPr id="38" name="SK-6-text-37"/>
          <p:cNvSpPr/>
          <p:nvPr/>
        </p:nvSpPr>
        <p:spPr>
          <a:xfrm>
            <a:off x="533400" y="5969943"/>
            <a:ext cx="81838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E9EFF3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*Remove patches at night to reduce fetal exposure.</a:t>
            </a:r>
            <a:endParaRPr lang="en-US" sz="1050" dirty="0"/>
          </a:p>
        </p:txBody>
      </p:sp>
      <p:sp>
        <p:nvSpPr>
          <p:cNvPr id="39" name="SK-6-text-38"/>
          <p:cNvSpPr/>
          <p:nvPr/>
        </p:nvSpPr>
        <p:spPr>
          <a:xfrm>
            <a:off x="5815459" y="1343025"/>
            <a:ext cx="1836971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</a:rPr>
              <a:t>NRT Product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7648277" y="1343025"/>
            <a:ext cx="4543723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</a:rPr>
              <a:t>Specific Cautions / Red Flags</a:t>
            </a:r>
            <a:endParaRPr lang="en-US" sz="1200" dirty="0"/>
          </a:p>
        </p:txBody>
      </p:sp>
      <p:sp>
        <p:nvSpPr>
          <p:cNvPr id="41" name="SK-6-text-40"/>
          <p:cNvSpPr/>
          <p:nvPr/>
        </p:nvSpPr>
        <p:spPr>
          <a:xfrm>
            <a:off x="5815459" y="1838325"/>
            <a:ext cx="247650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Gum / Microtab</a:t>
            </a:r>
            <a:endParaRPr lang="en-US" sz="1125" dirty="0"/>
          </a:p>
        </p:txBody>
      </p:sp>
      <p:sp>
        <p:nvSpPr>
          <p:cNvPr id="42" name="SK-6-text-41"/>
          <p:cNvSpPr/>
          <p:nvPr/>
        </p:nvSpPr>
        <p:spPr>
          <a:xfrm>
            <a:off x="7648277" y="1762125"/>
            <a:ext cx="4048423" cy="9983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 suited for dentures, gum disease, or sore throats. Microtabs contain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aspartame</a:t>
            </a: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(caution in PKU).</a:t>
            </a:r>
            <a:endParaRPr lang="en-US" sz="1125" dirty="0"/>
          </a:p>
        </p:txBody>
      </p:sp>
      <p:sp>
        <p:nvSpPr>
          <p:cNvPr id="43" name="SK-6-text-42"/>
          <p:cNvSpPr/>
          <p:nvPr/>
        </p:nvSpPr>
        <p:spPr>
          <a:xfrm>
            <a:off x="5815459" y="2836664"/>
            <a:ext cx="29908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Transdermal Patch</a:t>
            </a:r>
            <a:endParaRPr lang="en-US" sz="1125" dirty="0"/>
          </a:p>
        </p:txBody>
      </p:sp>
      <p:sp>
        <p:nvSpPr>
          <p:cNvPr id="44" name="SK-6-text-43"/>
          <p:cNvSpPr/>
          <p:nvPr/>
        </p:nvSpPr>
        <p:spPr>
          <a:xfrm>
            <a:off x="7884021" y="2760464"/>
            <a:ext cx="4048423" cy="9983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Psoriasis, chronic dermatitis, or hypersensitivity to adhesives.</a:t>
            </a:r>
            <a:endParaRPr lang="en-US" sz="1125" dirty="0"/>
          </a:p>
        </p:txBody>
      </p:sp>
      <p:sp>
        <p:nvSpPr>
          <p:cNvPr id="45" name="SK-6-text-44"/>
          <p:cNvSpPr/>
          <p:nvPr/>
        </p:nvSpPr>
        <p:spPr>
          <a:xfrm>
            <a:off x="5815459" y="3835003"/>
            <a:ext cx="29908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Inhalator / Spray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7884021" y="3758803"/>
            <a:ext cx="4048423" cy="9983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Asthma or hyperreactive airways. Caution in chronic throat disease.</a:t>
            </a:r>
            <a:endParaRPr lang="en-US" sz="1125" dirty="0"/>
          </a:p>
        </p:txBody>
      </p:sp>
      <p:sp>
        <p:nvSpPr>
          <p:cNvPr id="47" name="SK-6-text-46"/>
          <p:cNvSpPr/>
          <p:nvPr/>
        </p:nvSpPr>
        <p:spPr>
          <a:xfrm>
            <a:off x="5815459" y="4833342"/>
            <a:ext cx="12763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Lozenge</a:t>
            </a:r>
            <a:endParaRPr lang="en-US" sz="1125" dirty="0"/>
          </a:p>
        </p:txBody>
      </p:sp>
      <p:sp>
        <p:nvSpPr>
          <p:cNvPr id="48" name="SK-6-text-47"/>
          <p:cNvSpPr/>
          <p:nvPr/>
        </p:nvSpPr>
        <p:spPr>
          <a:xfrm>
            <a:off x="7648277" y="4757142"/>
            <a:ext cx="4048423" cy="9983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Contains sodium (caution in low-salt diets). Aspartame risk for Phenylketonuria (PKU).</a:t>
            </a:r>
            <a:endParaRPr lang="en-US" sz="1125" dirty="0"/>
          </a:p>
        </p:txBody>
      </p:sp>
      <p:sp>
        <p:nvSpPr>
          <p:cNvPr id="49" name="SK-6-text-48"/>
          <p:cNvSpPr/>
          <p:nvPr/>
        </p:nvSpPr>
        <p:spPr>
          <a:xfrm>
            <a:off x="5815459" y="5755481"/>
            <a:ext cx="6376541" cy="597694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8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Universal Red Flags:</a:t>
            </a:r>
            <a:r>
              <a:rPr lang="en-US" sz="9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Hypersensitivity to nicotine; Children under 12 years (lack of safety data).</a:t>
            </a:r>
            <a:endParaRPr lang="en-US" sz="975" dirty="0"/>
          </a:p>
        </p:txBody>
      </p:sp>
      <p:sp>
        <p:nvSpPr>
          <p:cNvPr id="50" name="SK-6-text-49"/>
          <p:cNvSpPr/>
          <p:nvPr/>
        </p:nvSpPr>
        <p:spPr>
          <a:xfrm>
            <a:off x="0" y="6534150"/>
            <a:ext cx="114300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 check this advice and drug doses with the latest NICE/BNF guidance. This document is for educational purposes only.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43025"/>
            <a:ext cx="6222950" cy="1842046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98253"/>
            <a:ext cx="214313" cy="17532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375571"/>
            <a:ext cx="6222950" cy="323626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3530798"/>
            <a:ext cx="214313" cy="17532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842296"/>
            <a:ext cx="1810494" cy="404813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794" y="3842296"/>
            <a:ext cx="2390626" cy="40481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96420" y="3842296"/>
            <a:ext cx="1793230" cy="404813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4247108"/>
            <a:ext cx="1810494" cy="404813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05794" y="4247108"/>
            <a:ext cx="2390626" cy="40481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6420" y="4247108"/>
            <a:ext cx="1793230" cy="40481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4651921"/>
            <a:ext cx="1810494" cy="40481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5794" y="4651921"/>
            <a:ext cx="2390626" cy="40481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96420" y="4651921"/>
            <a:ext cx="1793230" cy="404813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5056733"/>
            <a:ext cx="1810494" cy="404813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05794" y="5056733"/>
            <a:ext cx="2390626" cy="404813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6420" y="5056733"/>
            <a:ext cx="1793230" cy="404813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2550" y="1343025"/>
            <a:ext cx="4978450" cy="180975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46850" y="1498253"/>
            <a:ext cx="214313" cy="175320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32550" y="3305175"/>
            <a:ext cx="4978450" cy="3306663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46850" y="3460403"/>
            <a:ext cx="214313" cy="17532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46850" y="3790950"/>
            <a:ext cx="4749850" cy="1174254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61150" y="3918942"/>
            <a:ext cx="178594" cy="148828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946850" y="5079504"/>
            <a:ext cx="4749850" cy="1418034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61150" y="5207496"/>
            <a:ext cx="178594" cy="148828"/>
          </a:xfrm>
          <a:prstGeom prst="rect">
            <a:avLst/>
          </a:prstGeom>
        </p:spPr>
      </p:pic>
      <p:sp>
        <p:nvSpPr>
          <p:cNvPr id="29" name="SK-7-text-28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Varenicline — Most Effective Single Drug</a:t>
            </a:r>
            <a:endParaRPr lang="en-US" sz="2400" dirty="0"/>
          </a:p>
        </p:txBody>
      </p:sp>
      <p:sp>
        <p:nvSpPr>
          <p:cNvPr id="30" name="SK-7-text-29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31" name="SK-7-text-30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32" name="SK-7-text-31"/>
          <p:cNvSpPr/>
          <p:nvPr/>
        </p:nvSpPr>
        <p:spPr>
          <a:xfrm>
            <a:off x="804863" y="1457325"/>
            <a:ext cx="59943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Mechanism &amp; Availability</a:t>
            </a:r>
            <a:endParaRPr lang="en-US" sz="1350" dirty="0"/>
          </a:p>
        </p:txBody>
      </p:sp>
      <p:sp>
        <p:nvSpPr>
          <p:cNvPr id="33" name="SK-7-text-32"/>
          <p:cNvSpPr/>
          <p:nvPr/>
        </p:nvSpPr>
        <p:spPr>
          <a:xfrm>
            <a:off x="495300" y="1809750"/>
            <a:ext cx="116967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Partial Agonist: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Selective for α</a:t>
            </a: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β</a:t>
            </a:r>
            <a:r>
              <a:rPr lang="en-US" sz="9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nicotinic acetylcholine receptors.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685800" y="2099221"/>
            <a:ext cx="970427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withdrawal symptoms and cravings (agonist effect).</a:t>
            </a:r>
            <a:endParaRPr lang="en-US" sz="1125" dirty="0"/>
          </a:p>
        </p:txBody>
      </p:sp>
      <p:sp>
        <p:nvSpPr>
          <p:cNvPr id="35" name="SK-7-text-34"/>
          <p:cNvSpPr/>
          <p:nvPr/>
        </p:nvSpPr>
        <p:spPr>
          <a:xfrm>
            <a:off x="685800" y="2356396"/>
            <a:ext cx="887427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reward effect of smoking (antagonist effect).</a:t>
            </a:r>
            <a:endParaRPr lang="en-US" sz="1125" dirty="0"/>
          </a:p>
        </p:txBody>
      </p:sp>
      <p:sp>
        <p:nvSpPr>
          <p:cNvPr id="36" name="SK-7-text-35"/>
          <p:cNvSpPr/>
          <p:nvPr/>
        </p:nvSpPr>
        <p:spPr>
          <a:xfrm>
            <a:off x="685800" y="2613571"/>
            <a:ext cx="58038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2025 Update: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Nitrosamine-compliant generic returned (Autumn 2024); Champix relaunch (July 2025).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804863" y="3489871"/>
            <a:ext cx="68580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6A0DAD"/>
                </a:solidFill>
              </a:rPr>
              <a:t>Standard 12-Week Dosing Schedule</a:t>
            </a:r>
            <a:endParaRPr lang="en-US" sz="1350" dirty="0"/>
          </a:p>
        </p:txBody>
      </p:sp>
      <p:sp>
        <p:nvSpPr>
          <p:cNvPr id="38" name="SK-7-text-37"/>
          <p:cNvSpPr/>
          <p:nvPr/>
        </p:nvSpPr>
        <p:spPr>
          <a:xfrm>
            <a:off x="590550" y="3842296"/>
            <a:ext cx="1696194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Timeframe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2401044" y="3842296"/>
            <a:ext cx="227632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</a:t>
            </a:r>
            <a:endParaRPr lang="en-US" sz="1125" dirty="0"/>
          </a:p>
        </p:txBody>
      </p:sp>
      <p:sp>
        <p:nvSpPr>
          <p:cNvPr id="40" name="SK-7-text-39"/>
          <p:cNvSpPr/>
          <p:nvPr/>
        </p:nvSpPr>
        <p:spPr>
          <a:xfrm>
            <a:off x="4791670" y="3842296"/>
            <a:ext cx="167893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590550" y="4247108"/>
            <a:ext cx="1814847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 – 3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2401044" y="4247108"/>
            <a:ext cx="26008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micrograms</a:t>
            </a:r>
            <a:endParaRPr lang="en-US" sz="1125" dirty="0"/>
          </a:p>
        </p:txBody>
      </p:sp>
      <p:sp>
        <p:nvSpPr>
          <p:cNvPr id="43" name="SK-7-text-42"/>
          <p:cNvSpPr/>
          <p:nvPr/>
        </p:nvSpPr>
        <p:spPr>
          <a:xfrm>
            <a:off x="4791670" y="4247108"/>
            <a:ext cx="167893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Once Daily</a:t>
            </a:r>
            <a:endParaRPr lang="en-US" sz="1125" dirty="0"/>
          </a:p>
        </p:txBody>
      </p:sp>
      <p:sp>
        <p:nvSpPr>
          <p:cNvPr id="44" name="SK-7-text-43"/>
          <p:cNvSpPr/>
          <p:nvPr/>
        </p:nvSpPr>
        <p:spPr>
          <a:xfrm>
            <a:off x="590550" y="4651921"/>
            <a:ext cx="1814847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4 – 7</a:t>
            </a:r>
            <a:endParaRPr lang="en-US" sz="1125" dirty="0"/>
          </a:p>
        </p:txBody>
      </p:sp>
      <p:sp>
        <p:nvSpPr>
          <p:cNvPr id="45" name="SK-7-text-44"/>
          <p:cNvSpPr/>
          <p:nvPr/>
        </p:nvSpPr>
        <p:spPr>
          <a:xfrm>
            <a:off x="2401044" y="4651921"/>
            <a:ext cx="2600805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micrograms</a:t>
            </a:r>
            <a:endParaRPr lang="en-US" sz="1125" dirty="0"/>
          </a:p>
        </p:txBody>
      </p:sp>
      <p:sp>
        <p:nvSpPr>
          <p:cNvPr id="46" name="SK-7-text-45"/>
          <p:cNvSpPr/>
          <p:nvPr/>
        </p:nvSpPr>
        <p:spPr>
          <a:xfrm>
            <a:off x="4791670" y="4651921"/>
            <a:ext cx="176180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Twice Daily</a:t>
            </a:r>
            <a:endParaRPr lang="en-US" sz="1125" dirty="0"/>
          </a:p>
        </p:txBody>
      </p:sp>
      <p:sp>
        <p:nvSpPr>
          <p:cNvPr id="47" name="SK-7-text-46"/>
          <p:cNvSpPr/>
          <p:nvPr/>
        </p:nvSpPr>
        <p:spPr>
          <a:xfrm>
            <a:off x="590550" y="5056733"/>
            <a:ext cx="1865984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 8 – End</a:t>
            </a:r>
            <a:endParaRPr lang="en-US" sz="1125" dirty="0"/>
          </a:p>
        </p:txBody>
      </p:sp>
      <p:sp>
        <p:nvSpPr>
          <p:cNvPr id="48" name="SK-7-text-47"/>
          <p:cNvSpPr/>
          <p:nvPr/>
        </p:nvSpPr>
        <p:spPr>
          <a:xfrm>
            <a:off x="2401044" y="5056733"/>
            <a:ext cx="2276326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milligram</a:t>
            </a:r>
            <a:endParaRPr lang="en-US" sz="1125" dirty="0"/>
          </a:p>
        </p:txBody>
      </p:sp>
      <p:sp>
        <p:nvSpPr>
          <p:cNvPr id="49" name="SK-7-text-48"/>
          <p:cNvSpPr/>
          <p:nvPr/>
        </p:nvSpPr>
        <p:spPr>
          <a:xfrm>
            <a:off x="4791670" y="5056733"/>
            <a:ext cx="1761800" cy="404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Twice Daily</a:t>
            </a:r>
            <a:endParaRPr lang="en-US" sz="1125" dirty="0"/>
          </a:p>
        </p:txBody>
      </p:sp>
      <p:sp>
        <p:nvSpPr>
          <p:cNvPr id="50" name="SK-7-text-49"/>
          <p:cNvSpPr/>
          <p:nvPr/>
        </p:nvSpPr>
        <p:spPr>
          <a:xfrm>
            <a:off x="685800" y="5575846"/>
            <a:ext cx="785739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Date: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1–2 weeks before target quit date.</a:t>
            </a:r>
            <a:endParaRPr lang="en-US" sz="1125" dirty="0"/>
          </a:p>
        </p:txBody>
      </p:sp>
      <p:sp>
        <p:nvSpPr>
          <p:cNvPr id="51" name="SK-7-text-50"/>
          <p:cNvSpPr/>
          <p:nvPr/>
        </p:nvSpPr>
        <p:spPr>
          <a:xfrm>
            <a:off x="685800" y="5833021"/>
            <a:ext cx="990474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12 weeks (extend further 12 weeks if required).</a:t>
            </a:r>
            <a:endParaRPr lang="en-US" sz="1125" dirty="0"/>
          </a:p>
        </p:txBody>
      </p:sp>
      <p:sp>
        <p:nvSpPr>
          <p:cNvPr id="52" name="SK-7-text-51"/>
          <p:cNvSpPr/>
          <p:nvPr/>
        </p:nvSpPr>
        <p:spPr>
          <a:xfrm>
            <a:off x="7256413" y="1457325"/>
            <a:ext cx="4749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Common Side Effects</a:t>
            </a:r>
            <a:endParaRPr lang="en-US" sz="1350" dirty="0"/>
          </a:p>
        </p:txBody>
      </p:sp>
      <p:sp>
        <p:nvSpPr>
          <p:cNvPr id="53" name="SK-7-text-52"/>
          <p:cNvSpPr/>
          <p:nvPr/>
        </p:nvSpPr>
        <p:spPr>
          <a:xfrm>
            <a:off x="7137350" y="1809750"/>
            <a:ext cx="505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Nausea: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common; often settles with time.</a:t>
            </a:r>
            <a:endParaRPr lang="en-US" sz="1125" dirty="0"/>
          </a:p>
        </p:txBody>
      </p:sp>
      <p:sp>
        <p:nvSpPr>
          <p:cNvPr id="54" name="SK-7-text-53"/>
          <p:cNvSpPr/>
          <p:nvPr/>
        </p:nvSpPr>
        <p:spPr>
          <a:xfrm>
            <a:off x="7137350" y="2066925"/>
            <a:ext cx="505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Sleep: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Insomnia and vivid/unusual dreams.</a:t>
            </a:r>
            <a:endParaRPr lang="en-US" sz="1125" dirty="0"/>
          </a:p>
        </p:txBody>
      </p:sp>
      <p:sp>
        <p:nvSpPr>
          <p:cNvPr id="55" name="SK-7-text-54"/>
          <p:cNvSpPr/>
          <p:nvPr/>
        </p:nvSpPr>
        <p:spPr>
          <a:xfrm>
            <a:off x="7137350" y="2324100"/>
            <a:ext cx="5054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Neuro: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Headache, dizziness, GI disturbances.</a:t>
            </a:r>
            <a:endParaRPr lang="en-US" sz="1125" dirty="0"/>
          </a:p>
        </p:txBody>
      </p:sp>
      <p:sp>
        <p:nvSpPr>
          <p:cNvPr id="56" name="SK-7-text-55"/>
          <p:cNvSpPr/>
          <p:nvPr/>
        </p:nvSpPr>
        <p:spPr>
          <a:xfrm>
            <a:off x="7137350" y="2581275"/>
            <a:ext cx="45593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Mood: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changes (though no proven causal link with suicidal ideation).</a:t>
            </a:r>
            <a:endParaRPr lang="en-US" sz="1125" dirty="0"/>
          </a:p>
        </p:txBody>
      </p:sp>
      <p:sp>
        <p:nvSpPr>
          <p:cNvPr id="57" name="SK-7-text-56"/>
          <p:cNvSpPr/>
          <p:nvPr/>
        </p:nvSpPr>
        <p:spPr>
          <a:xfrm>
            <a:off x="7256413" y="3419475"/>
            <a:ext cx="47498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005EB8"/>
                </a:solidFill>
              </a:rPr>
              <a:t>Safety Dashboard</a:t>
            </a:r>
            <a:endParaRPr lang="en-US" sz="1350" dirty="0"/>
          </a:p>
        </p:txBody>
      </p:sp>
      <p:sp>
        <p:nvSpPr>
          <p:cNvPr id="58" name="SK-7-text-57"/>
          <p:cNvSpPr/>
          <p:nvPr/>
        </p:nvSpPr>
        <p:spPr>
          <a:xfrm>
            <a:off x="7315944" y="3886200"/>
            <a:ext cx="4521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5303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Contraindications</a:t>
            </a:r>
            <a:endParaRPr lang="en-US" sz="1125" dirty="0"/>
          </a:p>
        </p:txBody>
      </p:sp>
      <p:sp>
        <p:nvSpPr>
          <p:cNvPr id="59" name="SK-7-text-58"/>
          <p:cNvSpPr/>
          <p:nvPr/>
        </p:nvSpPr>
        <p:spPr>
          <a:xfrm>
            <a:off x="7251650" y="4138613"/>
            <a:ext cx="44069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and Breastfeeding.</a:t>
            </a:r>
            <a:endParaRPr lang="en-US" sz="1050" dirty="0"/>
          </a:p>
        </p:txBody>
      </p:sp>
      <p:sp>
        <p:nvSpPr>
          <p:cNvPr id="60" name="SK-7-text-59"/>
          <p:cNvSpPr/>
          <p:nvPr/>
        </p:nvSpPr>
        <p:spPr>
          <a:xfrm>
            <a:off x="7251650" y="4382393"/>
            <a:ext cx="44069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under 18 years.</a:t>
            </a:r>
            <a:endParaRPr lang="en-US" sz="1050" dirty="0"/>
          </a:p>
        </p:txBody>
      </p:sp>
      <p:sp>
        <p:nvSpPr>
          <p:cNvPr id="61" name="SK-7-text-60"/>
          <p:cNvSpPr/>
          <p:nvPr/>
        </p:nvSpPr>
        <p:spPr>
          <a:xfrm>
            <a:off x="7251650" y="4626173"/>
            <a:ext cx="4940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Hypersensitivity to varenicline or excipients.</a:t>
            </a:r>
            <a:endParaRPr lang="en-US" sz="1050" dirty="0"/>
          </a:p>
        </p:txBody>
      </p:sp>
      <p:sp>
        <p:nvSpPr>
          <p:cNvPr id="62" name="SK-7-text-61"/>
          <p:cNvSpPr/>
          <p:nvPr/>
        </p:nvSpPr>
        <p:spPr>
          <a:xfrm>
            <a:off x="7315944" y="5174754"/>
            <a:ext cx="45212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4530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Cautions &amp; Monitoring</a:t>
            </a:r>
            <a:endParaRPr lang="en-US" sz="1125" dirty="0"/>
          </a:p>
        </p:txBody>
      </p:sp>
      <p:sp>
        <p:nvSpPr>
          <p:cNvPr id="63" name="SK-7-text-62"/>
          <p:cNvSpPr/>
          <p:nvPr/>
        </p:nvSpPr>
        <p:spPr>
          <a:xfrm>
            <a:off x="7251650" y="5427166"/>
            <a:ext cx="4940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eGFR &lt; 30 (reduce dose to 1mg OD).</a:t>
            </a:r>
            <a:endParaRPr lang="en-US" sz="1050" dirty="0"/>
          </a:p>
        </p:txBody>
      </p:sp>
      <p:sp>
        <p:nvSpPr>
          <p:cNvPr id="64" name="SK-7-text-63"/>
          <p:cNvSpPr/>
          <p:nvPr/>
        </p:nvSpPr>
        <p:spPr>
          <a:xfrm>
            <a:off x="7251650" y="5670947"/>
            <a:ext cx="4940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Psychiatric: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History of major depression/SMI.</a:t>
            </a:r>
            <a:endParaRPr lang="en-US" sz="1050" dirty="0"/>
          </a:p>
        </p:txBody>
      </p:sp>
      <p:sp>
        <p:nvSpPr>
          <p:cNvPr id="65" name="SK-7-text-64"/>
          <p:cNvSpPr/>
          <p:nvPr/>
        </p:nvSpPr>
        <p:spPr>
          <a:xfrm>
            <a:off x="7251650" y="5914727"/>
            <a:ext cx="4940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Epilepsy: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lower seizure threshold.</a:t>
            </a:r>
            <a:endParaRPr lang="en-US" sz="1050" dirty="0"/>
          </a:p>
        </p:txBody>
      </p:sp>
      <p:sp>
        <p:nvSpPr>
          <p:cNvPr id="66" name="SK-7-text-65"/>
          <p:cNvSpPr/>
          <p:nvPr/>
        </p:nvSpPr>
        <p:spPr>
          <a:xfrm>
            <a:off x="7251650" y="6158508"/>
            <a:ext cx="4940350" cy="1866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CVD: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Monitor for new/worsening symptoms.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43025"/>
            <a:ext cx="6720780" cy="7143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2209800"/>
            <a:ext cx="6720780" cy="33242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09800"/>
            <a:ext cx="6720780" cy="4286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209800"/>
            <a:ext cx="2103537" cy="42862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84537" y="2209800"/>
            <a:ext cx="3210074" cy="42862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4611" y="2209800"/>
            <a:ext cx="1407170" cy="428625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638425"/>
            <a:ext cx="2103537" cy="57909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4537" y="2638425"/>
            <a:ext cx="3210074" cy="57909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94611" y="2638425"/>
            <a:ext cx="1407170" cy="57909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217515"/>
            <a:ext cx="2103537" cy="57909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4537" y="3217515"/>
            <a:ext cx="3210074" cy="57909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94611" y="3217515"/>
            <a:ext cx="1407170" cy="57909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796605"/>
            <a:ext cx="2103537" cy="57909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4537" y="3796605"/>
            <a:ext cx="3210074" cy="57909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94611" y="3796605"/>
            <a:ext cx="1407170" cy="57909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375696"/>
            <a:ext cx="2103537" cy="57909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4537" y="4375696"/>
            <a:ext cx="3210074" cy="579090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94611" y="4375696"/>
            <a:ext cx="1407170" cy="579090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762625"/>
            <a:ext cx="6720780" cy="41910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5911453"/>
            <a:ext cx="190500" cy="15240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30380" y="1343025"/>
            <a:ext cx="4480620" cy="2357438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82780" y="1533525"/>
            <a:ext cx="190500" cy="152400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30380" y="3824288"/>
            <a:ext cx="4480620" cy="2357438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82780" y="4014788"/>
            <a:ext cx="190500" cy="152400"/>
          </a:xfrm>
          <a:prstGeom prst="rect">
            <a:avLst/>
          </a:prstGeom>
        </p:spPr>
      </p:pic>
      <p:pic>
        <p:nvPicPr>
          <p:cNvPr id="29" name="SK-8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362700"/>
            <a:ext cx="12192000" cy="495300"/>
          </a:xfrm>
          <a:prstGeom prst="rect">
            <a:avLst/>
          </a:prstGeom>
        </p:spPr>
      </p:pic>
      <p:sp>
        <p:nvSpPr>
          <p:cNvPr id="30" name="SK-8-text-29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Cytisinicline / Cytisine — The New NICE 2025 Option</a:t>
            </a:r>
            <a:endParaRPr lang="en-US" sz="2400" dirty="0"/>
          </a:p>
        </p:txBody>
      </p:sp>
      <p:sp>
        <p:nvSpPr>
          <p:cNvPr id="31" name="SK-8-text-30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32" name="SK-8-text-31"/>
          <p:cNvSpPr/>
          <p:nvPr/>
        </p:nvSpPr>
        <p:spPr>
          <a:xfrm>
            <a:off x="381000" y="819150"/>
            <a:ext cx="118110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 • Created June 2026</a:t>
            </a:r>
            <a:endParaRPr lang="en-US" sz="1050" dirty="0"/>
          </a:p>
        </p:txBody>
      </p:sp>
      <p:sp>
        <p:nvSpPr>
          <p:cNvPr id="33" name="SK-8-text-32"/>
          <p:cNvSpPr/>
          <p:nvPr/>
        </p:nvSpPr>
        <p:spPr>
          <a:xfrm>
            <a:off x="571500" y="1457325"/>
            <a:ext cx="64921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Selective partial agonist at </a:t>
            </a:r>
            <a:r>
              <a:rPr lang="en-US" sz="127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α4β2 nicotinic receptors</a:t>
            </a:r>
            <a:r>
              <a:rPr lang="en-US" sz="127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Reduces urges and blocks nicotine binding. Prescription-only (UK Launch Jan 2024).</a:t>
            </a:r>
            <a:endParaRPr lang="en-US" sz="1275" dirty="0"/>
          </a:p>
        </p:txBody>
      </p:sp>
      <p:sp>
        <p:nvSpPr>
          <p:cNvPr id="34" name="SK-8-text-33"/>
          <p:cNvSpPr/>
          <p:nvPr/>
        </p:nvSpPr>
        <p:spPr>
          <a:xfrm>
            <a:off x="495300" y="2209800"/>
            <a:ext cx="207302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DAYS</a:t>
            </a:r>
            <a:endParaRPr lang="en-US" sz="1050" dirty="0"/>
          </a:p>
        </p:txBody>
      </p:sp>
      <p:sp>
        <p:nvSpPr>
          <p:cNvPr id="35" name="SK-8-text-34"/>
          <p:cNvSpPr/>
          <p:nvPr/>
        </p:nvSpPr>
        <p:spPr>
          <a:xfrm>
            <a:off x="2598837" y="2209800"/>
            <a:ext cx="398997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FREQUENCY (1.5MG TABLETS)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5808911" y="2209800"/>
            <a:ext cx="1282417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 DAILY</a:t>
            </a:r>
            <a:endParaRPr lang="en-US" sz="1050" dirty="0"/>
          </a:p>
        </p:txBody>
      </p:sp>
      <p:sp>
        <p:nvSpPr>
          <p:cNvPr id="37" name="SK-8-text-36"/>
          <p:cNvSpPr/>
          <p:nvPr/>
        </p:nvSpPr>
        <p:spPr>
          <a:xfrm>
            <a:off x="495300" y="2638425"/>
            <a:ext cx="1951137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 – 3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2598837" y="2638425"/>
            <a:ext cx="4039519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tablet every 2 hours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5808911" y="2638425"/>
            <a:ext cx="1556848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tablets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495300" y="3217515"/>
            <a:ext cx="2195274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4 – 12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2598837" y="3217515"/>
            <a:ext cx="4492469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tablet every 2.5 hours</a:t>
            </a:r>
            <a:endParaRPr lang="en-US" sz="1200" dirty="0"/>
          </a:p>
        </p:txBody>
      </p:sp>
      <p:sp>
        <p:nvSpPr>
          <p:cNvPr id="42" name="SK-8-text-41"/>
          <p:cNvSpPr/>
          <p:nvPr/>
        </p:nvSpPr>
        <p:spPr>
          <a:xfrm>
            <a:off x="5808911" y="3217515"/>
            <a:ext cx="1556848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tablets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495300" y="3796605"/>
            <a:ext cx="2466950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13 – 16</a:t>
            </a:r>
            <a:endParaRPr lang="en-US" sz="1200" dirty="0"/>
          </a:p>
        </p:txBody>
      </p:sp>
      <p:sp>
        <p:nvSpPr>
          <p:cNvPr id="44" name="SK-8-text-43"/>
          <p:cNvSpPr/>
          <p:nvPr/>
        </p:nvSpPr>
        <p:spPr>
          <a:xfrm>
            <a:off x="2598837" y="3796605"/>
            <a:ext cx="4039519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tablet every 3 hours</a:t>
            </a:r>
            <a:endParaRPr lang="en-US" sz="1200" dirty="0"/>
          </a:p>
        </p:txBody>
      </p:sp>
      <p:sp>
        <p:nvSpPr>
          <p:cNvPr id="45" name="SK-8-text-44"/>
          <p:cNvSpPr/>
          <p:nvPr/>
        </p:nvSpPr>
        <p:spPr>
          <a:xfrm>
            <a:off x="5808911" y="3796605"/>
            <a:ext cx="1556848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tablets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495300" y="4375696"/>
            <a:ext cx="2466950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17 – 20</a:t>
            </a:r>
            <a:endParaRPr lang="en-US" sz="1200" dirty="0"/>
          </a:p>
        </p:txBody>
      </p:sp>
      <p:sp>
        <p:nvSpPr>
          <p:cNvPr id="47" name="SK-8-text-46"/>
          <p:cNvSpPr/>
          <p:nvPr/>
        </p:nvSpPr>
        <p:spPr>
          <a:xfrm>
            <a:off x="2598837" y="4375696"/>
            <a:ext cx="4039519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tablet every 5 hours</a:t>
            </a:r>
            <a:endParaRPr lang="en-US" sz="1200" dirty="0"/>
          </a:p>
        </p:txBody>
      </p:sp>
      <p:sp>
        <p:nvSpPr>
          <p:cNvPr id="48" name="SK-8-text-47"/>
          <p:cNvSpPr/>
          <p:nvPr/>
        </p:nvSpPr>
        <p:spPr>
          <a:xfrm>
            <a:off x="5808911" y="4375696"/>
            <a:ext cx="1556848" cy="5790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tablets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495300" y="4954786"/>
            <a:ext cx="2466950" cy="5792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21 – 25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2598837" y="4954786"/>
            <a:ext cx="3529949" cy="5792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– 2 tablets daily</a:t>
            </a:r>
            <a:endParaRPr lang="en-US" sz="1200" dirty="0"/>
          </a:p>
        </p:txBody>
      </p:sp>
      <p:sp>
        <p:nvSpPr>
          <p:cNvPr id="51" name="SK-8-text-50"/>
          <p:cNvSpPr/>
          <p:nvPr/>
        </p:nvSpPr>
        <p:spPr>
          <a:xfrm>
            <a:off x="5808911" y="4954786"/>
            <a:ext cx="1556848" cy="57923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tablets</a:t>
            </a:r>
            <a:endParaRPr lang="en-US" sz="1200" dirty="0"/>
          </a:p>
        </p:txBody>
      </p:sp>
      <p:sp>
        <p:nvSpPr>
          <p:cNvPr id="52" name="SK-8-text-51"/>
          <p:cNvSpPr/>
          <p:nvPr/>
        </p:nvSpPr>
        <p:spPr>
          <a:xfrm>
            <a:off x="762000" y="5762625"/>
            <a:ext cx="11430000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E462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MANDATORY: Quit date should be no later than Day 5 of the schedule.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7768530" y="1466850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C3545"/>
                </a:solidFill>
              </a:rPr>
              <a:t>CONTRAINDICATIONS</a:t>
            </a:r>
            <a:endParaRPr lang="en-US" sz="1500" dirty="0"/>
          </a:p>
        </p:txBody>
      </p:sp>
      <p:sp>
        <p:nvSpPr>
          <p:cNvPr id="54" name="SK-8-text-53"/>
          <p:cNvSpPr/>
          <p:nvPr/>
        </p:nvSpPr>
        <p:spPr>
          <a:xfrm>
            <a:off x="7625655" y="1847850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Unstable Angina / Recent MI</a:t>
            </a:r>
            <a:endParaRPr lang="en-US" sz="1125" dirty="0"/>
          </a:p>
        </p:txBody>
      </p:sp>
      <p:sp>
        <p:nvSpPr>
          <p:cNvPr id="55" name="SK-8-text-54"/>
          <p:cNvSpPr/>
          <p:nvPr/>
        </p:nvSpPr>
        <p:spPr>
          <a:xfrm>
            <a:off x="7625655" y="2095500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Clinically significant arrhythmias</a:t>
            </a:r>
            <a:endParaRPr lang="en-US" sz="1125" dirty="0"/>
          </a:p>
        </p:txBody>
      </p:sp>
      <p:sp>
        <p:nvSpPr>
          <p:cNvPr id="56" name="SK-8-text-55"/>
          <p:cNvSpPr/>
          <p:nvPr/>
        </p:nvSpPr>
        <p:spPr>
          <a:xfrm>
            <a:off x="7625655" y="2343150"/>
            <a:ext cx="4252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Recent Stroke</a:t>
            </a:r>
            <a:endParaRPr lang="en-US" sz="1125" dirty="0"/>
          </a:p>
        </p:txBody>
      </p:sp>
      <p:sp>
        <p:nvSpPr>
          <p:cNvPr id="57" name="SK-8-text-56"/>
          <p:cNvSpPr/>
          <p:nvPr/>
        </p:nvSpPr>
        <p:spPr>
          <a:xfrm>
            <a:off x="7625655" y="2590800"/>
            <a:ext cx="4362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&amp; Breastfeeding</a:t>
            </a:r>
            <a:endParaRPr lang="en-US" sz="1125" dirty="0"/>
          </a:p>
        </p:txBody>
      </p:sp>
      <p:sp>
        <p:nvSpPr>
          <p:cNvPr id="58" name="SK-8-text-57"/>
          <p:cNvSpPr/>
          <p:nvPr/>
        </p:nvSpPr>
        <p:spPr>
          <a:xfrm>
            <a:off x="7625655" y="2838450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Age: Under 18 or Over 65</a:t>
            </a:r>
            <a:endParaRPr lang="en-US" sz="1125" dirty="0"/>
          </a:p>
        </p:txBody>
      </p:sp>
      <p:sp>
        <p:nvSpPr>
          <p:cNvPr id="59" name="SK-8-text-58"/>
          <p:cNvSpPr/>
          <p:nvPr/>
        </p:nvSpPr>
        <p:spPr>
          <a:xfrm>
            <a:off x="7625655" y="3086100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Hypersensitivity to components</a:t>
            </a:r>
            <a:endParaRPr lang="en-US" sz="1125" dirty="0"/>
          </a:p>
        </p:txBody>
      </p:sp>
      <p:sp>
        <p:nvSpPr>
          <p:cNvPr id="60" name="SK-8-text-59"/>
          <p:cNvSpPr/>
          <p:nvPr/>
        </p:nvSpPr>
        <p:spPr>
          <a:xfrm>
            <a:off x="7768530" y="3948112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5621"/>
                </a:solidFill>
              </a:rPr>
              <a:t>CAUTIONS &amp; NOTES</a:t>
            </a:r>
            <a:endParaRPr lang="en-US" sz="1500" dirty="0"/>
          </a:p>
        </p:txBody>
      </p:sp>
      <p:sp>
        <p:nvSpPr>
          <p:cNvPr id="61" name="SK-8-text-60"/>
          <p:cNvSpPr/>
          <p:nvPr/>
        </p:nvSpPr>
        <p:spPr>
          <a:xfrm>
            <a:off x="7625655" y="4329113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IHD, Heart Failure, Hypertension</a:t>
            </a:r>
            <a:endParaRPr lang="en-US" sz="1125" dirty="0"/>
          </a:p>
        </p:txBody>
      </p:sp>
      <p:sp>
        <p:nvSpPr>
          <p:cNvPr id="62" name="SK-8-text-61"/>
          <p:cNvSpPr/>
          <p:nvPr/>
        </p:nvSpPr>
        <p:spPr>
          <a:xfrm>
            <a:off x="7625655" y="4576763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Gastric/Duodenal Ulcers, GORD</a:t>
            </a:r>
            <a:endParaRPr lang="en-US" sz="1125" dirty="0"/>
          </a:p>
        </p:txBody>
      </p:sp>
      <p:sp>
        <p:nvSpPr>
          <p:cNvPr id="63" name="SK-8-text-62"/>
          <p:cNvSpPr/>
          <p:nvPr/>
        </p:nvSpPr>
        <p:spPr>
          <a:xfrm>
            <a:off x="7625655" y="4824413"/>
            <a:ext cx="45339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 / Hyperthyroidism</a:t>
            </a:r>
            <a:endParaRPr lang="en-US" sz="1125" dirty="0"/>
          </a:p>
        </p:txBody>
      </p:sp>
      <p:sp>
        <p:nvSpPr>
          <p:cNvPr id="64" name="SK-8-text-63"/>
          <p:cNvSpPr/>
          <p:nvPr/>
        </p:nvSpPr>
        <p:spPr>
          <a:xfrm>
            <a:off x="7625655" y="5072063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Schizophrenia / Psychiatric history</a:t>
            </a:r>
            <a:endParaRPr lang="en-US" sz="1125" dirty="0"/>
          </a:p>
        </p:txBody>
      </p:sp>
      <p:sp>
        <p:nvSpPr>
          <p:cNvPr id="65" name="SK-8-text-64"/>
          <p:cNvSpPr/>
          <p:nvPr/>
        </p:nvSpPr>
        <p:spPr>
          <a:xfrm>
            <a:off x="7625655" y="5319713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Barrier contraception needed (Hormonal users)</a:t>
            </a:r>
            <a:endParaRPr lang="en-US" sz="1125" dirty="0"/>
          </a:p>
        </p:txBody>
      </p:sp>
      <p:sp>
        <p:nvSpPr>
          <p:cNvPr id="66" name="SK-8-text-65"/>
          <p:cNvSpPr/>
          <p:nvPr/>
        </p:nvSpPr>
        <p:spPr>
          <a:xfrm>
            <a:off x="7625655" y="5567363"/>
            <a:ext cx="45663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with anti-tuberculosis drugs</a:t>
            </a:r>
            <a:endParaRPr lang="en-US" sz="1125" dirty="0"/>
          </a:p>
        </p:txBody>
      </p:sp>
      <p:sp>
        <p:nvSpPr>
          <p:cNvPr id="67" name="SK-8-text-66"/>
          <p:cNvSpPr/>
          <p:nvPr/>
        </p:nvSpPr>
        <p:spPr>
          <a:xfrm>
            <a:off x="0" y="6362700"/>
            <a:ext cx="1143000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 check this advice and drug doses with the latest NICE/BNF guidance. This document is for educational purposes only.</a:t>
            </a:r>
            <a:endParaRPr lang="en-US" sz="900" dirty="0"/>
          </a:p>
          <a:p>
            <a:pPr marL="0" indent="0" algn="ctr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16205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52550"/>
            <a:ext cx="4480620" cy="35909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466850"/>
            <a:ext cx="4252020" cy="31432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19238"/>
            <a:ext cx="190500" cy="1524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194620"/>
            <a:ext cx="178594" cy="14287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451795"/>
            <a:ext cx="178594" cy="14287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708970"/>
            <a:ext cx="178594" cy="14287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2962275"/>
            <a:ext cx="1143000" cy="35242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300" y="2962275"/>
            <a:ext cx="3109020" cy="35242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314700"/>
            <a:ext cx="1143000" cy="352425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300" y="3314700"/>
            <a:ext cx="3109020" cy="352425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667125"/>
            <a:ext cx="1143000" cy="35242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38300" y="3667125"/>
            <a:ext cx="3109020" cy="35242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5095875"/>
            <a:ext cx="4480620" cy="120967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210175"/>
            <a:ext cx="4252020" cy="31432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5262563"/>
            <a:ext cx="190500" cy="152400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5642670"/>
            <a:ext cx="178594" cy="14287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59410" y="5642670"/>
            <a:ext cx="178594" cy="142875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5300" y="5976045"/>
            <a:ext cx="178594" cy="142875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59410" y="5976045"/>
            <a:ext cx="178594" cy="142875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90220" y="1352550"/>
            <a:ext cx="6720780" cy="2597795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04520" y="1466850"/>
            <a:ext cx="6492180" cy="314325"/>
          </a:xfrm>
          <a:prstGeom prst="rect">
            <a:avLst/>
          </a:prstGeom>
        </p:spPr>
      </p:pic>
      <p:pic>
        <p:nvPicPr>
          <p:cNvPr id="26" name="SK-9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04520" y="1519238"/>
            <a:ext cx="190500" cy="152400"/>
          </a:xfrm>
          <a:prstGeom prst="rect">
            <a:avLst/>
          </a:prstGeom>
        </p:spPr>
      </p:pic>
      <p:pic>
        <p:nvPicPr>
          <p:cNvPr id="27" name="SK-9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966770" y="1497806"/>
            <a:ext cx="647700" cy="195263"/>
          </a:xfrm>
          <a:prstGeom prst="rect">
            <a:avLst/>
          </a:prstGeom>
        </p:spPr>
      </p:pic>
      <p:pic>
        <p:nvPicPr>
          <p:cNvPr id="28" name="SK-9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04520" y="1899345"/>
            <a:ext cx="178594" cy="142875"/>
          </a:xfrm>
          <a:prstGeom prst="rect">
            <a:avLst/>
          </a:prstGeom>
        </p:spPr>
      </p:pic>
      <p:pic>
        <p:nvPicPr>
          <p:cNvPr id="29" name="SK-9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545860" y="1899345"/>
            <a:ext cx="178594" cy="142875"/>
          </a:xfrm>
          <a:prstGeom prst="rect">
            <a:avLst/>
          </a:prstGeom>
        </p:spPr>
      </p:pic>
      <p:pic>
        <p:nvPicPr>
          <p:cNvPr id="30" name="SK-9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04520" y="2194620"/>
            <a:ext cx="178594" cy="142875"/>
          </a:xfrm>
          <a:prstGeom prst="rect">
            <a:avLst/>
          </a:prstGeom>
        </p:spPr>
      </p:pic>
      <p:pic>
        <p:nvPicPr>
          <p:cNvPr id="31" name="SK-9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545860" y="2194620"/>
            <a:ext cx="178594" cy="142875"/>
          </a:xfrm>
          <a:prstGeom prst="rect">
            <a:avLst/>
          </a:prstGeom>
        </p:spPr>
      </p:pic>
      <p:pic>
        <p:nvPicPr>
          <p:cNvPr id="32" name="SK-9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204520" y="2489895"/>
            <a:ext cx="178594" cy="142875"/>
          </a:xfrm>
          <a:prstGeom prst="rect">
            <a:avLst/>
          </a:prstGeom>
        </p:spPr>
      </p:pic>
      <p:pic>
        <p:nvPicPr>
          <p:cNvPr id="33" name="SK-9-img-32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545860" y="2489895"/>
            <a:ext cx="178594" cy="142875"/>
          </a:xfrm>
          <a:prstGeom prst="rect">
            <a:avLst/>
          </a:prstGeom>
        </p:spPr>
      </p:pic>
      <p:pic>
        <p:nvPicPr>
          <p:cNvPr id="34" name="SK-9-img-33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04520" y="2785170"/>
            <a:ext cx="178594" cy="142875"/>
          </a:xfrm>
          <a:prstGeom prst="rect">
            <a:avLst/>
          </a:prstGeom>
        </p:spPr>
      </p:pic>
      <p:pic>
        <p:nvPicPr>
          <p:cNvPr id="35" name="SK-9-img-34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090220" y="4102745"/>
            <a:ext cx="6720780" cy="2202805"/>
          </a:xfrm>
          <a:prstGeom prst="rect">
            <a:avLst/>
          </a:prstGeom>
        </p:spPr>
      </p:pic>
      <p:pic>
        <p:nvPicPr>
          <p:cNvPr id="36" name="SK-9-img-35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5204520" y="4217045"/>
            <a:ext cx="6492180" cy="314325"/>
          </a:xfrm>
          <a:prstGeom prst="rect">
            <a:avLst/>
          </a:prstGeom>
        </p:spPr>
      </p:pic>
      <p:pic>
        <p:nvPicPr>
          <p:cNvPr id="37" name="SK-9-img-36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204520" y="4269432"/>
            <a:ext cx="190500" cy="152400"/>
          </a:xfrm>
          <a:prstGeom prst="rect">
            <a:avLst/>
          </a:prstGeom>
        </p:spPr>
      </p:pic>
      <p:pic>
        <p:nvPicPr>
          <p:cNvPr id="38" name="SK-9-img-37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04520" y="4649539"/>
            <a:ext cx="178594" cy="142875"/>
          </a:xfrm>
          <a:prstGeom prst="rect">
            <a:avLst/>
          </a:prstGeom>
        </p:spPr>
      </p:pic>
      <p:pic>
        <p:nvPicPr>
          <p:cNvPr id="39" name="SK-9-img-38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04520" y="4906714"/>
            <a:ext cx="178594" cy="142875"/>
          </a:xfrm>
          <a:prstGeom prst="rect">
            <a:avLst/>
          </a:prstGeom>
        </p:spPr>
      </p:pic>
      <p:pic>
        <p:nvPicPr>
          <p:cNvPr id="40" name="SK-9-img-39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04520" y="5163889"/>
            <a:ext cx="178594" cy="142875"/>
          </a:xfrm>
          <a:prstGeom prst="rect">
            <a:avLst/>
          </a:prstGeom>
        </p:spPr>
      </p:pic>
      <p:pic>
        <p:nvPicPr>
          <p:cNvPr id="41" name="SK-9-img-4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04520" y="5421064"/>
            <a:ext cx="178594" cy="142875"/>
          </a:xfrm>
          <a:prstGeom prst="rect">
            <a:avLst/>
          </a:prstGeom>
        </p:spPr>
      </p:pic>
      <p:pic>
        <p:nvPicPr>
          <p:cNvPr id="42" name="SK-9-img-4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5204520" y="5678239"/>
            <a:ext cx="178594" cy="142875"/>
          </a:xfrm>
          <a:prstGeom prst="rect">
            <a:avLst/>
          </a:prstGeom>
        </p:spPr>
      </p:pic>
      <p:pic>
        <p:nvPicPr>
          <p:cNvPr id="43" name="SK-9-img-4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0" y="6496050"/>
            <a:ext cx="12192000" cy="361950"/>
          </a:xfrm>
          <a:prstGeom prst="rect">
            <a:avLst/>
          </a:prstGeom>
        </p:spPr>
      </p:pic>
      <p:pic>
        <p:nvPicPr>
          <p:cNvPr id="44" name="SK-9-img-43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381000" y="6626721"/>
            <a:ext cx="142875" cy="114300"/>
          </a:xfrm>
          <a:prstGeom prst="rect">
            <a:avLst/>
          </a:prstGeom>
        </p:spPr>
      </p:pic>
      <p:sp>
        <p:nvSpPr>
          <p:cNvPr id="45" name="SK-9-text-44"/>
          <p:cNvSpPr/>
          <p:nvPr/>
        </p:nvSpPr>
        <p:spPr>
          <a:xfrm>
            <a:off x="381000" y="285750"/>
            <a:ext cx="11811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kern="0" spc="-38" dirty="0">
                <a:solidFill>
                  <a:srgbClr val="1A202C"/>
                </a:solidFill>
              </a:rPr>
              <a:t>Bupropion — Useful but Caution-heavy</a:t>
            </a:r>
            <a:endParaRPr lang="en-US" sz="2400" dirty="0"/>
          </a:p>
        </p:txBody>
      </p:sp>
      <p:sp>
        <p:nvSpPr>
          <p:cNvPr id="46" name="SK-9-text-45"/>
          <p:cNvSpPr/>
          <p:nvPr/>
        </p:nvSpPr>
        <p:spPr>
          <a:xfrm>
            <a:off x="9111555" y="542925"/>
            <a:ext cx="308044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2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| CLINICAL TEACHING</a:t>
            </a:r>
            <a:endParaRPr lang="en-US" sz="1050" dirty="0"/>
          </a:p>
        </p:txBody>
      </p:sp>
      <p:sp>
        <p:nvSpPr>
          <p:cNvPr id="47" name="SK-9-text-46"/>
          <p:cNvSpPr/>
          <p:nvPr/>
        </p:nvSpPr>
        <p:spPr>
          <a:xfrm>
            <a:off x="381000" y="819150"/>
            <a:ext cx="11506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NICE NG209 (2025) Compliance</a:t>
            </a:r>
            <a:endParaRPr lang="en-US" sz="1050" dirty="0"/>
          </a:p>
        </p:txBody>
      </p:sp>
      <p:sp>
        <p:nvSpPr>
          <p:cNvPr id="48" name="SK-9-text-47"/>
          <p:cNvSpPr/>
          <p:nvPr/>
        </p:nvSpPr>
        <p:spPr>
          <a:xfrm>
            <a:off x="781050" y="1466850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Mechanism &amp; Administration</a:t>
            </a:r>
            <a:endParaRPr lang="en-US" sz="1350" dirty="0"/>
          </a:p>
        </p:txBody>
      </p:sp>
      <p:sp>
        <p:nvSpPr>
          <p:cNvPr id="49" name="SK-9-text-48"/>
          <p:cNvSpPr/>
          <p:nvPr/>
        </p:nvSpPr>
        <p:spPr>
          <a:xfrm>
            <a:off x="495300" y="1857375"/>
            <a:ext cx="71056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005E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Dopamine/Noradrenaline Reuptake Inhibitor</a:t>
            </a:r>
            <a:endParaRPr lang="en-US" sz="1125" dirty="0"/>
          </a:p>
        </p:txBody>
      </p:sp>
      <p:sp>
        <p:nvSpPr>
          <p:cNvPr id="50" name="SK-9-text-49"/>
          <p:cNvSpPr/>
          <p:nvPr/>
        </p:nvSpPr>
        <p:spPr>
          <a:xfrm>
            <a:off x="673894" y="2152650"/>
            <a:ext cx="8058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nicotine withdrawal symptoms and urges.</a:t>
            </a:r>
            <a:endParaRPr lang="en-US" sz="1125" dirty="0"/>
          </a:p>
        </p:txBody>
      </p:sp>
      <p:sp>
        <p:nvSpPr>
          <p:cNvPr id="51" name="SK-9-text-50"/>
          <p:cNvSpPr/>
          <p:nvPr/>
        </p:nvSpPr>
        <p:spPr>
          <a:xfrm>
            <a:off x="673894" y="2409825"/>
            <a:ext cx="8572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Non-competitive inhibition of nicotinic receptors.</a:t>
            </a:r>
            <a:endParaRPr lang="en-US" sz="1125" dirty="0"/>
          </a:p>
        </p:txBody>
      </p:sp>
      <p:sp>
        <p:nvSpPr>
          <p:cNvPr id="52" name="SK-9-text-51"/>
          <p:cNvSpPr/>
          <p:nvPr/>
        </p:nvSpPr>
        <p:spPr>
          <a:xfrm>
            <a:off x="673894" y="2667000"/>
            <a:ext cx="7772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 1–2 weeks before the target quit date.</a:t>
            </a:r>
            <a:endParaRPr lang="en-US" sz="1125" dirty="0"/>
          </a:p>
        </p:txBody>
      </p:sp>
      <p:sp>
        <p:nvSpPr>
          <p:cNvPr id="53" name="SK-9-text-52"/>
          <p:cNvSpPr/>
          <p:nvPr/>
        </p:nvSpPr>
        <p:spPr>
          <a:xfrm>
            <a:off x="571500" y="2962275"/>
            <a:ext cx="1370584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Days 1–6</a:t>
            </a:r>
            <a:endParaRPr lang="en-US" sz="1050" dirty="0"/>
          </a:p>
        </p:txBody>
      </p:sp>
      <p:sp>
        <p:nvSpPr>
          <p:cNvPr id="54" name="SK-9-text-53"/>
          <p:cNvSpPr/>
          <p:nvPr/>
        </p:nvSpPr>
        <p:spPr>
          <a:xfrm>
            <a:off x="1714500" y="2962275"/>
            <a:ext cx="303282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150 mg Once Daily</a:t>
            </a:r>
            <a:endParaRPr lang="en-US" sz="1050" dirty="0"/>
          </a:p>
        </p:txBody>
      </p:sp>
      <p:sp>
        <p:nvSpPr>
          <p:cNvPr id="55" name="SK-9-text-54"/>
          <p:cNvSpPr/>
          <p:nvPr/>
        </p:nvSpPr>
        <p:spPr>
          <a:xfrm>
            <a:off x="571500" y="3314700"/>
            <a:ext cx="10668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Day 7+</a:t>
            </a:r>
            <a:endParaRPr lang="en-US" sz="1050" dirty="0"/>
          </a:p>
        </p:txBody>
      </p:sp>
      <p:sp>
        <p:nvSpPr>
          <p:cNvPr id="56" name="SK-9-text-55"/>
          <p:cNvSpPr/>
          <p:nvPr/>
        </p:nvSpPr>
        <p:spPr>
          <a:xfrm>
            <a:off x="1714500" y="3314700"/>
            <a:ext cx="5250185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150 mg Twice Daily (Max 300mg)</a:t>
            </a:r>
            <a:endParaRPr lang="en-US" sz="1050" dirty="0"/>
          </a:p>
        </p:txBody>
      </p:sp>
      <p:sp>
        <p:nvSpPr>
          <p:cNvPr id="57" name="SK-9-text-56"/>
          <p:cNvSpPr/>
          <p:nvPr/>
        </p:nvSpPr>
        <p:spPr>
          <a:xfrm>
            <a:off x="571500" y="3667125"/>
            <a:ext cx="106680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Course</a:t>
            </a:r>
            <a:endParaRPr lang="en-US" sz="1050" dirty="0"/>
          </a:p>
        </p:txBody>
      </p:sp>
      <p:sp>
        <p:nvSpPr>
          <p:cNvPr id="58" name="SK-9-text-57"/>
          <p:cNvSpPr/>
          <p:nvPr/>
        </p:nvSpPr>
        <p:spPr>
          <a:xfrm>
            <a:off x="1714500" y="3667125"/>
            <a:ext cx="3779150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Usually 7–9 weeks total</a:t>
            </a:r>
            <a:endParaRPr lang="en-US" sz="1050" dirty="0"/>
          </a:p>
        </p:txBody>
      </p:sp>
      <p:sp>
        <p:nvSpPr>
          <p:cNvPr id="59" name="SK-9-text-58"/>
          <p:cNvSpPr/>
          <p:nvPr/>
        </p:nvSpPr>
        <p:spPr>
          <a:xfrm>
            <a:off x="781050" y="5210175"/>
            <a:ext cx="399478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Common Side Effects</a:t>
            </a:r>
            <a:endParaRPr lang="en-US" sz="1350" dirty="0"/>
          </a:p>
        </p:txBody>
      </p:sp>
      <p:sp>
        <p:nvSpPr>
          <p:cNvPr id="60" name="SK-9-text-59"/>
          <p:cNvSpPr/>
          <p:nvPr/>
        </p:nvSpPr>
        <p:spPr>
          <a:xfrm>
            <a:off x="673894" y="5600700"/>
            <a:ext cx="20879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Dry mouth</a:t>
            </a:r>
            <a:endParaRPr lang="en-US" sz="1125" dirty="0"/>
          </a:p>
        </p:txBody>
      </p:sp>
      <p:sp>
        <p:nvSpPr>
          <p:cNvPr id="61" name="SK-9-text-60"/>
          <p:cNvSpPr/>
          <p:nvPr/>
        </p:nvSpPr>
        <p:spPr>
          <a:xfrm>
            <a:off x="2838004" y="5600700"/>
            <a:ext cx="20879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Headache</a:t>
            </a:r>
            <a:endParaRPr lang="en-US" sz="1125" dirty="0"/>
          </a:p>
        </p:txBody>
      </p:sp>
      <p:sp>
        <p:nvSpPr>
          <p:cNvPr id="62" name="SK-9-text-61"/>
          <p:cNvSpPr/>
          <p:nvPr/>
        </p:nvSpPr>
        <p:spPr>
          <a:xfrm>
            <a:off x="673894" y="5934075"/>
            <a:ext cx="20879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Insomnia</a:t>
            </a:r>
            <a:endParaRPr lang="en-US" sz="1125" dirty="0"/>
          </a:p>
        </p:txBody>
      </p:sp>
      <p:sp>
        <p:nvSpPr>
          <p:cNvPr id="63" name="SK-9-text-62"/>
          <p:cNvSpPr/>
          <p:nvPr/>
        </p:nvSpPr>
        <p:spPr>
          <a:xfrm>
            <a:off x="2838004" y="5934075"/>
            <a:ext cx="208791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Agitation</a:t>
            </a:r>
            <a:endParaRPr lang="en-US" sz="1125" dirty="0"/>
          </a:p>
        </p:txBody>
      </p:sp>
      <p:sp>
        <p:nvSpPr>
          <p:cNvPr id="64" name="SK-9-text-63"/>
          <p:cNvSpPr/>
          <p:nvPr/>
        </p:nvSpPr>
        <p:spPr>
          <a:xfrm>
            <a:off x="5490270" y="1466850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DC3545"/>
                </a:solidFill>
              </a:rPr>
              <a:t>Absolute Contraindications</a:t>
            </a:r>
            <a:endParaRPr lang="en-US" sz="1350" dirty="0"/>
          </a:p>
        </p:txBody>
      </p:sp>
      <p:sp>
        <p:nvSpPr>
          <p:cNvPr id="65" name="SK-9-text-64"/>
          <p:cNvSpPr/>
          <p:nvPr/>
        </p:nvSpPr>
        <p:spPr>
          <a:xfrm>
            <a:off x="8042970" y="1497806"/>
            <a:ext cx="845372" cy="1952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</a:t>
            </a:r>
            <a:endParaRPr lang="en-US" sz="825" dirty="0"/>
          </a:p>
        </p:txBody>
      </p:sp>
      <p:sp>
        <p:nvSpPr>
          <p:cNvPr id="66" name="SK-9-text-65"/>
          <p:cNvSpPr/>
          <p:nvPr/>
        </p:nvSpPr>
        <p:spPr>
          <a:xfrm>
            <a:off x="5383113" y="1866900"/>
            <a:ext cx="4705350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Current/History of Seizures</a:t>
            </a:r>
            <a:endParaRPr lang="en-US" sz="1125" dirty="0"/>
          </a:p>
        </p:txBody>
      </p:sp>
      <p:sp>
        <p:nvSpPr>
          <p:cNvPr id="67" name="SK-9-text-66"/>
          <p:cNvSpPr/>
          <p:nvPr/>
        </p:nvSpPr>
        <p:spPr>
          <a:xfrm>
            <a:off x="8724454" y="1857375"/>
            <a:ext cx="346754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Abrupt Alcohol/Benzo Withdrawal</a:t>
            </a:r>
            <a:endParaRPr lang="en-US" sz="1125" dirty="0"/>
          </a:p>
        </p:txBody>
      </p:sp>
      <p:sp>
        <p:nvSpPr>
          <p:cNvPr id="68" name="SK-9-text-67"/>
          <p:cNvSpPr/>
          <p:nvPr/>
        </p:nvSpPr>
        <p:spPr>
          <a:xfrm>
            <a:off x="5383113" y="2152650"/>
            <a:ext cx="49720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CNS Tumour / Bipolar Disorder</a:t>
            </a:r>
            <a:endParaRPr lang="en-US" sz="1125" dirty="0"/>
          </a:p>
        </p:txBody>
      </p:sp>
      <p:sp>
        <p:nvSpPr>
          <p:cNvPr id="69" name="SK-9-text-68"/>
          <p:cNvSpPr/>
          <p:nvPr/>
        </p:nvSpPr>
        <p:spPr>
          <a:xfrm>
            <a:off x="8724454" y="2152650"/>
            <a:ext cx="346754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Bulimia / Anorexia Nervosa</a:t>
            </a:r>
            <a:endParaRPr lang="en-US" sz="1125" dirty="0"/>
          </a:p>
        </p:txBody>
      </p:sp>
      <p:sp>
        <p:nvSpPr>
          <p:cNvPr id="70" name="SK-9-text-69"/>
          <p:cNvSpPr/>
          <p:nvPr/>
        </p:nvSpPr>
        <p:spPr>
          <a:xfrm>
            <a:off x="5383113" y="2447925"/>
            <a:ext cx="4114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Hepatic Cirrhosis</a:t>
            </a:r>
            <a:endParaRPr lang="en-US" sz="1125" dirty="0"/>
          </a:p>
        </p:txBody>
      </p:sp>
      <p:sp>
        <p:nvSpPr>
          <p:cNvPr id="71" name="SK-9-text-70"/>
          <p:cNvSpPr/>
          <p:nvPr/>
        </p:nvSpPr>
        <p:spPr>
          <a:xfrm>
            <a:off x="8724454" y="2447925"/>
            <a:ext cx="3467546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Pregnancy &amp; Breastfeeding</a:t>
            </a:r>
            <a:endParaRPr lang="en-US" sz="1125" dirty="0"/>
          </a:p>
        </p:txBody>
      </p:sp>
      <p:sp>
        <p:nvSpPr>
          <p:cNvPr id="72" name="SK-9-text-71"/>
          <p:cNvSpPr/>
          <p:nvPr/>
        </p:nvSpPr>
        <p:spPr>
          <a:xfrm>
            <a:off x="5383113" y="2743200"/>
            <a:ext cx="31508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Concomitant MAOIs</a:t>
            </a:r>
            <a:endParaRPr lang="en-US" sz="1125" dirty="0"/>
          </a:p>
        </p:txBody>
      </p:sp>
      <p:sp>
        <p:nvSpPr>
          <p:cNvPr id="73" name="SK-9-text-72"/>
          <p:cNvSpPr/>
          <p:nvPr/>
        </p:nvSpPr>
        <p:spPr>
          <a:xfrm>
            <a:off x="5490270" y="4217045"/>
            <a:ext cx="42005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</a:rPr>
              <a:t>Cautions &amp; Screening</a:t>
            </a:r>
            <a:endParaRPr lang="en-US" sz="1350" dirty="0"/>
          </a:p>
        </p:txBody>
      </p:sp>
      <p:sp>
        <p:nvSpPr>
          <p:cNvPr id="74" name="SK-9-text-73"/>
          <p:cNvSpPr/>
          <p:nvPr/>
        </p:nvSpPr>
        <p:spPr>
          <a:xfrm>
            <a:off x="5383113" y="4607570"/>
            <a:ext cx="68088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Seizure risk factors: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Head trauma, insulin-treated diabetes, stimulants.</a:t>
            </a:r>
            <a:endParaRPr lang="en-US" sz="1125" dirty="0"/>
          </a:p>
        </p:txBody>
      </p:sp>
      <p:sp>
        <p:nvSpPr>
          <p:cNvPr id="75" name="SK-9-text-74"/>
          <p:cNvSpPr/>
          <p:nvPr/>
        </p:nvSpPr>
        <p:spPr>
          <a:xfrm>
            <a:off x="5383113" y="4864745"/>
            <a:ext cx="68088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Lower Seizure Threshold: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Antipsychotics, antidepressants, antimalarials.</a:t>
            </a:r>
            <a:endParaRPr lang="en-US" sz="1125" dirty="0"/>
          </a:p>
        </p:txBody>
      </p:sp>
      <p:sp>
        <p:nvSpPr>
          <p:cNvPr id="76" name="SK-9-text-75"/>
          <p:cNvSpPr/>
          <p:nvPr/>
        </p:nvSpPr>
        <p:spPr>
          <a:xfrm>
            <a:off x="5383113" y="5121920"/>
            <a:ext cx="68088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CYP2D6 Interaction: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with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Tamoxifen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(inhibits conversion).</a:t>
            </a:r>
            <a:endParaRPr lang="en-US" sz="1125" dirty="0"/>
          </a:p>
        </p:txBody>
      </p:sp>
      <p:sp>
        <p:nvSpPr>
          <p:cNvPr id="77" name="SK-9-text-76"/>
          <p:cNvSpPr/>
          <p:nvPr/>
        </p:nvSpPr>
        <p:spPr>
          <a:xfrm>
            <a:off x="5383113" y="5379095"/>
            <a:ext cx="68088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 reduction: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Elderly, mild/moderate renal or hepatic impairment.</a:t>
            </a:r>
            <a:endParaRPr lang="en-US" sz="1125" dirty="0"/>
          </a:p>
        </p:txBody>
      </p:sp>
      <p:sp>
        <p:nvSpPr>
          <p:cNvPr id="78" name="SK-9-text-77"/>
          <p:cNvSpPr/>
          <p:nvPr/>
        </p:nvSpPr>
        <p:spPr>
          <a:xfrm>
            <a:off x="5383113" y="5636270"/>
            <a:ext cx="680888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Monitoring: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Hypertension and new-onset psychiatric symptoms.</a:t>
            </a:r>
            <a:endParaRPr lang="en-US" sz="1125" dirty="0"/>
          </a:p>
        </p:txBody>
      </p:sp>
      <p:sp>
        <p:nvSpPr>
          <p:cNvPr id="79" name="SK-9-text-78"/>
          <p:cNvSpPr/>
          <p:nvPr/>
        </p:nvSpPr>
        <p:spPr>
          <a:xfrm>
            <a:off x="523875" y="6591300"/>
            <a:ext cx="1069848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AKT Exam Fact: Seizure history is an absolute contraindication for Bupropion.</a:t>
            </a:r>
            <a:endParaRPr lang="en-US" sz="900" dirty="0"/>
          </a:p>
        </p:txBody>
      </p:sp>
      <p:sp>
        <p:nvSpPr>
          <p:cNvPr id="80" name="SK-9-text-79"/>
          <p:cNvSpPr/>
          <p:nvPr/>
        </p:nvSpPr>
        <p:spPr>
          <a:xfrm>
            <a:off x="9858375" y="6591300"/>
            <a:ext cx="23336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• June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3110</Words>
  <Application>Microsoft Office PowerPoint</Application>
  <PresentationFormat>Widescreen</PresentationFormat>
  <Paragraphs>416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2026-06-26T12:52:13Z</dcterms:created>
  <dcterms:modified xsi:type="dcterms:W3CDTF">2026-06-26T13:14:01Z</dcterms:modified>
</cp:coreProperties>
</file>