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Montserrat" panose="00000500000000000000" pitchFamily="2" charset="0"/>
      <p:regular r:id="rId13"/>
      <p:bold r:id="rId14"/>
      <p:italic r:id="rId15"/>
      <p:boldItalic r:id="rId16"/>
    </p:embeddedFont>
    <p:embeddedFont>
      <p:font typeface="Open Sans" panose="020B0606030504020204" pitchFamily="34" charset="0"/>
      <p:regular r:id="rId17"/>
      <p:bold r:id="rId18"/>
      <p:italic r:id="rId19"/>
      <p:boldItalic r:id="rId20"/>
    </p:embeddedFont>
    <p:embeddedFont>
      <p:font typeface="Roboto" panose="02000000000000000000" pitchFamily="2" charset="0"/>
      <p:regular r:id="rId21"/>
      <p:bold r:id="rId22"/>
      <p:italic r:id="rId23"/>
      <p:boldItalic r:id="rId2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481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13" Type="http://schemas.openxmlformats.org/officeDocument/2006/relationships/image" Target="../media/image193.png"/><Relationship Id="rId3" Type="http://schemas.openxmlformats.org/officeDocument/2006/relationships/image" Target="../media/image1.png"/><Relationship Id="rId7" Type="http://schemas.openxmlformats.org/officeDocument/2006/relationships/image" Target="../media/image187.png"/><Relationship Id="rId12" Type="http://schemas.openxmlformats.org/officeDocument/2006/relationships/image" Target="../media/image192.png"/><Relationship Id="rId17" Type="http://schemas.openxmlformats.org/officeDocument/2006/relationships/image" Target="../media/image197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6.png"/><Relationship Id="rId11" Type="http://schemas.openxmlformats.org/officeDocument/2006/relationships/image" Target="../media/image191.png"/><Relationship Id="rId5" Type="http://schemas.openxmlformats.org/officeDocument/2006/relationships/image" Target="../media/image185.png"/><Relationship Id="rId15" Type="http://schemas.openxmlformats.org/officeDocument/2006/relationships/image" Target="../media/image195.png"/><Relationship Id="rId10" Type="http://schemas.openxmlformats.org/officeDocument/2006/relationships/image" Target="../media/image190.png"/><Relationship Id="rId4" Type="http://schemas.openxmlformats.org/officeDocument/2006/relationships/image" Target="../media/image184.png"/><Relationship Id="rId9" Type="http://schemas.openxmlformats.org/officeDocument/2006/relationships/image" Target="../media/image189.png"/><Relationship Id="rId14" Type="http://schemas.openxmlformats.org/officeDocument/2006/relationships/image" Target="../media/image19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1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18" Type="http://schemas.openxmlformats.org/officeDocument/2006/relationships/image" Target="../media/image71.png"/><Relationship Id="rId3" Type="http://schemas.openxmlformats.org/officeDocument/2006/relationships/image" Target="../media/image56.png"/><Relationship Id="rId21" Type="http://schemas.openxmlformats.org/officeDocument/2006/relationships/image" Target="../media/image74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9.pn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23" Type="http://schemas.openxmlformats.org/officeDocument/2006/relationships/image" Target="../media/image76.png"/><Relationship Id="rId10" Type="http://schemas.openxmlformats.org/officeDocument/2006/relationships/image" Target="../media/image63.png"/><Relationship Id="rId19" Type="http://schemas.openxmlformats.org/officeDocument/2006/relationships/image" Target="../media/image72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Relationship Id="rId22" Type="http://schemas.openxmlformats.org/officeDocument/2006/relationships/image" Target="../media/image75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26" Type="http://schemas.openxmlformats.org/officeDocument/2006/relationships/image" Target="../media/image100.png"/><Relationship Id="rId39" Type="http://schemas.openxmlformats.org/officeDocument/2006/relationships/image" Target="../media/image113.png"/><Relationship Id="rId21" Type="http://schemas.openxmlformats.org/officeDocument/2006/relationships/image" Target="../media/image95.png"/><Relationship Id="rId34" Type="http://schemas.openxmlformats.org/officeDocument/2006/relationships/image" Target="../media/image108.png"/><Relationship Id="rId42" Type="http://schemas.openxmlformats.org/officeDocument/2006/relationships/image" Target="../media/image116.png"/><Relationship Id="rId47" Type="http://schemas.openxmlformats.org/officeDocument/2006/relationships/image" Target="../media/image121.png"/><Relationship Id="rId50" Type="http://schemas.openxmlformats.org/officeDocument/2006/relationships/image" Target="../media/image124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90.png"/><Relationship Id="rId29" Type="http://schemas.openxmlformats.org/officeDocument/2006/relationships/image" Target="../media/image103.png"/><Relationship Id="rId11" Type="http://schemas.openxmlformats.org/officeDocument/2006/relationships/image" Target="../media/image85.png"/><Relationship Id="rId24" Type="http://schemas.openxmlformats.org/officeDocument/2006/relationships/image" Target="../media/image98.png"/><Relationship Id="rId32" Type="http://schemas.openxmlformats.org/officeDocument/2006/relationships/image" Target="../media/image106.png"/><Relationship Id="rId37" Type="http://schemas.openxmlformats.org/officeDocument/2006/relationships/image" Target="../media/image111.png"/><Relationship Id="rId40" Type="http://schemas.openxmlformats.org/officeDocument/2006/relationships/image" Target="../media/image114.png"/><Relationship Id="rId45" Type="http://schemas.openxmlformats.org/officeDocument/2006/relationships/image" Target="../media/image119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23" Type="http://schemas.openxmlformats.org/officeDocument/2006/relationships/image" Target="../media/image97.png"/><Relationship Id="rId28" Type="http://schemas.openxmlformats.org/officeDocument/2006/relationships/image" Target="../media/image102.png"/><Relationship Id="rId36" Type="http://schemas.openxmlformats.org/officeDocument/2006/relationships/image" Target="../media/image110.png"/><Relationship Id="rId49" Type="http://schemas.openxmlformats.org/officeDocument/2006/relationships/image" Target="../media/image123.png"/><Relationship Id="rId10" Type="http://schemas.openxmlformats.org/officeDocument/2006/relationships/image" Target="../media/image84.png"/><Relationship Id="rId19" Type="http://schemas.openxmlformats.org/officeDocument/2006/relationships/image" Target="../media/image93.png"/><Relationship Id="rId31" Type="http://schemas.openxmlformats.org/officeDocument/2006/relationships/image" Target="../media/image105.png"/><Relationship Id="rId44" Type="http://schemas.openxmlformats.org/officeDocument/2006/relationships/image" Target="../media/image118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Relationship Id="rId22" Type="http://schemas.openxmlformats.org/officeDocument/2006/relationships/image" Target="../media/image96.png"/><Relationship Id="rId27" Type="http://schemas.openxmlformats.org/officeDocument/2006/relationships/image" Target="../media/image101.png"/><Relationship Id="rId30" Type="http://schemas.openxmlformats.org/officeDocument/2006/relationships/image" Target="../media/image104.png"/><Relationship Id="rId35" Type="http://schemas.openxmlformats.org/officeDocument/2006/relationships/image" Target="../media/image109.png"/><Relationship Id="rId43" Type="http://schemas.openxmlformats.org/officeDocument/2006/relationships/image" Target="../media/image117.png"/><Relationship Id="rId48" Type="http://schemas.openxmlformats.org/officeDocument/2006/relationships/image" Target="../media/image122.png"/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5" Type="http://schemas.openxmlformats.org/officeDocument/2006/relationships/image" Target="../media/image99.png"/><Relationship Id="rId33" Type="http://schemas.openxmlformats.org/officeDocument/2006/relationships/image" Target="../media/image107.png"/><Relationship Id="rId38" Type="http://schemas.openxmlformats.org/officeDocument/2006/relationships/image" Target="../media/image112.png"/><Relationship Id="rId46" Type="http://schemas.openxmlformats.org/officeDocument/2006/relationships/image" Target="../media/image120.png"/><Relationship Id="rId20" Type="http://schemas.openxmlformats.org/officeDocument/2006/relationships/image" Target="../media/image94.png"/><Relationship Id="rId41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34.png"/><Relationship Id="rId18" Type="http://schemas.openxmlformats.org/officeDocument/2006/relationships/image" Target="../media/image139.png"/><Relationship Id="rId3" Type="http://schemas.openxmlformats.org/officeDocument/2006/relationships/image" Target="../media/image1.png"/><Relationship Id="rId21" Type="http://schemas.openxmlformats.org/officeDocument/2006/relationships/image" Target="../media/image142.png"/><Relationship Id="rId7" Type="http://schemas.openxmlformats.org/officeDocument/2006/relationships/image" Target="../media/image128.png"/><Relationship Id="rId12" Type="http://schemas.openxmlformats.org/officeDocument/2006/relationships/image" Target="../media/image133.png"/><Relationship Id="rId17" Type="http://schemas.openxmlformats.org/officeDocument/2006/relationships/image" Target="../media/image13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37.png"/><Relationship Id="rId20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7.png"/><Relationship Id="rId11" Type="http://schemas.openxmlformats.org/officeDocument/2006/relationships/image" Target="../media/image132.png"/><Relationship Id="rId24" Type="http://schemas.openxmlformats.org/officeDocument/2006/relationships/image" Target="../media/image145.png"/><Relationship Id="rId5" Type="http://schemas.openxmlformats.org/officeDocument/2006/relationships/image" Target="../media/image126.png"/><Relationship Id="rId15" Type="http://schemas.openxmlformats.org/officeDocument/2006/relationships/image" Target="../media/image136.png"/><Relationship Id="rId23" Type="http://schemas.openxmlformats.org/officeDocument/2006/relationships/image" Target="../media/image144.png"/><Relationship Id="rId10" Type="http://schemas.openxmlformats.org/officeDocument/2006/relationships/image" Target="../media/image131.png"/><Relationship Id="rId19" Type="http://schemas.openxmlformats.org/officeDocument/2006/relationships/image" Target="../media/image140.png"/><Relationship Id="rId4" Type="http://schemas.openxmlformats.org/officeDocument/2006/relationships/image" Target="../media/image125.png"/><Relationship Id="rId9" Type="http://schemas.openxmlformats.org/officeDocument/2006/relationships/image" Target="../media/image130.png"/><Relationship Id="rId14" Type="http://schemas.openxmlformats.org/officeDocument/2006/relationships/image" Target="../media/image135.png"/><Relationship Id="rId22" Type="http://schemas.openxmlformats.org/officeDocument/2006/relationships/image" Target="../media/image1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155.png"/><Relationship Id="rId18" Type="http://schemas.openxmlformats.org/officeDocument/2006/relationships/image" Target="../media/image160.png"/><Relationship Id="rId26" Type="http://schemas.openxmlformats.org/officeDocument/2006/relationships/image" Target="../media/image168.png"/><Relationship Id="rId3" Type="http://schemas.openxmlformats.org/officeDocument/2006/relationships/image" Target="../media/image1.png"/><Relationship Id="rId21" Type="http://schemas.openxmlformats.org/officeDocument/2006/relationships/image" Target="../media/image163.png"/><Relationship Id="rId7" Type="http://schemas.openxmlformats.org/officeDocument/2006/relationships/image" Target="../media/image149.png"/><Relationship Id="rId12" Type="http://schemas.openxmlformats.org/officeDocument/2006/relationships/image" Target="../media/image154.png"/><Relationship Id="rId17" Type="http://schemas.openxmlformats.org/officeDocument/2006/relationships/image" Target="../media/image159.png"/><Relationship Id="rId25" Type="http://schemas.openxmlformats.org/officeDocument/2006/relationships/image" Target="../media/image167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58.png"/><Relationship Id="rId20" Type="http://schemas.openxmlformats.org/officeDocument/2006/relationships/image" Target="../media/image1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8.png"/><Relationship Id="rId11" Type="http://schemas.openxmlformats.org/officeDocument/2006/relationships/image" Target="../media/image153.png"/><Relationship Id="rId24" Type="http://schemas.openxmlformats.org/officeDocument/2006/relationships/image" Target="../media/image166.png"/><Relationship Id="rId5" Type="http://schemas.openxmlformats.org/officeDocument/2006/relationships/image" Target="../media/image147.png"/><Relationship Id="rId15" Type="http://schemas.openxmlformats.org/officeDocument/2006/relationships/image" Target="../media/image157.png"/><Relationship Id="rId23" Type="http://schemas.openxmlformats.org/officeDocument/2006/relationships/image" Target="../media/image165.png"/><Relationship Id="rId10" Type="http://schemas.openxmlformats.org/officeDocument/2006/relationships/image" Target="../media/image152.png"/><Relationship Id="rId19" Type="http://schemas.openxmlformats.org/officeDocument/2006/relationships/image" Target="../media/image161.png"/><Relationship Id="rId4" Type="http://schemas.openxmlformats.org/officeDocument/2006/relationships/image" Target="../media/image146.png"/><Relationship Id="rId9" Type="http://schemas.openxmlformats.org/officeDocument/2006/relationships/image" Target="../media/image151.png"/><Relationship Id="rId14" Type="http://schemas.openxmlformats.org/officeDocument/2006/relationships/image" Target="../media/image156.png"/><Relationship Id="rId22" Type="http://schemas.openxmlformats.org/officeDocument/2006/relationships/image" Target="../media/image164.png"/><Relationship Id="rId27" Type="http://schemas.openxmlformats.org/officeDocument/2006/relationships/image" Target="../media/image16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13" Type="http://schemas.openxmlformats.org/officeDocument/2006/relationships/image" Target="../media/image179.png"/><Relationship Id="rId3" Type="http://schemas.openxmlformats.org/officeDocument/2006/relationships/image" Target="../media/image1.png"/><Relationship Id="rId7" Type="http://schemas.openxmlformats.org/officeDocument/2006/relationships/image" Target="../media/image173.png"/><Relationship Id="rId12" Type="http://schemas.openxmlformats.org/officeDocument/2006/relationships/image" Target="../media/image178.png"/><Relationship Id="rId17" Type="http://schemas.openxmlformats.org/officeDocument/2006/relationships/image" Target="../media/image18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2.png"/><Relationship Id="rId11" Type="http://schemas.openxmlformats.org/officeDocument/2006/relationships/image" Target="../media/image177.png"/><Relationship Id="rId5" Type="http://schemas.openxmlformats.org/officeDocument/2006/relationships/image" Target="../media/image171.png"/><Relationship Id="rId15" Type="http://schemas.openxmlformats.org/officeDocument/2006/relationships/image" Target="../media/image181.png"/><Relationship Id="rId10" Type="http://schemas.openxmlformats.org/officeDocument/2006/relationships/image" Target="../media/image176.png"/><Relationship Id="rId4" Type="http://schemas.openxmlformats.org/officeDocument/2006/relationships/image" Target="../media/image170.png"/><Relationship Id="rId9" Type="http://schemas.openxmlformats.org/officeDocument/2006/relationships/image" Target="../media/image175.png"/><Relationship Id="rId14" Type="http://schemas.openxmlformats.org/officeDocument/2006/relationships/image" Target="../media/image1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72374"/>
            <a:ext cx="12192000" cy="485477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063" y="1231702"/>
            <a:ext cx="1145977" cy="1905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063" y="3857774"/>
            <a:ext cx="1145977" cy="47625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9467" y="0"/>
            <a:ext cx="5742384" cy="6398419"/>
          </a:xfrm>
          <a:prstGeom prst="rect">
            <a:avLst/>
          </a:prstGeom>
        </p:spPr>
      </p:pic>
      <p:sp>
        <p:nvSpPr>
          <p:cNvPr id="7" name="SK-1-text-6"/>
          <p:cNvSpPr/>
          <p:nvPr/>
        </p:nvSpPr>
        <p:spPr>
          <a:xfrm>
            <a:off x="633859" y="891480"/>
            <a:ext cx="4188512" cy="340222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chemeClr val="bg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BRADFORD VTS TEACHING DECK</a:t>
            </a:r>
            <a:endParaRPr lang="en-US" sz="1725" dirty="0">
              <a:solidFill>
                <a:schemeClr val="bg1"/>
              </a:solidFill>
            </a:endParaRPr>
          </a:p>
        </p:txBody>
      </p:sp>
      <p:sp>
        <p:nvSpPr>
          <p:cNvPr id="8" name="SK-1-text-7"/>
          <p:cNvSpPr/>
          <p:nvPr/>
        </p:nvSpPr>
        <p:spPr>
          <a:xfrm>
            <a:off x="621655" y="2112169"/>
            <a:ext cx="11570345" cy="7886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650" b="1" dirty="0">
                <a:solidFill>
                  <a:srgbClr val="001A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Smoking Cessation</a:t>
            </a:r>
            <a:endParaRPr lang="en-US" sz="4650" dirty="0"/>
          </a:p>
        </p:txBody>
      </p:sp>
      <p:sp>
        <p:nvSpPr>
          <p:cNvPr id="9" name="SK-1-text-8"/>
          <p:cNvSpPr/>
          <p:nvPr/>
        </p:nvSpPr>
        <p:spPr>
          <a:xfrm>
            <a:off x="621655" y="2983111"/>
            <a:ext cx="1157034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endParaRPr lang="en-US" sz="2400" dirty="0"/>
          </a:p>
        </p:txBody>
      </p:sp>
      <p:sp>
        <p:nvSpPr>
          <p:cNvPr id="10" name="SK-1-text-9"/>
          <p:cNvSpPr/>
          <p:nvPr/>
        </p:nvSpPr>
        <p:spPr>
          <a:xfrm>
            <a:off x="609600" y="4224486"/>
            <a:ext cx="115824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Updated to NICE NG209</a:t>
            </a:r>
            <a:endParaRPr lang="en-US" sz="1650" dirty="0"/>
          </a:p>
        </p:txBody>
      </p:sp>
      <p:sp>
        <p:nvSpPr>
          <p:cNvPr id="11" name="SK-1-text-10"/>
          <p:cNvSpPr/>
          <p:nvPr/>
        </p:nvSpPr>
        <p:spPr>
          <a:xfrm>
            <a:off x="633859" y="4553694"/>
            <a:ext cx="655891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February 2025 Standards</a:t>
            </a:r>
            <a:endParaRPr lang="en-US" sz="1650" dirty="0"/>
          </a:p>
        </p:txBody>
      </p:sp>
      <p:sp>
        <p:nvSpPr>
          <p:cNvPr id="13" name="SK-1-text-12"/>
          <p:cNvSpPr/>
          <p:nvPr/>
        </p:nvSpPr>
        <p:spPr>
          <a:xfrm>
            <a:off x="621655" y="5959525"/>
            <a:ext cx="44062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5F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4" name="SK-1-text-13"/>
          <p:cNvSpPr/>
          <p:nvPr/>
        </p:nvSpPr>
        <p:spPr>
          <a:xfrm>
            <a:off x="5036344" y="6494413"/>
            <a:ext cx="208240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3048000" cy="1165771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63" y="918865"/>
            <a:ext cx="1048494" cy="75307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855" y="1577280"/>
            <a:ext cx="3499098" cy="4615309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855" y="1610916"/>
            <a:ext cx="3499098" cy="453926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6659" y="1577280"/>
            <a:ext cx="3681859" cy="4622155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86659" y="1590973"/>
            <a:ext cx="3681859" cy="473125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88188" y="1577280"/>
            <a:ext cx="3974455" cy="4622155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88188" y="1609427"/>
            <a:ext cx="3974455" cy="457349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70728" y="2400300"/>
            <a:ext cx="9525" cy="3634680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364188"/>
            <a:ext cx="12192000" cy="493663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75663" y="1673275"/>
            <a:ext cx="304800" cy="294829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84055" y="1686967"/>
            <a:ext cx="292596" cy="281136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92275" y="1686967"/>
            <a:ext cx="268188" cy="281136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204377" y="205680"/>
            <a:ext cx="719286" cy="630882"/>
          </a:xfrm>
          <a:prstGeom prst="rect">
            <a:avLst/>
          </a:prstGeom>
        </p:spPr>
      </p:pic>
      <p:sp>
        <p:nvSpPr>
          <p:cNvPr id="17" name="SK-10-text-16"/>
          <p:cNvSpPr/>
          <p:nvPr/>
        </p:nvSpPr>
        <p:spPr>
          <a:xfrm>
            <a:off x="316855" y="239911"/>
            <a:ext cx="11875145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Tips, Pitfalls &amp; Quick Recall</a:t>
            </a:r>
            <a:endParaRPr lang="en-US" sz="3750" dirty="0"/>
          </a:p>
        </p:txBody>
      </p:sp>
      <p:sp>
        <p:nvSpPr>
          <p:cNvPr id="18" name="SK-10-text-17"/>
          <p:cNvSpPr/>
          <p:nvPr/>
        </p:nvSpPr>
        <p:spPr>
          <a:xfrm>
            <a:off x="316855" y="1172617"/>
            <a:ext cx="111442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75757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Essential revision for GP trainees — ST1 to ST3</a:t>
            </a:r>
            <a:endParaRPr lang="en-US" sz="1500" dirty="0"/>
          </a:p>
        </p:txBody>
      </p:sp>
      <p:sp>
        <p:nvSpPr>
          <p:cNvPr id="19" name="SK-10-text-18"/>
          <p:cNvSpPr/>
          <p:nvPr/>
        </p:nvSpPr>
        <p:spPr>
          <a:xfrm>
            <a:off x="1621482" y="1707505"/>
            <a:ext cx="250126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</a:t>
            </a:r>
            <a:endParaRPr lang="en-US" sz="1950" dirty="0"/>
          </a:p>
        </p:txBody>
      </p:sp>
      <p:sp>
        <p:nvSpPr>
          <p:cNvPr id="20" name="SK-10-text-19"/>
          <p:cNvSpPr/>
          <p:nvPr/>
        </p:nvSpPr>
        <p:spPr>
          <a:xfrm>
            <a:off x="451098" y="2249388"/>
            <a:ext cx="251147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❶ Combination NRT is first-line —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patch plus fast-acting</a:t>
            </a:r>
            <a:endParaRPr lang="en-US" sz="1125" dirty="0"/>
          </a:p>
        </p:txBody>
      </p:sp>
      <p:sp>
        <p:nvSpPr>
          <p:cNvPr id="21" name="SK-10-text-20"/>
          <p:cNvSpPr/>
          <p:nvPr/>
        </p:nvSpPr>
        <p:spPr>
          <a:xfrm>
            <a:off x="451098" y="2647057"/>
            <a:ext cx="702564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❷ Always start on the highest NRT dose</a:t>
            </a:r>
            <a:endParaRPr lang="en-US" sz="1200" dirty="0"/>
          </a:p>
        </p:txBody>
      </p:sp>
      <p:sp>
        <p:nvSpPr>
          <p:cNvPr id="22" name="SK-10-text-21"/>
          <p:cNvSpPr/>
          <p:nvPr/>
        </p:nvSpPr>
        <p:spPr>
          <a:xfrm>
            <a:off x="451098" y="2942034"/>
            <a:ext cx="2389584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❸ Varenicline is back — generic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autumn 2024</a:t>
            </a:r>
            <a:endParaRPr lang="en-US" sz="1125" dirty="0"/>
          </a:p>
        </p:txBody>
      </p:sp>
      <p:sp>
        <p:nvSpPr>
          <p:cNvPr id="23" name="SK-10-text-22"/>
          <p:cNvSpPr/>
          <p:nvPr/>
        </p:nvSpPr>
        <p:spPr>
          <a:xfrm>
            <a:off x="451098" y="3332857"/>
            <a:ext cx="1877467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❹ Cytisinicline is new —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February 2025</a:t>
            </a:r>
            <a:endParaRPr lang="en-US" sz="1125" dirty="0"/>
          </a:p>
        </p:txBody>
      </p:sp>
      <p:sp>
        <p:nvSpPr>
          <p:cNvPr id="24" name="SK-10-text-23"/>
          <p:cNvSpPr/>
          <p:nvPr/>
        </p:nvSpPr>
        <p:spPr>
          <a:xfrm>
            <a:off x="451098" y="3737521"/>
            <a:ext cx="236517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❺ Behavioural support doubles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quit success</a:t>
            </a:r>
            <a:endParaRPr lang="en-US" sz="1125" dirty="0"/>
          </a:p>
        </p:txBody>
      </p:sp>
      <p:sp>
        <p:nvSpPr>
          <p:cNvPr id="25" name="SK-10-text-24"/>
          <p:cNvSpPr/>
          <p:nvPr/>
        </p:nvSpPr>
        <p:spPr>
          <a:xfrm>
            <a:off x="451098" y="4135338"/>
            <a:ext cx="2109192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❻ NRT only in pregnancy —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exceptions</a:t>
            </a:r>
            <a:endParaRPr lang="en-US" sz="1125" dirty="0"/>
          </a:p>
        </p:txBody>
      </p:sp>
      <p:sp>
        <p:nvSpPr>
          <p:cNvPr id="26" name="SK-10-text-25"/>
          <p:cNvSpPr/>
          <p:nvPr/>
        </p:nvSpPr>
        <p:spPr>
          <a:xfrm>
            <a:off x="451098" y="4533007"/>
            <a:ext cx="2206675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❼ No 6-month wait between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quit attempts</a:t>
            </a:r>
            <a:endParaRPr lang="en-US" sz="1125" dirty="0"/>
          </a:p>
        </p:txBody>
      </p:sp>
      <p:sp>
        <p:nvSpPr>
          <p:cNvPr id="27" name="SK-10-text-26"/>
          <p:cNvSpPr/>
          <p:nvPr/>
        </p:nvSpPr>
        <p:spPr>
          <a:xfrm>
            <a:off x="451098" y="4930825"/>
            <a:ext cx="2035969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❽ CO monitoring validates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abstinence at follow-up</a:t>
            </a:r>
            <a:endParaRPr lang="en-US" sz="1125" dirty="0"/>
          </a:p>
        </p:txBody>
      </p:sp>
      <p:sp>
        <p:nvSpPr>
          <p:cNvPr id="28" name="SK-10-text-27"/>
          <p:cNvSpPr/>
          <p:nvPr/>
        </p:nvSpPr>
        <p:spPr>
          <a:xfrm>
            <a:off x="451098" y="5328642"/>
            <a:ext cx="2218879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❾ Refer every patient to Stop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Smoking Services</a:t>
            </a:r>
            <a:endParaRPr lang="en-US" sz="1125" dirty="0"/>
          </a:p>
        </p:txBody>
      </p:sp>
      <p:sp>
        <p:nvSpPr>
          <p:cNvPr id="29" name="SK-10-text-28"/>
          <p:cNvSpPr/>
          <p:nvPr/>
        </p:nvSpPr>
        <p:spPr>
          <a:xfrm>
            <a:off x="451098" y="5740003"/>
            <a:ext cx="2767459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❿ E-cigarettes are a NICE-supported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cessation aid</a:t>
            </a:r>
            <a:endParaRPr lang="en-US" sz="1125" dirty="0"/>
          </a:p>
        </p:txBody>
      </p:sp>
      <p:sp>
        <p:nvSpPr>
          <p:cNvPr id="30" name="SK-10-text-29"/>
          <p:cNvSpPr/>
          <p:nvPr/>
        </p:nvSpPr>
        <p:spPr>
          <a:xfrm>
            <a:off x="4925467" y="1693813"/>
            <a:ext cx="45815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Pitfalls</a:t>
            </a:r>
            <a:endParaRPr lang="en-US" sz="1950" dirty="0"/>
          </a:p>
        </p:txBody>
      </p:sp>
      <p:sp>
        <p:nvSpPr>
          <p:cNvPr id="31" name="SK-10-text-30"/>
          <p:cNvSpPr/>
          <p:nvPr/>
        </p:nvSpPr>
        <p:spPr>
          <a:xfrm>
            <a:off x="4132957" y="2290465"/>
            <a:ext cx="69037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Single NRT when combination is indicated</a:t>
            </a:r>
            <a:endParaRPr lang="en-US" sz="1050" dirty="0"/>
          </a:p>
        </p:txBody>
      </p:sp>
      <p:sp>
        <p:nvSpPr>
          <p:cNvPr id="32" name="SK-10-text-31"/>
          <p:cNvSpPr/>
          <p:nvPr/>
        </p:nvSpPr>
        <p:spPr>
          <a:xfrm>
            <a:off x="4132957" y="2626519"/>
            <a:ext cx="546354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Prescribing too low an NRT dose</a:t>
            </a:r>
            <a:endParaRPr lang="en-US" sz="1050" dirty="0"/>
          </a:p>
        </p:txBody>
      </p:sp>
      <p:sp>
        <p:nvSpPr>
          <p:cNvPr id="33" name="SK-10-text-32"/>
          <p:cNvSpPr/>
          <p:nvPr/>
        </p:nvSpPr>
        <p:spPr>
          <a:xfrm>
            <a:off x="4132957" y="2969419"/>
            <a:ext cx="275525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Telling patients to wait 6 months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it's a myth</a:t>
            </a:r>
            <a:endParaRPr lang="en-US" sz="1050" dirty="0"/>
          </a:p>
        </p:txBody>
      </p:sp>
      <p:sp>
        <p:nvSpPr>
          <p:cNvPr id="34" name="SK-10-text-33"/>
          <p:cNvSpPr/>
          <p:nvPr/>
        </p:nvSpPr>
        <p:spPr>
          <a:xfrm>
            <a:off x="4132957" y="3456384"/>
            <a:ext cx="738378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Forgetting to refer to Stop Smoking Service</a:t>
            </a:r>
            <a:endParaRPr lang="en-US" sz="1050" dirty="0"/>
          </a:p>
        </p:txBody>
      </p:sp>
      <p:sp>
        <p:nvSpPr>
          <p:cNvPr id="35" name="SK-10-text-34"/>
          <p:cNvSpPr/>
          <p:nvPr/>
        </p:nvSpPr>
        <p:spPr>
          <a:xfrm>
            <a:off x="4132957" y="3792438"/>
            <a:ext cx="642366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Varenicline or bupropion in pregnancy</a:t>
            </a:r>
            <a:endParaRPr lang="en-US" sz="1050" dirty="0"/>
          </a:p>
        </p:txBody>
      </p:sp>
      <p:sp>
        <p:nvSpPr>
          <p:cNvPr id="36" name="SK-10-text-35"/>
          <p:cNvSpPr/>
          <p:nvPr/>
        </p:nvSpPr>
        <p:spPr>
          <a:xfrm>
            <a:off x="4132957" y="4121646"/>
            <a:ext cx="706374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Overlooking cytisinicline as a new option</a:t>
            </a:r>
            <a:endParaRPr lang="en-US" sz="1050" dirty="0"/>
          </a:p>
        </p:txBody>
      </p:sp>
      <p:sp>
        <p:nvSpPr>
          <p:cNvPr id="37" name="SK-10-text-36"/>
          <p:cNvSpPr/>
          <p:nvPr/>
        </p:nvSpPr>
        <p:spPr>
          <a:xfrm>
            <a:off x="4132957" y="4457700"/>
            <a:ext cx="626364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Bupropion in any history of seizures</a:t>
            </a:r>
            <a:endParaRPr lang="en-US" sz="1050" dirty="0"/>
          </a:p>
        </p:txBody>
      </p:sp>
      <p:sp>
        <p:nvSpPr>
          <p:cNvPr id="38" name="SK-10-text-37"/>
          <p:cNvSpPr/>
          <p:nvPr/>
        </p:nvSpPr>
        <p:spPr>
          <a:xfrm>
            <a:off x="4132957" y="4786759"/>
            <a:ext cx="2889498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Not monitoring psychiatric symptoms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 varenicline</a:t>
            </a:r>
            <a:endParaRPr lang="en-US" sz="1050" dirty="0"/>
          </a:p>
        </p:txBody>
      </p:sp>
      <p:sp>
        <p:nvSpPr>
          <p:cNvPr id="39" name="SK-10-text-38"/>
          <p:cNvSpPr/>
          <p:nvPr/>
        </p:nvSpPr>
        <p:spPr>
          <a:xfrm>
            <a:off x="4132957" y="5266879"/>
            <a:ext cx="2426196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Calling e-cigarettes safe — say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"substantially less harmful"</a:t>
            </a:r>
            <a:endParaRPr lang="en-US" sz="1050" dirty="0"/>
          </a:p>
        </p:txBody>
      </p:sp>
      <p:sp>
        <p:nvSpPr>
          <p:cNvPr id="40" name="SK-10-text-39"/>
          <p:cNvSpPr/>
          <p:nvPr/>
        </p:nvSpPr>
        <p:spPr>
          <a:xfrm>
            <a:off x="4132957" y="5733157"/>
            <a:ext cx="3133279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Missing AKT: varenicline contraindicated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under-18s</a:t>
            </a:r>
            <a:endParaRPr lang="en-US" sz="1050" dirty="0"/>
          </a:p>
        </p:txBody>
      </p:sp>
      <p:sp>
        <p:nvSpPr>
          <p:cNvPr id="41" name="SK-10-text-40"/>
          <p:cNvSpPr/>
          <p:nvPr/>
        </p:nvSpPr>
        <p:spPr>
          <a:xfrm>
            <a:off x="9217075" y="1693813"/>
            <a:ext cx="29749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Quick Recall</a:t>
            </a:r>
            <a:endParaRPr lang="en-US" sz="1950" dirty="0"/>
          </a:p>
        </p:txBody>
      </p:sp>
      <p:sp>
        <p:nvSpPr>
          <p:cNvPr id="42" name="SK-10-text-41"/>
          <p:cNvSpPr/>
          <p:nvPr/>
        </p:nvSpPr>
        <p:spPr>
          <a:xfrm>
            <a:off x="8010079" y="2324844"/>
            <a:ext cx="1560463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★ 4 medications: NRT,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varenicline, cytisine,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bupropion</a:t>
            </a:r>
            <a:endParaRPr lang="en-US" sz="1050" dirty="0"/>
          </a:p>
        </p:txBody>
      </p:sp>
      <p:sp>
        <p:nvSpPr>
          <p:cNvPr id="43" name="SK-10-text-42"/>
          <p:cNvSpPr/>
          <p:nvPr/>
        </p:nvSpPr>
        <p:spPr>
          <a:xfrm>
            <a:off x="8010079" y="3140869"/>
            <a:ext cx="1499592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★ Combination NRT =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patch + fast-acting</a:t>
            </a:r>
            <a:endParaRPr lang="en-US" sz="1050" dirty="0"/>
          </a:p>
        </p:txBody>
      </p:sp>
      <p:sp>
        <p:nvSpPr>
          <p:cNvPr id="44" name="SK-10-text-43"/>
          <p:cNvSpPr/>
          <p:nvPr/>
        </p:nvSpPr>
        <p:spPr>
          <a:xfrm>
            <a:off x="8010079" y="3778746"/>
            <a:ext cx="1609279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★ Varenicline: Day 1–3: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500mcg OD</a:t>
            </a:r>
            <a:endParaRPr lang="en-US" sz="1050" dirty="0"/>
          </a:p>
        </p:txBody>
      </p:sp>
      <p:sp>
        <p:nvSpPr>
          <p:cNvPr id="45" name="SK-10-text-44"/>
          <p:cNvSpPr/>
          <p:nvPr/>
        </p:nvSpPr>
        <p:spPr>
          <a:xfrm>
            <a:off x="8010079" y="4430167"/>
            <a:ext cx="1365498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★ Cytisinicline: quit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Day 5</a:t>
            </a:r>
            <a:endParaRPr lang="en-US" sz="1050" dirty="0"/>
          </a:p>
        </p:txBody>
      </p:sp>
      <p:sp>
        <p:nvSpPr>
          <p:cNvPr id="46" name="SK-10-text-45"/>
          <p:cNvSpPr/>
          <p:nvPr/>
        </p:nvSpPr>
        <p:spPr>
          <a:xfrm>
            <a:off x="8010079" y="5081736"/>
            <a:ext cx="37566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★ NRT only in pregnancy</a:t>
            </a:r>
            <a:endParaRPr lang="en-US" sz="1050" dirty="0"/>
          </a:p>
        </p:txBody>
      </p:sp>
      <p:sp>
        <p:nvSpPr>
          <p:cNvPr id="47" name="SK-10-text-46"/>
          <p:cNvSpPr/>
          <p:nvPr/>
        </p:nvSpPr>
        <p:spPr>
          <a:xfrm>
            <a:off x="8010079" y="5554861"/>
            <a:ext cx="1145977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★ CO &lt;10ppm =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non-smoker</a:t>
            </a:r>
            <a:endParaRPr lang="en-US" sz="1050" dirty="0"/>
          </a:p>
        </p:txBody>
      </p:sp>
      <p:sp>
        <p:nvSpPr>
          <p:cNvPr id="48" name="SK-10-text-47"/>
          <p:cNvSpPr/>
          <p:nvPr/>
        </p:nvSpPr>
        <p:spPr>
          <a:xfrm>
            <a:off x="9997380" y="2372767"/>
            <a:ext cx="141416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★ No 6-month wait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between attempts</a:t>
            </a:r>
            <a:endParaRPr lang="en-US" sz="1050" dirty="0"/>
          </a:p>
        </p:txBody>
      </p:sp>
      <p:sp>
        <p:nvSpPr>
          <p:cNvPr id="49" name="SK-10-text-48"/>
          <p:cNvSpPr/>
          <p:nvPr/>
        </p:nvSpPr>
        <p:spPr>
          <a:xfrm>
            <a:off x="9997380" y="3072259"/>
            <a:ext cx="1584871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★ Bupropion: seizure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history = absolute CI</a:t>
            </a:r>
            <a:endParaRPr lang="en-US" sz="1050" dirty="0"/>
          </a:p>
        </p:txBody>
      </p:sp>
      <p:sp>
        <p:nvSpPr>
          <p:cNvPr id="50" name="SK-10-text-49"/>
          <p:cNvSpPr/>
          <p:nvPr/>
        </p:nvSpPr>
        <p:spPr>
          <a:xfrm>
            <a:off x="9997380" y="3758059"/>
            <a:ext cx="1572667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★ Cytisinicline: not for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over-65 or under-18</a:t>
            </a:r>
            <a:endParaRPr lang="en-US" sz="1050" dirty="0"/>
          </a:p>
        </p:txBody>
      </p:sp>
      <p:sp>
        <p:nvSpPr>
          <p:cNvPr id="51" name="SK-10-text-50"/>
          <p:cNvSpPr/>
          <p:nvPr/>
        </p:nvSpPr>
        <p:spPr>
          <a:xfrm>
            <a:off x="9997380" y="4430167"/>
            <a:ext cx="1560463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★ Varenicline: back on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UK market 2024</a:t>
            </a:r>
            <a:endParaRPr lang="en-US" sz="1050" dirty="0"/>
          </a:p>
        </p:txBody>
      </p:sp>
      <p:sp>
        <p:nvSpPr>
          <p:cNvPr id="52" name="SK-10-text-51"/>
          <p:cNvSpPr/>
          <p:nvPr/>
        </p:nvSpPr>
        <p:spPr>
          <a:xfrm>
            <a:off x="9997380" y="5081736"/>
            <a:ext cx="1694557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★ Behavioural support +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medication = best</a:t>
            </a:r>
            <a:endParaRPr lang="en-US" sz="1050" dirty="0"/>
          </a:p>
        </p:txBody>
      </p:sp>
      <p:sp>
        <p:nvSpPr>
          <p:cNvPr id="53" name="SK-10-text-52"/>
          <p:cNvSpPr/>
          <p:nvPr/>
        </p:nvSpPr>
        <p:spPr>
          <a:xfrm>
            <a:off x="9997380" y="5726311"/>
            <a:ext cx="141416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★ Refer all to Stop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Smoking Services</a:t>
            </a:r>
            <a:endParaRPr lang="en-US" sz="1050" dirty="0"/>
          </a:p>
        </p:txBody>
      </p:sp>
      <p:sp>
        <p:nvSpPr>
          <p:cNvPr id="54" name="SK-10-text-53"/>
          <p:cNvSpPr/>
          <p:nvPr/>
        </p:nvSpPr>
        <p:spPr>
          <a:xfrm>
            <a:off x="3157686" y="6528792"/>
            <a:ext cx="903431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Slide 10 of 10 — Bradford VTS Smoking Cessation Teaching Deck — NICE NG209 February 2025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69" y="980629"/>
            <a:ext cx="1194792" cy="82153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77" y="1590973"/>
            <a:ext cx="11119098" cy="177611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77" y="1590973"/>
            <a:ext cx="60871" cy="1796653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377" y="3627834"/>
            <a:ext cx="2584698" cy="1995636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9279" y="3744367"/>
            <a:ext cx="438894" cy="246757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059" y="3627834"/>
            <a:ext cx="2596753" cy="1995636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62165" y="3744367"/>
            <a:ext cx="438894" cy="246757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0094" y="3607296"/>
            <a:ext cx="2584698" cy="2016175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02996" y="3744367"/>
            <a:ext cx="438894" cy="246757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70777" y="3620988"/>
            <a:ext cx="2584698" cy="2002482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43679" y="3744367"/>
            <a:ext cx="438894" cy="246757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85090" y="0"/>
            <a:ext cx="1706761" cy="1097161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5349180"/>
            <a:ext cx="1828800" cy="1508671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494413"/>
            <a:ext cx="12192000" cy="363438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19271" y="3826669"/>
            <a:ext cx="377875" cy="342900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51663" y="3847207"/>
            <a:ext cx="255984" cy="308521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62165" y="3833515"/>
            <a:ext cx="438894" cy="342900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633686" y="3833515"/>
            <a:ext cx="451098" cy="335905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80157" y="1831032"/>
            <a:ext cx="585192" cy="500509"/>
          </a:xfrm>
          <a:prstGeom prst="rect">
            <a:avLst/>
          </a:prstGeom>
        </p:spPr>
      </p:pic>
      <p:sp>
        <p:nvSpPr>
          <p:cNvPr id="22" name="SK-2-text-21"/>
          <p:cNvSpPr/>
          <p:nvPr/>
        </p:nvSpPr>
        <p:spPr>
          <a:xfrm>
            <a:off x="475357" y="342900"/>
            <a:ext cx="11716643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Disclaimer &amp; Epidemiology</a:t>
            </a:r>
            <a:endParaRPr lang="en-US" sz="3450" dirty="0"/>
          </a:p>
        </p:txBody>
      </p:sp>
      <p:sp>
        <p:nvSpPr>
          <p:cNvPr id="23" name="SK-2-text-22"/>
          <p:cNvSpPr/>
          <p:nvPr/>
        </p:nvSpPr>
        <p:spPr>
          <a:xfrm>
            <a:off x="451098" y="1193155"/>
            <a:ext cx="8782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F8C8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currency and why this matters</a:t>
            </a:r>
            <a:endParaRPr lang="en-US" sz="1500" dirty="0"/>
          </a:p>
        </p:txBody>
      </p:sp>
      <p:sp>
        <p:nvSpPr>
          <p:cNvPr id="24" name="SK-2-text-23"/>
          <p:cNvSpPr/>
          <p:nvPr/>
        </p:nvSpPr>
        <p:spPr>
          <a:xfrm>
            <a:off x="1536055" y="1899642"/>
            <a:ext cx="488251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Disclaimer</a:t>
            </a:r>
            <a:endParaRPr lang="en-US" sz="1650" dirty="0"/>
          </a:p>
        </p:txBody>
      </p:sp>
      <p:sp>
        <p:nvSpPr>
          <p:cNvPr id="25" name="SK-2-text-24"/>
          <p:cNvSpPr/>
          <p:nvPr/>
        </p:nvSpPr>
        <p:spPr>
          <a:xfrm>
            <a:off x="1524000" y="2269927"/>
            <a:ext cx="106680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teaching resource reflects NICE NG209 (reviewed February 2025) and current BNF guidance.</a:t>
            </a:r>
            <a:endParaRPr lang="en-US" sz="1350" dirty="0"/>
          </a:p>
        </p:txBody>
      </p:sp>
      <p:sp>
        <p:nvSpPr>
          <p:cNvPr id="26" name="SK-2-text-25"/>
          <p:cNvSpPr/>
          <p:nvPr/>
        </p:nvSpPr>
        <p:spPr>
          <a:xfrm>
            <a:off x="1524000" y="2592288"/>
            <a:ext cx="106680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verify doses against the current BNF and local formulary before prescribing.</a:t>
            </a:r>
            <a:endParaRPr lang="en-US" sz="1350" dirty="0"/>
          </a:p>
        </p:txBody>
      </p:sp>
      <p:sp>
        <p:nvSpPr>
          <p:cNvPr id="27" name="SK-2-text-26"/>
          <p:cNvSpPr/>
          <p:nvPr/>
        </p:nvSpPr>
        <p:spPr>
          <a:xfrm>
            <a:off x="1524000" y="2907655"/>
            <a:ext cx="106680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Drug availability may change — confirm current UK market status at time of use.</a:t>
            </a:r>
            <a:endParaRPr lang="en-US" sz="1350" dirty="0"/>
          </a:p>
        </p:txBody>
      </p:sp>
      <p:sp>
        <p:nvSpPr>
          <p:cNvPr id="28" name="SK-2-text-27"/>
          <p:cNvSpPr/>
          <p:nvPr/>
        </p:nvSpPr>
        <p:spPr>
          <a:xfrm>
            <a:off x="850553" y="4437013"/>
            <a:ext cx="2151311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75" b="1" dirty="0">
                <a:solidFill>
                  <a:srgbClr val="2D878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6.4 million</a:t>
            </a:r>
            <a:endParaRPr lang="en-US" sz="2775" dirty="0"/>
          </a:p>
        </p:txBody>
      </p:sp>
      <p:sp>
        <p:nvSpPr>
          <p:cNvPr id="29" name="SK-2-text-28"/>
          <p:cNvSpPr/>
          <p:nvPr/>
        </p:nvSpPr>
        <p:spPr>
          <a:xfrm>
            <a:off x="1316682" y="4999434"/>
            <a:ext cx="120699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Adults smoke in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England (2023)</a:t>
            </a:r>
            <a:endParaRPr lang="en-US" sz="1200" dirty="0"/>
          </a:p>
        </p:txBody>
      </p:sp>
      <p:sp>
        <p:nvSpPr>
          <p:cNvPr id="30" name="SK-2-text-29"/>
          <p:cNvSpPr/>
          <p:nvPr/>
        </p:nvSpPr>
        <p:spPr>
          <a:xfrm>
            <a:off x="3862090" y="4437013"/>
            <a:ext cx="1700213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75" b="1" dirty="0">
                <a:solidFill>
                  <a:srgbClr val="2D878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70,000+</a:t>
            </a:r>
            <a:endParaRPr lang="en-US" sz="2775" dirty="0"/>
          </a:p>
        </p:txBody>
      </p:sp>
      <p:sp>
        <p:nvSpPr>
          <p:cNvPr id="31" name="SK-2-text-30"/>
          <p:cNvSpPr/>
          <p:nvPr/>
        </p:nvSpPr>
        <p:spPr>
          <a:xfrm>
            <a:off x="3596580" y="5006280"/>
            <a:ext cx="2231082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Deaths per year in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England attributed to smoking</a:t>
            </a:r>
            <a:endParaRPr lang="en-US" sz="1200" dirty="0"/>
          </a:p>
        </p:txBody>
      </p:sp>
      <p:sp>
        <p:nvSpPr>
          <p:cNvPr id="32" name="SK-2-text-31"/>
          <p:cNvSpPr/>
          <p:nvPr/>
        </p:nvSpPr>
        <p:spPr>
          <a:xfrm>
            <a:off x="6336953" y="4437013"/>
            <a:ext cx="2273201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75" b="1" dirty="0">
                <a:solidFill>
                  <a:srgbClr val="2D878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£2.5 billion</a:t>
            </a:r>
            <a:endParaRPr lang="en-US" sz="2775" dirty="0"/>
          </a:p>
        </p:txBody>
      </p:sp>
      <p:sp>
        <p:nvSpPr>
          <p:cNvPr id="33" name="SK-2-text-32"/>
          <p:cNvSpPr/>
          <p:nvPr/>
        </p:nvSpPr>
        <p:spPr>
          <a:xfrm>
            <a:off x="7022455" y="5006280"/>
            <a:ext cx="92645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Annual cost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the NHS</a:t>
            </a:r>
            <a:endParaRPr lang="en-US" sz="1200" dirty="0"/>
          </a:p>
        </p:txBody>
      </p:sp>
      <p:sp>
        <p:nvSpPr>
          <p:cNvPr id="34" name="SK-2-text-33"/>
          <p:cNvSpPr/>
          <p:nvPr/>
        </p:nvSpPr>
        <p:spPr>
          <a:xfrm>
            <a:off x="9738568" y="4457700"/>
            <a:ext cx="1163687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75" b="1" dirty="0">
                <a:solidFill>
                  <a:srgbClr val="2D878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&lt; 5%</a:t>
            </a:r>
            <a:endParaRPr lang="en-US" sz="2775" dirty="0"/>
          </a:p>
        </p:txBody>
      </p:sp>
      <p:sp>
        <p:nvSpPr>
          <p:cNvPr id="35" name="SK-2-text-34"/>
          <p:cNvSpPr/>
          <p:nvPr/>
        </p:nvSpPr>
        <p:spPr>
          <a:xfrm>
            <a:off x="9655969" y="4999434"/>
            <a:ext cx="132888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UK 2030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Smokefree Target</a:t>
            </a:r>
            <a:endParaRPr lang="en-US" sz="1200" dirty="0"/>
          </a:p>
        </p:txBody>
      </p:sp>
      <p:sp>
        <p:nvSpPr>
          <p:cNvPr id="36" name="SK-2-text-35"/>
          <p:cNvSpPr/>
          <p:nvPr/>
        </p:nvSpPr>
        <p:spPr>
          <a:xfrm>
            <a:off x="2012752" y="5952679"/>
            <a:ext cx="812973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7F8C8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70% of smokers see their GP each year — every consultation is an opportunity.</a:t>
            </a:r>
            <a:endParaRPr lang="en-US" sz="1500" dirty="0"/>
          </a:p>
        </p:txBody>
      </p:sp>
      <p:sp>
        <p:nvSpPr>
          <p:cNvPr id="37" name="SK-2-text-36"/>
          <p:cNvSpPr/>
          <p:nvPr/>
        </p:nvSpPr>
        <p:spPr>
          <a:xfrm>
            <a:off x="5031284" y="6583561"/>
            <a:ext cx="211693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61" y="905173"/>
            <a:ext cx="914400" cy="82153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3200" y="0"/>
            <a:ext cx="1828800" cy="120015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937671"/>
            <a:ext cx="1524000" cy="1494979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8180" y="1508671"/>
            <a:ext cx="4766965" cy="1220688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7191" y="1741884"/>
            <a:ext cx="9525" cy="761107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58180" y="3010644"/>
            <a:ext cx="4766965" cy="1145232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87191" y="3154561"/>
            <a:ext cx="9525" cy="761107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8180" y="4430167"/>
            <a:ext cx="4766965" cy="1138386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7191" y="4567386"/>
            <a:ext cx="9525" cy="761107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47098" y="1275457"/>
            <a:ext cx="4352479" cy="4903440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10165" y="2242542"/>
            <a:ext cx="914400" cy="82153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66471" y="5013127"/>
            <a:ext cx="3913584" cy="1069777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49380" y="5253186"/>
            <a:ext cx="475357" cy="507355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15286" y="4039344"/>
            <a:ext cx="548580" cy="528042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15286" y="3250555"/>
            <a:ext cx="548580" cy="534888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15286" y="2461915"/>
            <a:ext cx="548580" cy="521196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328392" y="4142184"/>
            <a:ext cx="390079" cy="267444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328392" y="2715667"/>
            <a:ext cx="390079" cy="267444"/>
          </a:xfrm>
          <a:prstGeom prst="rect">
            <a:avLst/>
          </a:prstGeom>
        </p:spPr>
      </p:pic>
      <p:sp>
        <p:nvSpPr>
          <p:cNvPr id="23" name="SK-3-text-22"/>
          <p:cNvSpPr/>
          <p:nvPr/>
        </p:nvSpPr>
        <p:spPr>
          <a:xfrm>
            <a:off x="426690" y="260598"/>
            <a:ext cx="1176531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2D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GP Role &amp; VBA Framework</a:t>
            </a:r>
            <a:endParaRPr lang="en-US" sz="3000" dirty="0"/>
          </a:p>
        </p:txBody>
      </p:sp>
      <p:sp>
        <p:nvSpPr>
          <p:cNvPr id="24" name="SK-3-text-23"/>
          <p:cNvSpPr/>
          <p:nvPr/>
        </p:nvSpPr>
        <p:spPr>
          <a:xfrm>
            <a:off x="414486" y="1083469"/>
            <a:ext cx="1177751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Very Brief Advice in every consultation — Ask, Advise, Act</a:t>
            </a:r>
            <a:endParaRPr lang="en-US" sz="1350" dirty="0"/>
          </a:p>
        </p:txBody>
      </p:sp>
      <p:sp>
        <p:nvSpPr>
          <p:cNvPr id="25" name="SK-3-text-24"/>
          <p:cNvSpPr/>
          <p:nvPr/>
        </p:nvSpPr>
        <p:spPr>
          <a:xfrm>
            <a:off x="1499592" y="1776115"/>
            <a:ext cx="199355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475" b="1" dirty="0">
                <a:solidFill>
                  <a:srgbClr val="30989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5475" dirty="0"/>
          </a:p>
        </p:txBody>
      </p:sp>
      <p:sp>
        <p:nvSpPr>
          <p:cNvPr id="26" name="SK-3-text-25"/>
          <p:cNvSpPr/>
          <p:nvPr/>
        </p:nvSpPr>
        <p:spPr>
          <a:xfrm>
            <a:off x="2535882" y="1741884"/>
            <a:ext cx="97631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2D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</a:t>
            </a:r>
            <a:endParaRPr lang="en-US" sz="1875" dirty="0"/>
          </a:p>
        </p:txBody>
      </p:sp>
      <p:sp>
        <p:nvSpPr>
          <p:cNvPr id="27" name="SK-3-text-26"/>
          <p:cNvSpPr/>
          <p:nvPr/>
        </p:nvSpPr>
        <p:spPr>
          <a:xfrm>
            <a:off x="2523679" y="2064246"/>
            <a:ext cx="2962573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you smoke? Record the answer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every patient's notes.</a:t>
            </a:r>
            <a:endParaRPr lang="en-US" sz="1350" dirty="0"/>
          </a:p>
        </p:txBody>
      </p:sp>
      <p:sp>
        <p:nvSpPr>
          <p:cNvPr id="28" name="SK-3-text-27"/>
          <p:cNvSpPr/>
          <p:nvPr/>
        </p:nvSpPr>
        <p:spPr>
          <a:xfrm>
            <a:off x="1475184" y="3236863"/>
            <a:ext cx="1738313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475" b="1" dirty="0">
                <a:solidFill>
                  <a:srgbClr val="30989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5475" dirty="0"/>
          </a:p>
        </p:txBody>
      </p:sp>
      <p:sp>
        <p:nvSpPr>
          <p:cNvPr id="29" name="SK-3-text-28"/>
          <p:cNvSpPr/>
          <p:nvPr/>
        </p:nvSpPr>
        <p:spPr>
          <a:xfrm>
            <a:off x="2548086" y="3188940"/>
            <a:ext cx="35480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2D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BRIEF ADVICE</a:t>
            </a:r>
            <a:endParaRPr lang="en-US" sz="1875" dirty="0"/>
          </a:p>
        </p:txBody>
      </p:sp>
      <p:sp>
        <p:nvSpPr>
          <p:cNvPr id="30" name="SK-3-text-29"/>
          <p:cNvSpPr/>
          <p:nvPr/>
        </p:nvSpPr>
        <p:spPr>
          <a:xfrm>
            <a:off x="2523679" y="3531840"/>
            <a:ext cx="2621161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best thing you can do for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your health is to stop smoking.</a:t>
            </a:r>
            <a:endParaRPr lang="en-US" sz="1350" dirty="0"/>
          </a:p>
        </p:txBody>
      </p:sp>
      <p:sp>
        <p:nvSpPr>
          <p:cNvPr id="31" name="SK-3-text-30"/>
          <p:cNvSpPr/>
          <p:nvPr/>
        </p:nvSpPr>
        <p:spPr>
          <a:xfrm>
            <a:off x="1475184" y="4635996"/>
            <a:ext cx="1738313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475" b="1" dirty="0">
                <a:solidFill>
                  <a:srgbClr val="30989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5475" dirty="0"/>
          </a:p>
        </p:txBody>
      </p:sp>
      <p:sp>
        <p:nvSpPr>
          <p:cNvPr id="32" name="SK-3-text-31"/>
          <p:cNvSpPr/>
          <p:nvPr/>
        </p:nvSpPr>
        <p:spPr>
          <a:xfrm>
            <a:off x="2548086" y="4615309"/>
            <a:ext cx="97631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2D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</a:t>
            </a:r>
            <a:endParaRPr lang="en-US" sz="1875" dirty="0"/>
          </a:p>
        </p:txBody>
      </p:sp>
      <p:sp>
        <p:nvSpPr>
          <p:cNvPr id="33" name="SK-3-text-32"/>
          <p:cNvSpPr/>
          <p:nvPr/>
        </p:nvSpPr>
        <p:spPr>
          <a:xfrm>
            <a:off x="2535882" y="4937671"/>
            <a:ext cx="2804071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 to Stop Smoking Service 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offer pharmacotherapy.</a:t>
            </a:r>
            <a:endParaRPr lang="en-US" sz="1350" dirty="0"/>
          </a:p>
        </p:txBody>
      </p:sp>
      <p:sp>
        <p:nvSpPr>
          <p:cNvPr id="34" name="SK-3-text-33"/>
          <p:cNvSpPr/>
          <p:nvPr/>
        </p:nvSpPr>
        <p:spPr>
          <a:xfrm>
            <a:off x="1682353" y="5678388"/>
            <a:ext cx="3791694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30989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70% of smokers see their GP each year —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30989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consultation is an opportunity.</a:t>
            </a:r>
            <a:endParaRPr lang="en-US" sz="1350" dirty="0"/>
          </a:p>
        </p:txBody>
      </p:sp>
      <p:sp>
        <p:nvSpPr>
          <p:cNvPr id="35" name="SK-3-text-34"/>
          <p:cNvSpPr/>
          <p:nvPr/>
        </p:nvSpPr>
        <p:spPr>
          <a:xfrm>
            <a:off x="7461498" y="1494979"/>
            <a:ext cx="416147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30989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CONSULTATION TOOL</a:t>
            </a:r>
            <a:endParaRPr lang="en-US" sz="1275" dirty="0"/>
          </a:p>
        </p:txBody>
      </p:sp>
      <p:sp>
        <p:nvSpPr>
          <p:cNvPr id="36" name="SK-3-text-35"/>
          <p:cNvSpPr/>
          <p:nvPr/>
        </p:nvSpPr>
        <p:spPr>
          <a:xfrm>
            <a:off x="7473553" y="1803648"/>
            <a:ext cx="398716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D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ICE Framework</a:t>
            </a:r>
            <a:endParaRPr lang="en-US" sz="1950" dirty="0"/>
          </a:p>
        </p:txBody>
      </p:sp>
      <p:sp>
        <p:nvSpPr>
          <p:cNvPr id="37" name="SK-3-text-36"/>
          <p:cNvSpPr/>
          <p:nvPr/>
        </p:nvSpPr>
        <p:spPr>
          <a:xfrm>
            <a:off x="7473553" y="2489448"/>
            <a:ext cx="105251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D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Ideas</a:t>
            </a:r>
            <a:endParaRPr lang="en-US" sz="1275" dirty="0"/>
          </a:p>
        </p:txBody>
      </p:sp>
      <p:sp>
        <p:nvSpPr>
          <p:cNvPr id="38" name="SK-3-text-37"/>
          <p:cNvSpPr/>
          <p:nvPr/>
        </p:nvSpPr>
        <p:spPr>
          <a:xfrm>
            <a:off x="7473553" y="2715667"/>
            <a:ext cx="292596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haven't they stopped? What do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they believe about smoking?</a:t>
            </a:r>
            <a:endParaRPr lang="en-US" sz="1200" dirty="0"/>
          </a:p>
        </p:txBody>
      </p:sp>
      <p:sp>
        <p:nvSpPr>
          <p:cNvPr id="39" name="SK-3-text-38"/>
          <p:cNvSpPr/>
          <p:nvPr/>
        </p:nvSpPr>
        <p:spPr>
          <a:xfrm>
            <a:off x="7473553" y="3312319"/>
            <a:ext cx="163544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D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Concerns</a:t>
            </a:r>
            <a:endParaRPr lang="en-US" sz="1275" dirty="0"/>
          </a:p>
        </p:txBody>
      </p:sp>
      <p:sp>
        <p:nvSpPr>
          <p:cNvPr id="40" name="SK-3-text-39"/>
          <p:cNvSpPr/>
          <p:nvPr/>
        </p:nvSpPr>
        <p:spPr>
          <a:xfrm>
            <a:off x="7473553" y="3538686"/>
            <a:ext cx="307225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Worries about withdrawal, medication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side effects, or weight gain?</a:t>
            </a:r>
            <a:endParaRPr lang="en-US" sz="1200" dirty="0"/>
          </a:p>
        </p:txBody>
      </p:sp>
      <p:sp>
        <p:nvSpPr>
          <p:cNvPr id="41" name="SK-3-text-40"/>
          <p:cNvSpPr/>
          <p:nvPr/>
        </p:nvSpPr>
        <p:spPr>
          <a:xfrm>
            <a:off x="7473553" y="4149030"/>
            <a:ext cx="241268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D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Expectations</a:t>
            </a:r>
            <a:endParaRPr lang="en-US" sz="1275" dirty="0"/>
          </a:p>
        </p:txBody>
      </p:sp>
      <p:sp>
        <p:nvSpPr>
          <p:cNvPr id="42" name="SK-3-text-41"/>
          <p:cNvSpPr/>
          <p:nvPr/>
        </p:nvSpPr>
        <p:spPr>
          <a:xfrm>
            <a:off x="7473553" y="4382244"/>
            <a:ext cx="277966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outcome are they hoping for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this consultation?</a:t>
            </a:r>
            <a:endParaRPr lang="en-US" sz="1200" dirty="0"/>
          </a:p>
        </p:txBody>
      </p:sp>
      <p:sp>
        <p:nvSpPr>
          <p:cNvPr id="43" name="SK-3-text-42"/>
          <p:cNvSpPr/>
          <p:nvPr/>
        </p:nvSpPr>
        <p:spPr>
          <a:xfrm>
            <a:off x="7534573" y="5136505"/>
            <a:ext cx="31899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C88E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CONSULTATION TIP</a:t>
            </a:r>
            <a:endParaRPr lang="en-US" sz="1275" dirty="0"/>
          </a:p>
        </p:txBody>
      </p:sp>
      <p:sp>
        <p:nvSpPr>
          <p:cNvPr id="44" name="SK-3-text-43"/>
          <p:cNvSpPr/>
          <p:nvPr/>
        </p:nvSpPr>
        <p:spPr>
          <a:xfrm>
            <a:off x="7510165" y="5369719"/>
            <a:ext cx="2938165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Don't offer medication to someone in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pre-contemplation — explore readiness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change first.</a:t>
            </a:r>
            <a:endParaRPr lang="en-US" sz="1200" dirty="0"/>
          </a:p>
        </p:txBody>
      </p:sp>
      <p:sp>
        <p:nvSpPr>
          <p:cNvPr id="45" name="SK-3-text-44"/>
          <p:cNvSpPr/>
          <p:nvPr/>
        </p:nvSpPr>
        <p:spPr>
          <a:xfrm>
            <a:off x="5047357" y="6535638"/>
            <a:ext cx="416147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82" y="781794"/>
            <a:ext cx="1219200" cy="109686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1169" y="0"/>
            <a:ext cx="2840682" cy="147444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282" y="1453753"/>
            <a:ext cx="11375082" cy="1138386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282" y="4128492"/>
            <a:ext cx="5486400" cy="2050405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4128492"/>
            <a:ext cx="85279" cy="2194471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59388" y="4168973"/>
            <a:ext cx="5461992" cy="2175272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553349"/>
            <a:ext cx="12192000" cy="304502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50996" y="2715667"/>
            <a:ext cx="902196" cy="816025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44086" y="2715667"/>
            <a:ext cx="950863" cy="816025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34659" y="2715667"/>
            <a:ext cx="902196" cy="816025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98455" y="2715667"/>
            <a:ext cx="902196" cy="816025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37992" y="2715667"/>
            <a:ext cx="902196" cy="816025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16361" y="2715667"/>
            <a:ext cx="914400" cy="816025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6769" y="2715667"/>
            <a:ext cx="902196" cy="816025"/>
          </a:xfrm>
          <a:prstGeom prst="rect">
            <a:avLst/>
          </a:prstGeom>
        </p:spPr>
      </p:pic>
      <p:sp>
        <p:nvSpPr>
          <p:cNvPr id="17" name="SK-4-text-16"/>
          <p:cNvSpPr/>
          <p:nvPr/>
        </p:nvSpPr>
        <p:spPr>
          <a:xfrm>
            <a:off x="377875" y="260598"/>
            <a:ext cx="1181412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Nicotine Replacement Therapy</a:t>
            </a:r>
            <a:endParaRPr lang="en-US" sz="3450" dirty="0"/>
          </a:p>
        </p:txBody>
      </p:sp>
      <p:sp>
        <p:nvSpPr>
          <p:cNvPr id="18" name="SK-4-text-17"/>
          <p:cNvSpPr/>
          <p:nvPr/>
        </p:nvSpPr>
        <p:spPr>
          <a:xfrm>
            <a:off x="377875" y="1008013"/>
            <a:ext cx="11753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Mechanism · Forms · Dosing · Combination First-Line</a:t>
            </a:r>
            <a:endParaRPr lang="en-US" sz="1500" dirty="0"/>
          </a:p>
        </p:txBody>
      </p:sp>
      <p:sp>
        <p:nvSpPr>
          <p:cNvPr id="19" name="SK-4-text-18"/>
          <p:cNvSpPr/>
          <p:nvPr/>
        </p:nvSpPr>
        <p:spPr>
          <a:xfrm>
            <a:off x="719286" y="1563588"/>
            <a:ext cx="269652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3E8E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IT WORKS</a:t>
            </a:r>
            <a:endParaRPr lang="en-US" sz="1425" dirty="0"/>
          </a:p>
        </p:txBody>
      </p:sp>
      <p:sp>
        <p:nvSpPr>
          <p:cNvPr id="20" name="SK-4-text-19"/>
          <p:cNvSpPr/>
          <p:nvPr/>
        </p:nvSpPr>
        <p:spPr>
          <a:xfrm>
            <a:off x="707082" y="1865263"/>
            <a:ext cx="1148491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Delivers therapeutic nicotine without tar, carbon monoxide, or harmful chemicals.</a:t>
            </a:r>
            <a:endParaRPr lang="en-US" sz="1350" dirty="0"/>
          </a:p>
        </p:txBody>
      </p:sp>
      <p:sp>
        <p:nvSpPr>
          <p:cNvPr id="21" name="SK-4-text-20"/>
          <p:cNvSpPr/>
          <p:nvPr/>
        </p:nvSpPr>
        <p:spPr>
          <a:xfrm>
            <a:off x="731490" y="2084784"/>
            <a:ext cx="113328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Replaces approximately 30–50% of cigarette nicotine.</a:t>
            </a:r>
            <a:endParaRPr lang="en-US" sz="1350" dirty="0"/>
          </a:p>
        </p:txBody>
      </p:sp>
      <p:sp>
        <p:nvSpPr>
          <p:cNvPr id="22" name="SK-4-text-21"/>
          <p:cNvSpPr/>
          <p:nvPr/>
        </p:nvSpPr>
        <p:spPr>
          <a:xfrm>
            <a:off x="731490" y="2290465"/>
            <a:ext cx="85210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Reduces withdrawal symptoms and cravings.</a:t>
            </a:r>
            <a:endParaRPr lang="en-US" sz="1350" dirty="0"/>
          </a:p>
        </p:txBody>
      </p:sp>
      <p:sp>
        <p:nvSpPr>
          <p:cNvPr id="23" name="SK-4-text-22"/>
          <p:cNvSpPr/>
          <p:nvPr/>
        </p:nvSpPr>
        <p:spPr>
          <a:xfrm>
            <a:off x="998190" y="3607296"/>
            <a:ext cx="515094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Patch</a:t>
            </a:r>
            <a:endParaRPr lang="en-US" sz="1125" dirty="0"/>
          </a:p>
        </p:txBody>
      </p:sp>
      <p:sp>
        <p:nvSpPr>
          <p:cNvPr id="24" name="SK-4-text-23"/>
          <p:cNvSpPr/>
          <p:nvPr/>
        </p:nvSpPr>
        <p:spPr>
          <a:xfrm>
            <a:off x="827484" y="3792438"/>
            <a:ext cx="917377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16hr or 24hr</a:t>
            </a:r>
            <a:endParaRPr lang="en-US" sz="1200" dirty="0"/>
          </a:p>
        </p:txBody>
      </p:sp>
      <p:sp>
        <p:nvSpPr>
          <p:cNvPr id="25" name="SK-4-text-24"/>
          <p:cNvSpPr/>
          <p:nvPr/>
        </p:nvSpPr>
        <p:spPr>
          <a:xfrm>
            <a:off x="2558653" y="3607296"/>
            <a:ext cx="441871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Gum</a:t>
            </a:r>
            <a:endParaRPr lang="en-US" sz="1125" dirty="0"/>
          </a:p>
        </p:txBody>
      </p:sp>
      <p:sp>
        <p:nvSpPr>
          <p:cNvPr id="26" name="SK-4-text-25"/>
          <p:cNvSpPr/>
          <p:nvPr/>
        </p:nvSpPr>
        <p:spPr>
          <a:xfrm>
            <a:off x="2314873" y="3792438"/>
            <a:ext cx="91737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2mg or 4mg</a:t>
            </a:r>
            <a:endParaRPr lang="en-US" sz="1200" dirty="0"/>
          </a:p>
        </p:txBody>
      </p:sp>
      <p:sp>
        <p:nvSpPr>
          <p:cNvPr id="27" name="SK-4-text-26"/>
          <p:cNvSpPr/>
          <p:nvPr/>
        </p:nvSpPr>
        <p:spPr>
          <a:xfrm>
            <a:off x="4021782" y="3600450"/>
            <a:ext cx="722263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Inhalator</a:t>
            </a:r>
            <a:endParaRPr lang="en-US" sz="1125" dirty="0"/>
          </a:p>
        </p:txBody>
      </p:sp>
      <p:sp>
        <p:nvSpPr>
          <p:cNvPr id="28" name="SK-4-text-27"/>
          <p:cNvSpPr/>
          <p:nvPr/>
        </p:nvSpPr>
        <p:spPr>
          <a:xfrm>
            <a:off x="4033986" y="3792438"/>
            <a:ext cx="71005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Cartridge</a:t>
            </a:r>
            <a:endParaRPr lang="en-US" sz="1200" dirty="0"/>
          </a:p>
        </p:txBody>
      </p:sp>
      <p:sp>
        <p:nvSpPr>
          <p:cNvPr id="29" name="SK-4-text-28"/>
          <p:cNvSpPr/>
          <p:nvPr/>
        </p:nvSpPr>
        <p:spPr>
          <a:xfrm>
            <a:off x="5594598" y="3607296"/>
            <a:ext cx="69785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Lozenge</a:t>
            </a:r>
            <a:endParaRPr lang="en-US" sz="1125" dirty="0"/>
          </a:p>
        </p:txBody>
      </p:sp>
      <p:sp>
        <p:nvSpPr>
          <p:cNvPr id="30" name="SK-4-text-29"/>
          <p:cNvSpPr/>
          <p:nvPr/>
        </p:nvSpPr>
        <p:spPr>
          <a:xfrm>
            <a:off x="5460355" y="3792438"/>
            <a:ext cx="9906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Slow dissolve</a:t>
            </a:r>
            <a:endParaRPr lang="en-US" sz="1200" dirty="0"/>
          </a:p>
        </p:txBody>
      </p:sp>
      <p:sp>
        <p:nvSpPr>
          <p:cNvPr id="31" name="SK-4-text-30"/>
          <p:cNvSpPr/>
          <p:nvPr/>
        </p:nvSpPr>
        <p:spPr>
          <a:xfrm>
            <a:off x="7118598" y="3607296"/>
            <a:ext cx="722263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Microtab</a:t>
            </a:r>
            <a:endParaRPr lang="en-US" sz="1125" dirty="0"/>
          </a:p>
        </p:txBody>
      </p:sp>
      <p:sp>
        <p:nvSpPr>
          <p:cNvPr id="32" name="SK-4-text-31"/>
          <p:cNvSpPr/>
          <p:nvPr/>
        </p:nvSpPr>
        <p:spPr>
          <a:xfrm>
            <a:off x="7094190" y="3792438"/>
            <a:ext cx="79548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Sublingual</a:t>
            </a:r>
            <a:endParaRPr lang="en-US" sz="1200" dirty="0"/>
          </a:p>
        </p:txBody>
      </p:sp>
      <p:sp>
        <p:nvSpPr>
          <p:cNvPr id="33" name="SK-4-text-32"/>
          <p:cNvSpPr/>
          <p:nvPr/>
        </p:nvSpPr>
        <p:spPr>
          <a:xfrm>
            <a:off x="8642598" y="3607296"/>
            <a:ext cx="95398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Nasal Spray</a:t>
            </a:r>
            <a:endParaRPr lang="en-US" sz="1125" dirty="0"/>
          </a:p>
        </p:txBody>
      </p:sp>
      <p:sp>
        <p:nvSpPr>
          <p:cNvPr id="34" name="SK-4-text-33"/>
          <p:cNvSpPr/>
          <p:nvPr/>
        </p:nvSpPr>
        <p:spPr>
          <a:xfrm>
            <a:off x="8715673" y="3799284"/>
            <a:ext cx="832098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Fast-acting</a:t>
            </a:r>
            <a:endParaRPr lang="en-US" sz="1200" dirty="0"/>
          </a:p>
        </p:txBody>
      </p:sp>
      <p:sp>
        <p:nvSpPr>
          <p:cNvPr id="35" name="SK-4-text-34"/>
          <p:cNvSpPr/>
          <p:nvPr/>
        </p:nvSpPr>
        <p:spPr>
          <a:xfrm>
            <a:off x="10300692" y="3607296"/>
            <a:ext cx="9906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Mouth Spray</a:t>
            </a:r>
            <a:endParaRPr lang="en-US" sz="1125" dirty="0"/>
          </a:p>
        </p:txBody>
      </p:sp>
      <p:sp>
        <p:nvSpPr>
          <p:cNvPr id="36" name="SK-4-text-35"/>
          <p:cNvSpPr/>
          <p:nvPr/>
        </p:nvSpPr>
        <p:spPr>
          <a:xfrm>
            <a:off x="10385971" y="3792438"/>
            <a:ext cx="832098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Fast-acting</a:t>
            </a:r>
            <a:endParaRPr lang="en-US" sz="1200" dirty="0"/>
          </a:p>
        </p:txBody>
      </p:sp>
      <p:sp>
        <p:nvSpPr>
          <p:cNvPr id="37" name="SK-4-text-36"/>
          <p:cNvSpPr/>
          <p:nvPr/>
        </p:nvSpPr>
        <p:spPr>
          <a:xfrm>
            <a:off x="719286" y="4245025"/>
            <a:ext cx="986313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3E8E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★ COMBINATION NRT — FIRST-LINE (NICE NG209)</a:t>
            </a:r>
            <a:endParaRPr lang="en-US" sz="1425" dirty="0"/>
          </a:p>
        </p:txBody>
      </p:sp>
      <p:sp>
        <p:nvSpPr>
          <p:cNvPr id="38" name="SK-4-text-37"/>
          <p:cNvSpPr/>
          <p:nvPr/>
        </p:nvSpPr>
        <p:spPr>
          <a:xfrm>
            <a:off x="731490" y="4553694"/>
            <a:ext cx="488885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Nicotine patch (background nicotine) PLUS a fast-acting product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(gum, lozenge, spray, or inhalator) for breakthrough cravings</a:t>
            </a:r>
            <a:endParaRPr lang="en-US" sz="1275" dirty="0"/>
          </a:p>
        </p:txBody>
      </p:sp>
      <p:sp>
        <p:nvSpPr>
          <p:cNvPr id="39" name="SK-4-text-38"/>
          <p:cNvSpPr/>
          <p:nvPr/>
        </p:nvSpPr>
        <p:spPr>
          <a:xfrm>
            <a:off x="731490" y="5074890"/>
            <a:ext cx="4145161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Combination NRT is superior to single-product NRT —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high-certainty Cochrane evidence</a:t>
            </a:r>
            <a:endParaRPr lang="en-US" sz="1275" dirty="0"/>
          </a:p>
        </p:txBody>
      </p:sp>
      <p:sp>
        <p:nvSpPr>
          <p:cNvPr id="40" name="SK-4-text-39"/>
          <p:cNvSpPr/>
          <p:nvPr/>
        </p:nvSpPr>
        <p:spPr>
          <a:xfrm>
            <a:off x="731490" y="5589240"/>
            <a:ext cx="86306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Always start on the HIGHEST available dose</a:t>
            </a:r>
            <a:endParaRPr lang="en-US" sz="1275" dirty="0"/>
          </a:p>
        </p:txBody>
      </p:sp>
      <p:sp>
        <p:nvSpPr>
          <p:cNvPr id="41" name="SK-4-text-40"/>
          <p:cNvSpPr/>
          <p:nvPr/>
        </p:nvSpPr>
        <p:spPr>
          <a:xfrm>
            <a:off x="731490" y="5884069"/>
            <a:ext cx="1146051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Most failures are due to too little NRT, for too short a time</a:t>
            </a:r>
            <a:endParaRPr lang="en-US" sz="1275" dirty="0"/>
          </a:p>
        </p:txBody>
      </p:sp>
      <p:sp>
        <p:nvSpPr>
          <p:cNvPr id="42" name="SK-4-text-41"/>
          <p:cNvSpPr/>
          <p:nvPr/>
        </p:nvSpPr>
        <p:spPr>
          <a:xfrm>
            <a:off x="6339780" y="4245025"/>
            <a:ext cx="378237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DOSING &amp; DURATION</a:t>
            </a:r>
            <a:endParaRPr lang="en-US" sz="1425" dirty="0"/>
          </a:p>
        </p:txBody>
      </p:sp>
      <p:sp>
        <p:nvSpPr>
          <p:cNvPr id="43" name="SK-4-text-42"/>
          <p:cNvSpPr/>
          <p:nvPr/>
        </p:nvSpPr>
        <p:spPr>
          <a:xfrm>
            <a:off x="6339780" y="4560540"/>
            <a:ext cx="47053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Course length: 8–12 weeks</a:t>
            </a:r>
            <a:endParaRPr lang="en-US" sz="1125" dirty="0"/>
          </a:p>
        </p:txBody>
      </p:sp>
      <p:sp>
        <p:nvSpPr>
          <p:cNvPr id="44" name="SK-4-text-43"/>
          <p:cNvSpPr/>
          <p:nvPr/>
        </p:nvSpPr>
        <p:spPr>
          <a:xfrm>
            <a:off x="6339780" y="4862215"/>
            <a:ext cx="58522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Prescribing schedule: 2 – 2 – 4 – 4 weeks (short supplies for review)</a:t>
            </a:r>
            <a:endParaRPr lang="en-US" sz="1125" dirty="0"/>
          </a:p>
        </p:txBody>
      </p:sp>
      <p:sp>
        <p:nvSpPr>
          <p:cNvPr id="45" name="SK-4-text-44"/>
          <p:cNvSpPr/>
          <p:nvPr/>
        </p:nvSpPr>
        <p:spPr>
          <a:xfrm>
            <a:off x="6339780" y="5164038"/>
            <a:ext cx="431586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Pregnancy: NRT is the ONLY medication recommended in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pregnancy. Remove patch at night.</a:t>
            </a:r>
            <a:endParaRPr lang="en-US" sz="1200" dirty="0"/>
          </a:p>
        </p:txBody>
      </p:sp>
      <p:sp>
        <p:nvSpPr>
          <p:cNvPr id="46" name="SK-4-text-45"/>
          <p:cNvSpPr/>
          <p:nvPr/>
        </p:nvSpPr>
        <p:spPr>
          <a:xfrm>
            <a:off x="6339780" y="5664696"/>
            <a:ext cx="5023098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Cautions: CVD, diabetes, renal/hepatic impairment,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phaeochromocytoma, hyperthyroidism — use with caution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but benefits outweigh risks</a:t>
            </a:r>
            <a:endParaRPr lang="en-US" sz="1200" dirty="0"/>
          </a:p>
        </p:txBody>
      </p:sp>
      <p:sp>
        <p:nvSpPr>
          <p:cNvPr id="47" name="SK-4-text-46"/>
          <p:cNvSpPr/>
          <p:nvPr/>
        </p:nvSpPr>
        <p:spPr>
          <a:xfrm>
            <a:off x="11591479" y="6322963"/>
            <a:ext cx="45407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/ 10</a:t>
            </a:r>
            <a:endParaRPr lang="en-US" sz="1200" dirty="0"/>
          </a:p>
        </p:txBody>
      </p:sp>
      <p:sp>
        <p:nvSpPr>
          <p:cNvPr id="48" name="SK-4-text-47"/>
          <p:cNvSpPr/>
          <p:nvPr/>
        </p:nvSpPr>
        <p:spPr>
          <a:xfrm>
            <a:off x="5189786" y="6617940"/>
            <a:ext cx="179992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75" y="691455"/>
            <a:ext cx="1133773" cy="5715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1344067"/>
            <a:ext cx="5596086" cy="4985742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377702"/>
            <a:ext cx="5596086" cy="4973241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1776115"/>
            <a:ext cx="4376886" cy="239911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8761" y="1776115"/>
            <a:ext cx="4291459" cy="239911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173" y="3079105"/>
            <a:ext cx="3876973" cy="363438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4173" y="3446115"/>
            <a:ext cx="3876973" cy="370284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4173" y="3816400"/>
            <a:ext cx="3876973" cy="363438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4173" y="5485656"/>
            <a:ext cx="3767286" cy="810518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49294" y="5485656"/>
            <a:ext cx="4230588" cy="810518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72000" y="5478810"/>
            <a:ext cx="2669977" cy="872282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467475"/>
            <a:ext cx="12192000" cy="43815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85757" y="5561707"/>
            <a:ext cx="329059" cy="315367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90965" y="2983111"/>
            <a:ext cx="5266879" cy="1460748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06094" y="5554861"/>
            <a:ext cx="499765" cy="630882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97396" y="5561707"/>
            <a:ext cx="316855" cy="308521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97396" y="3861048"/>
            <a:ext cx="280392" cy="27429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97396" y="3497461"/>
            <a:ext cx="280392" cy="267444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85192" y="3127177"/>
            <a:ext cx="304800" cy="267444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655796" y="239911"/>
            <a:ext cx="1194792" cy="781794"/>
          </a:xfrm>
          <a:prstGeom prst="rect">
            <a:avLst/>
          </a:prstGeom>
        </p:spPr>
      </p:pic>
      <p:sp>
        <p:nvSpPr>
          <p:cNvPr id="23" name="SK-5-text-22"/>
          <p:cNvSpPr/>
          <p:nvPr/>
        </p:nvSpPr>
        <p:spPr>
          <a:xfrm>
            <a:off x="353467" y="219373"/>
            <a:ext cx="11838533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Varenicline &amp; Cytisinicline</a:t>
            </a:r>
            <a:endParaRPr lang="en-US" sz="3300" dirty="0"/>
          </a:p>
        </p:txBody>
      </p:sp>
      <p:sp>
        <p:nvSpPr>
          <p:cNvPr id="24" name="SK-5-text-23"/>
          <p:cNvSpPr/>
          <p:nvPr/>
        </p:nvSpPr>
        <p:spPr>
          <a:xfrm>
            <a:off x="365671" y="918865"/>
            <a:ext cx="1182632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Partial Agonists at α4β2 Nicotinic Receptors — NICE NG209 February 2025</a:t>
            </a:r>
            <a:endParaRPr lang="en-US" sz="1200" dirty="0"/>
          </a:p>
        </p:txBody>
      </p:sp>
      <p:sp>
        <p:nvSpPr>
          <p:cNvPr id="25" name="SK-5-text-24"/>
          <p:cNvSpPr/>
          <p:nvPr/>
        </p:nvSpPr>
        <p:spPr>
          <a:xfrm>
            <a:off x="499765" y="1453753"/>
            <a:ext cx="31318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Varenicline</a:t>
            </a:r>
            <a:endParaRPr lang="en-US" sz="1800" dirty="0"/>
          </a:p>
        </p:txBody>
      </p:sp>
      <p:sp>
        <p:nvSpPr>
          <p:cNvPr id="26" name="SK-5-text-25"/>
          <p:cNvSpPr/>
          <p:nvPr/>
        </p:nvSpPr>
        <p:spPr>
          <a:xfrm>
            <a:off x="585192" y="1810494"/>
            <a:ext cx="92659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B8860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Back on UK Market — Generic Autumn 2024 · Champix July 2025</a:t>
            </a:r>
            <a:endParaRPr lang="en-US" sz="900" dirty="0"/>
          </a:p>
        </p:txBody>
      </p:sp>
      <p:sp>
        <p:nvSpPr>
          <p:cNvPr id="27" name="SK-5-text-26"/>
          <p:cNvSpPr/>
          <p:nvPr/>
        </p:nvSpPr>
        <p:spPr>
          <a:xfrm>
            <a:off x="511969" y="2146548"/>
            <a:ext cx="141351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b="1" dirty="0">
                <a:solidFill>
                  <a:srgbClr val="2E8B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MECHANISM</a:t>
            </a:r>
            <a:endParaRPr lang="en-US" sz="975" dirty="0"/>
          </a:p>
        </p:txBody>
      </p:sp>
      <p:sp>
        <p:nvSpPr>
          <p:cNvPr id="28" name="SK-5-text-27"/>
          <p:cNvSpPr/>
          <p:nvPr/>
        </p:nvSpPr>
        <p:spPr>
          <a:xfrm>
            <a:off x="499765" y="2352229"/>
            <a:ext cx="340146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Selective partial agonist at α4β2 nicotinic receptors.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Reduces cravings and blocks nicotine reward.</a:t>
            </a:r>
            <a:endParaRPr lang="en-US" sz="1050" dirty="0"/>
          </a:p>
        </p:txBody>
      </p:sp>
      <p:sp>
        <p:nvSpPr>
          <p:cNvPr id="29" name="SK-5-text-28"/>
          <p:cNvSpPr/>
          <p:nvPr/>
        </p:nvSpPr>
        <p:spPr>
          <a:xfrm>
            <a:off x="511969" y="2791123"/>
            <a:ext cx="230505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b="1" dirty="0">
                <a:solidFill>
                  <a:srgbClr val="2E8B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DOSING SCHEDULE</a:t>
            </a:r>
            <a:endParaRPr lang="en-US" sz="975" dirty="0"/>
          </a:p>
        </p:txBody>
      </p:sp>
      <p:sp>
        <p:nvSpPr>
          <p:cNvPr id="30" name="SK-5-text-29"/>
          <p:cNvSpPr/>
          <p:nvPr/>
        </p:nvSpPr>
        <p:spPr>
          <a:xfrm>
            <a:off x="926455" y="3188940"/>
            <a:ext cx="15697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Days 1–3</a:t>
            </a:r>
            <a:endParaRPr lang="en-US" sz="1050" dirty="0"/>
          </a:p>
        </p:txBody>
      </p:sp>
      <p:sp>
        <p:nvSpPr>
          <p:cNvPr id="31" name="SK-5-text-30"/>
          <p:cNvSpPr/>
          <p:nvPr/>
        </p:nvSpPr>
        <p:spPr>
          <a:xfrm>
            <a:off x="2462659" y="3188940"/>
            <a:ext cx="28194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500 mcg once daily</a:t>
            </a:r>
            <a:endParaRPr lang="en-US" sz="900" dirty="0"/>
          </a:p>
        </p:txBody>
      </p:sp>
      <p:sp>
        <p:nvSpPr>
          <p:cNvPr id="32" name="SK-5-text-31"/>
          <p:cNvSpPr/>
          <p:nvPr/>
        </p:nvSpPr>
        <p:spPr>
          <a:xfrm>
            <a:off x="926455" y="3552379"/>
            <a:ext cx="15697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Days 4–7</a:t>
            </a:r>
            <a:endParaRPr lang="en-US" sz="1050" dirty="0"/>
          </a:p>
        </p:txBody>
      </p:sp>
      <p:sp>
        <p:nvSpPr>
          <p:cNvPr id="33" name="SK-5-text-32"/>
          <p:cNvSpPr/>
          <p:nvPr/>
        </p:nvSpPr>
        <p:spPr>
          <a:xfrm>
            <a:off x="2462659" y="3552379"/>
            <a:ext cx="29565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500 mcg twice daily</a:t>
            </a:r>
            <a:endParaRPr lang="en-US" sz="900" dirty="0"/>
          </a:p>
        </p:txBody>
      </p:sp>
      <p:sp>
        <p:nvSpPr>
          <p:cNvPr id="34" name="SK-5-text-33"/>
          <p:cNvSpPr/>
          <p:nvPr/>
        </p:nvSpPr>
        <p:spPr>
          <a:xfrm>
            <a:off x="926455" y="3929509"/>
            <a:ext cx="22631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Day 8 onwards</a:t>
            </a:r>
            <a:endParaRPr lang="en-US" sz="1050" dirty="0"/>
          </a:p>
        </p:txBody>
      </p:sp>
      <p:sp>
        <p:nvSpPr>
          <p:cNvPr id="35" name="SK-5-text-34"/>
          <p:cNvSpPr/>
          <p:nvPr/>
        </p:nvSpPr>
        <p:spPr>
          <a:xfrm>
            <a:off x="2462659" y="3929509"/>
            <a:ext cx="23622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mg twice daily</a:t>
            </a:r>
            <a:endParaRPr lang="en-US" sz="900" dirty="0"/>
          </a:p>
        </p:txBody>
      </p:sp>
      <p:sp>
        <p:nvSpPr>
          <p:cNvPr id="36" name="SK-5-text-35"/>
          <p:cNvSpPr/>
          <p:nvPr/>
        </p:nvSpPr>
        <p:spPr>
          <a:xfrm>
            <a:off x="487561" y="4313634"/>
            <a:ext cx="887730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Start 1–2 weeks before quit date · Course: 12 weeks (&lt; optional 12 weeks)</a:t>
            </a:r>
            <a:endParaRPr lang="en-US" sz="750" dirty="0"/>
          </a:p>
        </p:txBody>
      </p:sp>
      <p:sp>
        <p:nvSpPr>
          <p:cNvPr id="37" name="SK-5-text-36"/>
          <p:cNvSpPr/>
          <p:nvPr/>
        </p:nvSpPr>
        <p:spPr>
          <a:xfrm>
            <a:off x="499765" y="4731990"/>
            <a:ext cx="2956560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E8B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CONTRAINDICATIONS</a:t>
            </a:r>
            <a:endParaRPr lang="en-US" sz="900" dirty="0"/>
          </a:p>
        </p:txBody>
      </p:sp>
      <p:sp>
        <p:nvSpPr>
          <p:cNvPr id="38" name="SK-5-text-37"/>
          <p:cNvSpPr/>
          <p:nvPr/>
        </p:nvSpPr>
        <p:spPr>
          <a:xfrm>
            <a:off x="499765" y="4944517"/>
            <a:ext cx="51968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Under 18 · Pregnancy · Breastfeeding</a:t>
            </a:r>
            <a:endParaRPr lang="en-US" sz="900" dirty="0"/>
          </a:p>
        </p:txBody>
      </p:sp>
      <p:sp>
        <p:nvSpPr>
          <p:cNvPr id="39" name="SK-5-text-38"/>
          <p:cNvSpPr/>
          <p:nvPr/>
        </p:nvSpPr>
        <p:spPr>
          <a:xfrm>
            <a:off x="511969" y="5109121"/>
            <a:ext cx="59055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Monitor closely: psychiatric illness, epilepsy, CVD</a:t>
            </a:r>
            <a:endParaRPr lang="en-US" sz="750" dirty="0"/>
          </a:p>
        </p:txBody>
      </p:sp>
      <p:sp>
        <p:nvSpPr>
          <p:cNvPr id="40" name="SK-5-text-39"/>
          <p:cNvSpPr/>
          <p:nvPr/>
        </p:nvSpPr>
        <p:spPr>
          <a:xfrm>
            <a:off x="963067" y="5582394"/>
            <a:ext cx="81915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b="1" dirty="0">
                <a:solidFill>
                  <a:srgbClr val="6A5AC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★</a:t>
            </a:r>
            <a:endParaRPr lang="en-US" sz="975" dirty="0"/>
          </a:p>
        </p:txBody>
      </p:sp>
      <p:sp>
        <p:nvSpPr>
          <p:cNvPr id="41" name="SK-5-text-40"/>
          <p:cNvSpPr/>
          <p:nvPr/>
        </p:nvSpPr>
        <p:spPr>
          <a:xfrm>
            <a:off x="963067" y="5788075"/>
            <a:ext cx="5448300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 effective single medication for cessation.</a:t>
            </a:r>
            <a:endParaRPr lang="en-US" sz="750" dirty="0"/>
          </a:p>
        </p:txBody>
      </p:sp>
      <p:sp>
        <p:nvSpPr>
          <p:cNvPr id="42" name="SK-5-text-41"/>
          <p:cNvSpPr/>
          <p:nvPr/>
        </p:nvSpPr>
        <p:spPr>
          <a:xfrm>
            <a:off x="975271" y="5945832"/>
            <a:ext cx="4762500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Nausea is common — always take with food.</a:t>
            </a:r>
            <a:endParaRPr lang="en-US" sz="750" dirty="0"/>
          </a:p>
        </p:txBody>
      </p:sp>
      <p:sp>
        <p:nvSpPr>
          <p:cNvPr id="43" name="SK-5-text-42"/>
          <p:cNvSpPr/>
          <p:nvPr/>
        </p:nvSpPr>
        <p:spPr>
          <a:xfrm>
            <a:off x="975271" y="6089898"/>
            <a:ext cx="7810500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proven link to suicidal ideation — FDA black box removed 2016.</a:t>
            </a:r>
            <a:endParaRPr lang="en-US" sz="750" dirty="0"/>
          </a:p>
        </p:txBody>
      </p:sp>
      <p:sp>
        <p:nvSpPr>
          <p:cNvPr id="44" name="SK-5-text-43"/>
          <p:cNvSpPr/>
          <p:nvPr/>
        </p:nvSpPr>
        <p:spPr>
          <a:xfrm>
            <a:off x="5315694" y="5561707"/>
            <a:ext cx="1779984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Both drugs share the same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mechanism — partial agonism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α4β2 nicotinic receptors —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reducing withdrawal and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blocking nicotine reward</a:t>
            </a:r>
            <a:endParaRPr lang="en-US" sz="900" dirty="0"/>
          </a:p>
        </p:txBody>
      </p:sp>
      <p:sp>
        <p:nvSpPr>
          <p:cNvPr id="45" name="SK-5-text-44"/>
          <p:cNvSpPr/>
          <p:nvPr/>
        </p:nvSpPr>
        <p:spPr>
          <a:xfrm>
            <a:off x="6278761" y="1453753"/>
            <a:ext cx="368046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E8B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Cytisinicline</a:t>
            </a:r>
            <a:endParaRPr lang="en-US" sz="1800" dirty="0"/>
          </a:p>
        </p:txBody>
      </p:sp>
      <p:sp>
        <p:nvSpPr>
          <p:cNvPr id="46" name="SK-5-text-45"/>
          <p:cNvSpPr/>
          <p:nvPr/>
        </p:nvSpPr>
        <p:spPr>
          <a:xfrm>
            <a:off x="6376392" y="1817340"/>
            <a:ext cx="5815608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🍃 NEW — NICE NG209 February 2025 · UK Launch January 2024</a:t>
            </a:r>
            <a:endParaRPr lang="en-US" sz="900" dirty="0"/>
          </a:p>
        </p:txBody>
      </p:sp>
      <p:sp>
        <p:nvSpPr>
          <p:cNvPr id="47" name="SK-5-text-46"/>
          <p:cNvSpPr/>
          <p:nvPr/>
        </p:nvSpPr>
        <p:spPr>
          <a:xfrm>
            <a:off x="6278761" y="2146548"/>
            <a:ext cx="141351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b="1" dirty="0">
                <a:solidFill>
                  <a:srgbClr val="2E8B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MECHANISM</a:t>
            </a:r>
            <a:endParaRPr lang="en-US" sz="975" dirty="0"/>
          </a:p>
        </p:txBody>
      </p:sp>
      <p:sp>
        <p:nvSpPr>
          <p:cNvPr id="48" name="SK-5-text-47"/>
          <p:cNvSpPr/>
          <p:nvPr/>
        </p:nvSpPr>
        <p:spPr>
          <a:xfrm>
            <a:off x="6266557" y="2352229"/>
            <a:ext cx="3535561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Plant-derived alkaloid (laburnum). Same α4β2 partial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agonist mechanism as varenicline. Fewer side effects.</a:t>
            </a:r>
            <a:endParaRPr lang="en-US" sz="1050" dirty="0"/>
          </a:p>
        </p:txBody>
      </p:sp>
      <p:sp>
        <p:nvSpPr>
          <p:cNvPr id="49" name="SK-5-text-48"/>
          <p:cNvSpPr/>
          <p:nvPr/>
        </p:nvSpPr>
        <p:spPr>
          <a:xfrm>
            <a:off x="6278761" y="2791123"/>
            <a:ext cx="230505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b="1" dirty="0">
                <a:solidFill>
                  <a:srgbClr val="2E8B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DOSING SCHEDULE</a:t>
            </a:r>
            <a:endParaRPr lang="en-US" sz="975" dirty="0"/>
          </a:p>
        </p:txBody>
      </p:sp>
      <p:sp>
        <p:nvSpPr>
          <p:cNvPr id="50" name="SK-5-text-49"/>
          <p:cNvSpPr/>
          <p:nvPr/>
        </p:nvSpPr>
        <p:spPr>
          <a:xfrm>
            <a:off x="6278761" y="4533007"/>
            <a:ext cx="5913239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Each tablet = 1.5 mg · Quit date must be set by Day 5 · Extended 12-week course available</a:t>
            </a:r>
            <a:endParaRPr lang="en-US" sz="750" dirty="0"/>
          </a:p>
        </p:txBody>
      </p:sp>
      <p:sp>
        <p:nvSpPr>
          <p:cNvPr id="51" name="SK-5-text-50"/>
          <p:cNvSpPr/>
          <p:nvPr/>
        </p:nvSpPr>
        <p:spPr>
          <a:xfrm>
            <a:off x="7376071" y="4793605"/>
            <a:ext cx="2956560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E8B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CONTRAINDICATIONS</a:t>
            </a:r>
            <a:endParaRPr lang="en-US" sz="900" dirty="0"/>
          </a:p>
        </p:txBody>
      </p:sp>
      <p:sp>
        <p:nvSpPr>
          <p:cNvPr id="52" name="SK-5-text-51"/>
          <p:cNvSpPr/>
          <p:nvPr/>
        </p:nvSpPr>
        <p:spPr>
          <a:xfrm>
            <a:off x="7376071" y="5019973"/>
            <a:ext cx="4815929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Under 18 · Over 65 · Pregnancy · Breastfeeding</a:t>
            </a:r>
            <a:endParaRPr lang="en-US" sz="900" dirty="0"/>
          </a:p>
        </p:txBody>
      </p:sp>
      <p:sp>
        <p:nvSpPr>
          <p:cNvPr id="53" name="SK-5-text-52"/>
          <p:cNvSpPr/>
          <p:nvPr/>
        </p:nvSpPr>
        <p:spPr>
          <a:xfrm>
            <a:off x="7388275" y="5191423"/>
            <a:ext cx="4803725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Unstable angina · Recent MI · Significant arrhythmia · Recent stroke</a:t>
            </a:r>
            <a:endParaRPr lang="en-US" sz="750" dirty="0"/>
          </a:p>
        </p:txBody>
      </p:sp>
      <p:sp>
        <p:nvSpPr>
          <p:cNvPr id="54" name="SK-5-text-53"/>
          <p:cNvSpPr/>
          <p:nvPr/>
        </p:nvSpPr>
        <p:spPr>
          <a:xfrm>
            <a:off x="7888188" y="5582394"/>
            <a:ext cx="81915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b="1" dirty="0">
                <a:solidFill>
                  <a:srgbClr val="6A5AC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★</a:t>
            </a:r>
            <a:endParaRPr lang="en-US" sz="975" dirty="0"/>
          </a:p>
        </p:txBody>
      </p:sp>
      <p:sp>
        <p:nvSpPr>
          <p:cNvPr id="55" name="SK-5-text-54"/>
          <p:cNvSpPr/>
          <p:nvPr/>
        </p:nvSpPr>
        <p:spPr>
          <a:xfrm>
            <a:off x="7888188" y="5788075"/>
            <a:ext cx="4303812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Newest NICE option (Feb 2025). 1.5 mg tablets.</a:t>
            </a:r>
            <a:endParaRPr lang="en-US" sz="750" dirty="0"/>
          </a:p>
        </p:txBody>
      </p:sp>
      <p:sp>
        <p:nvSpPr>
          <p:cNvPr id="56" name="SK-5-text-55"/>
          <p:cNvSpPr/>
          <p:nvPr/>
        </p:nvSpPr>
        <p:spPr>
          <a:xfrm>
            <a:off x="7888188" y="5945832"/>
            <a:ext cx="4303812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Derived from laburnum plant. NOT for &gt;65 or &lt;18.</a:t>
            </a:r>
            <a:endParaRPr lang="en-US" sz="750" dirty="0"/>
          </a:p>
        </p:txBody>
      </p:sp>
      <p:sp>
        <p:nvSpPr>
          <p:cNvPr id="57" name="SK-5-text-56"/>
          <p:cNvSpPr/>
          <p:nvPr/>
        </p:nvSpPr>
        <p:spPr>
          <a:xfrm>
            <a:off x="7888188" y="6096744"/>
            <a:ext cx="4303812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Quit date by Day 5. Same mechanism as varenicline.</a:t>
            </a:r>
            <a:endParaRPr lang="en-US" sz="750" dirty="0"/>
          </a:p>
        </p:txBody>
      </p:sp>
      <p:sp>
        <p:nvSpPr>
          <p:cNvPr id="58" name="SK-5-text-57"/>
          <p:cNvSpPr/>
          <p:nvPr/>
        </p:nvSpPr>
        <p:spPr>
          <a:xfrm>
            <a:off x="5364361" y="6617940"/>
            <a:ext cx="295656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754261"/>
            <a:ext cx="707082" cy="82153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549896"/>
            <a:ext cx="11167765" cy="1796653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440061"/>
            <a:ext cx="121890" cy="1906488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2610" y="1645890"/>
            <a:ext cx="9525" cy="1494979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4626" y="1645890"/>
            <a:ext cx="9525" cy="1494979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5977" y="1515517"/>
            <a:ext cx="2816275" cy="1686967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562427"/>
            <a:ext cx="12192000" cy="295424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72800" y="0"/>
            <a:ext cx="1219200" cy="123438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97380" y="4663380"/>
            <a:ext cx="2194471" cy="1851571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357" y="3538686"/>
            <a:ext cx="11131296" cy="284912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357" y="3538686"/>
            <a:ext cx="1933302" cy="516554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08659" y="3538686"/>
            <a:ext cx="2299424" cy="516554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10746" y="3852308"/>
            <a:ext cx="95251" cy="92242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08083" y="3538686"/>
            <a:ext cx="2299424" cy="516554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10170" y="3852308"/>
            <a:ext cx="95251" cy="92242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07508" y="3538686"/>
            <a:ext cx="2299424" cy="516554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09594" y="3852308"/>
            <a:ext cx="95251" cy="92242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06932" y="3538686"/>
            <a:ext cx="2299721" cy="516554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409167" y="3852308"/>
            <a:ext cx="95251" cy="92242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5357" y="4055241"/>
            <a:ext cx="1933302" cy="355996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408659" y="4055241"/>
            <a:ext cx="2299424" cy="355996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708083" y="4055241"/>
            <a:ext cx="2299424" cy="355996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007508" y="4055241"/>
            <a:ext cx="2299424" cy="355996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306932" y="4055241"/>
            <a:ext cx="2299721" cy="355996"/>
          </a:xfrm>
          <a:prstGeom prst="rect">
            <a:avLst/>
          </a:prstGeom>
        </p:spPr>
      </p:pic>
      <p:pic>
        <p:nvPicPr>
          <p:cNvPr id="27" name="SK-6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75357" y="4411237"/>
            <a:ext cx="1933302" cy="519437"/>
          </a:xfrm>
          <a:prstGeom prst="rect">
            <a:avLst/>
          </a:prstGeom>
        </p:spPr>
      </p:pic>
      <p:pic>
        <p:nvPicPr>
          <p:cNvPr id="28" name="SK-6-img-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408659" y="4411237"/>
            <a:ext cx="2299424" cy="519437"/>
          </a:xfrm>
          <a:prstGeom prst="rect">
            <a:avLst/>
          </a:prstGeom>
        </p:spPr>
      </p:pic>
      <p:pic>
        <p:nvPicPr>
          <p:cNvPr id="29" name="SK-6-img-2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08083" y="4411237"/>
            <a:ext cx="2299424" cy="519437"/>
          </a:xfrm>
          <a:prstGeom prst="rect">
            <a:avLst/>
          </a:prstGeom>
        </p:spPr>
      </p:pic>
      <p:pic>
        <p:nvPicPr>
          <p:cNvPr id="30" name="SK-6-img-29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007508" y="4411237"/>
            <a:ext cx="2299424" cy="519437"/>
          </a:xfrm>
          <a:prstGeom prst="rect">
            <a:avLst/>
          </a:prstGeom>
        </p:spPr>
      </p:pic>
      <p:pic>
        <p:nvPicPr>
          <p:cNvPr id="31" name="SK-6-img-30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306932" y="4411237"/>
            <a:ext cx="2299721" cy="519437"/>
          </a:xfrm>
          <a:prstGeom prst="rect">
            <a:avLst/>
          </a:prstGeom>
        </p:spPr>
      </p:pic>
      <p:pic>
        <p:nvPicPr>
          <p:cNvPr id="32" name="SK-6-img-31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475357" y="4930673"/>
            <a:ext cx="1933302" cy="355996"/>
          </a:xfrm>
          <a:prstGeom prst="rect">
            <a:avLst/>
          </a:prstGeom>
        </p:spPr>
      </p:pic>
      <p:pic>
        <p:nvPicPr>
          <p:cNvPr id="33" name="SK-6-img-32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2408659" y="4930673"/>
            <a:ext cx="2299424" cy="355996"/>
          </a:xfrm>
          <a:prstGeom prst="rect">
            <a:avLst/>
          </a:prstGeom>
        </p:spPr>
      </p:pic>
      <p:pic>
        <p:nvPicPr>
          <p:cNvPr id="34" name="SK-6-img-33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708083" y="4930673"/>
            <a:ext cx="2299424" cy="355996"/>
          </a:xfrm>
          <a:prstGeom prst="rect">
            <a:avLst/>
          </a:prstGeom>
        </p:spPr>
      </p:pic>
      <p:pic>
        <p:nvPicPr>
          <p:cNvPr id="35" name="SK-6-img-34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7007508" y="4930673"/>
            <a:ext cx="2299424" cy="355996"/>
          </a:xfrm>
          <a:prstGeom prst="rect">
            <a:avLst/>
          </a:prstGeom>
        </p:spPr>
      </p:pic>
      <p:pic>
        <p:nvPicPr>
          <p:cNvPr id="36" name="SK-6-img-35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306932" y="4930673"/>
            <a:ext cx="2299721" cy="355996"/>
          </a:xfrm>
          <a:prstGeom prst="rect">
            <a:avLst/>
          </a:prstGeom>
        </p:spPr>
      </p:pic>
      <p:pic>
        <p:nvPicPr>
          <p:cNvPr id="37" name="SK-6-img-36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475357" y="5286669"/>
            <a:ext cx="1933302" cy="355996"/>
          </a:xfrm>
          <a:prstGeom prst="rect">
            <a:avLst/>
          </a:prstGeom>
        </p:spPr>
      </p:pic>
      <p:pic>
        <p:nvPicPr>
          <p:cNvPr id="38" name="SK-6-img-37" descr="preencoded.pn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2408659" y="5286669"/>
            <a:ext cx="2299424" cy="355996"/>
          </a:xfrm>
          <a:prstGeom prst="rect">
            <a:avLst/>
          </a:prstGeom>
        </p:spPr>
      </p:pic>
      <p:pic>
        <p:nvPicPr>
          <p:cNvPr id="39" name="SK-6-img-38" descr="preencoded.png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3080180" y="5379343"/>
            <a:ext cx="171452" cy="166035"/>
          </a:xfrm>
          <a:prstGeom prst="rect">
            <a:avLst/>
          </a:prstGeom>
        </p:spPr>
      </p:pic>
      <p:pic>
        <p:nvPicPr>
          <p:cNvPr id="40" name="SK-6-img-39" descr="preencoded.png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4708083" y="5286669"/>
            <a:ext cx="2299424" cy="355996"/>
          </a:xfrm>
          <a:prstGeom prst="rect">
            <a:avLst/>
          </a:prstGeom>
        </p:spPr>
      </p:pic>
      <p:pic>
        <p:nvPicPr>
          <p:cNvPr id="41" name="SK-6-img-40" descr="preencoded.png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5245360" y="5379343"/>
            <a:ext cx="171452" cy="166035"/>
          </a:xfrm>
          <a:prstGeom prst="rect">
            <a:avLst/>
          </a:prstGeom>
        </p:spPr>
      </p:pic>
      <p:pic>
        <p:nvPicPr>
          <p:cNvPr id="42" name="SK-6-img-41" descr="preencoded.png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7007508" y="5286669"/>
            <a:ext cx="2299424" cy="355996"/>
          </a:xfrm>
          <a:prstGeom prst="rect">
            <a:avLst/>
          </a:prstGeom>
        </p:spPr>
      </p:pic>
      <p:pic>
        <p:nvPicPr>
          <p:cNvPr id="43" name="SK-6-img-42" descr="preencoded.png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7544784" y="5379343"/>
            <a:ext cx="171452" cy="166035"/>
          </a:xfrm>
          <a:prstGeom prst="rect">
            <a:avLst/>
          </a:prstGeom>
        </p:spPr>
      </p:pic>
      <p:pic>
        <p:nvPicPr>
          <p:cNvPr id="44" name="SK-6-img-43" descr="preencoded.png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9306932" y="5286669"/>
            <a:ext cx="2299721" cy="355996"/>
          </a:xfrm>
          <a:prstGeom prst="rect">
            <a:avLst/>
          </a:prstGeom>
        </p:spPr>
      </p:pic>
      <p:pic>
        <p:nvPicPr>
          <p:cNvPr id="45" name="SK-6-img-44" descr="preencoded.png"/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9844357" y="5379343"/>
            <a:ext cx="171452" cy="166035"/>
          </a:xfrm>
          <a:prstGeom prst="rect">
            <a:avLst/>
          </a:prstGeom>
        </p:spPr>
      </p:pic>
      <p:pic>
        <p:nvPicPr>
          <p:cNvPr id="46" name="SK-6-img-45" descr="preencoded.png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475357" y="5642665"/>
            <a:ext cx="1933302" cy="745141"/>
          </a:xfrm>
          <a:prstGeom prst="rect">
            <a:avLst/>
          </a:prstGeom>
        </p:spPr>
      </p:pic>
      <p:pic>
        <p:nvPicPr>
          <p:cNvPr id="47" name="SK-6-img-46" descr="preencoded.png"/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2408659" y="5642665"/>
            <a:ext cx="2299424" cy="745141"/>
          </a:xfrm>
          <a:prstGeom prst="rect">
            <a:avLst/>
          </a:prstGeom>
        </p:spPr>
      </p:pic>
      <p:pic>
        <p:nvPicPr>
          <p:cNvPr id="48" name="SK-6-img-47" descr="preencoded.png"/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4708083" y="5642665"/>
            <a:ext cx="2299424" cy="745141"/>
          </a:xfrm>
          <a:prstGeom prst="rect">
            <a:avLst/>
          </a:prstGeom>
        </p:spPr>
      </p:pic>
      <p:pic>
        <p:nvPicPr>
          <p:cNvPr id="49" name="SK-6-img-48" descr="preencoded.png"/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6998605" y="5650952"/>
            <a:ext cx="2299424" cy="745141"/>
          </a:xfrm>
          <a:prstGeom prst="rect">
            <a:avLst/>
          </a:prstGeom>
        </p:spPr>
      </p:pic>
      <p:pic>
        <p:nvPicPr>
          <p:cNvPr id="50" name="SK-6-img-49" descr="preencoded.png"/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306932" y="5642665"/>
            <a:ext cx="2299721" cy="745141"/>
          </a:xfrm>
          <a:prstGeom prst="rect">
            <a:avLst/>
          </a:prstGeom>
        </p:spPr>
      </p:pic>
      <p:sp>
        <p:nvSpPr>
          <p:cNvPr id="51" name="SK-6-text-50"/>
          <p:cNvSpPr/>
          <p:nvPr/>
        </p:nvSpPr>
        <p:spPr>
          <a:xfrm>
            <a:off x="2408659" y="3538686"/>
            <a:ext cx="2147024" cy="51655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88" b="1" dirty="0">
                <a:solidFill>
                  <a:srgbClr val="FFFFFF"/>
                </a:solidFill>
              </a:rPr>
              <a:t>NRT (Combination)</a:t>
            </a:r>
            <a:endParaRPr lang="en-US" sz="1088" dirty="0"/>
          </a:p>
        </p:txBody>
      </p:sp>
      <p:sp>
        <p:nvSpPr>
          <p:cNvPr id="52" name="SK-6-text-51"/>
          <p:cNvSpPr/>
          <p:nvPr/>
        </p:nvSpPr>
        <p:spPr>
          <a:xfrm>
            <a:off x="4708083" y="3538686"/>
            <a:ext cx="2147024" cy="51655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88" b="1" dirty="0">
                <a:solidFill>
                  <a:srgbClr val="FFFFFF"/>
                </a:solidFill>
              </a:rPr>
              <a:t>Varenicline</a:t>
            </a:r>
            <a:endParaRPr lang="en-US" sz="1088" dirty="0"/>
          </a:p>
        </p:txBody>
      </p:sp>
      <p:sp>
        <p:nvSpPr>
          <p:cNvPr id="53" name="SK-6-text-52"/>
          <p:cNvSpPr/>
          <p:nvPr/>
        </p:nvSpPr>
        <p:spPr>
          <a:xfrm>
            <a:off x="7007508" y="3538686"/>
            <a:ext cx="2147024" cy="51655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88" b="1" dirty="0">
                <a:solidFill>
                  <a:srgbClr val="FFFFFF"/>
                </a:solidFill>
              </a:rPr>
              <a:t>Cytisinicline</a:t>
            </a:r>
            <a:endParaRPr lang="en-US" sz="1088" dirty="0"/>
          </a:p>
        </p:txBody>
      </p:sp>
      <p:sp>
        <p:nvSpPr>
          <p:cNvPr id="54" name="SK-6-text-53"/>
          <p:cNvSpPr/>
          <p:nvPr/>
        </p:nvSpPr>
        <p:spPr>
          <a:xfrm>
            <a:off x="9306932" y="3538686"/>
            <a:ext cx="2147321" cy="51655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88" b="1" dirty="0">
                <a:solidFill>
                  <a:srgbClr val="FFFFFF"/>
                </a:solidFill>
              </a:rPr>
              <a:t>Bupropion</a:t>
            </a:r>
            <a:endParaRPr lang="en-US" sz="1088" dirty="0"/>
          </a:p>
        </p:txBody>
      </p:sp>
      <p:sp>
        <p:nvSpPr>
          <p:cNvPr id="55" name="SK-6-text-54"/>
          <p:cNvSpPr/>
          <p:nvPr/>
        </p:nvSpPr>
        <p:spPr>
          <a:xfrm>
            <a:off x="589658" y="4055241"/>
            <a:ext cx="1704702" cy="355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0A4A6"/>
                </a:solidFill>
              </a:rPr>
              <a:t>🎯</a:t>
            </a:r>
            <a:r>
              <a:rPr lang="en-US" sz="1088" b="1" dirty="0">
                <a:solidFill>
                  <a:srgbClr val="003057"/>
                </a:solidFill>
              </a:rPr>
              <a:t> Efficacy</a:t>
            </a:r>
            <a:endParaRPr lang="en-US" sz="1088" dirty="0"/>
          </a:p>
        </p:txBody>
      </p:sp>
      <p:sp>
        <p:nvSpPr>
          <p:cNvPr id="56" name="SK-6-text-55"/>
          <p:cNvSpPr/>
          <p:nvPr/>
        </p:nvSpPr>
        <p:spPr>
          <a:xfrm>
            <a:off x="2370559" y="4055241"/>
            <a:ext cx="2147024" cy="355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High</a:t>
            </a:r>
            <a:endParaRPr lang="en-US" sz="1088" dirty="0"/>
          </a:p>
        </p:txBody>
      </p:sp>
      <p:sp>
        <p:nvSpPr>
          <p:cNvPr id="57" name="SK-6-text-56"/>
          <p:cNvSpPr/>
          <p:nvPr/>
        </p:nvSpPr>
        <p:spPr>
          <a:xfrm>
            <a:off x="4669983" y="4055241"/>
            <a:ext cx="2147024" cy="355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Highest (single drug)</a:t>
            </a:r>
            <a:endParaRPr lang="en-US" sz="1088" dirty="0"/>
          </a:p>
        </p:txBody>
      </p:sp>
      <p:sp>
        <p:nvSpPr>
          <p:cNvPr id="58" name="SK-6-text-57"/>
          <p:cNvSpPr/>
          <p:nvPr/>
        </p:nvSpPr>
        <p:spPr>
          <a:xfrm>
            <a:off x="6969408" y="4055241"/>
            <a:ext cx="2147024" cy="355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High – comparable to varenicline</a:t>
            </a:r>
            <a:endParaRPr lang="en-US" sz="1088" dirty="0"/>
          </a:p>
        </p:txBody>
      </p:sp>
      <p:sp>
        <p:nvSpPr>
          <p:cNvPr id="59" name="SK-6-text-58"/>
          <p:cNvSpPr/>
          <p:nvPr/>
        </p:nvSpPr>
        <p:spPr>
          <a:xfrm>
            <a:off x="9268832" y="4055241"/>
            <a:ext cx="2147321" cy="355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Moderate</a:t>
            </a:r>
            <a:endParaRPr lang="en-US" sz="1088" dirty="0"/>
          </a:p>
        </p:txBody>
      </p:sp>
      <p:sp>
        <p:nvSpPr>
          <p:cNvPr id="60" name="SK-6-text-59"/>
          <p:cNvSpPr/>
          <p:nvPr/>
        </p:nvSpPr>
        <p:spPr>
          <a:xfrm>
            <a:off x="589658" y="4411237"/>
            <a:ext cx="1704702" cy="5194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0A4A6"/>
                </a:solidFill>
              </a:rPr>
              <a:t>📅</a:t>
            </a:r>
            <a:r>
              <a:rPr lang="en-US" sz="1088" b="1" dirty="0">
                <a:solidFill>
                  <a:srgbClr val="003057"/>
                </a:solidFill>
              </a:rPr>
              <a:t> Course Duration</a:t>
            </a:r>
            <a:endParaRPr lang="en-US" sz="1088" dirty="0"/>
          </a:p>
        </p:txBody>
      </p:sp>
      <p:sp>
        <p:nvSpPr>
          <p:cNvPr id="61" name="SK-6-text-60"/>
          <p:cNvSpPr/>
          <p:nvPr/>
        </p:nvSpPr>
        <p:spPr>
          <a:xfrm>
            <a:off x="2370559" y="4411237"/>
            <a:ext cx="2147024" cy="5194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8–12 weeks</a:t>
            </a:r>
            <a:endParaRPr lang="en-US" sz="1088" dirty="0"/>
          </a:p>
        </p:txBody>
      </p:sp>
      <p:sp>
        <p:nvSpPr>
          <p:cNvPr id="62" name="SK-6-text-61"/>
          <p:cNvSpPr/>
          <p:nvPr/>
        </p:nvSpPr>
        <p:spPr>
          <a:xfrm>
            <a:off x="4669983" y="4411237"/>
            <a:ext cx="2147024" cy="5194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12 weeks (+12 optional)</a:t>
            </a:r>
            <a:endParaRPr lang="en-US" sz="1088" dirty="0"/>
          </a:p>
        </p:txBody>
      </p:sp>
      <p:sp>
        <p:nvSpPr>
          <p:cNvPr id="63" name="SK-6-text-62"/>
          <p:cNvSpPr/>
          <p:nvPr/>
        </p:nvSpPr>
        <p:spPr>
          <a:xfrm>
            <a:off x="7007508" y="4411237"/>
            <a:ext cx="2070824" cy="5194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25 days standard /</a:t>
            </a:r>
            <a:endParaRPr lang="en-US" sz="1088" dirty="0"/>
          </a:p>
          <a:p>
            <a:pPr marL="0" indent="0" algn="ctr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12 weeks extended</a:t>
            </a:r>
            <a:endParaRPr lang="en-US" sz="1088" dirty="0"/>
          </a:p>
        </p:txBody>
      </p:sp>
      <p:sp>
        <p:nvSpPr>
          <p:cNvPr id="64" name="SK-6-text-63"/>
          <p:cNvSpPr/>
          <p:nvPr/>
        </p:nvSpPr>
        <p:spPr>
          <a:xfrm>
            <a:off x="9268832" y="4411237"/>
            <a:ext cx="2147321" cy="5194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7–9 weeks</a:t>
            </a:r>
            <a:endParaRPr lang="en-US" sz="1088" dirty="0"/>
          </a:p>
        </p:txBody>
      </p:sp>
      <p:sp>
        <p:nvSpPr>
          <p:cNvPr id="65" name="SK-6-text-64"/>
          <p:cNvSpPr/>
          <p:nvPr/>
        </p:nvSpPr>
        <p:spPr>
          <a:xfrm>
            <a:off x="589658" y="4930673"/>
            <a:ext cx="1704702" cy="355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0A4A6"/>
                </a:solidFill>
              </a:rPr>
              <a:t>🕒</a:t>
            </a:r>
            <a:r>
              <a:rPr lang="en-US" sz="1088" b="1" dirty="0">
                <a:solidFill>
                  <a:srgbClr val="003057"/>
                </a:solidFill>
              </a:rPr>
              <a:t> Quit Date Timing</a:t>
            </a:r>
            <a:endParaRPr lang="en-US" sz="1088" dirty="0"/>
          </a:p>
        </p:txBody>
      </p:sp>
      <p:sp>
        <p:nvSpPr>
          <p:cNvPr id="66" name="SK-6-text-65"/>
          <p:cNvSpPr/>
          <p:nvPr/>
        </p:nvSpPr>
        <p:spPr>
          <a:xfrm>
            <a:off x="2370559" y="4930673"/>
            <a:ext cx="2147024" cy="355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On quit date</a:t>
            </a:r>
            <a:endParaRPr lang="en-US" sz="1088" dirty="0"/>
          </a:p>
        </p:txBody>
      </p:sp>
      <p:sp>
        <p:nvSpPr>
          <p:cNvPr id="67" name="SK-6-text-66"/>
          <p:cNvSpPr/>
          <p:nvPr/>
        </p:nvSpPr>
        <p:spPr>
          <a:xfrm>
            <a:off x="4669983" y="4930673"/>
            <a:ext cx="2147024" cy="355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1–2 weeks before</a:t>
            </a:r>
            <a:endParaRPr lang="en-US" sz="1088" dirty="0"/>
          </a:p>
        </p:txBody>
      </p:sp>
      <p:sp>
        <p:nvSpPr>
          <p:cNvPr id="68" name="SK-6-text-67"/>
          <p:cNvSpPr/>
          <p:nvPr/>
        </p:nvSpPr>
        <p:spPr>
          <a:xfrm>
            <a:off x="6969408" y="4930673"/>
            <a:ext cx="2147024" cy="355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By Day 5</a:t>
            </a:r>
            <a:endParaRPr lang="en-US" sz="1088" dirty="0"/>
          </a:p>
        </p:txBody>
      </p:sp>
      <p:sp>
        <p:nvSpPr>
          <p:cNvPr id="69" name="SK-6-text-68"/>
          <p:cNvSpPr/>
          <p:nvPr/>
        </p:nvSpPr>
        <p:spPr>
          <a:xfrm>
            <a:off x="9268832" y="4930673"/>
            <a:ext cx="2147321" cy="355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1–2 weeks before</a:t>
            </a:r>
            <a:endParaRPr lang="en-US" sz="1088" dirty="0"/>
          </a:p>
        </p:txBody>
      </p:sp>
      <p:sp>
        <p:nvSpPr>
          <p:cNvPr id="70" name="SK-6-text-69"/>
          <p:cNvSpPr/>
          <p:nvPr/>
        </p:nvSpPr>
        <p:spPr>
          <a:xfrm>
            <a:off x="589658" y="5286669"/>
            <a:ext cx="1704702" cy="355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0A4A6"/>
                </a:solidFill>
              </a:rPr>
              <a:t>🤰</a:t>
            </a:r>
            <a:r>
              <a:rPr lang="en-US" sz="1088" b="1" dirty="0">
                <a:solidFill>
                  <a:srgbClr val="003057"/>
                </a:solidFill>
              </a:rPr>
              <a:t> Pregnancy</a:t>
            </a:r>
            <a:endParaRPr lang="en-US" sz="1088" dirty="0"/>
          </a:p>
        </p:txBody>
      </p:sp>
      <p:sp>
        <p:nvSpPr>
          <p:cNvPr id="71" name="SK-6-text-70"/>
          <p:cNvSpPr/>
          <p:nvPr/>
        </p:nvSpPr>
        <p:spPr>
          <a:xfrm>
            <a:off x="2408659" y="5286669"/>
            <a:ext cx="2070824" cy="355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73"/>
              </a:lnSpc>
              <a:buNone/>
            </a:pPr>
            <a:r>
              <a:rPr lang="en-US" sz="825" dirty="0">
                <a:solidFill>
                  <a:srgbClr val="FFFFFF"/>
                </a:solidFill>
              </a:rPr>
              <a:t>✔</a:t>
            </a:r>
            <a:r>
              <a:rPr lang="en-US" sz="1088" dirty="0">
                <a:solidFill>
                  <a:srgbClr val="333333"/>
                </a:solidFill>
              </a:rPr>
              <a:t> Only option</a:t>
            </a:r>
            <a:endParaRPr lang="en-US" sz="1088" dirty="0"/>
          </a:p>
        </p:txBody>
      </p:sp>
      <p:sp>
        <p:nvSpPr>
          <p:cNvPr id="72" name="SK-6-text-71"/>
          <p:cNvSpPr/>
          <p:nvPr/>
        </p:nvSpPr>
        <p:spPr>
          <a:xfrm>
            <a:off x="4774758" y="5304316"/>
            <a:ext cx="2070824" cy="355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73"/>
              </a:lnSpc>
              <a:buNone/>
            </a:pPr>
            <a:r>
              <a:rPr lang="en-US" sz="825" dirty="0">
                <a:solidFill>
                  <a:srgbClr val="FFFFFF"/>
                </a:solidFill>
              </a:rPr>
              <a:t>✖</a:t>
            </a:r>
            <a:r>
              <a:rPr lang="en-US" sz="1088" dirty="0">
                <a:solidFill>
                  <a:srgbClr val="333333"/>
                </a:solidFill>
              </a:rPr>
              <a:t> Contraindicated</a:t>
            </a:r>
            <a:endParaRPr lang="en-US" sz="1088" dirty="0"/>
          </a:p>
        </p:txBody>
      </p:sp>
      <p:sp>
        <p:nvSpPr>
          <p:cNvPr id="73" name="SK-6-text-72"/>
          <p:cNvSpPr/>
          <p:nvPr/>
        </p:nvSpPr>
        <p:spPr>
          <a:xfrm>
            <a:off x="7072558" y="5303243"/>
            <a:ext cx="2070824" cy="355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73"/>
              </a:lnSpc>
              <a:buNone/>
            </a:pPr>
            <a:r>
              <a:rPr lang="en-US" sz="825" dirty="0">
                <a:solidFill>
                  <a:srgbClr val="FFFFFF"/>
                </a:solidFill>
              </a:rPr>
              <a:t>✖</a:t>
            </a:r>
            <a:r>
              <a:rPr lang="en-US" sz="1088" dirty="0">
                <a:solidFill>
                  <a:srgbClr val="333333"/>
                </a:solidFill>
              </a:rPr>
              <a:t> Contraindicated</a:t>
            </a:r>
            <a:endParaRPr lang="en-US" sz="1088" dirty="0"/>
          </a:p>
        </p:txBody>
      </p:sp>
      <p:sp>
        <p:nvSpPr>
          <p:cNvPr id="74" name="SK-6-text-73"/>
          <p:cNvSpPr/>
          <p:nvPr/>
        </p:nvSpPr>
        <p:spPr>
          <a:xfrm>
            <a:off x="9373606" y="5286669"/>
            <a:ext cx="2071121" cy="355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73"/>
              </a:lnSpc>
              <a:buNone/>
            </a:pPr>
            <a:r>
              <a:rPr lang="en-US" sz="825" dirty="0">
                <a:solidFill>
                  <a:srgbClr val="FFFFFF"/>
                </a:solidFill>
              </a:rPr>
              <a:t>✖</a:t>
            </a:r>
            <a:r>
              <a:rPr lang="en-US" sz="1088" dirty="0">
                <a:solidFill>
                  <a:srgbClr val="333333"/>
                </a:solidFill>
              </a:rPr>
              <a:t> Contraindicated</a:t>
            </a:r>
            <a:endParaRPr lang="en-US" sz="1088" dirty="0"/>
          </a:p>
        </p:txBody>
      </p:sp>
      <p:sp>
        <p:nvSpPr>
          <p:cNvPr id="75" name="SK-6-text-74"/>
          <p:cNvSpPr/>
          <p:nvPr/>
        </p:nvSpPr>
        <p:spPr>
          <a:xfrm>
            <a:off x="589658" y="5642665"/>
            <a:ext cx="1704702" cy="7451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0A4A6"/>
                </a:solidFill>
              </a:rPr>
              <a:t>⭐</a:t>
            </a:r>
            <a:r>
              <a:rPr lang="en-US" sz="1088" b="1" dirty="0">
                <a:solidFill>
                  <a:srgbClr val="003057"/>
                </a:solidFill>
              </a:rPr>
              <a:t> Key Note</a:t>
            </a:r>
            <a:endParaRPr lang="en-US" sz="1088" dirty="0"/>
          </a:p>
        </p:txBody>
      </p:sp>
      <p:sp>
        <p:nvSpPr>
          <p:cNvPr id="76" name="SK-6-text-75"/>
          <p:cNvSpPr/>
          <p:nvPr/>
        </p:nvSpPr>
        <p:spPr>
          <a:xfrm>
            <a:off x="2370559" y="5642665"/>
            <a:ext cx="2147024" cy="7451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First-line; patch + fast-acting</a:t>
            </a:r>
            <a:endParaRPr lang="en-US" sz="1088" dirty="0"/>
          </a:p>
        </p:txBody>
      </p:sp>
      <p:sp>
        <p:nvSpPr>
          <p:cNvPr id="77" name="SK-6-text-76"/>
          <p:cNvSpPr/>
          <p:nvPr/>
        </p:nvSpPr>
        <p:spPr>
          <a:xfrm>
            <a:off x="4669983" y="5642665"/>
            <a:ext cx="2147024" cy="7451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Back on UK market 2024–2025</a:t>
            </a:r>
            <a:endParaRPr lang="en-US" sz="1088" dirty="0"/>
          </a:p>
        </p:txBody>
      </p:sp>
      <p:sp>
        <p:nvSpPr>
          <p:cNvPr id="78" name="SK-6-text-77"/>
          <p:cNvSpPr/>
          <p:nvPr/>
        </p:nvSpPr>
        <p:spPr>
          <a:xfrm>
            <a:off x="7145510" y="5642665"/>
            <a:ext cx="2070824" cy="7451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73"/>
              </a:lnSpc>
              <a:buNone/>
            </a:pPr>
            <a:r>
              <a:rPr lang="en-US" sz="825" b="1" dirty="0">
                <a:solidFill>
                  <a:srgbClr val="FFFFFF"/>
                </a:solidFill>
              </a:rPr>
              <a:t>NEW 2025</a:t>
            </a:r>
            <a:endParaRPr lang="en-US" sz="1088" dirty="0"/>
          </a:p>
          <a:p>
            <a:pPr marL="0" indent="0" algn="ctr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NICE Feb 2025;</a:t>
            </a:r>
            <a:endParaRPr lang="en-US" sz="1088" dirty="0"/>
          </a:p>
          <a:p>
            <a:pPr marL="0" indent="0" algn="ctr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not &gt;65 or &lt;18</a:t>
            </a:r>
            <a:endParaRPr lang="en-US" sz="1088" dirty="0"/>
          </a:p>
        </p:txBody>
      </p:sp>
      <p:sp>
        <p:nvSpPr>
          <p:cNvPr id="79" name="SK-6-text-78"/>
          <p:cNvSpPr/>
          <p:nvPr/>
        </p:nvSpPr>
        <p:spPr>
          <a:xfrm>
            <a:off x="9268832" y="5642665"/>
            <a:ext cx="2147321" cy="7451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14"/>
              </a:lnSpc>
              <a:buNone/>
            </a:pPr>
            <a:r>
              <a:rPr lang="en-US" sz="1088" dirty="0">
                <a:solidFill>
                  <a:srgbClr val="333333"/>
                </a:solidFill>
              </a:rPr>
              <a:t>Seizure risk; third-line</a:t>
            </a:r>
            <a:endParaRPr lang="en-US" sz="1088" dirty="0"/>
          </a:p>
        </p:txBody>
      </p:sp>
      <p:sp>
        <p:nvSpPr>
          <p:cNvPr id="80" name="SK-6-text-79"/>
          <p:cNvSpPr/>
          <p:nvPr/>
        </p:nvSpPr>
        <p:spPr>
          <a:xfrm>
            <a:off x="475357" y="253603"/>
            <a:ext cx="1171664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Bupropion &amp; Medication Comparison</a:t>
            </a:r>
            <a:endParaRPr lang="en-US" sz="3150" dirty="0"/>
          </a:p>
        </p:txBody>
      </p:sp>
      <p:sp>
        <p:nvSpPr>
          <p:cNvPr id="81" name="SK-6-text-80"/>
          <p:cNvSpPr/>
          <p:nvPr/>
        </p:nvSpPr>
        <p:spPr>
          <a:xfrm>
            <a:off x="463153" y="1056084"/>
            <a:ext cx="1172884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Third-line agent — and how all four options compare</a:t>
            </a:r>
            <a:endParaRPr lang="en-US" sz="1500" dirty="0"/>
          </a:p>
        </p:txBody>
      </p:sp>
      <p:sp>
        <p:nvSpPr>
          <p:cNvPr id="82" name="SK-6-text-81"/>
          <p:cNvSpPr/>
          <p:nvPr/>
        </p:nvSpPr>
        <p:spPr>
          <a:xfrm>
            <a:off x="865584" y="1645890"/>
            <a:ext cx="19373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A99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MECHANISM</a:t>
            </a:r>
            <a:endParaRPr lang="en-US" sz="1350" dirty="0"/>
          </a:p>
        </p:txBody>
      </p:sp>
      <p:sp>
        <p:nvSpPr>
          <p:cNvPr id="83" name="SK-6-text-82"/>
          <p:cNvSpPr/>
          <p:nvPr/>
        </p:nvSpPr>
        <p:spPr>
          <a:xfrm>
            <a:off x="841177" y="1961257"/>
            <a:ext cx="1889671" cy="12892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Inhibits dopamine and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noradrenaline reuptake.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Non-competitive nicotinic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receptor antagonist.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Reduces cravings and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withdrawal.</a:t>
            </a:r>
            <a:endParaRPr lang="en-US" sz="1200" dirty="0"/>
          </a:p>
        </p:txBody>
      </p:sp>
      <p:sp>
        <p:nvSpPr>
          <p:cNvPr id="84" name="SK-6-text-83"/>
          <p:cNvSpPr/>
          <p:nvPr/>
        </p:nvSpPr>
        <p:spPr>
          <a:xfrm>
            <a:off x="3547765" y="1659582"/>
            <a:ext cx="13201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A99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DOSING</a:t>
            </a:r>
            <a:endParaRPr lang="en-US" sz="1350" dirty="0"/>
          </a:p>
        </p:txBody>
      </p:sp>
      <p:sp>
        <p:nvSpPr>
          <p:cNvPr id="85" name="SK-6-text-84"/>
          <p:cNvSpPr/>
          <p:nvPr/>
        </p:nvSpPr>
        <p:spPr>
          <a:xfrm>
            <a:off x="3535561" y="1975098"/>
            <a:ext cx="1999357" cy="11108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150mg once daily × 6 days,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then 150mg twice daily.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Start 1–2 weeks before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quit date. Course: 7–9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weeks. Max: 3000mg/day.</a:t>
            </a:r>
            <a:endParaRPr lang="en-US" sz="1200" dirty="0"/>
          </a:p>
        </p:txBody>
      </p:sp>
      <p:sp>
        <p:nvSpPr>
          <p:cNvPr id="86" name="SK-6-text-85"/>
          <p:cNvSpPr/>
          <p:nvPr/>
        </p:nvSpPr>
        <p:spPr>
          <a:xfrm>
            <a:off x="6290965" y="1645890"/>
            <a:ext cx="35833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7941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CONTRAINDICATIONS</a:t>
            </a:r>
            <a:endParaRPr lang="en-US" sz="1350" dirty="0"/>
          </a:p>
        </p:txBody>
      </p:sp>
      <p:sp>
        <p:nvSpPr>
          <p:cNvPr id="87" name="SK-6-text-86"/>
          <p:cNvSpPr/>
          <p:nvPr/>
        </p:nvSpPr>
        <p:spPr>
          <a:xfrm>
            <a:off x="6278761" y="1975098"/>
            <a:ext cx="2206675" cy="11108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Any seizure history (absolute).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Bulimia / anorexia nervosa.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MAOIs. Bipolar disorder.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CNS tumour. Pregnancy.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Severe hepatic cirrhosis.</a:t>
            </a:r>
            <a:endParaRPr lang="en-US" sz="1200" dirty="0"/>
          </a:p>
        </p:txBody>
      </p:sp>
      <p:sp>
        <p:nvSpPr>
          <p:cNvPr id="88" name="SK-6-text-87"/>
          <p:cNvSpPr/>
          <p:nvPr/>
        </p:nvSpPr>
        <p:spPr>
          <a:xfrm>
            <a:off x="8997553" y="1645890"/>
            <a:ext cx="31032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7941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SEIZURE RISK</a:t>
            </a:r>
            <a:endParaRPr lang="en-US" sz="1350" dirty="0"/>
          </a:p>
        </p:txBody>
      </p:sp>
      <p:sp>
        <p:nvSpPr>
          <p:cNvPr id="89" name="SK-6-text-88"/>
          <p:cNvSpPr/>
          <p:nvPr/>
        </p:nvSpPr>
        <p:spPr>
          <a:xfrm>
            <a:off x="8961090" y="1975098"/>
            <a:ext cx="2304157" cy="10971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~1 in 1,000 at recommended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dose. Absolute contraindication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ANY history of seizures —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including childhood febrile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seizures.</a:t>
            </a:r>
            <a:endParaRPr lang="en-US" sz="1200" dirty="0"/>
          </a:p>
        </p:txBody>
      </p:sp>
      <p:sp>
        <p:nvSpPr>
          <p:cNvPr id="90" name="SK-6-text-89"/>
          <p:cNvSpPr/>
          <p:nvPr/>
        </p:nvSpPr>
        <p:spPr>
          <a:xfrm>
            <a:off x="5192167" y="6631632"/>
            <a:ext cx="1782961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880" y="876449"/>
            <a:ext cx="1209377" cy="8007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595" y="1558826"/>
            <a:ext cx="3494187" cy="2512665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668" y="3503712"/>
            <a:ext cx="3039368" cy="508695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0576" y="1558826"/>
            <a:ext cx="3335685" cy="2567583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8254" y="3544788"/>
            <a:ext cx="2893070" cy="522536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9674" y="1558826"/>
            <a:ext cx="3657600" cy="2629346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78366" y="3606552"/>
            <a:ext cx="3221087" cy="522536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0595" y="4435673"/>
            <a:ext cx="5276552" cy="1833711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27675" y="4456361"/>
            <a:ext cx="5805785" cy="1813173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75490" y="0"/>
            <a:ext cx="2316361" cy="1285875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4976068"/>
            <a:ext cx="553492" cy="1437382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060287" y="0"/>
            <a:ext cx="131564" cy="6390977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390977"/>
            <a:ext cx="12192000" cy="43815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7890" y="4574232"/>
            <a:ext cx="963067" cy="829717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80157" y="4533007"/>
            <a:ext cx="633859" cy="905173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22282" y="3716982"/>
            <a:ext cx="341263" cy="315367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75984" y="1693813"/>
            <a:ext cx="536377" cy="500509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498777" y="3648373"/>
            <a:ext cx="353467" cy="329059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291459" y="1693813"/>
            <a:ext cx="499765" cy="500509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65584" y="3607296"/>
            <a:ext cx="353467" cy="329059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063" y="1693813"/>
            <a:ext cx="475357" cy="706338"/>
          </a:xfrm>
          <a:prstGeom prst="rect">
            <a:avLst/>
          </a:prstGeom>
        </p:spPr>
      </p:pic>
      <p:sp>
        <p:nvSpPr>
          <p:cNvPr id="24" name="SK-7-text-23"/>
          <p:cNvSpPr/>
          <p:nvPr/>
        </p:nvSpPr>
        <p:spPr>
          <a:xfrm>
            <a:off x="402282" y="329059"/>
            <a:ext cx="11789718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Special Populations &amp; Weight Gain</a:t>
            </a:r>
            <a:endParaRPr lang="en-US" sz="2850" dirty="0"/>
          </a:p>
        </p:txBody>
      </p:sp>
      <p:sp>
        <p:nvSpPr>
          <p:cNvPr id="25" name="SK-7-text-24"/>
          <p:cNvSpPr/>
          <p:nvPr/>
        </p:nvSpPr>
        <p:spPr>
          <a:xfrm>
            <a:off x="402282" y="1165771"/>
            <a:ext cx="1178971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D4D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Tailoring cessation support to individual patient needs</a:t>
            </a:r>
            <a:endParaRPr lang="en-US" sz="1500" dirty="0"/>
          </a:p>
        </p:txBody>
      </p:sp>
      <p:sp>
        <p:nvSpPr>
          <p:cNvPr id="26" name="SK-7-text-25"/>
          <p:cNvSpPr/>
          <p:nvPr/>
        </p:nvSpPr>
        <p:spPr>
          <a:xfrm>
            <a:off x="1450777" y="1755577"/>
            <a:ext cx="236791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5F6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Pregnancy</a:t>
            </a:r>
            <a:endParaRPr lang="en-US" sz="1650" dirty="0"/>
          </a:p>
        </p:txBody>
      </p:sp>
      <p:sp>
        <p:nvSpPr>
          <p:cNvPr id="27" name="SK-7-text-26"/>
          <p:cNvSpPr/>
          <p:nvPr/>
        </p:nvSpPr>
        <p:spPr>
          <a:xfrm>
            <a:off x="1365498" y="2146548"/>
            <a:ext cx="68427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NRT is the only licensed medication</a:t>
            </a:r>
            <a:endParaRPr lang="en-US" sz="1200" dirty="0"/>
          </a:p>
        </p:txBody>
      </p:sp>
      <p:sp>
        <p:nvSpPr>
          <p:cNvPr id="28" name="SK-7-text-27"/>
          <p:cNvSpPr/>
          <p:nvPr/>
        </p:nvSpPr>
        <p:spPr>
          <a:xfrm>
            <a:off x="1365498" y="2441377"/>
            <a:ext cx="1999357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Combination NRT preferred;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remove patch at night</a:t>
            </a:r>
            <a:endParaRPr lang="en-US" sz="1125" dirty="0"/>
          </a:p>
        </p:txBody>
      </p:sp>
      <p:sp>
        <p:nvSpPr>
          <p:cNvPr id="29" name="SK-7-text-28"/>
          <p:cNvSpPr/>
          <p:nvPr/>
        </p:nvSpPr>
        <p:spPr>
          <a:xfrm>
            <a:off x="1365498" y="2900809"/>
            <a:ext cx="202376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Varenicline, cytisinicline, and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bupropion all contraindicated</a:t>
            </a:r>
            <a:endParaRPr lang="en-US" sz="1125" dirty="0"/>
          </a:p>
        </p:txBody>
      </p:sp>
      <p:sp>
        <p:nvSpPr>
          <p:cNvPr id="30" name="SK-7-text-29"/>
          <p:cNvSpPr/>
          <p:nvPr/>
        </p:nvSpPr>
        <p:spPr>
          <a:xfrm>
            <a:off x="1341090" y="3579763"/>
            <a:ext cx="2267694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C8821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 to specialist stop smoking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C8821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midwife service</a:t>
            </a:r>
            <a:endParaRPr lang="en-US" sz="1050" dirty="0"/>
          </a:p>
        </p:txBody>
      </p:sp>
      <p:sp>
        <p:nvSpPr>
          <p:cNvPr id="31" name="SK-7-text-30"/>
          <p:cNvSpPr/>
          <p:nvPr/>
        </p:nvSpPr>
        <p:spPr>
          <a:xfrm>
            <a:off x="4998690" y="1748730"/>
            <a:ext cx="26193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5F6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Depression</a:t>
            </a:r>
            <a:endParaRPr lang="en-US" sz="1650" dirty="0"/>
          </a:p>
        </p:txBody>
      </p:sp>
      <p:sp>
        <p:nvSpPr>
          <p:cNvPr id="32" name="SK-7-text-31"/>
          <p:cNvSpPr/>
          <p:nvPr/>
        </p:nvSpPr>
        <p:spPr>
          <a:xfrm>
            <a:off x="4888855" y="2146548"/>
            <a:ext cx="2365177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Depression is a nicotine withdrawal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symptom — warn patients</a:t>
            </a:r>
            <a:endParaRPr lang="en-US" sz="1125" dirty="0"/>
          </a:p>
        </p:txBody>
      </p:sp>
      <p:sp>
        <p:nvSpPr>
          <p:cNvPr id="33" name="SK-7-text-32"/>
          <p:cNvSpPr/>
          <p:nvPr/>
        </p:nvSpPr>
        <p:spPr>
          <a:xfrm>
            <a:off x="4888855" y="2592288"/>
            <a:ext cx="2109192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All medications generally safe;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monitor closely</a:t>
            </a:r>
            <a:endParaRPr lang="en-US" sz="1125" dirty="0"/>
          </a:p>
        </p:txBody>
      </p:sp>
      <p:sp>
        <p:nvSpPr>
          <p:cNvPr id="34" name="SK-7-text-33"/>
          <p:cNvSpPr/>
          <p:nvPr/>
        </p:nvSpPr>
        <p:spPr>
          <a:xfrm>
            <a:off x="4888855" y="3044875"/>
            <a:ext cx="2316361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Stopping smoking improves mood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 most patients</a:t>
            </a:r>
            <a:endParaRPr lang="en-US" sz="1125" dirty="0"/>
          </a:p>
        </p:txBody>
      </p:sp>
      <p:sp>
        <p:nvSpPr>
          <p:cNvPr id="35" name="SK-7-text-34"/>
          <p:cNvSpPr/>
          <p:nvPr/>
        </p:nvSpPr>
        <p:spPr>
          <a:xfrm>
            <a:off x="4974282" y="3620988"/>
            <a:ext cx="1792188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C8821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Bupropion — monitor for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C8821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worsening depression</a:t>
            </a:r>
            <a:endParaRPr lang="en-US" sz="1050" dirty="0"/>
          </a:p>
        </p:txBody>
      </p:sp>
      <p:sp>
        <p:nvSpPr>
          <p:cNvPr id="36" name="SK-7-text-35"/>
          <p:cNvSpPr/>
          <p:nvPr/>
        </p:nvSpPr>
        <p:spPr>
          <a:xfrm>
            <a:off x="8583067" y="1748730"/>
            <a:ext cx="36089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5F6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Cardiovascular Disease</a:t>
            </a:r>
            <a:endParaRPr lang="en-US" sz="1650" dirty="0"/>
          </a:p>
        </p:txBody>
      </p:sp>
      <p:sp>
        <p:nvSpPr>
          <p:cNvPr id="37" name="SK-7-text-36"/>
          <p:cNvSpPr/>
          <p:nvPr/>
        </p:nvSpPr>
        <p:spPr>
          <a:xfrm>
            <a:off x="8497788" y="2146548"/>
            <a:ext cx="2730996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NRT and varenicline safe in most CVD —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benefits outweigh risks</a:t>
            </a:r>
            <a:endParaRPr lang="en-US" sz="1125" dirty="0"/>
          </a:p>
        </p:txBody>
      </p:sp>
      <p:sp>
        <p:nvSpPr>
          <p:cNvPr id="38" name="SK-7-text-37"/>
          <p:cNvSpPr/>
          <p:nvPr/>
        </p:nvSpPr>
        <p:spPr>
          <a:xfrm>
            <a:off x="8497788" y="2557909"/>
            <a:ext cx="2682180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Cytisinicline contraindicated in unstable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angina, recent MI, arrhythmia, or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recent stroke</a:t>
            </a:r>
            <a:endParaRPr lang="en-US" sz="1125" dirty="0"/>
          </a:p>
        </p:txBody>
      </p:sp>
      <p:sp>
        <p:nvSpPr>
          <p:cNvPr id="39" name="SK-7-text-38"/>
          <p:cNvSpPr/>
          <p:nvPr/>
        </p:nvSpPr>
        <p:spPr>
          <a:xfrm>
            <a:off x="8497788" y="3175248"/>
            <a:ext cx="243840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CO monitoring especially important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 CVD patients</a:t>
            </a:r>
            <a:endParaRPr lang="en-US" sz="1125" dirty="0"/>
          </a:p>
        </p:txBody>
      </p:sp>
      <p:sp>
        <p:nvSpPr>
          <p:cNvPr id="40" name="SK-7-text-39"/>
          <p:cNvSpPr/>
          <p:nvPr/>
        </p:nvSpPr>
        <p:spPr>
          <a:xfrm>
            <a:off x="8534400" y="3682603"/>
            <a:ext cx="220667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C8821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Continued smoking is far more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C8821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harmful than any medication</a:t>
            </a:r>
            <a:endParaRPr lang="en-US" sz="1050" dirty="0"/>
          </a:p>
        </p:txBody>
      </p:sp>
      <p:sp>
        <p:nvSpPr>
          <p:cNvPr id="41" name="SK-7-text-40"/>
          <p:cNvSpPr/>
          <p:nvPr/>
        </p:nvSpPr>
        <p:spPr>
          <a:xfrm>
            <a:off x="1658094" y="4567386"/>
            <a:ext cx="613981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5F6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Mental Health Conditions</a:t>
            </a:r>
            <a:endParaRPr lang="en-US" sz="1650" dirty="0"/>
          </a:p>
        </p:txBody>
      </p:sp>
      <p:sp>
        <p:nvSpPr>
          <p:cNvPr id="42" name="SK-7-text-41"/>
          <p:cNvSpPr/>
          <p:nvPr/>
        </p:nvSpPr>
        <p:spPr>
          <a:xfrm>
            <a:off x="1609279" y="4951363"/>
            <a:ext cx="94030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High smoking prevalence in serious mental illness</a:t>
            </a:r>
            <a:endParaRPr lang="en-US" sz="1200" dirty="0"/>
          </a:p>
        </p:txBody>
      </p:sp>
      <p:sp>
        <p:nvSpPr>
          <p:cNvPr id="43" name="SK-7-text-42"/>
          <p:cNvSpPr/>
          <p:nvPr/>
        </p:nvSpPr>
        <p:spPr>
          <a:xfrm>
            <a:off x="1609279" y="5211961"/>
            <a:ext cx="90373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Stopping smoking shown to improve mental health</a:t>
            </a:r>
            <a:endParaRPr lang="en-US" sz="1200" dirty="0"/>
          </a:p>
        </p:txBody>
      </p:sp>
      <p:sp>
        <p:nvSpPr>
          <p:cNvPr id="44" name="SK-7-text-43"/>
          <p:cNvSpPr/>
          <p:nvPr/>
        </p:nvSpPr>
        <p:spPr>
          <a:xfrm>
            <a:off x="1609279" y="5479405"/>
            <a:ext cx="320635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NICE NG209: actively offer cessation support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 mental health settings</a:t>
            </a:r>
            <a:endParaRPr lang="en-US" sz="1125" dirty="0"/>
          </a:p>
        </p:txBody>
      </p:sp>
      <p:sp>
        <p:nvSpPr>
          <p:cNvPr id="45" name="SK-7-text-44"/>
          <p:cNvSpPr/>
          <p:nvPr/>
        </p:nvSpPr>
        <p:spPr>
          <a:xfrm>
            <a:off x="1377553" y="5986909"/>
            <a:ext cx="90373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D4D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Monitor psychiatric symptoms on varenicline or bupropion</a:t>
            </a:r>
            <a:endParaRPr lang="en-US" sz="1050" dirty="0"/>
          </a:p>
        </p:txBody>
      </p:sp>
      <p:sp>
        <p:nvSpPr>
          <p:cNvPr id="46" name="SK-7-text-45"/>
          <p:cNvSpPr/>
          <p:nvPr/>
        </p:nvSpPr>
        <p:spPr>
          <a:xfrm>
            <a:off x="7461498" y="4567386"/>
            <a:ext cx="473050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C8821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Weight Gain After Quitting</a:t>
            </a:r>
            <a:endParaRPr lang="en-US" sz="1650" dirty="0"/>
          </a:p>
        </p:txBody>
      </p:sp>
      <p:sp>
        <p:nvSpPr>
          <p:cNvPr id="47" name="SK-7-text-46"/>
          <p:cNvSpPr/>
          <p:nvPr/>
        </p:nvSpPr>
        <p:spPr>
          <a:xfrm>
            <a:off x="7437090" y="4951363"/>
            <a:ext cx="475491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Average gain: 3–6 kg — warn patients proactively</a:t>
            </a:r>
            <a:endParaRPr lang="en-US" sz="1200" dirty="0"/>
          </a:p>
        </p:txBody>
      </p:sp>
      <p:sp>
        <p:nvSpPr>
          <p:cNvPr id="48" name="SK-7-text-47"/>
          <p:cNvSpPr/>
          <p:nvPr/>
        </p:nvSpPr>
        <p:spPr>
          <a:xfrm>
            <a:off x="7437090" y="5198269"/>
            <a:ext cx="475491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Medication at quit attempt can delay weight gain</a:t>
            </a:r>
            <a:endParaRPr lang="en-US" sz="1200" dirty="0"/>
          </a:p>
        </p:txBody>
      </p:sp>
      <p:sp>
        <p:nvSpPr>
          <p:cNvPr id="49" name="SK-7-text-48"/>
          <p:cNvSpPr/>
          <p:nvPr/>
        </p:nvSpPr>
        <p:spPr>
          <a:xfrm>
            <a:off x="7437090" y="5438329"/>
            <a:ext cx="2779663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Health benefits of quitting far outweigh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weight gain risk</a:t>
            </a:r>
            <a:endParaRPr lang="en-US" sz="1125" dirty="0"/>
          </a:p>
        </p:txBody>
      </p:sp>
      <p:sp>
        <p:nvSpPr>
          <p:cNvPr id="50" name="SK-7-text-49"/>
          <p:cNvSpPr/>
          <p:nvPr/>
        </p:nvSpPr>
        <p:spPr>
          <a:xfrm>
            <a:off x="6388596" y="5980063"/>
            <a:ext cx="580340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5F6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Cessation first — weight management once confirmed ex-smoker</a:t>
            </a:r>
            <a:endParaRPr lang="en-US" sz="1200" dirty="0"/>
          </a:p>
        </p:txBody>
      </p:sp>
      <p:sp>
        <p:nvSpPr>
          <p:cNvPr id="51" name="SK-7-text-50"/>
          <p:cNvSpPr/>
          <p:nvPr/>
        </p:nvSpPr>
        <p:spPr>
          <a:xfrm>
            <a:off x="426690" y="6528792"/>
            <a:ext cx="28194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Slide 7 of 10</a:t>
            </a:r>
            <a:endParaRPr lang="en-US" sz="1200" dirty="0"/>
          </a:p>
        </p:txBody>
      </p:sp>
      <p:sp>
        <p:nvSpPr>
          <p:cNvPr id="52" name="SK-7-text-51"/>
          <p:cNvSpPr/>
          <p:nvPr/>
        </p:nvSpPr>
        <p:spPr>
          <a:xfrm>
            <a:off x="4962079" y="6542484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3" name="SK-7-text-52"/>
          <p:cNvSpPr/>
          <p:nvPr/>
        </p:nvSpPr>
        <p:spPr>
          <a:xfrm>
            <a:off x="8826996" y="6528792"/>
            <a:ext cx="336500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| NICE NG209 Feb 2025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079" y="739378"/>
            <a:ext cx="999679" cy="5715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5890" y="0"/>
            <a:ext cx="2925961" cy="164589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5455" y="1508671"/>
            <a:ext cx="19050" cy="4697611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1488132"/>
            <a:ext cx="4901059" cy="4752529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561" y="1474440"/>
            <a:ext cx="4901059" cy="102870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31169" y="2042517"/>
            <a:ext cx="646063" cy="5715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2361" y="2739628"/>
            <a:ext cx="1308582" cy="27429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1490" y="3670995"/>
            <a:ext cx="4389090" cy="9525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2361" y="3806130"/>
            <a:ext cx="1182588" cy="287982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1490" y="4781996"/>
            <a:ext cx="4389090" cy="9525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2361" y="4920555"/>
            <a:ext cx="1182588" cy="287982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7561" y="5445175"/>
            <a:ext cx="4901059" cy="795486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07969" y="1494979"/>
            <a:ext cx="4949875" cy="4745682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741890" y="2042517"/>
            <a:ext cx="731490" cy="57150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27490" y="4581079"/>
            <a:ext cx="4535388" cy="575965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20644" y="4581079"/>
            <a:ext cx="38100" cy="630882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66471" y="5403354"/>
            <a:ext cx="4632871" cy="769293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912769" y="5479405"/>
            <a:ext cx="377875" cy="342900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985992" y="4663380"/>
            <a:ext cx="304800" cy="287982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937177" y="1639044"/>
            <a:ext cx="329059" cy="706338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522863" y="3319165"/>
            <a:ext cx="987475" cy="987475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1882" y="5568553"/>
            <a:ext cx="524173" cy="541734"/>
          </a:xfrm>
          <a:prstGeom prst="rect">
            <a:avLst/>
          </a:prstGeom>
        </p:spPr>
      </p:pic>
      <p:pic>
        <p:nvPicPr>
          <p:cNvPr id="26" name="SK-8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04565" y="1611511"/>
            <a:ext cx="767953" cy="720030"/>
          </a:xfrm>
          <a:prstGeom prst="rect">
            <a:avLst/>
          </a:prstGeom>
        </p:spPr>
      </p:pic>
      <p:sp>
        <p:nvSpPr>
          <p:cNvPr id="27" name="SK-8-text-26"/>
          <p:cNvSpPr/>
          <p:nvPr/>
        </p:nvSpPr>
        <p:spPr>
          <a:xfrm>
            <a:off x="365671" y="219373"/>
            <a:ext cx="11826329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226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Behavioural Support &amp; E-cigarettes</a:t>
            </a:r>
            <a:endParaRPr lang="en-US" sz="3000" dirty="0"/>
          </a:p>
        </p:txBody>
      </p:sp>
      <p:sp>
        <p:nvSpPr>
          <p:cNvPr id="28" name="SK-8-text-27"/>
          <p:cNvSpPr/>
          <p:nvPr/>
        </p:nvSpPr>
        <p:spPr>
          <a:xfrm>
            <a:off x="365671" y="1090315"/>
            <a:ext cx="1037844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Cochrane 2021 Evidence · NICE NG209 February 2025</a:t>
            </a:r>
            <a:endParaRPr lang="en-US" sz="1200" dirty="0"/>
          </a:p>
        </p:txBody>
      </p:sp>
      <p:sp>
        <p:nvSpPr>
          <p:cNvPr id="29" name="SK-8-text-28"/>
          <p:cNvSpPr/>
          <p:nvPr/>
        </p:nvSpPr>
        <p:spPr>
          <a:xfrm>
            <a:off x="1767780" y="1645890"/>
            <a:ext cx="5770245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Behavioural Support</a:t>
            </a:r>
            <a:endParaRPr lang="en-US" sz="1950" dirty="0"/>
          </a:p>
        </p:txBody>
      </p:sp>
      <p:sp>
        <p:nvSpPr>
          <p:cNvPr id="30" name="SK-8-text-29"/>
          <p:cNvSpPr/>
          <p:nvPr/>
        </p:nvSpPr>
        <p:spPr>
          <a:xfrm>
            <a:off x="1767780" y="2180779"/>
            <a:ext cx="99441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Cochrane Review 2021 — 312 RCTs, 250,563 participants</a:t>
            </a:r>
            <a:endParaRPr lang="en-US" sz="1050" dirty="0"/>
          </a:p>
        </p:txBody>
      </p:sp>
      <p:sp>
        <p:nvSpPr>
          <p:cNvPr id="31" name="SK-8-text-30"/>
          <p:cNvSpPr/>
          <p:nvPr/>
        </p:nvSpPr>
        <p:spPr>
          <a:xfrm>
            <a:off x="853380" y="2797969"/>
            <a:ext cx="23164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 CERTAINTY</a:t>
            </a:r>
            <a:endParaRPr lang="en-US" sz="1050" dirty="0"/>
          </a:p>
        </p:txBody>
      </p:sp>
      <p:sp>
        <p:nvSpPr>
          <p:cNvPr id="32" name="SK-8-text-31"/>
          <p:cNvSpPr/>
          <p:nvPr/>
        </p:nvSpPr>
        <p:spPr>
          <a:xfrm>
            <a:off x="2182267" y="2701975"/>
            <a:ext cx="276745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226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Behavioural counselling significantly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226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increases quit rates</a:t>
            </a:r>
            <a:endParaRPr lang="en-US" sz="1200" dirty="0"/>
          </a:p>
        </p:txBody>
      </p:sp>
      <p:sp>
        <p:nvSpPr>
          <p:cNvPr id="33" name="SK-8-text-32"/>
          <p:cNvSpPr/>
          <p:nvPr/>
        </p:nvSpPr>
        <p:spPr>
          <a:xfrm>
            <a:off x="2170063" y="3154561"/>
            <a:ext cx="266997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226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Financial incentives are effective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226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paying people to stop works</a:t>
            </a:r>
            <a:endParaRPr lang="en-US" sz="1200" dirty="0"/>
          </a:p>
        </p:txBody>
      </p:sp>
      <p:sp>
        <p:nvSpPr>
          <p:cNvPr id="34" name="SK-8-text-33"/>
          <p:cNvSpPr/>
          <p:nvPr/>
        </p:nvSpPr>
        <p:spPr>
          <a:xfrm>
            <a:off x="975271" y="3867894"/>
            <a:ext cx="13563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MODERATE</a:t>
            </a:r>
            <a:endParaRPr lang="en-US" sz="1050" dirty="0"/>
          </a:p>
        </p:txBody>
      </p:sp>
      <p:sp>
        <p:nvSpPr>
          <p:cNvPr id="35" name="SK-8-text-34"/>
          <p:cNvSpPr/>
          <p:nvPr/>
        </p:nvSpPr>
        <p:spPr>
          <a:xfrm>
            <a:off x="2170063" y="3785592"/>
            <a:ext cx="276745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226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Text message interventions support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226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long-term cessation</a:t>
            </a:r>
            <a:endParaRPr lang="en-US" sz="1200" dirty="0"/>
          </a:p>
        </p:txBody>
      </p:sp>
      <p:sp>
        <p:nvSpPr>
          <p:cNvPr id="36" name="SK-8-text-35"/>
          <p:cNvSpPr/>
          <p:nvPr/>
        </p:nvSpPr>
        <p:spPr>
          <a:xfrm>
            <a:off x="2170063" y="4245025"/>
            <a:ext cx="68427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226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Focus on HOW to quit — not just WHY</a:t>
            </a:r>
            <a:endParaRPr lang="en-US" sz="1200" dirty="0"/>
          </a:p>
        </p:txBody>
      </p:sp>
      <p:sp>
        <p:nvSpPr>
          <p:cNvPr id="37" name="SK-8-text-36"/>
          <p:cNvSpPr/>
          <p:nvPr/>
        </p:nvSpPr>
        <p:spPr>
          <a:xfrm>
            <a:off x="2170063" y="4485084"/>
            <a:ext cx="68427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226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Motivational components add benefit</a:t>
            </a:r>
            <a:endParaRPr lang="en-US" sz="1200" dirty="0"/>
          </a:p>
        </p:txBody>
      </p:sp>
      <p:sp>
        <p:nvSpPr>
          <p:cNvPr id="38" name="SK-8-text-37"/>
          <p:cNvSpPr/>
          <p:nvPr/>
        </p:nvSpPr>
        <p:spPr>
          <a:xfrm>
            <a:off x="963067" y="4985742"/>
            <a:ext cx="15163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UNCERTAIN</a:t>
            </a:r>
            <a:endParaRPr lang="en-US" sz="1050" dirty="0"/>
          </a:p>
        </p:txBody>
      </p:sp>
      <p:sp>
        <p:nvSpPr>
          <p:cNvPr id="39" name="SK-8-text-38"/>
          <p:cNvSpPr/>
          <p:nvPr/>
        </p:nvSpPr>
        <p:spPr>
          <a:xfrm>
            <a:off x="2170063" y="4903440"/>
            <a:ext cx="215785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226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Hypnotherapy, exercise,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226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competition-based support</a:t>
            </a:r>
            <a:endParaRPr lang="en-US" sz="1200" dirty="0"/>
          </a:p>
        </p:txBody>
      </p:sp>
      <p:sp>
        <p:nvSpPr>
          <p:cNvPr id="40" name="SK-8-text-39"/>
          <p:cNvSpPr/>
          <p:nvPr/>
        </p:nvSpPr>
        <p:spPr>
          <a:xfrm>
            <a:off x="1743373" y="5596086"/>
            <a:ext cx="3303984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Medication + Support = 4× more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likely to quit than willpower alone</a:t>
            </a:r>
            <a:endParaRPr lang="en-US" sz="1500" dirty="0"/>
          </a:p>
        </p:txBody>
      </p:sp>
      <p:sp>
        <p:nvSpPr>
          <p:cNvPr id="41" name="SK-8-text-40"/>
          <p:cNvSpPr/>
          <p:nvPr/>
        </p:nvSpPr>
        <p:spPr>
          <a:xfrm>
            <a:off x="7558980" y="1645890"/>
            <a:ext cx="463302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3D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E-cigarettes (Vapes)</a:t>
            </a:r>
            <a:endParaRPr lang="en-US" sz="1950" dirty="0"/>
          </a:p>
        </p:txBody>
      </p:sp>
      <p:sp>
        <p:nvSpPr>
          <p:cNvPr id="42" name="SK-8-text-41"/>
          <p:cNvSpPr/>
          <p:nvPr/>
        </p:nvSpPr>
        <p:spPr>
          <a:xfrm>
            <a:off x="7571184" y="2194471"/>
            <a:ext cx="46208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NG209 February 2025 · Cochrane 2025</a:t>
            </a:r>
            <a:endParaRPr lang="en-US" sz="1050" dirty="0"/>
          </a:p>
        </p:txBody>
      </p:sp>
      <p:sp>
        <p:nvSpPr>
          <p:cNvPr id="43" name="SK-8-text-42"/>
          <p:cNvSpPr/>
          <p:nvPr/>
        </p:nvSpPr>
        <p:spPr>
          <a:xfrm>
            <a:off x="6839694" y="2633365"/>
            <a:ext cx="373067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226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Recognised cessation aid — NICE NG209 2025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226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supports offering to adults who smoke</a:t>
            </a:r>
            <a:endParaRPr lang="en-US" sz="1200" dirty="0"/>
          </a:p>
        </p:txBody>
      </p:sp>
      <p:sp>
        <p:nvSpPr>
          <p:cNvPr id="44" name="SK-8-text-43"/>
          <p:cNvSpPr/>
          <p:nvPr/>
        </p:nvSpPr>
        <p:spPr>
          <a:xfrm>
            <a:off x="6839694" y="3161407"/>
            <a:ext cx="354776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226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Cochrane 2025: Nicotine e-cigarettes more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226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effective than NRT for cessation</a:t>
            </a:r>
            <a:endParaRPr lang="en-US" sz="1200" dirty="0"/>
          </a:p>
        </p:txBody>
      </p:sp>
      <p:sp>
        <p:nvSpPr>
          <p:cNvPr id="45" name="SK-8-text-44"/>
          <p:cNvSpPr/>
          <p:nvPr/>
        </p:nvSpPr>
        <p:spPr>
          <a:xfrm>
            <a:off x="6839694" y="3682603"/>
            <a:ext cx="3815953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226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“Substantially less harmful than cigarettes”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226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nuanced language replaces old 95% PHE claim</a:t>
            </a:r>
            <a:endParaRPr lang="en-US" sz="1200" dirty="0"/>
          </a:p>
        </p:txBody>
      </p:sp>
      <p:sp>
        <p:nvSpPr>
          <p:cNvPr id="46" name="SK-8-text-45"/>
          <p:cNvSpPr/>
          <p:nvPr/>
        </p:nvSpPr>
        <p:spPr>
          <a:xfrm>
            <a:off x="6839694" y="4210794"/>
            <a:ext cx="535230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226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Not risk-free — long-term effects still being studied</a:t>
            </a:r>
            <a:endParaRPr lang="en-US" sz="1200" dirty="0"/>
          </a:p>
        </p:txBody>
      </p:sp>
      <p:sp>
        <p:nvSpPr>
          <p:cNvPr id="47" name="SK-8-text-46"/>
          <p:cNvSpPr/>
          <p:nvPr/>
        </p:nvSpPr>
        <p:spPr>
          <a:xfrm>
            <a:off x="7400479" y="4670227"/>
            <a:ext cx="35509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B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recommended for</a:t>
            </a:r>
            <a:endParaRPr lang="en-US" sz="1200" dirty="0"/>
          </a:p>
        </p:txBody>
      </p:sp>
      <p:sp>
        <p:nvSpPr>
          <p:cNvPr id="48" name="SK-8-text-47"/>
          <p:cNvSpPr/>
          <p:nvPr/>
        </p:nvSpPr>
        <p:spPr>
          <a:xfrm>
            <a:off x="7400479" y="4903440"/>
            <a:ext cx="479152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226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Non-smokers · Children &amp; young people · Pregnant women</a:t>
            </a:r>
            <a:endParaRPr lang="en-US" sz="1050" dirty="0"/>
          </a:p>
        </p:txBody>
      </p:sp>
      <p:sp>
        <p:nvSpPr>
          <p:cNvPr id="49" name="SK-8-text-48"/>
          <p:cNvSpPr/>
          <p:nvPr/>
        </p:nvSpPr>
        <p:spPr>
          <a:xfrm>
            <a:off x="7400479" y="5479405"/>
            <a:ext cx="3657600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3D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Tip: Vaping is far less harmful than smoking.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3D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it helps you stop completely, it’s a good option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3D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goal is eventually to stop vaping too.</a:t>
            </a:r>
            <a:endParaRPr lang="en-US" sz="1200" dirty="0"/>
          </a:p>
        </p:txBody>
      </p:sp>
      <p:sp>
        <p:nvSpPr>
          <p:cNvPr id="50" name="SK-8-text-49"/>
          <p:cNvSpPr/>
          <p:nvPr/>
        </p:nvSpPr>
        <p:spPr>
          <a:xfrm>
            <a:off x="5108377" y="6549330"/>
            <a:ext cx="3916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28792"/>
            <a:ext cx="12192000" cy="329059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840284"/>
            <a:ext cx="1060698" cy="4762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7380" y="0"/>
            <a:ext cx="2194471" cy="102870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1302246"/>
            <a:ext cx="3620988" cy="4966395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1302246"/>
            <a:ext cx="3620988" cy="570458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1494979"/>
            <a:ext cx="194965" cy="109686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4996" y="1309092"/>
            <a:ext cx="3559969" cy="5076230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54996" y="1309092"/>
            <a:ext cx="3559969" cy="563612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9090" y="1494979"/>
            <a:ext cx="194965" cy="109686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10079" y="1302246"/>
            <a:ext cx="3779490" cy="5048696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10079" y="1302246"/>
            <a:ext cx="3779490" cy="563612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44173" y="1494979"/>
            <a:ext cx="194965" cy="109686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04377" y="1378446"/>
            <a:ext cx="463153" cy="411361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93161" y="1385292"/>
            <a:ext cx="511969" cy="411361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64855" y="1378446"/>
            <a:ext cx="511969" cy="418207"/>
          </a:xfrm>
          <a:prstGeom prst="rect">
            <a:avLst/>
          </a:prstGeom>
        </p:spPr>
      </p:pic>
      <p:sp>
        <p:nvSpPr>
          <p:cNvPr id="18" name="SK-9-text-17"/>
          <p:cNvSpPr/>
          <p:nvPr/>
        </p:nvSpPr>
        <p:spPr>
          <a:xfrm>
            <a:off x="341263" y="260598"/>
            <a:ext cx="11850737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D22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Pearls &amp; Clinical Safety</a:t>
            </a:r>
            <a:endParaRPr lang="en-US" sz="3750" dirty="0"/>
          </a:p>
        </p:txBody>
      </p:sp>
      <p:sp>
        <p:nvSpPr>
          <p:cNvPr id="19" name="SK-9-text-18"/>
          <p:cNvSpPr/>
          <p:nvPr/>
        </p:nvSpPr>
        <p:spPr>
          <a:xfrm>
            <a:off x="341263" y="973782"/>
            <a:ext cx="8782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AKT, SCA &amp; Red Flags — Know These Cold</a:t>
            </a:r>
            <a:endParaRPr lang="en-US" sz="1500" dirty="0"/>
          </a:p>
        </p:txBody>
      </p:sp>
      <p:sp>
        <p:nvSpPr>
          <p:cNvPr id="20" name="SK-9-text-19"/>
          <p:cNvSpPr/>
          <p:nvPr/>
        </p:nvSpPr>
        <p:spPr>
          <a:xfrm>
            <a:off x="743694" y="1481286"/>
            <a:ext cx="38766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EXAM PEARLS</a:t>
            </a:r>
            <a:endParaRPr lang="en-US" sz="1650" dirty="0"/>
          </a:p>
        </p:txBody>
      </p:sp>
      <p:sp>
        <p:nvSpPr>
          <p:cNvPr id="21" name="SK-9-text-20"/>
          <p:cNvSpPr/>
          <p:nvPr/>
        </p:nvSpPr>
        <p:spPr>
          <a:xfrm>
            <a:off x="524173" y="1975098"/>
            <a:ext cx="2889498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4A23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NICE NG209 Feb 2025: 4 options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4A23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NRT, varenicline, cytisinicline, bupropion</a:t>
            </a:r>
            <a:endParaRPr lang="en-US" sz="1200" dirty="0"/>
          </a:p>
        </p:txBody>
      </p:sp>
      <p:sp>
        <p:nvSpPr>
          <p:cNvPr id="22" name="SK-9-text-21"/>
          <p:cNvSpPr/>
          <p:nvPr/>
        </p:nvSpPr>
        <p:spPr>
          <a:xfrm>
            <a:off x="524173" y="2441377"/>
            <a:ext cx="282847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4A23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Varenicline: Day 1–3 500mcg OD →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4A23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 4–7 500mcg BD → Day 8+ 1mg BD</a:t>
            </a:r>
            <a:endParaRPr lang="en-US" sz="1200" dirty="0"/>
          </a:p>
        </p:txBody>
      </p:sp>
      <p:sp>
        <p:nvSpPr>
          <p:cNvPr id="23" name="SK-9-text-22"/>
          <p:cNvSpPr/>
          <p:nvPr/>
        </p:nvSpPr>
        <p:spPr>
          <a:xfrm>
            <a:off x="524173" y="2900809"/>
            <a:ext cx="89154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23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Varenicline: start 1–2 weeks before quit date</a:t>
            </a:r>
            <a:endParaRPr lang="en-US" sz="1200" dirty="0"/>
          </a:p>
        </p:txBody>
      </p:sp>
      <p:sp>
        <p:nvSpPr>
          <p:cNvPr id="24" name="SK-9-text-23"/>
          <p:cNvSpPr/>
          <p:nvPr/>
        </p:nvSpPr>
        <p:spPr>
          <a:xfrm>
            <a:off x="524173" y="3175248"/>
            <a:ext cx="95859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23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Cytisinicline: 1.5mg tablets; quit date by Day 5</a:t>
            </a:r>
            <a:endParaRPr lang="en-US" sz="1200" dirty="0"/>
          </a:p>
        </p:txBody>
      </p:sp>
      <p:sp>
        <p:nvSpPr>
          <p:cNvPr id="25" name="SK-9-text-24"/>
          <p:cNvSpPr/>
          <p:nvPr/>
        </p:nvSpPr>
        <p:spPr>
          <a:xfrm>
            <a:off x="524173" y="3429000"/>
            <a:ext cx="6964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23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Cytisinicline: NOT for &gt;65 or &lt;18</a:t>
            </a:r>
            <a:endParaRPr lang="en-US" sz="1200" dirty="0"/>
          </a:p>
        </p:txBody>
      </p:sp>
      <p:sp>
        <p:nvSpPr>
          <p:cNvPr id="26" name="SK-9-text-25"/>
          <p:cNvSpPr/>
          <p:nvPr/>
        </p:nvSpPr>
        <p:spPr>
          <a:xfrm>
            <a:off x="524173" y="3703290"/>
            <a:ext cx="263336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4A23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Bupropion: absolute contraindication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4A23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any seizure history</a:t>
            </a:r>
            <a:endParaRPr lang="en-US" sz="1200" dirty="0"/>
          </a:p>
        </p:txBody>
      </p:sp>
      <p:sp>
        <p:nvSpPr>
          <p:cNvPr id="27" name="SK-9-text-26"/>
          <p:cNvSpPr/>
          <p:nvPr/>
        </p:nvSpPr>
        <p:spPr>
          <a:xfrm>
            <a:off x="524173" y="4142184"/>
            <a:ext cx="2365177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4A23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Bupropion: 150mg OD × 6 days,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4A23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then 150mg BD</a:t>
            </a:r>
            <a:endParaRPr lang="en-US" sz="1200" dirty="0"/>
          </a:p>
        </p:txBody>
      </p:sp>
      <p:sp>
        <p:nvSpPr>
          <p:cNvPr id="28" name="SK-9-text-27"/>
          <p:cNvSpPr/>
          <p:nvPr/>
        </p:nvSpPr>
        <p:spPr>
          <a:xfrm>
            <a:off x="524173" y="4594771"/>
            <a:ext cx="95859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23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NRT only in pregnancy — all others contraindicated</a:t>
            </a:r>
            <a:endParaRPr lang="en-US" sz="1200" dirty="0"/>
          </a:p>
        </p:txBody>
      </p:sp>
      <p:sp>
        <p:nvSpPr>
          <p:cNvPr id="29" name="SK-9-text-28"/>
          <p:cNvSpPr/>
          <p:nvPr/>
        </p:nvSpPr>
        <p:spPr>
          <a:xfrm>
            <a:off x="524173" y="4862215"/>
            <a:ext cx="73914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23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Combination NRT superior to single NRT</a:t>
            </a:r>
            <a:endParaRPr lang="en-US" sz="1200" dirty="0"/>
          </a:p>
        </p:txBody>
      </p:sp>
      <p:sp>
        <p:nvSpPr>
          <p:cNvPr id="30" name="SK-9-text-29"/>
          <p:cNvSpPr/>
          <p:nvPr/>
        </p:nvSpPr>
        <p:spPr>
          <a:xfrm>
            <a:off x="524173" y="5129659"/>
            <a:ext cx="65379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23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 &lt;10ppm = confirmed non-smoker</a:t>
            </a:r>
            <a:endParaRPr lang="en-US" sz="1200" dirty="0"/>
          </a:p>
        </p:txBody>
      </p:sp>
      <p:sp>
        <p:nvSpPr>
          <p:cNvPr id="31" name="SK-9-text-30"/>
          <p:cNvSpPr/>
          <p:nvPr/>
        </p:nvSpPr>
        <p:spPr>
          <a:xfrm>
            <a:off x="524173" y="5390257"/>
            <a:ext cx="2804071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4A23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Varenicline off market 2021; generic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4A23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back autumn 2024; Champix July 2025</a:t>
            </a:r>
            <a:endParaRPr lang="en-US" sz="1200" dirty="0"/>
          </a:p>
        </p:txBody>
      </p:sp>
      <p:sp>
        <p:nvSpPr>
          <p:cNvPr id="32" name="SK-9-text-31"/>
          <p:cNvSpPr/>
          <p:nvPr/>
        </p:nvSpPr>
        <p:spPr>
          <a:xfrm>
            <a:off x="524173" y="5842992"/>
            <a:ext cx="2608957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4A23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Financial incentives: high-certainty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4A23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Cochrane evidence</a:t>
            </a:r>
            <a:endParaRPr lang="en-US" sz="1200" dirty="0"/>
          </a:p>
        </p:txBody>
      </p:sp>
      <p:sp>
        <p:nvSpPr>
          <p:cNvPr id="33" name="SK-9-text-32"/>
          <p:cNvSpPr/>
          <p:nvPr/>
        </p:nvSpPr>
        <p:spPr>
          <a:xfrm>
            <a:off x="4620667" y="1481286"/>
            <a:ext cx="53854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CONSULTATION TIPS</a:t>
            </a:r>
            <a:endParaRPr lang="en-US" sz="1650" dirty="0"/>
          </a:p>
        </p:txBody>
      </p:sp>
      <p:sp>
        <p:nvSpPr>
          <p:cNvPr id="34" name="SK-9-text-33"/>
          <p:cNvSpPr/>
          <p:nvPr/>
        </p:nvSpPr>
        <p:spPr>
          <a:xfrm>
            <a:off x="4413498" y="1995636"/>
            <a:ext cx="2767459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Use ICE: Ideas, Concerns, Expectations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about smoking</a:t>
            </a:r>
            <a:endParaRPr lang="en-US" sz="1200" dirty="0"/>
          </a:p>
        </p:txBody>
      </p:sp>
      <p:sp>
        <p:nvSpPr>
          <p:cNvPr id="35" name="SK-9-text-34"/>
          <p:cNvSpPr/>
          <p:nvPr/>
        </p:nvSpPr>
        <p:spPr>
          <a:xfrm>
            <a:off x="4413498" y="2420838"/>
            <a:ext cx="268218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Don’t offer medication to someone in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pre-contemplation</a:t>
            </a:r>
            <a:endParaRPr lang="en-US" sz="1200" dirty="0"/>
          </a:p>
        </p:txBody>
      </p:sp>
      <p:sp>
        <p:nvSpPr>
          <p:cNvPr id="36" name="SK-9-text-35"/>
          <p:cNvSpPr/>
          <p:nvPr/>
        </p:nvSpPr>
        <p:spPr>
          <a:xfrm>
            <a:off x="4413498" y="2839194"/>
            <a:ext cx="265777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Safety-net: “If your mood changes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 and see me”</a:t>
            </a:r>
            <a:endParaRPr lang="en-US" sz="1200" dirty="0"/>
          </a:p>
        </p:txBody>
      </p:sp>
      <p:sp>
        <p:nvSpPr>
          <p:cNvPr id="37" name="SK-9-text-36"/>
          <p:cNvSpPr/>
          <p:nvPr/>
        </p:nvSpPr>
        <p:spPr>
          <a:xfrm>
            <a:off x="4413498" y="3250555"/>
            <a:ext cx="2718792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Shared decision-making: “Shall we go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through the options together?”</a:t>
            </a:r>
            <a:endParaRPr lang="en-US" sz="1200" dirty="0"/>
          </a:p>
        </p:txBody>
      </p:sp>
      <p:sp>
        <p:nvSpPr>
          <p:cNvPr id="38" name="SK-9-text-37"/>
          <p:cNvSpPr/>
          <p:nvPr/>
        </p:nvSpPr>
        <p:spPr>
          <a:xfrm>
            <a:off x="4413498" y="3648373"/>
            <a:ext cx="2767459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 relapse: “Many people need several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attempts — it’s not failure”</a:t>
            </a:r>
            <a:endParaRPr lang="en-US" sz="1200" dirty="0"/>
          </a:p>
        </p:txBody>
      </p:sp>
      <p:sp>
        <p:nvSpPr>
          <p:cNvPr id="39" name="SK-9-text-38"/>
          <p:cNvSpPr/>
          <p:nvPr/>
        </p:nvSpPr>
        <p:spPr>
          <a:xfrm>
            <a:off x="4413498" y="4039344"/>
            <a:ext cx="2767459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 e-cigarettes: “Far less harmful than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smoking — worth considering”</a:t>
            </a:r>
            <a:endParaRPr lang="en-US" sz="1200" dirty="0"/>
          </a:p>
        </p:txBody>
      </p:sp>
      <p:sp>
        <p:nvSpPr>
          <p:cNvPr id="40" name="SK-9-text-39"/>
          <p:cNvSpPr/>
          <p:nvPr/>
        </p:nvSpPr>
        <p:spPr>
          <a:xfrm>
            <a:off x="4413498" y="4416475"/>
            <a:ext cx="259675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 weight gain: “Health benefits far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outweigh the weight change”</a:t>
            </a:r>
            <a:endParaRPr lang="en-US" sz="1200" dirty="0"/>
          </a:p>
        </p:txBody>
      </p:sp>
      <p:sp>
        <p:nvSpPr>
          <p:cNvPr id="41" name="SK-9-text-40"/>
          <p:cNvSpPr/>
          <p:nvPr/>
        </p:nvSpPr>
        <p:spPr>
          <a:xfrm>
            <a:off x="4413498" y="4793605"/>
            <a:ext cx="2877294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Explain “not a puff” rule — one cigarette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resets withdrawal</a:t>
            </a:r>
            <a:endParaRPr lang="en-US" sz="1200" dirty="0"/>
          </a:p>
        </p:txBody>
      </p:sp>
      <p:sp>
        <p:nvSpPr>
          <p:cNvPr id="42" name="SK-9-text-41"/>
          <p:cNvSpPr/>
          <p:nvPr/>
        </p:nvSpPr>
        <p:spPr>
          <a:xfrm>
            <a:off x="4413498" y="5184577"/>
            <a:ext cx="2877294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Always refer to Stop Smoking Service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4× more effective</a:t>
            </a:r>
            <a:endParaRPr lang="en-US" sz="1200" dirty="0"/>
          </a:p>
        </p:txBody>
      </p:sp>
      <p:sp>
        <p:nvSpPr>
          <p:cNvPr id="43" name="SK-9-text-42"/>
          <p:cNvSpPr/>
          <p:nvPr/>
        </p:nvSpPr>
        <p:spPr>
          <a:xfrm>
            <a:off x="4413498" y="5575548"/>
            <a:ext cx="2791867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Pause if patient becomes distressed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acknowledge first</a:t>
            </a:r>
            <a:endParaRPr lang="en-US" sz="1200" dirty="0"/>
          </a:p>
        </p:txBody>
      </p:sp>
      <p:sp>
        <p:nvSpPr>
          <p:cNvPr id="44" name="SK-9-text-43"/>
          <p:cNvSpPr/>
          <p:nvPr/>
        </p:nvSpPr>
        <p:spPr>
          <a:xfrm>
            <a:off x="4413498" y="5966371"/>
            <a:ext cx="2706588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No mandatory 6-month wait between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E62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quit attempts — myth!</a:t>
            </a:r>
            <a:endParaRPr lang="en-US" sz="1200" dirty="0"/>
          </a:p>
        </p:txBody>
      </p:sp>
      <p:sp>
        <p:nvSpPr>
          <p:cNvPr id="45" name="SK-9-text-44"/>
          <p:cNvSpPr/>
          <p:nvPr/>
        </p:nvSpPr>
        <p:spPr>
          <a:xfrm>
            <a:off x="8314879" y="1481286"/>
            <a:ext cx="387712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— STOP &amp; REVIEW</a:t>
            </a:r>
            <a:endParaRPr lang="en-US" sz="1650" dirty="0"/>
          </a:p>
        </p:txBody>
      </p:sp>
      <p:sp>
        <p:nvSpPr>
          <p:cNvPr id="46" name="SK-9-text-45"/>
          <p:cNvSpPr/>
          <p:nvPr/>
        </p:nvSpPr>
        <p:spPr>
          <a:xfrm>
            <a:off x="8119765" y="1961257"/>
            <a:ext cx="354776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641E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Worsening depression or suicidal ideation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641E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varenicline or bupropion → stop immediately</a:t>
            </a:r>
            <a:endParaRPr lang="en-US" sz="1200" dirty="0"/>
          </a:p>
        </p:txBody>
      </p:sp>
      <p:sp>
        <p:nvSpPr>
          <p:cNvPr id="47" name="SK-9-text-46"/>
          <p:cNvSpPr/>
          <p:nvPr/>
        </p:nvSpPr>
        <p:spPr>
          <a:xfrm>
            <a:off x="8119765" y="2509986"/>
            <a:ext cx="407223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41E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Seizure on bupropion → stop; never restart</a:t>
            </a:r>
            <a:endParaRPr lang="en-US" sz="1200" dirty="0"/>
          </a:p>
        </p:txBody>
      </p:sp>
      <p:sp>
        <p:nvSpPr>
          <p:cNvPr id="48" name="SK-9-text-47"/>
          <p:cNvSpPr/>
          <p:nvPr/>
        </p:nvSpPr>
        <p:spPr>
          <a:xfrm>
            <a:off x="8119765" y="2859732"/>
            <a:ext cx="3194298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641E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Chest pain or cardiovascular event during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641E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cessation → urgent cardiac review</a:t>
            </a:r>
            <a:endParaRPr lang="en-US" sz="1200" dirty="0"/>
          </a:p>
        </p:txBody>
      </p:sp>
      <p:sp>
        <p:nvSpPr>
          <p:cNvPr id="49" name="SK-9-text-48"/>
          <p:cNvSpPr/>
          <p:nvPr/>
        </p:nvSpPr>
        <p:spPr>
          <a:xfrm>
            <a:off x="8119765" y="3401467"/>
            <a:ext cx="3218557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641E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Hypersensitivity reaction to any cessation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641E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 → stop immediately</a:t>
            </a:r>
            <a:endParaRPr lang="en-US" sz="1200" dirty="0"/>
          </a:p>
        </p:txBody>
      </p:sp>
      <p:sp>
        <p:nvSpPr>
          <p:cNvPr id="50" name="SK-9-text-49"/>
          <p:cNvSpPr/>
          <p:nvPr/>
        </p:nvSpPr>
        <p:spPr>
          <a:xfrm>
            <a:off x="8119765" y="3963888"/>
            <a:ext cx="303579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641E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Pregnancy discovered on varenicline 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641E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bupropion → stop; switch to NRT</a:t>
            </a:r>
            <a:endParaRPr lang="en-US" sz="1200" dirty="0"/>
          </a:p>
        </p:txBody>
      </p:sp>
      <p:sp>
        <p:nvSpPr>
          <p:cNvPr id="51" name="SK-9-text-50"/>
          <p:cNvSpPr/>
          <p:nvPr/>
        </p:nvSpPr>
        <p:spPr>
          <a:xfrm>
            <a:off x="8119765" y="4526161"/>
            <a:ext cx="285288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641E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Persistent vomiting on varenicline →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641E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dose; try with food</a:t>
            </a:r>
            <a:endParaRPr lang="en-US" sz="1200" dirty="0"/>
          </a:p>
        </p:txBody>
      </p:sp>
      <p:sp>
        <p:nvSpPr>
          <p:cNvPr id="52" name="SK-9-text-51"/>
          <p:cNvSpPr/>
          <p:nvPr/>
        </p:nvSpPr>
        <p:spPr>
          <a:xfrm>
            <a:off x="8119765" y="5081736"/>
            <a:ext cx="324296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641E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Significant unexpected weight loss during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641E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cessation → exclude malignancy</a:t>
            </a:r>
            <a:endParaRPr lang="en-US" sz="1200" dirty="0"/>
          </a:p>
        </p:txBody>
      </p:sp>
      <p:sp>
        <p:nvSpPr>
          <p:cNvPr id="53" name="SK-9-text-52"/>
          <p:cNvSpPr/>
          <p:nvPr/>
        </p:nvSpPr>
        <p:spPr>
          <a:xfrm>
            <a:off x="8119765" y="5644009"/>
            <a:ext cx="3303984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641E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Psychiatric symptom change on varenicline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641E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pre-existing mental illness →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641E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 closely</a:t>
            </a:r>
            <a:endParaRPr lang="en-US" sz="1200" dirty="0"/>
          </a:p>
        </p:txBody>
      </p:sp>
      <p:sp>
        <p:nvSpPr>
          <p:cNvPr id="54" name="SK-9-text-53"/>
          <p:cNvSpPr/>
          <p:nvPr/>
        </p:nvSpPr>
        <p:spPr>
          <a:xfrm>
            <a:off x="5096173" y="6583561"/>
            <a:ext cx="39166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2075</Words>
  <Application>Microsoft Office PowerPoint</Application>
  <PresentationFormat>Widescreen</PresentationFormat>
  <Paragraphs>410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Montserrat</vt:lpstr>
      <vt:lpstr>Arial</vt:lpstr>
      <vt:lpstr>Roboto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2026-06-26T12:38:27Z</dcterms:created>
  <dcterms:modified xsi:type="dcterms:W3CDTF">2026-06-26T13:11:22Z</dcterms:modified>
</cp:coreProperties>
</file>