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309" r:id="rId2"/>
    <p:sldId id="289" r:id="rId3"/>
    <p:sldId id="265" r:id="rId4"/>
    <p:sldId id="266" r:id="rId5"/>
    <p:sldId id="268" r:id="rId6"/>
    <p:sldId id="304" r:id="rId7"/>
    <p:sldId id="271" r:id="rId8"/>
    <p:sldId id="311" r:id="rId9"/>
    <p:sldId id="314" r:id="rId10"/>
    <p:sldId id="297" r:id="rId11"/>
  </p:sldIdLst>
  <p:sldSz cx="12192000" cy="6858000"/>
  <p:notesSz cx="6858000" cy="9144000"/>
  <p:custDataLst>
    <p:tags r:id="rId1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8AD8"/>
    <a:srgbClr val="D883FF"/>
    <a:srgbClr val="76D6FF"/>
    <a:srgbClr val="73FB79"/>
    <a:srgbClr val="FFFD78"/>
    <a:srgbClr val="FF7E7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8227" autoAdjust="0"/>
    <p:restoredTop sz="94649"/>
  </p:normalViewPr>
  <p:slideViewPr>
    <p:cSldViewPr snapToGrid="0" snapToObjects="1">
      <p:cViewPr>
        <p:scale>
          <a:sx n="77" d="100"/>
          <a:sy n="77" d="100"/>
        </p:scale>
        <p:origin x="108" y="4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gs" Target="tags/tag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73CCEB3-1DD7-5246-9B61-A74A19718E80}" type="doc">
      <dgm:prSet loTypeId="urn:microsoft.com/office/officeart/2005/8/layout/radial3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20CDBC8-D306-A748-8D05-FAA66ABD2E5B}">
      <dgm:prSet phldrT="[Text]"/>
      <dgm:spPr>
        <a:solidFill>
          <a:srgbClr val="FF7E79"/>
        </a:solidFill>
      </dgm:spPr>
      <dgm:t>
        <a:bodyPr/>
        <a:lstStyle/>
        <a:p>
          <a:r>
            <a:rPr lang="en-US" dirty="0"/>
            <a:t>Medicines of no proven benefit</a:t>
          </a:r>
        </a:p>
      </dgm:t>
    </dgm:pt>
    <dgm:pt modelId="{010CCCEE-A3AB-AD4A-A293-A49C3157CA60}" type="parTrans" cxnId="{C34676F9-80C3-B14E-A38D-8860C3F233FA}">
      <dgm:prSet/>
      <dgm:spPr/>
      <dgm:t>
        <a:bodyPr/>
        <a:lstStyle/>
        <a:p>
          <a:endParaRPr lang="en-US"/>
        </a:p>
      </dgm:t>
    </dgm:pt>
    <dgm:pt modelId="{A41CDA54-B6E4-5D42-85DA-E123CCB9AD3F}" type="sibTrans" cxnId="{C34676F9-80C3-B14E-A38D-8860C3F233FA}">
      <dgm:prSet/>
      <dgm:spPr/>
      <dgm:t>
        <a:bodyPr/>
        <a:lstStyle/>
        <a:p>
          <a:endParaRPr lang="en-US"/>
        </a:p>
      </dgm:t>
    </dgm:pt>
    <dgm:pt modelId="{8A64E1D3-8FFB-374A-AC54-90A9505F7DC8}">
      <dgm:prSet phldrT="[Text]"/>
      <dgm:spPr/>
      <dgm:t>
        <a:bodyPr/>
        <a:lstStyle/>
        <a:p>
          <a:endParaRPr lang="en-US" dirty="0"/>
        </a:p>
      </dgm:t>
    </dgm:pt>
    <dgm:pt modelId="{6CC9322F-5291-D540-908E-8AA319A6FA34}" type="parTrans" cxnId="{22843F74-9A37-474A-A198-952C0EEA19FA}">
      <dgm:prSet/>
      <dgm:spPr/>
      <dgm:t>
        <a:bodyPr/>
        <a:lstStyle/>
        <a:p>
          <a:endParaRPr lang="en-US"/>
        </a:p>
      </dgm:t>
    </dgm:pt>
    <dgm:pt modelId="{52238FAF-49CE-0445-8A16-FBF4F5629727}" type="sibTrans" cxnId="{22843F74-9A37-474A-A198-952C0EEA19FA}">
      <dgm:prSet/>
      <dgm:spPr/>
      <dgm:t>
        <a:bodyPr/>
        <a:lstStyle/>
        <a:p>
          <a:endParaRPr lang="en-US"/>
        </a:p>
      </dgm:t>
    </dgm:pt>
    <dgm:pt modelId="{E9080DDB-F1FB-7A4C-A774-27163151CF10}">
      <dgm:prSet phldrT="[Text]" custT="1"/>
      <dgm:spPr>
        <a:solidFill>
          <a:srgbClr val="FFFD78"/>
        </a:solidFill>
      </dgm:spPr>
      <dgm:t>
        <a:bodyPr/>
        <a:lstStyle/>
        <a:p>
          <a:r>
            <a:rPr lang="en-US" sz="2400" dirty="0">
              <a:solidFill>
                <a:schemeClr val="tx1"/>
              </a:solidFill>
            </a:rPr>
            <a:t>Reduction of medicine burden</a:t>
          </a:r>
          <a:endParaRPr lang="en-US" sz="2400" dirty="0"/>
        </a:p>
      </dgm:t>
    </dgm:pt>
    <dgm:pt modelId="{76166C3B-01C6-2642-BC45-9645390B264A}" type="parTrans" cxnId="{1E4ACED1-2D0D-6B46-9A50-8FC48EF42061}">
      <dgm:prSet/>
      <dgm:spPr/>
      <dgm:t>
        <a:bodyPr/>
        <a:lstStyle/>
        <a:p>
          <a:endParaRPr lang="en-US"/>
        </a:p>
      </dgm:t>
    </dgm:pt>
    <dgm:pt modelId="{60926B2A-025F-804E-B144-4D30B0CEB352}" type="sibTrans" cxnId="{1E4ACED1-2D0D-6B46-9A50-8FC48EF42061}">
      <dgm:prSet/>
      <dgm:spPr/>
      <dgm:t>
        <a:bodyPr/>
        <a:lstStyle/>
        <a:p>
          <a:endParaRPr lang="en-US"/>
        </a:p>
      </dgm:t>
    </dgm:pt>
    <dgm:pt modelId="{F97AAE3D-F87A-DE46-BE01-AD913F7EAF7A}">
      <dgm:prSet phldrT="[Text]" custT="1"/>
      <dgm:spPr>
        <a:solidFill>
          <a:srgbClr val="73FB79"/>
        </a:solidFill>
      </dgm:spPr>
      <dgm:t>
        <a:bodyPr/>
        <a:lstStyle/>
        <a:p>
          <a:r>
            <a:rPr lang="en-US" sz="2000" dirty="0">
              <a:solidFill>
                <a:schemeClr val="tx1"/>
              </a:solidFill>
            </a:rPr>
            <a:t>Reduce Anticholinergic burden</a:t>
          </a:r>
          <a:endParaRPr lang="en-US" sz="2000" dirty="0"/>
        </a:p>
      </dgm:t>
    </dgm:pt>
    <dgm:pt modelId="{2016F82A-CA3D-3743-A2ED-41482AF80BE3}" type="parTrans" cxnId="{F628F423-4B28-E541-A30F-A06F970AF6E7}">
      <dgm:prSet/>
      <dgm:spPr/>
      <dgm:t>
        <a:bodyPr/>
        <a:lstStyle/>
        <a:p>
          <a:endParaRPr lang="en-US"/>
        </a:p>
      </dgm:t>
    </dgm:pt>
    <dgm:pt modelId="{5902010B-4346-1D4F-B855-6514E9E06BD2}" type="sibTrans" cxnId="{F628F423-4B28-E541-A30F-A06F970AF6E7}">
      <dgm:prSet/>
      <dgm:spPr/>
      <dgm:t>
        <a:bodyPr/>
        <a:lstStyle/>
        <a:p>
          <a:endParaRPr lang="en-US"/>
        </a:p>
      </dgm:t>
    </dgm:pt>
    <dgm:pt modelId="{536DA0C1-A7F1-804F-8020-F6F0A0E756D6}">
      <dgm:prSet phldrT="[Text]" custT="1"/>
      <dgm:spPr>
        <a:solidFill>
          <a:srgbClr val="D883FF"/>
        </a:solidFill>
      </dgm:spPr>
      <dgm:t>
        <a:bodyPr/>
        <a:lstStyle/>
        <a:p>
          <a:r>
            <a:rPr lang="en-US" sz="2000" dirty="0"/>
            <a:t>Switch of Warfarin to NOACS</a:t>
          </a:r>
        </a:p>
      </dgm:t>
    </dgm:pt>
    <dgm:pt modelId="{E2824D10-2EB6-794B-A59D-7CCEB7E3414D}" type="parTrans" cxnId="{703F8342-9C8E-7B4E-B46D-ACAC563C4DD5}">
      <dgm:prSet/>
      <dgm:spPr/>
      <dgm:t>
        <a:bodyPr/>
        <a:lstStyle/>
        <a:p>
          <a:endParaRPr lang="en-US"/>
        </a:p>
      </dgm:t>
    </dgm:pt>
    <dgm:pt modelId="{7E8C881A-D24F-9C4E-8297-95FB49D7CE97}" type="sibTrans" cxnId="{703F8342-9C8E-7B4E-B46D-ACAC563C4DD5}">
      <dgm:prSet/>
      <dgm:spPr/>
      <dgm:t>
        <a:bodyPr/>
        <a:lstStyle/>
        <a:p>
          <a:endParaRPr lang="en-US"/>
        </a:p>
      </dgm:t>
    </dgm:pt>
    <dgm:pt modelId="{D7B146E9-6F31-D741-AE3D-9DDB8320429A}">
      <dgm:prSet phldrT="[Text]" custT="1"/>
      <dgm:spPr>
        <a:solidFill>
          <a:srgbClr val="FF8AD8"/>
        </a:solidFill>
      </dgm:spPr>
      <dgm:t>
        <a:bodyPr/>
        <a:lstStyle/>
        <a:p>
          <a:r>
            <a:rPr lang="en-US" sz="2000" dirty="0">
              <a:solidFill>
                <a:schemeClr val="tx1"/>
              </a:solidFill>
            </a:rPr>
            <a:t>Reduce risks of AKI/Delirium</a:t>
          </a:r>
          <a:endParaRPr lang="en-US" sz="2000" dirty="0"/>
        </a:p>
      </dgm:t>
    </dgm:pt>
    <dgm:pt modelId="{5910E754-B962-4F4E-9E40-9EA5A062D65C}" type="parTrans" cxnId="{0A471E41-855A-7241-A929-A0B610BCE3DB}">
      <dgm:prSet/>
      <dgm:spPr/>
      <dgm:t>
        <a:bodyPr/>
        <a:lstStyle/>
        <a:p>
          <a:endParaRPr lang="en-US"/>
        </a:p>
      </dgm:t>
    </dgm:pt>
    <dgm:pt modelId="{7FCAA854-1FDF-774F-938C-CEC07905027A}" type="sibTrans" cxnId="{0A471E41-855A-7241-A929-A0B610BCE3DB}">
      <dgm:prSet/>
      <dgm:spPr/>
      <dgm:t>
        <a:bodyPr/>
        <a:lstStyle/>
        <a:p>
          <a:endParaRPr lang="en-US"/>
        </a:p>
      </dgm:t>
    </dgm:pt>
    <dgm:pt modelId="{B59D0A99-43EE-8247-B3DB-92AE85692B0B}">
      <dgm:prSet phldrT="[Text]" custT="1"/>
      <dgm:spPr>
        <a:solidFill>
          <a:srgbClr val="76D6FF"/>
        </a:solidFill>
      </dgm:spPr>
      <dgm:t>
        <a:bodyPr/>
        <a:lstStyle/>
        <a:p>
          <a:r>
            <a:rPr lang="en-US" sz="2000" dirty="0"/>
            <a:t>To reduce external contact into care homes</a:t>
          </a:r>
        </a:p>
      </dgm:t>
    </dgm:pt>
    <dgm:pt modelId="{BF7A86B7-9D84-5647-A78A-37DD569B9FC3}" type="parTrans" cxnId="{90ACB144-D547-164D-99CB-0DE60C484977}">
      <dgm:prSet/>
      <dgm:spPr/>
      <dgm:t>
        <a:bodyPr/>
        <a:lstStyle/>
        <a:p>
          <a:endParaRPr lang="en-US"/>
        </a:p>
      </dgm:t>
    </dgm:pt>
    <dgm:pt modelId="{62D2C720-C8E8-EC4B-8C45-8ADC46BA5C3B}" type="sibTrans" cxnId="{90ACB144-D547-164D-99CB-0DE60C484977}">
      <dgm:prSet/>
      <dgm:spPr/>
      <dgm:t>
        <a:bodyPr/>
        <a:lstStyle/>
        <a:p>
          <a:endParaRPr lang="en-US"/>
        </a:p>
      </dgm:t>
    </dgm:pt>
    <dgm:pt modelId="{17CAF7AB-A548-1F41-8132-12CE4D2956FB}" type="pres">
      <dgm:prSet presAssocID="{D73CCEB3-1DD7-5246-9B61-A74A19718E80}" presName="composite" presStyleCnt="0">
        <dgm:presLayoutVars>
          <dgm:chMax val="1"/>
          <dgm:dir/>
          <dgm:resizeHandles val="exact"/>
        </dgm:presLayoutVars>
      </dgm:prSet>
      <dgm:spPr/>
    </dgm:pt>
    <dgm:pt modelId="{037E67B5-B12C-0E41-8F93-D48C2A29977C}" type="pres">
      <dgm:prSet presAssocID="{D73CCEB3-1DD7-5246-9B61-A74A19718E80}" presName="radial" presStyleCnt="0">
        <dgm:presLayoutVars>
          <dgm:animLvl val="ctr"/>
        </dgm:presLayoutVars>
      </dgm:prSet>
      <dgm:spPr/>
    </dgm:pt>
    <dgm:pt modelId="{5EEAE8DF-40CA-D14A-99BE-EE0E5A04F012}" type="pres">
      <dgm:prSet presAssocID="{220CDBC8-D306-A748-8D05-FAA66ABD2E5B}" presName="centerShape" presStyleLbl="vennNode1" presStyleIdx="0" presStyleCnt="6"/>
      <dgm:spPr/>
    </dgm:pt>
    <dgm:pt modelId="{3870C6A5-4C9B-6942-ABA0-A2084689AC32}" type="pres">
      <dgm:prSet presAssocID="{E9080DDB-F1FB-7A4C-A774-27163151CF10}" presName="node" presStyleLbl="vennNode1" presStyleIdx="1" presStyleCnt="6">
        <dgm:presLayoutVars>
          <dgm:bulletEnabled val="1"/>
        </dgm:presLayoutVars>
      </dgm:prSet>
      <dgm:spPr/>
    </dgm:pt>
    <dgm:pt modelId="{6BFC00A9-1CFD-DA45-9E50-8A79E9678AD6}" type="pres">
      <dgm:prSet presAssocID="{F97AAE3D-F87A-DE46-BE01-AD913F7EAF7A}" presName="node" presStyleLbl="vennNode1" presStyleIdx="2" presStyleCnt="6">
        <dgm:presLayoutVars>
          <dgm:bulletEnabled val="1"/>
        </dgm:presLayoutVars>
      </dgm:prSet>
      <dgm:spPr/>
    </dgm:pt>
    <dgm:pt modelId="{7018D1B9-ADEA-CC48-9DF5-6B5488CE3082}" type="pres">
      <dgm:prSet presAssocID="{B59D0A99-43EE-8247-B3DB-92AE85692B0B}" presName="node" presStyleLbl="vennNode1" presStyleIdx="3" presStyleCnt="6">
        <dgm:presLayoutVars>
          <dgm:bulletEnabled val="1"/>
        </dgm:presLayoutVars>
      </dgm:prSet>
      <dgm:spPr/>
    </dgm:pt>
    <dgm:pt modelId="{6655D1AB-0BF9-B440-B47B-67D24307743C}" type="pres">
      <dgm:prSet presAssocID="{536DA0C1-A7F1-804F-8020-F6F0A0E756D6}" presName="node" presStyleLbl="vennNode1" presStyleIdx="4" presStyleCnt="6" custRadScaleRad="101252" custRadScaleInc="7339">
        <dgm:presLayoutVars>
          <dgm:bulletEnabled val="1"/>
        </dgm:presLayoutVars>
      </dgm:prSet>
      <dgm:spPr/>
    </dgm:pt>
    <dgm:pt modelId="{92D2CB11-92CC-8A47-AE55-5F4A92D0675F}" type="pres">
      <dgm:prSet presAssocID="{D7B146E9-6F31-D741-AE3D-9DDB8320429A}" presName="node" presStyleLbl="vennNode1" presStyleIdx="5" presStyleCnt="6">
        <dgm:presLayoutVars>
          <dgm:bulletEnabled val="1"/>
        </dgm:presLayoutVars>
      </dgm:prSet>
      <dgm:spPr/>
    </dgm:pt>
  </dgm:ptLst>
  <dgm:cxnLst>
    <dgm:cxn modelId="{337F620B-3404-0A4B-B9FD-665B680CD1DF}" type="presOf" srcId="{536DA0C1-A7F1-804F-8020-F6F0A0E756D6}" destId="{6655D1AB-0BF9-B440-B47B-67D24307743C}" srcOrd="0" destOrd="0" presId="urn:microsoft.com/office/officeart/2005/8/layout/radial3"/>
    <dgm:cxn modelId="{F628F423-4B28-E541-A30F-A06F970AF6E7}" srcId="{220CDBC8-D306-A748-8D05-FAA66ABD2E5B}" destId="{F97AAE3D-F87A-DE46-BE01-AD913F7EAF7A}" srcOrd="1" destOrd="0" parTransId="{2016F82A-CA3D-3743-A2ED-41482AF80BE3}" sibTransId="{5902010B-4346-1D4F-B855-6514E9E06BD2}"/>
    <dgm:cxn modelId="{079D2232-5A14-C84A-9458-882ECC0B7056}" type="presOf" srcId="{F97AAE3D-F87A-DE46-BE01-AD913F7EAF7A}" destId="{6BFC00A9-1CFD-DA45-9E50-8A79E9678AD6}" srcOrd="0" destOrd="0" presId="urn:microsoft.com/office/officeart/2005/8/layout/radial3"/>
    <dgm:cxn modelId="{0A471E41-855A-7241-A929-A0B610BCE3DB}" srcId="{220CDBC8-D306-A748-8D05-FAA66ABD2E5B}" destId="{D7B146E9-6F31-D741-AE3D-9DDB8320429A}" srcOrd="4" destOrd="0" parTransId="{5910E754-B962-4F4E-9E40-9EA5A062D65C}" sibTransId="{7FCAA854-1FDF-774F-938C-CEC07905027A}"/>
    <dgm:cxn modelId="{703F8342-9C8E-7B4E-B46D-ACAC563C4DD5}" srcId="{220CDBC8-D306-A748-8D05-FAA66ABD2E5B}" destId="{536DA0C1-A7F1-804F-8020-F6F0A0E756D6}" srcOrd="3" destOrd="0" parTransId="{E2824D10-2EB6-794B-A59D-7CCEB7E3414D}" sibTransId="{7E8C881A-D24F-9C4E-8297-95FB49D7CE97}"/>
    <dgm:cxn modelId="{90ACB144-D547-164D-99CB-0DE60C484977}" srcId="{220CDBC8-D306-A748-8D05-FAA66ABD2E5B}" destId="{B59D0A99-43EE-8247-B3DB-92AE85692B0B}" srcOrd="2" destOrd="0" parTransId="{BF7A86B7-9D84-5647-A78A-37DD569B9FC3}" sibTransId="{62D2C720-C8E8-EC4B-8C45-8ADC46BA5C3B}"/>
    <dgm:cxn modelId="{22843F74-9A37-474A-A198-952C0EEA19FA}" srcId="{D73CCEB3-1DD7-5246-9B61-A74A19718E80}" destId="{8A64E1D3-8FFB-374A-AC54-90A9505F7DC8}" srcOrd="1" destOrd="0" parTransId="{6CC9322F-5291-D540-908E-8AA319A6FA34}" sibTransId="{52238FAF-49CE-0445-8A16-FBF4F5629727}"/>
    <dgm:cxn modelId="{CF860359-AD2F-764C-B192-FB99BA4DD60C}" type="presOf" srcId="{E9080DDB-F1FB-7A4C-A774-27163151CF10}" destId="{3870C6A5-4C9B-6942-ABA0-A2084689AC32}" srcOrd="0" destOrd="0" presId="urn:microsoft.com/office/officeart/2005/8/layout/radial3"/>
    <dgm:cxn modelId="{716DFB82-7408-4E43-A541-806016D88A27}" type="presOf" srcId="{220CDBC8-D306-A748-8D05-FAA66ABD2E5B}" destId="{5EEAE8DF-40CA-D14A-99BE-EE0E5A04F012}" srcOrd="0" destOrd="0" presId="urn:microsoft.com/office/officeart/2005/8/layout/radial3"/>
    <dgm:cxn modelId="{78539EB9-0D7C-DA44-BE50-0AE7C968327E}" type="presOf" srcId="{D73CCEB3-1DD7-5246-9B61-A74A19718E80}" destId="{17CAF7AB-A548-1F41-8132-12CE4D2956FB}" srcOrd="0" destOrd="0" presId="urn:microsoft.com/office/officeart/2005/8/layout/radial3"/>
    <dgm:cxn modelId="{8D118DCC-70AE-9C49-8AF4-A582D7577696}" type="presOf" srcId="{D7B146E9-6F31-D741-AE3D-9DDB8320429A}" destId="{92D2CB11-92CC-8A47-AE55-5F4A92D0675F}" srcOrd="0" destOrd="0" presId="urn:microsoft.com/office/officeart/2005/8/layout/radial3"/>
    <dgm:cxn modelId="{1E4ACED1-2D0D-6B46-9A50-8FC48EF42061}" srcId="{220CDBC8-D306-A748-8D05-FAA66ABD2E5B}" destId="{E9080DDB-F1FB-7A4C-A774-27163151CF10}" srcOrd="0" destOrd="0" parTransId="{76166C3B-01C6-2642-BC45-9645390B264A}" sibTransId="{60926B2A-025F-804E-B144-4D30B0CEB352}"/>
    <dgm:cxn modelId="{461DEDEB-17E8-9D4B-8E26-4ADCBBD5B1B3}" type="presOf" srcId="{B59D0A99-43EE-8247-B3DB-92AE85692B0B}" destId="{7018D1B9-ADEA-CC48-9DF5-6B5488CE3082}" srcOrd="0" destOrd="0" presId="urn:microsoft.com/office/officeart/2005/8/layout/radial3"/>
    <dgm:cxn modelId="{C34676F9-80C3-B14E-A38D-8860C3F233FA}" srcId="{D73CCEB3-1DD7-5246-9B61-A74A19718E80}" destId="{220CDBC8-D306-A748-8D05-FAA66ABD2E5B}" srcOrd="0" destOrd="0" parTransId="{010CCCEE-A3AB-AD4A-A293-A49C3157CA60}" sibTransId="{A41CDA54-B6E4-5D42-85DA-E123CCB9AD3F}"/>
    <dgm:cxn modelId="{EDF9F193-4223-7F4A-B78C-FEDE86DCB38B}" type="presParOf" srcId="{17CAF7AB-A548-1F41-8132-12CE4D2956FB}" destId="{037E67B5-B12C-0E41-8F93-D48C2A29977C}" srcOrd="0" destOrd="0" presId="urn:microsoft.com/office/officeart/2005/8/layout/radial3"/>
    <dgm:cxn modelId="{98A7D217-8C0A-4E4B-B327-740F335CC888}" type="presParOf" srcId="{037E67B5-B12C-0E41-8F93-D48C2A29977C}" destId="{5EEAE8DF-40CA-D14A-99BE-EE0E5A04F012}" srcOrd="0" destOrd="0" presId="urn:microsoft.com/office/officeart/2005/8/layout/radial3"/>
    <dgm:cxn modelId="{C3DB77B1-0BD4-2944-9D45-F50B90875987}" type="presParOf" srcId="{037E67B5-B12C-0E41-8F93-D48C2A29977C}" destId="{3870C6A5-4C9B-6942-ABA0-A2084689AC32}" srcOrd="1" destOrd="0" presId="urn:microsoft.com/office/officeart/2005/8/layout/radial3"/>
    <dgm:cxn modelId="{CD15D459-AF64-E443-8993-698709AF60F4}" type="presParOf" srcId="{037E67B5-B12C-0E41-8F93-D48C2A29977C}" destId="{6BFC00A9-1CFD-DA45-9E50-8A79E9678AD6}" srcOrd="2" destOrd="0" presId="urn:microsoft.com/office/officeart/2005/8/layout/radial3"/>
    <dgm:cxn modelId="{D5EAA0B8-69B4-0C47-AB8A-AB8EE0C14B63}" type="presParOf" srcId="{037E67B5-B12C-0E41-8F93-D48C2A29977C}" destId="{7018D1B9-ADEA-CC48-9DF5-6B5488CE3082}" srcOrd="3" destOrd="0" presId="urn:microsoft.com/office/officeart/2005/8/layout/radial3"/>
    <dgm:cxn modelId="{F8652AE1-B7DB-B540-B0C3-07FE41CAAC9E}" type="presParOf" srcId="{037E67B5-B12C-0E41-8F93-D48C2A29977C}" destId="{6655D1AB-0BF9-B440-B47B-67D24307743C}" srcOrd="4" destOrd="0" presId="urn:microsoft.com/office/officeart/2005/8/layout/radial3"/>
    <dgm:cxn modelId="{4B7302A8-DAB7-8C48-8573-856228806FCB}" type="presParOf" srcId="{037E67B5-B12C-0E41-8F93-D48C2A29977C}" destId="{92D2CB11-92CC-8A47-AE55-5F4A92D0675F}" srcOrd="5" destOrd="0" presId="urn:microsoft.com/office/officeart/2005/8/layout/radial3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EEAE8DF-40CA-D14A-99BE-EE0E5A04F012}">
      <dsp:nvSpPr>
        <dsp:cNvPr id="0" name=""/>
        <dsp:cNvSpPr/>
      </dsp:nvSpPr>
      <dsp:spPr>
        <a:xfrm>
          <a:off x="2251619" y="1541774"/>
          <a:ext cx="3573961" cy="3573961"/>
        </a:xfrm>
        <a:prstGeom prst="ellipse">
          <a:avLst/>
        </a:prstGeom>
        <a:solidFill>
          <a:srgbClr val="FF7E79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54610" tIns="54610" rIns="54610" bIns="54610" numCol="1" spcCol="1270" anchor="ctr" anchorCtr="0">
          <a:noAutofit/>
        </a:bodyPr>
        <a:lstStyle/>
        <a:p>
          <a:pPr marL="0" lvl="0" indent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300" kern="1200" dirty="0"/>
            <a:t>Medicines of no proven benefit</a:t>
          </a:r>
        </a:p>
      </dsp:txBody>
      <dsp:txXfrm>
        <a:off x="2775013" y="2065168"/>
        <a:ext cx="2527173" cy="2527173"/>
      </dsp:txXfrm>
    </dsp:sp>
    <dsp:sp modelId="{3870C6A5-4C9B-6942-ABA0-A2084689AC32}">
      <dsp:nvSpPr>
        <dsp:cNvPr id="0" name=""/>
        <dsp:cNvSpPr/>
      </dsp:nvSpPr>
      <dsp:spPr>
        <a:xfrm>
          <a:off x="3145109" y="110265"/>
          <a:ext cx="1786980" cy="1786980"/>
        </a:xfrm>
        <a:prstGeom prst="ellipse">
          <a:avLst/>
        </a:prstGeom>
        <a:solidFill>
          <a:srgbClr val="FFFD78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solidFill>
                <a:schemeClr val="tx1"/>
              </a:solidFill>
            </a:rPr>
            <a:t>Reduction of medicine burden</a:t>
          </a:r>
          <a:endParaRPr lang="en-US" sz="2400" kern="1200" dirty="0"/>
        </a:p>
      </dsp:txBody>
      <dsp:txXfrm>
        <a:off x="3406806" y="371962"/>
        <a:ext cx="1263586" cy="1263586"/>
      </dsp:txXfrm>
    </dsp:sp>
    <dsp:sp modelId="{6BFC00A9-1CFD-DA45-9E50-8A79E9678AD6}">
      <dsp:nvSpPr>
        <dsp:cNvPr id="0" name=""/>
        <dsp:cNvSpPr/>
      </dsp:nvSpPr>
      <dsp:spPr>
        <a:xfrm>
          <a:off x="5356315" y="1716800"/>
          <a:ext cx="1786980" cy="1786980"/>
        </a:xfrm>
        <a:prstGeom prst="ellipse">
          <a:avLst/>
        </a:prstGeom>
        <a:solidFill>
          <a:srgbClr val="73FB79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chemeClr val="tx1"/>
              </a:solidFill>
            </a:rPr>
            <a:t>Reduce Anticholinergic burden</a:t>
          </a:r>
          <a:endParaRPr lang="en-US" sz="2000" kern="1200" dirty="0"/>
        </a:p>
      </dsp:txBody>
      <dsp:txXfrm>
        <a:off x="5618012" y="1978497"/>
        <a:ext cx="1263586" cy="1263586"/>
      </dsp:txXfrm>
    </dsp:sp>
    <dsp:sp modelId="{7018D1B9-ADEA-CC48-9DF5-6B5488CE3082}">
      <dsp:nvSpPr>
        <dsp:cNvPr id="0" name=""/>
        <dsp:cNvSpPr/>
      </dsp:nvSpPr>
      <dsp:spPr>
        <a:xfrm>
          <a:off x="4511709" y="4316228"/>
          <a:ext cx="1786980" cy="1786980"/>
        </a:xfrm>
        <a:prstGeom prst="ellipse">
          <a:avLst/>
        </a:prstGeom>
        <a:solidFill>
          <a:srgbClr val="76D6FF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To reduce external contact into care homes</a:t>
          </a:r>
        </a:p>
      </dsp:txBody>
      <dsp:txXfrm>
        <a:off x="4773406" y="4577925"/>
        <a:ext cx="1263586" cy="1263586"/>
      </dsp:txXfrm>
    </dsp:sp>
    <dsp:sp modelId="{6655D1AB-0BF9-B440-B47B-67D24307743C}">
      <dsp:nvSpPr>
        <dsp:cNvPr id="0" name=""/>
        <dsp:cNvSpPr/>
      </dsp:nvSpPr>
      <dsp:spPr>
        <a:xfrm>
          <a:off x="1591885" y="4204253"/>
          <a:ext cx="1786980" cy="1786980"/>
        </a:xfrm>
        <a:prstGeom prst="ellipse">
          <a:avLst/>
        </a:prstGeom>
        <a:solidFill>
          <a:srgbClr val="D883FF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Switch of Warfarin to NOACS</a:t>
          </a:r>
        </a:p>
      </dsp:txBody>
      <dsp:txXfrm>
        <a:off x="1853582" y="4465950"/>
        <a:ext cx="1263586" cy="1263586"/>
      </dsp:txXfrm>
    </dsp:sp>
    <dsp:sp modelId="{92D2CB11-92CC-8A47-AE55-5F4A92D0675F}">
      <dsp:nvSpPr>
        <dsp:cNvPr id="0" name=""/>
        <dsp:cNvSpPr/>
      </dsp:nvSpPr>
      <dsp:spPr>
        <a:xfrm>
          <a:off x="933904" y="1716800"/>
          <a:ext cx="1786980" cy="1786980"/>
        </a:xfrm>
        <a:prstGeom prst="ellipse">
          <a:avLst/>
        </a:prstGeom>
        <a:solidFill>
          <a:srgbClr val="FF8AD8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chemeClr val="tx1"/>
              </a:solidFill>
            </a:rPr>
            <a:t>Reduce risks of AKI/Delirium</a:t>
          </a:r>
          <a:endParaRPr lang="en-US" sz="2000" kern="1200" dirty="0"/>
        </a:p>
      </dsp:txBody>
      <dsp:txXfrm>
        <a:off x="1195601" y="1978497"/>
        <a:ext cx="1263586" cy="126358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673EC3-4872-D543-9EB2-F4BD036DF939}" type="datetimeFigureOut">
              <a:rPr lang="en-US" smtClean="0"/>
              <a:t>5/15/2020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6949BB-E1C0-D341-8ECB-28F4EBC07C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2544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6949BB-E1C0-D341-8ECB-28F4EBC07C5F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25280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1CD65-8FE5-3945-AF1B-3217C39450D2}" type="datetimeFigureOut">
              <a:rPr lang="en-US" smtClean="0"/>
              <a:t>5/15/2020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BDE89-64AF-E14B-B978-69804CBDEA5D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2" descr="M:\Data\Corporate\Comms and Engagement\Logos\NEW CCG LOGO\For desktop use (.jpg and .png files)\BDC CCG New Logo - Colour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69192" y="41173"/>
            <a:ext cx="2380188" cy="1348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99742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1CD65-8FE5-3945-AF1B-3217C39450D2}" type="datetimeFigureOut">
              <a:rPr lang="en-US" smtClean="0"/>
              <a:t>5/15/2020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BDE89-64AF-E14B-B978-69804CBDEA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26499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1CD65-8FE5-3945-AF1B-3217C39450D2}" type="datetimeFigureOut">
              <a:rPr lang="en-US" smtClean="0"/>
              <a:t>5/15/2020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BDE89-64AF-E14B-B978-69804CBDEA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0124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1CD65-8FE5-3945-AF1B-3217C39450D2}" type="datetimeFigureOut">
              <a:rPr lang="en-US" smtClean="0"/>
              <a:t>5/15/2020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BDE89-64AF-E14B-B978-69804CBDEA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37327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1CD65-8FE5-3945-AF1B-3217C39450D2}" type="datetimeFigureOut">
              <a:rPr lang="en-US" smtClean="0"/>
              <a:t>5/15/2020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BDE89-64AF-E14B-B978-69804CBDEA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90286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1CD65-8FE5-3945-AF1B-3217C39450D2}" type="datetimeFigureOut">
              <a:rPr lang="en-US" smtClean="0"/>
              <a:t>5/15/2020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BDE89-64AF-E14B-B978-69804CBDEA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40895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1CD65-8FE5-3945-AF1B-3217C39450D2}" type="datetimeFigureOut">
              <a:rPr lang="en-US" smtClean="0"/>
              <a:t>5/15/2020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BDE89-64AF-E14B-B978-69804CBDEA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17001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1CD65-8FE5-3945-AF1B-3217C39450D2}" type="datetimeFigureOut">
              <a:rPr lang="en-US" smtClean="0"/>
              <a:t>5/15/2020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BDE89-64AF-E14B-B978-69804CBDEA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05442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1CD65-8FE5-3945-AF1B-3217C39450D2}" type="datetimeFigureOut">
              <a:rPr lang="en-US" smtClean="0"/>
              <a:t>5/15/2020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BDE89-64AF-E14B-B978-69804CBDEA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48384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1CD65-8FE5-3945-AF1B-3217C39450D2}" type="datetimeFigureOut">
              <a:rPr lang="en-US" smtClean="0"/>
              <a:t>5/15/2020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BDE89-64AF-E14B-B978-69804CBDEA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6793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1CD65-8FE5-3945-AF1B-3217C39450D2}" type="datetimeFigureOut">
              <a:rPr lang="en-US" smtClean="0"/>
              <a:t>5/15/2020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BDE89-64AF-E14B-B978-69804CBDEA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89273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11CD65-8FE5-3945-AF1B-3217C39450D2}" type="datetimeFigureOut">
              <a:rPr lang="en-US" smtClean="0"/>
              <a:t>5/15/2020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BBDE89-64AF-E14B-B978-69804CBDEA5D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2" descr="M:\Data\Corporate\Comms and Engagement\Logos\NEW CCG LOGO\For desktop use (.jpg and .png files)\BDC CCG New Logo - Colour.png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69192" y="41173"/>
            <a:ext cx="2380188" cy="1348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792747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ntegrated care for older people with frailty and multimorbidity, pop…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007" y="0"/>
            <a:ext cx="8850373" cy="6698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98074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Measuring Frailty-Rockwood CFS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0875" y="1213272"/>
            <a:ext cx="4565514" cy="5505855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752" y="1355387"/>
            <a:ext cx="5317411" cy="5502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99050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341" y="227964"/>
            <a:ext cx="11064811" cy="6536817"/>
          </a:xfrm>
        </p:spPr>
      </p:pic>
      <p:pic>
        <p:nvPicPr>
          <p:cNvPr id="5" name="Picture 2" descr="M:\Data\Corporate\Comms and Engagement\Logos\NEW CCG LOGO\For desktop use (.jpg and .png files)\BDC CCG New Logo - Colour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1147" y="160020"/>
            <a:ext cx="2380188" cy="1348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96608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471" y="119494"/>
            <a:ext cx="8208342" cy="6579621"/>
          </a:xfrm>
        </p:spPr>
      </p:pic>
    </p:spTree>
    <p:extLst>
      <p:ext uri="{BB962C8B-B14F-4D97-AF65-F5344CB8AC3E}">
        <p14:creationId xmlns:p14="http://schemas.microsoft.com/office/powerpoint/2010/main" val="2377641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738" y="365125"/>
            <a:ext cx="10822781" cy="6245723"/>
          </a:xfrm>
        </p:spPr>
      </p:pic>
    </p:spTree>
    <p:extLst>
      <p:ext uri="{BB962C8B-B14F-4D97-AF65-F5344CB8AC3E}">
        <p14:creationId xmlns:p14="http://schemas.microsoft.com/office/powerpoint/2010/main" val="13349402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04416713"/>
              </p:ext>
            </p:extLst>
          </p:nvPr>
        </p:nvGraphicFramePr>
        <p:xfrm>
          <a:off x="-141255" y="365125"/>
          <a:ext cx="8077200" cy="62134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886261" y="601721"/>
            <a:ext cx="47586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dirty="0"/>
              <a:t>Deprescribing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13708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Content Placeholder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1724" y="65867"/>
            <a:ext cx="10870276" cy="6792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13407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6291" y="14801"/>
            <a:ext cx="5685905" cy="68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29892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2335" y="18468"/>
            <a:ext cx="5586152" cy="6764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25165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9962" y="209551"/>
            <a:ext cx="5394794" cy="262804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84355" y="3395154"/>
            <a:ext cx="656303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n-US" dirty="0"/>
              <a:t>Framework for practices to support difficult consultations around ACP and DNAR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/>
              <a:t>Sample letter &amp; conversation starters for telephone consultations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/>
              <a:t>Data searches to understand their care home &amp; housebound population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/>
              <a:t>Cross team Governance check to ensure the message was ‘right’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/>
              <a:t>District wide approach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/>
              <a:t>Targeting Primary Care &amp; Care Homes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/>
              <a:t>Top Tips on a page &amp; Slide sets to support best practice</a:t>
            </a:r>
          </a:p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5970" y="2996857"/>
            <a:ext cx="2643314" cy="372828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814" y="27807"/>
            <a:ext cx="2327115" cy="332576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1406" y="27807"/>
            <a:ext cx="2356702" cy="3325761"/>
          </a:xfrm>
          <a:prstGeom prst="rect">
            <a:avLst/>
          </a:prstGeom>
        </p:spPr>
      </p:pic>
      <p:pic>
        <p:nvPicPr>
          <p:cNvPr id="8" name="Picture 2" descr="M:\Data\Corporate\Comms and Engagement\Logos\NEW CCG LOGO\For desktop use (.jpg and .png files)\BDC CCG New Logo - Colour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65382" y="44983"/>
            <a:ext cx="2380188" cy="1348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383514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GUID" val="852d07d7-8b32-4169-a78b-8e28b0485989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325</TotalTime>
  <Words>97</Words>
  <Application>Microsoft Office PowerPoint</Application>
  <PresentationFormat>Widescreen</PresentationFormat>
  <Paragraphs>16</Paragraphs>
  <Slides>10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PowerPoint Presentation</vt:lpstr>
      <vt:lpstr>Measuring Frailty-Rockwood CFS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Bradford Frail Patient Pathway during COV-19</dc:title>
  <dc:creator>Microsoft Office User</dc:creator>
  <cp:lastModifiedBy>Ramesh Mehay</cp:lastModifiedBy>
  <cp:revision>45</cp:revision>
  <dcterms:created xsi:type="dcterms:W3CDTF">2020-04-19T11:14:58Z</dcterms:created>
  <dcterms:modified xsi:type="dcterms:W3CDTF">2020-05-15T12:49:18Z</dcterms:modified>
</cp:coreProperties>
</file>