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74" r:id="rId3"/>
    <p:sldId id="275" r:id="rId4"/>
    <p:sldId id="276" r:id="rId5"/>
    <p:sldId id="269" r:id="rId6"/>
    <p:sldId id="277" r:id="rId7"/>
    <p:sldId id="268" r:id="rId8"/>
    <p:sldId id="261" r:id="rId9"/>
    <p:sldId id="259" r:id="rId10"/>
    <p:sldId id="262" r:id="rId11"/>
    <p:sldId id="260" r:id="rId12"/>
    <p:sldId id="263" r:id="rId13"/>
    <p:sldId id="266" r:id="rId14"/>
    <p:sldId id="264" r:id="rId15"/>
    <p:sldId id="267" r:id="rId16"/>
    <p:sldId id="278" r:id="rId17"/>
    <p:sldId id="279" r:id="rId18"/>
    <p:sldId id="280" r:id="rId19"/>
    <p:sldId id="257" r:id="rId20"/>
    <p:sldId id="258" r:id="rId21"/>
    <p:sldId id="265" r:id="rId22"/>
    <p:sldId id="281" r:id="rId23"/>
    <p:sldId id="282" r:id="rId24"/>
    <p:sldId id="283" r:id="rId25"/>
    <p:sldId id="284" r:id="rId26"/>
    <p:sldId id="288" r:id="rId27"/>
    <p:sldId id="287" r:id="rId28"/>
    <p:sldId id="293" r:id="rId29"/>
    <p:sldId id="286" r:id="rId30"/>
    <p:sldId id="285" r:id="rId31"/>
    <p:sldId id="289" r:id="rId32"/>
    <p:sldId id="271" r:id="rId33"/>
    <p:sldId id="294" r:id="rId34"/>
    <p:sldId id="296" r:id="rId35"/>
    <p:sldId id="273" r:id="rId36"/>
    <p:sldId id="292" r:id="rId37"/>
    <p:sldId id="297" r:id="rId38"/>
    <p:sldId id="298" r:id="rId39"/>
    <p:sldId id="299" r:id="rId40"/>
    <p:sldId id="300" r:id="rId41"/>
    <p:sldId id="301" r:id="rId42"/>
    <p:sldId id="302" r:id="rId43"/>
    <p:sldId id="303" r:id="rId44"/>
    <p:sldId id="304" r:id="rId45"/>
    <p:sldId id="272" r:id="rId46"/>
    <p:sldId id="291" r:id="rId47"/>
    <p:sldId id="290" r:id="rId48"/>
    <p:sldId id="305" r:id="rId49"/>
    <p:sldId id="306" r:id="rId50"/>
    <p:sldId id="307"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7" autoAdjust="0"/>
    <p:restoredTop sz="87519" autoAdjust="0"/>
  </p:normalViewPr>
  <p:slideViewPr>
    <p:cSldViewPr>
      <p:cViewPr varScale="1">
        <p:scale>
          <a:sx n="77" d="100"/>
          <a:sy n="77" d="100"/>
        </p:scale>
        <p:origin x="1377" y="5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168DE0-5C49-463E-B8B3-17DA06D2B4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7605F58-38EB-424A-9189-5A4846DFDEDD}">
      <dgm:prSet phldrT="[Text]"/>
      <dgm:spPr/>
      <dgm:t>
        <a:bodyPr/>
        <a:lstStyle/>
        <a:p>
          <a:r>
            <a:rPr lang="en-GB" dirty="0"/>
            <a:t>Step 1</a:t>
          </a:r>
          <a:endParaRPr lang="en-US" dirty="0"/>
        </a:p>
      </dgm:t>
    </dgm:pt>
    <dgm:pt modelId="{CEE619AB-B684-4189-AAF0-70DE1DACA865}" type="parTrans" cxnId="{2928EE81-FB14-465D-B050-60BD2ECE21A9}">
      <dgm:prSet/>
      <dgm:spPr/>
      <dgm:t>
        <a:bodyPr/>
        <a:lstStyle/>
        <a:p>
          <a:endParaRPr lang="en-US"/>
        </a:p>
      </dgm:t>
    </dgm:pt>
    <dgm:pt modelId="{B40B5B65-F90A-43CE-9747-CCDF385DE324}" type="sibTrans" cxnId="{2928EE81-FB14-465D-B050-60BD2ECE21A9}">
      <dgm:prSet/>
      <dgm:spPr/>
      <dgm:t>
        <a:bodyPr/>
        <a:lstStyle/>
        <a:p>
          <a:endParaRPr lang="en-US"/>
        </a:p>
      </dgm:t>
    </dgm:pt>
    <dgm:pt modelId="{07FF47CB-6226-46F8-BC6B-0DD340B745B6}">
      <dgm:prSet phldrT="[Text]"/>
      <dgm:spPr/>
      <dgm:t>
        <a:bodyPr/>
        <a:lstStyle/>
        <a:p>
          <a:r>
            <a:rPr lang="en-GB" dirty="0"/>
            <a:t>Daily nasal steroid spray</a:t>
          </a:r>
          <a:endParaRPr lang="en-US" dirty="0"/>
        </a:p>
      </dgm:t>
    </dgm:pt>
    <dgm:pt modelId="{C8D601DC-F4A4-4515-BB66-AEB626201FF6}" type="parTrans" cxnId="{B40A7B0E-1CE5-47E3-9342-796DC6E25272}">
      <dgm:prSet/>
      <dgm:spPr/>
      <dgm:t>
        <a:bodyPr/>
        <a:lstStyle/>
        <a:p>
          <a:endParaRPr lang="en-US"/>
        </a:p>
      </dgm:t>
    </dgm:pt>
    <dgm:pt modelId="{974E78B5-400B-49E5-8D01-DE8D6FC845D1}" type="sibTrans" cxnId="{B40A7B0E-1CE5-47E3-9342-796DC6E25272}">
      <dgm:prSet/>
      <dgm:spPr/>
      <dgm:t>
        <a:bodyPr/>
        <a:lstStyle/>
        <a:p>
          <a:endParaRPr lang="en-US"/>
        </a:p>
      </dgm:t>
    </dgm:pt>
    <dgm:pt modelId="{7CBADCE0-B445-40AB-BCA2-A2B53A5EE9CC}">
      <dgm:prSet phldrT="[Text]"/>
      <dgm:spPr/>
      <dgm:t>
        <a:bodyPr/>
        <a:lstStyle/>
        <a:p>
          <a:r>
            <a:rPr lang="en-GB" dirty="0"/>
            <a:t>Start 2 weeks prior to anticipated onset</a:t>
          </a:r>
          <a:endParaRPr lang="en-US" dirty="0"/>
        </a:p>
      </dgm:t>
    </dgm:pt>
    <dgm:pt modelId="{0F811EE1-FB33-4F2D-B032-3BEF01A0A361}" type="parTrans" cxnId="{8B139B6C-EA95-4E93-BE94-2E238F12DF79}">
      <dgm:prSet/>
      <dgm:spPr/>
      <dgm:t>
        <a:bodyPr/>
        <a:lstStyle/>
        <a:p>
          <a:endParaRPr lang="en-US"/>
        </a:p>
      </dgm:t>
    </dgm:pt>
    <dgm:pt modelId="{9E1B8033-C396-4689-AC16-058F1B011626}" type="sibTrans" cxnId="{8B139B6C-EA95-4E93-BE94-2E238F12DF79}">
      <dgm:prSet/>
      <dgm:spPr/>
      <dgm:t>
        <a:bodyPr/>
        <a:lstStyle/>
        <a:p>
          <a:endParaRPr lang="en-US"/>
        </a:p>
      </dgm:t>
    </dgm:pt>
    <dgm:pt modelId="{A56346B3-0A0C-4001-A5FC-DD8C7D8E1A23}">
      <dgm:prSet phldrT="[Text]"/>
      <dgm:spPr/>
      <dgm:t>
        <a:bodyPr/>
        <a:lstStyle/>
        <a:p>
          <a:r>
            <a:rPr lang="en-GB" dirty="0"/>
            <a:t>Step 2</a:t>
          </a:r>
          <a:endParaRPr lang="en-US" dirty="0"/>
        </a:p>
      </dgm:t>
    </dgm:pt>
    <dgm:pt modelId="{CA7C50A0-4619-4CA5-B095-CD50022DA569}" type="parTrans" cxnId="{AC098CA4-837D-466C-9BD4-8C5EEC381B16}">
      <dgm:prSet/>
      <dgm:spPr/>
      <dgm:t>
        <a:bodyPr/>
        <a:lstStyle/>
        <a:p>
          <a:endParaRPr lang="en-US"/>
        </a:p>
      </dgm:t>
    </dgm:pt>
    <dgm:pt modelId="{A6D05082-6224-43A8-8B82-838920E0875D}" type="sibTrans" cxnId="{AC098CA4-837D-466C-9BD4-8C5EEC381B16}">
      <dgm:prSet/>
      <dgm:spPr/>
      <dgm:t>
        <a:bodyPr/>
        <a:lstStyle/>
        <a:p>
          <a:endParaRPr lang="en-US"/>
        </a:p>
      </dgm:t>
    </dgm:pt>
    <dgm:pt modelId="{D1A136B6-92B4-4275-A17D-77CFF7F4EBD7}">
      <dgm:prSet phldrT="[Text]"/>
      <dgm:spPr/>
      <dgm:t>
        <a:bodyPr/>
        <a:lstStyle/>
        <a:p>
          <a:r>
            <a:rPr lang="en-GB" dirty="0"/>
            <a:t>Add non-sedating antihistamine</a:t>
          </a:r>
          <a:endParaRPr lang="en-US" dirty="0"/>
        </a:p>
      </dgm:t>
    </dgm:pt>
    <dgm:pt modelId="{C31AC03B-C2E0-4DAA-A682-F372A8BF16EA}" type="parTrans" cxnId="{5BB92223-A057-4647-BB6C-47A4D4C21E45}">
      <dgm:prSet/>
      <dgm:spPr/>
      <dgm:t>
        <a:bodyPr/>
        <a:lstStyle/>
        <a:p>
          <a:endParaRPr lang="en-US"/>
        </a:p>
      </dgm:t>
    </dgm:pt>
    <dgm:pt modelId="{77A9B983-8E28-446E-A268-4E1AA8909783}" type="sibTrans" cxnId="{5BB92223-A057-4647-BB6C-47A4D4C21E45}">
      <dgm:prSet/>
      <dgm:spPr/>
      <dgm:t>
        <a:bodyPr/>
        <a:lstStyle/>
        <a:p>
          <a:endParaRPr lang="en-US"/>
        </a:p>
      </dgm:t>
    </dgm:pt>
    <dgm:pt modelId="{6A4E9693-CCD6-473B-8808-7C2A8888D834}">
      <dgm:prSet phldrT="[Text]"/>
      <dgm:spPr/>
      <dgm:t>
        <a:bodyPr/>
        <a:lstStyle/>
        <a:p>
          <a:r>
            <a:rPr lang="en-GB" dirty="0"/>
            <a:t>Step 3</a:t>
          </a:r>
          <a:endParaRPr lang="en-US" dirty="0"/>
        </a:p>
      </dgm:t>
    </dgm:pt>
    <dgm:pt modelId="{5F78E7B0-D969-47A3-802E-BBE7BC74EB2C}" type="parTrans" cxnId="{1297BD26-F1BC-4B61-933C-4A0EF901D5C4}">
      <dgm:prSet/>
      <dgm:spPr/>
      <dgm:t>
        <a:bodyPr/>
        <a:lstStyle/>
        <a:p>
          <a:endParaRPr lang="en-US"/>
        </a:p>
      </dgm:t>
    </dgm:pt>
    <dgm:pt modelId="{56A2C763-D42B-41A5-9F20-6FBD13823913}" type="sibTrans" cxnId="{1297BD26-F1BC-4B61-933C-4A0EF901D5C4}">
      <dgm:prSet/>
      <dgm:spPr/>
      <dgm:t>
        <a:bodyPr/>
        <a:lstStyle/>
        <a:p>
          <a:endParaRPr lang="en-US"/>
        </a:p>
      </dgm:t>
    </dgm:pt>
    <dgm:pt modelId="{047EBA2C-5D6D-4031-8D22-D84B19117EB5}">
      <dgm:prSet phldrT="[Text]"/>
      <dgm:spPr/>
      <dgm:t>
        <a:bodyPr/>
        <a:lstStyle/>
        <a:p>
          <a:r>
            <a:rPr lang="en-GB" dirty="0"/>
            <a:t>Mast cell stabilisers (</a:t>
          </a:r>
          <a:r>
            <a:rPr lang="en-GB" dirty="0" err="1"/>
            <a:t>cromoglycate</a:t>
          </a:r>
          <a:r>
            <a:rPr lang="en-GB" dirty="0"/>
            <a:t>), topical antihistamine, allergen avoidance</a:t>
          </a:r>
          <a:endParaRPr lang="en-US" dirty="0"/>
        </a:p>
      </dgm:t>
    </dgm:pt>
    <dgm:pt modelId="{51735B59-EE1C-4A5E-AE43-D8B7CF46F07E}" type="parTrans" cxnId="{C2A4603D-E3F1-47AA-8389-F9A30B626D8E}">
      <dgm:prSet/>
      <dgm:spPr/>
      <dgm:t>
        <a:bodyPr/>
        <a:lstStyle/>
        <a:p>
          <a:endParaRPr lang="en-US"/>
        </a:p>
      </dgm:t>
    </dgm:pt>
    <dgm:pt modelId="{F45A9F0B-F984-41ED-9E6D-7FE4FA20445A}" type="sibTrans" cxnId="{C2A4603D-E3F1-47AA-8389-F9A30B626D8E}">
      <dgm:prSet/>
      <dgm:spPr/>
      <dgm:t>
        <a:bodyPr/>
        <a:lstStyle/>
        <a:p>
          <a:endParaRPr lang="en-US"/>
        </a:p>
      </dgm:t>
    </dgm:pt>
    <dgm:pt modelId="{4F237EB8-7C5C-450A-A70A-7A429D3F2353}">
      <dgm:prSet phldrT="[Text]"/>
      <dgm:spPr/>
      <dgm:t>
        <a:bodyPr/>
        <a:lstStyle/>
        <a:p>
          <a:r>
            <a:rPr lang="en-GB" dirty="0"/>
            <a:t>Consider pred. 20mg for 5 days</a:t>
          </a:r>
          <a:endParaRPr lang="en-US" dirty="0"/>
        </a:p>
      </dgm:t>
    </dgm:pt>
    <dgm:pt modelId="{66BDEFDC-A76B-47D3-A890-B9178A64CB79}" type="parTrans" cxnId="{F47450E2-248F-4BD0-AE59-7C7826BFE900}">
      <dgm:prSet/>
      <dgm:spPr/>
      <dgm:t>
        <a:bodyPr/>
        <a:lstStyle/>
        <a:p>
          <a:endParaRPr lang="en-US"/>
        </a:p>
      </dgm:t>
    </dgm:pt>
    <dgm:pt modelId="{3FBA5EAD-B112-471E-ACF3-AEA0A99AC004}" type="sibTrans" cxnId="{F47450E2-248F-4BD0-AE59-7C7826BFE900}">
      <dgm:prSet/>
      <dgm:spPr/>
      <dgm:t>
        <a:bodyPr/>
        <a:lstStyle/>
        <a:p>
          <a:endParaRPr lang="en-US"/>
        </a:p>
      </dgm:t>
    </dgm:pt>
    <dgm:pt modelId="{07B0ED0A-C70D-4E8D-BD30-C248ABA2135A}">
      <dgm:prSet phldrT="[Text]"/>
      <dgm:spPr/>
      <dgm:t>
        <a:bodyPr/>
        <a:lstStyle/>
        <a:p>
          <a:r>
            <a:rPr lang="en-GB" dirty="0"/>
            <a:t>Try different ones </a:t>
          </a:r>
        </a:p>
      </dgm:t>
    </dgm:pt>
    <dgm:pt modelId="{EFB7BFC2-8937-45EA-B97F-6517B02DDEAB}" type="sibTrans" cxnId="{5BEDA608-702F-4181-A087-A7DA567FD3D0}">
      <dgm:prSet/>
      <dgm:spPr/>
      <dgm:t>
        <a:bodyPr/>
        <a:lstStyle/>
        <a:p>
          <a:endParaRPr lang="en-US"/>
        </a:p>
      </dgm:t>
    </dgm:pt>
    <dgm:pt modelId="{0664B4C7-20AE-440B-8814-3246486D5114}" type="parTrans" cxnId="{5BEDA608-702F-4181-A087-A7DA567FD3D0}">
      <dgm:prSet/>
      <dgm:spPr/>
      <dgm:t>
        <a:bodyPr/>
        <a:lstStyle/>
        <a:p>
          <a:endParaRPr lang="en-US"/>
        </a:p>
      </dgm:t>
    </dgm:pt>
    <dgm:pt modelId="{41439574-CFF6-4A3A-B84D-622B683B71B6}" type="pres">
      <dgm:prSet presAssocID="{2A168DE0-5C49-463E-B8B3-17DA06D2B433}" presName="Name0" presStyleCnt="0">
        <dgm:presLayoutVars>
          <dgm:chPref val="3"/>
          <dgm:dir/>
          <dgm:animLvl val="lvl"/>
          <dgm:resizeHandles/>
        </dgm:presLayoutVars>
      </dgm:prSet>
      <dgm:spPr/>
    </dgm:pt>
    <dgm:pt modelId="{30B5CC12-6358-4481-8718-D15D19221B4A}" type="pres">
      <dgm:prSet presAssocID="{27605F58-38EB-424A-9189-5A4846DFDEDD}" presName="horFlow" presStyleCnt="0"/>
      <dgm:spPr/>
    </dgm:pt>
    <dgm:pt modelId="{7215DA90-416B-4381-838C-B9DC67E7E338}" type="pres">
      <dgm:prSet presAssocID="{27605F58-38EB-424A-9189-5A4846DFDEDD}" presName="bigChev" presStyleLbl="node1" presStyleIdx="0" presStyleCnt="3"/>
      <dgm:spPr/>
    </dgm:pt>
    <dgm:pt modelId="{4CF4E746-367A-43EA-B2C5-501E238BB5B6}" type="pres">
      <dgm:prSet presAssocID="{C8D601DC-F4A4-4515-BB66-AEB626201FF6}" presName="parTrans" presStyleCnt="0"/>
      <dgm:spPr/>
    </dgm:pt>
    <dgm:pt modelId="{9DE7E7EC-4200-4EF4-BA80-B192DE73BD41}" type="pres">
      <dgm:prSet presAssocID="{07FF47CB-6226-46F8-BC6B-0DD340B745B6}" presName="node" presStyleLbl="alignAccFollowNode1" presStyleIdx="0" presStyleCnt="6">
        <dgm:presLayoutVars>
          <dgm:bulletEnabled val="1"/>
        </dgm:presLayoutVars>
      </dgm:prSet>
      <dgm:spPr/>
    </dgm:pt>
    <dgm:pt modelId="{A5EBE637-0630-4585-9E13-22F5AB24AE98}" type="pres">
      <dgm:prSet presAssocID="{974E78B5-400B-49E5-8D01-DE8D6FC845D1}" presName="sibTrans" presStyleCnt="0"/>
      <dgm:spPr/>
    </dgm:pt>
    <dgm:pt modelId="{B1376CC3-833F-4AE6-A9DC-F20ED7C0EDC3}" type="pres">
      <dgm:prSet presAssocID="{7CBADCE0-B445-40AB-BCA2-A2B53A5EE9CC}" presName="node" presStyleLbl="alignAccFollowNode1" presStyleIdx="1" presStyleCnt="6">
        <dgm:presLayoutVars>
          <dgm:bulletEnabled val="1"/>
        </dgm:presLayoutVars>
      </dgm:prSet>
      <dgm:spPr/>
    </dgm:pt>
    <dgm:pt modelId="{CA190A95-4ECF-45E4-ACDE-DFF3559027A6}" type="pres">
      <dgm:prSet presAssocID="{27605F58-38EB-424A-9189-5A4846DFDEDD}" presName="vSp" presStyleCnt="0"/>
      <dgm:spPr/>
    </dgm:pt>
    <dgm:pt modelId="{4039964E-1785-4A6E-A3A9-4665CE659CBD}" type="pres">
      <dgm:prSet presAssocID="{A56346B3-0A0C-4001-A5FC-DD8C7D8E1A23}" presName="horFlow" presStyleCnt="0"/>
      <dgm:spPr/>
    </dgm:pt>
    <dgm:pt modelId="{8B758DC0-B341-4C6F-8BCE-F3BCFB0EAE17}" type="pres">
      <dgm:prSet presAssocID="{A56346B3-0A0C-4001-A5FC-DD8C7D8E1A23}" presName="bigChev" presStyleLbl="node1" presStyleIdx="1" presStyleCnt="3"/>
      <dgm:spPr/>
    </dgm:pt>
    <dgm:pt modelId="{126D6653-666B-4306-B451-7ABA51D7E7DD}" type="pres">
      <dgm:prSet presAssocID="{C31AC03B-C2E0-4DAA-A682-F372A8BF16EA}" presName="parTrans" presStyleCnt="0"/>
      <dgm:spPr/>
    </dgm:pt>
    <dgm:pt modelId="{8A08260F-7194-4947-B3B5-90033499EB80}" type="pres">
      <dgm:prSet presAssocID="{D1A136B6-92B4-4275-A17D-77CFF7F4EBD7}" presName="node" presStyleLbl="alignAccFollowNode1" presStyleIdx="2" presStyleCnt="6">
        <dgm:presLayoutVars>
          <dgm:bulletEnabled val="1"/>
        </dgm:presLayoutVars>
      </dgm:prSet>
      <dgm:spPr/>
    </dgm:pt>
    <dgm:pt modelId="{9ED85316-D5D1-4454-906C-C5EC8E070C6B}" type="pres">
      <dgm:prSet presAssocID="{77A9B983-8E28-446E-A268-4E1AA8909783}" presName="sibTrans" presStyleCnt="0"/>
      <dgm:spPr/>
    </dgm:pt>
    <dgm:pt modelId="{089764BC-9A24-4B50-BEDB-AD091CFC8D16}" type="pres">
      <dgm:prSet presAssocID="{07B0ED0A-C70D-4E8D-BD30-C248ABA2135A}" presName="node" presStyleLbl="alignAccFollowNode1" presStyleIdx="3" presStyleCnt="6">
        <dgm:presLayoutVars>
          <dgm:bulletEnabled val="1"/>
        </dgm:presLayoutVars>
      </dgm:prSet>
      <dgm:spPr/>
    </dgm:pt>
    <dgm:pt modelId="{4F399F6E-DDEE-4933-AA6E-3A3982304EC5}" type="pres">
      <dgm:prSet presAssocID="{A56346B3-0A0C-4001-A5FC-DD8C7D8E1A23}" presName="vSp" presStyleCnt="0"/>
      <dgm:spPr/>
    </dgm:pt>
    <dgm:pt modelId="{F1342942-303D-459B-9A98-3A6BF452B6FA}" type="pres">
      <dgm:prSet presAssocID="{6A4E9693-CCD6-473B-8808-7C2A8888D834}" presName="horFlow" presStyleCnt="0"/>
      <dgm:spPr/>
    </dgm:pt>
    <dgm:pt modelId="{15679D00-D8BA-4F3B-943E-BB41AF2C5669}" type="pres">
      <dgm:prSet presAssocID="{6A4E9693-CCD6-473B-8808-7C2A8888D834}" presName="bigChev" presStyleLbl="node1" presStyleIdx="2" presStyleCnt="3"/>
      <dgm:spPr/>
    </dgm:pt>
    <dgm:pt modelId="{3E916BC8-C89F-4C36-ADF2-900C8496971E}" type="pres">
      <dgm:prSet presAssocID="{51735B59-EE1C-4A5E-AE43-D8B7CF46F07E}" presName="parTrans" presStyleCnt="0"/>
      <dgm:spPr/>
    </dgm:pt>
    <dgm:pt modelId="{E3FD3796-7183-4363-8E22-CAAC53C2238B}" type="pres">
      <dgm:prSet presAssocID="{047EBA2C-5D6D-4031-8D22-D84B19117EB5}" presName="node" presStyleLbl="alignAccFollowNode1" presStyleIdx="4" presStyleCnt="6">
        <dgm:presLayoutVars>
          <dgm:bulletEnabled val="1"/>
        </dgm:presLayoutVars>
      </dgm:prSet>
      <dgm:spPr/>
    </dgm:pt>
    <dgm:pt modelId="{6AA88A95-E7DB-43F5-AB40-31161CA4AE4E}" type="pres">
      <dgm:prSet presAssocID="{F45A9F0B-F984-41ED-9E6D-7FE4FA20445A}" presName="sibTrans" presStyleCnt="0"/>
      <dgm:spPr/>
    </dgm:pt>
    <dgm:pt modelId="{C187BEC8-B49A-4844-801A-98518A71D0EC}" type="pres">
      <dgm:prSet presAssocID="{4F237EB8-7C5C-450A-A70A-7A429D3F2353}" presName="node" presStyleLbl="alignAccFollowNode1" presStyleIdx="5" presStyleCnt="6">
        <dgm:presLayoutVars>
          <dgm:bulletEnabled val="1"/>
        </dgm:presLayoutVars>
      </dgm:prSet>
      <dgm:spPr/>
    </dgm:pt>
  </dgm:ptLst>
  <dgm:cxnLst>
    <dgm:cxn modelId="{5BEDA608-702F-4181-A087-A7DA567FD3D0}" srcId="{A56346B3-0A0C-4001-A5FC-DD8C7D8E1A23}" destId="{07B0ED0A-C70D-4E8D-BD30-C248ABA2135A}" srcOrd="1" destOrd="0" parTransId="{0664B4C7-20AE-440B-8814-3246486D5114}" sibTransId="{EFB7BFC2-8937-45EA-B97F-6517B02DDEAB}"/>
    <dgm:cxn modelId="{5980490B-09DB-47A0-9AC5-E19C6D4EF193}" type="presOf" srcId="{4F237EB8-7C5C-450A-A70A-7A429D3F2353}" destId="{C187BEC8-B49A-4844-801A-98518A71D0EC}" srcOrd="0" destOrd="0" presId="urn:microsoft.com/office/officeart/2005/8/layout/lProcess3"/>
    <dgm:cxn modelId="{C564EA0D-07A4-467C-92A8-046CED9B44FC}" type="presOf" srcId="{07FF47CB-6226-46F8-BC6B-0DD340B745B6}" destId="{9DE7E7EC-4200-4EF4-BA80-B192DE73BD41}" srcOrd="0" destOrd="0" presId="urn:microsoft.com/office/officeart/2005/8/layout/lProcess3"/>
    <dgm:cxn modelId="{B40A7B0E-1CE5-47E3-9342-796DC6E25272}" srcId="{27605F58-38EB-424A-9189-5A4846DFDEDD}" destId="{07FF47CB-6226-46F8-BC6B-0DD340B745B6}" srcOrd="0" destOrd="0" parTransId="{C8D601DC-F4A4-4515-BB66-AEB626201FF6}" sibTransId="{974E78B5-400B-49E5-8D01-DE8D6FC845D1}"/>
    <dgm:cxn modelId="{A9EA3A1A-E4F3-4048-B317-5D4F1DE2DF6B}" type="presOf" srcId="{A56346B3-0A0C-4001-A5FC-DD8C7D8E1A23}" destId="{8B758DC0-B341-4C6F-8BCE-F3BCFB0EAE17}" srcOrd="0" destOrd="0" presId="urn:microsoft.com/office/officeart/2005/8/layout/lProcess3"/>
    <dgm:cxn modelId="{55AA4921-4E69-4127-BA00-2973794E4F06}" type="presOf" srcId="{07B0ED0A-C70D-4E8D-BD30-C248ABA2135A}" destId="{089764BC-9A24-4B50-BEDB-AD091CFC8D16}" srcOrd="0" destOrd="0" presId="urn:microsoft.com/office/officeart/2005/8/layout/lProcess3"/>
    <dgm:cxn modelId="{5BB92223-A057-4647-BB6C-47A4D4C21E45}" srcId="{A56346B3-0A0C-4001-A5FC-DD8C7D8E1A23}" destId="{D1A136B6-92B4-4275-A17D-77CFF7F4EBD7}" srcOrd="0" destOrd="0" parTransId="{C31AC03B-C2E0-4DAA-A682-F372A8BF16EA}" sibTransId="{77A9B983-8E28-446E-A268-4E1AA8909783}"/>
    <dgm:cxn modelId="{1297BD26-F1BC-4B61-933C-4A0EF901D5C4}" srcId="{2A168DE0-5C49-463E-B8B3-17DA06D2B433}" destId="{6A4E9693-CCD6-473B-8808-7C2A8888D834}" srcOrd="2" destOrd="0" parTransId="{5F78E7B0-D969-47A3-802E-BBE7BC74EB2C}" sibTransId="{56A2C763-D42B-41A5-9F20-6FBD13823913}"/>
    <dgm:cxn modelId="{C2A4603D-E3F1-47AA-8389-F9A30B626D8E}" srcId="{6A4E9693-CCD6-473B-8808-7C2A8888D834}" destId="{047EBA2C-5D6D-4031-8D22-D84B19117EB5}" srcOrd="0" destOrd="0" parTransId="{51735B59-EE1C-4A5E-AE43-D8B7CF46F07E}" sibTransId="{F45A9F0B-F984-41ED-9E6D-7FE4FA20445A}"/>
    <dgm:cxn modelId="{3A576A3D-ACA2-468D-B465-415545FDA826}" type="presOf" srcId="{6A4E9693-CCD6-473B-8808-7C2A8888D834}" destId="{15679D00-D8BA-4F3B-943E-BB41AF2C5669}" srcOrd="0" destOrd="0" presId="urn:microsoft.com/office/officeart/2005/8/layout/lProcess3"/>
    <dgm:cxn modelId="{1DF3BF49-C1B6-4CC6-BF77-F570234E25BD}" type="presOf" srcId="{2A168DE0-5C49-463E-B8B3-17DA06D2B433}" destId="{41439574-CFF6-4A3A-B84D-622B683B71B6}" srcOrd="0" destOrd="0" presId="urn:microsoft.com/office/officeart/2005/8/layout/lProcess3"/>
    <dgm:cxn modelId="{8B139B6C-EA95-4E93-BE94-2E238F12DF79}" srcId="{27605F58-38EB-424A-9189-5A4846DFDEDD}" destId="{7CBADCE0-B445-40AB-BCA2-A2B53A5EE9CC}" srcOrd="1" destOrd="0" parTransId="{0F811EE1-FB33-4F2D-B032-3BEF01A0A361}" sibTransId="{9E1B8033-C396-4689-AC16-058F1B011626}"/>
    <dgm:cxn modelId="{4680566E-6D3F-42EC-B2FC-96C26EBC81EB}" type="presOf" srcId="{7CBADCE0-B445-40AB-BCA2-A2B53A5EE9CC}" destId="{B1376CC3-833F-4AE6-A9DC-F20ED7C0EDC3}" srcOrd="0" destOrd="0" presId="urn:microsoft.com/office/officeart/2005/8/layout/lProcess3"/>
    <dgm:cxn modelId="{B78D2681-7BB1-4665-A62B-7532FCBA053A}" type="presOf" srcId="{047EBA2C-5D6D-4031-8D22-D84B19117EB5}" destId="{E3FD3796-7183-4363-8E22-CAAC53C2238B}" srcOrd="0" destOrd="0" presId="urn:microsoft.com/office/officeart/2005/8/layout/lProcess3"/>
    <dgm:cxn modelId="{2928EE81-FB14-465D-B050-60BD2ECE21A9}" srcId="{2A168DE0-5C49-463E-B8B3-17DA06D2B433}" destId="{27605F58-38EB-424A-9189-5A4846DFDEDD}" srcOrd="0" destOrd="0" parTransId="{CEE619AB-B684-4189-AAF0-70DE1DACA865}" sibTransId="{B40B5B65-F90A-43CE-9747-CCDF385DE324}"/>
    <dgm:cxn modelId="{AC098CA4-837D-466C-9BD4-8C5EEC381B16}" srcId="{2A168DE0-5C49-463E-B8B3-17DA06D2B433}" destId="{A56346B3-0A0C-4001-A5FC-DD8C7D8E1A23}" srcOrd="1" destOrd="0" parTransId="{CA7C50A0-4619-4CA5-B095-CD50022DA569}" sibTransId="{A6D05082-6224-43A8-8B82-838920E0875D}"/>
    <dgm:cxn modelId="{C4D2B7B4-4359-471E-ADD0-F972C5E7563E}" type="presOf" srcId="{27605F58-38EB-424A-9189-5A4846DFDEDD}" destId="{7215DA90-416B-4381-838C-B9DC67E7E338}" srcOrd="0" destOrd="0" presId="urn:microsoft.com/office/officeart/2005/8/layout/lProcess3"/>
    <dgm:cxn modelId="{AD0AF0B7-2D25-46DA-BF74-221CBF119F4B}" type="presOf" srcId="{D1A136B6-92B4-4275-A17D-77CFF7F4EBD7}" destId="{8A08260F-7194-4947-B3B5-90033499EB80}" srcOrd="0" destOrd="0" presId="urn:microsoft.com/office/officeart/2005/8/layout/lProcess3"/>
    <dgm:cxn modelId="{F47450E2-248F-4BD0-AE59-7C7826BFE900}" srcId="{6A4E9693-CCD6-473B-8808-7C2A8888D834}" destId="{4F237EB8-7C5C-450A-A70A-7A429D3F2353}" srcOrd="1" destOrd="0" parTransId="{66BDEFDC-A76B-47D3-A890-B9178A64CB79}" sibTransId="{3FBA5EAD-B112-471E-ACF3-AEA0A99AC004}"/>
    <dgm:cxn modelId="{EB64A8AB-D141-4223-A8A9-CB875B579C45}" type="presParOf" srcId="{41439574-CFF6-4A3A-B84D-622B683B71B6}" destId="{30B5CC12-6358-4481-8718-D15D19221B4A}" srcOrd="0" destOrd="0" presId="urn:microsoft.com/office/officeart/2005/8/layout/lProcess3"/>
    <dgm:cxn modelId="{99A242B1-69E7-438E-B1E9-734B5C5C985D}" type="presParOf" srcId="{30B5CC12-6358-4481-8718-D15D19221B4A}" destId="{7215DA90-416B-4381-838C-B9DC67E7E338}" srcOrd="0" destOrd="0" presId="urn:microsoft.com/office/officeart/2005/8/layout/lProcess3"/>
    <dgm:cxn modelId="{1111634D-07CC-4861-B321-E04769558BB8}" type="presParOf" srcId="{30B5CC12-6358-4481-8718-D15D19221B4A}" destId="{4CF4E746-367A-43EA-B2C5-501E238BB5B6}" srcOrd="1" destOrd="0" presId="urn:microsoft.com/office/officeart/2005/8/layout/lProcess3"/>
    <dgm:cxn modelId="{D583798C-910F-4B93-809D-D8BDF0F0751B}" type="presParOf" srcId="{30B5CC12-6358-4481-8718-D15D19221B4A}" destId="{9DE7E7EC-4200-4EF4-BA80-B192DE73BD41}" srcOrd="2" destOrd="0" presId="urn:microsoft.com/office/officeart/2005/8/layout/lProcess3"/>
    <dgm:cxn modelId="{47368562-2AA4-480F-ABB9-310C347B28F2}" type="presParOf" srcId="{30B5CC12-6358-4481-8718-D15D19221B4A}" destId="{A5EBE637-0630-4585-9E13-22F5AB24AE98}" srcOrd="3" destOrd="0" presId="urn:microsoft.com/office/officeart/2005/8/layout/lProcess3"/>
    <dgm:cxn modelId="{B50E028A-5538-4A49-8713-B33C512EBED9}" type="presParOf" srcId="{30B5CC12-6358-4481-8718-D15D19221B4A}" destId="{B1376CC3-833F-4AE6-A9DC-F20ED7C0EDC3}" srcOrd="4" destOrd="0" presId="urn:microsoft.com/office/officeart/2005/8/layout/lProcess3"/>
    <dgm:cxn modelId="{7167872A-2121-4BE4-8E0B-EFDEAD1D2150}" type="presParOf" srcId="{41439574-CFF6-4A3A-B84D-622B683B71B6}" destId="{CA190A95-4ECF-45E4-ACDE-DFF3559027A6}" srcOrd="1" destOrd="0" presId="urn:microsoft.com/office/officeart/2005/8/layout/lProcess3"/>
    <dgm:cxn modelId="{77223FBD-310B-4FD9-8AB6-CBCE1FF4C754}" type="presParOf" srcId="{41439574-CFF6-4A3A-B84D-622B683B71B6}" destId="{4039964E-1785-4A6E-A3A9-4665CE659CBD}" srcOrd="2" destOrd="0" presId="urn:microsoft.com/office/officeart/2005/8/layout/lProcess3"/>
    <dgm:cxn modelId="{C5D2DD66-558A-4F05-B10C-0CC10E93C6BE}" type="presParOf" srcId="{4039964E-1785-4A6E-A3A9-4665CE659CBD}" destId="{8B758DC0-B341-4C6F-8BCE-F3BCFB0EAE17}" srcOrd="0" destOrd="0" presId="urn:microsoft.com/office/officeart/2005/8/layout/lProcess3"/>
    <dgm:cxn modelId="{713D474C-5338-41D9-8220-270DBDAFC797}" type="presParOf" srcId="{4039964E-1785-4A6E-A3A9-4665CE659CBD}" destId="{126D6653-666B-4306-B451-7ABA51D7E7DD}" srcOrd="1" destOrd="0" presId="urn:microsoft.com/office/officeart/2005/8/layout/lProcess3"/>
    <dgm:cxn modelId="{B84C85E8-1B5B-476C-80B8-B5C67711A90D}" type="presParOf" srcId="{4039964E-1785-4A6E-A3A9-4665CE659CBD}" destId="{8A08260F-7194-4947-B3B5-90033499EB80}" srcOrd="2" destOrd="0" presId="urn:microsoft.com/office/officeart/2005/8/layout/lProcess3"/>
    <dgm:cxn modelId="{8E090542-839E-4D70-A7DC-370593085EF6}" type="presParOf" srcId="{4039964E-1785-4A6E-A3A9-4665CE659CBD}" destId="{9ED85316-D5D1-4454-906C-C5EC8E070C6B}" srcOrd="3" destOrd="0" presId="urn:microsoft.com/office/officeart/2005/8/layout/lProcess3"/>
    <dgm:cxn modelId="{F1739FF7-7CFF-4581-B8AD-B3B44658FA22}" type="presParOf" srcId="{4039964E-1785-4A6E-A3A9-4665CE659CBD}" destId="{089764BC-9A24-4B50-BEDB-AD091CFC8D16}" srcOrd="4" destOrd="0" presId="urn:microsoft.com/office/officeart/2005/8/layout/lProcess3"/>
    <dgm:cxn modelId="{B6486619-CB2F-4461-8F0F-4508B156C1AC}" type="presParOf" srcId="{41439574-CFF6-4A3A-B84D-622B683B71B6}" destId="{4F399F6E-DDEE-4933-AA6E-3A3982304EC5}" srcOrd="3" destOrd="0" presId="urn:microsoft.com/office/officeart/2005/8/layout/lProcess3"/>
    <dgm:cxn modelId="{4524CB27-6172-4FB4-9545-9C0C617B07C1}" type="presParOf" srcId="{41439574-CFF6-4A3A-B84D-622B683B71B6}" destId="{F1342942-303D-459B-9A98-3A6BF452B6FA}" srcOrd="4" destOrd="0" presId="urn:microsoft.com/office/officeart/2005/8/layout/lProcess3"/>
    <dgm:cxn modelId="{44D5E507-86FA-42D9-B18A-A4083BDC7733}" type="presParOf" srcId="{F1342942-303D-459B-9A98-3A6BF452B6FA}" destId="{15679D00-D8BA-4F3B-943E-BB41AF2C5669}" srcOrd="0" destOrd="0" presId="urn:microsoft.com/office/officeart/2005/8/layout/lProcess3"/>
    <dgm:cxn modelId="{1F08E3C8-677A-42C7-BA04-BD1B2FFAAE37}" type="presParOf" srcId="{F1342942-303D-459B-9A98-3A6BF452B6FA}" destId="{3E916BC8-C89F-4C36-ADF2-900C8496971E}" srcOrd="1" destOrd="0" presId="urn:microsoft.com/office/officeart/2005/8/layout/lProcess3"/>
    <dgm:cxn modelId="{378F130D-01CA-44D1-813C-E0B1DDA640C5}" type="presParOf" srcId="{F1342942-303D-459B-9A98-3A6BF452B6FA}" destId="{E3FD3796-7183-4363-8E22-CAAC53C2238B}" srcOrd="2" destOrd="0" presId="urn:microsoft.com/office/officeart/2005/8/layout/lProcess3"/>
    <dgm:cxn modelId="{BAD33F34-1B55-4E77-8E22-FD18F0B2274D}" type="presParOf" srcId="{F1342942-303D-459B-9A98-3A6BF452B6FA}" destId="{6AA88A95-E7DB-43F5-AB40-31161CA4AE4E}" srcOrd="3" destOrd="0" presId="urn:microsoft.com/office/officeart/2005/8/layout/lProcess3"/>
    <dgm:cxn modelId="{244989E0-FB54-4FC0-95CE-805504F4EE8D}" type="presParOf" srcId="{F1342942-303D-459B-9A98-3A6BF452B6FA}" destId="{C187BEC8-B49A-4844-801A-98518A71D0EC}"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5DA90-416B-4381-838C-B9DC67E7E338}">
      <dsp:nvSpPr>
        <dsp:cNvPr id="0" name=""/>
        <dsp:cNvSpPr/>
      </dsp:nvSpPr>
      <dsp:spPr>
        <a:xfrm>
          <a:off x="1700" y="41343"/>
          <a:ext cx="2627982" cy="1051192"/>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GB" sz="4000" kern="1200" dirty="0"/>
            <a:t>Step 1</a:t>
          </a:r>
          <a:endParaRPr lang="en-US" sz="4000" kern="1200" dirty="0"/>
        </a:p>
      </dsp:txBody>
      <dsp:txXfrm>
        <a:off x="527296" y="41343"/>
        <a:ext cx="1576790" cy="1051192"/>
      </dsp:txXfrm>
    </dsp:sp>
    <dsp:sp modelId="{9DE7E7EC-4200-4EF4-BA80-B192DE73BD41}">
      <dsp:nvSpPr>
        <dsp:cNvPr id="0" name=""/>
        <dsp:cNvSpPr/>
      </dsp:nvSpPr>
      <dsp:spPr>
        <a:xfrm>
          <a:off x="2288045" y="130695"/>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Daily nasal steroid spray</a:t>
          </a:r>
          <a:endParaRPr lang="en-US" sz="1000" kern="1200" dirty="0"/>
        </a:p>
      </dsp:txBody>
      <dsp:txXfrm>
        <a:off x="2724290" y="130695"/>
        <a:ext cx="1308735" cy="872490"/>
      </dsp:txXfrm>
    </dsp:sp>
    <dsp:sp modelId="{B1376CC3-833F-4AE6-A9DC-F20ED7C0EDC3}">
      <dsp:nvSpPr>
        <dsp:cNvPr id="0" name=""/>
        <dsp:cNvSpPr/>
      </dsp:nvSpPr>
      <dsp:spPr>
        <a:xfrm>
          <a:off x="4163899" y="130695"/>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Start 2 weeks prior to anticipated onset</a:t>
          </a:r>
          <a:endParaRPr lang="en-US" sz="1000" kern="1200" dirty="0"/>
        </a:p>
      </dsp:txBody>
      <dsp:txXfrm>
        <a:off x="4600144" y="130695"/>
        <a:ext cx="1308735" cy="872490"/>
      </dsp:txXfrm>
    </dsp:sp>
    <dsp:sp modelId="{8B758DC0-B341-4C6F-8BCE-F3BCFB0EAE17}">
      <dsp:nvSpPr>
        <dsp:cNvPr id="0" name=""/>
        <dsp:cNvSpPr/>
      </dsp:nvSpPr>
      <dsp:spPr>
        <a:xfrm>
          <a:off x="1700" y="1239703"/>
          <a:ext cx="2627982" cy="1051192"/>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GB" sz="4000" kern="1200" dirty="0"/>
            <a:t>Step 2</a:t>
          </a:r>
          <a:endParaRPr lang="en-US" sz="4000" kern="1200" dirty="0"/>
        </a:p>
      </dsp:txBody>
      <dsp:txXfrm>
        <a:off x="527296" y="1239703"/>
        <a:ext cx="1576790" cy="1051192"/>
      </dsp:txXfrm>
    </dsp:sp>
    <dsp:sp modelId="{8A08260F-7194-4947-B3B5-90033499EB80}">
      <dsp:nvSpPr>
        <dsp:cNvPr id="0" name=""/>
        <dsp:cNvSpPr/>
      </dsp:nvSpPr>
      <dsp:spPr>
        <a:xfrm>
          <a:off x="2288045" y="1329054"/>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Add non-sedating antihistamine</a:t>
          </a:r>
          <a:endParaRPr lang="en-US" sz="1000" kern="1200" dirty="0"/>
        </a:p>
      </dsp:txBody>
      <dsp:txXfrm>
        <a:off x="2724290" y="1329054"/>
        <a:ext cx="1308735" cy="872490"/>
      </dsp:txXfrm>
    </dsp:sp>
    <dsp:sp modelId="{089764BC-9A24-4B50-BEDB-AD091CFC8D16}">
      <dsp:nvSpPr>
        <dsp:cNvPr id="0" name=""/>
        <dsp:cNvSpPr/>
      </dsp:nvSpPr>
      <dsp:spPr>
        <a:xfrm>
          <a:off x="4163899" y="1329054"/>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Try different ones </a:t>
          </a:r>
        </a:p>
      </dsp:txBody>
      <dsp:txXfrm>
        <a:off x="4600144" y="1329054"/>
        <a:ext cx="1308735" cy="872490"/>
      </dsp:txXfrm>
    </dsp:sp>
    <dsp:sp modelId="{15679D00-D8BA-4F3B-943E-BB41AF2C5669}">
      <dsp:nvSpPr>
        <dsp:cNvPr id="0" name=""/>
        <dsp:cNvSpPr/>
      </dsp:nvSpPr>
      <dsp:spPr>
        <a:xfrm>
          <a:off x="1700" y="2438063"/>
          <a:ext cx="2627982" cy="1051192"/>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GB" sz="4000" kern="1200" dirty="0"/>
            <a:t>Step 3</a:t>
          </a:r>
          <a:endParaRPr lang="en-US" sz="4000" kern="1200" dirty="0"/>
        </a:p>
      </dsp:txBody>
      <dsp:txXfrm>
        <a:off x="527296" y="2438063"/>
        <a:ext cx="1576790" cy="1051192"/>
      </dsp:txXfrm>
    </dsp:sp>
    <dsp:sp modelId="{E3FD3796-7183-4363-8E22-CAAC53C2238B}">
      <dsp:nvSpPr>
        <dsp:cNvPr id="0" name=""/>
        <dsp:cNvSpPr/>
      </dsp:nvSpPr>
      <dsp:spPr>
        <a:xfrm>
          <a:off x="2288045" y="2527414"/>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Mast cell stabilisers (</a:t>
          </a:r>
          <a:r>
            <a:rPr lang="en-GB" sz="1000" kern="1200" dirty="0" err="1"/>
            <a:t>cromoglycate</a:t>
          </a:r>
          <a:r>
            <a:rPr lang="en-GB" sz="1000" kern="1200" dirty="0"/>
            <a:t>), topical antihistamine, allergen avoidance</a:t>
          </a:r>
          <a:endParaRPr lang="en-US" sz="1000" kern="1200" dirty="0"/>
        </a:p>
      </dsp:txBody>
      <dsp:txXfrm>
        <a:off x="2724290" y="2527414"/>
        <a:ext cx="1308735" cy="872490"/>
      </dsp:txXfrm>
    </dsp:sp>
    <dsp:sp modelId="{C187BEC8-B49A-4844-801A-98518A71D0EC}">
      <dsp:nvSpPr>
        <dsp:cNvPr id="0" name=""/>
        <dsp:cNvSpPr/>
      </dsp:nvSpPr>
      <dsp:spPr>
        <a:xfrm>
          <a:off x="4163899" y="2527414"/>
          <a:ext cx="2181225" cy="872490"/>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GB" sz="1000" kern="1200" dirty="0"/>
            <a:t>Consider pred. 20mg for 5 days</a:t>
          </a:r>
          <a:endParaRPr lang="en-US" sz="1000" kern="1200" dirty="0"/>
        </a:p>
      </dsp:txBody>
      <dsp:txXfrm>
        <a:off x="4600144" y="2527414"/>
        <a:ext cx="1308735" cy="87249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57AB1B-DE92-6B9B-6F1A-AD1EE18A53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843BA932-D48A-6BBF-53B6-BF01D1E8D1F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B33D10F7-ECD4-4D16-94A0-17716C05A1CB}" type="datetimeFigureOut">
              <a:rPr lang="en-US"/>
              <a:pPr>
                <a:defRPr/>
              </a:pPr>
              <a:t>5/15/2026</a:t>
            </a:fld>
            <a:endParaRPr lang="en-US"/>
          </a:p>
        </p:txBody>
      </p:sp>
      <p:sp>
        <p:nvSpPr>
          <p:cNvPr id="4" name="Slide Image Placeholder 3">
            <a:extLst>
              <a:ext uri="{FF2B5EF4-FFF2-40B4-BE49-F238E27FC236}">
                <a16:creationId xmlns:a16="http://schemas.microsoft.com/office/drawing/2014/main" id="{ECE55800-8590-C832-6A95-82B37B844DD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03B3A0B-7AEC-6A08-380F-FCD30FD8233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BAE05C1-91EF-D5AE-8A55-8FB611C0874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58A38E91-DB34-6AE6-1B3A-211512145E7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87EEBAC-7D60-423A-9030-2C32F2D3F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DE4BF83-E91E-273F-0DBE-F28D3C18FE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a16="http://schemas.microsoft.com/office/drawing/2014/main" id="{50142D84-53A9-98C9-1D7C-243B767508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6DAA897D-E34E-F159-ED82-B11588B918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ctangle 3">
            <a:extLst>
              <a:ext uri="{FF2B5EF4-FFF2-40B4-BE49-F238E27FC236}">
                <a16:creationId xmlns:a16="http://schemas.microsoft.com/office/drawing/2014/main" id="{F19144C3-5D30-2D45-9849-0365E44A4C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E2DCEDA7-8BAD-C29F-F118-D3D1FE5E76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a:extLst>
              <a:ext uri="{FF2B5EF4-FFF2-40B4-BE49-F238E27FC236}">
                <a16:creationId xmlns:a16="http://schemas.microsoft.com/office/drawing/2014/main" id="{10E03B7E-0C32-8363-54E8-97B36A1C72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1E2B236-07E4-DF69-74DE-A8CCDD93A4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a:extLst>
              <a:ext uri="{FF2B5EF4-FFF2-40B4-BE49-F238E27FC236}">
                <a16:creationId xmlns:a16="http://schemas.microsoft.com/office/drawing/2014/main" id="{A3BBB03D-B77F-1AED-AC8E-E5096AB585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40458ED-DCAA-56D6-5348-EE3A07D0D3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a:extLst>
              <a:ext uri="{FF2B5EF4-FFF2-40B4-BE49-F238E27FC236}">
                <a16:creationId xmlns:a16="http://schemas.microsoft.com/office/drawing/2014/main" id="{66A44681-5127-41BA-10F5-61C8FEE5C9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9D6FEBCF-40D6-391C-DF92-7DD7184CED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a:extLst>
              <a:ext uri="{FF2B5EF4-FFF2-40B4-BE49-F238E27FC236}">
                <a16:creationId xmlns:a16="http://schemas.microsoft.com/office/drawing/2014/main" id="{2C4C7990-4D91-960A-8513-E5302C2CE0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B3E4C22F-3E0B-A913-0629-197BADFE85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a:extLst>
              <a:ext uri="{FF2B5EF4-FFF2-40B4-BE49-F238E27FC236}">
                <a16:creationId xmlns:a16="http://schemas.microsoft.com/office/drawing/2014/main" id="{D9EA8E1D-AB07-B69E-FF9C-36BE09C148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E86B69-478C-3324-AF01-53F1DCC916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849E71FF-B62D-A70A-78F9-9B943A6D8A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30692C6-B9A3-FD57-55BE-88F071342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a:extLst>
              <a:ext uri="{FF2B5EF4-FFF2-40B4-BE49-F238E27FC236}">
                <a16:creationId xmlns:a16="http://schemas.microsoft.com/office/drawing/2014/main" id="{DC74C53E-476C-EE60-5F5F-07046BFF9E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310482E-D546-46FE-126A-14A362D1CF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a:extLst>
              <a:ext uri="{FF2B5EF4-FFF2-40B4-BE49-F238E27FC236}">
                <a16:creationId xmlns:a16="http://schemas.microsoft.com/office/drawing/2014/main" id="{0A19447C-51C5-8886-2A59-4777C6DAD8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3CBC9D3-F300-604F-3280-ADF5268EF6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58365826-8CD1-B257-A2D5-F832762825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C00EE01-5895-5502-D402-9C7155A21F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6C356E6D-7E4A-5AF8-BC48-38F60807C3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1D4EF5D-46D4-C206-7834-EF66149A0F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a:extLst>
              <a:ext uri="{FF2B5EF4-FFF2-40B4-BE49-F238E27FC236}">
                <a16:creationId xmlns:a16="http://schemas.microsoft.com/office/drawing/2014/main" id="{CF681817-804D-D4E3-3C74-40341DF16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4751523C-9207-BF71-3342-FBB92F0ED9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a:extLst>
              <a:ext uri="{FF2B5EF4-FFF2-40B4-BE49-F238E27FC236}">
                <a16:creationId xmlns:a16="http://schemas.microsoft.com/office/drawing/2014/main" id="{59C0B7B6-C668-E65C-64EA-820837165F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FB240BAF-4ADD-06C2-6B37-E25E42FC05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a:extLst>
              <a:ext uri="{FF2B5EF4-FFF2-40B4-BE49-F238E27FC236}">
                <a16:creationId xmlns:a16="http://schemas.microsoft.com/office/drawing/2014/main" id="{E9BB3E4C-89BB-C1DC-28AA-7561EADD4D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A9A1A21-BABA-C7E0-11D3-BA3130C74E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a:extLst>
              <a:ext uri="{FF2B5EF4-FFF2-40B4-BE49-F238E27FC236}">
                <a16:creationId xmlns:a16="http://schemas.microsoft.com/office/drawing/2014/main" id="{F1805370-F4E2-3167-BF51-D4C954AC95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E6CF74A-B39D-F684-166C-2895605391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a:extLst>
              <a:ext uri="{FF2B5EF4-FFF2-40B4-BE49-F238E27FC236}">
                <a16:creationId xmlns:a16="http://schemas.microsoft.com/office/drawing/2014/main" id="{D4C1B360-6299-5B24-BEDD-0F8FF3E528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27A42A5A-50E1-08A5-9425-518049D845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a:extLst>
              <a:ext uri="{FF2B5EF4-FFF2-40B4-BE49-F238E27FC236}">
                <a16:creationId xmlns:a16="http://schemas.microsoft.com/office/drawing/2014/main" id="{77DE5EC3-B0AD-8D48-923E-C538BDB47B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095BADAA-584E-DF20-34D2-EE90042C49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a:extLst>
              <a:ext uri="{FF2B5EF4-FFF2-40B4-BE49-F238E27FC236}">
                <a16:creationId xmlns:a16="http://schemas.microsoft.com/office/drawing/2014/main" id="{3FEDDC69-18DE-F19C-E9D6-E886F4B3B4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956E42D-8BD3-1116-099A-31989B7E0B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a:extLst>
              <a:ext uri="{FF2B5EF4-FFF2-40B4-BE49-F238E27FC236}">
                <a16:creationId xmlns:a16="http://schemas.microsoft.com/office/drawing/2014/main" id="{22AE4E2A-D9B2-EA42-794F-501B905F2A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0AD7450-023C-048A-E98B-0300EC9599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a:extLst>
              <a:ext uri="{FF2B5EF4-FFF2-40B4-BE49-F238E27FC236}">
                <a16:creationId xmlns:a16="http://schemas.microsoft.com/office/drawing/2014/main" id="{3E74AEBD-DDD2-1B76-D005-E79573929C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B5729711-72EB-48CF-620F-D8C6B507B1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41FAC92E-5592-59BF-9CFF-7A14FF7715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A8DB9E34-BA90-034B-5F12-BAD4B94B48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a:extLst>
              <a:ext uri="{FF2B5EF4-FFF2-40B4-BE49-F238E27FC236}">
                <a16:creationId xmlns:a16="http://schemas.microsoft.com/office/drawing/2014/main" id="{2117C706-FD41-B9C8-40EE-BB6EA59E6A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1">
            <a:extLst>
              <a:ext uri="{FF2B5EF4-FFF2-40B4-BE49-F238E27FC236}">
                <a16:creationId xmlns:a16="http://schemas.microsoft.com/office/drawing/2014/main" id="{34B6930D-E020-C20A-E52A-641300D35F9A}"/>
              </a:ext>
            </a:extLst>
          </p:cNvPr>
          <p:cNvSpPr>
            <a:spLocks noGrp="1" noRot="1" noChangeAspect="1" noChangeArrowheads="1" noTextEdit="1"/>
          </p:cNvSpPr>
          <p:nvPr>
            <p:ph type="sldImg"/>
          </p:nvPr>
        </p:nvSpPr>
        <p:spPr bwMode="auto">
          <a:xfrm>
            <a:off x="1338263" y="914400"/>
            <a:ext cx="4179887" cy="3135313"/>
          </a:xfrm>
          <a:solidFill>
            <a:srgbClr val="FFFFFF"/>
          </a:solidFill>
          <a:ln>
            <a:solidFill>
              <a:srgbClr val="000000"/>
            </a:solidFill>
            <a:miter lim="800000"/>
            <a:headEnd/>
            <a:tailEnd/>
          </a:ln>
        </p:spPr>
      </p:sp>
      <p:sp>
        <p:nvSpPr>
          <p:cNvPr id="83971" name="Rectangle 2">
            <a:extLst>
              <a:ext uri="{FF2B5EF4-FFF2-40B4-BE49-F238E27FC236}">
                <a16:creationId xmlns:a16="http://schemas.microsoft.com/office/drawing/2014/main" id="{1426E117-1749-C88D-6281-BF134919957B}"/>
              </a:ext>
            </a:extLst>
          </p:cNvPr>
          <p:cNvSpPr>
            <a:spLocks noGrp="1" noChangeArrowheads="1"/>
          </p:cNvSpPr>
          <p:nvPr>
            <p:ph type="body" idx="1"/>
          </p:nvPr>
        </p:nvSpPr>
        <p:spPr bwMode="auto">
          <a:xfrm>
            <a:off x="1046163" y="4352925"/>
            <a:ext cx="4770437" cy="347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B3B638B6-A40B-E326-6E5E-C33AF8C985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a:extLst>
              <a:ext uri="{FF2B5EF4-FFF2-40B4-BE49-F238E27FC236}">
                <a16:creationId xmlns:a16="http://schemas.microsoft.com/office/drawing/2014/main" id="{E2765174-74ED-260B-D8A9-C18CF49574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E777E61-751D-82DF-A4B7-6503598782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Rectangle 3">
            <a:extLst>
              <a:ext uri="{FF2B5EF4-FFF2-40B4-BE49-F238E27FC236}">
                <a16:creationId xmlns:a16="http://schemas.microsoft.com/office/drawing/2014/main" id="{8C532AA5-8CAD-F746-9353-1380AC134E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6F15CFE5-94CE-E9EE-DB06-87613702E1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a:extLst>
              <a:ext uri="{FF2B5EF4-FFF2-40B4-BE49-F238E27FC236}">
                <a16:creationId xmlns:a16="http://schemas.microsoft.com/office/drawing/2014/main" id="{B761183B-D3E0-D9E6-067F-4327CF9401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30FCFC4C-B208-DE12-55C6-BE30E12DC4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a:extLst>
              <a:ext uri="{FF2B5EF4-FFF2-40B4-BE49-F238E27FC236}">
                <a16:creationId xmlns:a16="http://schemas.microsoft.com/office/drawing/2014/main" id="{63267157-BFE5-8E4A-7E9D-70402590A6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2E9F8C11-B532-A53D-1FA0-E1D084C34F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ctangle 3">
            <a:extLst>
              <a:ext uri="{FF2B5EF4-FFF2-40B4-BE49-F238E27FC236}">
                <a16:creationId xmlns:a16="http://schemas.microsoft.com/office/drawing/2014/main" id="{0773CDE5-ECC5-773C-7193-559FBFC1C2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65D34CD-F87A-C960-0384-D5CE2A2741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Rectangle 3">
            <a:extLst>
              <a:ext uri="{FF2B5EF4-FFF2-40B4-BE49-F238E27FC236}">
                <a16:creationId xmlns:a16="http://schemas.microsoft.com/office/drawing/2014/main" id="{DCCAF970-F68B-8C5C-ED8B-CAFF6726F1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7EE64C04-702A-05CB-C3FB-A8D8FDF0AD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a:extLst>
              <a:ext uri="{FF2B5EF4-FFF2-40B4-BE49-F238E27FC236}">
                <a16:creationId xmlns:a16="http://schemas.microsoft.com/office/drawing/2014/main" id="{6FF80C8D-897A-1F8E-B043-252A87007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9C3ACBFA-EE00-600F-8551-26C0FD4DD3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Rectangle 3">
            <a:extLst>
              <a:ext uri="{FF2B5EF4-FFF2-40B4-BE49-F238E27FC236}">
                <a16:creationId xmlns:a16="http://schemas.microsoft.com/office/drawing/2014/main" id="{D4E5A5CC-15E8-0259-7E74-CE67E75D6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CE91AD35-3209-3BAA-8930-0A04C75244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a:extLst>
              <a:ext uri="{FF2B5EF4-FFF2-40B4-BE49-F238E27FC236}">
                <a16:creationId xmlns:a16="http://schemas.microsoft.com/office/drawing/2014/main" id="{F6A5B005-8230-1829-F29F-F2CAD7AD36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30816D0C-D67E-E624-3051-1E61935136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18990DEF-B9B8-19A4-3C5F-13C729A41F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6DAEEFA-A2B9-756C-CD5C-95660F47FA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a:extLst>
              <a:ext uri="{FF2B5EF4-FFF2-40B4-BE49-F238E27FC236}">
                <a16:creationId xmlns:a16="http://schemas.microsoft.com/office/drawing/2014/main" id="{81372687-14E5-79CC-17C9-1CDDDB0BBA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97B2D48-6347-2FF1-916D-86CE1F555A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a:extLst>
              <a:ext uri="{FF2B5EF4-FFF2-40B4-BE49-F238E27FC236}">
                <a16:creationId xmlns:a16="http://schemas.microsoft.com/office/drawing/2014/main" id="{C89A4976-7B69-2D65-0101-3ECDB0F67D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0B88DDA-CF8F-BF55-23BF-73926561A5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a:extLst>
              <a:ext uri="{FF2B5EF4-FFF2-40B4-BE49-F238E27FC236}">
                <a16:creationId xmlns:a16="http://schemas.microsoft.com/office/drawing/2014/main" id="{A96B077D-FCA7-1E11-D920-044D3A836E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72A9130C-298F-1397-5066-63E05CE159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a:extLst>
              <a:ext uri="{FF2B5EF4-FFF2-40B4-BE49-F238E27FC236}">
                <a16:creationId xmlns:a16="http://schemas.microsoft.com/office/drawing/2014/main" id="{63B0322C-D365-7E2B-1140-43479FB2A3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C553CD9F-9D44-EF17-1BAD-7D2B942F47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Rectangle 3">
            <a:extLst>
              <a:ext uri="{FF2B5EF4-FFF2-40B4-BE49-F238E27FC236}">
                <a16:creationId xmlns:a16="http://schemas.microsoft.com/office/drawing/2014/main" id="{4E998638-CBAD-EE58-0C3F-A3CF627804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E96C48A9-A0C4-5F1E-AF57-8C287C00FE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Rectangle 3">
            <a:extLst>
              <a:ext uri="{FF2B5EF4-FFF2-40B4-BE49-F238E27FC236}">
                <a16:creationId xmlns:a16="http://schemas.microsoft.com/office/drawing/2014/main" id="{0CAF3B79-59E5-FD81-BED1-B28B2574A1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52201957-FACF-18F1-6D05-26CB05A7FE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a:extLst>
              <a:ext uri="{FF2B5EF4-FFF2-40B4-BE49-F238E27FC236}">
                <a16:creationId xmlns:a16="http://schemas.microsoft.com/office/drawing/2014/main" id="{BA6997C8-A1B0-9A0D-C1AB-BE08E24D09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6443834F-F4BD-2DA5-62AF-8BE99BBE8B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ctangle 3">
            <a:extLst>
              <a:ext uri="{FF2B5EF4-FFF2-40B4-BE49-F238E27FC236}">
                <a16:creationId xmlns:a16="http://schemas.microsoft.com/office/drawing/2014/main" id="{F0EAEF75-B1AF-EBB8-B49D-9F7D95E739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D6663782-F5C2-D3A2-AFB5-27258F5661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a:extLst>
              <a:ext uri="{FF2B5EF4-FFF2-40B4-BE49-F238E27FC236}">
                <a16:creationId xmlns:a16="http://schemas.microsoft.com/office/drawing/2014/main" id="{881AFAD4-945D-0CE2-44F5-B7203184D4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009DB99-0C79-F7F9-F301-D24C5A98CF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a:extLst>
              <a:ext uri="{FF2B5EF4-FFF2-40B4-BE49-F238E27FC236}">
                <a16:creationId xmlns:a16="http://schemas.microsoft.com/office/drawing/2014/main" id="{390AB9FD-83C2-D8BB-A48C-F2D2E36691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AA6D227-A1D5-BAEA-8639-C596FE636E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a:extLst>
              <a:ext uri="{FF2B5EF4-FFF2-40B4-BE49-F238E27FC236}">
                <a16:creationId xmlns:a16="http://schemas.microsoft.com/office/drawing/2014/main" id="{F2430643-6B7E-E2A3-894E-DF3CDDE0F1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A5FC9335-FB1D-AE99-F511-7C7D1A4AC9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a:extLst>
              <a:ext uri="{FF2B5EF4-FFF2-40B4-BE49-F238E27FC236}">
                <a16:creationId xmlns:a16="http://schemas.microsoft.com/office/drawing/2014/main" id="{73037032-F117-F1BC-ADE5-B8FEE0D472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C4AB2D6-95CD-96D9-A306-5BDB06DB0E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a:extLst>
              <a:ext uri="{FF2B5EF4-FFF2-40B4-BE49-F238E27FC236}">
                <a16:creationId xmlns:a16="http://schemas.microsoft.com/office/drawing/2014/main" id="{D9C61FC0-E41F-A851-7503-458CFC0869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87B373C0-B0A1-4F50-BEE2-ABBE0A74DD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a:extLst>
              <a:ext uri="{FF2B5EF4-FFF2-40B4-BE49-F238E27FC236}">
                <a16:creationId xmlns:a16="http://schemas.microsoft.com/office/drawing/2014/main" id="{69F7356E-5E77-587E-7FE2-8938695A72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928A35D8-AA6C-4E22-50E1-02478CA7B9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a:extLst>
              <a:ext uri="{FF2B5EF4-FFF2-40B4-BE49-F238E27FC236}">
                <a16:creationId xmlns:a16="http://schemas.microsoft.com/office/drawing/2014/main" id="{F21E88F2-F9D1-0804-7398-7A9580F42F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90A5FF42-73A8-D56A-7C35-973CF05AF4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a:extLst>
              <a:ext uri="{FF2B5EF4-FFF2-40B4-BE49-F238E27FC236}">
                <a16:creationId xmlns:a16="http://schemas.microsoft.com/office/drawing/2014/main" id="{02FB540C-A08A-63D3-52A0-C8D8AF9B02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GB"/>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pPr>
              <a:defRPr/>
            </a:pPr>
            <a:fld id="{B45EE2A3-1EBF-46F9-A680-E151D535B4BE}" type="datetimeFigureOut">
              <a:rPr lang="en-US" smtClean="0"/>
              <a:pPr>
                <a:defRPr/>
              </a:pPr>
              <a:t>5/15/2026</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pPr>
              <a:defRPr/>
            </a:pPr>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423A87CD-E0CA-4B06-A571-271FCCF548CE}" type="slidenum">
              <a:rPr lang="en-US" altLang="en-US" smtClean="0"/>
              <a:pPr/>
              <a:t>‹#›</a:t>
            </a:fld>
            <a:endParaRPr lang="en-US" altLang="en-US"/>
          </a:p>
        </p:txBody>
      </p:sp>
    </p:spTree>
    <p:extLst>
      <p:ext uri="{BB962C8B-B14F-4D97-AF65-F5344CB8AC3E}">
        <p14:creationId xmlns:p14="http://schemas.microsoft.com/office/powerpoint/2010/main" val="3079377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982292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GB"/>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3804140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GB"/>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1705116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574367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GB"/>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3062417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GB"/>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22E5DE02-5B80-4062-99BA-7BF13B279408}" type="datetimeFigureOut">
              <a:rPr lang="en-US" smtClean="0"/>
              <a:pPr>
                <a:defRPr/>
              </a:pPr>
              <a:t>5/15/2026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2548161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pPr>
              <a:defRPr/>
            </a:pPr>
            <a:fld id="{8FC77A04-864D-41ED-ABC7-4FAD25552C9B}" type="datetimeFigureOut">
              <a:rPr lang="en-US" smtClean="0"/>
              <a:pPr>
                <a:defRPr/>
              </a:pPr>
              <a:t>5/15/2026</a:t>
            </a:fld>
            <a:endParaRPr lang="en-US"/>
          </a:p>
        </p:txBody>
      </p:sp>
      <p:sp>
        <p:nvSpPr>
          <p:cNvPr id="5" name="Footer Placeholder 4"/>
          <p:cNvSpPr>
            <a:spLocks noGrp="1"/>
          </p:cNvSpPr>
          <p:nvPr>
            <p:ph type="ftr" sz="quarter" idx="11"/>
          </p:nvPr>
        </p:nvSpPr>
        <p:spPr>
          <a:xfrm>
            <a:off x="516133" y="6387910"/>
            <a:ext cx="3859795" cy="228660"/>
          </a:xfrm>
        </p:spPr>
        <p:txBody>
          <a:bodyPr/>
          <a:lstStyle/>
          <a:p>
            <a:pPr>
              <a:defRPr/>
            </a:pPr>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280F442-13BC-4A32-97E6-777BD6342153}" type="slidenum">
              <a:rPr lang="en-US" altLang="en-US" smtClean="0"/>
              <a:pPr/>
              <a:t>‹#›</a:t>
            </a:fld>
            <a:endParaRPr lang="en-US" altLang="en-US"/>
          </a:p>
        </p:txBody>
      </p:sp>
    </p:spTree>
    <p:extLst>
      <p:ext uri="{BB962C8B-B14F-4D97-AF65-F5344CB8AC3E}">
        <p14:creationId xmlns:p14="http://schemas.microsoft.com/office/powerpoint/2010/main" val="468934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875C220B-235C-48DB-916D-F24CE4325BD8}" type="datetimeFigureOut">
              <a:rPr lang="en-US" smtClean="0"/>
              <a:pPr>
                <a:defRPr/>
              </a:pPr>
              <a:t>5/15/2026</a:t>
            </a:fld>
            <a:endParaRPr lang="en-US"/>
          </a:p>
        </p:txBody>
      </p:sp>
      <p:sp>
        <p:nvSpPr>
          <p:cNvPr id="5" name="Footer Placeholder 4"/>
          <p:cNvSpPr>
            <a:spLocks noGrp="1"/>
          </p:cNvSpPr>
          <p:nvPr>
            <p:ph type="ftr" sz="quarter" idx="11"/>
          </p:nvPr>
        </p:nvSpPr>
        <p:spPr>
          <a:xfrm>
            <a:off x="538546" y="6365498"/>
            <a:ext cx="3859795" cy="228660"/>
          </a:xfrm>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241B434D-FA65-46E7-8D68-72F4DE1FD15D}" type="slidenum">
              <a:rPr lang="en-US" altLang="en-US" smtClean="0"/>
              <a:pPr/>
              <a:t>‹#›</a:t>
            </a:fld>
            <a:endParaRPr lang="en-US" altLang="en-US"/>
          </a:p>
        </p:txBody>
      </p:sp>
    </p:spTree>
    <p:extLst>
      <p:ext uri="{BB962C8B-B14F-4D97-AF65-F5344CB8AC3E}">
        <p14:creationId xmlns:p14="http://schemas.microsoft.com/office/powerpoint/2010/main" val="360450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8CD8C28-9A58-4266-AD22-571C46C50542}" type="datetimeFigureOut">
              <a:rPr lang="en-US" smtClean="0"/>
              <a:pPr>
                <a:defRPr/>
              </a:pPr>
              <a:t>5/15/2026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3AB9F64E-7116-40AE-A48E-62A28E60D826}" type="slidenum">
              <a:rPr lang="en-US" altLang="en-US" smtClean="0"/>
              <a:pPr/>
              <a:t>‹#›</a:t>
            </a:fld>
            <a:endParaRPr lang="en-US" altLang="en-US"/>
          </a:p>
        </p:txBody>
      </p:sp>
    </p:spTree>
    <p:extLst>
      <p:ext uri="{BB962C8B-B14F-4D97-AF65-F5344CB8AC3E}">
        <p14:creationId xmlns:p14="http://schemas.microsoft.com/office/powerpoint/2010/main" val="2926925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9A73E180-14B8-4418-A321-3B3BE3CA869C}" type="datetimeFigureOut">
              <a:rPr lang="en-US" smtClean="0"/>
              <a:pPr>
                <a:defRPr/>
              </a:pPr>
              <a:t>5/15/2026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28BBB939-8328-41F4-92AF-8BE3D688EB09}" type="slidenum">
              <a:rPr lang="en-US" altLang="en-US" smtClean="0"/>
              <a:pPr/>
              <a:t>‹#›</a:t>
            </a:fld>
            <a:endParaRPr lang="en-US" altLang="en-US"/>
          </a:p>
        </p:txBody>
      </p:sp>
    </p:spTree>
    <p:extLst>
      <p:ext uri="{BB962C8B-B14F-4D97-AF65-F5344CB8AC3E}">
        <p14:creationId xmlns:p14="http://schemas.microsoft.com/office/powerpoint/2010/main" val="31511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GB"/>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AEF2E2C5-3BED-4720-B882-2C884E33EBC7}" type="datetimeFigureOut">
              <a:rPr lang="en-US" smtClean="0"/>
              <a:pPr>
                <a:defRPr/>
              </a:pPr>
              <a:t>5/15/2026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8F5302F9-9AF2-4DAE-A10C-2F91EAB4B787}" type="slidenum">
              <a:rPr lang="en-US" altLang="en-US" smtClean="0"/>
              <a:pPr/>
              <a:t>‹#›</a:t>
            </a:fld>
            <a:endParaRPr lang="en-US" altLang="en-US"/>
          </a:p>
        </p:txBody>
      </p:sp>
    </p:spTree>
    <p:extLst>
      <p:ext uri="{BB962C8B-B14F-4D97-AF65-F5344CB8AC3E}">
        <p14:creationId xmlns:p14="http://schemas.microsoft.com/office/powerpoint/2010/main" val="648647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853F3C47-AA07-45C7-AAB9-3F91AC68006F}" type="datetimeFigureOut">
              <a:rPr lang="en-US" smtClean="0"/>
              <a:pPr>
                <a:defRPr/>
              </a:pPr>
              <a:t>5/15/2026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0598AC46-4D33-4DC1-B330-FB9907D9028B}" type="slidenum">
              <a:rPr lang="en-US" altLang="en-US" smtClean="0"/>
              <a:pPr/>
              <a:t>‹#›</a:t>
            </a:fld>
            <a:endParaRPr lang="en-US" altLang="en-US"/>
          </a:p>
        </p:txBody>
      </p:sp>
    </p:spTree>
    <p:extLst>
      <p:ext uri="{BB962C8B-B14F-4D97-AF65-F5344CB8AC3E}">
        <p14:creationId xmlns:p14="http://schemas.microsoft.com/office/powerpoint/2010/main" val="405500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92EEFB6A-8DAC-4571-940B-D8B17300D125}" type="datetimeFigureOut">
              <a:rPr lang="en-US" smtClean="0"/>
              <a:pPr>
                <a:defRPr/>
              </a:pPr>
              <a:t>5/15/2026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2FA2798F-D350-45AD-B3A8-88B3A7709B5D}" type="slidenum">
              <a:rPr lang="en-US" altLang="en-US" smtClean="0"/>
              <a:pPr/>
              <a:t>‹#›</a:t>
            </a:fld>
            <a:endParaRPr lang="en-US" altLang="en-US"/>
          </a:p>
        </p:txBody>
      </p:sp>
    </p:spTree>
    <p:extLst>
      <p:ext uri="{BB962C8B-B14F-4D97-AF65-F5344CB8AC3E}">
        <p14:creationId xmlns:p14="http://schemas.microsoft.com/office/powerpoint/2010/main" val="203712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pPr>
              <a:defRPr/>
            </a:pPr>
            <a:fld id="{4961DBA8-3217-4FCF-911D-5D34C496CAC1}" type="datetimeFigureOut">
              <a:rPr lang="en-US" smtClean="0"/>
              <a:pPr>
                <a:defRPr/>
              </a:pPr>
              <a:t>5/15/2026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BCA3EBDF-ECA7-4914-88BB-BC0802E03810}" type="slidenum">
              <a:rPr lang="en-US" altLang="en-US" smtClean="0"/>
              <a:pPr/>
              <a:t>‹#›</a:t>
            </a:fld>
            <a:endParaRPr lang="en-US" altLang="en-US"/>
          </a:p>
        </p:txBody>
      </p:sp>
    </p:spTree>
    <p:extLst>
      <p:ext uri="{BB962C8B-B14F-4D97-AF65-F5344CB8AC3E}">
        <p14:creationId xmlns:p14="http://schemas.microsoft.com/office/powerpoint/2010/main" val="1641090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8EDAE831-B866-4DAC-A2B9-D4F09936FD41}" type="datetimeFigureOut">
              <a:rPr lang="en-US" smtClean="0"/>
              <a:pPr>
                <a:defRPr/>
              </a:pPr>
              <a:t>5/15/2026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C0879DC-CDD3-4D21-8269-1C4FE81C71FE}" type="slidenum">
              <a:rPr lang="en-US" altLang="en-US" smtClean="0"/>
              <a:pPr/>
              <a:t>‹#›</a:t>
            </a:fld>
            <a:endParaRPr lang="en-US" altLang="en-US"/>
          </a:p>
        </p:txBody>
      </p:sp>
    </p:spTree>
    <p:extLst>
      <p:ext uri="{BB962C8B-B14F-4D97-AF65-F5344CB8AC3E}">
        <p14:creationId xmlns:p14="http://schemas.microsoft.com/office/powerpoint/2010/main" val="3886479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C395ACDE-EAE5-41D2-B162-6754EDDB2174}" type="datetimeFigureOut">
              <a:rPr lang="en-US" smtClean="0"/>
              <a:pPr>
                <a:defRPr/>
              </a:pPr>
              <a:t>5/15/2026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86A083B-3A06-496A-B99D-7A4822B554A2}" type="slidenum">
              <a:rPr lang="en-US" altLang="en-US" smtClean="0"/>
              <a:pPr/>
              <a:t>‹#›</a:t>
            </a:fld>
            <a:endParaRPr lang="en-US" altLang="en-US"/>
          </a:p>
        </p:txBody>
      </p:sp>
    </p:spTree>
    <p:extLst>
      <p:ext uri="{BB962C8B-B14F-4D97-AF65-F5344CB8AC3E}">
        <p14:creationId xmlns:p14="http://schemas.microsoft.com/office/powerpoint/2010/main" val="3124634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pPr>
              <a:defRPr/>
            </a:pPr>
            <a:fld id="{22E5DE02-5B80-4062-99BA-7BF13B279408}" type="datetimeFigureOut">
              <a:rPr lang="en-US" smtClean="0"/>
              <a:pPr>
                <a:defRPr/>
              </a:pPr>
              <a:t>5/15/2026</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pPr>
              <a:defRPr/>
            </a:pPr>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0E5AB763-FB06-4DF7-9D6E-4C1E65DC5666}" type="slidenum">
              <a:rPr lang="en-US" altLang="en-US" smtClean="0"/>
              <a:pPr/>
              <a:t>‹#›</a:t>
            </a:fld>
            <a:endParaRPr lang="en-US" altLang="en-US"/>
          </a:p>
        </p:txBody>
      </p:sp>
    </p:spTree>
    <p:extLst>
      <p:ext uri="{BB962C8B-B14F-4D97-AF65-F5344CB8AC3E}">
        <p14:creationId xmlns:p14="http://schemas.microsoft.com/office/powerpoint/2010/main" val="2356312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302005D-D6DD-4CE1-F328-17CEFA2CACB7}"/>
              </a:ext>
            </a:extLst>
          </p:cNvPr>
          <p:cNvSpPr>
            <a:spLocks noGrp="1"/>
          </p:cNvSpPr>
          <p:nvPr>
            <p:ph type="ctrTitle"/>
          </p:nvPr>
        </p:nvSpPr>
        <p:spPr/>
        <p:txBody>
          <a:bodyPr/>
          <a:lstStyle/>
          <a:p>
            <a:pPr eaLnBrk="1" hangingPunct="1"/>
            <a:r>
              <a:rPr lang="en-GB" altLang="en-US"/>
              <a:t>ENT</a:t>
            </a:r>
            <a:endParaRPr lang="en-US" altLang="en-US"/>
          </a:p>
        </p:txBody>
      </p:sp>
      <p:sp>
        <p:nvSpPr>
          <p:cNvPr id="2051" name="Subtitle 2">
            <a:extLst>
              <a:ext uri="{FF2B5EF4-FFF2-40B4-BE49-F238E27FC236}">
                <a16:creationId xmlns:a16="http://schemas.microsoft.com/office/drawing/2014/main" id="{A0AA332F-69C2-1182-0149-F5FA1CE95681}"/>
              </a:ext>
            </a:extLst>
          </p:cNvPr>
          <p:cNvSpPr>
            <a:spLocks noGrp="1"/>
          </p:cNvSpPr>
          <p:nvPr>
            <p:ph type="subTitle" idx="1"/>
          </p:nvPr>
        </p:nvSpPr>
        <p:spPr/>
        <p:txBody>
          <a:bodyPr/>
          <a:lstStyle/>
          <a:p>
            <a:pPr eaLnBrk="1" hangingPunct="1"/>
            <a:r>
              <a:rPr lang="en-GB" altLang="en-US" dirty="0">
                <a:solidFill>
                  <a:schemeClr val="accent4"/>
                </a:solidFill>
              </a:rPr>
              <a:t>An generalist’s guide...</a:t>
            </a:r>
          </a:p>
        </p:txBody>
      </p:sp>
      <p:sp>
        <p:nvSpPr>
          <p:cNvPr id="2" name="TextBox 1">
            <a:extLst>
              <a:ext uri="{FF2B5EF4-FFF2-40B4-BE49-F238E27FC236}">
                <a16:creationId xmlns:a16="http://schemas.microsoft.com/office/drawing/2014/main" id="{B589BE20-2222-3383-E613-3B8E037AB6B7}"/>
              </a:ext>
            </a:extLst>
          </p:cNvPr>
          <p:cNvSpPr txBox="1"/>
          <p:nvPr/>
        </p:nvSpPr>
        <p:spPr>
          <a:xfrm>
            <a:off x="866440" y="3352800"/>
            <a:ext cx="3773790" cy="369332"/>
          </a:xfrm>
          <a:prstGeom prst="rect">
            <a:avLst/>
          </a:prstGeom>
          <a:solidFill>
            <a:schemeClr val="accent3"/>
          </a:solidFill>
        </p:spPr>
        <p:txBody>
          <a:bodyPr wrap="none" rtlCol="0">
            <a:spAutoFit/>
          </a:bodyPr>
          <a:lstStyle/>
          <a:p>
            <a:r>
              <a:rPr lang="en-GB" b="1" dirty="0">
                <a:solidFill>
                  <a:schemeClr val="bg1"/>
                </a:solidFill>
              </a:rPr>
              <a:t>BRADFORD VTS TEACHING DECK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967439C-8D28-33C9-25EC-A381F69E3041}"/>
              </a:ext>
            </a:extLst>
          </p:cNvPr>
          <p:cNvSpPr>
            <a:spLocks noGrp="1"/>
          </p:cNvSpPr>
          <p:nvPr>
            <p:ph type="title"/>
          </p:nvPr>
        </p:nvSpPr>
        <p:spPr/>
        <p:txBody>
          <a:bodyPr/>
          <a:lstStyle/>
          <a:p>
            <a:r>
              <a:rPr lang="en-GB" altLang="en-US"/>
              <a:t>Dizziness 2: </a:t>
            </a:r>
            <a:r>
              <a:rPr lang="en-US" altLang="en-US"/>
              <a:t>Disequilibrium </a:t>
            </a:r>
          </a:p>
        </p:txBody>
      </p:sp>
      <p:sp>
        <p:nvSpPr>
          <p:cNvPr id="11267" name="Content Placeholder 2">
            <a:extLst>
              <a:ext uri="{FF2B5EF4-FFF2-40B4-BE49-F238E27FC236}">
                <a16:creationId xmlns:a16="http://schemas.microsoft.com/office/drawing/2014/main" id="{C5317D34-FFFB-ED74-C7C0-51B8222A392C}"/>
              </a:ext>
            </a:extLst>
          </p:cNvPr>
          <p:cNvSpPr>
            <a:spLocks noGrp="1"/>
          </p:cNvSpPr>
          <p:nvPr>
            <p:ph idx="1"/>
          </p:nvPr>
        </p:nvSpPr>
        <p:spPr/>
        <p:txBody>
          <a:bodyPr>
            <a:normAutofit fontScale="70000" lnSpcReduction="20000"/>
          </a:bodyPr>
          <a:lstStyle/>
          <a:p>
            <a:r>
              <a:rPr lang="en-US" altLang="en-US" sz="2000"/>
              <a:t>-is a sensation of unsteadiness, not localized to the head, that occurs when walking and that resolves at rest. </a:t>
            </a:r>
          </a:p>
          <a:p>
            <a:endParaRPr lang="en-US" altLang="en-US" sz="2000"/>
          </a:p>
          <a:p>
            <a:r>
              <a:rPr lang="en-US" altLang="en-US" sz="2000"/>
              <a:t>The most common cause of disequilibrium is "multiple sensory deficits" in elderly patients with reduction in vestibular, visual and proprioceptive function—all three of the balance-preserving senses. </a:t>
            </a:r>
          </a:p>
          <a:p>
            <a:endParaRPr lang="en-US" altLang="en-US" sz="2000"/>
          </a:p>
          <a:p>
            <a:r>
              <a:rPr lang="en-US" altLang="en-US" sz="2000"/>
              <a:t>Exclude peripheral neuropathy / cerebellar degeneration - alcohol consumption, nutrition, diabetes mellitus, and family history </a:t>
            </a:r>
          </a:p>
          <a:p>
            <a:endParaRPr lang="en-US" altLang="en-US" sz="2000"/>
          </a:p>
          <a:p>
            <a:r>
              <a:rPr lang="en-US" altLang="en-US" sz="2000"/>
              <a:t>Hearing loss would be associated with many causes of gradual vestibular dysfunction, such as acoustic neuroma, so ASK in history.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5425E99-7C93-D65D-5209-9D8A6AA420ED}"/>
              </a:ext>
            </a:extLst>
          </p:cNvPr>
          <p:cNvSpPr>
            <a:spLocks noGrp="1"/>
          </p:cNvSpPr>
          <p:nvPr>
            <p:ph type="title"/>
          </p:nvPr>
        </p:nvSpPr>
        <p:spPr/>
        <p:txBody>
          <a:bodyPr/>
          <a:lstStyle/>
          <a:p>
            <a:r>
              <a:rPr lang="en-GB" altLang="en-US" sz="4000"/>
              <a:t>Cause of dizziness 2: Disequilibrium</a:t>
            </a:r>
            <a:endParaRPr lang="en-US" altLang="en-US" sz="4000"/>
          </a:p>
        </p:txBody>
      </p:sp>
      <p:graphicFrame>
        <p:nvGraphicFramePr>
          <p:cNvPr id="4" name="Content Placeholder 3">
            <a:extLst>
              <a:ext uri="{FF2B5EF4-FFF2-40B4-BE49-F238E27FC236}">
                <a16:creationId xmlns:a16="http://schemas.microsoft.com/office/drawing/2014/main" id="{0B31AC91-24C2-77D6-73F8-4EAE80368B09}"/>
              </a:ext>
            </a:extLst>
          </p:cNvPr>
          <p:cNvGraphicFramePr>
            <a:graphicFrameLocks noGrp="1"/>
          </p:cNvGraphicFramePr>
          <p:nvPr>
            <p:ph idx="1"/>
            <p:extLst>
              <p:ext uri="{D42A27DB-BD31-4B8C-83A1-F6EECF244321}">
                <p14:modId xmlns:p14="http://schemas.microsoft.com/office/powerpoint/2010/main" val="3826088227"/>
              </p:ext>
            </p:extLst>
          </p:nvPr>
        </p:nvGraphicFramePr>
        <p:xfrm>
          <a:off x="863600" y="2489200"/>
          <a:ext cx="6346824" cy="2743199"/>
        </p:xfrm>
        <a:graphic>
          <a:graphicData uri="http://schemas.openxmlformats.org/drawingml/2006/table">
            <a:tbl>
              <a:tblPr firstRow="1" bandRow="1">
                <a:tableStyleId>{5C22544A-7EE6-4342-B048-85BDC9FD1C3A}</a:tableStyleId>
              </a:tblPr>
              <a:tblGrid>
                <a:gridCol w="2115608">
                  <a:extLst>
                    <a:ext uri="{9D8B030D-6E8A-4147-A177-3AD203B41FA5}">
                      <a16:colId xmlns:a16="http://schemas.microsoft.com/office/drawing/2014/main" val="20000"/>
                    </a:ext>
                  </a:extLst>
                </a:gridCol>
                <a:gridCol w="2115608">
                  <a:extLst>
                    <a:ext uri="{9D8B030D-6E8A-4147-A177-3AD203B41FA5}">
                      <a16:colId xmlns:a16="http://schemas.microsoft.com/office/drawing/2014/main" val="20001"/>
                    </a:ext>
                  </a:extLst>
                </a:gridCol>
                <a:gridCol w="2115608">
                  <a:extLst>
                    <a:ext uri="{9D8B030D-6E8A-4147-A177-3AD203B41FA5}">
                      <a16:colId xmlns:a16="http://schemas.microsoft.com/office/drawing/2014/main" val="20002"/>
                    </a:ext>
                  </a:extLst>
                </a:gridCol>
              </a:tblGrid>
              <a:tr h="528373">
                <a:tc>
                  <a:txBody>
                    <a:bodyPr/>
                    <a:lstStyle/>
                    <a:p>
                      <a:pPr algn="ctr"/>
                      <a:r>
                        <a:rPr lang="en-GB" sz="1400" dirty="0"/>
                        <a:t>Cause</a:t>
                      </a:r>
                      <a:endParaRPr lang="en-US" sz="1400" dirty="0"/>
                    </a:p>
                  </a:txBody>
                  <a:tcPr marL="70520" marR="70520"/>
                </a:tc>
                <a:tc>
                  <a:txBody>
                    <a:bodyPr/>
                    <a:lstStyle/>
                    <a:p>
                      <a:pPr algn="ctr"/>
                      <a:r>
                        <a:rPr lang="en-GB" sz="1400" dirty="0"/>
                        <a:t>Key feature from history</a:t>
                      </a:r>
                      <a:endParaRPr lang="en-US" sz="1400" dirty="0"/>
                    </a:p>
                  </a:txBody>
                  <a:tcPr marL="70520" marR="70520"/>
                </a:tc>
                <a:tc>
                  <a:txBody>
                    <a:bodyPr/>
                    <a:lstStyle/>
                    <a:p>
                      <a:pPr algn="ctr"/>
                      <a:r>
                        <a:rPr lang="en-GB" sz="1400" dirty="0"/>
                        <a:t>Key sign from examination</a:t>
                      </a:r>
                      <a:endParaRPr lang="en-US" sz="1400" dirty="0"/>
                    </a:p>
                  </a:txBody>
                  <a:tcPr marL="70520" marR="70520"/>
                </a:tc>
                <a:extLst>
                  <a:ext uri="{0D108BD9-81ED-4DB2-BD59-A6C34878D82A}">
                    <a16:rowId xmlns:a16="http://schemas.microsoft.com/office/drawing/2014/main" val="10000"/>
                  </a:ext>
                </a:extLst>
              </a:tr>
              <a:tr h="1302839">
                <a:tc>
                  <a:txBody>
                    <a:bodyPr/>
                    <a:lstStyle/>
                    <a:p>
                      <a:r>
                        <a:rPr lang="en-GB" sz="1400" dirty="0"/>
                        <a:t>Multiple sensory deficits in elderly patients 1-17%</a:t>
                      </a:r>
                      <a:endParaRPr lang="en-US" sz="1400" dirty="0"/>
                    </a:p>
                  </a:txBody>
                  <a:tcPr marL="70520" marR="70520"/>
                </a:tc>
                <a:tc>
                  <a:txBody>
                    <a:bodyPr/>
                    <a:lstStyle/>
                    <a:p>
                      <a:r>
                        <a:rPr lang="en-GB" sz="1400" dirty="0"/>
                        <a:t>No dizziness at rest.</a:t>
                      </a:r>
                      <a:r>
                        <a:rPr lang="en-GB" sz="1400" baseline="0" dirty="0"/>
                        <a:t> Relieved by touching wall</a:t>
                      </a:r>
                      <a:endParaRPr lang="en-US" sz="1400" dirty="0"/>
                    </a:p>
                  </a:txBody>
                  <a:tcPr marL="70520" marR="70520"/>
                </a:tc>
                <a:tc>
                  <a:txBody>
                    <a:bodyPr/>
                    <a:lstStyle/>
                    <a:p>
                      <a:r>
                        <a:rPr lang="en-GB" sz="1400" dirty="0"/>
                        <a:t>Gait. </a:t>
                      </a:r>
                      <a:r>
                        <a:rPr lang="en-GB" sz="1400" dirty="0" err="1"/>
                        <a:t>Rombergs</a:t>
                      </a:r>
                      <a:r>
                        <a:rPr lang="en-GB" sz="1400" dirty="0"/>
                        <a:t>.</a:t>
                      </a:r>
                      <a:r>
                        <a:rPr lang="en-GB" sz="1400" baseline="0" dirty="0"/>
                        <a:t> Look for cataracts, </a:t>
                      </a:r>
                      <a:r>
                        <a:rPr lang="en-GB" sz="1400" baseline="0" dirty="0" err="1"/>
                        <a:t>maculopathy</a:t>
                      </a:r>
                      <a:r>
                        <a:rPr lang="en-GB" sz="1400" baseline="0" dirty="0"/>
                        <a:t>, V/A.</a:t>
                      </a:r>
                      <a:endParaRPr lang="en-US" sz="1400" dirty="0"/>
                    </a:p>
                  </a:txBody>
                  <a:tcPr marL="70520" marR="70520"/>
                </a:tc>
                <a:extLst>
                  <a:ext uri="{0D108BD9-81ED-4DB2-BD59-A6C34878D82A}">
                    <a16:rowId xmlns:a16="http://schemas.microsoft.com/office/drawing/2014/main" val="10001"/>
                  </a:ext>
                </a:extLst>
              </a:tr>
              <a:tr h="911987">
                <a:tc>
                  <a:txBody>
                    <a:bodyPr/>
                    <a:lstStyle/>
                    <a:p>
                      <a:r>
                        <a:rPr lang="en-GB" sz="1400" dirty="0"/>
                        <a:t>Peripheral Neuropathy</a:t>
                      </a:r>
                    </a:p>
                    <a:p>
                      <a:r>
                        <a:rPr lang="en-GB" sz="1400" dirty="0"/>
                        <a:t>5%</a:t>
                      </a:r>
                      <a:endParaRPr lang="en-US" sz="1400" dirty="0"/>
                    </a:p>
                  </a:txBody>
                  <a:tcPr marL="70520" marR="70520"/>
                </a:tc>
                <a:tc>
                  <a:txBody>
                    <a:bodyPr/>
                    <a:lstStyle/>
                    <a:p>
                      <a:r>
                        <a:rPr lang="en-GB" sz="1400" dirty="0"/>
                        <a:t>Alcohol, DM, Toxins, Vitamin deficiency.</a:t>
                      </a:r>
                      <a:endParaRPr lang="en-US" sz="1400" dirty="0"/>
                    </a:p>
                  </a:txBody>
                  <a:tcPr marL="70520" marR="70520"/>
                </a:tc>
                <a:tc>
                  <a:txBody>
                    <a:bodyPr/>
                    <a:lstStyle/>
                    <a:p>
                      <a:r>
                        <a:rPr lang="en-GB" sz="1400" dirty="0" err="1"/>
                        <a:t>Rombergs</a:t>
                      </a:r>
                      <a:r>
                        <a:rPr lang="en-GB" sz="1400" dirty="0"/>
                        <a:t> +</a:t>
                      </a:r>
                      <a:r>
                        <a:rPr lang="en-GB" sz="1400" dirty="0" err="1"/>
                        <a:t>ve</a:t>
                      </a:r>
                      <a:r>
                        <a:rPr lang="en-GB" sz="1400" dirty="0"/>
                        <a:t>.  Sensory</a:t>
                      </a:r>
                      <a:r>
                        <a:rPr lang="en-GB" sz="1400" baseline="0" dirty="0"/>
                        <a:t> loss, decreased reflexes.</a:t>
                      </a:r>
                      <a:endParaRPr lang="en-US" sz="1400" dirty="0"/>
                    </a:p>
                  </a:txBody>
                  <a:tcPr marL="70520" marR="70520"/>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8D238F1-332D-A965-0E54-D4E454F42404}"/>
              </a:ext>
            </a:extLst>
          </p:cNvPr>
          <p:cNvSpPr>
            <a:spLocks noGrp="1"/>
          </p:cNvSpPr>
          <p:nvPr>
            <p:ph type="title"/>
          </p:nvPr>
        </p:nvSpPr>
        <p:spPr/>
        <p:txBody>
          <a:bodyPr/>
          <a:lstStyle/>
          <a:p>
            <a:r>
              <a:rPr lang="en-GB" altLang="en-US"/>
              <a:t>Dizziness 3: </a:t>
            </a:r>
            <a:r>
              <a:rPr lang="en-US" altLang="en-US"/>
              <a:t>Presyncope</a:t>
            </a:r>
          </a:p>
        </p:txBody>
      </p:sp>
      <p:sp>
        <p:nvSpPr>
          <p:cNvPr id="13315" name="Content Placeholder 2">
            <a:extLst>
              <a:ext uri="{FF2B5EF4-FFF2-40B4-BE49-F238E27FC236}">
                <a16:creationId xmlns:a16="http://schemas.microsoft.com/office/drawing/2014/main" id="{17FAEDE1-98E6-ABBB-6A3E-8B0CFBF77BEC}"/>
              </a:ext>
            </a:extLst>
          </p:cNvPr>
          <p:cNvSpPr>
            <a:spLocks noGrp="1"/>
          </p:cNvSpPr>
          <p:nvPr>
            <p:ph idx="1"/>
          </p:nvPr>
        </p:nvSpPr>
        <p:spPr/>
        <p:txBody>
          <a:bodyPr>
            <a:normAutofit fontScale="62500" lnSpcReduction="20000"/>
          </a:bodyPr>
          <a:lstStyle/>
          <a:p>
            <a:endParaRPr lang="en-US" altLang="en-US" sz="2000" b="1"/>
          </a:p>
          <a:p>
            <a:r>
              <a:rPr lang="en-US" altLang="en-US" sz="2000" b="1"/>
              <a:t>is the lightheadedness of a near-faint</a:t>
            </a:r>
            <a:r>
              <a:rPr lang="en-US" altLang="en-US" sz="2000"/>
              <a:t>. </a:t>
            </a:r>
          </a:p>
          <a:p>
            <a:r>
              <a:rPr lang="en-US" altLang="en-US" sz="2000"/>
              <a:t>Features of a patient’s dizziness may suggest specific diagnoses, so </a:t>
            </a:r>
          </a:p>
          <a:p>
            <a:r>
              <a:rPr lang="en-US" altLang="en-US" sz="2000"/>
              <a:t>    sudden onset of presyncope is suspicious for </a:t>
            </a:r>
            <a:r>
              <a:rPr lang="en-US" altLang="en-US" sz="2000" b="1"/>
              <a:t>arrhythmia </a:t>
            </a:r>
          </a:p>
          <a:p>
            <a:r>
              <a:rPr lang="en-US" altLang="en-US" sz="2000"/>
              <a:t>    exertional presyncope classically suggests </a:t>
            </a:r>
            <a:r>
              <a:rPr lang="en-US" altLang="en-US" sz="2000" b="1"/>
              <a:t>aortic stenosis; </a:t>
            </a:r>
          </a:p>
          <a:p>
            <a:r>
              <a:rPr lang="en-US" altLang="en-US" sz="2000"/>
              <a:t>    presyncope with emotional stress or on urination suggests </a:t>
            </a:r>
            <a:r>
              <a:rPr lang="en-US" altLang="en-US" sz="2000" b="1"/>
              <a:t>vasomotor    </a:t>
            </a:r>
          </a:p>
          <a:p>
            <a:pPr>
              <a:buFont typeface="Arial" panose="020B0604020202020204" pitchFamily="34" charset="0"/>
              <a:buNone/>
            </a:pPr>
            <a:r>
              <a:rPr lang="en-US" altLang="en-US" sz="2000" b="1"/>
              <a:t>          syncope</a:t>
            </a:r>
            <a:r>
              <a:rPr lang="en-US" altLang="en-US" sz="2000"/>
              <a:t>. </a:t>
            </a:r>
          </a:p>
          <a:p>
            <a:r>
              <a:rPr lang="en-US" altLang="en-US" sz="2000"/>
              <a:t>    Presyncope on standing, or orthostatic hypotension, has an </a:t>
            </a:r>
            <a:r>
              <a:rPr lang="en-US" altLang="en-US" sz="2000" b="1"/>
              <a:t>enormous </a:t>
            </a:r>
          </a:p>
          <a:p>
            <a:pPr>
              <a:buFont typeface="Arial" panose="020B0604020202020204" pitchFamily="34" charset="0"/>
              <a:buNone/>
            </a:pPr>
            <a:r>
              <a:rPr lang="en-US" altLang="en-US" sz="2000" b="1"/>
              <a:t>          differential diagnosis</a:t>
            </a:r>
            <a:r>
              <a:rPr lang="en-US" altLang="en-US" sz="2000"/>
              <a:t>.</a:t>
            </a:r>
          </a:p>
          <a:p>
            <a:r>
              <a:rPr lang="en-US" altLang="en-US" sz="2000"/>
              <a:t>Medications are a common cause of orthostasis.</a:t>
            </a:r>
          </a:p>
          <a:p>
            <a:r>
              <a:rPr lang="en-US" altLang="en-US" sz="2000"/>
              <a:t>Peripheral neuropathy is also a common cause, most often from diabetes.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9E4C67B-F6CD-D92D-8276-8B31F029D362}"/>
              </a:ext>
            </a:extLst>
          </p:cNvPr>
          <p:cNvSpPr>
            <a:spLocks noGrp="1"/>
          </p:cNvSpPr>
          <p:nvPr>
            <p:ph type="title"/>
          </p:nvPr>
        </p:nvSpPr>
        <p:spPr/>
        <p:txBody>
          <a:bodyPr/>
          <a:lstStyle/>
          <a:p>
            <a:r>
              <a:rPr lang="en-GB" altLang="en-US" sz="4000"/>
              <a:t>Cause of dizziness 3: Presyncope</a:t>
            </a:r>
            <a:endParaRPr lang="en-US" altLang="en-US" sz="4000"/>
          </a:p>
        </p:txBody>
      </p:sp>
      <p:graphicFrame>
        <p:nvGraphicFramePr>
          <p:cNvPr id="4" name="Content Placeholder 3">
            <a:extLst>
              <a:ext uri="{FF2B5EF4-FFF2-40B4-BE49-F238E27FC236}">
                <a16:creationId xmlns:a16="http://schemas.microsoft.com/office/drawing/2014/main" id="{B2315349-38E6-016F-39DE-AA00ECBEBAD0}"/>
              </a:ext>
            </a:extLst>
          </p:cNvPr>
          <p:cNvGraphicFramePr>
            <a:graphicFrameLocks noGrp="1"/>
          </p:cNvGraphicFramePr>
          <p:nvPr>
            <p:ph idx="1"/>
            <p:extLst>
              <p:ext uri="{D42A27DB-BD31-4B8C-83A1-F6EECF244321}">
                <p14:modId xmlns:p14="http://schemas.microsoft.com/office/powerpoint/2010/main" val="1738968852"/>
              </p:ext>
            </p:extLst>
          </p:nvPr>
        </p:nvGraphicFramePr>
        <p:xfrm>
          <a:off x="863600" y="2489200"/>
          <a:ext cx="6346824" cy="3770027"/>
        </p:xfrm>
        <a:graphic>
          <a:graphicData uri="http://schemas.openxmlformats.org/drawingml/2006/table">
            <a:tbl>
              <a:tblPr firstRow="1" bandRow="1">
                <a:tableStyleId>{5C22544A-7EE6-4342-B048-85BDC9FD1C3A}</a:tableStyleId>
              </a:tblPr>
              <a:tblGrid>
                <a:gridCol w="2115608">
                  <a:extLst>
                    <a:ext uri="{9D8B030D-6E8A-4147-A177-3AD203B41FA5}">
                      <a16:colId xmlns:a16="http://schemas.microsoft.com/office/drawing/2014/main" val="20000"/>
                    </a:ext>
                  </a:extLst>
                </a:gridCol>
                <a:gridCol w="2115608">
                  <a:extLst>
                    <a:ext uri="{9D8B030D-6E8A-4147-A177-3AD203B41FA5}">
                      <a16:colId xmlns:a16="http://schemas.microsoft.com/office/drawing/2014/main" val="20001"/>
                    </a:ext>
                  </a:extLst>
                </a:gridCol>
                <a:gridCol w="2115608">
                  <a:extLst>
                    <a:ext uri="{9D8B030D-6E8A-4147-A177-3AD203B41FA5}">
                      <a16:colId xmlns:a16="http://schemas.microsoft.com/office/drawing/2014/main" val="20002"/>
                    </a:ext>
                  </a:extLst>
                </a:gridCol>
              </a:tblGrid>
              <a:tr h="461946">
                <a:tc>
                  <a:txBody>
                    <a:bodyPr/>
                    <a:lstStyle/>
                    <a:p>
                      <a:pPr algn="ctr"/>
                      <a:r>
                        <a:rPr lang="en-GB" sz="1400" dirty="0"/>
                        <a:t>Cause</a:t>
                      </a:r>
                      <a:endParaRPr lang="en-US" sz="1400" dirty="0"/>
                    </a:p>
                  </a:txBody>
                  <a:tcPr marL="70520" marR="70520"/>
                </a:tc>
                <a:tc>
                  <a:txBody>
                    <a:bodyPr/>
                    <a:lstStyle/>
                    <a:p>
                      <a:pPr algn="ctr"/>
                      <a:r>
                        <a:rPr lang="en-GB" sz="1400" dirty="0"/>
                        <a:t>Key feature from history</a:t>
                      </a:r>
                      <a:endParaRPr lang="en-US" sz="1400" dirty="0"/>
                    </a:p>
                  </a:txBody>
                  <a:tcPr marL="70520" marR="70520"/>
                </a:tc>
                <a:tc>
                  <a:txBody>
                    <a:bodyPr/>
                    <a:lstStyle/>
                    <a:p>
                      <a:pPr algn="ctr"/>
                      <a:r>
                        <a:rPr lang="en-GB" sz="1400" dirty="0"/>
                        <a:t>Key sign from examination</a:t>
                      </a:r>
                      <a:endParaRPr lang="en-US" sz="1400" dirty="0"/>
                    </a:p>
                  </a:txBody>
                  <a:tcPr marL="70520" marR="70520"/>
                </a:tc>
                <a:extLst>
                  <a:ext uri="{0D108BD9-81ED-4DB2-BD59-A6C34878D82A}">
                    <a16:rowId xmlns:a16="http://schemas.microsoft.com/office/drawing/2014/main" val="10000"/>
                  </a:ext>
                </a:extLst>
              </a:tr>
              <a:tr h="1139045">
                <a:tc>
                  <a:txBody>
                    <a:bodyPr/>
                    <a:lstStyle/>
                    <a:p>
                      <a:r>
                        <a:rPr lang="en-US" sz="1400" kern="1200" baseline="0" dirty="0">
                          <a:solidFill>
                            <a:schemeClr val="dk1"/>
                          </a:solidFill>
                          <a:latin typeface="+mn-lt"/>
                          <a:ea typeface="+mn-ea"/>
                          <a:cs typeface="+mn-cs"/>
                        </a:rPr>
                        <a:t>Orthostatic</a:t>
                      </a:r>
                    </a:p>
                    <a:p>
                      <a:r>
                        <a:rPr lang="en-US" sz="1400" kern="1200" baseline="0" dirty="0">
                          <a:solidFill>
                            <a:schemeClr val="dk1"/>
                          </a:solidFill>
                          <a:latin typeface="+mn-lt"/>
                          <a:ea typeface="+mn-ea"/>
                          <a:cs typeface="+mn-cs"/>
                        </a:rPr>
                        <a:t>hypotension (incl.</a:t>
                      </a:r>
                    </a:p>
                    <a:p>
                      <a:r>
                        <a:rPr lang="en-US" sz="1400" kern="1200" baseline="0" dirty="0">
                          <a:solidFill>
                            <a:schemeClr val="dk1"/>
                          </a:solidFill>
                          <a:latin typeface="+mn-lt"/>
                          <a:ea typeface="+mn-ea"/>
                          <a:cs typeface="+mn-cs"/>
                        </a:rPr>
                        <a:t>meds, infection) 2-7%</a:t>
                      </a:r>
                      <a:endParaRPr lang="en-US" sz="1400" dirty="0"/>
                    </a:p>
                  </a:txBody>
                  <a:tcPr marL="70520" marR="70520"/>
                </a:tc>
                <a:tc>
                  <a:txBody>
                    <a:bodyPr/>
                    <a:lstStyle/>
                    <a:p>
                      <a:r>
                        <a:rPr lang="en-GB" sz="1400" dirty="0"/>
                        <a:t>Dizziness occurs on assuming upright posture</a:t>
                      </a:r>
                      <a:endParaRPr lang="en-US" sz="1400" dirty="0"/>
                    </a:p>
                  </a:txBody>
                  <a:tcPr marL="70520" marR="70520"/>
                </a:tc>
                <a:tc>
                  <a:txBody>
                    <a:bodyPr/>
                    <a:lstStyle/>
                    <a:p>
                      <a:r>
                        <a:rPr lang="en-GB" sz="1400" dirty="0"/>
                        <a:t>Postural BP drop. Rectal exam (PR blood). Anaemia.</a:t>
                      </a:r>
                      <a:endParaRPr lang="en-US" sz="1400" dirty="0"/>
                    </a:p>
                  </a:txBody>
                  <a:tcPr marL="70520" marR="70520"/>
                </a:tc>
                <a:extLst>
                  <a:ext uri="{0D108BD9-81ED-4DB2-BD59-A6C34878D82A}">
                    <a16:rowId xmlns:a16="http://schemas.microsoft.com/office/drawing/2014/main" val="10001"/>
                  </a:ext>
                </a:extLst>
              </a:tr>
              <a:tr h="461946">
                <a:tc>
                  <a:txBody>
                    <a:bodyPr/>
                    <a:lstStyle/>
                    <a:p>
                      <a:r>
                        <a:rPr lang="en-GB" sz="1400" dirty="0"/>
                        <a:t>Arrhythmia up to 5%</a:t>
                      </a:r>
                      <a:endParaRPr lang="en-US" sz="1400" dirty="0"/>
                    </a:p>
                  </a:txBody>
                  <a:tcPr marL="70520" marR="70520"/>
                </a:tc>
                <a:tc>
                  <a:txBody>
                    <a:bodyPr/>
                    <a:lstStyle/>
                    <a:p>
                      <a:r>
                        <a:rPr lang="en-GB" sz="1400" dirty="0"/>
                        <a:t>Abrupt onset:</a:t>
                      </a:r>
                      <a:r>
                        <a:rPr lang="en-GB" sz="1400" baseline="0" dirty="0"/>
                        <a:t> palpitations</a:t>
                      </a:r>
                      <a:endParaRPr lang="en-US" sz="1400" dirty="0"/>
                    </a:p>
                  </a:txBody>
                  <a:tcPr marL="70520" marR="70520"/>
                </a:tc>
                <a:tc>
                  <a:txBody>
                    <a:bodyPr/>
                    <a:lstStyle/>
                    <a:p>
                      <a:r>
                        <a:rPr lang="en-GB" sz="1400" dirty="0" err="1"/>
                        <a:t>Tachy</a:t>
                      </a:r>
                      <a:r>
                        <a:rPr lang="en-GB" sz="1400" dirty="0"/>
                        <a:t>/</a:t>
                      </a:r>
                      <a:r>
                        <a:rPr lang="en-GB" sz="1400" dirty="0" err="1"/>
                        <a:t>brady</a:t>
                      </a:r>
                      <a:r>
                        <a:rPr lang="en-GB" sz="1400" dirty="0"/>
                        <a:t> </a:t>
                      </a:r>
                      <a:r>
                        <a:rPr lang="en-GB" sz="1400" dirty="0" err="1"/>
                        <a:t>cardia</a:t>
                      </a:r>
                      <a:endParaRPr lang="en-US" sz="1400" dirty="0"/>
                    </a:p>
                  </a:txBody>
                  <a:tcPr marL="70520" marR="70520"/>
                </a:tc>
                <a:extLst>
                  <a:ext uri="{0D108BD9-81ED-4DB2-BD59-A6C34878D82A}">
                    <a16:rowId xmlns:a16="http://schemas.microsoft.com/office/drawing/2014/main" val="10002"/>
                  </a:ext>
                </a:extLst>
              </a:tr>
              <a:tr h="797331">
                <a:tc>
                  <a:txBody>
                    <a:bodyPr/>
                    <a:lstStyle/>
                    <a:p>
                      <a:r>
                        <a:rPr lang="en-GB" sz="1400" dirty="0"/>
                        <a:t>Vasomotor</a:t>
                      </a:r>
                      <a:r>
                        <a:rPr lang="en-GB" sz="1400" baseline="0" dirty="0"/>
                        <a:t> or Vasovagal </a:t>
                      </a:r>
                      <a:endParaRPr lang="en-US" sz="1400" dirty="0"/>
                    </a:p>
                  </a:txBody>
                  <a:tcPr marL="70520" marR="70520"/>
                </a:tc>
                <a:tc>
                  <a:txBody>
                    <a:bodyPr/>
                    <a:lstStyle/>
                    <a:p>
                      <a:r>
                        <a:rPr lang="en-GB" sz="1400" dirty="0"/>
                        <a:t>Previous </a:t>
                      </a:r>
                      <a:r>
                        <a:rPr lang="en-GB" sz="1400" dirty="0" err="1"/>
                        <a:t>occurences</a:t>
                      </a:r>
                      <a:r>
                        <a:rPr lang="en-GB" sz="1400" dirty="0"/>
                        <a:t>, emotional distress</a:t>
                      </a:r>
                      <a:endParaRPr lang="en-US" sz="1400" dirty="0"/>
                    </a:p>
                  </a:txBody>
                  <a:tcPr marL="70520" marR="70520"/>
                </a:tc>
                <a:tc>
                  <a:txBody>
                    <a:bodyPr/>
                    <a:lstStyle/>
                    <a:p>
                      <a:r>
                        <a:rPr lang="en-GB" sz="1400" dirty="0"/>
                        <a:t>Nil</a:t>
                      </a:r>
                      <a:endParaRPr lang="en-US" sz="1400" dirty="0"/>
                    </a:p>
                  </a:txBody>
                  <a:tcPr marL="70520" marR="70520"/>
                </a:tc>
                <a:extLst>
                  <a:ext uri="{0D108BD9-81ED-4DB2-BD59-A6C34878D82A}">
                    <a16:rowId xmlns:a16="http://schemas.microsoft.com/office/drawing/2014/main" val="10003"/>
                  </a:ext>
                </a:extLst>
              </a:tr>
              <a:tr h="797331">
                <a:tc>
                  <a:txBody>
                    <a:bodyPr/>
                    <a:lstStyle/>
                    <a:p>
                      <a:r>
                        <a:rPr lang="en-GB" sz="1400" dirty="0"/>
                        <a:t>Situational e.g. </a:t>
                      </a:r>
                      <a:r>
                        <a:rPr lang="en-GB" sz="1400" dirty="0" err="1"/>
                        <a:t>Micturitional</a:t>
                      </a:r>
                      <a:r>
                        <a:rPr lang="en-GB" sz="1400" baseline="0" dirty="0"/>
                        <a:t> 1%</a:t>
                      </a:r>
                      <a:endParaRPr lang="en-US" sz="1400" dirty="0"/>
                    </a:p>
                  </a:txBody>
                  <a:tcPr marL="70520" marR="70520"/>
                </a:tc>
                <a:tc>
                  <a:txBody>
                    <a:bodyPr/>
                    <a:lstStyle/>
                    <a:p>
                      <a:r>
                        <a:rPr lang="en-GB" sz="1400" dirty="0"/>
                        <a:t>Ask re events surrounding episode</a:t>
                      </a:r>
                      <a:endParaRPr lang="en-US" sz="1400" dirty="0"/>
                    </a:p>
                  </a:txBody>
                  <a:tcPr marL="70520" marR="70520"/>
                </a:tc>
                <a:tc>
                  <a:txBody>
                    <a:bodyPr/>
                    <a:lstStyle/>
                    <a:p>
                      <a:r>
                        <a:rPr lang="en-GB" sz="1400" dirty="0"/>
                        <a:t>Nil.</a:t>
                      </a:r>
                      <a:endParaRPr lang="en-US" sz="1400" dirty="0"/>
                    </a:p>
                  </a:txBody>
                  <a:tcPr marL="70520" marR="70520"/>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5D20E41-7545-7126-3332-ED2CBB290EF3}"/>
              </a:ext>
            </a:extLst>
          </p:cNvPr>
          <p:cNvSpPr>
            <a:spLocks noGrp="1"/>
          </p:cNvSpPr>
          <p:nvPr>
            <p:ph type="title"/>
          </p:nvPr>
        </p:nvSpPr>
        <p:spPr/>
        <p:txBody>
          <a:bodyPr/>
          <a:lstStyle/>
          <a:p>
            <a:r>
              <a:rPr lang="en-GB" altLang="en-US"/>
              <a:t>Dizziness 4: </a:t>
            </a:r>
            <a:r>
              <a:rPr lang="en-US" altLang="en-US" i="1"/>
              <a:t>Nonspecific dizziness</a:t>
            </a:r>
            <a:endParaRPr lang="en-US" altLang="en-US"/>
          </a:p>
        </p:txBody>
      </p:sp>
      <p:sp>
        <p:nvSpPr>
          <p:cNvPr id="15363" name="Content Placeholder 2">
            <a:extLst>
              <a:ext uri="{FF2B5EF4-FFF2-40B4-BE49-F238E27FC236}">
                <a16:creationId xmlns:a16="http://schemas.microsoft.com/office/drawing/2014/main" id="{97AB3235-4F7C-AEEF-1F22-EC3EA07D02CE}"/>
              </a:ext>
            </a:extLst>
          </p:cNvPr>
          <p:cNvSpPr>
            <a:spLocks noGrp="1"/>
          </p:cNvSpPr>
          <p:nvPr>
            <p:ph idx="1"/>
          </p:nvPr>
        </p:nvSpPr>
        <p:spPr/>
        <p:txBody>
          <a:bodyPr>
            <a:normAutofit fontScale="85000" lnSpcReduction="10000"/>
          </a:bodyPr>
          <a:lstStyle/>
          <a:p>
            <a:endParaRPr lang="en-US" altLang="en-US" sz="2000"/>
          </a:p>
          <a:p>
            <a:r>
              <a:rPr lang="en-US" altLang="en-US" sz="2000"/>
              <a:t>Many patients with dizziness have neither vertigo, disequilibrium, nor presyncope. </a:t>
            </a:r>
          </a:p>
          <a:p>
            <a:r>
              <a:rPr lang="en-US" altLang="en-US" sz="2000"/>
              <a:t>Their history is distinguished mostly by its vagueness  e.g. feeling of floating, disconnectedness, unreality, (depersonalization) or fear of losing control. </a:t>
            </a:r>
          </a:p>
          <a:p>
            <a:r>
              <a:rPr lang="en-US" altLang="en-US" sz="2000"/>
              <a:t>These patients tend to have a psychiatric disorder such as anxiety or panic disorder.</a:t>
            </a:r>
          </a:p>
          <a:p>
            <a:r>
              <a:rPr lang="en-US" altLang="en-US" sz="2000"/>
              <a:t>sleep pattern, loss of appetite, concentration disturbance, and suicidal ideation) and panic symptoms (diaphoresis, flushing, palpitations, chest pressure, paraesthesias, and nausea) should be sought.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36C51A3D-D12A-A218-4E32-77F3EDC2B76D}"/>
              </a:ext>
            </a:extLst>
          </p:cNvPr>
          <p:cNvSpPr>
            <a:spLocks noGrp="1"/>
          </p:cNvSpPr>
          <p:nvPr>
            <p:ph type="title"/>
          </p:nvPr>
        </p:nvSpPr>
        <p:spPr/>
        <p:txBody>
          <a:bodyPr/>
          <a:lstStyle/>
          <a:p>
            <a:r>
              <a:rPr lang="en-GB" altLang="en-US" sz="3200"/>
              <a:t>Cause of dizziness 4: Non specific unsteadiness</a:t>
            </a:r>
            <a:endParaRPr lang="en-US" altLang="en-US" sz="3200"/>
          </a:p>
        </p:txBody>
      </p:sp>
      <p:graphicFrame>
        <p:nvGraphicFramePr>
          <p:cNvPr id="4" name="Content Placeholder 3">
            <a:extLst>
              <a:ext uri="{FF2B5EF4-FFF2-40B4-BE49-F238E27FC236}">
                <a16:creationId xmlns:a16="http://schemas.microsoft.com/office/drawing/2014/main" id="{BA653C41-7BA5-ABF7-0CFA-7A9802992477}"/>
              </a:ext>
            </a:extLst>
          </p:cNvPr>
          <p:cNvGraphicFramePr>
            <a:graphicFrameLocks noGrp="1"/>
          </p:cNvGraphicFramePr>
          <p:nvPr>
            <p:ph idx="1"/>
            <p:extLst>
              <p:ext uri="{D42A27DB-BD31-4B8C-83A1-F6EECF244321}">
                <p14:modId xmlns:p14="http://schemas.microsoft.com/office/powerpoint/2010/main" val="90930754"/>
              </p:ext>
            </p:extLst>
          </p:nvPr>
        </p:nvGraphicFramePr>
        <p:xfrm>
          <a:off x="863600" y="2489200"/>
          <a:ext cx="7061200" cy="3987800"/>
        </p:xfrm>
        <a:graphic>
          <a:graphicData uri="http://schemas.openxmlformats.org/drawingml/2006/table">
            <a:tbl>
              <a:tblPr firstRow="1" bandRow="1">
                <a:tableStyleId>{5C22544A-7EE6-4342-B048-85BDC9FD1C3A}</a:tableStyleId>
              </a:tblPr>
              <a:tblGrid>
                <a:gridCol w="2115608">
                  <a:extLst>
                    <a:ext uri="{9D8B030D-6E8A-4147-A177-3AD203B41FA5}">
                      <a16:colId xmlns:a16="http://schemas.microsoft.com/office/drawing/2014/main" val="20000"/>
                    </a:ext>
                  </a:extLst>
                </a:gridCol>
                <a:gridCol w="2583392">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tblGrid>
              <a:tr h="365747">
                <a:tc>
                  <a:txBody>
                    <a:bodyPr/>
                    <a:lstStyle/>
                    <a:p>
                      <a:pPr algn="ctr"/>
                      <a:r>
                        <a:rPr lang="en-GB" sz="1400" dirty="0"/>
                        <a:t>Cause</a:t>
                      </a:r>
                      <a:endParaRPr lang="en-US" sz="1400" dirty="0"/>
                    </a:p>
                  </a:txBody>
                  <a:tcPr marL="70520" marR="70520" marT="45718" marB="45718"/>
                </a:tc>
                <a:tc>
                  <a:txBody>
                    <a:bodyPr/>
                    <a:lstStyle/>
                    <a:p>
                      <a:pPr algn="ctr"/>
                      <a:r>
                        <a:rPr lang="en-GB" sz="1400" dirty="0"/>
                        <a:t>Key feature from history</a:t>
                      </a:r>
                      <a:endParaRPr lang="en-US" sz="1400" dirty="0"/>
                    </a:p>
                  </a:txBody>
                  <a:tcPr marL="70520" marR="70520" marT="45718" marB="45718"/>
                </a:tc>
                <a:tc>
                  <a:txBody>
                    <a:bodyPr/>
                    <a:lstStyle/>
                    <a:p>
                      <a:pPr algn="ctr"/>
                      <a:r>
                        <a:rPr lang="en-GB" sz="1400" dirty="0"/>
                        <a:t>Key sign from examination</a:t>
                      </a:r>
                      <a:endParaRPr lang="en-US" sz="1400" dirty="0"/>
                    </a:p>
                  </a:txBody>
                  <a:tcPr marL="70520" marR="70520" marT="45718" marB="45718"/>
                </a:tc>
                <a:extLst>
                  <a:ext uri="{0D108BD9-81ED-4DB2-BD59-A6C34878D82A}">
                    <a16:rowId xmlns:a16="http://schemas.microsoft.com/office/drawing/2014/main" val="10000"/>
                  </a:ext>
                </a:extLst>
              </a:tr>
              <a:tr h="2285916">
                <a:tc>
                  <a:txBody>
                    <a:bodyPr/>
                    <a:lstStyle/>
                    <a:p>
                      <a:r>
                        <a:rPr lang="en-US" sz="1400" kern="1200" baseline="0" dirty="0">
                          <a:solidFill>
                            <a:schemeClr val="dk1"/>
                          </a:solidFill>
                          <a:latin typeface="+mn-lt"/>
                          <a:ea typeface="+mn-ea"/>
                          <a:cs typeface="+mn-cs"/>
                        </a:rPr>
                        <a:t>Nonspecific</a:t>
                      </a:r>
                    </a:p>
                    <a:p>
                      <a:r>
                        <a:rPr lang="en-US" sz="1400" kern="1200" baseline="0" dirty="0">
                          <a:solidFill>
                            <a:schemeClr val="dk1"/>
                          </a:solidFill>
                          <a:latin typeface="+mn-lt"/>
                          <a:ea typeface="+mn-ea"/>
                          <a:cs typeface="+mn-cs"/>
                        </a:rPr>
                        <a:t>lightheadedness</a:t>
                      </a:r>
                    </a:p>
                    <a:p>
                      <a:r>
                        <a:rPr lang="en-US" sz="1400" kern="1200" baseline="0" dirty="0">
                          <a:solidFill>
                            <a:schemeClr val="dk1"/>
                          </a:solidFill>
                          <a:latin typeface="+mn-lt"/>
                          <a:ea typeface="+mn-ea"/>
                          <a:cs typeface="+mn-cs"/>
                        </a:rPr>
                        <a:t>None of the above syndromes.</a:t>
                      </a:r>
                    </a:p>
                    <a:p>
                      <a:r>
                        <a:rPr lang="en-US" sz="1400" kern="1200" baseline="0" dirty="0">
                          <a:solidFill>
                            <a:schemeClr val="dk1"/>
                          </a:solidFill>
                          <a:latin typeface="+mn-lt"/>
                          <a:ea typeface="+mn-ea"/>
                          <a:cs typeface="+mn-cs"/>
                        </a:rPr>
                        <a:t>Psychiatric</a:t>
                      </a:r>
                    </a:p>
                    <a:p>
                      <a:r>
                        <a:rPr lang="en-US" sz="1400" kern="1200" baseline="0" dirty="0">
                          <a:solidFill>
                            <a:schemeClr val="dk1"/>
                          </a:solidFill>
                          <a:latin typeface="+mn-lt"/>
                          <a:ea typeface="+mn-ea"/>
                          <a:cs typeface="+mn-cs"/>
                        </a:rPr>
                        <a:t>(Anxiety,</a:t>
                      </a:r>
                    </a:p>
                    <a:p>
                      <a:r>
                        <a:rPr lang="en-US" sz="1400" kern="1200" baseline="0" dirty="0">
                          <a:solidFill>
                            <a:schemeClr val="dk1"/>
                          </a:solidFill>
                          <a:latin typeface="+mn-lt"/>
                          <a:ea typeface="+mn-ea"/>
                          <a:cs typeface="+mn-cs"/>
                        </a:rPr>
                        <a:t>depression, panic,</a:t>
                      </a:r>
                    </a:p>
                    <a:p>
                      <a:r>
                        <a:rPr lang="en-US" sz="1400" kern="1200" baseline="0" dirty="0" err="1">
                          <a:solidFill>
                            <a:schemeClr val="dk1"/>
                          </a:solidFill>
                          <a:latin typeface="+mn-lt"/>
                          <a:ea typeface="+mn-ea"/>
                          <a:cs typeface="+mn-cs"/>
                        </a:rPr>
                        <a:t>somatization</a:t>
                      </a:r>
                      <a:r>
                        <a:rPr lang="en-US" sz="1400" kern="1200" baseline="0" dirty="0">
                          <a:solidFill>
                            <a:schemeClr val="dk1"/>
                          </a:solidFill>
                          <a:latin typeface="+mn-lt"/>
                          <a:ea typeface="+mn-ea"/>
                          <a:cs typeface="+mn-cs"/>
                        </a:rPr>
                        <a:t>) 6-16%</a:t>
                      </a:r>
                      <a:endParaRPr lang="en-US" sz="1400" dirty="0"/>
                    </a:p>
                  </a:txBody>
                  <a:tcPr marL="70520" marR="70520" marT="45718" marB="45718"/>
                </a:tc>
                <a:tc>
                  <a:txBody>
                    <a:bodyPr/>
                    <a:lstStyle/>
                    <a:p>
                      <a:r>
                        <a:rPr lang="en-US" sz="1400" kern="1200" baseline="0" dirty="0">
                          <a:solidFill>
                            <a:schemeClr val="dk1"/>
                          </a:solidFill>
                          <a:latin typeface="+mn-lt"/>
                          <a:ea typeface="+mn-ea"/>
                          <a:cs typeface="+mn-cs"/>
                        </a:rPr>
                        <a:t>Hard to describe. May feel</a:t>
                      </a:r>
                    </a:p>
                    <a:p>
                      <a:r>
                        <a:rPr lang="en-US" sz="1400" kern="1200" baseline="0" dirty="0">
                          <a:solidFill>
                            <a:schemeClr val="dk1"/>
                          </a:solidFill>
                          <a:latin typeface="+mn-lt"/>
                          <a:ea typeface="+mn-ea"/>
                          <a:cs typeface="+mn-cs"/>
                        </a:rPr>
                        <a:t>floating, disembodied, head</a:t>
                      </a:r>
                    </a:p>
                    <a:p>
                      <a:r>
                        <a:rPr lang="en-US" sz="1400" kern="1200" baseline="0" dirty="0">
                          <a:solidFill>
                            <a:schemeClr val="dk1"/>
                          </a:solidFill>
                          <a:latin typeface="+mn-lt"/>
                          <a:ea typeface="+mn-ea"/>
                          <a:cs typeface="+mn-cs"/>
                        </a:rPr>
                        <a:t>fullness. Life stress. Panic</a:t>
                      </a:r>
                    </a:p>
                    <a:p>
                      <a:r>
                        <a:rPr lang="en-US" sz="1400" kern="1200" baseline="0" dirty="0">
                          <a:solidFill>
                            <a:schemeClr val="dk1"/>
                          </a:solidFill>
                          <a:latin typeface="+mn-lt"/>
                          <a:ea typeface="+mn-ea"/>
                          <a:cs typeface="+mn-cs"/>
                        </a:rPr>
                        <a:t>syndrome: palpitations, doom</a:t>
                      </a:r>
                    </a:p>
                    <a:p>
                      <a:r>
                        <a:rPr lang="en-US" sz="1400" kern="1200" baseline="0" dirty="0">
                          <a:solidFill>
                            <a:schemeClr val="dk1"/>
                          </a:solidFill>
                          <a:latin typeface="+mn-lt"/>
                          <a:ea typeface="+mn-ea"/>
                          <a:cs typeface="+mn-cs"/>
                        </a:rPr>
                        <a:t>sensation, diaphoresis.</a:t>
                      </a:r>
                      <a:endParaRPr lang="en-US" sz="1400" dirty="0"/>
                    </a:p>
                  </a:txBody>
                  <a:tcPr marL="70520" marR="70520" marT="45718" marB="45718"/>
                </a:tc>
                <a:tc>
                  <a:txBody>
                    <a:bodyPr/>
                    <a:lstStyle/>
                    <a:p>
                      <a:r>
                        <a:rPr lang="en-US" sz="1400" kern="1200" baseline="0" dirty="0">
                          <a:solidFill>
                            <a:schemeClr val="dk1"/>
                          </a:solidFill>
                          <a:latin typeface="+mn-lt"/>
                          <a:ea typeface="+mn-ea"/>
                          <a:cs typeface="+mn-cs"/>
                        </a:rPr>
                        <a:t>criteria for</a:t>
                      </a:r>
                    </a:p>
                    <a:p>
                      <a:r>
                        <a:rPr lang="en-US" sz="1400" kern="1200" baseline="0" dirty="0">
                          <a:solidFill>
                            <a:schemeClr val="dk1"/>
                          </a:solidFill>
                          <a:latin typeface="+mn-lt"/>
                          <a:ea typeface="+mn-ea"/>
                          <a:cs typeface="+mn-cs"/>
                        </a:rPr>
                        <a:t>depression or panic on</a:t>
                      </a:r>
                    </a:p>
                    <a:p>
                      <a:r>
                        <a:rPr lang="en-US" sz="1400" kern="1200" baseline="0" dirty="0">
                          <a:solidFill>
                            <a:schemeClr val="dk1"/>
                          </a:solidFill>
                          <a:latin typeface="+mn-lt"/>
                          <a:ea typeface="+mn-ea"/>
                          <a:cs typeface="+mn-cs"/>
                        </a:rPr>
                        <a:t>mental status exam.</a:t>
                      </a:r>
                      <a:endParaRPr lang="en-US" sz="1400" dirty="0"/>
                    </a:p>
                  </a:txBody>
                  <a:tcPr marL="70520" marR="70520" marT="45718" marB="45718"/>
                </a:tc>
                <a:extLst>
                  <a:ext uri="{0D108BD9-81ED-4DB2-BD59-A6C34878D82A}">
                    <a16:rowId xmlns:a16="http://schemas.microsoft.com/office/drawing/2014/main" val="10001"/>
                  </a:ext>
                </a:extLst>
              </a:tr>
              <a:tr h="1183728">
                <a:tc>
                  <a:txBody>
                    <a:bodyPr/>
                    <a:lstStyle/>
                    <a:p>
                      <a:r>
                        <a:rPr lang="en-US" sz="1400" kern="1200" baseline="0" dirty="0">
                          <a:solidFill>
                            <a:schemeClr val="dk1"/>
                          </a:solidFill>
                          <a:latin typeface="+mn-lt"/>
                          <a:ea typeface="+mn-ea"/>
                          <a:cs typeface="+mn-cs"/>
                        </a:rPr>
                        <a:t>Hyperventilation 1-23% </a:t>
                      </a:r>
                      <a:endParaRPr lang="en-US" sz="1400" dirty="0"/>
                    </a:p>
                  </a:txBody>
                  <a:tcPr marL="70520" marR="70520" marT="45718" marB="45718"/>
                </a:tc>
                <a:tc>
                  <a:txBody>
                    <a:bodyPr/>
                    <a:lstStyle/>
                    <a:p>
                      <a:r>
                        <a:rPr lang="en-US" sz="1400" kern="1200" baseline="0" dirty="0">
                          <a:solidFill>
                            <a:schemeClr val="dk1"/>
                          </a:solidFill>
                          <a:latin typeface="+mn-lt"/>
                          <a:ea typeface="+mn-ea"/>
                          <a:cs typeface="+mn-cs"/>
                        </a:rPr>
                        <a:t>Circum-oral</a:t>
                      </a:r>
                    </a:p>
                    <a:p>
                      <a:r>
                        <a:rPr lang="en-US" sz="1400" kern="1200" baseline="0" dirty="0" err="1">
                          <a:solidFill>
                            <a:schemeClr val="dk1"/>
                          </a:solidFill>
                          <a:latin typeface="+mn-lt"/>
                          <a:ea typeface="+mn-ea"/>
                          <a:cs typeface="+mn-cs"/>
                        </a:rPr>
                        <a:t>paraesthesia</a:t>
                      </a:r>
                      <a:r>
                        <a:rPr lang="en-US" sz="1400" kern="1200" baseline="0" dirty="0">
                          <a:solidFill>
                            <a:schemeClr val="dk1"/>
                          </a:solidFill>
                          <a:latin typeface="+mn-lt"/>
                          <a:ea typeface="+mn-ea"/>
                          <a:cs typeface="+mn-cs"/>
                        </a:rPr>
                        <a:t> may be present.</a:t>
                      </a:r>
                    </a:p>
                    <a:p>
                      <a:r>
                        <a:rPr lang="en-US" sz="1400" kern="1200" baseline="0" dirty="0">
                          <a:solidFill>
                            <a:schemeClr val="dk1"/>
                          </a:solidFill>
                          <a:latin typeface="+mn-lt"/>
                          <a:ea typeface="+mn-ea"/>
                          <a:cs typeface="+mn-cs"/>
                        </a:rPr>
                        <a:t>Other panic symptoms.</a:t>
                      </a:r>
                      <a:endParaRPr lang="en-US" sz="1400" dirty="0"/>
                    </a:p>
                  </a:txBody>
                  <a:tcPr marL="70520" marR="70520" marT="45718" marB="45718"/>
                </a:tc>
                <a:tc>
                  <a:txBody>
                    <a:bodyPr/>
                    <a:lstStyle/>
                    <a:p>
                      <a:r>
                        <a:rPr lang="en-US" sz="1400" kern="1200" baseline="0" dirty="0">
                          <a:solidFill>
                            <a:schemeClr val="dk1"/>
                          </a:solidFill>
                          <a:latin typeface="+mn-lt"/>
                          <a:ea typeface="+mn-ea"/>
                          <a:cs typeface="+mn-cs"/>
                        </a:rPr>
                        <a:t>3 minute</a:t>
                      </a:r>
                    </a:p>
                    <a:p>
                      <a:r>
                        <a:rPr lang="en-US" sz="1400" kern="1200" baseline="0" dirty="0">
                          <a:solidFill>
                            <a:schemeClr val="dk1"/>
                          </a:solidFill>
                          <a:latin typeface="+mn-lt"/>
                          <a:ea typeface="+mn-ea"/>
                          <a:cs typeface="+mn-cs"/>
                        </a:rPr>
                        <a:t>hyperventilation:</a:t>
                      </a:r>
                    </a:p>
                    <a:p>
                      <a:r>
                        <a:rPr lang="en-US" sz="1400" kern="1200" baseline="0" dirty="0">
                          <a:solidFill>
                            <a:schemeClr val="dk1"/>
                          </a:solidFill>
                          <a:latin typeface="+mn-lt"/>
                          <a:ea typeface="+mn-ea"/>
                          <a:cs typeface="+mn-cs"/>
                        </a:rPr>
                        <a:t>positive predictive</a:t>
                      </a:r>
                    </a:p>
                    <a:p>
                      <a:r>
                        <a:rPr lang="en-US" sz="1400" kern="1200" baseline="0" dirty="0">
                          <a:solidFill>
                            <a:schemeClr val="dk1"/>
                          </a:solidFill>
                          <a:latin typeface="+mn-lt"/>
                          <a:ea typeface="+mn-ea"/>
                          <a:cs typeface="+mn-cs"/>
                        </a:rPr>
                        <a:t>value = 20%</a:t>
                      </a:r>
                      <a:endParaRPr lang="en-US" sz="1400" dirty="0"/>
                    </a:p>
                  </a:txBody>
                  <a:tcPr marL="70520" marR="70520" marT="45718" marB="45718"/>
                </a:tc>
                <a:extLst>
                  <a:ext uri="{0D108BD9-81ED-4DB2-BD59-A6C34878D82A}">
                    <a16:rowId xmlns:a16="http://schemas.microsoft.com/office/drawing/2014/main" val="10002"/>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F9B77F2-3D06-C15C-BBFB-BBE6FBF451E5}"/>
              </a:ext>
            </a:extLst>
          </p:cNvPr>
          <p:cNvSpPr>
            <a:spLocks noGrp="1"/>
          </p:cNvSpPr>
          <p:nvPr>
            <p:ph type="title"/>
          </p:nvPr>
        </p:nvSpPr>
        <p:spPr/>
        <p:txBody>
          <a:bodyPr/>
          <a:lstStyle/>
          <a:p>
            <a:r>
              <a:rPr lang="en-GB" altLang="en-US"/>
              <a:t>Examination strategy: Vertigo</a:t>
            </a:r>
            <a:endParaRPr lang="en-US" altLang="en-US"/>
          </a:p>
        </p:txBody>
      </p:sp>
      <p:sp>
        <p:nvSpPr>
          <p:cNvPr id="17411" name="Content Placeholder 2">
            <a:extLst>
              <a:ext uri="{FF2B5EF4-FFF2-40B4-BE49-F238E27FC236}">
                <a16:creationId xmlns:a16="http://schemas.microsoft.com/office/drawing/2014/main" id="{76CF2012-0299-CDA8-95F7-31E39E001D45}"/>
              </a:ext>
            </a:extLst>
          </p:cNvPr>
          <p:cNvSpPr>
            <a:spLocks noGrp="1"/>
          </p:cNvSpPr>
          <p:nvPr>
            <p:ph idx="1"/>
          </p:nvPr>
        </p:nvSpPr>
        <p:spPr/>
        <p:txBody>
          <a:bodyPr>
            <a:normAutofit fontScale="70000" lnSpcReduction="20000"/>
          </a:bodyPr>
          <a:lstStyle/>
          <a:p>
            <a:r>
              <a:rPr lang="en-US" altLang="en-US" sz="2000" b="1" i="1"/>
              <a:t>Diagnosis Mainly from the History</a:t>
            </a:r>
          </a:p>
          <a:p>
            <a:pPr>
              <a:buFont typeface="Arial" panose="020B0604020202020204" pitchFamily="34" charset="0"/>
              <a:buNone/>
            </a:pPr>
            <a:endParaRPr lang="en-US" altLang="en-US" sz="2000" b="1" i="1"/>
          </a:p>
          <a:p>
            <a:r>
              <a:rPr lang="en-US" altLang="en-US" sz="1800" b="1" i="1"/>
              <a:t>Examination</a:t>
            </a:r>
            <a:r>
              <a:rPr lang="en-US" altLang="en-US" sz="1800"/>
              <a:t>—Include cranial nerves, in particular fundoscopy</a:t>
            </a:r>
            <a:r>
              <a:rPr lang="en-GB" altLang="en-US" sz="1800"/>
              <a:t> </a:t>
            </a:r>
            <a:r>
              <a:rPr lang="en-US" altLang="en-US" sz="1800"/>
              <a:t>for papilloedema (II), eye movements (III,</a:t>
            </a:r>
            <a:r>
              <a:rPr lang="en-GB" altLang="en-US" sz="1800"/>
              <a:t> </a:t>
            </a:r>
            <a:r>
              <a:rPr lang="en-US" altLang="en-US" sz="1800"/>
              <a:t>IV, and VI), corneal reflex (V), and facial movement (VII).</a:t>
            </a:r>
            <a:r>
              <a:rPr lang="en-GB" altLang="en-US" sz="1800"/>
              <a:t> </a:t>
            </a:r>
            <a:r>
              <a:rPr lang="en-US" altLang="en-US" sz="1800"/>
              <a:t>Nystagmus is common in acute vertigo. </a:t>
            </a:r>
          </a:p>
          <a:p>
            <a:r>
              <a:rPr lang="en-US" altLang="en-US" sz="1800"/>
              <a:t>Check cerebellar function</a:t>
            </a:r>
            <a:r>
              <a:rPr lang="en-GB" altLang="en-US" sz="1800"/>
              <a:t> </a:t>
            </a:r>
            <a:r>
              <a:rPr lang="en-US" altLang="en-US" sz="1800"/>
              <a:t>(past pointing, dysdiadochokinaesia).</a:t>
            </a:r>
          </a:p>
          <a:p>
            <a:r>
              <a:rPr lang="en-US" altLang="en-US" sz="1800"/>
              <a:t>Vibration sense</a:t>
            </a:r>
            <a:r>
              <a:rPr lang="en-GB" altLang="en-US" sz="1800"/>
              <a:t> </a:t>
            </a:r>
            <a:r>
              <a:rPr lang="en-US" altLang="en-US" sz="1800"/>
              <a:t>(a 128 Hz tuning fork on the ankle) is useful for screening</a:t>
            </a:r>
            <a:r>
              <a:rPr lang="en-GB" altLang="en-US" sz="1800"/>
              <a:t> </a:t>
            </a:r>
            <a:r>
              <a:rPr lang="en-US" altLang="en-US" sz="1800"/>
              <a:t>for peripheral neuropathy. </a:t>
            </a:r>
          </a:p>
          <a:p>
            <a:r>
              <a:rPr lang="en-US" altLang="en-US" sz="1800"/>
              <a:t>Otoscopy is unlikely to be abnormal</a:t>
            </a:r>
            <a:r>
              <a:rPr lang="en-GB" altLang="en-US" sz="1800"/>
              <a:t> </a:t>
            </a:r>
            <a:r>
              <a:rPr lang="en-US" altLang="en-US" sz="1800"/>
              <a:t>without hearing loss, pain, or discharge.</a:t>
            </a:r>
          </a:p>
          <a:p>
            <a:r>
              <a:rPr lang="en-GB" altLang="en-US" sz="1800"/>
              <a:t>Cardiovascular exam. Heart sounds, Sitting and standing BP (5 mins in elderly).</a:t>
            </a:r>
            <a:endParaRPr lang="en-US" altLang="en-US" sz="1800"/>
          </a:p>
          <a:p>
            <a:r>
              <a:rPr lang="en-US" altLang="en-US" sz="1800"/>
              <a:t>Hallpike's manoeuvre</a:t>
            </a:r>
            <a:r>
              <a:rPr lang="en-GB" altLang="en-US" sz="1800"/>
              <a:t> </a:t>
            </a:r>
            <a:r>
              <a:rPr lang="en-US" altLang="en-US" sz="1800"/>
              <a:t>will confirm benign paroxysmal positional vertigo (BPPV).</a:t>
            </a:r>
            <a:r>
              <a:rPr lang="en-GB" altLang="en-US" sz="1800"/>
              <a:t> </a:t>
            </a:r>
            <a:endParaRPr lang="en-US" altLang="en-US" sz="1800"/>
          </a:p>
          <a:p>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2F193C47-ABD2-D1DC-BB77-AD9A6737FEB4}"/>
              </a:ext>
            </a:extLst>
          </p:cNvPr>
          <p:cNvSpPr>
            <a:spLocks noGrp="1"/>
          </p:cNvSpPr>
          <p:nvPr>
            <p:ph type="title"/>
          </p:nvPr>
        </p:nvSpPr>
        <p:spPr/>
        <p:txBody>
          <a:bodyPr/>
          <a:lstStyle/>
          <a:p>
            <a:r>
              <a:rPr lang="en-GB" altLang="en-US"/>
              <a:t>Diagnosis of vertigo</a:t>
            </a:r>
            <a:endParaRPr lang="en-US" altLang="en-US"/>
          </a:p>
        </p:txBody>
      </p:sp>
      <p:sp>
        <p:nvSpPr>
          <p:cNvPr id="18435" name="Content Placeholder 2">
            <a:extLst>
              <a:ext uri="{FF2B5EF4-FFF2-40B4-BE49-F238E27FC236}">
                <a16:creationId xmlns:a16="http://schemas.microsoft.com/office/drawing/2014/main" id="{B1710563-6BA6-DFC1-7225-CB5927AEC83B}"/>
              </a:ext>
            </a:extLst>
          </p:cNvPr>
          <p:cNvSpPr>
            <a:spLocks noGrp="1"/>
          </p:cNvSpPr>
          <p:nvPr>
            <p:ph idx="1"/>
          </p:nvPr>
        </p:nvSpPr>
        <p:spPr>
          <a:xfrm>
            <a:off x="457200" y="2209800"/>
            <a:ext cx="8229600" cy="4267200"/>
          </a:xfrm>
        </p:spPr>
        <p:txBody>
          <a:bodyPr>
            <a:normAutofit fontScale="85000" lnSpcReduction="20000"/>
          </a:bodyPr>
          <a:lstStyle/>
          <a:p>
            <a:r>
              <a:rPr lang="en-US" altLang="en-US" sz="2000" dirty="0"/>
              <a:t>Vertigo of central neurological</a:t>
            </a:r>
            <a:r>
              <a:rPr lang="en-GB" altLang="en-US" sz="2000" dirty="0"/>
              <a:t> </a:t>
            </a:r>
            <a:r>
              <a:rPr lang="en-US" altLang="en-US" sz="2000" dirty="0"/>
              <a:t>origin is uncommon and less likely to be horizontal or rotatory.</a:t>
            </a:r>
            <a:r>
              <a:rPr lang="en-GB" altLang="en-US" sz="2000" dirty="0"/>
              <a:t> </a:t>
            </a:r>
          </a:p>
          <a:p>
            <a:r>
              <a:rPr lang="en-US" altLang="en-US" sz="2000" dirty="0"/>
              <a:t>Rarely, vertigo results from a brainstem cerebrovascular accident,</a:t>
            </a:r>
            <a:r>
              <a:rPr lang="en-GB" altLang="en-US" sz="2000" dirty="0"/>
              <a:t> </a:t>
            </a:r>
            <a:r>
              <a:rPr lang="en-US" altLang="en-US" sz="2000" dirty="0"/>
              <a:t>intracranial lesion, or migraine. </a:t>
            </a:r>
          </a:p>
          <a:p>
            <a:r>
              <a:rPr lang="en-US" altLang="en-US" sz="2000" dirty="0"/>
              <a:t>"Red flag" symptoms </a:t>
            </a:r>
            <a:r>
              <a:rPr lang="en-GB" altLang="en-US" sz="2000" dirty="0"/>
              <a:t>: </a:t>
            </a:r>
          </a:p>
          <a:p>
            <a:pPr lvl="1">
              <a:buFont typeface="Arial" panose="020B0604020202020204" pitchFamily="34" charset="0"/>
              <a:buChar char="•"/>
            </a:pPr>
            <a:r>
              <a:rPr lang="en-US" altLang="en-US" sz="1600" dirty="0"/>
              <a:t>persistent, worsening vertigo</a:t>
            </a:r>
            <a:r>
              <a:rPr lang="en-GB" altLang="en-US" sz="1600" dirty="0"/>
              <a:t> </a:t>
            </a:r>
            <a:r>
              <a:rPr lang="en-US" altLang="en-US" sz="1600" dirty="0"/>
              <a:t>or </a:t>
            </a:r>
            <a:r>
              <a:rPr lang="en-US" altLang="en-US" sz="1600" dirty="0" err="1"/>
              <a:t>dysequilibrium</a:t>
            </a:r>
            <a:r>
              <a:rPr lang="en-US" altLang="en-US" sz="1600" dirty="0"/>
              <a:t>; </a:t>
            </a:r>
          </a:p>
          <a:p>
            <a:pPr lvl="1">
              <a:buFont typeface="Arial" panose="020B0604020202020204" pitchFamily="34" charset="0"/>
              <a:buChar char="•"/>
            </a:pPr>
            <a:r>
              <a:rPr lang="en-US" altLang="en-US" sz="1600" dirty="0"/>
              <a:t>atypical "non-peripheral" vertigo, such as</a:t>
            </a:r>
            <a:r>
              <a:rPr lang="en-GB" altLang="en-US" sz="1600" dirty="0"/>
              <a:t> </a:t>
            </a:r>
            <a:r>
              <a:rPr lang="en-US" altLang="en-US" sz="1600" dirty="0"/>
              <a:t>vertical movement; </a:t>
            </a:r>
          </a:p>
          <a:p>
            <a:pPr lvl="1">
              <a:buFont typeface="Arial" panose="020B0604020202020204" pitchFamily="34" charset="0"/>
              <a:buChar char="•"/>
            </a:pPr>
            <a:r>
              <a:rPr lang="en-US" altLang="en-US" sz="1600" dirty="0"/>
              <a:t>severe headache, especially early in the</a:t>
            </a:r>
            <a:r>
              <a:rPr lang="en-GB" altLang="en-US" sz="1600" dirty="0"/>
              <a:t> </a:t>
            </a:r>
            <a:r>
              <a:rPr lang="en-US" altLang="en-US" sz="1600" dirty="0"/>
              <a:t>morning; </a:t>
            </a:r>
          </a:p>
          <a:p>
            <a:pPr lvl="1">
              <a:buFont typeface="Arial" panose="020B0604020202020204" pitchFamily="34" charset="0"/>
              <a:buChar char="•"/>
            </a:pPr>
            <a:r>
              <a:rPr lang="en-US" altLang="en-US" sz="1600" dirty="0"/>
              <a:t>diplopia; cranial nerve palsies; </a:t>
            </a:r>
          </a:p>
          <a:p>
            <a:pPr lvl="1">
              <a:buFont typeface="Arial" panose="020B0604020202020204" pitchFamily="34" charset="0"/>
              <a:buChar char="•"/>
            </a:pPr>
            <a:r>
              <a:rPr lang="en-US" altLang="en-US" sz="1600" dirty="0"/>
              <a:t>dysarthria, ataxia,</a:t>
            </a:r>
            <a:r>
              <a:rPr lang="en-GB" altLang="en-US" sz="1600" dirty="0"/>
              <a:t> </a:t>
            </a:r>
            <a:r>
              <a:rPr lang="en-US" altLang="en-US" sz="1600" dirty="0"/>
              <a:t>or other cerebellar signs</a:t>
            </a:r>
          </a:p>
          <a:p>
            <a:pPr lvl="1">
              <a:buFont typeface="Arial" panose="020B0604020202020204" pitchFamily="34" charset="0"/>
              <a:buChar char="•"/>
            </a:pPr>
            <a:r>
              <a:rPr lang="en-US" altLang="en-US" sz="1600" dirty="0" err="1"/>
              <a:t>papilloedema</a:t>
            </a:r>
            <a:r>
              <a:rPr lang="en-US" altLang="en-US" sz="1600" dirty="0"/>
              <a:t>. </a:t>
            </a:r>
          </a:p>
          <a:p>
            <a:r>
              <a:rPr lang="en-US" altLang="en-US" sz="2000" dirty="0"/>
              <a:t>Case- dizziness on</a:t>
            </a:r>
            <a:r>
              <a:rPr lang="en-GB" altLang="en-US" sz="2000" dirty="0"/>
              <a:t> </a:t>
            </a:r>
            <a:r>
              <a:rPr lang="en-US" altLang="en-US" sz="2000" dirty="0"/>
              <a:t>arising from bed suggests postural hypotension, while vomiting</a:t>
            </a:r>
            <a:r>
              <a:rPr lang="en-GB" altLang="en-US" sz="2000" dirty="0"/>
              <a:t> </a:t>
            </a:r>
            <a:r>
              <a:rPr lang="en-US" altLang="en-US" sz="2000" dirty="0"/>
              <a:t>suggests peripheral vestibular disease. A cold suggests vestibular</a:t>
            </a:r>
            <a:r>
              <a:rPr lang="en-GB" altLang="en-US" sz="2000" dirty="0"/>
              <a:t> </a:t>
            </a:r>
            <a:r>
              <a:rPr lang="en-US" altLang="en-US" sz="2000" dirty="0"/>
              <a:t>neuritis, but vertigo brought on by head turning suggests BPPV.</a:t>
            </a:r>
            <a:r>
              <a:rPr lang="en-GB" altLang="en-US" sz="2000" dirty="0"/>
              <a:t> </a:t>
            </a:r>
            <a:r>
              <a:rPr lang="en-US" altLang="en-US" sz="2000" dirty="0"/>
              <a:t>Anxiety may impede central adaptation. </a:t>
            </a:r>
            <a:endParaRPr lang="en-US" altLang="en-US" sz="2000" b="1" dirty="0"/>
          </a:p>
          <a:p>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899B256-7A4D-D499-3E23-2B7666922FA3}"/>
              </a:ext>
            </a:extLst>
          </p:cNvPr>
          <p:cNvSpPr>
            <a:spLocks noGrp="1"/>
          </p:cNvSpPr>
          <p:nvPr>
            <p:ph type="title"/>
          </p:nvPr>
        </p:nvSpPr>
        <p:spPr/>
        <p:txBody>
          <a:bodyPr/>
          <a:lstStyle/>
          <a:p>
            <a:r>
              <a:rPr lang="en-GB" altLang="en-US"/>
              <a:t>Conclusion: Vertigo</a:t>
            </a:r>
            <a:endParaRPr lang="en-US" altLang="en-US"/>
          </a:p>
        </p:txBody>
      </p:sp>
      <p:sp>
        <p:nvSpPr>
          <p:cNvPr id="19459" name="Content Placeholder 2">
            <a:extLst>
              <a:ext uri="{FF2B5EF4-FFF2-40B4-BE49-F238E27FC236}">
                <a16:creationId xmlns:a16="http://schemas.microsoft.com/office/drawing/2014/main" id="{3876A464-1944-76B1-6BD3-87179C6DD3FF}"/>
              </a:ext>
            </a:extLst>
          </p:cNvPr>
          <p:cNvSpPr>
            <a:spLocks noGrp="1"/>
          </p:cNvSpPr>
          <p:nvPr>
            <p:ph idx="1"/>
          </p:nvPr>
        </p:nvSpPr>
        <p:spPr/>
        <p:txBody>
          <a:bodyPr/>
          <a:lstStyle/>
          <a:p>
            <a:r>
              <a:rPr lang="en-US" altLang="en-US" b="1"/>
              <a:t>Importance</a:t>
            </a:r>
            <a:r>
              <a:rPr lang="en-GB" altLang="en-US" b="1"/>
              <a:t> </a:t>
            </a:r>
            <a:r>
              <a:rPr lang="en-US" altLang="en-US" b="1"/>
              <a:t>of a good history and how a single diagnosis may not be reached.</a:t>
            </a:r>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0ED4713-F849-0398-41FE-DDB7D0F30687}"/>
              </a:ext>
            </a:extLst>
          </p:cNvPr>
          <p:cNvSpPr>
            <a:spLocks noGrp="1"/>
          </p:cNvSpPr>
          <p:nvPr>
            <p:ph type="title"/>
          </p:nvPr>
        </p:nvSpPr>
        <p:spPr/>
        <p:txBody>
          <a:bodyPr/>
          <a:lstStyle/>
          <a:p>
            <a:pPr eaLnBrk="1" hangingPunct="1"/>
            <a:r>
              <a:rPr lang="en-GB" altLang="en-US"/>
              <a:t>Dixon-Hallpike and Epley’s</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8F2C37B8-DC44-5926-640A-CE3E5952101F}"/>
              </a:ext>
            </a:extLst>
          </p:cNvPr>
          <p:cNvSpPr>
            <a:spLocks noGrp="1"/>
          </p:cNvSpPr>
          <p:nvPr>
            <p:ph type="title"/>
          </p:nvPr>
        </p:nvSpPr>
        <p:spPr/>
        <p:txBody>
          <a:bodyPr/>
          <a:lstStyle/>
          <a:p>
            <a:r>
              <a:rPr lang="en-GB" altLang="en-US"/>
              <a:t>ENT update in 60 minutes!!</a:t>
            </a:r>
            <a:endParaRPr lang="en-US" altLang="en-US"/>
          </a:p>
        </p:txBody>
      </p:sp>
      <p:sp>
        <p:nvSpPr>
          <p:cNvPr id="3075" name="Content Placeholder 2">
            <a:extLst>
              <a:ext uri="{FF2B5EF4-FFF2-40B4-BE49-F238E27FC236}">
                <a16:creationId xmlns:a16="http://schemas.microsoft.com/office/drawing/2014/main" id="{64146DA4-749D-B4AF-B739-EC56F054107B}"/>
              </a:ext>
            </a:extLst>
          </p:cNvPr>
          <p:cNvSpPr>
            <a:spLocks noGrp="1"/>
          </p:cNvSpPr>
          <p:nvPr>
            <p:ph idx="1"/>
          </p:nvPr>
        </p:nvSpPr>
        <p:spPr/>
        <p:txBody>
          <a:bodyPr/>
          <a:lstStyle/>
          <a:p>
            <a:r>
              <a:rPr lang="en-GB" altLang="en-US"/>
              <a:t>Impossible</a:t>
            </a:r>
          </a:p>
          <a:p>
            <a:r>
              <a:rPr lang="en-GB" altLang="en-US"/>
              <a:t>But lets use time constructively</a:t>
            </a:r>
          </a:p>
          <a:p>
            <a:r>
              <a:rPr lang="en-GB" altLang="en-US"/>
              <a:t>Objectives- look at 4 common clinical problems and differentials, and derive an examination strategy not to miss anything.</a:t>
            </a:r>
          </a:p>
          <a:p>
            <a:r>
              <a:rPr lang="en-GB" altLang="en-US"/>
              <a:t>Hand out on Latest evidence...</a:t>
            </a:r>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8E2A5C1-C0C5-A7D9-838D-C3D0D63D4AFF}"/>
              </a:ext>
            </a:extLst>
          </p:cNvPr>
          <p:cNvSpPr>
            <a:spLocks noGrp="1"/>
          </p:cNvSpPr>
          <p:nvPr>
            <p:ph type="title"/>
          </p:nvPr>
        </p:nvSpPr>
        <p:spPr/>
        <p:txBody>
          <a:bodyPr/>
          <a:lstStyle/>
          <a:p>
            <a:pPr eaLnBrk="1" hangingPunct="1"/>
            <a:br>
              <a:rPr lang="en-GB" altLang="en-US"/>
            </a:br>
            <a:r>
              <a:rPr lang="en-GB" altLang="en-US"/>
              <a:t>Nystagmus with BPPV</a:t>
            </a:r>
            <a:br>
              <a:rPr lang="en-GB" altLang="en-US"/>
            </a:br>
            <a:r>
              <a:rPr lang="en-GB" altLang="en-US" sz="2000"/>
              <a:t>Note latency and horizontal nystagmus (can also be rotational)</a:t>
            </a:r>
            <a:br>
              <a:rPr lang="en-GB" altLang="en-US"/>
            </a:br>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1476D80-23A2-665B-3102-845B83215AD8}"/>
              </a:ext>
            </a:extLst>
          </p:cNvPr>
          <p:cNvSpPr>
            <a:spLocks noGrp="1"/>
          </p:cNvSpPr>
          <p:nvPr>
            <p:ph type="title"/>
          </p:nvPr>
        </p:nvSpPr>
        <p:spPr/>
        <p:txBody>
          <a:bodyPr/>
          <a:lstStyle/>
          <a:p>
            <a:r>
              <a:rPr lang="en-GB" altLang="en-US"/>
              <a:t>Case 2 Rhinitis</a:t>
            </a:r>
            <a:endParaRPr lang="en-US" altLang="en-US"/>
          </a:p>
        </p:txBody>
      </p:sp>
      <p:sp>
        <p:nvSpPr>
          <p:cNvPr id="22531" name="Content Placeholder 2">
            <a:extLst>
              <a:ext uri="{FF2B5EF4-FFF2-40B4-BE49-F238E27FC236}">
                <a16:creationId xmlns:a16="http://schemas.microsoft.com/office/drawing/2014/main" id="{B0A50087-E609-66AA-A8EF-3444ED6E8F55}"/>
              </a:ext>
            </a:extLst>
          </p:cNvPr>
          <p:cNvSpPr>
            <a:spLocks noGrp="1"/>
          </p:cNvSpPr>
          <p:nvPr>
            <p:ph idx="1"/>
          </p:nvPr>
        </p:nvSpPr>
        <p:spPr>
          <a:xfrm>
            <a:off x="864382" y="2489200"/>
            <a:ext cx="7212818" cy="3530600"/>
          </a:xfrm>
        </p:spPr>
        <p:txBody>
          <a:bodyPr>
            <a:normAutofit fontScale="85000" lnSpcReduction="20000"/>
          </a:bodyPr>
          <a:lstStyle/>
          <a:p>
            <a:r>
              <a:rPr lang="en-US" altLang="en-US" sz="2400" dirty="0">
                <a:solidFill>
                  <a:srgbClr val="FF0000"/>
                </a:solidFill>
              </a:rPr>
              <a:t>A woman presents in early summer with a history of progressively worsening symptoms of a constant runny nose and frequent</a:t>
            </a:r>
            <a:r>
              <a:rPr lang="en-US" altLang="en-US" sz="2400" baseline="30000" dirty="0">
                <a:solidFill>
                  <a:srgbClr val="FF0000"/>
                </a:solidFill>
              </a:rPr>
              <a:t> </a:t>
            </a:r>
            <a:r>
              <a:rPr lang="en-US" altLang="en-US" sz="2400" dirty="0">
                <a:solidFill>
                  <a:srgbClr val="FF0000"/>
                </a:solidFill>
              </a:rPr>
              <a:t>sneezing bouts. She was prescribed antihistamine tablets many</a:t>
            </a:r>
            <a:r>
              <a:rPr lang="en-US" altLang="en-US" sz="2400" baseline="30000" dirty="0">
                <a:solidFill>
                  <a:srgbClr val="FF0000"/>
                </a:solidFill>
              </a:rPr>
              <a:t> </a:t>
            </a:r>
            <a:r>
              <a:rPr lang="en-US" altLang="en-US" sz="2400" dirty="0">
                <a:solidFill>
                  <a:srgbClr val="FF0000"/>
                </a:solidFill>
              </a:rPr>
              <a:t>years ago, which were helpful but made her drowsy. Lately, she</a:t>
            </a:r>
            <a:r>
              <a:rPr lang="en-US" altLang="en-US" sz="2400" baseline="30000" dirty="0">
                <a:solidFill>
                  <a:srgbClr val="FF0000"/>
                </a:solidFill>
              </a:rPr>
              <a:t> </a:t>
            </a:r>
            <a:r>
              <a:rPr lang="en-US" altLang="en-US" sz="2400" dirty="0">
                <a:solidFill>
                  <a:srgbClr val="FF0000"/>
                </a:solidFill>
              </a:rPr>
              <a:t>has used "over the counter" decongestant nasal sprays, which,</a:t>
            </a:r>
            <a:r>
              <a:rPr lang="en-US" altLang="en-US" sz="2400" baseline="30000" dirty="0">
                <a:solidFill>
                  <a:srgbClr val="FF0000"/>
                </a:solidFill>
              </a:rPr>
              <a:t> </a:t>
            </a:r>
            <a:r>
              <a:rPr lang="en-US" altLang="en-US" sz="2400" dirty="0">
                <a:solidFill>
                  <a:srgbClr val="FF0000"/>
                </a:solidFill>
              </a:rPr>
              <a:t>although initially helpful, now do not relieve symptoms. Tired</a:t>
            </a:r>
            <a:r>
              <a:rPr lang="en-US" altLang="en-US" sz="2400" baseline="30000" dirty="0">
                <a:solidFill>
                  <a:srgbClr val="FF0000"/>
                </a:solidFill>
              </a:rPr>
              <a:t> </a:t>
            </a:r>
            <a:r>
              <a:rPr lang="en-US" altLang="en-US" sz="2400" dirty="0">
                <a:solidFill>
                  <a:srgbClr val="FF0000"/>
                </a:solidFill>
              </a:rPr>
              <a:t>and upset, she wants to know what else might help. </a:t>
            </a:r>
          </a:p>
          <a:p>
            <a:endParaRPr lang="en-US" altLang="en-US" sz="2400" dirty="0"/>
          </a:p>
          <a:p>
            <a:r>
              <a:rPr lang="en-GB" altLang="en-US" sz="2800" dirty="0"/>
              <a:t>What do you cover?</a:t>
            </a:r>
          </a:p>
          <a:p>
            <a:r>
              <a:rPr lang="en-GB" altLang="en-US" sz="2800" dirty="0"/>
              <a:t> What do you do?</a:t>
            </a:r>
            <a:endParaRPr lang="en-US" alt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D6D8967-E339-8DD8-DCE9-2A37EFADABD4}"/>
              </a:ext>
            </a:extLst>
          </p:cNvPr>
          <p:cNvSpPr>
            <a:spLocks noGrp="1"/>
          </p:cNvSpPr>
          <p:nvPr>
            <p:ph type="title"/>
          </p:nvPr>
        </p:nvSpPr>
        <p:spPr/>
        <p:txBody>
          <a:bodyPr/>
          <a:lstStyle/>
          <a:p>
            <a:r>
              <a:rPr lang="en-GB" altLang="en-US"/>
              <a:t>Rhinitis- History</a:t>
            </a:r>
            <a:endParaRPr lang="en-US" altLang="en-US"/>
          </a:p>
        </p:txBody>
      </p:sp>
      <p:sp>
        <p:nvSpPr>
          <p:cNvPr id="23555" name="Content Placeholder 2">
            <a:extLst>
              <a:ext uri="{FF2B5EF4-FFF2-40B4-BE49-F238E27FC236}">
                <a16:creationId xmlns:a16="http://schemas.microsoft.com/office/drawing/2014/main" id="{AC3BC541-8673-BEE8-430C-42A0AAEAEDA1}"/>
              </a:ext>
            </a:extLst>
          </p:cNvPr>
          <p:cNvSpPr>
            <a:spLocks noGrp="1"/>
          </p:cNvSpPr>
          <p:nvPr>
            <p:ph idx="1"/>
          </p:nvPr>
        </p:nvSpPr>
        <p:spPr/>
        <p:txBody>
          <a:bodyPr>
            <a:normAutofit fontScale="70000" lnSpcReduction="20000"/>
          </a:bodyPr>
          <a:lstStyle/>
          <a:p>
            <a:pPr fontAlgn="ctr"/>
            <a:r>
              <a:rPr lang="en-US" altLang="en-US" sz="2800"/>
              <a:t>Rhinitis :definition- 2 or more of the following</a:t>
            </a:r>
          </a:p>
          <a:p>
            <a:pPr lvl="1" fontAlgn="ctr"/>
            <a:r>
              <a:rPr lang="en-US" altLang="en-US" sz="2400"/>
              <a:t>nasal blockage, sneezing, rhinorrhoea, and nasal</a:t>
            </a:r>
            <a:r>
              <a:rPr lang="en-GB" altLang="en-US" sz="2400" baseline="30000"/>
              <a:t> </a:t>
            </a:r>
            <a:r>
              <a:rPr lang="en-US" altLang="en-US" sz="2400"/>
              <a:t>itch.</a:t>
            </a:r>
          </a:p>
          <a:p>
            <a:pPr lvl="1" fontAlgn="ctr"/>
            <a:r>
              <a:rPr lang="en-US" altLang="en-US" sz="2400"/>
              <a:t>&gt;1 hour of each per day</a:t>
            </a:r>
          </a:p>
          <a:p>
            <a:pPr lvl="1" fontAlgn="ctr">
              <a:buFont typeface="Arial" panose="020B0604020202020204" pitchFamily="34" charset="0"/>
              <a:buNone/>
            </a:pPr>
            <a:r>
              <a:rPr lang="en-US" altLang="en-US" sz="2400"/>
              <a:t> </a:t>
            </a:r>
          </a:p>
          <a:p>
            <a:pPr fontAlgn="ctr"/>
            <a:r>
              <a:rPr lang="en-US" altLang="en-US" sz="2800"/>
              <a:t>Does the problem disrupt work and sleep? Does it interfere with relationships or cause social</a:t>
            </a:r>
            <a:r>
              <a:rPr lang="en-GB" altLang="en-US" sz="2800" baseline="30000"/>
              <a:t> </a:t>
            </a:r>
            <a:r>
              <a:rPr lang="en-US" altLang="en-US" sz="2800"/>
              <a:t>embarrassment? </a:t>
            </a:r>
          </a:p>
          <a:p>
            <a:pPr fontAlgn="ctr"/>
            <a:r>
              <a:rPr lang="en-US" altLang="en-US" sz="2800"/>
              <a:t>What is the underlying cause? Does the patient have a personal or family history of allergy? (aspirin??)</a:t>
            </a:r>
          </a:p>
          <a:p>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AED990B-8DD1-2763-AE6B-C8532E34D27F}"/>
              </a:ext>
            </a:extLst>
          </p:cNvPr>
          <p:cNvSpPr>
            <a:spLocks noGrp="1"/>
          </p:cNvSpPr>
          <p:nvPr>
            <p:ph type="title"/>
          </p:nvPr>
        </p:nvSpPr>
        <p:spPr/>
        <p:txBody>
          <a:bodyPr/>
          <a:lstStyle/>
          <a:p>
            <a:r>
              <a:rPr lang="en-GB" altLang="en-US"/>
              <a:t>Differential</a:t>
            </a:r>
            <a:endParaRPr lang="en-US" altLang="en-US"/>
          </a:p>
        </p:txBody>
      </p:sp>
      <p:sp>
        <p:nvSpPr>
          <p:cNvPr id="24579" name="Content Placeholder 2">
            <a:extLst>
              <a:ext uri="{FF2B5EF4-FFF2-40B4-BE49-F238E27FC236}">
                <a16:creationId xmlns:a16="http://schemas.microsoft.com/office/drawing/2014/main" id="{A2CEF916-2A35-5473-1439-7E339ED544A5}"/>
              </a:ext>
            </a:extLst>
          </p:cNvPr>
          <p:cNvSpPr>
            <a:spLocks noGrp="1"/>
          </p:cNvSpPr>
          <p:nvPr>
            <p:ph idx="1"/>
          </p:nvPr>
        </p:nvSpPr>
        <p:spPr/>
        <p:txBody>
          <a:bodyPr>
            <a:normAutofit fontScale="77500" lnSpcReduction="20000"/>
          </a:bodyPr>
          <a:lstStyle/>
          <a:p>
            <a:r>
              <a:rPr lang="en-US" altLang="en-US" sz="2300" b="1"/>
              <a:t>Allergy is by far the commonest</a:t>
            </a:r>
            <a:r>
              <a:rPr lang="en-GB" altLang="en-US" sz="2300" b="1" baseline="30000"/>
              <a:t> </a:t>
            </a:r>
            <a:r>
              <a:rPr lang="en-US" altLang="en-US" sz="2300" b="1"/>
              <a:t>cause of chronic symptoms. </a:t>
            </a:r>
          </a:p>
          <a:p>
            <a:pPr lvl="1"/>
            <a:r>
              <a:rPr lang="en-US" altLang="en-US" sz="2300"/>
              <a:t>Seasonal Rhinitis (hay fever), pollens</a:t>
            </a:r>
            <a:r>
              <a:rPr lang="en-GB" altLang="en-US" sz="2300" baseline="30000"/>
              <a:t> </a:t>
            </a:r>
            <a:r>
              <a:rPr lang="en-US" altLang="en-US" sz="2300"/>
              <a:t>and fungal spores are the most likely triggers;</a:t>
            </a:r>
          </a:p>
          <a:p>
            <a:pPr lvl="1"/>
            <a:r>
              <a:rPr lang="en-US" altLang="en-US" sz="2300"/>
              <a:t>Perennial rhinitis</a:t>
            </a:r>
            <a:r>
              <a:rPr lang="en-GB" altLang="en-US" sz="2300" baseline="30000"/>
              <a:t> </a:t>
            </a:r>
            <a:r>
              <a:rPr lang="en-US" altLang="en-US" sz="2300"/>
              <a:t>are typically due to house dust mite or pet allergy.  </a:t>
            </a:r>
          </a:p>
          <a:p>
            <a:r>
              <a:rPr lang="en-US" altLang="en-US" sz="2300" b="1"/>
              <a:t>Infection (viral or bacterial)</a:t>
            </a:r>
          </a:p>
          <a:p>
            <a:r>
              <a:rPr lang="en-GB" altLang="en-US" sz="2300" b="1"/>
              <a:t>Vasomotor Rhinitis (stress / temperature change etc)</a:t>
            </a:r>
            <a:endParaRPr lang="en-US" altLang="en-US" sz="2300" b="1"/>
          </a:p>
          <a:p>
            <a:r>
              <a:rPr lang="en-US" altLang="en-US" sz="2300" b="1"/>
              <a:t>Structural problems of the nose, and less commonly endocrine problems</a:t>
            </a:r>
            <a:r>
              <a:rPr lang="en-GB" altLang="en-US" sz="2300" b="1" baseline="30000"/>
              <a:t> </a:t>
            </a:r>
            <a:r>
              <a:rPr lang="en-US" altLang="en-US" sz="2300" b="1"/>
              <a:t>(hypothyroidism)</a:t>
            </a:r>
          </a:p>
          <a:p>
            <a:r>
              <a:rPr lang="en-US" altLang="en-US" sz="2300" b="1"/>
              <a:t>iatrogenic disease (for example, the combined</a:t>
            </a:r>
            <a:r>
              <a:rPr lang="en-GB" altLang="en-US" sz="2300" b="1" baseline="30000"/>
              <a:t> </a:t>
            </a:r>
            <a:r>
              <a:rPr lang="en-US" altLang="en-US" sz="2300" b="1"/>
              <a:t>contraceptive</a:t>
            </a:r>
            <a:r>
              <a:rPr lang="en-GB" altLang="en-US" sz="2300" b="1" baseline="30000"/>
              <a:t> </a:t>
            </a:r>
            <a:r>
              <a:rPr lang="en-US" altLang="en-US" sz="2300" b="1"/>
              <a:t>pill).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F8F4B9B-3E7B-8897-E7DA-3ABE0CB3FFAD}"/>
              </a:ext>
            </a:extLst>
          </p:cNvPr>
          <p:cNvSpPr>
            <a:spLocks noGrp="1"/>
          </p:cNvSpPr>
          <p:nvPr>
            <p:ph type="title"/>
          </p:nvPr>
        </p:nvSpPr>
        <p:spPr/>
        <p:txBody>
          <a:bodyPr/>
          <a:lstStyle/>
          <a:p>
            <a:r>
              <a:rPr lang="en-GB" altLang="en-US"/>
              <a:t>Rhinitis: red flags</a:t>
            </a:r>
            <a:endParaRPr lang="en-US" altLang="en-US"/>
          </a:p>
        </p:txBody>
      </p:sp>
      <p:sp>
        <p:nvSpPr>
          <p:cNvPr id="25603" name="Content Placeholder 2">
            <a:extLst>
              <a:ext uri="{FF2B5EF4-FFF2-40B4-BE49-F238E27FC236}">
                <a16:creationId xmlns:a16="http://schemas.microsoft.com/office/drawing/2014/main" id="{280386EB-6E23-1E21-69B4-3F359AC8C801}"/>
              </a:ext>
            </a:extLst>
          </p:cNvPr>
          <p:cNvSpPr>
            <a:spLocks noGrp="1"/>
          </p:cNvSpPr>
          <p:nvPr>
            <p:ph idx="1"/>
          </p:nvPr>
        </p:nvSpPr>
        <p:spPr/>
        <p:txBody>
          <a:bodyPr/>
          <a:lstStyle/>
          <a:p>
            <a:r>
              <a:rPr lang="en-US" altLang="en-US"/>
              <a:t>Unilateral nasal blockage or discharge</a:t>
            </a:r>
          </a:p>
          <a:p>
            <a:r>
              <a:rPr lang="en-US" altLang="en-US"/>
              <a:t>Bloodstained nasal discharge</a:t>
            </a:r>
          </a:p>
          <a:p>
            <a:endParaRPr lang="en-US" altLang="en-US"/>
          </a:p>
          <a:p>
            <a:pPr>
              <a:buFont typeface="Arial" panose="020B0604020202020204" pitchFamily="34" charset="0"/>
              <a:buNone/>
            </a:pPr>
            <a:r>
              <a:rPr lang="en-US" altLang="en-US"/>
              <a:t>which may suggest </a:t>
            </a:r>
            <a:r>
              <a:rPr lang="en-US" altLang="en-US">
                <a:solidFill>
                  <a:srgbClr val="FF0000"/>
                </a:solidFill>
              </a:rPr>
              <a:t>nasopharyngeal</a:t>
            </a:r>
            <a:r>
              <a:rPr lang="en-GB" altLang="en-US">
                <a:solidFill>
                  <a:srgbClr val="FF0000"/>
                </a:solidFill>
              </a:rPr>
              <a:t> </a:t>
            </a:r>
            <a:r>
              <a:rPr lang="en-US" altLang="en-US">
                <a:solidFill>
                  <a:srgbClr val="FF0000"/>
                </a:solidFill>
              </a:rPr>
              <a:t>carcinoma</a:t>
            </a:r>
            <a:r>
              <a:rPr lang="en-US" altLang="en-US"/>
              <a:t>. </a:t>
            </a:r>
          </a:p>
          <a:p>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751C65B-59BC-4963-E6CF-F9311A0C81DA}"/>
              </a:ext>
            </a:extLst>
          </p:cNvPr>
          <p:cNvSpPr>
            <a:spLocks noGrp="1"/>
          </p:cNvSpPr>
          <p:nvPr>
            <p:ph type="title"/>
          </p:nvPr>
        </p:nvSpPr>
        <p:spPr>
          <a:xfrm>
            <a:off x="457200" y="274638"/>
            <a:ext cx="8229600" cy="792162"/>
          </a:xfrm>
        </p:spPr>
        <p:txBody>
          <a:bodyPr/>
          <a:lstStyle/>
          <a:p>
            <a:r>
              <a:rPr lang="en-GB" altLang="en-US"/>
              <a:t>What do you do?</a:t>
            </a:r>
            <a:endParaRPr lang="en-US" altLang="en-US"/>
          </a:p>
        </p:txBody>
      </p:sp>
      <p:sp>
        <p:nvSpPr>
          <p:cNvPr id="26627" name="Content Placeholder 2">
            <a:extLst>
              <a:ext uri="{FF2B5EF4-FFF2-40B4-BE49-F238E27FC236}">
                <a16:creationId xmlns:a16="http://schemas.microsoft.com/office/drawing/2014/main" id="{275C514F-7903-1685-2CD8-3D76036E9AAD}"/>
              </a:ext>
            </a:extLst>
          </p:cNvPr>
          <p:cNvSpPr>
            <a:spLocks noGrp="1"/>
          </p:cNvSpPr>
          <p:nvPr>
            <p:ph idx="1"/>
          </p:nvPr>
        </p:nvSpPr>
        <p:spPr>
          <a:xfrm>
            <a:off x="457200" y="2667000"/>
            <a:ext cx="8229600" cy="3001963"/>
          </a:xfrm>
        </p:spPr>
        <p:txBody>
          <a:bodyPr/>
          <a:lstStyle/>
          <a:p>
            <a:pPr fontAlgn="ctr"/>
            <a:r>
              <a:rPr lang="en-US" altLang="en-US" sz="2400" dirty="0">
                <a:solidFill>
                  <a:srgbClr val="FF0000"/>
                </a:solidFill>
              </a:rPr>
              <a:t>Alarm symptoms warrant urgent referral</a:t>
            </a:r>
            <a:r>
              <a:rPr lang="en-US" altLang="en-US" sz="2400" dirty="0"/>
              <a:t>. </a:t>
            </a:r>
          </a:p>
          <a:p>
            <a:pPr fontAlgn="ctr">
              <a:buFont typeface="Arial" panose="020B0604020202020204" pitchFamily="34" charset="0"/>
              <a:buNone/>
            </a:pPr>
            <a:endParaRPr lang="en-US" altLang="en-US" sz="2400" dirty="0"/>
          </a:p>
          <a:p>
            <a:pPr fontAlgn="ctr"/>
            <a:r>
              <a:rPr lang="en-US" altLang="en-US" sz="2400" dirty="0"/>
              <a:t>Treat  underlying cause. Viral and bacterial infections are usually self limiting, although the latter may</a:t>
            </a:r>
            <a:r>
              <a:rPr lang="en-GB" altLang="en-US" sz="2400" baseline="30000" dirty="0"/>
              <a:t> </a:t>
            </a:r>
            <a:r>
              <a:rPr lang="en-US" altLang="en-US" sz="2400" dirty="0"/>
              <a:t>require systemic antibiotics.</a:t>
            </a:r>
            <a:r>
              <a:rPr lang="en-GB" altLang="en-US" sz="2400" baseline="30000" dirty="0"/>
              <a:t> </a:t>
            </a:r>
            <a:r>
              <a:rPr lang="en-US" altLang="en-US" sz="2400" dirty="0"/>
              <a:t>Structural nasal problems will usually require a surgeon's</a:t>
            </a:r>
            <a:r>
              <a:rPr lang="en-GB" altLang="en-US" sz="2400" baseline="30000" dirty="0"/>
              <a:t> </a:t>
            </a:r>
            <a:r>
              <a:rPr lang="en-US" altLang="en-US" sz="2400" dirty="0"/>
              <a:t>opinion.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F53CEA1-D00E-4FD6-AAE0-28B3B550A43D}"/>
              </a:ext>
            </a:extLst>
          </p:cNvPr>
          <p:cNvSpPr>
            <a:spLocks noGrp="1"/>
          </p:cNvSpPr>
          <p:nvPr>
            <p:ph type="title"/>
          </p:nvPr>
        </p:nvSpPr>
        <p:spPr/>
        <p:txBody>
          <a:bodyPr/>
          <a:lstStyle/>
          <a:p>
            <a:r>
              <a:rPr lang="en-GB" altLang="en-US"/>
              <a:t>Chronic Allergic Rhinitis</a:t>
            </a:r>
            <a:endParaRPr lang="en-US" altLang="en-US"/>
          </a:p>
        </p:txBody>
      </p:sp>
      <p:graphicFrame>
        <p:nvGraphicFramePr>
          <p:cNvPr id="4" name="Content Placeholder 3">
            <a:extLst>
              <a:ext uri="{FF2B5EF4-FFF2-40B4-BE49-F238E27FC236}">
                <a16:creationId xmlns:a16="http://schemas.microsoft.com/office/drawing/2014/main" id="{3E6B351C-E0DA-DAC1-FD46-22A634743008}"/>
              </a:ext>
            </a:extLst>
          </p:cNvPr>
          <p:cNvGraphicFramePr>
            <a:graphicFrameLocks noGrp="1"/>
          </p:cNvGraphicFramePr>
          <p:nvPr>
            <p:ph idx="1"/>
          </p:nvPr>
        </p:nvGraphicFramePr>
        <p:xfrm>
          <a:off x="863600" y="2489200"/>
          <a:ext cx="6346825" cy="353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01C444B-9932-5BDE-9C79-753E902AE050}"/>
              </a:ext>
            </a:extLst>
          </p:cNvPr>
          <p:cNvSpPr>
            <a:spLocks noGrp="1"/>
          </p:cNvSpPr>
          <p:nvPr>
            <p:ph type="title"/>
          </p:nvPr>
        </p:nvSpPr>
        <p:spPr>
          <a:xfrm>
            <a:off x="762000" y="274638"/>
            <a:ext cx="7924800" cy="639762"/>
          </a:xfrm>
        </p:spPr>
        <p:txBody>
          <a:bodyPr/>
          <a:lstStyle/>
          <a:p>
            <a:r>
              <a:rPr lang="en-GB" altLang="en-US"/>
              <a:t>Pollen Calendar</a:t>
            </a:r>
            <a:endParaRPr lang="en-US" altLang="en-US"/>
          </a:p>
        </p:txBody>
      </p:sp>
      <p:pic>
        <p:nvPicPr>
          <p:cNvPr id="28675" name="Picture 2">
            <a:extLst>
              <a:ext uri="{FF2B5EF4-FFF2-40B4-BE49-F238E27FC236}">
                <a16:creationId xmlns:a16="http://schemas.microsoft.com/office/drawing/2014/main" id="{A7A86D31-B1D2-6030-876C-F4CD858EA00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28800" y="2209800"/>
            <a:ext cx="5684838" cy="4525963"/>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1D10B76-7D50-0831-63AD-3921E54FDC80}"/>
              </a:ext>
            </a:extLst>
          </p:cNvPr>
          <p:cNvSpPr>
            <a:spLocks noGrp="1"/>
          </p:cNvSpPr>
          <p:nvPr>
            <p:ph type="title"/>
          </p:nvPr>
        </p:nvSpPr>
        <p:spPr/>
        <p:txBody>
          <a:bodyPr/>
          <a:lstStyle/>
          <a:p>
            <a:r>
              <a:rPr lang="en-GB" altLang="en-US"/>
              <a:t>Examination of the nose</a:t>
            </a:r>
            <a:endParaRPr lang="en-US" altLang="en-US"/>
          </a:p>
        </p:txBody>
      </p:sp>
      <p:pic>
        <p:nvPicPr>
          <p:cNvPr id="29699" name="Picture 2">
            <a:extLst>
              <a:ext uri="{FF2B5EF4-FFF2-40B4-BE49-F238E27FC236}">
                <a16:creationId xmlns:a16="http://schemas.microsoft.com/office/drawing/2014/main" id="{262BE47A-C59C-1D9B-0853-2296C6EFE5D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2132012" y="2730500"/>
            <a:ext cx="3810000" cy="304800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6B207617-C08B-F25F-77A0-B4AEFD1DE4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514600"/>
            <a:ext cx="658812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E02A78FC-53DD-1A73-B773-37DBDB542A22}"/>
              </a:ext>
            </a:extLst>
          </p:cNvPr>
          <p:cNvSpPr>
            <a:spLocks noGrp="1"/>
          </p:cNvSpPr>
          <p:nvPr>
            <p:ph type="title"/>
          </p:nvPr>
        </p:nvSpPr>
        <p:spPr/>
        <p:txBody>
          <a:bodyPr/>
          <a:lstStyle/>
          <a:p>
            <a:r>
              <a:rPr lang="en-GB" altLang="en-US"/>
              <a:t>3 clinical problems</a:t>
            </a:r>
            <a:endParaRPr lang="en-US" altLang="en-US"/>
          </a:p>
        </p:txBody>
      </p:sp>
      <p:sp>
        <p:nvSpPr>
          <p:cNvPr id="4099" name="Content Placeholder 2">
            <a:extLst>
              <a:ext uri="{FF2B5EF4-FFF2-40B4-BE49-F238E27FC236}">
                <a16:creationId xmlns:a16="http://schemas.microsoft.com/office/drawing/2014/main" id="{29806D62-9F43-6B23-6991-06F8751155DD}"/>
              </a:ext>
            </a:extLst>
          </p:cNvPr>
          <p:cNvSpPr>
            <a:spLocks noGrp="1"/>
          </p:cNvSpPr>
          <p:nvPr>
            <p:ph idx="1"/>
          </p:nvPr>
        </p:nvSpPr>
        <p:spPr/>
        <p:txBody>
          <a:bodyPr/>
          <a:lstStyle/>
          <a:p>
            <a:r>
              <a:rPr lang="en-GB" altLang="en-US"/>
              <a:t>Dizziness</a:t>
            </a:r>
          </a:p>
          <a:p>
            <a:r>
              <a:rPr lang="en-GB" altLang="en-US"/>
              <a:t>Rhinitis</a:t>
            </a:r>
          </a:p>
          <a:p>
            <a:r>
              <a:rPr lang="en-GB" altLang="en-US"/>
              <a:t>Eustachian tube problems</a:t>
            </a:r>
          </a:p>
          <a:p>
            <a:endParaRPr lang="en-GB" altLang="en-US"/>
          </a:p>
          <a:p>
            <a:r>
              <a:rPr lang="en-GB" altLang="en-US"/>
              <a:t>And then summary of latest evidence/ recommended treatments including Bells Palsy</a:t>
            </a:r>
          </a:p>
          <a:p>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8A359BDD-73BC-85F3-EC9D-717524756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275" y="6142038"/>
            <a:ext cx="812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2">
            <a:extLst>
              <a:ext uri="{FF2B5EF4-FFF2-40B4-BE49-F238E27FC236}">
                <a16:creationId xmlns:a16="http://schemas.microsoft.com/office/drawing/2014/main" id="{4E8AB913-6FA4-FA44-FCA7-F0644458A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594770"/>
            <a:ext cx="6588125" cy="335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3">
            <a:extLst>
              <a:ext uri="{FF2B5EF4-FFF2-40B4-BE49-F238E27FC236}">
                <a16:creationId xmlns:a16="http://schemas.microsoft.com/office/drawing/2014/main" id="{49013B27-8C70-4C68-455A-3A6117C8570D}"/>
              </a:ext>
            </a:extLst>
          </p:cNvPr>
          <p:cNvSpPr txBox="1">
            <a:spLocks noChangeArrowheads="1"/>
          </p:cNvSpPr>
          <p:nvPr/>
        </p:nvSpPr>
        <p:spPr bwMode="auto">
          <a:xfrm>
            <a:off x="179388" y="6678613"/>
            <a:ext cx="8783637"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9pPr>
          </a:lstStyle>
          <a:p>
            <a:pPr eaLnBrk="1" hangingPunct="1">
              <a:lnSpc>
                <a:spcPct val="97000"/>
              </a:lnSpc>
              <a:buClr>
                <a:srgbClr val="000000"/>
              </a:buClr>
              <a:buSzPct val="45000"/>
              <a:buFont typeface="StarSymbol"/>
              <a:buNone/>
            </a:pPr>
            <a:r>
              <a:rPr lang="en-GB" altLang="en-US" sz="800">
                <a:solidFill>
                  <a:srgbClr val="000000"/>
                </a:solidFill>
              </a:rPr>
              <a:t>Copyright ©2007 BMJ Publishing Group Ltd.</a:t>
            </a:r>
          </a:p>
        </p:txBody>
      </p:sp>
      <p:sp>
        <p:nvSpPr>
          <p:cNvPr id="31749" name="Text Box 4">
            <a:extLst>
              <a:ext uri="{FF2B5EF4-FFF2-40B4-BE49-F238E27FC236}">
                <a16:creationId xmlns:a16="http://schemas.microsoft.com/office/drawing/2014/main" id="{4DA60A26-1513-4EEC-6B50-BC535A49A7E0}"/>
              </a:ext>
            </a:extLst>
          </p:cNvPr>
          <p:cNvSpPr txBox="1">
            <a:spLocks noChangeArrowheads="1"/>
          </p:cNvSpPr>
          <p:nvPr/>
        </p:nvSpPr>
        <p:spPr bwMode="auto">
          <a:xfrm>
            <a:off x="1277938" y="5211763"/>
            <a:ext cx="658812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defRPr>
            </a:lvl9pPr>
          </a:lstStyle>
          <a:p>
            <a:pPr eaLnBrk="1" hangingPunct="1">
              <a:lnSpc>
                <a:spcPct val="97000"/>
              </a:lnSpc>
              <a:buClr>
                <a:srgbClr val="000000"/>
              </a:buClr>
              <a:buSzPct val="45000"/>
              <a:buFont typeface="StarSymbol"/>
              <a:buNone/>
            </a:pPr>
            <a:r>
              <a:rPr lang="en-GB" altLang="en-US" sz="1200" b="1">
                <a:solidFill>
                  <a:srgbClr val="000000"/>
                </a:solidFill>
              </a:rPr>
              <a:t>Saleh, H. A et al. BMJ 2007;335:502-507</a:t>
            </a:r>
          </a:p>
        </p:txBody>
      </p:sp>
      <p:sp>
        <p:nvSpPr>
          <p:cNvPr id="31750" name="Text Box 5">
            <a:extLst>
              <a:ext uri="{FF2B5EF4-FFF2-40B4-BE49-F238E27FC236}">
                <a16:creationId xmlns:a16="http://schemas.microsoft.com/office/drawing/2014/main" id="{13CFF8E9-FE26-2BD4-4797-6DEAA1420AE9}"/>
              </a:ext>
            </a:extLst>
          </p:cNvPr>
          <p:cNvSpPr txBox="1">
            <a:spLocks noChangeArrowheads="1"/>
          </p:cNvSpPr>
          <p:nvPr/>
        </p:nvSpPr>
        <p:spPr bwMode="auto">
          <a:xfrm>
            <a:off x="609601" y="928002"/>
            <a:ext cx="7772400" cy="716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1">
            <a:spAutoFit/>
          </a:bodyPr>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defRPr>
            </a:lvl9pPr>
          </a:lstStyle>
          <a:p>
            <a:pPr algn="ctr" eaLnBrk="1" hangingPunct="1">
              <a:lnSpc>
                <a:spcPct val="97000"/>
              </a:lnSpc>
              <a:buClr>
                <a:srgbClr val="000000"/>
              </a:buClr>
              <a:buSzPct val="45000"/>
              <a:buFont typeface="StarSymbol"/>
              <a:buNone/>
            </a:pPr>
            <a:r>
              <a:rPr lang="en-GB" altLang="en-US" sz="1600" b="1" dirty="0">
                <a:solidFill>
                  <a:schemeClr val="bg1"/>
                </a:solidFill>
              </a:rPr>
              <a:t>Fig 4 Endoscopic view of enlarged left inferior turbinate (arrow) in patient with perennial rhinitis (left), compared with patient with characteristic nasal polyps (arrow) (right)</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D375602-FE9A-332D-8AED-27A547F1B397}"/>
              </a:ext>
            </a:extLst>
          </p:cNvPr>
          <p:cNvGraphicFramePr>
            <a:graphicFrameLocks noGrp="1"/>
          </p:cNvGraphicFramePr>
          <p:nvPr>
            <p:extLst>
              <p:ext uri="{D42A27DB-BD31-4B8C-83A1-F6EECF244321}">
                <p14:modId xmlns:p14="http://schemas.microsoft.com/office/powerpoint/2010/main" val="4250997968"/>
              </p:ext>
            </p:extLst>
          </p:nvPr>
        </p:nvGraphicFramePr>
        <p:xfrm>
          <a:off x="533400" y="1524000"/>
          <a:ext cx="8077200" cy="4876803"/>
        </p:xfrm>
        <a:graphic>
          <a:graphicData uri="http://schemas.openxmlformats.org/drawingml/2006/table">
            <a:tbl>
              <a:tblPr>
                <a:tableStyleId>{8A107856-5554-42FB-B03E-39F5DBC370BA}</a:tableStyleId>
              </a:tblPr>
              <a:tblGrid>
                <a:gridCol w="1615440">
                  <a:extLst>
                    <a:ext uri="{9D8B030D-6E8A-4147-A177-3AD203B41FA5}">
                      <a16:colId xmlns:a16="http://schemas.microsoft.com/office/drawing/2014/main" val="20000"/>
                    </a:ext>
                  </a:extLst>
                </a:gridCol>
                <a:gridCol w="1615440">
                  <a:extLst>
                    <a:ext uri="{9D8B030D-6E8A-4147-A177-3AD203B41FA5}">
                      <a16:colId xmlns:a16="http://schemas.microsoft.com/office/drawing/2014/main" val="20001"/>
                    </a:ext>
                  </a:extLst>
                </a:gridCol>
                <a:gridCol w="1615440">
                  <a:extLst>
                    <a:ext uri="{9D8B030D-6E8A-4147-A177-3AD203B41FA5}">
                      <a16:colId xmlns:a16="http://schemas.microsoft.com/office/drawing/2014/main" val="20002"/>
                    </a:ext>
                  </a:extLst>
                </a:gridCol>
                <a:gridCol w="1615440">
                  <a:extLst>
                    <a:ext uri="{9D8B030D-6E8A-4147-A177-3AD203B41FA5}">
                      <a16:colId xmlns:a16="http://schemas.microsoft.com/office/drawing/2014/main" val="20003"/>
                    </a:ext>
                  </a:extLst>
                </a:gridCol>
                <a:gridCol w="1615440">
                  <a:extLst>
                    <a:ext uri="{9D8B030D-6E8A-4147-A177-3AD203B41FA5}">
                      <a16:colId xmlns:a16="http://schemas.microsoft.com/office/drawing/2014/main" val="20004"/>
                    </a:ext>
                  </a:extLst>
                </a:gridCol>
              </a:tblGrid>
              <a:tr h="775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t>Effects of drugs on nasal symptoms</a:t>
                      </a:r>
                    </a:p>
                  </a:txBody>
                  <a:tcPr marL="44154" marR="44154" marT="22077" marB="22077"/>
                </a:tc>
                <a:tc>
                  <a:txBody>
                    <a:bodyPr/>
                    <a:lstStyle/>
                    <a:p>
                      <a:pPr algn="l"/>
                      <a:r>
                        <a:rPr lang="en-US" sz="1600" b="1" dirty="0"/>
                        <a:t>Itch or sneezing</a:t>
                      </a:r>
                      <a:endParaRPr lang="en-US" sz="1600" b="1" dirty="0">
                        <a:latin typeface="arial"/>
                      </a:endParaRPr>
                    </a:p>
                  </a:txBody>
                  <a:tcPr marL="44154" marR="44154" marT="22077" marB="22077"/>
                </a:tc>
                <a:tc>
                  <a:txBody>
                    <a:bodyPr/>
                    <a:lstStyle/>
                    <a:p>
                      <a:pPr algn="l"/>
                      <a:r>
                        <a:rPr lang="en-US" sz="1600" b="1"/>
                        <a:t>Discharge</a:t>
                      </a:r>
                      <a:endParaRPr lang="en-US" sz="1600" b="1">
                        <a:latin typeface="arial"/>
                      </a:endParaRPr>
                    </a:p>
                  </a:txBody>
                  <a:tcPr marL="44154" marR="44154" marT="22077" marB="22077"/>
                </a:tc>
                <a:tc>
                  <a:txBody>
                    <a:bodyPr/>
                    <a:lstStyle/>
                    <a:p>
                      <a:pPr algn="l"/>
                      <a:r>
                        <a:rPr lang="en-US" sz="1600" b="1"/>
                        <a:t>Blockage</a:t>
                      </a:r>
                      <a:endParaRPr lang="en-US" sz="1600" b="1">
                        <a:latin typeface="arial"/>
                      </a:endParaRPr>
                    </a:p>
                  </a:txBody>
                  <a:tcPr marL="44154" marR="44154" marT="22077" marB="22077"/>
                </a:tc>
                <a:tc>
                  <a:txBody>
                    <a:bodyPr/>
                    <a:lstStyle/>
                    <a:p>
                      <a:pPr algn="l"/>
                      <a:r>
                        <a:rPr lang="en-US" sz="1600" b="1"/>
                        <a:t>Impaired smell </a:t>
                      </a:r>
                      <a:endParaRPr lang="en-US" sz="1600" b="1">
                        <a:latin typeface="arial"/>
                      </a:endParaRPr>
                    </a:p>
                  </a:txBody>
                  <a:tcPr marL="44154" marR="44154" marT="22077" marB="22077"/>
                </a:tc>
                <a:extLst>
                  <a:ext uri="{0D108BD9-81ED-4DB2-BD59-A6C34878D82A}">
                    <a16:rowId xmlns:a16="http://schemas.microsoft.com/office/drawing/2014/main" val="10000"/>
                  </a:ext>
                </a:extLst>
              </a:tr>
              <a:tr h="616322">
                <a:tc>
                  <a:txBody>
                    <a:bodyPr/>
                    <a:lstStyle/>
                    <a:p>
                      <a:pPr algn="l"/>
                      <a:r>
                        <a:rPr lang="en-US" sz="1600" b="1" dirty="0"/>
                        <a:t>Topical </a:t>
                      </a:r>
                    </a:p>
                    <a:p>
                      <a:pPr algn="l"/>
                      <a:r>
                        <a:rPr lang="en-US" sz="1600" b="1" dirty="0"/>
                        <a:t>corticosteroids</a:t>
                      </a:r>
                      <a:endParaRPr lang="en-US" sz="1600" b="1" dirty="0">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 </a:t>
                      </a:r>
                      <a:endParaRPr lang="en-US" sz="1600" b="1">
                        <a:latin typeface="arial"/>
                      </a:endParaRPr>
                    </a:p>
                  </a:txBody>
                  <a:tcPr marL="44154" marR="44154" marT="22077" marB="22077"/>
                </a:tc>
                <a:extLst>
                  <a:ext uri="{0D108BD9-81ED-4DB2-BD59-A6C34878D82A}">
                    <a16:rowId xmlns:a16="http://schemas.microsoft.com/office/drawing/2014/main" val="10001"/>
                  </a:ext>
                </a:extLst>
              </a:tr>
              <a:tr h="616322">
                <a:tc>
                  <a:txBody>
                    <a:bodyPr/>
                    <a:lstStyle/>
                    <a:p>
                      <a:pPr algn="l"/>
                      <a:r>
                        <a:rPr lang="en-US" sz="1600" b="1" dirty="0"/>
                        <a:t>Oral   </a:t>
                      </a:r>
                    </a:p>
                    <a:p>
                      <a:pPr algn="l"/>
                      <a:r>
                        <a:rPr lang="en-US" sz="1600" b="1" dirty="0"/>
                        <a:t>Antihistamines</a:t>
                      </a:r>
                      <a:endParaRPr lang="en-US" sz="1600" b="1" dirty="0">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extLst>
                  <a:ext uri="{0D108BD9-81ED-4DB2-BD59-A6C34878D82A}">
                    <a16:rowId xmlns:a16="http://schemas.microsoft.com/office/drawing/2014/main" val="10002"/>
                  </a:ext>
                </a:extLst>
              </a:tr>
              <a:tr h="616322">
                <a:tc>
                  <a:txBody>
                    <a:bodyPr/>
                    <a:lstStyle/>
                    <a:p>
                      <a:pPr algn="l"/>
                      <a:r>
                        <a:rPr lang="en-US" sz="1600" b="1" dirty="0"/>
                        <a:t>Sodium   </a:t>
                      </a:r>
                    </a:p>
                    <a:p>
                      <a:pPr algn="l"/>
                      <a:r>
                        <a:rPr lang="en-US" sz="1600" b="1" dirty="0" err="1"/>
                        <a:t>cromoglycate</a:t>
                      </a:r>
                      <a:r>
                        <a:rPr lang="en-US" sz="1600" b="1" dirty="0"/>
                        <a:t>*</a:t>
                      </a:r>
                      <a:endParaRPr lang="en-US" sz="1600" b="1" dirty="0">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extLst>
                  <a:ext uri="{0D108BD9-81ED-4DB2-BD59-A6C34878D82A}">
                    <a16:rowId xmlns:a16="http://schemas.microsoft.com/office/drawing/2014/main" val="10003"/>
                  </a:ext>
                </a:extLst>
              </a:tr>
              <a:tr h="616322">
                <a:tc>
                  <a:txBody>
                    <a:bodyPr/>
                    <a:lstStyle/>
                    <a:p>
                      <a:pPr algn="l"/>
                      <a:r>
                        <a:rPr lang="en-US" sz="1600" b="1" dirty="0" err="1"/>
                        <a:t>Ipratropium</a:t>
                      </a:r>
                      <a:r>
                        <a:rPr lang="en-US" sz="1600" b="1" dirty="0"/>
                        <a:t>   </a:t>
                      </a:r>
                    </a:p>
                    <a:p>
                      <a:pPr algn="l"/>
                      <a:r>
                        <a:rPr lang="en-US" sz="1600" b="1" dirty="0"/>
                        <a:t>Bromide</a:t>
                      </a:r>
                      <a:endParaRPr lang="en-US" sz="1600" b="1" dirty="0">
                        <a:latin typeface="arial"/>
                      </a:endParaRPr>
                    </a:p>
                  </a:txBody>
                  <a:tcPr marL="44154" marR="44154" marT="22077" marB="22077"/>
                </a:tc>
                <a:tc>
                  <a:txBody>
                    <a:bodyPr/>
                    <a:lstStyle/>
                    <a:p>
                      <a:pPr algn="l"/>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extLst>
                  <a:ext uri="{0D108BD9-81ED-4DB2-BD59-A6C34878D82A}">
                    <a16:rowId xmlns:a16="http://schemas.microsoft.com/office/drawing/2014/main" val="10004"/>
                  </a:ext>
                </a:extLst>
              </a:tr>
              <a:tr h="616322">
                <a:tc>
                  <a:txBody>
                    <a:bodyPr/>
                    <a:lstStyle/>
                    <a:p>
                      <a:pPr algn="l"/>
                      <a:r>
                        <a:rPr lang="en-US" sz="1600" b="1" dirty="0"/>
                        <a:t>Topical   </a:t>
                      </a:r>
                    </a:p>
                    <a:p>
                      <a:pPr algn="l"/>
                      <a:r>
                        <a:rPr lang="en-US" sz="1600" b="1" dirty="0"/>
                        <a:t>Decongestants</a:t>
                      </a:r>
                      <a:endParaRPr lang="en-US" sz="1600" b="1" dirty="0">
                        <a:latin typeface="arial"/>
                      </a:endParaRPr>
                    </a:p>
                  </a:txBody>
                  <a:tcPr marL="44154" marR="44154" marT="22077" marB="22077"/>
                </a:tc>
                <a:tc>
                  <a:txBody>
                    <a:bodyPr/>
                    <a:lstStyle/>
                    <a:p>
                      <a:pPr algn="l"/>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endParaRPr lang="en-US" sz="1600" b="1">
                        <a:latin typeface="arial"/>
                      </a:endParaRPr>
                    </a:p>
                  </a:txBody>
                  <a:tcPr marL="44154" marR="44154" marT="22077" marB="22077"/>
                </a:tc>
                <a:extLst>
                  <a:ext uri="{0D108BD9-81ED-4DB2-BD59-A6C34878D82A}">
                    <a16:rowId xmlns:a16="http://schemas.microsoft.com/office/drawing/2014/main" val="10005"/>
                  </a:ext>
                </a:extLst>
              </a:tr>
              <a:tr h="1019517">
                <a:tc>
                  <a:txBody>
                    <a:bodyPr/>
                    <a:lstStyle/>
                    <a:p>
                      <a:pPr algn="l"/>
                      <a:r>
                        <a:rPr lang="en-US" sz="1600" b="1" dirty="0"/>
                        <a:t>Oral   </a:t>
                      </a:r>
                    </a:p>
                    <a:p>
                      <a:pPr algn="l"/>
                      <a:r>
                        <a:rPr lang="en-US" sz="1600" b="1" dirty="0"/>
                        <a:t>corticosteroids</a:t>
                      </a:r>
                      <a:endParaRPr lang="en-US" sz="1600" b="1" dirty="0">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dirty="0"/>
                        <a:t>+++</a:t>
                      </a:r>
                      <a:endParaRPr lang="en-US" sz="1600" b="1" dirty="0">
                        <a:latin typeface="arial"/>
                      </a:endParaRPr>
                    </a:p>
                  </a:txBody>
                  <a:tcPr marL="44154" marR="44154" marT="22077" marB="22077"/>
                </a:tc>
                <a:tc>
                  <a:txBody>
                    <a:bodyPr/>
                    <a:lstStyle/>
                    <a:p>
                      <a:pPr algn="l"/>
                      <a:r>
                        <a:rPr lang="en-US" sz="1600" b="1"/>
                        <a:t>+++</a:t>
                      </a:r>
                      <a:endParaRPr lang="en-US" sz="1600" b="1">
                        <a:latin typeface="arial"/>
                      </a:endParaRPr>
                    </a:p>
                  </a:txBody>
                  <a:tcPr marL="44154" marR="44154" marT="22077" marB="22077"/>
                </a:tc>
                <a:tc>
                  <a:txBody>
                    <a:bodyPr/>
                    <a:lstStyle/>
                    <a:p>
                      <a:pPr algn="l"/>
                      <a:r>
                        <a:rPr lang="en-US" sz="1600" b="1" dirty="0"/>
                        <a:t>++</a:t>
                      </a:r>
                    </a:p>
                    <a:p>
                      <a:pPr algn="l"/>
                      <a:r>
                        <a:rPr lang="en-US" sz="1600" b="1" dirty="0"/>
                        <a:t>*First line treatment in children. </a:t>
                      </a:r>
                      <a:endParaRPr lang="en-US" sz="1600" b="1" dirty="0">
                        <a:latin typeface="arial"/>
                      </a:endParaRPr>
                    </a:p>
                  </a:txBody>
                  <a:tcPr marL="44154" marR="44154" marT="22077" marB="22077"/>
                </a:tc>
                <a:extLst>
                  <a:ext uri="{0D108BD9-81ED-4DB2-BD59-A6C34878D82A}">
                    <a16:rowId xmlns:a16="http://schemas.microsoft.com/office/drawing/2014/main" val="10006"/>
                  </a:ext>
                </a:extLst>
              </a:tr>
            </a:tbl>
          </a:graphicData>
        </a:graphic>
      </p:graphicFrame>
      <p:pic>
        <p:nvPicPr>
          <p:cNvPr id="32820" name="Picture 1" descr="-">
            <a:extLst>
              <a:ext uri="{FF2B5EF4-FFF2-40B4-BE49-F238E27FC236}">
                <a16:creationId xmlns:a16="http://schemas.microsoft.com/office/drawing/2014/main" id="{68209B12-3BE1-EB85-BA66-73F74DFD0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1" name="Picture 2" descr="-">
            <a:extLst>
              <a:ext uri="{FF2B5EF4-FFF2-40B4-BE49-F238E27FC236}">
                <a16:creationId xmlns:a16="http://schemas.microsoft.com/office/drawing/2014/main" id="{CEDD7BE0-B17A-4B79-F4B9-3CABA55B1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2" name="Picture 3" descr="-">
            <a:extLst>
              <a:ext uri="{FF2B5EF4-FFF2-40B4-BE49-F238E27FC236}">
                <a16:creationId xmlns:a16="http://schemas.microsoft.com/office/drawing/2014/main" id="{8C4C783D-9F45-8310-6899-8B8A89692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3" name="Picture 4" descr="-">
            <a:extLst>
              <a:ext uri="{FF2B5EF4-FFF2-40B4-BE49-F238E27FC236}">
                <a16:creationId xmlns:a16="http://schemas.microsoft.com/office/drawing/2014/main" id="{6735A56E-FD7B-746E-BFDE-BDBEC0FF1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4" name="Picture 5" descr="-">
            <a:extLst>
              <a:ext uri="{FF2B5EF4-FFF2-40B4-BE49-F238E27FC236}">
                <a16:creationId xmlns:a16="http://schemas.microsoft.com/office/drawing/2014/main" id="{41D1A346-63F2-07D7-C63E-D867807DC3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5" name="Picture 6" descr="-">
            <a:extLst>
              <a:ext uri="{FF2B5EF4-FFF2-40B4-BE49-F238E27FC236}">
                <a16:creationId xmlns:a16="http://schemas.microsoft.com/office/drawing/2014/main" id="{F9DB3BD6-8B77-B761-2A39-1AD735692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6" name="Picture 7" descr="-">
            <a:extLst>
              <a:ext uri="{FF2B5EF4-FFF2-40B4-BE49-F238E27FC236}">
                <a16:creationId xmlns:a16="http://schemas.microsoft.com/office/drawing/2014/main" id="{61ECE49F-3B11-665A-204C-6EAD9852B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7" name="Picture 8" descr="-">
            <a:extLst>
              <a:ext uri="{FF2B5EF4-FFF2-40B4-BE49-F238E27FC236}">
                <a16:creationId xmlns:a16="http://schemas.microsoft.com/office/drawing/2014/main" id="{42F19376-03EB-496F-0215-66541FB0B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8" name="Picture 9" descr="-">
            <a:extLst>
              <a:ext uri="{FF2B5EF4-FFF2-40B4-BE49-F238E27FC236}">
                <a16:creationId xmlns:a16="http://schemas.microsoft.com/office/drawing/2014/main" id="{2076BE0C-60B2-B01A-3CE4-66218E3BA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9" name="Picture 10" descr="-">
            <a:extLst>
              <a:ext uri="{FF2B5EF4-FFF2-40B4-BE49-F238E27FC236}">
                <a16:creationId xmlns:a16="http://schemas.microsoft.com/office/drawing/2014/main" id="{E7F00594-DD8B-BDF1-472F-41BCB93767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30" name="Title 12">
            <a:extLst>
              <a:ext uri="{FF2B5EF4-FFF2-40B4-BE49-F238E27FC236}">
                <a16:creationId xmlns:a16="http://schemas.microsoft.com/office/drawing/2014/main" id="{238DD8AF-EE01-BCE4-CE5A-6E11689CF94F}"/>
              </a:ext>
            </a:extLst>
          </p:cNvPr>
          <p:cNvSpPr>
            <a:spLocks noGrp="1"/>
          </p:cNvSpPr>
          <p:nvPr>
            <p:ph type="title"/>
          </p:nvPr>
        </p:nvSpPr>
        <p:spPr>
          <a:xfrm>
            <a:off x="533400" y="457200"/>
            <a:ext cx="7924800" cy="639763"/>
          </a:xfrm>
        </p:spPr>
        <p:txBody>
          <a:bodyPr/>
          <a:lstStyle/>
          <a:p>
            <a:r>
              <a:rPr lang="en-GB" altLang="en-US" sz="3200"/>
              <a:t>Which treatment for which symptom?</a:t>
            </a:r>
            <a:endParaRPr lang="en-US" altLang="en-US" sz="3200"/>
          </a:p>
        </p:txBody>
      </p:sp>
      <p:sp>
        <p:nvSpPr>
          <p:cNvPr id="32831" name="Content Placeholder 13">
            <a:extLst>
              <a:ext uri="{FF2B5EF4-FFF2-40B4-BE49-F238E27FC236}">
                <a16:creationId xmlns:a16="http://schemas.microsoft.com/office/drawing/2014/main" id="{CDD3EDB6-38DE-BEDE-A5F0-2D7F4454E8A1}"/>
              </a:ext>
            </a:extLst>
          </p:cNvPr>
          <p:cNvSpPr>
            <a:spLocks noGrp="1"/>
          </p:cNvSpPr>
          <p:nvPr>
            <p:ph idx="1"/>
          </p:nvPr>
        </p:nvSpPr>
        <p:spPr/>
        <p:txBody>
          <a:bodyPr/>
          <a:lstStyle/>
          <a:p>
            <a:pPr>
              <a:buFont typeface="Arial" panose="020B0604020202020204" pitchFamily="34" charset="0"/>
              <a:buNone/>
            </a:pPr>
            <a:endParaRPr lang="en-GB"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F5A1CE9D-0A9F-41EF-B5E9-FB80A3F34566}"/>
              </a:ext>
            </a:extLst>
          </p:cNvPr>
          <p:cNvSpPr>
            <a:spLocks noGrp="1"/>
          </p:cNvSpPr>
          <p:nvPr>
            <p:ph type="title"/>
          </p:nvPr>
        </p:nvSpPr>
        <p:spPr>
          <a:xfrm>
            <a:off x="533400" y="762000"/>
            <a:ext cx="8229600" cy="685800"/>
          </a:xfrm>
        </p:spPr>
        <p:txBody>
          <a:bodyPr/>
          <a:lstStyle/>
          <a:p>
            <a:r>
              <a:rPr lang="en-GB" altLang="en-US" dirty="0"/>
              <a:t>Case 3: Otitis Media and eustachian tube dysfunction</a:t>
            </a:r>
            <a:endParaRPr lang="en-US" altLang="en-US" dirty="0"/>
          </a:p>
        </p:txBody>
      </p:sp>
      <p:sp>
        <p:nvSpPr>
          <p:cNvPr id="33795" name="Content Placeholder 2">
            <a:extLst>
              <a:ext uri="{FF2B5EF4-FFF2-40B4-BE49-F238E27FC236}">
                <a16:creationId xmlns:a16="http://schemas.microsoft.com/office/drawing/2014/main" id="{7513618C-51D7-4566-AE73-A513F885441D}"/>
              </a:ext>
            </a:extLst>
          </p:cNvPr>
          <p:cNvSpPr>
            <a:spLocks noGrp="1"/>
          </p:cNvSpPr>
          <p:nvPr>
            <p:ph idx="1"/>
          </p:nvPr>
        </p:nvSpPr>
        <p:spPr>
          <a:xfrm>
            <a:off x="864382" y="2489200"/>
            <a:ext cx="7593818" cy="3530600"/>
          </a:xfrm>
        </p:spPr>
        <p:txBody>
          <a:bodyPr>
            <a:normAutofit fontScale="85000" lnSpcReduction="20000"/>
          </a:bodyPr>
          <a:lstStyle/>
          <a:p>
            <a:r>
              <a:rPr lang="en-US" altLang="en-US" sz="2800" dirty="0">
                <a:solidFill>
                  <a:srgbClr val="FF0000"/>
                </a:solidFill>
              </a:rPr>
              <a:t>A worried mother brings her 5 year old son into surgery. He has a history of recurrent ear infections and there has been concern from his teacher that he is missing instructions in class. Over the last few days he has had intermittent pain in his left ear. She is demanding antibiotics and a referral for grommets.</a:t>
            </a:r>
          </a:p>
          <a:p>
            <a:pPr>
              <a:buFont typeface="Arial" panose="020B0604020202020204" pitchFamily="34" charset="0"/>
              <a:buNone/>
            </a:pPr>
            <a:endParaRPr lang="en-US" altLang="en-US" sz="2800" dirty="0">
              <a:solidFill>
                <a:srgbClr val="FF0000"/>
              </a:solidFill>
            </a:endParaRPr>
          </a:p>
          <a:p>
            <a:r>
              <a:rPr lang="en-GB" altLang="en-US" sz="2800" dirty="0"/>
              <a:t>What do you cover?</a:t>
            </a:r>
          </a:p>
          <a:p>
            <a:r>
              <a:rPr lang="en-GB" altLang="en-US" sz="2800" dirty="0"/>
              <a:t>What do you do?</a:t>
            </a:r>
            <a:endParaRPr lang="en-US" alt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BB281D7B-FEA9-DD1C-B7E7-D6AC7C7A709F}"/>
              </a:ext>
            </a:extLst>
          </p:cNvPr>
          <p:cNvSpPr>
            <a:spLocks noGrp="1"/>
          </p:cNvSpPr>
          <p:nvPr>
            <p:ph type="title"/>
          </p:nvPr>
        </p:nvSpPr>
        <p:spPr/>
        <p:txBody>
          <a:bodyPr/>
          <a:lstStyle/>
          <a:p>
            <a:r>
              <a:rPr lang="en-GB" altLang="en-US"/>
              <a:t>Otitis media history</a:t>
            </a:r>
            <a:endParaRPr lang="en-US" altLang="en-US"/>
          </a:p>
        </p:txBody>
      </p:sp>
      <p:sp>
        <p:nvSpPr>
          <p:cNvPr id="34819" name="Content Placeholder 2">
            <a:extLst>
              <a:ext uri="{FF2B5EF4-FFF2-40B4-BE49-F238E27FC236}">
                <a16:creationId xmlns:a16="http://schemas.microsoft.com/office/drawing/2014/main" id="{8736BD4F-3121-0769-8CC9-48C35C990A8B}"/>
              </a:ext>
            </a:extLst>
          </p:cNvPr>
          <p:cNvSpPr>
            <a:spLocks noGrp="1"/>
          </p:cNvSpPr>
          <p:nvPr>
            <p:ph idx="1"/>
          </p:nvPr>
        </p:nvSpPr>
        <p:spPr/>
        <p:txBody>
          <a:bodyPr>
            <a:normAutofit fontScale="70000" lnSpcReduction="20000"/>
          </a:bodyPr>
          <a:lstStyle/>
          <a:p>
            <a:r>
              <a:rPr lang="en-GB" altLang="en-US" sz="2400"/>
              <a:t>Acute otitis media / chronic otitis media with effusion or eustachian tube dysfunction (AOM / COME / EUD)</a:t>
            </a:r>
          </a:p>
          <a:p>
            <a:pPr fontAlgn="ctr"/>
            <a:r>
              <a:rPr lang="en-US" altLang="en-US" sz="2400">
                <a:solidFill>
                  <a:srgbClr val="FF0000"/>
                </a:solidFill>
              </a:rPr>
              <a:t>AOM</a:t>
            </a:r>
            <a:r>
              <a:rPr lang="en-US" altLang="en-US" sz="2400"/>
              <a:t> follows an URTI or is secondary to any cause of eustachian tube inflammation or blockage. </a:t>
            </a:r>
          </a:p>
          <a:p>
            <a:pPr lvl="1" fontAlgn="ctr"/>
            <a:r>
              <a:rPr lang="en-US" altLang="en-US" sz="2000"/>
              <a:t>otalgia, hearing loss, fever, and dysequilibrium.</a:t>
            </a:r>
          </a:p>
          <a:p>
            <a:pPr fontAlgn="ctr"/>
            <a:r>
              <a:rPr lang="en-US" altLang="en-US" sz="2400">
                <a:solidFill>
                  <a:srgbClr val="FF0000"/>
                </a:solidFill>
              </a:rPr>
              <a:t>ETD</a:t>
            </a:r>
            <a:r>
              <a:rPr lang="en-US" altLang="en-US" sz="2400"/>
              <a:t> follows an upper respiratory tract infection or allergic rhinitis</a:t>
            </a:r>
          </a:p>
          <a:p>
            <a:pPr lvl="1" fontAlgn="ctr"/>
            <a:r>
              <a:rPr lang="en-US" altLang="en-US" sz="2000"/>
              <a:t> aural fullness, difficulty popping ears, intermittent sharp ear pain, hearing loss, tinnitus, and dysequilibrium.</a:t>
            </a:r>
            <a:endParaRPr lang="en-US" altLang="en-US" sz="2400"/>
          </a:p>
          <a:p>
            <a:pPr fontAlgn="ctr"/>
            <a:r>
              <a:rPr lang="en-US" altLang="en-US" sz="2400">
                <a:solidFill>
                  <a:srgbClr val="FF0000"/>
                </a:solidFill>
              </a:rPr>
              <a:t>COME</a:t>
            </a:r>
          </a:p>
          <a:p>
            <a:pPr lvl="1" fontAlgn="ctr"/>
            <a:r>
              <a:rPr lang="en-US" altLang="en-US" sz="2000"/>
              <a:t> hearing loss, tinnitus, and dysequilibrium. COME is not associated with fever. Children may have speech/language delay.</a:t>
            </a:r>
          </a:p>
          <a:p>
            <a:endParaRPr lang="en-US" altLang="en-US"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920A5792-A9E1-FFA9-86BE-2738AD948985}"/>
              </a:ext>
            </a:extLst>
          </p:cNvPr>
          <p:cNvSpPr>
            <a:spLocks noGrp="1"/>
          </p:cNvSpPr>
          <p:nvPr>
            <p:ph type="title"/>
          </p:nvPr>
        </p:nvSpPr>
        <p:spPr/>
        <p:txBody>
          <a:bodyPr/>
          <a:lstStyle/>
          <a:p>
            <a:r>
              <a:rPr lang="en-GB" altLang="en-US"/>
              <a:t>What do you do?</a:t>
            </a:r>
            <a:endParaRPr lang="en-US" altLang="en-US"/>
          </a:p>
        </p:txBody>
      </p:sp>
      <p:sp>
        <p:nvSpPr>
          <p:cNvPr id="35843" name="Content Placeholder 2">
            <a:extLst>
              <a:ext uri="{FF2B5EF4-FFF2-40B4-BE49-F238E27FC236}">
                <a16:creationId xmlns:a16="http://schemas.microsoft.com/office/drawing/2014/main" id="{D75EB26D-195F-407C-E5F6-BD291C5540C1}"/>
              </a:ext>
            </a:extLst>
          </p:cNvPr>
          <p:cNvSpPr>
            <a:spLocks noGrp="1"/>
          </p:cNvSpPr>
          <p:nvPr>
            <p:ph idx="1"/>
          </p:nvPr>
        </p:nvSpPr>
        <p:spPr>
          <a:xfrm>
            <a:off x="864382" y="2489200"/>
            <a:ext cx="7517618" cy="3530600"/>
          </a:xfrm>
        </p:spPr>
        <p:txBody>
          <a:bodyPr>
            <a:normAutofit fontScale="85000" lnSpcReduction="20000"/>
          </a:bodyPr>
          <a:lstStyle/>
          <a:p>
            <a:r>
              <a:rPr lang="en-US" altLang="en-US" sz="2000" b="1" dirty="0"/>
              <a:t>Examination:</a:t>
            </a:r>
          </a:p>
          <a:p>
            <a:r>
              <a:rPr lang="en-US" altLang="en-US" sz="2000" dirty="0"/>
              <a:t>ETD  -usually normal. The pathologic condition is more often observed on rhinoscopy, which can reveal nasal obstruction with either a deviated septum or hypertrophied inferior </a:t>
            </a:r>
            <a:r>
              <a:rPr lang="en-US" altLang="en-US" sz="2000" dirty="0" err="1"/>
              <a:t>turbinates</a:t>
            </a:r>
            <a:r>
              <a:rPr lang="en-US" altLang="en-US" sz="2000" dirty="0"/>
              <a:t>. Chronic ETD may reveal retraction pockets or collapsed middle ear disease with erosion of incus/stapedius. Difficulty auto-inflating the ear drum.</a:t>
            </a:r>
          </a:p>
          <a:p>
            <a:pPr fontAlgn="ctr"/>
            <a:r>
              <a:rPr lang="en-US" altLang="en-US" sz="2000" dirty="0"/>
              <a:t>AOM reveals an erythematous bulging tympanic membrane that can be featureless. Fever may also be present. Sometimes a discharge if ruptured (history of resolving pain)</a:t>
            </a:r>
          </a:p>
          <a:p>
            <a:pPr fontAlgn="ctr"/>
            <a:r>
              <a:rPr lang="en-US" altLang="en-US" sz="2000" dirty="0"/>
              <a:t>COM is associated with a dull-appearing tympanic membrane. Tuning fork examination may reveal lateralization to the ipsilateral side in the absence of sensorineural hearing loss. Bone conduction is also greater than air conduction in the affected ear.</a:t>
            </a:r>
          </a:p>
          <a:p>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E9769CF-7A7F-D170-4611-5DFFC01C0AC7}"/>
              </a:ext>
            </a:extLst>
          </p:cNvPr>
          <p:cNvSpPr>
            <a:spLocks noGrp="1"/>
          </p:cNvSpPr>
          <p:nvPr>
            <p:ph type="title"/>
          </p:nvPr>
        </p:nvSpPr>
        <p:spPr/>
        <p:txBody>
          <a:bodyPr/>
          <a:lstStyle/>
          <a:p>
            <a:r>
              <a:rPr lang="en-GB" altLang="en-US"/>
              <a:t>Acute Otitis Media</a:t>
            </a:r>
            <a:endParaRPr lang="en-US" altLang="en-US"/>
          </a:p>
        </p:txBody>
      </p:sp>
      <p:pic>
        <p:nvPicPr>
          <p:cNvPr id="36867" name="Content Placeholder 4" descr="acute_otitis_media.jpg">
            <a:extLst>
              <a:ext uri="{FF2B5EF4-FFF2-40B4-BE49-F238E27FC236}">
                <a16:creationId xmlns:a16="http://schemas.microsoft.com/office/drawing/2014/main" id="{3DFB867B-2FA4-9905-6A16-085F084353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86771" y="2489200"/>
            <a:ext cx="3700482" cy="353060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0A14F0EF-C92A-EDB0-11B3-A91B8E9FEDD5}"/>
              </a:ext>
            </a:extLst>
          </p:cNvPr>
          <p:cNvSpPr>
            <a:spLocks noGrp="1"/>
          </p:cNvSpPr>
          <p:nvPr>
            <p:ph type="title"/>
          </p:nvPr>
        </p:nvSpPr>
        <p:spPr/>
        <p:txBody>
          <a:bodyPr/>
          <a:lstStyle/>
          <a:p>
            <a:r>
              <a:rPr lang="en-GB" altLang="en-US"/>
              <a:t>Serous Otitis Media</a:t>
            </a:r>
            <a:endParaRPr lang="en-US" altLang="en-US"/>
          </a:p>
        </p:txBody>
      </p:sp>
      <p:pic>
        <p:nvPicPr>
          <p:cNvPr id="37891" name="Content Placeholder 4" descr="serous_otitis.jpg">
            <a:extLst>
              <a:ext uri="{FF2B5EF4-FFF2-40B4-BE49-F238E27FC236}">
                <a16:creationId xmlns:a16="http://schemas.microsoft.com/office/drawing/2014/main" id="{6F51664D-4426-FCAE-EFA0-34CAAF22132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90803" y="2489200"/>
            <a:ext cx="3692419" cy="353060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1538E6A4-734B-75D3-47E9-ABD64444AD6B}"/>
              </a:ext>
            </a:extLst>
          </p:cNvPr>
          <p:cNvSpPr>
            <a:spLocks noGrp="1"/>
          </p:cNvSpPr>
          <p:nvPr>
            <p:ph type="title"/>
          </p:nvPr>
        </p:nvSpPr>
        <p:spPr>
          <a:xfrm>
            <a:off x="865970" y="927098"/>
            <a:ext cx="7211230" cy="709865"/>
          </a:xfrm>
        </p:spPr>
        <p:txBody>
          <a:bodyPr/>
          <a:lstStyle/>
          <a:p>
            <a:r>
              <a:rPr lang="en-GB" altLang="en-US" dirty="0"/>
              <a:t>Serous otitis media with retraction</a:t>
            </a:r>
            <a:endParaRPr lang="en-US" altLang="en-US" dirty="0"/>
          </a:p>
        </p:txBody>
      </p:sp>
      <p:pic>
        <p:nvPicPr>
          <p:cNvPr id="38915" name="Content Placeholder 3" descr="serous_otitis_media-compressed.jpg">
            <a:extLst>
              <a:ext uri="{FF2B5EF4-FFF2-40B4-BE49-F238E27FC236}">
                <a16:creationId xmlns:a16="http://schemas.microsoft.com/office/drawing/2014/main" id="{8FAA4D7D-2B52-535E-817A-C6FBE7F62C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5514" y="2489200"/>
            <a:ext cx="3662997" cy="35306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EE019836-D266-F411-B1AA-3B14552906E7}"/>
              </a:ext>
            </a:extLst>
          </p:cNvPr>
          <p:cNvSpPr>
            <a:spLocks noGrp="1"/>
          </p:cNvSpPr>
          <p:nvPr>
            <p:ph type="title"/>
          </p:nvPr>
        </p:nvSpPr>
        <p:spPr/>
        <p:txBody>
          <a:bodyPr/>
          <a:lstStyle/>
          <a:p>
            <a:r>
              <a:rPr lang="en-GB" altLang="en-US"/>
              <a:t>Eustachian Tube dysfunction</a:t>
            </a:r>
            <a:endParaRPr lang="en-US" altLang="en-US"/>
          </a:p>
        </p:txBody>
      </p:sp>
      <p:pic>
        <p:nvPicPr>
          <p:cNvPr id="39939" name="Content Placeholder 3" descr="retracted-eardrum-compressed.jpg">
            <a:extLst>
              <a:ext uri="{FF2B5EF4-FFF2-40B4-BE49-F238E27FC236}">
                <a16:creationId xmlns:a16="http://schemas.microsoft.com/office/drawing/2014/main" id="{AD8C6130-8C21-3E32-6587-5A40AD5C264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06365" y="2489200"/>
            <a:ext cx="4061295" cy="353060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7B567497-68EC-98A8-21F8-B2AC71D70DBB}"/>
              </a:ext>
            </a:extLst>
          </p:cNvPr>
          <p:cNvSpPr>
            <a:spLocks noGrp="1"/>
          </p:cNvSpPr>
          <p:nvPr>
            <p:ph type="title"/>
          </p:nvPr>
        </p:nvSpPr>
        <p:spPr/>
        <p:txBody>
          <a:bodyPr/>
          <a:lstStyle/>
          <a:p>
            <a:endParaRPr lang="en-GB" altLang="en-US"/>
          </a:p>
        </p:txBody>
      </p:sp>
      <p:pic>
        <p:nvPicPr>
          <p:cNvPr id="40963" name="Content Placeholder 3" descr="retraction_pocket.jpg">
            <a:extLst>
              <a:ext uri="{FF2B5EF4-FFF2-40B4-BE49-F238E27FC236}">
                <a16:creationId xmlns:a16="http://schemas.microsoft.com/office/drawing/2014/main" id="{EB449A92-8DEE-05B4-0718-6FDF2905773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6432" y="2489200"/>
            <a:ext cx="3641161" cy="3530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C46586CF-6118-9D96-2482-BC05382D4312}"/>
              </a:ext>
            </a:extLst>
          </p:cNvPr>
          <p:cNvSpPr>
            <a:spLocks noGrp="1"/>
          </p:cNvSpPr>
          <p:nvPr>
            <p:ph type="title"/>
          </p:nvPr>
        </p:nvSpPr>
        <p:spPr/>
        <p:txBody>
          <a:bodyPr/>
          <a:lstStyle/>
          <a:p>
            <a:r>
              <a:rPr lang="en-GB" altLang="en-US"/>
              <a:t>Now...</a:t>
            </a:r>
            <a:endParaRPr lang="en-US" altLang="en-US"/>
          </a:p>
        </p:txBody>
      </p:sp>
      <p:sp>
        <p:nvSpPr>
          <p:cNvPr id="5123" name="Content Placeholder 2">
            <a:extLst>
              <a:ext uri="{FF2B5EF4-FFF2-40B4-BE49-F238E27FC236}">
                <a16:creationId xmlns:a16="http://schemas.microsoft.com/office/drawing/2014/main" id="{6E19B455-ED6C-CE4E-0546-51497529BD6F}"/>
              </a:ext>
            </a:extLst>
          </p:cNvPr>
          <p:cNvSpPr>
            <a:spLocks noGrp="1"/>
          </p:cNvSpPr>
          <p:nvPr>
            <p:ph idx="1"/>
          </p:nvPr>
        </p:nvSpPr>
        <p:spPr/>
        <p:txBody>
          <a:bodyPr/>
          <a:lstStyle/>
          <a:p>
            <a:r>
              <a:rPr lang="en-GB" altLang="en-US"/>
              <a:t>Split into 3 GROUPS –</a:t>
            </a:r>
          </a:p>
          <a:p>
            <a:r>
              <a:rPr lang="en-GB" altLang="en-US"/>
              <a:t>HAND OUT CASE SHEETS</a:t>
            </a:r>
          </a:p>
          <a:p>
            <a:r>
              <a:rPr lang="en-GB" altLang="en-US"/>
              <a:t>10 MINUTES TO CONFER AND WRITE DOWN ANSWERS</a:t>
            </a:r>
            <a:endParaRPr lang="en-US"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8A9031F-8F6C-CB39-5579-9EC94966ABE9}"/>
              </a:ext>
            </a:extLst>
          </p:cNvPr>
          <p:cNvSpPr>
            <a:spLocks noGrp="1"/>
          </p:cNvSpPr>
          <p:nvPr>
            <p:ph type="title"/>
          </p:nvPr>
        </p:nvSpPr>
        <p:spPr/>
        <p:txBody>
          <a:bodyPr/>
          <a:lstStyle/>
          <a:p>
            <a:r>
              <a:rPr lang="en-GB" altLang="en-US"/>
              <a:t>Cholesteatoma</a:t>
            </a:r>
            <a:endParaRPr lang="en-US" altLang="en-US"/>
          </a:p>
        </p:txBody>
      </p:sp>
      <p:pic>
        <p:nvPicPr>
          <p:cNvPr id="41987" name="Content Placeholder 3" descr="cholesteatoma.jpg">
            <a:extLst>
              <a:ext uri="{FF2B5EF4-FFF2-40B4-BE49-F238E27FC236}">
                <a16:creationId xmlns:a16="http://schemas.microsoft.com/office/drawing/2014/main" id="{1188895B-B0C1-1328-C621-2C1430CF83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57466" y="2489200"/>
            <a:ext cx="3759093" cy="35306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E723EE4-E099-464B-904D-5FC3DB7C37FF}"/>
              </a:ext>
            </a:extLst>
          </p:cNvPr>
          <p:cNvSpPr>
            <a:spLocks noGrp="1"/>
          </p:cNvSpPr>
          <p:nvPr>
            <p:ph type="title"/>
          </p:nvPr>
        </p:nvSpPr>
        <p:spPr/>
        <p:txBody>
          <a:bodyPr/>
          <a:lstStyle/>
          <a:p>
            <a:r>
              <a:rPr lang="en-GB" altLang="en-US"/>
              <a:t>tympanosclerosis</a:t>
            </a:r>
            <a:endParaRPr lang="en-US" altLang="en-US"/>
          </a:p>
        </p:txBody>
      </p:sp>
      <p:pic>
        <p:nvPicPr>
          <p:cNvPr id="43011" name="Content Placeholder 3" descr="tympanosclerosis.jpg">
            <a:extLst>
              <a:ext uri="{FF2B5EF4-FFF2-40B4-BE49-F238E27FC236}">
                <a16:creationId xmlns:a16="http://schemas.microsoft.com/office/drawing/2014/main" id="{A6676CBD-8E91-3F6F-828B-7BFCC7805A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25306" y="2489200"/>
            <a:ext cx="4023412" cy="353060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04CF2E6B-0079-388D-DE24-12B8D6FED470}"/>
              </a:ext>
            </a:extLst>
          </p:cNvPr>
          <p:cNvSpPr>
            <a:spLocks noGrp="1"/>
          </p:cNvSpPr>
          <p:nvPr>
            <p:ph type="title"/>
          </p:nvPr>
        </p:nvSpPr>
        <p:spPr>
          <a:xfrm>
            <a:off x="865970" y="927098"/>
            <a:ext cx="7363630" cy="709865"/>
          </a:xfrm>
        </p:spPr>
        <p:txBody>
          <a:bodyPr/>
          <a:lstStyle/>
          <a:p>
            <a:r>
              <a:rPr lang="en-GB" altLang="en-US" dirty="0"/>
              <a:t>‘Monolayer’ (healed perforation)</a:t>
            </a:r>
            <a:endParaRPr lang="en-US" altLang="en-US" dirty="0"/>
          </a:p>
        </p:txBody>
      </p:sp>
      <p:pic>
        <p:nvPicPr>
          <p:cNvPr id="44035" name="Content Placeholder 3" descr="Monolayer.jpg">
            <a:extLst>
              <a:ext uri="{FF2B5EF4-FFF2-40B4-BE49-F238E27FC236}">
                <a16:creationId xmlns:a16="http://schemas.microsoft.com/office/drawing/2014/main" id="{7CFE639B-F292-AB66-804E-361FC9C315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83279" y="2489200"/>
            <a:ext cx="4707466" cy="35306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A8BF0965-7814-C8A0-6C61-B9F72A72C2D5}"/>
              </a:ext>
            </a:extLst>
          </p:cNvPr>
          <p:cNvSpPr>
            <a:spLocks noGrp="1"/>
          </p:cNvSpPr>
          <p:nvPr>
            <p:ph type="title"/>
          </p:nvPr>
        </p:nvSpPr>
        <p:spPr/>
        <p:txBody>
          <a:bodyPr/>
          <a:lstStyle/>
          <a:p>
            <a:r>
              <a:rPr lang="en-GB" altLang="en-US"/>
              <a:t>Perforation</a:t>
            </a:r>
            <a:endParaRPr lang="en-US" altLang="en-US"/>
          </a:p>
        </p:txBody>
      </p:sp>
      <p:pic>
        <p:nvPicPr>
          <p:cNvPr id="45059" name="Content Placeholder 3" descr="Perforation.jpg">
            <a:extLst>
              <a:ext uri="{FF2B5EF4-FFF2-40B4-BE49-F238E27FC236}">
                <a16:creationId xmlns:a16="http://schemas.microsoft.com/office/drawing/2014/main" id="{5E42AFE6-383E-9DD6-1150-AC21EF7FEA6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8405" y="2489200"/>
            <a:ext cx="3957214" cy="35306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DC98BDB3-D090-0EDE-8949-203246AD0FE9}"/>
              </a:ext>
            </a:extLst>
          </p:cNvPr>
          <p:cNvSpPr>
            <a:spLocks noGrp="1"/>
          </p:cNvSpPr>
          <p:nvPr>
            <p:ph type="title"/>
          </p:nvPr>
        </p:nvSpPr>
        <p:spPr/>
        <p:txBody>
          <a:bodyPr/>
          <a:lstStyle/>
          <a:p>
            <a:r>
              <a:rPr lang="en-GB" altLang="en-US"/>
              <a:t>Marginal perforation plus cholesteatoma formation</a:t>
            </a:r>
            <a:endParaRPr lang="en-US" altLang="en-US"/>
          </a:p>
        </p:txBody>
      </p:sp>
      <p:pic>
        <p:nvPicPr>
          <p:cNvPr id="46083" name="Content Placeholder 3" descr="20040401-marginal-performation-eardrum-cholesteatoma.jpg">
            <a:extLst>
              <a:ext uri="{FF2B5EF4-FFF2-40B4-BE49-F238E27FC236}">
                <a16:creationId xmlns:a16="http://schemas.microsoft.com/office/drawing/2014/main" id="{A2519380-4348-BEFB-FF9A-C045E46CF8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5353" y="2489200"/>
            <a:ext cx="3803318" cy="35306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1">
            <a:extLst>
              <a:ext uri="{FF2B5EF4-FFF2-40B4-BE49-F238E27FC236}">
                <a16:creationId xmlns:a16="http://schemas.microsoft.com/office/drawing/2014/main" id="{71005D99-ACD1-FE9B-C184-570280A770DF}"/>
              </a:ext>
            </a:extLst>
          </p:cNvPr>
          <p:cNvSpPr>
            <a:spLocks noGrp="1"/>
          </p:cNvSpPr>
          <p:nvPr>
            <p:ph type="title"/>
          </p:nvPr>
        </p:nvSpPr>
        <p:spPr/>
        <p:txBody>
          <a:bodyPr/>
          <a:lstStyle/>
          <a:p>
            <a:r>
              <a:rPr lang="en-GB" altLang="en-US"/>
              <a:t>Diagram of the middle ear</a:t>
            </a:r>
            <a:endParaRPr lang="en-US" altLang="en-US"/>
          </a:p>
        </p:txBody>
      </p:sp>
      <p:pic>
        <p:nvPicPr>
          <p:cNvPr id="47106" name="Picture 2" descr="C:\Documents and Settings\Jonathan Dixon\Desktop\ENT tutorial\theear.jpg">
            <a:extLst>
              <a:ext uri="{FF2B5EF4-FFF2-40B4-BE49-F238E27FC236}">
                <a16:creationId xmlns:a16="http://schemas.microsoft.com/office/drawing/2014/main" id="{78E28EA7-3837-26C7-00F2-D2D66BC2C4C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836613"/>
            <a:ext cx="8305800" cy="6021387"/>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B2CA1A2-8748-37D8-11FE-E34CE97A0637}"/>
              </a:ext>
            </a:extLst>
          </p:cNvPr>
          <p:cNvSpPr>
            <a:spLocks noGrp="1"/>
          </p:cNvSpPr>
          <p:nvPr>
            <p:ph type="title"/>
          </p:nvPr>
        </p:nvSpPr>
        <p:spPr/>
        <p:txBody>
          <a:bodyPr/>
          <a:lstStyle/>
          <a:p>
            <a:r>
              <a:rPr lang="en-US" altLang="en-US" b="1"/>
              <a:t>Rinne Test </a:t>
            </a:r>
          </a:p>
        </p:txBody>
      </p:sp>
      <p:sp>
        <p:nvSpPr>
          <p:cNvPr id="48131" name="Content Placeholder 2">
            <a:extLst>
              <a:ext uri="{FF2B5EF4-FFF2-40B4-BE49-F238E27FC236}">
                <a16:creationId xmlns:a16="http://schemas.microsoft.com/office/drawing/2014/main" id="{C855501F-AEA5-9014-216D-26C822065372}"/>
              </a:ext>
            </a:extLst>
          </p:cNvPr>
          <p:cNvSpPr>
            <a:spLocks noGrp="1"/>
          </p:cNvSpPr>
          <p:nvPr>
            <p:ph idx="1"/>
          </p:nvPr>
        </p:nvSpPr>
        <p:spPr>
          <a:xfrm>
            <a:off x="864382" y="2489200"/>
            <a:ext cx="7365218" cy="3530600"/>
          </a:xfrm>
        </p:spPr>
        <p:txBody>
          <a:bodyPr>
            <a:normAutofit fontScale="92500" lnSpcReduction="20000"/>
          </a:bodyPr>
          <a:lstStyle/>
          <a:p>
            <a:r>
              <a:rPr lang="en-US" altLang="en-US" sz="2400" dirty="0"/>
              <a:t>Hold a tuning fork first against the mastoid process then a few centimeters from the auditory meatus. Say to the patient "Which is loudest, ONE (on the mastoid) or TWO (near the auditory meatus). Normal hearing patients report that TWO is louder. This is reported as AC&gt;BC ("Air conduction greater than bone conduction").</a:t>
            </a:r>
          </a:p>
          <a:p>
            <a:r>
              <a:rPr lang="en-US" altLang="en-US" sz="2400" dirty="0"/>
              <a:t>In a </a:t>
            </a:r>
            <a:r>
              <a:rPr lang="en-US" altLang="en-US" sz="2400" b="1" dirty="0"/>
              <a:t>conductive hearing loss</a:t>
            </a:r>
            <a:r>
              <a:rPr lang="en-US" altLang="en-US" sz="2400" dirty="0"/>
              <a:t>, this result reverses. This means that bone conduction is greater than air conduction, and this is best reported as an "abnormal Rinne" or a "reversed Rinne".</a:t>
            </a:r>
          </a:p>
          <a:p>
            <a:endParaRPr lang="en-US"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1173BF47-4852-FD29-ECD5-E68436C5127A}"/>
              </a:ext>
            </a:extLst>
          </p:cNvPr>
          <p:cNvSpPr>
            <a:spLocks noGrp="1"/>
          </p:cNvSpPr>
          <p:nvPr>
            <p:ph type="title"/>
          </p:nvPr>
        </p:nvSpPr>
        <p:spPr>
          <a:xfrm>
            <a:off x="457200" y="457200"/>
            <a:ext cx="8229600" cy="639763"/>
          </a:xfrm>
        </p:spPr>
        <p:txBody>
          <a:bodyPr/>
          <a:lstStyle/>
          <a:p>
            <a:r>
              <a:rPr lang="en-US" altLang="en-US" b="1"/>
              <a:t>Weber Test</a:t>
            </a:r>
            <a:endParaRPr lang="en-US" altLang="en-US"/>
          </a:p>
        </p:txBody>
      </p:sp>
      <p:sp>
        <p:nvSpPr>
          <p:cNvPr id="49155" name="Content Placeholder 2">
            <a:extLst>
              <a:ext uri="{FF2B5EF4-FFF2-40B4-BE49-F238E27FC236}">
                <a16:creationId xmlns:a16="http://schemas.microsoft.com/office/drawing/2014/main" id="{8EA04465-7016-8BA0-5C8E-2ED0040F4615}"/>
              </a:ext>
            </a:extLst>
          </p:cNvPr>
          <p:cNvSpPr>
            <a:spLocks noGrp="1"/>
          </p:cNvSpPr>
          <p:nvPr>
            <p:ph idx="1"/>
          </p:nvPr>
        </p:nvSpPr>
        <p:spPr>
          <a:xfrm>
            <a:off x="864382" y="2489200"/>
            <a:ext cx="7289018" cy="3530600"/>
          </a:xfrm>
        </p:spPr>
        <p:txBody>
          <a:bodyPr>
            <a:normAutofit fontScale="85000" lnSpcReduction="20000"/>
          </a:bodyPr>
          <a:lstStyle/>
          <a:p>
            <a:r>
              <a:rPr lang="en-US" altLang="en-US" sz="2400" dirty="0"/>
              <a:t>Hold a tuning fork on the middle of the patient's forehead and ask them "Where do you hear this loudest: left, right, or in the middle?" If the patient can't hear it, make sure the room is quiet or try putting in between their front teeth.</a:t>
            </a:r>
          </a:p>
          <a:p>
            <a:r>
              <a:rPr lang="en-US" altLang="en-US" sz="2400" dirty="0"/>
              <a:t>The sound localizes </a:t>
            </a:r>
            <a:r>
              <a:rPr lang="en-US" altLang="en-US" sz="2400" b="1" dirty="0"/>
              <a:t>toward the side with a conductive loss </a:t>
            </a:r>
            <a:r>
              <a:rPr lang="en-US" altLang="en-US" sz="2400" dirty="0"/>
              <a:t>("toward the worse hearing ear") or </a:t>
            </a:r>
            <a:r>
              <a:rPr lang="en-US" altLang="en-US" sz="2400" b="1" dirty="0"/>
              <a:t>away from the side with a sensorineural loss</a:t>
            </a:r>
            <a:r>
              <a:rPr lang="en-US" altLang="en-US" sz="2400" dirty="0"/>
              <a:t> ("toward the better hearing ear"). You can remember this by doing the test on yourself, and plugging one ear with your finger to simulate a conductive loss.</a:t>
            </a:r>
          </a:p>
          <a:p>
            <a:r>
              <a:rPr lang="en-US" altLang="en-US" sz="2400" dirty="0"/>
              <a:t>The Weber Test is only useful if there is an asymmetrical hearing loss. </a:t>
            </a:r>
          </a:p>
          <a:p>
            <a:endParaRPr lang="en-US"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E6C570D5-B05F-B97B-8983-E1693CBB1670}"/>
              </a:ext>
            </a:extLst>
          </p:cNvPr>
          <p:cNvSpPr>
            <a:spLocks noGrp="1"/>
          </p:cNvSpPr>
          <p:nvPr>
            <p:ph type="title"/>
          </p:nvPr>
        </p:nvSpPr>
        <p:spPr/>
        <p:txBody>
          <a:bodyPr/>
          <a:lstStyle/>
          <a:p>
            <a:r>
              <a:rPr lang="en-GB" altLang="en-US"/>
              <a:t>Management</a:t>
            </a:r>
            <a:endParaRPr lang="en-US" altLang="en-US"/>
          </a:p>
        </p:txBody>
      </p:sp>
      <p:sp>
        <p:nvSpPr>
          <p:cNvPr id="50179" name="Content Placeholder 2">
            <a:extLst>
              <a:ext uri="{FF2B5EF4-FFF2-40B4-BE49-F238E27FC236}">
                <a16:creationId xmlns:a16="http://schemas.microsoft.com/office/drawing/2014/main" id="{C13272D6-45D7-6243-ABC8-601CACB302EC}"/>
              </a:ext>
            </a:extLst>
          </p:cNvPr>
          <p:cNvSpPr>
            <a:spLocks noGrp="1"/>
          </p:cNvSpPr>
          <p:nvPr>
            <p:ph idx="1"/>
          </p:nvPr>
        </p:nvSpPr>
        <p:spPr>
          <a:xfrm>
            <a:off x="864382" y="2489200"/>
            <a:ext cx="7670018" cy="3530600"/>
          </a:xfrm>
        </p:spPr>
        <p:txBody>
          <a:bodyPr/>
          <a:lstStyle/>
          <a:p>
            <a:r>
              <a:rPr lang="en-GB" altLang="en-US" dirty="0"/>
              <a:t>AOM- see sheet.</a:t>
            </a:r>
          </a:p>
          <a:p>
            <a:r>
              <a:rPr lang="en-GB" altLang="en-US" dirty="0"/>
              <a:t>COME-</a:t>
            </a:r>
            <a:r>
              <a:rPr lang="en-US" altLang="en-US" dirty="0"/>
              <a:t>observation, antibiotics, or grommets. Meta-analysis </a:t>
            </a:r>
            <a:r>
              <a:rPr lang="en-US" altLang="en-US" dirty="0" err="1"/>
              <a:t>sugegsts</a:t>
            </a:r>
            <a:r>
              <a:rPr lang="en-US" altLang="en-US" dirty="0"/>
              <a:t> only 14% increase in resolution rate when antibiotics are given. Multiple courses of antibiotics have no proven benefit. </a:t>
            </a:r>
          </a:p>
          <a:p>
            <a:r>
              <a:rPr lang="en-US" altLang="en-US" dirty="0"/>
              <a:t>Consider surgical intervention after 3-4 months of effusion with a 20 dB or greater hearing loss.</a:t>
            </a:r>
          </a:p>
          <a:p>
            <a:endParaRPr lang="en-US"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4620412D-6D15-36AA-9013-AFE6A8D555D2}"/>
              </a:ext>
            </a:extLst>
          </p:cNvPr>
          <p:cNvSpPr>
            <a:spLocks noGrp="1"/>
          </p:cNvSpPr>
          <p:nvPr>
            <p:ph type="title"/>
          </p:nvPr>
        </p:nvSpPr>
        <p:spPr/>
        <p:txBody>
          <a:bodyPr/>
          <a:lstStyle/>
          <a:p>
            <a:r>
              <a:rPr lang="en-GB" altLang="en-US"/>
              <a:t>Management ETD</a:t>
            </a:r>
            <a:endParaRPr lang="en-US" altLang="en-US"/>
          </a:p>
        </p:txBody>
      </p:sp>
      <p:sp>
        <p:nvSpPr>
          <p:cNvPr id="51203" name="Content Placeholder 2">
            <a:extLst>
              <a:ext uri="{FF2B5EF4-FFF2-40B4-BE49-F238E27FC236}">
                <a16:creationId xmlns:a16="http://schemas.microsoft.com/office/drawing/2014/main" id="{63F541CB-02B6-422E-ED05-37F8398DE1DE}"/>
              </a:ext>
            </a:extLst>
          </p:cNvPr>
          <p:cNvSpPr>
            <a:spLocks noGrp="1"/>
          </p:cNvSpPr>
          <p:nvPr>
            <p:ph idx="1"/>
          </p:nvPr>
        </p:nvSpPr>
        <p:spPr>
          <a:xfrm>
            <a:off x="864382" y="2489200"/>
            <a:ext cx="7822418" cy="3530600"/>
          </a:xfrm>
        </p:spPr>
        <p:txBody>
          <a:bodyPr>
            <a:normAutofit fontScale="85000" lnSpcReduction="20000"/>
          </a:bodyPr>
          <a:lstStyle/>
          <a:p>
            <a:r>
              <a:rPr lang="en-US" altLang="en-US" sz="2400" dirty="0"/>
              <a:t>Time, </a:t>
            </a:r>
            <a:r>
              <a:rPr lang="en-US" altLang="en-US" sz="2400" dirty="0" err="1"/>
              <a:t>Autoinsufflation</a:t>
            </a:r>
            <a:r>
              <a:rPr lang="en-US" altLang="en-US" sz="2400" dirty="0"/>
              <a:t> (</a:t>
            </a:r>
            <a:r>
              <a:rPr lang="en-US" altLang="en-US" sz="2400" dirty="0" err="1"/>
              <a:t>eg</a:t>
            </a:r>
            <a:r>
              <a:rPr lang="en-US" altLang="en-US" sz="2400" dirty="0"/>
              <a:t> an </a:t>
            </a:r>
            <a:r>
              <a:rPr lang="en-US" altLang="en-US" sz="2400" dirty="0" err="1"/>
              <a:t>Otovent</a:t>
            </a:r>
            <a:r>
              <a:rPr lang="en-US" altLang="en-US" sz="2400" dirty="0"/>
              <a:t>) and oral and nasal steroids. Decongestants (pseudoephedrine) are helpful, but not as useful for chronic ETD. Consider cardiovascular s/e of oral decongestants and development of tachyphylaxis with the use of nasal decongestants (no more than 3-5 d). </a:t>
            </a:r>
          </a:p>
          <a:p>
            <a:r>
              <a:rPr lang="en-US" altLang="en-US" sz="2400" dirty="0"/>
              <a:t>Nasal and oral antihistamines can also be beneficial in patients with allergic rhinitis. Leukotriene antagonists are helpful in some patients when oral steroids are not an option.</a:t>
            </a:r>
          </a:p>
          <a:p>
            <a:r>
              <a:rPr lang="en-US" altLang="en-US" sz="2400" dirty="0"/>
              <a:t>Myringotomy with tube insertion is reserved for the refractory patient with debilitating symptoms.</a:t>
            </a:r>
          </a:p>
          <a:p>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C6FF7C5-6811-FC78-11F8-A0C37E3FC201}"/>
              </a:ext>
            </a:extLst>
          </p:cNvPr>
          <p:cNvSpPr>
            <a:spLocks noGrp="1"/>
          </p:cNvSpPr>
          <p:nvPr>
            <p:ph type="title"/>
          </p:nvPr>
        </p:nvSpPr>
        <p:spPr/>
        <p:txBody>
          <a:bodyPr/>
          <a:lstStyle/>
          <a:p>
            <a:r>
              <a:rPr lang="en-GB" altLang="en-US"/>
              <a:t>Case 1: Dizziness</a:t>
            </a:r>
            <a:endParaRPr lang="en-US" altLang="en-US"/>
          </a:p>
        </p:txBody>
      </p:sp>
      <p:sp>
        <p:nvSpPr>
          <p:cNvPr id="6147" name="Content Placeholder 2">
            <a:extLst>
              <a:ext uri="{FF2B5EF4-FFF2-40B4-BE49-F238E27FC236}">
                <a16:creationId xmlns:a16="http://schemas.microsoft.com/office/drawing/2014/main" id="{6E12377F-A500-A369-3BED-20D08DEABB95}"/>
              </a:ext>
            </a:extLst>
          </p:cNvPr>
          <p:cNvSpPr>
            <a:spLocks noGrp="1"/>
          </p:cNvSpPr>
          <p:nvPr>
            <p:ph idx="1"/>
          </p:nvPr>
        </p:nvSpPr>
        <p:spPr/>
        <p:txBody>
          <a:bodyPr/>
          <a:lstStyle/>
          <a:p>
            <a:r>
              <a:rPr lang="en-US" altLang="en-US"/>
              <a:t>A 60 year old woman reports sudden dizziness when she arises</a:t>
            </a:r>
            <a:r>
              <a:rPr lang="en-US" altLang="en-US" baseline="30000"/>
              <a:t> </a:t>
            </a:r>
            <a:r>
              <a:rPr lang="en-US" altLang="en-US"/>
              <a:t>from bed. She feels nauseous and had been vomiting. She recently</a:t>
            </a:r>
            <a:r>
              <a:rPr lang="en-US" altLang="en-US" baseline="30000"/>
              <a:t> </a:t>
            </a:r>
            <a:r>
              <a:rPr lang="en-US" altLang="en-US"/>
              <a:t>had a severe cold. Her vomiting has settled, but she is dizzy</a:t>
            </a:r>
            <a:r>
              <a:rPr lang="en-US" altLang="en-US" baseline="30000"/>
              <a:t> </a:t>
            </a:r>
            <a:r>
              <a:rPr lang="en-US" altLang="en-US"/>
              <a:t>on turning her head to the right. She is frightened to leave</a:t>
            </a:r>
            <a:r>
              <a:rPr lang="en-US" altLang="en-US" baseline="30000"/>
              <a:t> </a:t>
            </a:r>
            <a:r>
              <a:rPr lang="en-US" altLang="en-US"/>
              <a:t>her house.</a:t>
            </a:r>
            <a:r>
              <a:rPr lang="en-US" altLang="en-US" baseline="30000"/>
              <a:t> </a:t>
            </a:r>
            <a:endParaRPr lang="en-US" altLang="en-US"/>
          </a:p>
          <a:p>
            <a:r>
              <a:rPr lang="en-GB" altLang="en-US"/>
              <a:t>What should you cover?</a:t>
            </a:r>
          </a:p>
          <a:p>
            <a:r>
              <a:rPr lang="en-GB" altLang="en-US"/>
              <a:t>What should you do?</a:t>
            </a:r>
            <a:endParaRPr lang="en-US"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9F35ECD7-9107-1698-61CF-EC85E3DB1541}"/>
              </a:ext>
            </a:extLst>
          </p:cNvPr>
          <p:cNvSpPr>
            <a:spLocks noGrp="1"/>
          </p:cNvSpPr>
          <p:nvPr>
            <p:ph type="title"/>
          </p:nvPr>
        </p:nvSpPr>
        <p:spPr/>
        <p:txBody>
          <a:bodyPr/>
          <a:lstStyle/>
          <a:p>
            <a:r>
              <a:rPr lang="en-GB" altLang="en-US"/>
              <a:t>Otovent (you thought I was joking)</a:t>
            </a:r>
            <a:endParaRPr lang="en-US" altLang="en-US"/>
          </a:p>
        </p:txBody>
      </p:sp>
      <p:pic>
        <p:nvPicPr>
          <p:cNvPr id="52227" name="Content Placeholder 3" descr="otovent01.jpg">
            <a:extLst>
              <a:ext uri="{FF2B5EF4-FFF2-40B4-BE49-F238E27FC236}">
                <a16:creationId xmlns:a16="http://schemas.microsoft.com/office/drawing/2014/main" id="{0D4E5BB7-432D-8D2B-A2C3-11232E7992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49512" y="2819400"/>
            <a:ext cx="3175000" cy="28702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26EB6807-0BD9-DB95-04BD-F858FCF36588}"/>
              </a:ext>
            </a:extLst>
          </p:cNvPr>
          <p:cNvSpPr>
            <a:spLocks noGrp="1"/>
          </p:cNvSpPr>
          <p:nvPr>
            <p:ph type="title"/>
          </p:nvPr>
        </p:nvSpPr>
        <p:spPr/>
        <p:txBody>
          <a:bodyPr/>
          <a:lstStyle/>
          <a:p>
            <a:r>
              <a:rPr lang="en-GB" altLang="en-US"/>
              <a:t>Dizziness</a:t>
            </a:r>
            <a:endParaRPr lang="en-US" altLang="en-US"/>
          </a:p>
        </p:txBody>
      </p:sp>
      <p:sp>
        <p:nvSpPr>
          <p:cNvPr id="7171" name="Content Placeholder 2">
            <a:extLst>
              <a:ext uri="{FF2B5EF4-FFF2-40B4-BE49-F238E27FC236}">
                <a16:creationId xmlns:a16="http://schemas.microsoft.com/office/drawing/2014/main" id="{E4447C44-1D6F-FEDE-FA8B-D8CA2485D0A9}"/>
              </a:ext>
            </a:extLst>
          </p:cNvPr>
          <p:cNvSpPr>
            <a:spLocks noGrp="1"/>
          </p:cNvSpPr>
          <p:nvPr>
            <p:ph idx="1"/>
          </p:nvPr>
        </p:nvSpPr>
        <p:spPr>
          <a:xfrm>
            <a:off x="533400" y="2590800"/>
            <a:ext cx="8229600" cy="3535363"/>
          </a:xfrm>
        </p:spPr>
        <p:txBody>
          <a:bodyPr/>
          <a:lstStyle/>
          <a:p>
            <a:r>
              <a:rPr lang="en-US" altLang="en-US" i="1" dirty="0"/>
              <a:t>Taking a history</a:t>
            </a:r>
            <a:r>
              <a:rPr lang="en-US" altLang="en-US" dirty="0"/>
              <a:t>—Dizziness means different things to different</a:t>
            </a:r>
            <a:r>
              <a:rPr lang="en-GB" altLang="en-US" dirty="0"/>
              <a:t> </a:t>
            </a:r>
            <a:r>
              <a:rPr lang="en-US" altLang="en-US" dirty="0"/>
              <a:t>patients. Elicit a precise description of her symptoms by providing</a:t>
            </a:r>
            <a:r>
              <a:rPr lang="en-GB" altLang="en-US" dirty="0"/>
              <a:t> </a:t>
            </a:r>
            <a:r>
              <a:rPr lang="en-US" altLang="en-US" dirty="0"/>
              <a:t>alternatives: Does the room spin around (vertigo)? Do you feel</a:t>
            </a:r>
            <a:r>
              <a:rPr lang="en-GB" altLang="en-US" dirty="0"/>
              <a:t> </a:t>
            </a:r>
            <a:r>
              <a:rPr lang="en-US" altLang="en-US" dirty="0"/>
              <a:t>unsteady (</a:t>
            </a:r>
            <a:r>
              <a:rPr lang="en-US" altLang="en-US" dirty="0" err="1"/>
              <a:t>dysequilibrium</a:t>
            </a:r>
            <a:r>
              <a:rPr lang="en-US" altLang="en-US" dirty="0"/>
              <a:t>)? Do you feel like you may faint (presyncope)?</a:t>
            </a:r>
            <a:r>
              <a:rPr lang="en-GB" altLang="en-US" dirty="0"/>
              <a:t> </a:t>
            </a:r>
            <a:r>
              <a:rPr lang="en-US" altLang="en-US" dirty="0"/>
              <a:t>Do you feel lightheaded?</a:t>
            </a:r>
            <a:r>
              <a:rPr lang="en-GB" altLang="en-US" dirty="0"/>
              <a:t> </a:t>
            </a:r>
            <a:endParaRPr lang="en-US" altLang="en-US" dirty="0"/>
          </a:p>
          <a:p>
            <a:endParaRPr lang="en-US"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891A092D-112B-0C96-F0D2-96FC8CAD5938}"/>
              </a:ext>
            </a:extLst>
          </p:cNvPr>
          <p:cNvSpPr>
            <a:spLocks noGrp="1"/>
          </p:cNvSpPr>
          <p:nvPr>
            <p:ph type="title"/>
          </p:nvPr>
        </p:nvSpPr>
        <p:spPr/>
        <p:txBody>
          <a:bodyPr/>
          <a:lstStyle/>
          <a:p>
            <a:br>
              <a:rPr lang="en-GB" altLang="en-US"/>
            </a:br>
            <a:r>
              <a:rPr lang="en-GB" altLang="en-US"/>
              <a:t>4 types of dizziness</a:t>
            </a:r>
            <a:br>
              <a:rPr lang="en-US" altLang="en-US"/>
            </a:br>
            <a:endParaRPr lang="en-US" altLang="en-US"/>
          </a:p>
        </p:txBody>
      </p:sp>
      <p:sp>
        <p:nvSpPr>
          <p:cNvPr id="8195" name="Content Placeholder 2">
            <a:extLst>
              <a:ext uri="{FF2B5EF4-FFF2-40B4-BE49-F238E27FC236}">
                <a16:creationId xmlns:a16="http://schemas.microsoft.com/office/drawing/2014/main" id="{806A402E-5756-4449-580A-8BE9762D5235}"/>
              </a:ext>
            </a:extLst>
          </p:cNvPr>
          <p:cNvSpPr>
            <a:spLocks noGrp="1"/>
          </p:cNvSpPr>
          <p:nvPr>
            <p:ph idx="1"/>
          </p:nvPr>
        </p:nvSpPr>
        <p:spPr/>
        <p:txBody>
          <a:bodyPr/>
          <a:lstStyle/>
          <a:p>
            <a:r>
              <a:rPr lang="en-GB" altLang="en-US">
                <a:solidFill>
                  <a:srgbClr val="FF0000"/>
                </a:solidFill>
              </a:rPr>
              <a:t>Vertigo</a:t>
            </a:r>
          </a:p>
          <a:p>
            <a:endParaRPr lang="en-GB" altLang="en-US">
              <a:solidFill>
                <a:srgbClr val="FF0000"/>
              </a:solidFill>
            </a:endParaRPr>
          </a:p>
          <a:p>
            <a:r>
              <a:rPr lang="en-GB" altLang="en-US">
                <a:solidFill>
                  <a:srgbClr val="FF0000"/>
                </a:solidFill>
              </a:rPr>
              <a:t>Disequilibrium</a:t>
            </a:r>
          </a:p>
          <a:p>
            <a:endParaRPr lang="en-GB" altLang="en-US">
              <a:solidFill>
                <a:srgbClr val="FF0000"/>
              </a:solidFill>
            </a:endParaRPr>
          </a:p>
          <a:p>
            <a:r>
              <a:rPr lang="en-GB" altLang="en-US">
                <a:solidFill>
                  <a:srgbClr val="FF0000"/>
                </a:solidFill>
              </a:rPr>
              <a:t>Pre-syncope</a:t>
            </a:r>
          </a:p>
          <a:p>
            <a:endParaRPr lang="en-GB" altLang="en-US">
              <a:solidFill>
                <a:srgbClr val="FF0000"/>
              </a:solidFill>
            </a:endParaRPr>
          </a:p>
          <a:p>
            <a:r>
              <a:rPr lang="en-GB" altLang="en-US">
                <a:solidFill>
                  <a:srgbClr val="FF0000"/>
                </a:solidFill>
              </a:rPr>
              <a:t>Non- specific dizziness</a:t>
            </a:r>
          </a:p>
          <a:p>
            <a:endParaRPr lang="en-GB" altLang="en-US"/>
          </a:p>
          <a:p>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9392E0A0-A5FC-1B66-7644-07AFB5DEFE34}"/>
              </a:ext>
            </a:extLst>
          </p:cNvPr>
          <p:cNvSpPr>
            <a:spLocks noGrp="1"/>
          </p:cNvSpPr>
          <p:nvPr>
            <p:ph type="title"/>
          </p:nvPr>
        </p:nvSpPr>
        <p:spPr/>
        <p:txBody>
          <a:bodyPr/>
          <a:lstStyle/>
          <a:p>
            <a:r>
              <a:rPr lang="en-US" altLang="en-US"/>
              <a:t>Vertigo</a:t>
            </a:r>
          </a:p>
        </p:txBody>
      </p:sp>
      <p:sp>
        <p:nvSpPr>
          <p:cNvPr id="9219" name="Content Placeholder 2">
            <a:extLst>
              <a:ext uri="{FF2B5EF4-FFF2-40B4-BE49-F238E27FC236}">
                <a16:creationId xmlns:a16="http://schemas.microsoft.com/office/drawing/2014/main" id="{613D01BB-B4A4-2FC9-70E9-37A5036D2314}"/>
              </a:ext>
            </a:extLst>
          </p:cNvPr>
          <p:cNvSpPr>
            <a:spLocks noGrp="1"/>
          </p:cNvSpPr>
          <p:nvPr>
            <p:ph idx="1"/>
          </p:nvPr>
        </p:nvSpPr>
        <p:spPr/>
        <p:txBody>
          <a:bodyPr>
            <a:normAutofit fontScale="77500" lnSpcReduction="20000"/>
          </a:bodyPr>
          <a:lstStyle/>
          <a:p>
            <a:r>
              <a:rPr lang="en-US" altLang="en-US" sz="2800"/>
              <a:t>An illusion of movement, either of body or of environment- spinning, tilting, and moving sideways but </a:t>
            </a:r>
            <a:r>
              <a:rPr lang="en-US" altLang="en-US" sz="2800" i="1"/>
              <a:t>must</a:t>
            </a:r>
            <a:r>
              <a:rPr lang="en-US" altLang="en-US" sz="2800"/>
              <a:t> be some abnormal sensation of movement</a:t>
            </a:r>
          </a:p>
          <a:p>
            <a:r>
              <a:rPr lang="en-US" altLang="en-US" sz="2800"/>
              <a:t>Sub-classify vertigo according the duration of symptoms, and whether the vertigo is brought on by changes in position or occurs spontaneously.</a:t>
            </a:r>
          </a:p>
          <a:p>
            <a:r>
              <a:rPr lang="en-US" altLang="en-US" sz="2800"/>
              <a:t>Association of vertigo with hearing loss or tinnitus also provides important diagnostic information.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3682AC4-CC75-CA47-25F2-35F082CEB203}"/>
              </a:ext>
            </a:extLst>
          </p:cNvPr>
          <p:cNvSpPr>
            <a:spLocks noGrp="1"/>
          </p:cNvSpPr>
          <p:nvPr>
            <p:ph type="title"/>
          </p:nvPr>
        </p:nvSpPr>
        <p:spPr/>
        <p:txBody>
          <a:bodyPr/>
          <a:lstStyle/>
          <a:p>
            <a:r>
              <a:rPr lang="en-GB" altLang="en-US" sz="3600"/>
              <a:t>Causes of Dizziness 1: true vertigo</a:t>
            </a:r>
            <a:endParaRPr lang="en-US" altLang="en-US" sz="3600"/>
          </a:p>
        </p:txBody>
      </p:sp>
      <p:graphicFrame>
        <p:nvGraphicFramePr>
          <p:cNvPr id="6" name="Content Placeholder 5">
            <a:extLst>
              <a:ext uri="{FF2B5EF4-FFF2-40B4-BE49-F238E27FC236}">
                <a16:creationId xmlns:a16="http://schemas.microsoft.com/office/drawing/2014/main" id="{DE3B28B0-D71E-E661-FEC9-11415815CF73}"/>
              </a:ext>
            </a:extLst>
          </p:cNvPr>
          <p:cNvGraphicFramePr>
            <a:graphicFrameLocks noGrp="1"/>
          </p:cNvGraphicFramePr>
          <p:nvPr>
            <p:ph idx="1"/>
            <p:extLst>
              <p:ext uri="{D42A27DB-BD31-4B8C-83A1-F6EECF244321}">
                <p14:modId xmlns:p14="http://schemas.microsoft.com/office/powerpoint/2010/main" val="1650742132"/>
              </p:ext>
            </p:extLst>
          </p:nvPr>
        </p:nvGraphicFramePr>
        <p:xfrm>
          <a:off x="228600" y="2514600"/>
          <a:ext cx="8839200" cy="3852114"/>
        </p:xfrm>
        <a:graphic>
          <a:graphicData uri="http://schemas.openxmlformats.org/drawingml/2006/table">
            <a:tbl>
              <a:tblPr firstRow="1" bandRow="1">
                <a:tableStyleId>{5C22544A-7EE6-4342-B048-85BDC9FD1C3A}</a:tableStyleId>
              </a:tblPr>
              <a:tblGrid>
                <a:gridCol w="2819401">
                  <a:extLst>
                    <a:ext uri="{9D8B030D-6E8A-4147-A177-3AD203B41FA5}">
                      <a16:colId xmlns:a16="http://schemas.microsoft.com/office/drawing/2014/main" val="20000"/>
                    </a:ext>
                  </a:extLst>
                </a:gridCol>
                <a:gridCol w="3073399">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349486">
                <a:tc>
                  <a:txBody>
                    <a:bodyPr/>
                    <a:lstStyle/>
                    <a:p>
                      <a:pPr algn="ctr"/>
                      <a:r>
                        <a:rPr lang="en-GB" sz="1050" dirty="0"/>
                        <a:t>Cause </a:t>
                      </a:r>
                      <a:endParaRPr lang="en-US" sz="1050" dirty="0"/>
                    </a:p>
                  </a:txBody>
                  <a:tcPr marT="45724" marB="45724"/>
                </a:tc>
                <a:tc>
                  <a:txBody>
                    <a:bodyPr/>
                    <a:lstStyle/>
                    <a:p>
                      <a:pPr algn="ctr"/>
                      <a:r>
                        <a:rPr lang="en-GB" sz="1050" dirty="0"/>
                        <a:t>Key feature from history</a:t>
                      </a:r>
                      <a:endParaRPr lang="en-US" sz="1050" dirty="0"/>
                    </a:p>
                  </a:txBody>
                  <a:tcPr marT="45724" marB="45724"/>
                </a:tc>
                <a:tc>
                  <a:txBody>
                    <a:bodyPr/>
                    <a:lstStyle/>
                    <a:p>
                      <a:pPr algn="ctr"/>
                      <a:r>
                        <a:rPr lang="en-GB" sz="1050" dirty="0"/>
                        <a:t>Key discerning sign</a:t>
                      </a:r>
                      <a:endParaRPr lang="en-US" sz="1050" dirty="0"/>
                    </a:p>
                  </a:txBody>
                  <a:tcPr marT="45724" marB="45724"/>
                </a:tc>
                <a:extLst>
                  <a:ext uri="{0D108BD9-81ED-4DB2-BD59-A6C34878D82A}">
                    <a16:rowId xmlns:a16="http://schemas.microsoft.com/office/drawing/2014/main" val="10000"/>
                  </a:ext>
                </a:extLst>
              </a:tr>
              <a:tr h="378587">
                <a:tc>
                  <a:txBody>
                    <a:bodyPr/>
                    <a:lstStyle/>
                    <a:p>
                      <a:r>
                        <a:rPr lang="en-GB" sz="1000" b="1" dirty="0"/>
                        <a:t>Peripheral</a:t>
                      </a:r>
                      <a:r>
                        <a:rPr lang="en-GB" sz="1000" dirty="0"/>
                        <a:t>: BPPV</a:t>
                      </a:r>
                    </a:p>
                    <a:p>
                      <a:r>
                        <a:rPr lang="en-GB" sz="1000" dirty="0"/>
                        <a:t>12-26%</a:t>
                      </a:r>
                      <a:endParaRPr lang="en-US" sz="1000" dirty="0"/>
                    </a:p>
                  </a:txBody>
                  <a:tcPr marT="45724" marB="45724"/>
                </a:tc>
                <a:tc>
                  <a:txBody>
                    <a:bodyPr/>
                    <a:lstStyle/>
                    <a:p>
                      <a:r>
                        <a:rPr lang="en-GB" sz="1000" dirty="0"/>
                        <a:t>Episodic, lasts seconds provoked by head movement.</a:t>
                      </a:r>
                      <a:endParaRPr lang="en-US" sz="1000" dirty="0"/>
                    </a:p>
                  </a:txBody>
                  <a:tcPr marT="45724" marB="45724"/>
                </a:tc>
                <a:tc>
                  <a:txBody>
                    <a:bodyPr/>
                    <a:lstStyle/>
                    <a:p>
                      <a:r>
                        <a:rPr lang="en-GB" sz="1000" dirty="0" err="1"/>
                        <a:t>Hallpike</a:t>
                      </a:r>
                      <a:r>
                        <a:rPr lang="en-GB" sz="1000" dirty="0"/>
                        <a:t> +</a:t>
                      </a:r>
                      <a:r>
                        <a:rPr lang="en-GB" sz="1000" dirty="0" err="1"/>
                        <a:t>ve</a:t>
                      </a:r>
                      <a:r>
                        <a:rPr lang="en-GB" sz="1000" dirty="0"/>
                        <a:t> with latency.</a:t>
                      </a:r>
                    </a:p>
                    <a:p>
                      <a:r>
                        <a:rPr lang="en-GB" sz="1000" dirty="0" err="1"/>
                        <a:t>Fatigueable</a:t>
                      </a:r>
                      <a:r>
                        <a:rPr lang="en-GB" sz="1000" dirty="0"/>
                        <a:t>.</a:t>
                      </a:r>
                      <a:endParaRPr lang="en-US" sz="1000" dirty="0"/>
                    </a:p>
                  </a:txBody>
                  <a:tcPr marT="45724" marB="45724"/>
                </a:tc>
                <a:extLst>
                  <a:ext uri="{0D108BD9-81ED-4DB2-BD59-A6C34878D82A}">
                    <a16:rowId xmlns:a16="http://schemas.microsoft.com/office/drawing/2014/main" val="10001"/>
                  </a:ext>
                </a:extLst>
              </a:tr>
              <a:tr h="524195">
                <a:tc>
                  <a:txBody>
                    <a:bodyPr/>
                    <a:lstStyle/>
                    <a:p>
                      <a:r>
                        <a:rPr lang="en-GB" sz="1000" dirty="0"/>
                        <a:t>                     </a:t>
                      </a:r>
                      <a:r>
                        <a:rPr lang="en-GB" sz="1000" baseline="0" dirty="0"/>
                        <a:t> </a:t>
                      </a:r>
                      <a:r>
                        <a:rPr lang="en-GB" sz="1000" dirty="0"/>
                        <a:t>Vestibular                   </a:t>
                      </a:r>
                    </a:p>
                    <a:p>
                      <a:r>
                        <a:rPr lang="en-GB" sz="1000" dirty="0"/>
                        <a:t>                     </a:t>
                      </a:r>
                      <a:r>
                        <a:rPr lang="en-GB" sz="1000" baseline="0" dirty="0"/>
                        <a:t> </a:t>
                      </a:r>
                      <a:r>
                        <a:rPr lang="en-GB" sz="1000" dirty="0" err="1"/>
                        <a:t>neuronitis</a:t>
                      </a:r>
                      <a:endParaRPr lang="en-GB" sz="1000" dirty="0"/>
                    </a:p>
                    <a:p>
                      <a:endParaRPr lang="en-US" sz="1000" dirty="0"/>
                    </a:p>
                  </a:txBody>
                  <a:tcPr marT="45724" marB="45724"/>
                </a:tc>
                <a:tc>
                  <a:txBody>
                    <a:bodyPr/>
                    <a:lstStyle/>
                    <a:p>
                      <a:r>
                        <a:rPr lang="en-GB" sz="1000" dirty="0"/>
                        <a:t>Acute sustained vertigo 1-7days without</a:t>
                      </a:r>
                      <a:r>
                        <a:rPr lang="en-GB" sz="1000" baseline="0" dirty="0"/>
                        <a:t> hearing loss. Recent febrile illness</a:t>
                      </a:r>
                      <a:endParaRPr lang="en-US" sz="1000" dirty="0"/>
                    </a:p>
                  </a:txBody>
                  <a:tcPr marT="45724" marB="45724"/>
                </a:tc>
                <a:tc>
                  <a:txBody>
                    <a:bodyPr/>
                    <a:lstStyle/>
                    <a:p>
                      <a:r>
                        <a:rPr lang="en-GB" sz="1000" dirty="0"/>
                        <a:t>Spontaneous unidirectional</a:t>
                      </a:r>
                      <a:r>
                        <a:rPr lang="en-GB" sz="1000" baseline="0" dirty="0"/>
                        <a:t> n</a:t>
                      </a:r>
                      <a:r>
                        <a:rPr lang="en-GB" sz="1000" dirty="0"/>
                        <a:t>ystagmus suppressed</a:t>
                      </a:r>
                      <a:r>
                        <a:rPr lang="en-GB" sz="1000" baseline="0" dirty="0"/>
                        <a:t> by visual fixation</a:t>
                      </a:r>
                      <a:endParaRPr lang="en-US" sz="1000" dirty="0"/>
                    </a:p>
                  </a:txBody>
                  <a:tcPr marT="45724" marB="45724"/>
                </a:tc>
                <a:extLst>
                  <a:ext uri="{0D108BD9-81ED-4DB2-BD59-A6C34878D82A}">
                    <a16:rowId xmlns:a16="http://schemas.microsoft.com/office/drawing/2014/main" val="10002"/>
                  </a:ext>
                </a:extLst>
              </a:tr>
              <a:tr h="567827">
                <a:tc>
                  <a:txBody>
                    <a:bodyPr/>
                    <a:lstStyle/>
                    <a:p>
                      <a:r>
                        <a:rPr lang="en-GB" sz="1000" dirty="0"/>
                        <a:t>                     </a:t>
                      </a:r>
                    </a:p>
                    <a:p>
                      <a:r>
                        <a:rPr lang="en-GB" sz="1000" dirty="0"/>
                        <a:t>                      Menieres</a:t>
                      </a:r>
                    </a:p>
                  </a:txBody>
                  <a:tcPr marT="45724" marB="45724"/>
                </a:tc>
                <a:tc>
                  <a:txBody>
                    <a:bodyPr/>
                    <a:lstStyle/>
                    <a:p>
                      <a:pPr>
                        <a:buFont typeface="Arial" pitchFamily="34" charset="0"/>
                        <a:buNone/>
                      </a:pPr>
                      <a:r>
                        <a:rPr lang="en-GB" sz="1000" dirty="0"/>
                        <a:t>Spontaneous, lasts hours</a:t>
                      </a:r>
                    </a:p>
                    <a:p>
                      <a:pPr>
                        <a:buFont typeface="Arial" pitchFamily="34" charset="0"/>
                        <a:buNone/>
                      </a:pPr>
                      <a:r>
                        <a:rPr lang="en-GB" sz="1000" dirty="0"/>
                        <a:t>Tinnitus and hearing loss</a:t>
                      </a:r>
                    </a:p>
                    <a:p>
                      <a:pPr>
                        <a:buFont typeface="Arial" pitchFamily="34" charset="0"/>
                        <a:buNone/>
                      </a:pPr>
                      <a:r>
                        <a:rPr lang="en-GB" sz="1000" dirty="0"/>
                        <a:t>‘Fullness’ feeling</a:t>
                      </a:r>
                      <a:endParaRPr lang="en-US" sz="1000" dirty="0"/>
                    </a:p>
                  </a:txBody>
                  <a:tcPr marT="45724" marB="45724"/>
                </a:tc>
                <a:tc>
                  <a:txBody>
                    <a:bodyPr/>
                    <a:lstStyle/>
                    <a:p>
                      <a:endParaRPr lang="en-GB" sz="1000" dirty="0"/>
                    </a:p>
                    <a:p>
                      <a:r>
                        <a:rPr lang="en-GB" sz="1000" dirty="0"/>
                        <a:t>Low frequency hearing loss</a:t>
                      </a:r>
                      <a:endParaRPr lang="en-US" sz="1000" dirty="0"/>
                    </a:p>
                  </a:txBody>
                  <a:tcPr marT="45724" marB="45724"/>
                </a:tc>
                <a:extLst>
                  <a:ext uri="{0D108BD9-81ED-4DB2-BD59-A6C34878D82A}">
                    <a16:rowId xmlns:a16="http://schemas.microsoft.com/office/drawing/2014/main" val="10003"/>
                  </a:ext>
                </a:extLst>
              </a:tr>
              <a:tr h="582430">
                <a:tc>
                  <a:txBody>
                    <a:bodyPr/>
                    <a:lstStyle/>
                    <a:p>
                      <a:r>
                        <a:rPr lang="en-GB" sz="1000" b="1" dirty="0"/>
                        <a:t>Central</a:t>
                      </a:r>
                      <a:r>
                        <a:rPr lang="en-GB" sz="1000" dirty="0"/>
                        <a:t>:        Migraine</a:t>
                      </a:r>
                    </a:p>
                    <a:p>
                      <a:r>
                        <a:rPr lang="en-GB" sz="1000" baseline="0" dirty="0"/>
                        <a:t>(second most common after BPPV) – 10%</a:t>
                      </a:r>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t>Vertigo occurs</a:t>
                      </a:r>
                      <a:r>
                        <a:rPr lang="en-GB" sz="1000" b="0" baseline="0" dirty="0"/>
                        <a:t> in spontaneous episodes may be (but not always) associated with headache.</a:t>
                      </a:r>
                      <a:endParaRPr lang="en-GB" sz="1000" b="0"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i="0" dirty="0"/>
                        <a:t>Usually normal</a:t>
                      </a:r>
                    </a:p>
                  </a:txBody>
                  <a:tcPr marT="45724" marB="45724"/>
                </a:tc>
                <a:extLst>
                  <a:ext uri="{0D108BD9-81ED-4DB2-BD59-A6C34878D82A}">
                    <a16:rowId xmlns:a16="http://schemas.microsoft.com/office/drawing/2014/main" val="10004"/>
                  </a:ext>
                </a:extLst>
              </a:tr>
              <a:tr h="509627">
                <a:tc>
                  <a:txBody>
                    <a:bodyPr/>
                    <a:lstStyle/>
                    <a:p>
                      <a:r>
                        <a:rPr lang="en-GB" sz="1000" dirty="0" err="1"/>
                        <a:t>Vertebro</a:t>
                      </a:r>
                      <a:r>
                        <a:rPr lang="en-GB" sz="1000" dirty="0"/>
                        <a:t>-basilar TIA</a:t>
                      </a:r>
                    </a:p>
                    <a:p>
                      <a:r>
                        <a:rPr lang="en-GB" sz="1000" dirty="0"/>
                        <a:t>7%</a:t>
                      </a:r>
                      <a:endParaRPr lang="en-US" sz="1000" dirty="0"/>
                    </a:p>
                  </a:txBody>
                  <a:tcPr marT="45724" marB="45724"/>
                </a:tc>
                <a:tc>
                  <a:txBody>
                    <a:bodyPr/>
                    <a:lstStyle/>
                    <a:p>
                      <a:r>
                        <a:rPr lang="en-GB" sz="1000" baseline="0" dirty="0"/>
                        <a:t>Spontaneous vertigo lasting 4-8 minutes usually associated with other neurological deficits</a:t>
                      </a:r>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t>Nil to find- as has resolved.</a:t>
                      </a:r>
                    </a:p>
                  </a:txBody>
                  <a:tcPr marT="45724" marB="45724"/>
                </a:tc>
                <a:extLst>
                  <a:ext uri="{0D108BD9-81ED-4DB2-BD59-A6C34878D82A}">
                    <a16:rowId xmlns:a16="http://schemas.microsoft.com/office/drawing/2014/main" val="10005"/>
                  </a:ext>
                </a:extLst>
              </a:tr>
              <a:tr h="897848">
                <a:tc>
                  <a:txBody>
                    <a:bodyPr/>
                    <a:lstStyle/>
                    <a:p>
                      <a:r>
                        <a:rPr lang="en-GB" sz="1000" dirty="0" err="1"/>
                        <a:t>Cerebello</a:t>
                      </a:r>
                      <a:r>
                        <a:rPr lang="en-GB" sz="1000" dirty="0"/>
                        <a:t> </a:t>
                      </a:r>
                      <a:r>
                        <a:rPr lang="en-GB" sz="1000" dirty="0" err="1"/>
                        <a:t>pontine</a:t>
                      </a:r>
                      <a:r>
                        <a:rPr lang="en-GB" sz="1000" dirty="0"/>
                        <a:t> Tumour/ MS </a:t>
                      </a:r>
                    </a:p>
                    <a:p>
                      <a:r>
                        <a:rPr lang="en-GB" sz="1000" baseline="0" dirty="0"/>
                        <a:t>CVA</a:t>
                      </a:r>
                    </a:p>
                    <a:p>
                      <a:r>
                        <a:rPr lang="en-GB" sz="1000" baseline="0" dirty="0"/>
                        <a:t>2-3%</a:t>
                      </a:r>
                    </a:p>
                  </a:txBody>
                  <a:tcPr marT="45724" marB="45724"/>
                </a:tc>
                <a:tc>
                  <a:txBody>
                    <a:bodyPr/>
                    <a:lstStyle/>
                    <a:p>
                      <a:r>
                        <a:rPr lang="en-GB" sz="1000" dirty="0"/>
                        <a:t>Sustained vertigo</a:t>
                      </a:r>
                    </a:p>
                    <a:p>
                      <a:pPr marL="0" marR="0" indent="0" algn="l" defTabSz="914400" rtl="0" eaLnBrk="1" fontAlgn="auto" latinLnBrk="0" hangingPunct="1">
                        <a:lnSpc>
                          <a:spcPct val="100000"/>
                        </a:lnSpc>
                        <a:spcBef>
                          <a:spcPts val="0"/>
                        </a:spcBef>
                        <a:spcAft>
                          <a:spcPts val="0"/>
                        </a:spcAft>
                        <a:buClrTx/>
                        <a:buSzTx/>
                        <a:buFontTx/>
                        <a:buNone/>
                        <a:tabLst/>
                        <a:defRPr/>
                      </a:pPr>
                      <a:r>
                        <a:rPr lang="en-GB" sz="1000" b="1" dirty="0"/>
                        <a:t>Possible hearing loss.</a:t>
                      </a:r>
                    </a:p>
                  </a:txBody>
                  <a:tcPr marT="45724" marB="45724"/>
                </a:tc>
                <a:tc>
                  <a:txBody>
                    <a:bodyPr/>
                    <a:lstStyle/>
                    <a:p>
                      <a:r>
                        <a:rPr lang="en-GB" sz="1000" b="1" dirty="0"/>
                        <a:t>Direction</a:t>
                      </a:r>
                      <a:r>
                        <a:rPr lang="en-GB" sz="1000" b="1" baseline="0" dirty="0"/>
                        <a:t> </a:t>
                      </a:r>
                      <a:r>
                        <a:rPr lang="en-GB" sz="1000" b="1" dirty="0"/>
                        <a:t>changing</a:t>
                      </a:r>
                      <a:r>
                        <a:rPr lang="en-GB" sz="1000" b="1" baseline="0" dirty="0"/>
                        <a:t> </a:t>
                      </a:r>
                      <a:r>
                        <a:rPr lang="en-GB" sz="1000" b="1" dirty="0"/>
                        <a:t>nystagmus.</a:t>
                      </a:r>
                    </a:p>
                    <a:p>
                      <a:pPr marL="0" marR="0" indent="0" algn="l" defTabSz="914400" rtl="0" eaLnBrk="1" fontAlgn="auto" latinLnBrk="0" hangingPunct="1">
                        <a:lnSpc>
                          <a:spcPct val="100000"/>
                        </a:lnSpc>
                        <a:spcBef>
                          <a:spcPts val="0"/>
                        </a:spcBef>
                        <a:spcAft>
                          <a:spcPts val="0"/>
                        </a:spcAft>
                        <a:buClrTx/>
                        <a:buSzTx/>
                        <a:buFontTx/>
                        <a:buNone/>
                        <a:tabLst/>
                        <a:defRPr/>
                      </a:pPr>
                      <a:r>
                        <a:rPr lang="en-GB" sz="1000" dirty="0" err="1"/>
                        <a:t>Hallpike</a:t>
                      </a:r>
                      <a:r>
                        <a:rPr lang="en-GB" sz="1000" baseline="0" dirty="0"/>
                        <a:t> +</a:t>
                      </a:r>
                      <a:r>
                        <a:rPr lang="en-GB" sz="1000" baseline="0" dirty="0" err="1"/>
                        <a:t>ve</a:t>
                      </a:r>
                      <a:r>
                        <a:rPr lang="en-GB" sz="1000" dirty="0"/>
                        <a:t> (no latency) </a:t>
                      </a:r>
                      <a:r>
                        <a:rPr lang="en-GB" sz="1000" b="1" dirty="0"/>
                        <a:t>Pure vertical or horizontal nystagmus</a:t>
                      </a:r>
                    </a:p>
                  </a:txBody>
                  <a:tcPr marT="45724" marB="45724"/>
                </a:tc>
                <a:extLst>
                  <a:ext uri="{0D108BD9-81ED-4DB2-BD59-A6C34878D82A}">
                    <a16:rowId xmlns:a16="http://schemas.microsoft.com/office/drawing/2014/main" val="10006"/>
                  </a:ext>
                </a:extLst>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564</TotalTime>
  <Words>2461</Words>
  <Application>Microsoft Office PowerPoint</Application>
  <PresentationFormat>On-screen Show (4:3)</PresentationFormat>
  <Paragraphs>300</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StarSymbol</vt:lpstr>
      <vt:lpstr>Ion Boardroom</vt:lpstr>
      <vt:lpstr>ENT</vt:lpstr>
      <vt:lpstr>ENT update in 60 minutes!!</vt:lpstr>
      <vt:lpstr>3 clinical problems</vt:lpstr>
      <vt:lpstr>Now...</vt:lpstr>
      <vt:lpstr>Case 1: Dizziness</vt:lpstr>
      <vt:lpstr>Dizziness</vt:lpstr>
      <vt:lpstr> 4 types of dizziness </vt:lpstr>
      <vt:lpstr>Vertigo</vt:lpstr>
      <vt:lpstr>Causes of Dizziness 1: true vertigo</vt:lpstr>
      <vt:lpstr>Dizziness 2: Disequilibrium </vt:lpstr>
      <vt:lpstr>Cause of dizziness 2: Disequilibrium</vt:lpstr>
      <vt:lpstr>Dizziness 3: Presyncope</vt:lpstr>
      <vt:lpstr>Cause of dizziness 3: Presyncope</vt:lpstr>
      <vt:lpstr>Dizziness 4: Nonspecific dizziness</vt:lpstr>
      <vt:lpstr>Cause of dizziness 4: Non specific unsteadiness</vt:lpstr>
      <vt:lpstr>Examination strategy: Vertigo</vt:lpstr>
      <vt:lpstr>Diagnosis of vertigo</vt:lpstr>
      <vt:lpstr>Conclusion: Vertigo</vt:lpstr>
      <vt:lpstr>Dixon-Hallpike and Epley’s</vt:lpstr>
      <vt:lpstr> Nystagmus with BPPV Note latency and horizontal nystagmus (can also be rotational) </vt:lpstr>
      <vt:lpstr>Case 2 Rhinitis</vt:lpstr>
      <vt:lpstr>Rhinitis- History</vt:lpstr>
      <vt:lpstr>Differential</vt:lpstr>
      <vt:lpstr>Rhinitis: red flags</vt:lpstr>
      <vt:lpstr>What do you do?</vt:lpstr>
      <vt:lpstr>Chronic Allergic Rhinitis</vt:lpstr>
      <vt:lpstr>Pollen Calendar</vt:lpstr>
      <vt:lpstr>Examination of the nose</vt:lpstr>
      <vt:lpstr>PowerPoint Presentation</vt:lpstr>
      <vt:lpstr>PowerPoint Presentation</vt:lpstr>
      <vt:lpstr>Which treatment for which symptom?</vt:lpstr>
      <vt:lpstr>Case 3: Otitis Media and eustachian tube dysfunction</vt:lpstr>
      <vt:lpstr>Otitis media history</vt:lpstr>
      <vt:lpstr>What do you do?</vt:lpstr>
      <vt:lpstr>Acute Otitis Media</vt:lpstr>
      <vt:lpstr>Serous Otitis Media</vt:lpstr>
      <vt:lpstr>Serous otitis media with retraction</vt:lpstr>
      <vt:lpstr>Eustachian Tube dysfunction</vt:lpstr>
      <vt:lpstr>PowerPoint Presentation</vt:lpstr>
      <vt:lpstr>Cholesteatoma</vt:lpstr>
      <vt:lpstr>tympanosclerosis</vt:lpstr>
      <vt:lpstr>‘Monolayer’ (healed perforation)</vt:lpstr>
      <vt:lpstr>Perforation</vt:lpstr>
      <vt:lpstr>Marginal perforation plus cholesteatoma formation</vt:lpstr>
      <vt:lpstr>Diagram of the middle ear</vt:lpstr>
      <vt:lpstr>Rinne Test </vt:lpstr>
      <vt:lpstr>Weber Test</vt:lpstr>
      <vt:lpstr>Management</vt:lpstr>
      <vt:lpstr>Management ETD</vt:lpstr>
      <vt:lpstr>Otovent (you thought I was joking)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Ramesh Mehay</cp:lastModifiedBy>
  <cp:revision>73</cp:revision>
  <dcterms:created xsi:type="dcterms:W3CDTF">2006-08-16T00:00:00Z</dcterms:created>
  <dcterms:modified xsi:type="dcterms:W3CDTF">2026-05-15T18:59:56Z</dcterms:modified>
</cp:coreProperties>
</file>