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embeddedFontLst>
    <p:embeddedFont>
      <p:font typeface="Inter" panose="020B0604020202020204" charset="0"/>
      <p:regular r:id="rId18"/>
      <p:bold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5155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44.png"/><Relationship Id="rId3" Type="http://schemas.openxmlformats.org/officeDocument/2006/relationships/image" Target="../media/image136.png"/><Relationship Id="rId7" Type="http://schemas.openxmlformats.org/officeDocument/2006/relationships/image" Target="../media/image138.png"/><Relationship Id="rId12" Type="http://schemas.openxmlformats.org/officeDocument/2006/relationships/image" Target="../media/image1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7.png"/><Relationship Id="rId11" Type="http://schemas.openxmlformats.org/officeDocument/2006/relationships/image" Target="../media/image142.png"/><Relationship Id="rId5" Type="http://schemas.openxmlformats.org/officeDocument/2006/relationships/image" Target="../media/image23.png"/><Relationship Id="rId15" Type="http://schemas.openxmlformats.org/officeDocument/2006/relationships/image" Target="../media/image146.png"/><Relationship Id="rId10" Type="http://schemas.openxmlformats.org/officeDocument/2006/relationships/image" Target="../media/image141.png"/><Relationship Id="rId4" Type="http://schemas.openxmlformats.org/officeDocument/2006/relationships/image" Target="../media/image2.png"/><Relationship Id="rId9" Type="http://schemas.openxmlformats.org/officeDocument/2006/relationships/image" Target="../media/image140.png"/><Relationship Id="rId14" Type="http://schemas.openxmlformats.org/officeDocument/2006/relationships/image" Target="../media/image14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155.png"/><Relationship Id="rId18" Type="http://schemas.openxmlformats.org/officeDocument/2006/relationships/image" Target="../media/image160.png"/><Relationship Id="rId3" Type="http://schemas.openxmlformats.org/officeDocument/2006/relationships/image" Target="../media/image2.png"/><Relationship Id="rId21" Type="http://schemas.openxmlformats.org/officeDocument/2006/relationships/image" Target="../media/image163.png"/><Relationship Id="rId7" Type="http://schemas.openxmlformats.org/officeDocument/2006/relationships/image" Target="../media/image149.png"/><Relationship Id="rId12" Type="http://schemas.openxmlformats.org/officeDocument/2006/relationships/image" Target="../media/image154.png"/><Relationship Id="rId17" Type="http://schemas.openxmlformats.org/officeDocument/2006/relationships/image" Target="../media/image159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58.png"/><Relationship Id="rId20" Type="http://schemas.openxmlformats.org/officeDocument/2006/relationships/image" Target="../media/image1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8.png"/><Relationship Id="rId11" Type="http://schemas.openxmlformats.org/officeDocument/2006/relationships/image" Target="../media/image153.png"/><Relationship Id="rId24" Type="http://schemas.openxmlformats.org/officeDocument/2006/relationships/image" Target="../media/image166.png"/><Relationship Id="rId5" Type="http://schemas.openxmlformats.org/officeDocument/2006/relationships/image" Target="../media/image147.png"/><Relationship Id="rId15" Type="http://schemas.openxmlformats.org/officeDocument/2006/relationships/image" Target="../media/image157.png"/><Relationship Id="rId23" Type="http://schemas.openxmlformats.org/officeDocument/2006/relationships/image" Target="../media/image165.png"/><Relationship Id="rId10" Type="http://schemas.openxmlformats.org/officeDocument/2006/relationships/image" Target="../media/image152.png"/><Relationship Id="rId19" Type="http://schemas.openxmlformats.org/officeDocument/2006/relationships/image" Target="../media/image161.png"/><Relationship Id="rId4" Type="http://schemas.openxmlformats.org/officeDocument/2006/relationships/image" Target="../media/image23.png"/><Relationship Id="rId9" Type="http://schemas.openxmlformats.org/officeDocument/2006/relationships/image" Target="../media/image151.png"/><Relationship Id="rId14" Type="http://schemas.openxmlformats.org/officeDocument/2006/relationships/image" Target="../media/image156.png"/><Relationship Id="rId22" Type="http://schemas.openxmlformats.org/officeDocument/2006/relationships/image" Target="../media/image16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74.png"/><Relationship Id="rId18" Type="http://schemas.openxmlformats.org/officeDocument/2006/relationships/image" Target="../media/image179.png"/><Relationship Id="rId3" Type="http://schemas.openxmlformats.org/officeDocument/2006/relationships/image" Target="../media/image2.png"/><Relationship Id="rId7" Type="http://schemas.openxmlformats.org/officeDocument/2006/relationships/image" Target="../media/image98.png"/><Relationship Id="rId12" Type="http://schemas.openxmlformats.org/officeDocument/2006/relationships/image" Target="../media/image173.png"/><Relationship Id="rId17" Type="http://schemas.openxmlformats.org/officeDocument/2006/relationships/image" Target="../media/image178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8.png"/><Relationship Id="rId11" Type="http://schemas.openxmlformats.org/officeDocument/2006/relationships/image" Target="../media/image172.png"/><Relationship Id="rId5" Type="http://schemas.openxmlformats.org/officeDocument/2006/relationships/image" Target="../media/image167.png"/><Relationship Id="rId15" Type="http://schemas.openxmlformats.org/officeDocument/2006/relationships/image" Target="../media/image176.png"/><Relationship Id="rId10" Type="http://schemas.openxmlformats.org/officeDocument/2006/relationships/image" Target="../media/image171.png"/><Relationship Id="rId19" Type="http://schemas.openxmlformats.org/officeDocument/2006/relationships/image" Target="../media/image180.png"/><Relationship Id="rId4" Type="http://schemas.openxmlformats.org/officeDocument/2006/relationships/image" Target="../media/image23.png"/><Relationship Id="rId9" Type="http://schemas.openxmlformats.org/officeDocument/2006/relationships/image" Target="../media/image170.png"/><Relationship Id="rId14" Type="http://schemas.openxmlformats.org/officeDocument/2006/relationships/image" Target="../media/image17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13" Type="http://schemas.openxmlformats.org/officeDocument/2006/relationships/image" Target="../media/image189.png"/><Relationship Id="rId18" Type="http://schemas.openxmlformats.org/officeDocument/2006/relationships/image" Target="../media/image194.png"/><Relationship Id="rId26" Type="http://schemas.openxmlformats.org/officeDocument/2006/relationships/image" Target="../media/image202.png"/><Relationship Id="rId3" Type="http://schemas.openxmlformats.org/officeDocument/2006/relationships/image" Target="../media/image2.png"/><Relationship Id="rId21" Type="http://schemas.openxmlformats.org/officeDocument/2006/relationships/image" Target="../media/image197.png"/><Relationship Id="rId7" Type="http://schemas.openxmlformats.org/officeDocument/2006/relationships/image" Target="../media/image183.png"/><Relationship Id="rId12" Type="http://schemas.openxmlformats.org/officeDocument/2006/relationships/image" Target="../media/image188.png"/><Relationship Id="rId17" Type="http://schemas.openxmlformats.org/officeDocument/2006/relationships/image" Target="../media/image193.png"/><Relationship Id="rId25" Type="http://schemas.openxmlformats.org/officeDocument/2006/relationships/image" Target="../media/image201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92.png"/><Relationship Id="rId20" Type="http://schemas.openxmlformats.org/officeDocument/2006/relationships/image" Target="../media/image196.png"/><Relationship Id="rId29" Type="http://schemas.openxmlformats.org/officeDocument/2006/relationships/image" Target="../media/image20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2.png"/><Relationship Id="rId11" Type="http://schemas.openxmlformats.org/officeDocument/2006/relationships/image" Target="../media/image187.png"/><Relationship Id="rId24" Type="http://schemas.openxmlformats.org/officeDocument/2006/relationships/image" Target="../media/image200.png"/><Relationship Id="rId5" Type="http://schemas.openxmlformats.org/officeDocument/2006/relationships/image" Target="../media/image181.png"/><Relationship Id="rId15" Type="http://schemas.openxmlformats.org/officeDocument/2006/relationships/image" Target="../media/image191.png"/><Relationship Id="rId23" Type="http://schemas.openxmlformats.org/officeDocument/2006/relationships/image" Target="../media/image199.png"/><Relationship Id="rId28" Type="http://schemas.openxmlformats.org/officeDocument/2006/relationships/image" Target="../media/image204.png"/><Relationship Id="rId10" Type="http://schemas.openxmlformats.org/officeDocument/2006/relationships/image" Target="../media/image186.png"/><Relationship Id="rId19" Type="http://schemas.openxmlformats.org/officeDocument/2006/relationships/image" Target="../media/image195.png"/><Relationship Id="rId4" Type="http://schemas.openxmlformats.org/officeDocument/2006/relationships/image" Target="../media/image23.png"/><Relationship Id="rId9" Type="http://schemas.openxmlformats.org/officeDocument/2006/relationships/image" Target="../media/image185.png"/><Relationship Id="rId14" Type="http://schemas.openxmlformats.org/officeDocument/2006/relationships/image" Target="../media/image190.png"/><Relationship Id="rId22" Type="http://schemas.openxmlformats.org/officeDocument/2006/relationships/image" Target="../media/image198.png"/><Relationship Id="rId27" Type="http://schemas.openxmlformats.org/officeDocument/2006/relationships/image" Target="../media/image20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png"/><Relationship Id="rId13" Type="http://schemas.openxmlformats.org/officeDocument/2006/relationships/image" Target="../media/image214.png"/><Relationship Id="rId3" Type="http://schemas.openxmlformats.org/officeDocument/2006/relationships/image" Target="../media/image2.png"/><Relationship Id="rId7" Type="http://schemas.openxmlformats.org/officeDocument/2006/relationships/image" Target="../media/image208.png"/><Relationship Id="rId12" Type="http://schemas.openxmlformats.org/officeDocument/2006/relationships/image" Target="../media/image213.png"/><Relationship Id="rId17" Type="http://schemas.openxmlformats.org/officeDocument/2006/relationships/image" Target="../media/image218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7.png"/><Relationship Id="rId11" Type="http://schemas.openxmlformats.org/officeDocument/2006/relationships/image" Target="../media/image212.png"/><Relationship Id="rId5" Type="http://schemas.openxmlformats.org/officeDocument/2006/relationships/image" Target="../media/image206.png"/><Relationship Id="rId15" Type="http://schemas.openxmlformats.org/officeDocument/2006/relationships/image" Target="../media/image216.png"/><Relationship Id="rId10" Type="http://schemas.openxmlformats.org/officeDocument/2006/relationships/image" Target="../media/image211.png"/><Relationship Id="rId4" Type="http://schemas.openxmlformats.org/officeDocument/2006/relationships/image" Target="../media/image23.png"/><Relationship Id="rId9" Type="http://schemas.openxmlformats.org/officeDocument/2006/relationships/image" Target="../media/image210.png"/><Relationship Id="rId14" Type="http://schemas.openxmlformats.org/officeDocument/2006/relationships/image" Target="../media/image2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13" Type="http://schemas.openxmlformats.org/officeDocument/2006/relationships/image" Target="../media/image227.png"/><Relationship Id="rId18" Type="http://schemas.openxmlformats.org/officeDocument/2006/relationships/image" Target="../media/image232.png"/><Relationship Id="rId26" Type="http://schemas.openxmlformats.org/officeDocument/2006/relationships/image" Target="../media/image240.png"/><Relationship Id="rId3" Type="http://schemas.openxmlformats.org/officeDocument/2006/relationships/image" Target="../media/image2.png"/><Relationship Id="rId21" Type="http://schemas.openxmlformats.org/officeDocument/2006/relationships/image" Target="../media/image235.png"/><Relationship Id="rId7" Type="http://schemas.openxmlformats.org/officeDocument/2006/relationships/image" Target="../media/image221.png"/><Relationship Id="rId12" Type="http://schemas.openxmlformats.org/officeDocument/2006/relationships/image" Target="../media/image226.png"/><Relationship Id="rId17" Type="http://schemas.openxmlformats.org/officeDocument/2006/relationships/image" Target="../media/image231.png"/><Relationship Id="rId25" Type="http://schemas.openxmlformats.org/officeDocument/2006/relationships/image" Target="../media/image239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30.png"/><Relationship Id="rId20" Type="http://schemas.openxmlformats.org/officeDocument/2006/relationships/image" Target="../media/image2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0.png"/><Relationship Id="rId11" Type="http://schemas.openxmlformats.org/officeDocument/2006/relationships/image" Target="../media/image225.png"/><Relationship Id="rId24" Type="http://schemas.openxmlformats.org/officeDocument/2006/relationships/image" Target="../media/image238.png"/><Relationship Id="rId5" Type="http://schemas.openxmlformats.org/officeDocument/2006/relationships/image" Target="../media/image219.png"/><Relationship Id="rId15" Type="http://schemas.openxmlformats.org/officeDocument/2006/relationships/image" Target="../media/image229.png"/><Relationship Id="rId23" Type="http://schemas.openxmlformats.org/officeDocument/2006/relationships/image" Target="../media/image237.png"/><Relationship Id="rId10" Type="http://schemas.openxmlformats.org/officeDocument/2006/relationships/image" Target="../media/image224.png"/><Relationship Id="rId19" Type="http://schemas.openxmlformats.org/officeDocument/2006/relationships/image" Target="../media/image233.png"/><Relationship Id="rId4" Type="http://schemas.openxmlformats.org/officeDocument/2006/relationships/image" Target="../media/image23.png"/><Relationship Id="rId9" Type="http://schemas.openxmlformats.org/officeDocument/2006/relationships/image" Target="../media/image223.png"/><Relationship Id="rId14" Type="http://schemas.openxmlformats.org/officeDocument/2006/relationships/image" Target="../media/image228.png"/><Relationship Id="rId22" Type="http://schemas.openxmlformats.org/officeDocument/2006/relationships/image" Target="../media/image236.png"/><Relationship Id="rId27" Type="http://schemas.openxmlformats.org/officeDocument/2006/relationships/image" Target="../media/image2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2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24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23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2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4" Type="http://schemas.openxmlformats.org/officeDocument/2006/relationships/image" Target="../media/image23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3" Type="http://schemas.openxmlformats.org/officeDocument/2006/relationships/image" Target="../media/image2.png"/><Relationship Id="rId21" Type="http://schemas.openxmlformats.org/officeDocument/2006/relationships/image" Target="../media/image78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23" Type="http://schemas.openxmlformats.org/officeDocument/2006/relationships/image" Target="../media/image80.png"/><Relationship Id="rId10" Type="http://schemas.openxmlformats.org/officeDocument/2006/relationships/image" Target="../media/image67.png"/><Relationship Id="rId19" Type="http://schemas.openxmlformats.org/officeDocument/2006/relationships/image" Target="../media/image76.png"/><Relationship Id="rId4" Type="http://schemas.openxmlformats.org/officeDocument/2006/relationships/image" Target="../media/image23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Relationship Id="rId22" Type="http://schemas.openxmlformats.org/officeDocument/2006/relationships/image" Target="../media/image7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2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10" Type="http://schemas.openxmlformats.org/officeDocument/2006/relationships/image" Target="../media/image86.png"/><Relationship Id="rId4" Type="http://schemas.openxmlformats.org/officeDocument/2006/relationships/image" Target="../media/image23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18" Type="http://schemas.openxmlformats.org/officeDocument/2006/relationships/image" Target="../media/image107.png"/><Relationship Id="rId26" Type="http://schemas.openxmlformats.org/officeDocument/2006/relationships/image" Target="../media/image115.png"/><Relationship Id="rId3" Type="http://schemas.openxmlformats.org/officeDocument/2006/relationships/image" Target="../media/image2.png"/><Relationship Id="rId21" Type="http://schemas.openxmlformats.org/officeDocument/2006/relationships/image" Target="../media/image110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17" Type="http://schemas.openxmlformats.org/officeDocument/2006/relationships/image" Target="../media/image106.png"/><Relationship Id="rId25" Type="http://schemas.openxmlformats.org/officeDocument/2006/relationships/image" Target="../media/image114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5.png"/><Relationship Id="rId20" Type="http://schemas.openxmlformats.org/officeDocument/2006/relationships/image" Target="../media/image109.png"/><Relationship Id="rId29" Type="http://schemas.openxmlformats.org/officeDocument/2006/relationships/image" Target="../media/image1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24" Type="http://schemas.openxmlformats.org/officeDocument/2006/relationships/image" Target="../media/image113.png"/><Relationship Id="rId5" Type="http://schemas.openxmlformats.org/officeDocument/2006/relationships/image" Target="../media/image94.png"/><Relationship Id="rId15" Type="http://schemas.openxmlformats.org/officeDocument/2006/relationships/image" Target="../media/image104.png"/><Relationship Id="rId23" Type="http://schemas.openxmlformats.org/officeDocument/2006/relationships/image" Target="../media/image112.png"/><Relationship Id="rId28" Type="http://schemas.openxmlformats.org/officeDocument/2006/relationships/image" Target="../media/image117.png"/><Relationship Id="rId10" Type="http://schemas.openxmlformats.org/officeDocument/2006/relationships/image" Target="../media/image99.png"/><Relationship Id="rId19" Type="http://schemas.openxmlformats.org/officeDocument/2006/relationships/image" Target="../media/image108.png"/><Relationship Id="rId4" Type="http://schemas.openxmlformats.org/officeDocument/2006/relationships/image" Target="../media/image23.png"/><Relationship Id="rId9" Type="http://schemas.openxmlformats.org/officeDocument/2006/relationships/image" Target="../media/image98.png"/><Relationship Id="rId14" Type="http://schemas.openxmlformats.org/officeDocument/2006/relationships/image" Target="../media/image103.png"/><Relationship Id="rId22" Type="http://schemas.openxmlformats.org/officeDocument/2006/relationships/image" Target="../media/image111.png"/><Relationship Id="rId27" Type="http://schemas.openxmlformats.org/officeDocument/2006/relationships/image" Target="../media/image1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image" Target="../media/image127.png"/><Relationship Id="rId18" Type="http://schemas.openxmlformats.org/officeDocument/2006/relationships/image" Target="../media/image132.png"/><Relationship Id="rId3" Type="http://schemas.openxmlformats.org/officeDocument/2006/relationships/image" Target="../media/image2.png"/><Relationship Id="rId21" Type="http://schemas.openxmlformats.org/officeDocument/2006/relationships/image" Target="../media/image134.png"/><Relationship Id="rId7" Type="http://schemas.openxmlformats.org/officeDocument/2006/relationships/image" Target="../media/image122.png"/><Relationship Id="rId12" Type="http://schemas.openxmlformats.org/officeDocument/2006/relationships/image" Target="../media/image126.png"/><Relationship Id="rId17" Type="http://schemas.openxmlformats.org/officeDocument/2006/relationships/image" Target="../media/image13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30.png"/><Relationship Id="rId20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png"/><Relationship Id="rId11" Type="http://schemas.openxmlformats.org/officeDocument/2006/relationships/image" Target="../media/image125.png"/><Relationship Id="rId5" Type="http://schemas.openxmlformats.org/officeDocument/2006/relationships/image" Target="../media/image120.png"/><Relationship Id="rId15" Type="http://schemas.openxmlformats.org/officeDocument/2006/relationships/image" Target="../media/image129.png"/><Relationship Id="rId10" Type="http://schemas.openxmlformats.org/officeDocument/2006/relationships/image" Target="../media/image100.png"/><Relationship Id="rId19" Type="http://schemas.openxmlformats.org/officeDocument/2006/relationships/image" Target="../media/image79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Relationship Id="rId14" Type="http://schemas.openxmlformats.org/officeDocument/2006/relationships/image" Target="../media/image128.png"/><Relationship Id="rId22" Type="http://schemas.openxmlformats.org/officeDocument/2006/relationships/image" Target="../media/image1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6705600" cy="68580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3606105"/>
            <a:ext cx="4829175" cy="38100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4825305"/>
            <a:ext cx="5372100" cy="28575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5225355"/>
            <a:ext cx="5372100" cy="28575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5625405"/>
            <a:ext cx="5372100" cy="285750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5600" y="0"/>
            <a:ext cx="5486400" cy="6858000"/>
          </a:xfrm>
          <a:prstGeom prst="rect">
            <a:avLst/>
          </a:prstGeom>
        </p:spPr>
      </p:pic>
      <p:sp>
        <p:nvSpPr>
          <p:cNvPr id="10" name="SK-1-text-9"/>
          <p:cNvSpPr/>
          <p:nvPr/>
        </p:nvSpPr>
        <p:spPr>
          <a:xfrm>
            <a:off x="762000" y="609600"/>
            <a:ext cx="5372100" cy="1520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985"/>
              </a:lnSpc>
              <a:buNone/>
            </a:pPr>
            <a:r>
              <a:rPr lang="en-US" sz="4400" b="1" kern="0" spc="-120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 EMERGENCIES</a:t>
            </a:r>
            <a:endParaRPr lang="en-US" sz="4400" dirty="0"/>
          </a:p>
        </p:txBody>
      </p:sp>
      <p:sp>
        <p:nvSpPr>
          <p:cNvPr id="11" name="SK-1-text-10"/>
          <p:cNvSpPr/>
          <p:nvPr/>
        </p:nvSpPr>
        <p:spPr>
          <a:xfrm>
            <a:off x="762000" y="1693153"/>
            <a:ext cx="955548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950"/>
              </a:lnSpc>
              <a:buNone/>
            </a:pPr>
            <a:r>
              <a:rPr lang="en-US" sz="3300" kern="0" spc="-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General Practice</a:t>
            </a:r>
            <a:endParaRPr lang="en-US" sz="3300" dirty="0"/>
          </a:p>
        </p:txBody>
      </p:sp>
      <p:sp>
        <p:nvSpPr>
          <p:cNvPr id="12" name="SK-1-text-11"/>
          <p:cNvSpPr/>
          <p:nvPr/>
        </p:nvSpPr>
        <p:spPr>
          <a:xfrm>
            <a:off x="762000" y="624780"/>
            <a:ext cx="5557157" cy="371475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</a:t>
            </a:r>
            <a:endParaRPr lang="en-US" sz="1950" dirty="0">
              <a:solidFill>
                <a:schemeClr val="bg1"/>
              </a:solidFill>
            </a:endParaRPr>
          </a:p>
        </p:txBody>
      </p:sp>
      <p:sp>
        <p:nvSpPr>
          <p:cNvPr id="13" name="SK-1-text-12"/>
          <p:cNvSpPr/>
          <p:nvPr/>
        </p:nvSpPr>
        <p:spPr>
          <a:xfrm>
            <a:off x="952500" y="3606105"/>
            <a:ext cx="10163246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Updated: NICE CKS, BNF May 2026 &amp; Resus Council UK 2021</a:t>
            </a:r>
            <a:endParaRPr lang="en-US" sz="1200" dirty="0"/>
          </a:p>
        </p:txBody>
      </p:sp>
      <p:sp>
        <p:nvSpPr>
          <p:cNvPr id="14" name="SK-1-text-13"/>
          <p:cNvSpPr/>
          <p:nvPr/>
        </p:nvSpPr>
        <p:spPr>
          <a:xfrm>
            <a:off x="904875" y="4825305"/>
            <a:ext cx="9568369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5D6D7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Comprehensive Ear, Nose &amp; Throat Management</a:t>
            </a:r>
            <a:endParaRPr lang="en-US" sz="1500" dirty="0"/>
          </a:p>
        </p:txBody>
      </p:sp>
      <p:sp>
        <p:nvSpPr>
          <p:cNvPr id="15" name="SK-1-text-14"/>
          <p:cNvSpPr/>
          <p:nvPr/>
        </p:nvSpPr>
        <p:spPr>
          <a:xfrm>
            <a:off x="904875" y="5225355"/>
            <a:ext cx="801072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5D6D7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Referral Pathways &amp; Red Flags</a:t>
            </a:r>
            <a:endParaRPr lang="en-US" sz="1500" dirty="0"/>
          </a:p>
        </p:txBody>
      </p:sp>
      <p:sp>
        <p:nvSpPr>
          <p:cNvPr id="16" name="SK-1-text-15"/>
          <p:cNvSpPr/>
          <p:nvPr/>
        </p:nvSpPr>
        <p:spPr>
          <a:xfrm>
            <a:off x="904875" y="5625405"/>
            <a:ext cx="7120647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5D6D7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High-Yield AKT &amp; SCA Exam Pearls</a:t>
            </a:r>
            <a:endParaRPr lang="en-US" sz="1500" dirty="0"/>
          </a:p>
        </p:txBody>
      </p:sp>
      <p:sp>
        <p:nvSpPr>
          <p:cNvPr id="17" name="SK-1-text-16"/>
          <p:cNvSpPr/>
          <p:nvPr/>
        </p:nvSpPr>
        <p:spPr>
          <a:xfrm>
            <a:off x="762000" y="6330255"/>
            <a:ext cx="81076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ABB2B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Trainee Clinical Resources • May 2026 Edition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90500"/>
            <a:ext cx="11430000" cy="676275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991767"/>
            <a:ext cx="5572125" cy="2207716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277517"/>
            <a:ext cx="238125" cy="19050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4437608"/>
            <a:ext cx="5572125" cy="120015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1319213"/>
            <a:ext cx="5572125" cy="287655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0" y="1604963"/>
            <a:ext cx="238125" cy="19050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1985963"/>
            <a:ext cx="5095875" cy="51435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91300" y="2162621"/>
            <a:ext cx="238125" cy="190500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2643188"/>
            <a:ext cx="5095875" cy="51435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91300" y="2819846"/>
            <a:ext cx="238125" cy="190500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3300413"/>
            <a:ext cx="5095875" cy="514350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91300" y="3477071"/>
            <a:ext cx="238125" cy="190500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4433888"/>
            <a:ext cx="5572125" cy="1876425"/>
          </a:xfrm>
          <a:prstGeom prst="rect">
            <a:avLst/>
          </a:prstGeom>
        </p:spPr>
      </p:pic>
      <p:sp>
        <p:nvSpPr>
          <p:cNvPr id="17" name="SK-10-text-16"/>
          <p:cNvSpPr/>
          <p:nvPr/>
        </p:nvSpPr>
        <p:spPr>
          <a:xfrm>
            <a:off x="523875" y="190500"/>
            <a:ext cx="992124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EPIGLOTTITIS AND SUPRAGLOTTITIS</a:t>
            </a:r>
            <a:endParaRPr lang="en-US" sz="2100" dirty="0"/>
          </a:p>
        </p:txBody>
      </p:sp>
      <p:sp>
        <p:nvSpPr>
          <p:cNvPr id="18" name="SK-10-text-17"/>
          <p:cNvSpPr/>
          <p:nvPr/>
        </p:nvSpPr>
        <p:spPr>
          <a:xfrm>
            <a:off x="523875" y="609600"/>
            <a:ext cx="96697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 Airway Management &amp; GP Safety Protocol</a:t>
            </a:r>
            <a:endParaRPr lang="en-US" sz="1350" dirty="0"/>
          </a:p>
        </p:txBody>
      </p:sp>
      <p:sp>
        <p:nvSpPr>
          <p:cNvPr id="19" name="SK-10-text-18"/>
          <p:cNvSpPr/>
          <p:nvPr/>
        </p:nvSpPr>
        <p:spPr>
          <a:xfrm>
            <a:off x="952500" y="2229892"/>
            <a:ext cx="50958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Presentation</a:t>
            </a:r>
            <a:endParaRPr lang="en-US" sz="1500" dirty="0"/>
          </a:p>
        </p:txBody>
      </p:sp>
      <p:sp>
        <p:nvSpPr>
          <p:cNvPr id="20" name="SK-10-text-19"/>
          <p:cNvSpPr/>
          <p:nvPr/>
        </p:nvSpPr>
        <p:spPr>
          <a:xfrm>
            <a:off x="857250" y="2658517"/>
            <a:ext cx="10558115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onset severe sore throat, odynophagia &amp; fever</a:t>
            </a:r>
            <a:endParaRPr lang="en-US" sz="1425" dirty="0"/>
          </a:p>
        </p:txBody>
      </p:sp>
      <p:sp>
        <p:nvSpPr>
          <p:cNvPr id="21" name="SK-10-text-20"/>
          <p:cNvSpPr/>
          <p:nvPr/>
        </p:nvSpPr>
        <p:spPr>
          <a:xfrm>
            <a:off x="857250" y="3026122"/>
            <a:ext cx="10144072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Drooling, muffled "hot potato" voice &amp; toxic look</a:t>
            </a:r>
            <a:endParaRPr lang="en-US" sz="1425" dirty="0"/>
          </a:p>
        </p:txBody>
      </p:sp>
      <p:sp>
        <p:nvSpPr>
          <p:cNvPr id="22" name="SK-10-text-21"/>
          <p:cNvSpPr/>
          <p:nvPr/>
        </p:nvSpPr>
        <p:spPr>
          <a:xfrm>
            <a:off x="857250" y="3393728"/>
            <a:ext cx="993705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Inspiratory stridor = partial airway obstruction</a:t>
            </a:r>
            <a:endParaRPr lang="en-US" sz="1425" dirty="0"/>
          </a:p>
        </p:txBody>
      </p:sp>
      <p:sp>
        <p:nvSpPr>
          <p:cNvPr id="23" name="SK-10-text-22"/>
          <p:cNvSpPr/>
          <p:nvPr/>
        </p:nvSpPr>
        <p:spPr>
          <a:xfrm>
            <a:off x="619125" y="3761333"/>
            <a:ext cx="9867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F8C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*Adult form now more common than paediatric post-Hib vaccine.</a:t>
            </a:r>
            <a:endParaRPr lang="en-US" sz="1050" dirty="0"/>
          </a:p>
        </p:txBody>
      </p:sp>
      <p:sp>
        <p:nvSpPr>
          <p:cNvPr id="24" name="SK-10-text-23"/>
          <p:cNvSpPr/>
          <p:nvPr/>
        </p:nvSpPr>
        <p:spPr>
          <a:xfrm>
            <a:off x="571500" y="4628108"/>
            <a:ext cx="6172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CARDINAL SIGN: TRIPOD POSITION</a:t>
            </a:r>
            <a:endParaRPr lang="en-US" sz="1350" dirty="0"/>
          </a:p>
        </p:txBody>
      </p:sp>
      <p:sp>
        <p:nvSpPr>
          <p:cNvPr id="25" name="SK-10-text-24"/>
          <p:cNvSpPr/>
          <p:nvPr/>
        </p:nvSpPr>
        <p:spPr>
          <a:xfrm>
            <a:off x="571500" y="4932908"/>
            <a:ext cx="51911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sits upright, leans forward, and absolutely refuses to lie down. </a:t>
            </a: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force them into a supine position.</a:t>
            </a:r>
            <a:endParaRPr lang="en-US" sz="1350" dirty="0"/>
          </a:p>
        </p:txBody>
      </p:sp>
      <p:sp>
        <p:nvSpPr>
          <p:cNvPr id="26" name="SK-10-text-25"/>
          <p:cNvSpPr/>
          <p:nvPr/>
        </p:nvSpPr>
        <p:spPr>
          <a:xfrm>
            <a:off x="6810375" y="1557338"/>
            <a:ext cx="50958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 PROHIBITIONS</a:t>
            </a:r>
            <a:endParaRPr lang="en-US" sz="1500" dirty="0"/>
          </a:p>
        </p:txBody>
      </p:sp>
      <p:sp>
        <p:nvSpPr>
          <p:cNvPr id="27" name="SK-10-text-26"/>
          <p:cNvSpPr/>
          <p:nvPr/>
        </p:nvSpPr>
        <p:spPr>
          <a:xfrm>
            <a:off x="6943725" y="1985963"/>
            <a:ext cx="52482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examine the throat</a:t>
            </a:r>
            <a:endParaRPr lang="en-US" sz="1500" dirty="0"/>
          </a:p>
        </p:txBody>
      </p:sp>
      <p:sp>
        <p:nvSpPr>
          <p:cNvPr id="28" name="SK-10-text-27"/>
          <p:cNvSpPr/>
          <p:nvPr/>
        </p:nvSpPr>
        <p:spPr>
          <a:xfrm>
            <a:off x="6943725" y="2643188"/>
            <a:ext cx="52482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use a tongue depressor</a:t>
            </a:r>
            <a:endParaRPr lang="en-US" sz="1500" dirty="0"/>
          </a:p>
        </p:txBody>
      </p:sp>
      <p:sp>
        <p:nvSpPr>
          <p:cNvPr id="29" name="SK-10-text-28"/>
          <p:cNvSpPr/>
          <p:nvPr/>
        </p:nvSpPr>
        <p:spPr>
          <a:xfrm>
            <a:off x="6943725" y="3300413"/>
            <a:ext cx="52482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lie the patient down</a:t>
            </a:r>
            <a:endParaRPr lang="en-US" sz="1500" dirty="0"/>
          </a:p>
        </p:txBody>
      </p:sp>
      <p:sp>
        <p:nvSpPr>
          <p:cNvPr id="30" name="SK-10-text-29"/>
          <p:cNvSpPr/>
          <p:nvPr/>
        </p:nvSpPr>
        <p:spPr>
          <a:xfrm>
            <a:off x="6524625" y="4719638"/>
            <a:ext cx="50006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dirty="0">
                <a:solidFill>
                  <a:srgbClr val="FFFFFF">
                    <a:alpha val="9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 AIRWAY EMERGENCY</a:t>
            </a:r>
            <a:endParaRPr lang="en-US" sz="1350" dirty="0"/>
          </a:p>
        </p:txBody>
      </p:sp>
      <p:sp>
        <p:nvSpPr>
          <p:cNvPr id="31" name="SK-10-text-30"/>
          <p:cNvSpPr/>
          <p:nvPr/>
        </p:nvSpPr>
        <p:spPr>
          <a:xfrm>
            <a:off x="6524625" y="5072063"/>
            <a:ext cx="500062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725"/>
              </a:lnSpc>
              <a:buNone/>
            </a:pPr>
            <a:r>
              <a:rPr lang="en-US" sz="3150" b="1" kern="0" spc="12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CALL 999</a:t>
            </a:r>
            <a:endParaRPr lang="en-US" sz="3150" dirty="0"/>
          </a:p>
        </p:txBody>
      </p:sp>
      <p:sp>
        <p:nvSpPr>
          <p:cNvPr id="32" name="SK-10-text-31"/>
          <p:cNvSpPr/>
          <p:nvPr/>
        </p:nvSpPr>
        <p:spPr>
          <a:xfrm>
            <a:off x="6524625" y="5767388"/>
            <a:ext cx="50006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dirty="0">
                <a:solidFill>
                  <a:srgbClr val="FFFFFF">
                    <a:alpha val="9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Request Anaesthetics + ENT + Senior A&amp;E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76275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457325"/>
            <a:ext cx="6686550" cy="430530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688753"/>
            <a:ext cx="214313" cy="17532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047875"/>
            <a:ext cx="1576388" cy="390525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7888" y="2047875"/>
            <a:ext cx="2569071" cy="390525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959" y="2047875"/>
            <a:ext cx="2160091" cy="390525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438400"/>
            <a:ext cx="1576388" cy="390525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47888" y="2438400"/>
            <a:ext cx="2569071" cy="390525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16959" y="2438400"/>
            <a:ext cx="2160091" cy="390525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828925"/>
            <a:ext cx="1576388" cy="390525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47888" y="2828925"/>
            <a:ext cx="2569071" cy="390525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16959" y="2828925"/>
            <a:ext cx="2160091" cy="390525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219450"/>
            <a:ext cx="1576388" cy="390525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47888" y="3219450"/>
            <a:ext cx="2569071" cy="390525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16959" y="3219450"/>
            <a:ext cx="2160091" cy="390525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3609975"/>
            <a:ext cx="1576388" cy="590550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47888" y="3609975"/>
            <a:ext cx="2569071" cy="590550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16959" y="3609975"/>
            <a:ext cx="2160091" cy="590550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200525"/>
            <a:ext cx="1576388" cy="390525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47888" y="4200525"/>
            <a:ext cx="2569071" cy="390525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16959" y="4200525"/>
            <a:ext cx="2160091" cy="390525"/>
          </a:xfrm>
          <a:prstGeom prst="rect">
            <a:avLst/>
          </a:prstGeom>
        </p:spPr>
      </p:pic>
      <p:pic>
        <p:nvPicPr>
          <p:cNvPr id="24" name="SK-11-img-2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591050"/>
            <a:ext cx="1576388" cy="390525"/>
          </a:xfrm>
          <a:prstGeom prst="rect">
            <a:avLst/>
          </a:prstGeom>
        </p:spPr>
      </p:pic>
      <p:pic>
        <p:nvPicPr>
          <p:cNvPr id="25" name="SK-11-img-2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47888" y="4591050"/>
            <a:ext cx="2569071" cy="390525"/>
          </a:xfrm>
          <a:prstGeom prst="rect">
            <a:avLst/>
          </a:prstGeom>
        </p:spPr>
      </p:pic>
      <p:pic>
        <p:nvPicPr>
          <p:cNvPr id="26" name="SK-11-img-2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16959" y="4591050"/>
            <a:ext cx="2160091" cy="390525"/>
          </a:xfrm>
          <a:prstGeom prst="rect">
            <a:avLst/>
          </a:prstGeom>
        </p:spPr>
      </p:pic>
      <p:pic>
        <p:nvPicPr>
          <p:cNvPr id="27" name="SK-11-img-2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981575"/>
            <a:ext cx="1576388" cy="590550"/>
          </a:xfrm>
          <a:prstGeom prst="rect">
            <a:avLst/>
          </a:prstGeom>
        </p:spPr>
      </p:pic>
      <p:pic>
        <p:nvPicPr>
          <p:cNvPr id="28" name="SK-11-img-2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47888" y="4981575"/>
            <a:ext cx="2569071" cy="590550"/>
          </a:xfrm>
          <a:prstGeom prst="rect">
            <a:avLst/>
          </a:prstGeom>
        </p:spPr>
      </p:pic>
      <p:pic>
        <p:nvPicPr>
          <p:cNvPr id="29" name="SK-11-img-2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16959" y="4981575"/>
            <a:ext cx="2160091" cy="590550"/>
          </a:xfrm>
          <a:prstGeom prst="rect">
            <a:avLst/>
          </a:prstGeom>
        </p:spPr>
      </p:pic>
      <p:pic>
        <p:nvPicPr>
          <p:cNvPr id="30" name="SK-11-img-2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53300" y="1510010"/>
            <a:ext cx="4457700" cy="1922859"/>
          </a:xfrm>
          <a:prstGeom prst="rect">
            <a:avLst/>
          </a:prstGeom>
        </p:spPr>
      </p:pic>
      <p:pic>
        <p:nvPicPr>
          <p:cNvPr id="31" name="SK-11-img-3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43800" y="1740098"/>
            <a:ext cx="202406" cy="163711"/>
          </a:xfrm>
          <a:prstGeom prst="rect">
            <a:avLst/>
          </a:prstGeom>
        </p:spPr>
      </p:pic>
      <p:pic>
        <p:nvPicPr>
          <p:cNvPr id="32" name="SK-11-img-3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43800" y="2076748"/>
            <a:ext cx="190500" cy="190500"/>
          </a:xfrm>
          <a:prstGeom prst="rect">
            <a:avLst/>
          </a:prstGeom>
        </p:spPr>
      </p:pic>
      <p:pic>
        <p:nvPicPr>
          <p:cNvPr id="33" name="SK-11-img-3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43800" y="2526209"/>
            <a:ext cx="190500" cy="190500"/>
          </a:xfrm>
          <a:prstGeom prst="rect">
            <a:avLst/>
          </a:prstGeom>
        </p:spPr>
      </p:pic>
      <p:pic>
        <p:nvPicPr>
          <p:cNvPr id="34" name="SK-11-img-3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43800" y="2811959"/>
            <a:ext cx="190500" cy="190500"/>
          </a:xfrm>
          <a:prstGeom prst="rect">
            <a:avLst/>
          </a:prstGeom>
        </p:spPr>
      </p:pic>
      <p:pic>
        <p:nvPicPr>
          <p:cNvPr id="35" name="SK-11-img-3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53300" y="3623370"/>
            <a:ext cx="4457700" cy="2086570"/>
          </a:xfrm>
          <a:prstGeom prst="rect">
            <a:avLst/>
          </a:prstGeom>
        </p:spPr>
      </p:pic>
      <p:pic>
        <p:nvPicPr>
          <p:cNvPr id="36" name="SK-11-img-35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43800" y="3853458"/>
            <a:ext cx="202406" cy="163711"/>
          </a:xfrm>
          <a:prstGeom prst="rect">
            <a:avLst/>
          </a:prstGeom>
        </p:spPr>
      </p:pic>
      <p:pic>
        <p:nvPicPr>
          <p:cNvPr id="37" name="SK-11-img-3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43800" y="4209157"/>
            <a:ext cx="166688" cy="166688"/>
          </a:xfrm>
          <a:prstGeom prst="rect">
            <a:avLst/>
          </a:prstGeom>
        </p:spPr>
      </p:pic>
      <p:pic>
        <p:nvPicPr>
          <p:cNvPr id="38" name="SK-11-img-3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43800" y="4658618"/>
            <a:ext cx="166688" cy="194370"/>
          </a:xfrm>
          <a:prstGeom prst="rect">
            <a:avLst/>
          </a:prstGeom>
        </p:spPr>
      </p:pic>
      <p:pic>
        <p:nvPicPr>
          <p:cNvPr id="39" name="SK-11-img-38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543800" y="5108079"/>
            <a:ext cx="166688" cy="145852"/>
          </a:xfrm>
          <a:prstGeom prst="rect">
            <a:avLst/>
          </a:prstGeom>
        </p:spPr>
      </p:pic>
      <p:pic>
        <p:nvPicPr>
          <p:cNvPr id="40" name="SK-11-img-39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81000" y="6400800"/>
            <a:ext cx="11430000" cy="266700"/>
          </a:xfrm>
          <a:prstGeom prst="rect">
            <a:avLst/>
          </a:prstGeom>
        </p:spPr>
      </p:pic>
      <p:sp>
        <p:nvSpPr>
          <p:cNvPr id="41" name="SK-11-text-40"/>
          <p:cNvSpPr/>
          <p:nvPr/>
        </p:nvSpPr>
        <p:spPr>
          <a:xfrm>
            <a:off x="523875" y="190500"/>
            <a:ext cx="4800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 EMERGENCIES</a:t>
            </a:r>
            <a:endParaRPr lang="en-US" sz="2100" dirty="0"/>
          </a:p>
        </p:txBody>
      </p:sp>
      <p:sp>
        <p:nvSpPr>
          <p:cNvPr id="42" name="SK-11-text-41"/>
          <p:cNvSpPr/>
          <p:nvPr/>
        </p:nvSpPr>
        <p:spPr>
          <a:xfrm>
            <a:off x="523875" y="609600"/>
            <a:ext cx="63779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Croup and Airway Foreign Bodies</a:t>
            </a:r>
            <a:endParaRPr lang="en-US" sz="1350" dirty="0"/>
          </a:p>
        </p:txBody>
      </p:sp>
      <p:sp>
        <p:nvSpPr>
          <p:cNvPr id="43" name="SK-11-text-42"/>
          <p:cNvSpPr/>
          <p:nvPr/>
        </p:nvSpPr>
        <p:spPr>
          <a:xfrm>
            <a:off x="881063" y="1647825"/>
            <a:ext cx="98755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Differentiation: Croup vs. Epiglottitis</a:t>
            </a:r>
            <a:endParaRPr lang="en-US" sz="1350" dirty="0"/>
          </a:p>
        </p:txBody>
      </p:sp>
      <p:sp>
        <p:nvSpPr>
          <p:cNvPr id="44" name="SK-11-text-43"/>
          <p:cNvSpPr/>
          <p:nvPr/>
        </p:nvSpPr>
        <p:spPr>
          <a:xfrm>
            <a:off x="666750" y="2047875"/>
            <a:ext cx="1385888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Feature</a:t>
            </a:r>
            <a:endParaRPr lang="en-US" sz="1050" dirty="0"/>
          </a:p>
        </p:txBody>
      </p:sp>
      <p:sp>
        <p:nvSpPr>
          <p:cNvPr id="45" name="SK-11-text-44"/>
          <p:cNvSpPr/>
          <p:nvPr/>
        </p:nvSpPr>
        <p:spPr>
          <a:xfrm>
            <a:off x="2243138" y="2047875"/>
            <a:ext cx="4740938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Croup (Laryngotracheobronchitis)</a:t>
            </a:r>
            <a:endParaRPr lang="en-US" sz="1050" dirty="0"/>
          </a:p>
        </p:txBody>
      </p:sp>
      <p:sp>
        <p:nvSpPr>
          <p:cNvPr id="46" name="SK-11-text-45"/>
          <p:cNvSpPr/>
          <p:nvPr/>
        </p:nvSpPr>
        <p:spPr>
          <a:xfrm>
            <a:off x="4812209" y="2047875"/>
            <a:ext cx="4231324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Epiglottitis (Supraglottitis)</a:t>
            </a:r>
            <a:endParaRPr lang="en-US" sz="1050" dirty="0"/>
          </a:p>
        </p:txBody>
      </p:sp>
      <p:sp>
        <p:nvSpPr>
          <p:cNvPr id="47" name="SK-11-text-46"/>
          <p:cNvSpPr/>
          <p:nvPr/>
        </p:nvSpPr>
        <p:spPr>
          <a:xfrm>
            <a:off x="666750" y="2438400"/>
            <a:ext cx="1385888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Onset</a:t>
            </a:r>
            <a:endParaRPr lang="en-US" sz="1050" dirty="0"/>
          </a:p>
        </p:txBody>
      </p:sp>
      <p:sp>
        <p:nvSpPr>
          <p:cNvPr id="48" name="SK-11-text-47"/>
          <p:cNvSpPr/>
          <p:nvPr/>
        </p:nvSpPr>
        <p:spPr>
          <a:xfrm>
            <a:off x="2243138" y="2438400"/>
            <a:ext cx="2378571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Slow (over days)</a:t>
            </a:r>
            <a:endParaRPr lang="en-US" sz="1050" dirty="0"/>
          </a:p>
        </p:txBody>
      </p:sp>
      <p:sp>
        <p:nvSpPr>
          <p:cNvPr id="49" name="SK-11-text-48"/>
          <p:cNvSpPr/>
          <p:nvPr/>
        </p:nvSpPr>
        <p:spPr>
          <a:xfrm>
            <a:off x="4812209" y="2438400"/>
            <a:ext cx="2626339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Rapid (over hours)</a:t>
            </a:r>
            <a:endParaRPr lang="en-US" sz="1050" dirty="0"/>
          </a:p>
        </p:txBody>
      </p:sp>
      <p:sp>
        <p:nvSpPr>
          <p:cNvPr id="50" name="SK-11-text-49"/>
          <p:cNvSpPr/>
          <p:nvPr/>
        </p:nvSpPr>
        <p:spPr>
          <a:xfrm>
            <a:off x="666750" y="2828925"/>
            <a:ext cx="1385888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Fever</a:t>
            </a:r>
            <a:endParaRPr lang="en-US" sz="1050" dirty="0"/>
          </a:p>
        </p:txBody>
      </p:sp>
      <p:sp>
        <p:nvSpPr>
          <p:cNvPr id="51" name="SK-11-text-50"/>
          <p:cNvSpPr/>
          <p:nvPr/>
        </p:nvSpPr>
        <p:spPr>
          <a:xfrm>
            <a:off x="2243138" y="2828925"/>
            <a:ext cx="2378571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Mild</a:t>
            </a:r>
            <a:endParaRPr lang="en-US" sz="1050" dirty="0"/>
          </a:p>
        </p:txBody>
      </p:sp>
      <p:sp>
        <p:nvSpPr>
          <p:cNvPr id="52" name="SK-11-text-51"/>
          <p:cNvSpPr/>
          <p:nvPr/>
        </p:nvSpPr>
        <p:spPr>
          <a:xfrm>
            <a:off x="4812209" y="2828925"/>
            <a:ext cx="3355878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 / Toxic Appearance</a:t>
            </a:r>
            <a:endParaRPr lang="en-US" sz="1050" dirty="0"/>
          </a:p>
        </p:txBody>
      </p:sp>
      <p:sp>
        <p:nvSpPr>
          <p:cNvPr id="53" name="SK-11-text-52"/>
          <p:cNvSpPr/>
          <p:nvPr/>
        </p:nvSpPr>
        <p:spPr>
          <a:xfrm>
            <a:off x="666750" y="3219450"/>
            <a:ext cx="1385888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Drooling</a:t>
            </a:r>
            <a:endParaRPr lang="en-US" sz="1050" dirty="0"/>
          </a:p>
        </p:txBody>
      </p:sp>
      <p:sp>
        <p:nvSpPr>
          <p:cNvPr id="54" name="SK-11-text-53"/>
          <p:cNvSpPr/>
          <p:nvPr/>
        </p:nvSpPr>
        <p:spPr>
          <a:xfrm>
            <a:off x="2243138" y="3219450"/>
            <a:ext cx="2378571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</a:t>
            </a:r>
            <a:endParaRPr lang="en-US" sz="1050" dirty="0"/>
          </a:p>
        </p:txBody>
      </p:sp>
      <p:sp>
        <p:nvSpPr>
          <p:cNvPr id="55" name="SK-11-text-54"/>
          <p:cNvSpPr/>
          <p:nvPr/>
        </p:nvSpPr>
        <p:spPr>
          <a:xfrm>
            <a:off x="4812209" y="3219450"/>
            <a:ext cx="3501785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Yes (Severe Odynophagia)</a:t>
            </a:r>
            <a:endParaRPr lang="en-US" sz="1050" dirty="0"/>
          </a:p>
        </p:txBody>
      </p:sp>
      <p:sp>
        <p:nvSpPr>
          <p:cNvPr id="56" name="SK-11-text-55"/>
          <p:cNvSpPr/>
          <p:nvPr/>
        </p:nvSpPr>
        <p:spPr>
          <a:xfrm>
            <a:off x="666750" y="3609975"/>
            <a:ext cx="1385888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Stridor</a:t>
            </a:r>
            <a:endParaRPr lang="en-US" sz="1050" dirty="0"/>
          </a:p>
        </p:txBody>
      </p:sp>
      <p:sp>
        <p:nvSpPr>
          <p:cNvPr id="57" name="SK-11-text-56"/>
          <p:cNvSpPr/>
          <p:nvPr/>
        </p:nvSpPr>
        <p:spPr>
          <a:xfrm>
            <a:off x="2243138" y="3609975"/>
            <a:ext cx="4000166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Barking cough ("Seal-like")</a:t>
            </a:r>
            <a:endParaRPr lang="en-US" sz="1050" dirty="0"/>
          </a:p>
        </p:txBody>
      </p:sp>
      <p:sp>
        <p:nvSpPr>
          <p:cNvPr id="58" name="SK-11-text-57"/>
          <p:cNvSpPr/>
          <p:nvPr/>
        </p:nvSpPr>
        <p:spPr>
          <a:xfrm>
            <a:off x="4812209" y="3609975"/>
            <a:ext cx="1969591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Inspiratory (No barking cough)</a:t>
            </a:r>
            <a:endParaRPr lang="en-US" sz="1050" dirty="0"/>
          </a:p>
        </p:txBody>
      </p:sp>
      <p:sp>
        <p:nvSpPr>
          <p:cNvPr id="59" name="SK-11-text-58"/>
          <p:cNvSpPr/>
          <p:nvPr/>
        </p:nvSpPr>
        <p:spPr>
          <a:xfrm>
            <a:off x="666750" y="4200525"/>
            <a:ext cx="1385888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Voice</a:t>
            </a:r>
            <a:endParaRPr lang="en-US" sz="1050" dirty="0"/>
          </a:p>
        </p:txBody>
      </p:sp>
      <p:sp>
        <p:nvSpPr>
          <p:cNvPr id="60" name="SK-11-text-59"/>
          <p:cNvSpPr/>
          <p:nvPr/>
        </p:nvSpPr>
        <p:spPr>
          <a:xfrm>
            <a:off x="2243138" y="4200525"/>
            <a:ext cx="2378571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Hoarse</a:t>
            </a:r>
            <a:endParaRPr lang="en-US" sz="1050" dirty="0"/>
          </a:p>
        </p:txBody>
      </p:sp>
      <p:sp>
        <p:nvSpPr>
          <p:cNvPr id="61" name="SK-11-text-60"/>
          <p:cNvSpPr/>
          <p:nvPr/>
        </p:nvSpPr>
        <p:spPr>
          <a:xfrm>
            <a:off x="4812209" y="4200525"/>
            <a:ext cx="320997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Muffled ("Hot Potato")</a:t>
            </a:r>
            <a:endParaRPr lang="en-US" sz="1050" dirty="0"/>
          </a:p>
        </p:txBody>
      </p:sp>
      <p:sp>
        <p:nvSpPr>
          <p:cNvPr id="62" name="SK-11-text-61"/>
          <p:cNvSpPr/>
          <p:nvPr/>
        </p:nvSpPr>
        <p:spPr>
          <a:xfrm>
            <a:off x="666750" y="4591050"/>
            <a:ext cx="1385888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Position</a:t>
            </a:r>
            <a:endParaRPr lang="en-US" sz="1050" dirty="0"/>
          </a:p>
        </p:txBody>
      </p:sp>
      <p:sp>
        <p:nvSpPr>
          <p:cNvPr id="63" name="SK-11-text-62"/>
          <p:cNvSpPr/>
          <p:nvPr/>
        </p:nvSpPr>
        <p:spPr>
          <a:xfrm>
            <a:off x="2243138" y="4591050"/>
            <a:ext cx="3259395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Comfortable lying down</a:t>
            </a:r>
            <a:endParaRPr lang="en-US" sz="1050" dirty="0"/>
          </a:p>
        </p:txBody>
      </p:sp>
      <p:sp>
        <p:nvSpPr>
          <p:cNvPr id="64" name="SK-11-text-63"/>
          <p:cNvSpPr/>
          <p:nvPr/>
        </p:nvSpPr>
        <p:spPr>
          <a:xfrm>
            <a:off x="4812209" y="4591050"/>
            <a:ext cx="4085416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Tripod (Refuses to lie down)</a:t>
            </a:r>
            <a:endParaRPr lang="en-US" sz="1050" dirty="0"/>
          </a:p>
        </p:txBody>
      </p:sp>
      <p:sp>
        <p:nvSpPr>
          <p:cNvPr id="65" name="SK-11-text-64"/>
          <p:cNvSpPr/>
          <p:nvPr/>
        </p:nvSpPr>
        <p:spPr>
          <a:xfrm>
            <a:off x="666750" y="4981575"/>
            <a:ext cx="1828869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Action</a:t>
            </a:r>
            <a:endParaRPr lang="en-US" sz="1050" dirty="0"/>
          </a:p>
        </p:txBody>
      </p:sp>
      <p:sp>
        <p:nvSpPr>
          <p:cNvPr id="66" name="SK-11-text-65"/>
          <p:cNvSpPr/>
          <p:nvPr/>
        </p:nvSpPr>
        <p:spPr>
          <a:xfrm>
            <a:off x="2243138" y="4981575"/>
            <a:ext cx="2378571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Dexamethasone ± Nebulised Adrenaline</a:t>
            </a:r>
            <a:endParaRPr lang="en-US" sz="1050" dirty="0"/>
          </a:p>
        </p:txBody>
      </p:sp>
      <p:sp>
        <p:nvSpPr>
          <p:cNvPr id="67" name="SK-11-text-66"/>
          <p:cNvSpPr/>
          <p:nvPr/>
        </p:nvSpPr>
        <p:spPr>
          <a:xfrm>
            <a:off x="4812209" y="4981575"/>
            <a:ext cx="1969591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999 — DO NOT EXAMINE THROAT</a:t>
            </a:r>
            <a:endParaRPr lang="en-US" sz="1050" dirty="0"/>
          </a:p>
        </p:txBody>
      </p:sp>
      <p:sp>
        <p:nvSpPr>
          <p:cNvPr id="68" name="SK-11-text-67"/>
          <p:cNvSpPr/>
          <p:nvPr/>
        </p:nvSpPr>
        <p:spPr>
          <a:xfrm>
            <a:off x="7841456" y="1700510"/>
            <a:ext cx="435054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COMPLETE AIRWAY OBSTRUCTION</a:t>
            </a:r>
            <a:endParaRPr lang="en-US" sz="1275" dirty="0"/>
          </a:p>
        </p:txBody>
      </p:sp>
      <p:sp>
        <p:nvSpPr>
          <p:cNvPr id="69" name="SK-11-text-68"/>
          <p:cNvSpPr/>
          <p:nvPr/>
        </p:nvSpPr>
        <p:spPr>
          <a:xfrm>
            <a:off x="7615238" y="2076748"/>
            <a:ext cx="2286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900" dirty="0"/>
          </a:p>
        </p:txBody>
      </p:sp>
      <p:sp>
        <p:nvSpPr>
          <p:cNvPr id="70" name="SK-11-text-69"/>
          <p:cNvSpPr/>
          <p:nvPr/>
        </p:nvSpPr>
        <p:spPr>
          <a:xfrm>
            <a:off x="7829550" y="2057698"/>
            <a:ext cx="37909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Conscious:</a:t>
            </a: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5 Back Blows followed by 5 Abdominal Thrusts (Heimlich).</a:t>
            </a:r>
            <a:endParaRPr lang="en-US" sz="1050" dirty="0"/>
          </a:p>
        </p:txBody>
      </p:sp>
      <p:sp>
        <p:nvSpPr>
          <p:cNvPr id="71" name="SK-11-text-70"/>
          <p:cNvSpPr/>
          <p:nvPr/>
        </p:nvSpPr>
        <p:spPr>
          <a:xfrm>
            <a:off x="7600950" y="2526209"/>
            <a:ext cx="2286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900" dirty="0"/>
          </a:p>
        </p:txBody>
      </p:sp>
      <p:sp>
        <p:nvSpPr>
          <p:cNvPr id="72" name="SK-11-text-71"/>
          <p:cNvSpPr/>
          <p:nvPr/>
        </p:nvSpPr>
        <p:spPr>
          <a:xfrm>
            <a:off x="7829550" y="2507159"/>
            <a:ext cx="436245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Unconscious:</a:t>
            </a: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Start CPR immediately and call </a:t>
            </a:r>
            <a:r>
              <a:rPr lang="en-US" sz="10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999/2222</a:t>
            </a: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050" dirty="0"/>
          </a:p>
        </p:txBody>
      </p:sp>
      <p:sp>
        <p:nvSpPr>
          <p:cNvPr id="73" name="SK-11-text-72"/>
          <p:cNvSpPr/>
          <p:nvPr/>
        </p:nvSpPr>
        <p:spPr>
          <a:xfrm>
            <a:off x="7600950" y="2811959"/>
            <a:ext cx="2286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900" dirty="0"/>
          </a:p>
        </p:txBody>
      </p:sp>
      <p:sp>
        <p:nvSpPr>
          <p:cNvPr id="74" name="SK-11-text-73"/>
          <p:cNvSpPr/>
          <p:nvPr/>
        </p:nvSpPr>
        <p:spPr>
          <a:xfrm>
            <a:off x="7829550" y="2792909"/>
            <a:ext cx="37909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Repeat cycles until obstruction cleared or medical help arrives.</a:t>
            </a:r>
            <a:endParaRPr lang="en-US" sz="1050" dirty="0"/>
          </a:p>
        </p:txBody>
      </p:sp>
      <p:sp>
        <p:nvSpPr>
          <p:cNvPr id="75" name="SK-11-text-74"/>
          <p:cNvSpPr/>
          <p:nvPr/>
        </p:nvSpPr>
        <p:spPr>
          <a:xfrm>
            <a:off x="7841456" y="3813870"/>
            <a:ext cx="435054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Partial Obstruction &amp; Inhaled FB</a:t>
            </a:r>
            <a:endParaRPr lang="en-US" sz="1275" dirty="0"/>
          </a:p>
        </p:txBody>
      </p:sp>
      <p:sp>
        <p:nvSpPr>
          <p:cNvPr id="76" name="SK-11-text-75"/>
          <p:cNvSpPr/>
          <p:nvPr/>
        </p:nvSpPr>
        <p:spPr>
          <a:xfrm>
            <a:off x="7805738" y="4171057"/>
            <a:ext cx="3814763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Partial Obstruction:</a:t>
            </a: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Encourage coughing; monitor closely; refer ENT if persistent.</a:t>
            </a:r>
            <a:endParaRPr lang="en-US" sz="1050" dirty="0"/>
          </a:p>
        </p:txBody>
      </p:sp>
      <p:sp>
        <p:nvSpPr>
          <p:cNvPr id="77" name="SK-11-text-76"/>
          <p:cNvSpPr/>
          <p:nvPr/>
        </p:nvSpPr>
        <p:spPr>
          <a:xfrm>
            <a:off x="7805738" y="4620518"/>
            <a:ext cx="3814763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Bronchial Aspiration:</a:t>
            </a: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Cough/wheeze/reduced air entry → Refer for bronchoscopy.</a:t>
            </a:r>
            <a:endParaRPr lang="en-US" sz="1050" dirty="0"/>
          </a:p>
        </p:txBody>
      </p:sp>
      <p:sp>
        <p:nvSpPr>
          <p:cNvPr id="78" name="SK-11-text-77"/>
          <p:cNvSpPr/>
          <p:nvPr/>
        </p:nvSpPr>
        <p:spPr>
          <a:xfrm>
            <a:off x="7805738" y="5069979"/>
            <a:ext cx="3814763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Fish Bone:</a:t>
            </a: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not visible → Soft tissue lateral neck X-ray → Urgent ENT referral.</a:t>
            </a:r>
            <a:endParaRPr lang="en-US" sz="1050" dirty="0"/>
          </a:p>
        </p:txBody>
      </p:sp>
      <p:sp>
        <p:nvSpPr>
          <p:cNvPr id="79" name="SK-11-text-78"/>
          <p:cNvSpPr/>
          <p:nvPr/>
        </p:nvSpPr>
        <p:spPr>
          <a:xfrm>
            <a:off x="381000" y="6496050"/>
            <a:ext cx="81381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Source: Resuscitation Council UK (2021) | BNF May 2026</a:t>
            </a:r>
            <a:endParaRPr lang="en-US" sz="900" dirty="0"/>
          </a:p>
        </p:txBody>
      </p:sp>
      <p:sp>
        <p:nvSpPr>
          <p:cNvPr id="80" name="SK-11-text-79"/>
          <p:cNvSpPr/>
          <p:nvPr/>
        </p:nvSpPr>
        <p:spPr>
          <a:xfrm>
            <a:off x="10191750" y="6496050"/>
            <a:ext cx="20002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76275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52525"/>
            <a:ext cx="5572125" cy="5457825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419225"/>
            <a:ext cx="285750" cy="228600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819275"/>
            <a:ext cx="190500" cy="19050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686050"/>
            <a:ext cx="190500" cy="177701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4875" y="3276600"/>
            <a:ext cx="4810125" cy="68580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4105275"/>
            <a:ext cx="190500" cy="166688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152525"/>
            <a:ext cx="5572125" cy="2314575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1371600"/>
            <a:ext cx="285750" cy="22860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1771650"/>
            <a:ext cx="190500" cy="190500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2638425"/>
            <a:ext cx="190500" cy="156865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3657600"/>
            <a:ext cx="5572125" cy="2952750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3876675"/>
            <a:ext cx="285750" cy="228600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4276725"/>
            <a:ext cx="190500" cy="156865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4914900"/>
            <a:ext cx="190500" cy="190500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5781675"/>
            <a:ext cx="190500" cy="156865"/>
          </a:xfrm>
          <a:prstGeom prst="rect">
            <a:avLst/>
          </a:prstGeom>
        </p:spPr>
      </p:pic>
      <p:sp>
        <p:nvSpPr>
          <p:cNvPr id="19" name="SK-12-text-18"/>
          <p:cNvSpPr/>
          <p:nvPr/>
        </p:nvSpPr>
        <p:spPr>
          <a:xfrm>
            <a:off x="523875" y="190500"/>
            <a:ext cx="4800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 EMERGENCIES</a:t>
            </a:r>
            <a:endParaRPr lang="en-US" sz="2100" dirty="0"/>
          </a:p>
        </p:txBody>
      </p:sp>
      <p:sp>
        <p:nvSpPr>
          <p:cNvPr id="20" name="SK-12-text-19"/>
          <p:cNvSpPr/>
          <p:nvPr/>
        </p:nvSpPr>
        <p:spPr>
          <a:xfrm>
            <a:off x="523875" y="609600"/>
            <a:ext cx="80238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Management &amp; Referral Pathways</a:t>
            </a:r>
            <a:endParaRPr lang="en-US" sz="1350" dirty="0"/>
          </a:p>
        </p:txBody>
      </p:sp>
      <p:sp>
        <p:nvSpPr>
          <p:cNvPr id="21" name="SK-12-text-20"/>
          <p:cNvSpPr/>
          <p:nvPr/>
        </p:nvSpPr>
        <p:spPr>
          <a:xfrm>
            <a:off x="1019175" y="1390650"/>
            <a:ext cx="6629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Bell's Palsy (Idiopathic LMN)</a:t>
            </a:r>
            <a:endParaRPr lang="en-US" sz="1500" dirty="0"/>
          </a:p>
        </p:txBody>
      </p:sp>
      <p:sp>
        <p:nvSpPr>
          <p:cNvPr id="22" name="SK-12-text-21"/>
          <p:cNvSpPr/>
          <p:nvPr/>
        </p:nvSpPr>
        <p:spPr>
          <a:xfrm>
            <a:off x="904875" y="1819275"/>
            <a:ext cx="4810125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Features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Unilateral facial weakness (LMN: forehead/eyebrow involved), inability to close eye, drooping mouth.</a:t>
            </a:r>
            <a:endParaRPr lang="en-US" sz="1200" dirty="0"/>
          </a:p>
        </p:txBody>
      </p:sp>
      <p:sp>
        <p:nvSpPr>
          <p:cNvPr id="23" name="SK-12-text-22"/>
          <p:cNvSpPr/>
          <p:nvPr/>
        </p:nvSpPr>
        <p:spPr>
          <a:xfrm>
            <a:off x="904875" y="2686050"/>
            <a:ext cx="4810125" cy="1276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Medical Management (NICE CKS)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Oral Prednisolone 25mg BD for 10 days.Gold Standard: Start within 72 hours of symptom onset for best prognosis.</a:t>
            </a:r>
            <a:endParaRPr lang="en-US" sz="1200" dirty="0"/>
          </a:p>
        </p:txBody>
      </p:sp>
      <p:sp>
        <p:nvSpPr>
          <p:cNvPr id="24" name="SK-12-text-23"/>
          <p:cNvSpPr/>
          <p:nvPr/>
        </p:nvSpPr>
        <p:spPr>
          <a:xfrm>
            <a:off x="904875" y="4105275"/>
            <a:ext cx="4810125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Essential Eye Care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Lubricant drops (day), eye ointment (night), and tape eye shut at night to prevent exposure keratopathy.</a:t>
            </a:r>
            <a:endParaRPr lang="en-US" sz="1200" dirty="0"/>
          </a:p>
        </p:txBody>
      </p:sp>
      <p:sp>
        <p:nvSpPr>
          <p:cNvPr id="25" name="SK-12-text-24"/>
          <p:cNvSpPr/>
          <p:nvPr/>
        </p:nvSpPr>
        <p:spPr>
          <a:xfrm>
            <a:off x="6829425" y="1343025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Ramsay Hunt Syndrome</a:t>
            </a:r>
            <a:endParaRPr lang="en-US" sz="1500" dirty="0"/>
          </a:p>
        </p:txBody>
      </p:sp>
      <p:sp>
        <p:nvSpPr>
          <p:cNvPr id="26" name="SK-12-text-25"/>
          <p:cNvSpPr/>
          <p:nvPr/>
        </p:nvSpPr>
        <p:spPr>
          <a:xfrm>
            <a:off x="6715125" y="1771650"/>
            <a:ext cx="4905375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Presentation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ear pain + vesicles on pinna, ear canal, or palate + Facial palsy (CN VII + VIII).</a:t>
            </a:r>
            <a:endParaRPr lang="en-US" sz="1200" dirty="0"/>
          </a:p>
        </p:txBody>
      </p:sp>
      <p:sp>
        <p:nvSpPr>
          <p:cNvPr id="27" name="SK-12-text-26"/>
          <p:cNvSpPr/>
          <p:nvPr/>
        </p:nvSpPr>
        <p:spPr>
          <a:xfrm>
            <a:off x="6715125" y="2638425"/>
            <a:ext cx="3629025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Rx (BNF 2026)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Aciclovir 800mg 5x daily (7 days) + Prednisolone.</a:t>
            </a:r>
            <a:endParaRPr lang="en-US" sz="1200" dirty="0"/>
          </a:p>
        </p:txBody>
      </p:sp>
      <p:sp>
        <p:nvSpPr>
          <p:cNvPr id="28" name="SK-12-text-27"/>
          <p:cNvSpPr/>
          <p:nvPr/>
        </p:nvSpPr>
        <p:spPr>
          <a:xfrm>
            <a:off x="6829425" y="3848100"/>
            <a:ext cx="53625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Danger Signs: Refer Urgently</a:t>
            </a:r>
            <a:endParaRPr lang="en-US" sz="1500" dirty="0"/>
          </a:p>
        </p:txBody>
      </p:sp>
      <p:sp>
        <p:nvSpPr>
          <p:cNvPr id="29" name="SK-12-text-28"/>
          <p:cNvSpPr/>
          <p:nvPr/>
        </p:nvSpPr>
        <p:spPr>
          <a:xfrm>
            <a:off x="6715125" y="4276725"/>
            <a:ext cx="4743450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Stroke (UMN Pattern)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Forehead spared; patient can still wrinkle brow. </a:t>
            </a: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999 Immediately.</a:t>
            </a:r>
            <a:endParaRPr lang="en-US" sz="1200" dirty="0"/>
          </a:p>
        </p:txBody>
      </p:sp>
      <p:sp>
        <p:nvSpPr>
          <p:cNvPr id="30" name="SK-12-text-29"/>
          <p:cNvSpPr/>
          <p:nvPr/>
        </p:nvSpPr>
        <p:spPr>
          <a:xfrm>
            <a:off x="6715125" y="4914900"/>
            <a:ext cx="4905375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Progressive / Complex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Slowly progressive (&gt;3 weeks), parotid mass, or chronic ear disease (Cholesteatoma).</a:t>
            </a:r>
            <a:endParaRPr lang="en-US" sz="1200" dirty="0"/>
          </a:p>
        </p:txBody>
      </p:sp>
      <p:sp>
        <p:nvSpPr>
          <p:cNvPr id="31" name="SK-12-text-30"/>
          <p:cNvSpPr/>
          <p:nvPr/>
        </p:nvSpPr>
        <p:spPr>
          <a:xfrm>
            <a:off x="6715125" y="5781675"/>
            <a:ext cx="4695825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Bilateral Palsy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Consider Lyme disease, Sarcoidosis, or Guillain-Barré Syndrome.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76275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504950"/>
            <a:ext cx="11430000" cy="461962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504950"/>
            <a:ext cx="2514600" cy="523875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5600" y="1504950"/>
            <a:ext cx="4914900" cy="523875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10500" y="1504950"/>
            <a:ext cx="4000500" cy="523875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2028825"/>
            <a:ext cx="2514600" cy="409575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175570"/>
            <a:ext cx="190500" cy="142875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95600" y="2028825"/>
            <a:ext cx="4914900" cy="409575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10500" y="2028825"/>
            <a:ext cx="4000500" cy="409575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2438400"/>
            <a:ext cx="11430000" cy="409575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2438400"/>
            <a:ext cx="2514600" cy="409575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2585145"/>
            <a:ext cx="190500" cy="142875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95600" y="2438400"/>
            <a:ext cx="4914900" cy="409575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10500" y="2438400"/>
            <a:ext cx="4000500" cy="409575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2847975"/>
            <a:ext cx="2514600" cy="409575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2994720"/>
            <a:ext cx="190500" cy="142875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895600" y="2847975"/>
            <a:ext cx="4914900" cy="409575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810500" y="2847975"/>
            <a:ext cx="4000500" cy="409575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3257550"/>
            <a:ext cx="11430000" cy="409575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3257550"/>
            <a:ext cx="2514600" cy="409575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1500" y="3404295"/>
            <a:ext cx="190500" cy="142875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95600" y="3257550"/>
            <a:ext cx="4914900" cy="409575"/>
          </a:xfrm>
          <a:prstGeom prst="rect">
            <a:avLst/>
          </a:prstGeom>
        </p:spPr>
      </p:pic>
      <p:pic>
        <p:nvPicPr>
          <p:cNvPr id="25" name="SK-13-img-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10500" y="3257550"/>
            <a:ext cx="4000500" cy="409575"/>
          </a:xfrm>
          <a:prstGeom prst="rect">
            <a:avLst/>
          </a:prstGeom>
        </p:spPr>
      </p:pic>
      <p:pic>
        <p:nvPicPr>
          <p:cNvPr id="26" name="SK-13-img-2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3667125"/>
            <a:ext cx="2514600" cy="409575"/>
          </a:xfrm>
          <a:prstGeom prst="rect">
            <a:avLst/>
          </a:prstGeom>
        </p:spPr>
      </p:pic>
      <p:pic>
        <p:nvPicPr>
          <p:cNvPr id="27" name="SK-13-img-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1500" y="3813870"/>
            <a:ext cx="190500" cy="142875"/>
          </a:xfrm>
          <a:prstGeom prst="rect">
            <a:avLst/>
          </a:prstGeom>
        </p:spPr>
      </p:pic>
      <p:pic>
        <p:nvPicPr>
          <p:cNvPr id="28" name="SK-13-img-2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895600" y="3667125"/>
            <a:ext cx="4914900" cy="409575"/>
          </a:xfrm>
          <a:prstGeom prst="rect">
            <a:avLst/>
          </a:prstGeom>
        </p:spPr>
      </p:pic>
      <p:pic>
        <p:nvPicPr>
          <p:cNvPr id="29" name="SK-13-img-2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810500" y="3667125"/>
            <a:ext cx="4000500" cy="409575"/>
          </a:xfrm>
          <a:prstGeom prst="rect">
            <a:avLst/>
          </a:prstGeom>
        </p:spPr>
      </p:pic>
      <p:pic>
        <p:nvPicPr>
          <p:cNvPr id="30" name="SK-13-img-2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4076700"/>
            <a:ext cx="11430000" cy="409575"/>
          </a:xfrm>
          <a:prstGeom prst="rect">
            <a:avLst/>
          </a:prstGeom>
        </p:spPr>
      </p:pic>
      <p:pic>
        <p:nvPicPr>
          <p:cNvPr id="31" name="SK-13-img-3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4076700"/>
            <a:ext cx="2514600" cy="409575"/>
          </a:xfrm>
          <a:prstGeom prst="rect">
            <a:avLst/>
          </a:prstGeom>
        </p:spPr>
      </p:pic>
      <p:pic>
        <p:nvPicPr>
          <p:cNvPr id="32" name="SK-13-img-3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71500" y="4223445"/>
            <a:ext cx="190500" cy="142875"/>
          </a:xfrm>
          <a:prstGeom prst="rect">
            <a:avLst/>
          </a:prstGeom>
        </p:spPr>
      </p:pic>
      <p:pic>
        <p:nvPicPr>
          <p:cNvPr id="33" name="SK-13-img-3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95600" y="4076700"/>
            <a:ext cx="4914900" cy="409575"/>
          </a:xfrm>
          <a:prstGeom prst="rect">
            <a:avLst/>
          </a:prstGeom>
        </p:spPr>
      </p:pic>
      <p:pic>
        <p:nvPicPr>
          <p:cNvPr id="34" name="SK-13-img-3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10500" y="4076700"/>
            <a:ext cx="4000500" cy="409575"/>
          </a:xfrm>
          <a:prstGeom prst="rect">
            <a:avLst/>
          </a:prstGeom>
        </p:spPr>
      </p:pic>
      <p:pic>
        <p:nvPicPr>
          <p:cNvPr id="35" name="SK-13-img-3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4486275"/>
            <a:ext cx="2514600" cy="409575"/>
          </a:xfrm>
          <a:prstGeom prst="rect">
            <a:avLst/>
          </a:prstGeom>
        </p:spPr>
      </p:pic>
      <p:pic>
        <p:nvPicPr>
          <p:cNvPr id="36" name="SK-13-img-3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71500" y="4633020"/>
            <a:ext cx="190500" cy="142875"/>
          </a:xfrm>
          <a:prstGeom prst="rect">
            <a:avLst/>
          </a:prstGeom>
        </p:spPr>
      </p:pic>
      <p:pic>
        <p:nvPicPr>
          <p:cNvPr id="37" name="SK-13-img-36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895600" y="4486275"/>
            <a:ext cx="4914900" cy="409575"/>
          </a:xfrm>
          <a:prstGeom prst="rect">
            <a:avLst/>
          </a:prstGeom>
        </p:spPr>
      </p:pic>
      <p:pic>
        <p:nvPicPr>
          <p:cNvPr id="38" name="SK-13-img-37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810500" y="4486275"/>
            <a:ext cx="4000500" cy="409575"/>
          </a:xfrm>
          <a:prstGeom prst="rect">
            <a:avLst/>
          </a:prstGeom>
        </p:spPr>
      </p:pic>
      <p:pic>
        <p:nvPicPr>
          <p:cNvPr id="39" name="SK-13-img-3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4895850"/>
            <a:ext cx="11430000" cy="409575"/>
          </a:xfrm>
          <a:prstGeom prst="rect">
            <a:avLst/>
          </a:prstGeom>
        </p:spPr>
      </p:pic>
      <p:pic>
        <p:nvPicPr>
          <p:cNvPr id="40" name="SK-13-img-3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4895850"/>
            <a:ext cx="2514600" cy="409575"/>
          </a:xfrm>
          <a:prstGeom prst="rect">
            <a:avLst/>
          </a:prstGeom>
        </p:spPr>
      </p:pic>
      <p:pic>
        <p:nvPicPr>
          <p:cNvPr id="41" name="SK-13-img-40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71500" y="5042595"/>
            <a:ext cx="190500" cy="142875"/>
          </a:xfrm>
          <a:prstGeom prst="rect">
            <a:avLst/>
          </a:prstGeom>
        </p:spPr>
      </p:pic>
      <p:pic>
        <p:nvPicPr>
          <p:cNvPr id="42" name="SK-13-img-4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95600" y="4895850"/>
            <a:ext cx="4914900" cy="409575"/>
          </a:xfrm>
          <a:prstGeom prst="rect">
            <a:avLst/>
          </a:prstGeom>
        </p:spPr>
      </p:pic>
      <p:pic>
        <p:nvPicPr>
          <p:cNvPr id="43" name="SK-13-img-4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10500" y="4895850"/>
            <a:ext cx="4000500" cy="409575"/>
          </a:xfrm>
          <a:prstGeom prst="rect">
            <a:avLst/>
          </a:prstGeom>
        </p:spPr>
      </p:pic>
      <p:pic>
        <p:nvPicPr>
          <p:cNvPr id="44" name="SK-13-img-4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5305425"/>
            <a:ext cx="2514600" cy="409575"/>
          </a:xfrm>
          <a:prstGeom prst="rect">
            <a:avLst/>
          </a:prstGeom>
        </p:spPr>
      </p:pic>
      <p:pic>
        <p:nvPicPr>
          <p:cNvPr id="45" name="SK-13-img-44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71500" y="5452170"/>
            <a:ext cx="190500" cy="142875"/>
          </a:xfrm>
          <a:prstGeom prst="rect">
            <a:avLst/>
          </a:prstGeom>
        </p:spPr>
      </p:pic>
      <p:pic>
        <p:nvPicPr>
          <p:cNvPr id="46" name="SK-13-img-45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895600" y="5305425"/>
            <a:ext cx="4914900" cy="409575"/>
          </a:xfrm>
          <a:prstGeom prst="rect">
            <a:avLst/>
          </a:prstGeom>
        </p:spPr>
      </p:pic>
      <p:pic>
        <p:nvPicPr>
          <p:cNvPr id="47" name="SK-13-img-4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810500" y="5305425"/>
            <a:ext cx="4000500" cy="409575"/>
          </a:xfrm>
          <a:prstGeom prst="rect">
            <a:avLst/>
          </a:prstGeom>
        </p:spPr>
      </p:pic>
      <p:pic>
        <p:nvPicPr>
          <p:cNvPr id="48" name="SK-13-img-4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5715000"/>
            <a:ext cx="11430000" cy="409575"/>
          </a:xfrm>
          <a:prstGeom prst="rect">
            <a:avLst/>
          </a:prstGeom>
        </p:spPr>
      </p:pic>
      <p:pic>
        <p:nvPicPr>
          <p:cNvPr id="49" name="SK-13-img-4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5715000"/>
            <a:ext cx="2514600" cy="409575"/>
          </a:xfrm>
          <a:prstGeom prst="rect">
            <a:avLst/>
          </a:prstGeom>
        </p:spPr>
      </p:pic>
      <p:pic>
        <p:nvPicPr>
          <p:cNvPr id="50" name="SK-13-img-49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71500" y="5861745"/>
            <a:ext cx="190500" cy="142875"/>
          </a:xfrm>
          <a:prstGeom prst="rect">
            <a:avLst/>
          </a:prstGeom>
        </p:spPr>
      </p:pic>
      <p:pic>
        <p:nvPicPr>
          <p:cNvPr id="51" name="SK-13-img-5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95600" y="5715000"/>
            <a:ext cx="4914900" cy="409575"/>
          </a:xfrm>
          <a:prstGeom prst="rect">
            <a:avLst/>
          </a:prstGeom>
        </p:spPr>
      </p:pic>
      <p:pic>
        <p:nvPicPr>
          <p:cNvPr id="52" name="SK-13-img-51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810500" y="5715000"/>
            <a:ext cx="4000500" cy="409575"/>
          </a:xfrm>
          <a:prstGeom prst="rect">
            <a:avLst/>
          </a:prstGeom>
        </p:spPr>
      </p:pic>
      <p:sp>
        <p:nvSpPr>
          <p:cNvPr id="53" name="SK-13-text-52"/>
          <p:cNvSpPr/>
          <p:nvPr/>
        </p:nvSpPr>
        <p:spPr>
          <a:xfrm>
            <a:off x="523875" y="190500"/>
            <a:ext cx="6400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 RED FLAG SUMMARY</a:t>
            </a:r>
            <a:endParaRPr lang="en-US" sz="2100" dirty="0"/>
          </a:p>
        </p:txBody>
      </p:sp>
      <p:sp>
        <p:nvSpPr>
          <p:cNvPr id="54" name="SK-13-text-53"/>
          <p:cNvSpPr/>
          <p:nvPr/>
        </p:nvSpPr>
        <p:spPr>
          <a:xfrm>
            <a:off x="523875" y="609600"/>
            <a:ext cx="94640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Quick-Reference Emergency Management &amp; Actions</a:t>
            </a:r>
            <a:endParaRPr lang="en-US" sz="1350" dirty="0"/>
          </a:p>
        </p:txBody>
      </p:sp>
      <p:sp>
        <p:nvSpPr>
          <p:cNvPr id="55" name="SK-13-text-54"/>
          <p:cNvSpPr/>
          <p:nvPr/>
        </p:nvSpPr>
        <p:spPr>
          <a:xfrm>
            <a:off x="571500" y="1504950"/>
            <a:ext cx="2133600" cy="523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Emergency</a:t>
            </a:r>
            <a:endParaRPr lang="en-US" sz="1350" dirty="0"/>
          </a:p>
        </p:txBody>
      </p:sp>
      <p:sp>
        <p:nvSpPr>
          <p:cNvPr id="56" name="SK-13-text-55"/>
          <p:cNvSpPr/>
          <p:nvPr/>
        </p:nvSpPr>
        <p:spPr>
          <a:xfrm>
            <a:off x="3086100" y="1504950"/>
            <a:ext cx="4533900" cy="523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Feature</a:t>
            </a:r>
            <a:endParaRPr lang="en-US" sz="1350" dirty="0"/>
          </a:p>
        </p:txBody>
      </p:sp>
      <p:sp>
        <p:nvSpPr>
          <p:cNvPr id="57" name="SK-13-text-56"/>
          <p:cNvSpPr/>
          <p:nvPr/>
        </p:nvSpPr>
        <p:spPr>
          <a:xfrm>
            <a:off x="8001000" y="1504950"/>
            <a:ext cx="3619500" cy="523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Action</a:t>
            </a:r>
            <a:endParaRPr lang="en-US" sz="1350" dirty="0"/>
          </a:p>
        </p:txBody>
      </p:sp>
      <p:sp>
        <p:nvSpPr>
          <p:cNvPr id="58" name="SK-13-text-57"/>
          <p:cNvSpPr/>
          <p:nvPr/>
        </p:nvSpPr>
        <p:spPr>
          <a:xfrm>
            <a:off x="838200" y="2028825"/>
            <a:ext cx="21336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Sudden SNHL</a:t>
            </a:r>
            <a:endParaRPr lang="en-US" sz="1125" dirty="0"/>
          </a:p>
        </p:txBody>
      </p:sp>
      <p:sp>
        <p:nvSpPr>
          <p:cNvPr id="59" name="SK-13-text-58"/>
          <p:cNvSpPr/>
          <p:nvPr/>
        </p:nvSpPr>
        <p:spPr>
          <a:xfrm>
            <a:off x="3086100" y="2028825"/>
            <a:ext cx="6220933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Hearing loss developing over ≤72 hours</a:t>
            </a:r>
            <a:endParaRPr lang="en-US" sz="1125" dirty="0"/>
          </a:p>
        </p:txBody>
      </p:sp>
      <p:sp>
        <p:nvSpPr>
          <p:cNvPr id="60" name="SK-13-text-59"/>
          <p:cNvSpPr/>
          <p:nvPr/>
        </p:nvSpPr>
        <p:spPr>
          <a:xfrm>
            <a:off x="8001000" y="2028825"/>
            <a:ext cx="36195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Same-day ENT + Steroids</a:t>
            </a:r>
            <a:endParaRPr lang="en-US" sz="1125" dirty="0"/>
          </a:p>
        </p:txBody>
      </p:sp>
      <p:sp>
        <p:nvSpPr>
          <p:cNvPr id="61" name="SK-13-text-60"/>
          <p:cNvSpPr/>
          <p:nvPr/>
        </p:nvSpPr>
        <p:spPr>
          <a:xfrm>
            <a:off x="838200" y="2438400"/>
            <a:ext cx="21336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Mastoiditis</a:t>
            </a:r>
            <a:endParaRPr lang="en-US" sz="1125" dirty="0"/>
          </a:p>
        </p:txBody>
      </p:sp>
      <p:sp>
        <p:nvSpPr>
          <p:cNvPr id="62" name="SK-13-text-61"/>
          <p:cNvSpPr/>
          <p:nvPr/>
        </p:nvSpPr>
        <p:spPr>
          <a:xfrm>
            <a:off x="3086100" y="2438400"/>
            <a:ext cx="6484531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AOM + swelling behind ear + pinna forward</a:t>
            </a:r>
            <a:endParaRPr lang="en-US" sz="1125" dirty="0"/>
          </a:p>
        </p:txBody>
      </p:sp>
      <p:sp>
        <p:nvSpPr>
          <p:cNvPr id="63" name="SK-13-text-62"/>
          <p:cNvSpPr/>
          <p:nvPr/>
        </p:nvSpPr>
        <p:spPr>
          <a:xfrm>
            <a:off x="8001000" y="2438400"/>
            <a:ext cx="36195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Same-day A&amp;E + IV Abx</a:t>
            </a:r>
            <a:endParaRPr lang="en-US" sz="1125" dirty="0"/>
          </a:p>
        </p:txBody>
      </p:sp>
      <p:sp>
        <p:nvSpPr>
          <p:cNvPr id="64" name="SK-13-text-63"/>
          <p:cNvSpPr/>
          <p:nvPr/>
        </p:nvSpPr>
        <p:spPr>
          <a:xfrm>
            <a:off x="838200" y="2847975"/>
            <a:ext cx="21336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Malignant OE</a:t>
            </a:r>
            <a:endParaRPr lang="en-US" sz="1125" dirty="0"/>
          </a:p>
        </p:txBody>
      </p:sp>
      <p:sp>
        <p:nvSpPr>
          <p:cNvPr id="65" name="SK-13-text-64"/>
          <p:cNvSpPr/>
          <p:nvPr/>
        </p:nvSpPr>
        <p:spPr>
          <a:xfrm>
            <a:off x="3086100" y="2847975"/>
            <a:ext cx="680085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Diabetic + severe pain + canal granulations</a:t>
            </a:r>
            <a:endParaRPr lang="en-US" sz="1125" dirty="0"/>
          </a:p>
        </p:txBody>
      </p:sp>
      <p:sp>
        <p:nvSpPr>
          <p:cNvPr id="66" name="SK-13-text-65"/>
          <p:cNvSpPr/>
          <p:nvPr/>
        </p:nvSpPr>
        <p:spPr>
          <a:xfrm>
            <a:off x="8001000" y="2847975"/>
            <a:ext cx="36195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Same-day ENT Referral</a:t>
            </a:r>
            <a:endParaRPr lang="en-US" sz="1125" dirty="0"/>
          </a:p>
        </p:txBody>
      </p:sp>
      <p:sp>
        <p:nvSpPr>
          <p:cNvPr id="67" name="SK-13-text-66"/>
          <p:cNvSpPr/>
          <p:nvPr/>
        </p:nvSpPr>
        <p:spPr>
          <a:xfrm>
            <a:off x="838200" y="3257550"/>
            <a:ext cx="2618509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Battery (Ear/Nose)</a:t>
            </a:r>
            <a:endParaRPr lang="en-US" sz="1125" dirty="0"/>
          </a:p>
        </p:txBody>
      </p:sp>
      <p:sp>
        <p:nvSpPr>
          <p:cNvPr id="68" name="SK-13-text-67"/>
          <p:cNvSpPr/>
          <p:nvPr/>
        </p:nvSpPr>
        <p:spPr>
          <a:xfrm>
            <a:off x="3086100" y="3257550"/>
            <a:ext cx="6326372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Any button battery in ear or nasal canal</a:t>
            </a:r>
            <a:endParaRPr lang="en-US" sz="1125" dirty="0"/>
          </a:p>
        </p:txBody>
      </p:sp>
      <p:sp>
        <p:nvSpPr>
          <p:cNvPr id="69" name="SK-13-text-68"/>
          <p:cNvSpPr/>
          <p:nvPr/>
        </p:nvSpPr>
        <p:spPr>
          <a:xfrm>
            <a:off x="8001000" y="3257550"/>
            <a:ext cx="36195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 ENT Emergency</a:t>
            </a:r>
            <a:endParaRPr lang="en-US" sz="1125" dirty="0"/>
          </a:p>
        </p:txBody>
      </p:sp>
      <p:sp>
        <p:nvSpPr>
          <p:cNvPr id="70" name="SK-13-text-69"/>
          <p:cNvSpPr/>
          <p:nvPr/>
        </p:nvSpPr>
        <p:spPr>
          <a:xfrm>
            <a:off x="838200" y="3667125"/>
            <a:ext cx="2327564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Septal Haematoma</a:t>
            </a:r>
            <a:endParaRPr lang="en-US" sz="1125" dirty="0"/>
          </a:p>
        </p:txBody>
      </p:sp>
      <p:sp>
        <p:nvSpPr>
          <p:cNvPr id="71" name="SK-13-text-70"/>
          <p:cNvSpPr/>
          <p:nvPr/>
        </p:nvSpPr>
        <p:spPr>
          <a:xfrm>
            <a:off x="3086100" y="3667125"/>
            <a:ext cx="6326372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Boggy septal swelling after nasal trauma</a:t>
            </a:r>
            <a:endParaRPr lang="en-US" sz="1125" dirty="0"/>
          </a:p>
        </p:txBody>
      </p:sp>
      <p:sp>
        <p:nvSpPr>
          <p:cNvPr id="72" name="SK-13-text-71"/>
          <p:cNvSpPr/>
          <p:nvPr/>
        </p:nvSpPr>
        <p:spPr>
          <a:xfrm>
            <a:off x="8001000" y="3667125"/>
            <a:ext cx="36195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Same-day ENT Drainage</a:t>
            </a:r>
            <a:endParaRPr lang="en-US" sz="1125" dirty="0"/>
          </a:p>
        </p:txBody>
      </p:sp>
      <p:sp>
        <p:nvSpPr>
          <p:cNvPr id="73" name="SK-13-text-72"/>
          <p:cNvSpPr/>
          <p:nvPr/>
        </p:nvSpPr>
        <p:spPr>
          <a:xfrm>
            <a:off x="838200" y="4076700"/>
            <a:ext cx="21336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Quinsy</a:t>
            </a:r>
            <a:endParaRPr lang="en-US" sz="1125" dirty="0"/>
          </a:p>
        </p:txBody>
      </p:sp>
      <p:sp>
        <p:nvSpPr>
          <p:cNvPr id="74" name="SK-13-text-73"/>
          <p:cNvSpPr/>
          <p:nvPr/>
        </p:nvSpPr>
        <p:spPr>
          <a:xfrm>
            <a:off x="3086100" y="4076700"/>
            <a:ext cx="6326372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Trismus + uvula shift + hot potato voice</a:t>
            </a:r>
            <a:endParaRPr lang="en-US" sz="1125" dirty="0"/>
          </a:p>
        </p:txBody>
      </p:sp>
      <p:sp>
        <p:nvSpPr>
          <p:cNvPr id="75" name="SK-13-text-74"/>
          <p:cNvSpPr/>
          <p:nvPr/>
        </p:nvSpPr>
        <p:spPr>
          <a:xfrm>
            <a:off x="8001000" y="4076700"/>
            <a:ext cx="36195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Same-day ENT Drainage</a:t>
            </a:r>
            <a:endParaRPr lang="en-US" sz="1125" dirty="0"/>
          </a:p>
        </p:txBody>
      </p:sp>
      <p:sp>
        <p:nvSpPr>
          <p:cNvPr id="76" name="SK-13-text-75"/>
          <p:cNvSpPr/>
          <p:nvPr/>
        </p:nvSpPr>
        <p:spPr>
          <a:xfrm>
            <a:off x="838200" y="4486275"/>
            <a:ext cx="2182091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Ludwig’s Angina</a:t>
            </a:r>
            <a:endParaRPr lang="en-US" sz="1125" dirty="0"/>
          </a:p>
        </p:txBody>
      </p:sp>
      <p:sp>
        <p:nvSpPr>
          <p:cNvPr id="77" name="SK-13-text-76"/>
          <p:cNvSpPr/>
          <p:nvPr/>
        </p:nvSpPr>
        <p:spPr>
          <a:xfrm>
            <a:off x="3086100" y="4486275"/>
            <a:ext cx="6642691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Woody submandibular swelling + airway risk</a:t>
            </a:r>
            <a:endParaRPr lang="en-US" sz="1125" dirty="0"/>
          </a:p>
        </p:txBody>
      </p:sp>
      <p:sp>
        <p:nvSpPr>
          <p:cNvPr id="78" name="SK-13-text-77"/>
          <p:cNvSpPr/>
          <p:nvPr/>
        </p:nvSpPr>
        <p:spPr>
          <a:xfrm>
            <a:off x="8001000" y="4486275"/>
            <a:ext cx="36195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999 IMMEDIATELY</a:t>
            </a:r>
            <a:endParaRPr lang="en-US" sz="1125" dirty="0"/>
          </a:p>
        </p:txBody>
      </p:sp>
      <p:sp>
        <p:nvSpPr>
          <p:cNvPr id="79" name="SK-13-text-78"/>
          <p:cNvSpPr/>
          <p:nvPr/>
        </p:nvSpPr>
        <p:spPr>
          <a:xfrm>
            <a:off x="838200" y="4895850"/>
            <a:ext cx="21336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Epiglottitis</a:t>
            </a:r>
            <a:endParaRPr lang="en-US" sz="1125" dirty="0"/>
          </a:p>
        </p:txBody>
      </p:sp>
      <p:sp>
        <p:nvSpPr>
          <p:cNvPr id="80" name="SK-13-text-79"/>
          <p:cNvSpPr/>
          <p:nvPr/>
        </p:nvSpPr>
        <p:spPr>
          <a:xfrm>
            <a:off x="3086100" y="4895850"/>
            <a:ext cx="5693735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Tripod position + drooling + </a:t>
            </a: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EXAM</a:t>
            </a:r>
            <a:endParaRPr lang="en-US" sz="1125" dirty="0"/>
          </a:p>
        </p:txBody>
      </p:sp>
      <p:sp>
        <p:nvSpPr>
          <p:cNvPr id="81" name="SK-13-text-80"/>
          <p:cNvSpPr/>
          <p:nvPr/>
        </p:nvSpPr>
        <p:spPr>
          <a:xfrm>
            <a:off x="8001000" y="4895850"/>
            <a:ext cx="36195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999 IMMEDIATELY</a:t>
            </a:r>
            <a:endParaRPr lang="en-US" sz="1125" dirty="0"/>
          </a:p>
        </p:txBody>
      </p:sp>
      <p:sp>
        <p:nvSpPr>
          <p:cNvPr id="82" name="SK-13-text-81"/>
          <p:cNvSpPr/>
          <p:nvPr/>
        </p:nvSpPr>
        <p:spPr>
          <a:xfrm>
            <a:off x="838200" y="5305425"/>
            <a:ext cx="21336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Airway FB</a:t>
            </a:r>
            <a:endParaRPr lang="en-US" sz="1125" dirty="0"/>
          </a:p>
        </p:txBody>
      </p:sp>
      <p:sp>
        <p:nvSpPr>
          <p:cNvPr id="83" name="SK-13-text-82"/>
          <p:cNvSpPr/>
          <p:nvPr/>
        </p:nvSpPr>
        <p:spPr>
          <a:xfrm>
            <a:off x="3086100" y="5305425"/>
            <a:ext cx="680085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Complete obstruction / choking presentation</a:t>
            </a:r>
            <a:endParaRPr lang="en-US" sz="1125" dirty="0"/>
          </a:p>
        </p:txBody>
      </p:sp>
      <p:sp>
        <p:nvSpPr>
          <p:cNvPr id="84" name="SK-13-text-83"/>
          <p:cNvSpPr/>
          <p:nvPr/>
        </p:nvSpPr>
        <p:spPr>
          <a:xfrm>
            <a:off x="8001000" y="5305425"/>
            <a:ext cx="3722914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Choking Protocol / 999</a:t>
            </a:r>
            <a:endParaRPr lang="en-US" sz="1125" dirty="0"/>
          </a:p>
        </p:txBody>
      </p:sp>
      <p:sp>
        <p:nvSpPr>
          <p:cNvPr id="85" name="SK-13-text-84"/>
          <p:cNvSpPr/>
          <p:nvPr/>
        </p:nvSpPr>
        <p:spPr>
          <a:xfrm>
            <a:off x="838200" y="5715000"/>
            <a:ext cx="2133600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Ramsay Hunt</a:t>
            </a:r>
            <a:endParaRPr lang="en-US" sz="1125" dirty="0"/>
          </a:p>
        </p:txBody>
      </p:sp>
      <p:sp>
        <p:nvSpPr>
          <p:cNvPr id="86" name="SK-13-text-85"/>
          <p:cNvSpPr/>
          <p:nvPr/>
        </p:nvSpPr>
        <p:spPr>
          <a:xfrm>
            <a:off x="3086100" y="5715000"/>
            <a:ext cx="5851894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Facial palsy + vesicles in ear/palate</a:t>
            </a:r>
            <a:endParaRPr lang="en-US" sz="1125" dirty="0"/>
          </a:p>
        </p:txBody>
      </p:sp>
      <p:sp>
        <p:nvSpPr>
          <p:cNvPr id="87" name="SK-13-text-86"/>
          <p:cNvSpPr/>
          <p:nvPr/>
        </p:nvSpPr>
        <p:spPr>
          <a:xfrm>
            <a:off x="8001000" y="5715000"/>
            <a:ext cx="4188279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Aciclovir + Steroids</a:t>
            </a:r>
            <a:endParaRPr lang="en-US" sz="11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676275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57275"/>
            <a:ext cx="5572125" cy="2652713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295400"/>
            <a:ext cx="342900" cy="34290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419" y="1379190"/>
            <a:ext cx="214313" cy="17532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900488"/>
            <a:ext cx="5572125" cy="2652713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4138613"/>
            <a:ext cx="342900" cy="342900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3419" y="4222403"/>
            <a:ext cx="214313" cy="17532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057275"/>
            <a:ext cx="5572125" cy="2434977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1295400"/>
            <a:ext cx="342900" cy="342900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41294" y="1379190"/>
            <a:ext cx="214313" cy="17532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43700" y="2283916"/>
            <a:ext cx="4829175" cy="788640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3644652"/>
            <a:ext cx="5572125" cy="2908548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3882777"/>
            <a:ext cx="342900" cy="342900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41294" y="3966567"/>
            <a:ext cx="214313" cy="175320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43700" y="4871293"/>
            <a:ext cx="4829175" cy="788640"/>
          </a:xfrm>
          <a:prstGeom prst="rect">
            <a:avLst/>
          </a:prstGeom>
        </p:spPr>
      </p:pic>
      <p:sp>
        <p:nvSpPr>
          <p:cNvPr id="19" name="SK-14-text-18"/>
          <p:cNvSpPr/>
          <p:nvPr/>
        </p:nvSpPr>
        <p:spPr>
          <a:xfrm>
            <a:off x="523875" y="152400"/>
            <a:ext cx="4800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 EMERGENCIES</a:t>
            </a:r>
            <a:endParaRPr lang="en-US" sz="2100" dirty="0"/>
          </a:p>
        </p:txBody>
      </p:sp>
      <p:sp>
        <p:nvSpPr>
          <p:cNvPr id="20" name="SK-14-text-19"/>
          <p:cNvSpPr/>
          <p:nvPr/>
        </p:nvSpPr>
        <p:spPr>
          <a:xfrm>
            <a:off x="523875" y="571500"/>
            <a:ext cx="80238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Management &amp; Referral Pathways</a:t>
            </a:r>
            <a:endParaRPr lang="en-US" sz="1350" dirty="0"/>
          </a:p>
        </p:txBody>
      </p:sp>
      <p:sp>
        <p:nvSpPr>
          <p:cNvPr id="21" name="SK-14-text-20"/>
          <p:cNvSpPr/>
          <p:nvPr/>
        </p:nvSpPr>
        <p:spPr>
          <a:xfrm>
            <a:off x="1076325" y="1323975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AKT: Ear &amp; Facial Nerve</a:t>
            </a:r>
            <a:endParaRPr lang="en-US" sz="1500" dirty="0"/>
          </a:p>
        </p:txBody>
      </p:sp>
      <p:sp>
        <p:nvSpPr>
          <p:cNvPr id="22" name="SK-14-text-21"/>
          <p:cNvSpPr/>
          <p:nvPr/>
        </p:nvSpPr>
        <p:spPr>
          <a:xfrm>
            <a:off x="885825" y="1781175"/>
            <a:ext cx="48291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Sudden SNHL</a:t>
            </a:r>
            <a:r>
              <a:rPr lang="en-US" sz="120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is a same-day ENT emergency; start prednisolone 1mg/kg immediately.</a:t>
            </a:r>
            <a:endParaRPr lang="en-US" sz="1200" dirty="0"/>
          </a:p>
        </p:txBody>
      </p:sp>
      <p:sp>
        <p:nvSpPr>
          <p:cNvPr id="23" name="SK-14-text-22"/>
          <p:cNvSpPr/>
          <p:nvPr/>
        </p:nvSpPr>
        <p:spPr>
          <a:xfrm>
            <a:off x="885825" y="2322016"/>
            <a:ext cx="48291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Mastoiditis</a:t>
            </a:r>
            <a:r>
              <a:rPr lang="en-US" sz="120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cardinal sign is the pinna displaced forward and downward.</a:t>
            </a:r>
            <a:endParaRPr lang="en-US" sz="1200" dirty="0"/>
          </a:p>
        </p:txBody>
      </p:sp>
      <p:sp>
        <p:nvSpPr>
          <p:cNvPr id="24" name="SK-14-text-23"/>
          <p:cNvSpPr/>
          <p:nvPr/>
        </p:nvSpPr>
        <p:spPr>
          <a:xfrm>
            <a:off x="885825" y="2862858"/>
            <a:ext cx="48291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Bell's Palsy</a:t>
            </a:r>
            <a:r>
              <a:rPr lang="en-US" sz="120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requires prednisolone within 72 hours and proactive eye lubrication.</a:t>
            </a:r>
            <a:endParaRPr lang="en-US" sz="1200" dirty="0"/>
          </a:p>
        </p:txBody>
      </p:sp>
      <p:sp>
        <p:nvSpPr>
          <p:cNvPr id="25" name="SK-14-text-24"/>
          <p:cNvSpPr/>
          <p:nvPr/>
        </p:nvSpPr>
        <p:spPr>
          <a:xfrm>
            <a:off x="1076325" y="4167188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AKT: Airway &amp; Trauma</a:t>
            </a:r>
            <a:endParaRPr lang="en-US" sz="1500" dirty="0"/>
          </a:p>
        </p:txBody>
      </p:sp>
      <p:sp>
        <p:nvSpPr>
          <p:cNvPr id="26" name="SK-14-text-25"/>
          <p:cNvSpPr/>
          <p:nvPr/>
        </p:nvSpPr>
        <p:spPr>
          <a:xfrm>
            <a:off x="885825" y="4624388"/>
            <a:ext cx="48291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Epiglottitis:</a:t>
            </a:r>
            <a:r>
              <a:rPr lang="en-US" sz="120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 NOT examine the throat or use a tongue depressor; call 999.</a:t>
            </a:r>
            <a:endParaRPr lang="en-US" sz="1200" dirty="0"/>
          </a:p>
        </p:txBody>
      </p:sp>
      <p:sp>
        <p:nvSpPr>
          <p:cNvPr id="27" name="SK-14-text-26"/>
          <p:cNvSpPr/>
          <p:nvPr/>
        </p:nvSpPr>
        <p:spPr>
          <a:xfrm>
            <a:off x="885825" y="5165229"/>
            <a:ext cx="48291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Septal Haematoma</a:t>
            </a:r>
            <a:r>
              <a:rPr lang="en-US" sz="120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carries a high risk of cartilage necrosis and saddle-nose deformity.</a:t>
            </a:r>
            <a:endParaRPr lang="en-US" sz="1200" dirty="0"/>
          </a:p>
        </p:txBody>
      </p:sp>
      <p:sp>
        <p:nvSpPr>
          <p:cNvPr id="28" name="SK-14-text-27"/>
          <p:cNvSpPr/>
          <p:nvPr/>
        </p:nvSpPr>
        <p:spPr>
          <a:xfrm>
            <a:off x="885825" y="5706070"/>
            <a:ext cx="48291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Button Batteries</a:t>
            </a:r>
            <a:r>
              <a:rPr lang="en-US" sz="120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any orifice cause rapid alkali necrosis; remove immediately.</a:t>
            </a:r>
            <a:endParaRPr lang="en-US" sz="1200" dirty="0"/>
          </a:p>
        </p:txBody>
      </p:sp>
      <p:sp>
        <p:nvSpPr>
          <p:cNvPr id="29" name="SK-14-text-28"/>
          <p:cNvSpPr/>
          <p:nvPr/>
        </p:nvSpPr>
        <p:spPr>
          <a:xfrm>
            <a:off x="6934200" y="1323975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SCA: Safety Netting</a:t>
            </a:r>
            <a:endParaRPr lang="en-US" sz="1500" dirty="0"/>
          </a:p>
        </p:txBody>
      </p:sp>
      <p:sp>
        <p:nvSpPr>
          <p:cNvPr id="30" name="SK-14-text-29"/>
          <p:cNvSpPr/>
          <p:nvPr/>
        </p:nvSpPr>
        <p:spPr>
          <a:xfrm>
            <a:off x="6743700" y="1781175"/>
            <a:ext cx="4829175" cy="12913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Empower patients to recognize </a:t>
            </a:r>
            <a:r>
              <a:rPr lang="en-US" sz="1200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SNHL</a:t>
            </a:r>
            <a:r>
              <a:rPr lang="en-US" sz="120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early through specific safety netting advice.</a:t>
            </a:r>
            <a:r>
              <a:rPr lang="en-US" sz="1125" i="1" dirty="0">
                <a:solidFill>
                  <a:srgbClr val="5D6D7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SUGGESTED PHRASING</a:t>
            </a:r>
            <a:endParaRPr lang="en-US" sz="1200" dirty="0"/>
          </a:p>
          <a:p>
            <a:pPr marL="0" indent="0" algn="l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5D6D7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"If you develop a sudden drop in hearing, please call us the same day — this needs urgent treatment."</a:t>
            </a:r>
            <a:endParaRPr lang="en-US" sz="1200" dirty="0"/>
          </a:p>
        </p:txBody>
      </p:sp>
      <p:sp>
        <p:nvSpPr>
          <p:cNvPr id="31" name="SK-14-text-30"/>
          <p:cNvSpPr/>
          <p:nvPr/>
        </p:nvSpPr>
        <p:spPr>
          <a:xfrm>
            <a:off x="6934200" y="3911352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SCA: Direct Action</a:t>
            </a:r>
            <a:endParaRPr lang="en-US" sz="1500" dirty="0"/>
          </a:p>
        </p:txBody>
      </p:sp>
      <p:sp>
        <p:nvSpPr>
          <p:cNvPr id="32" name="SK-14-text-31"/>
          <p:cNvSpPr/>
          <p:nvPr/>
        </p:nvSpPr>
        <p:spPr>
          <a:xfrm>
            <a:off x="6743700" y="4368552"/>
            <a:ext cx="4829175" cy="12913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</a:t>
            </a: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clear, authoritative language</a:t>
            </a:r>
            <a:r>
              <a:rPr lang="en-US" sz="120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immediate A&amp;E or 999 escalations.</a:t>
            </a:r>
            <a:r>
              <a:rPr lang="en-US" sz="1125" i="1" dirty="0">
                <a:solidFill>
                  <a:srgbClr val="5D6D7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SUGGESTED PHRASING</a:t>
            </a:r>
            <a:endParaRPr lang="en-US" sz="1200" dirty="0"/>
          </a:p>
          <a:p>
            <a:pPr marL="0" indent="0" algn="l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5D6D7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 need you to go to A&amp;E now — the infection has spread around your ear and needs hospital treatment."</a:t>
            </a:r>
            <a:endParaRPr lang="en-US" sz="1200" dirty="0"/>
          </a:p>
        </p:txBody>
      </p:sp>
      <p:sp>
        <p:nvSpPr>
          <p:cNvPr id="33" name="SK-14-text-32"/>
          <p:cNvSpPr/>
          <p:nvPr/>
        </p:nvSpPr>
        <p:spPr>
          <a:xfrm>
            <a:off x="6743700" y="5774234"/>
            <a:ext cx="48291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Prevent home removal attempts of </a:t>
            </a: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batteries</a:t>
            </a:r>
            <a:r>
              <a:rPr lang="en-US" sz="120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avoid worsening chemical burns.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76275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04900"/>
            <a:ext cx="3651200" cy="2638425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95400"/>
            <a:ext cx="3270200" cy="30480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22040"/>
            <a:ext cx="214313" cy="17532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752600"/>
            <a:ext cx="142875" cy="142875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247900"/>
            <a:ext cx="142875" cy="142875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743200"/>
            <a:ext cx="142875" cy="142875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933825"/>
            <a:ext cx="3651200" cy="2638425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124325"/>
            <a:ext cx="3270200" cy="30480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150965"/>
            <a:ext cx="214313" cy="175320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581525"/>
            <a:ext cx="142875" cy="142875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076825"/>
            <a:ext cx="142875" cy="142875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572125"/>
            <a:ext cx="142875" cy="142875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70325" y="1104900"/>
            <a:ext cx="3651200" cy="2638425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0825" y="1295400"/>
            <a:ext cx="3270200" cy="304800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60825" y="1322040"/>
            <a:ext cx="214313" cy="175320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0825" y="1752600"/>
            <a:ext cx="142875" cy="142875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0825" y="2247900"/>
            <a:ext cx="142875" cy="142875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0825" y="2743200"/>
            <a:ext cx="142875" cy="142875"/>
          </a:xfrm>
          <a:prstGeom prst="rect">
            <a:avLst/>
          </a:prstGeom>
        </p:spPr>
      </p:pic>
      <p:pic>
        <p:nvPicPr>
          <p:cNvPr id="23" name="SK-15-img-2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70325" y="3933825"/>
            <a:ext cx="3651200" cy="2638425"/>
          </a:xfrm>
          <a:prstGeom prst="rect">
            <a:avLst/>
          </a:prstGeom>
        </p:spPr>
      </p:pic>
      <p:pic>
        <p:nvPicPr>
          <p:cNvPr id="24" name="SK-15-img-2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0825" y="4124325"/>
            <a:ext cx="3270200" cy="304800"/>
          </a:xfrm>
          <a:prstGeom prst="rect">
            <a:avLst/>
          </a:prstGeom>
        </p:spPr>
      </p:pic>
      <p:pic>
        <p:nvPicPr>
          <p:cNvPr id="25" name="SK-15-img-2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60825" y="4150965"/>
            <a:ext cx="214313" cy="175320"/>
          </a:xfrm>
          <a:prstGeom prst="rect">
            <a:avLst/>
          </a:prstGeom>
        </p:spPr>
      </p:pic>
      <p:pic>
        <p:nvPicPr>
          <p:cNvPr id="26" name="SK-15-img-2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0825" y="4581525"/>
            <a:ext cx="142875" cy="142875"/>
          </a:xfrm>
          <a:prstGeom prst="rect">
            <a:avLst/>
          </a:prstGeom>
        </p:spPr>
      </p:pic>
      <p:pic>
        <p:nvPicPr>
          <p:cNvPr id="27" name="SK-15-img-2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0825" y="5076825"/>
            <a:ext cx="142875" cy="142875"/>
          </a:xfrm>
          <a:prstGeom prst="rect">
            <a:avLst/>
          </a:prstGeom>
        </p:spPr>
      </p:pic>
      <p:pic>
        <p:nvPicPr>
          <p:cNvPr id="28" name="SK-15-img-2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0825" y="5572125"/>
            <a:ext cx="142875" cy="142875"/>
          </a:xfrm>
          <a:prstGeom prst="rect">
            <a:avLst/>
          </a:prstGeom>
        </p:spPr>
      </p:pic>
      <p:pic>
        <p:nvPicPr>
          <p:cNvPr id="29" name="SK-15-img-2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59651" y="1104900"/>
            <a:ext cx="3651200" cy="2638425"/>
          </a:xfrm>
          <a:prstGeom prst="rect">
            <a:avLst/>
          </a:prstGeom>
        </p:spPr>
      </p:pic>
      <p:pic>
        <p:nvPicPr>
          <p:cNvPr id="30" name="SK-15-img-2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50151" y="1295400"/>
            <a:ext cx="3270200" cy="304800"/>
          </a:xfrm>
          <a:prstGeom prst="rect">
            <a:avLst/>
          </a:prstGeom>
        </p:spPr>
      </p:pic>
      <p:pic>
        <p:nvPicPr>
          <p:cNvPr id="31" name="SK-15-img-3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50151" y="1322040"/>
            <a:ext cx="214313" cy="175320"/>
          </a:xfrm>
          <a:prstGeom prst="rect">
            <a:avLst/>
          </a:prstGeom>
        </p:spPr>
      </p:pic>
      <p:pic>
        <p:nvPicPr>
          <p:cNvPr id="32" name="SK-15-img-3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50151" y="1714500"/>
            <a:ext cx="3270200" cy="300038"/>
          </a:xfrm>
          <a:prstGeom prst="rect">
            <a:avLst/>
          </a:prstGeom>
        </p:spPr>
      </p:pic>
      <p:pic>
        <p:nvPicPr>
          <p:cNvPr id="33" name="SK-15-img-3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464451" y="1801564"/>
            <a:ext cx="154781" cy="125760"/>
          </a:xfrm>
          <a:prstGeom prst="rect">
            <a:avLst/>
          </a:prstGeom>
        </p:spPr>
      </p:pic>
      <p:pic>
        <p:nvPicPr>
          <p:cNvPr id="34" name="SK-15-img-3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50151" y="2138363"/>
            <a:ext cx="3270200" cy="300038"/>
          </a:xfrm>
          <a:prstGeom prst="rect">
            <a:avLst/>
          </a:prstGeom>
        </p:spPr>
      </p:pic>
      <p:pic>
        <p:nvPicPr>
          <p:cNvPr id="35" name="SK-15-img-3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64451" y="2225427"/>
            <a:ext cx="154781" cy="125760"/>
          </a:xfrm>
          <a:prstGeom prst="rect">
            <a:avLst/>
          </a:prstGeom>
        </p:spPr>
      </p:pic>
      <p:pic>
        <p:nvPicPr>
          <p:cNvPr id="36" name="SK-15-img-3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50151" y="2562225"/>
            <a:ext cx="3270200" cy="300038"/>
          </a:xfrm>
          <a:prstGeom prst="rect">
            <a:avLst/>
          </a:prstGeom>
        </p:spPr>
      </p:pic>
      <p:pic>
        <p:nvPicPr>
          <p:cNvPr id="37" name="SK-15-img-3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464451" y="2649289"/>
            <a:ext cx="154781" cy="125760"/>
          </a:xfrm>
          <a:prstGeom prst="rect">
            <a:avLst/>
          </a:prstGeom>
        </p:spPr>
      </p:pic>
      <p:pic>
        <p:nvPicPr>
          <p:cNvPr id="38" name="SK-15-img-3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50151" y="2986088"/>
            <a:ext cx="3270200" cy="300038"/>
          </a:xfrm>
          <a:prstGeom prst="rect">
            <a:avLst/>
          </a:prstGeom>
        </p:spPr>
      </p:pic>
      <p:pic>
        <p:nvPicPr>
          <p:cNvPr id="39" name="SK-15-img-38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464451" y="3073152"/>
            <a:ext cx="154781" cy="125760"/>
          </a:xfrm>
          <a:prstGeom prst="rect">
            <a:avLst/>
          </a:prstGeom>
        </p:spPr>
      </p:pic>
      <p:pic>
        <p:nvPicPr>
          <p:cNvPr id="40" name="SK-15-img-39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159651" y="3933825"/>
            <a:ext cx="3651200" cy="2638425"/>
          </a:xfrm>
          <a:prstGeom prst="rect">
            <a:avLst/>
          </a:prstGeom>
        </p:spPr>
      </p:pic>
      <p:pic>
        <p:nvPicPr>
          <p:cNvPr id="41" name="SK-15-img-4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50151" y="4124325"/>
            <a:ext cx="3270200" cy="304800"/>
          </a:xfrm>
          <a:prstGeom prst="rect">
            <a:avLst/>
          </a:prstGeom>
        </p:spPr>
      </p:pic>
      <p:pic>
        <p:nvPicPr>
          <p:cNvPr id="42" name="SK-15-img-41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50151" y="4150965"/>
            <a:ext cx="214313" cy="175320"/>
          </a:xfrm>
          <a:prstGeom prst="rect">
            <a:avLst/>
          </a:prstGeom>
        </p:spPr>
      </p:pic>
      <p:pic>
        <p:nvPicPr>
          <p:cNvPr id="43" name="SK-15-img-42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350151" y="4543425"/>
            <a:ext cx="3270200" cy="1090613"/>
          </a:xfrm>
          <a:prstGeom prst="rect">
            <a:avLst/>
          </a:prstGeom>
        </p:spPr>
      </p:pic>
      <p:sp>
        <p:nvSpPr>
          <p:cNvPr id="44" name="SK-15-text-43"/>
          <p:cNvSpPr/>
          <p:nvPr/>
        </p:nvSpPr>
        <p:spPr>
          <a:xfrm>
            <a:off x="523875" y="190500"/>
            <a:ext cx="1088136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QUICK RECALL AND GUIDELINE SOURCES</a:t>
            </a:r>
            <a:endParaRPr lang="en-US" sz="2100" dirty="0"/>
          </a:p>
        </p:txBody>
      </p:sp>
      <p:sp>
        <p:nvSpPr>
          <p:cNvPr id="45" name="SK-15-text-44"/>
          <p:cNvSpPr/>
          <p:nvPr/>
        </p:nvSpPr>
        <p:spPr>
          <a:xfrm>
            <a:off x="523875" y="609600"/>
            <a:ext cx="11668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Final summary of emergency actions and a list of current guideline sources including NICE CKS and BNF May 2026.</a:t>
            </a:r>
            <a:endParaRPr lang="en-US" sz="1350" dirty="0"/>
          </a:p>
        </p:txBody>
      </p:sp>
      <p:sp>
        <p:nvSpPr>
          <p:cNvPr id="46" name="SK-15-text-45"/>
          <p:cNvSpPr/>
          <p:nvPr/>
        </p:nvSpPr>
        <p:spPr>
          <a:xfrm>
            <a:off x="900113" y="1295400"/>
            <a:ext cx="25603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 ESSENTIALS</a:t>
            </a:r>
            <a:endParaRPr lang="en-US" sz="1200" dirty="0"/>
          </a:p>
        </p:txBody>
      </p:sp>
      <p:sp>
        <p:nvSpPr>
          <p:cNvPr id="47" name="SK-15-text-46"/>
          <p:cNvSpPr/>
          <p:nvPr/>
        </p:nvSpPr>
        <p:spPr>
          <a:xfrm>
            <a:off x="809625" y="1714500"/>
            <a:ext cx="30320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Sudden SNHL:</a:t>
            </a:r>
            <a:r>
              <a:rPr lang="en-US" sz="105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Same-day ENT referral + Prednisolone 1mg/kg (max 60mg).</a:t>
            </a:r>
            <a:endParaRPr lang="en-US" sz="1050" dirty="0"/>
          </a:p>
        </p:txBody>
      </p:sp>
      <p:sp>
        <p:nvSpPr>
          <p:cNvPr id="48" name="SK-15-text-47"/>
          <p:cNvSpPr/>
          <p:nvPr/>
        </p:nvSpPr>
        <p:spPr>
          <a:xfrm>
            <a:off x="809625" y="2209800"/>
            <a:ext cx="30320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Mastoiditis:</a:t>
            </a:r>
            <a:r>
              <a:rPr lang="en-US" sz="105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Pinna displaced forward/down → Same-day A&amp;E referral.</a:t>
            </a:r>
            <a:endParaRPr lang="en-US" sz="1050" dirty="0"/>
          </a:p>
        </p:txBody>
      </p:sp>
      <p:sp>
        <p:nvSpPr>
          <p:cNvPr id="49" name="SK-15-text-48"/>
          <p:cNvSpPr/>
          <p:nvPr/>
        </p:nvSpPr>
        <p:spPr>
          <a:xfrm>
            <a:off x="809625" y="2705100"/>
            <a:ext cx="30320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Malignant OE:</a:t>
            </a:r>
            <a:r>
              <a:rPr lang="en-US" sz="105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Diabetic + severe pain/granulations → Urgent ENT.</a:t>
            </a:r>
            <a:endParaRPr lang="en-US" sz="1050" dirty="0"/>
          </a:p>
        </p:txBody>
      </p:sp>
      <p:sp>
        <p:nvSpPr>
          <p:cNvPr id="50" name="SK-15-text-49"/>
          <p:cNvSpPr/>
          <p:nvPr/>
        </p:nvSpPr>
        <p:spPr>
          <a:xfrm>
            <a:off x="900113" y="4124325"/>
            <a:ext cx="23774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NOSE &amp; TRAUMA</a:t>
            </a:r>
            <a:endParaRPr lang="en-US" sz="1200" dirty="0"/>
          </a:p>
        </p:txBody>
      </p:sp>
      <p:sp>
        <p:nvSpPr>
          <p:cNvPr id="51" name="SK-15-text-50"/>
          <p:cNvSpPr/>
          <p:nvPr/>
        </p:nvSpPr>
        <p:spPr>
          <a:xfrm>
            <a:off x="809625" y="4543425"/>
            <a:ext cx="30320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Battery FB:</a:t>
            </a:r>
            <a:r>
              <a:rPr lang="en-US" sz="105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Emergency removal required (risk of liquefactive necrosis).</a:t>
            </a:r>
            <a:endParaRPr lang="en-US" sz="1050" dirty="0"/>
          </a:p>
        </p:txBody>
      </p:sp>
      <p:sp>
        <p:nvSpPr>
          <p:cNvPr id="52" name="SK-15-text-51"/>
          <p:cNvSpPr/>
          <p:nvPr/>
        </p:nvSpPr>
        <p:spPr>
          <a:xfrm>
            <a:off x="809625" y="5038725"/>
            <a:ext cx="30320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Septal Haematoma:</a:t>
            </a:r>
            <a:r>
              <a:rPr lang="en-US" sz="105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Urgent surgical drainage to prevent saddle-nose deformity.</a:t>
            </a:r>
            <a:endParaRPr lang="en-US" sz="1050" dirty="0"/>
          </a:p>
        </p:txBody>
      </p:sp>
      <p:sp>
        <p:nvSpPr>
          <p:cNvPr id="53" name="SK-15-text-52"/>
          <p:cNvSpPr/>
          <p:nvPr/>
        </p:nvSpPr>
        <p:spPr>
          <a:xfrm>
            <a:off x="809625" y="5534025"/>
            <a:ext cx="30320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Epistaxis:</a:t>
            </a:r>
            <a:r>
              <a:rPr lang="en-US" sz="105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Pinch soft nose 15 mins; refer if posterior or uncontrolled.</a:t>
            </a:r>
            <a:endParaRPr lang="en-US" sz="1050" dirty="0"/>
          </a:p>
        </p:txBody>
      </p:sp>
      <p:sp>
        <p:nvSpPr>
          <p:cNvPr id="54" name="SK-15-text-53"/>
          <p:cNvSpPr/>
          <p:nvPr/>
        </p:nvSpPr>
        <p:spPr>
          <a:xfrm>
            <a:off x="4789438" y="1295400"/>
            <a:ext cx="2743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THROAT &amp; AIRWAY</a:t>
            </a:r>
            <a:endParaRPr lang="en-US" sz="1200" dirty="0"/>
          </a:p>
        </p:txBody>
      </p:sp>
      <p:sp>
        <p:nvSpPr>
          <p:cNvPr id="55" name="SK-15-text-54"/>
          <p:cNvSpPr/>
          <p:nvPr/>
        </p:nvSpPr>
        <p:spPr>
          <a:xfrm>
            <a:off x="4698950" y="1714500"/>
            <a:ext cx="30320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Epiglottitis:</a:t>
            </a:r>
            <a:r>
              <a:rPr lang="en-US" sz="105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 NOT examine throat; 999; Keep patient upright.</a:t>
            </a:r>
            <a:endParaRPr lang="en-US" sz="1050" dirty="0"/>
          </a:p>
        </p:txBody>
      </p:sp>
      <p:sp>
        <p:nvSpPr>
          <p:cNvPr id="56" name="SK-15-text-55"/>
          <p:cNvSpPr/>
          <p:nvPr/>
        </p:nvSpPr>
        <p:spPr>
          <a:xfrm>
            <a:off x="4698950" y="2209800"/>
            <a:ext cx="30320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Ludwig’s Angina:</a:t>
            </a:r>
            <a:r>
              <a:rPr lang="en-US" sz="105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999; Woody submandibular swelling is an airway emergency.</a:t>
            </a:r>
            <a:endParaRPr lang="en-US" sz="1050" dirty="0"/>
          </a:p>
        </p:txBody>
      </p:sp>
      <p:sp>
        <p:nvSpPr>
          <p:cNvPr id="57" name="SK-15-text-56"/>
          <p:cNvSpPr/>
          <p:nvPr/>
        </p:nvSpPr>
        <p:spPr>
          <a:xfrm>
            <a:off x="4698950" y="2705100"/>
            <a:ext cx="30320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Quinsy:</a:t>
            </a:r>
            <a:r>
              <a:rPr lang="en-US" sz="105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Trismus + uvula deviation → Same-day ENT for drainage.</a:t>
            </a:r>
            <a:endParaRPr lang="en-US" sz="1050" dirty="0"/>
          </a:p>
        </p:txBody>
      </p:sp>
      <p:sp>
        <p:nvSpPr>
          <p:cNvPr id="58" name="SK-15-text-57"/>
          <p:cNvSpPr/>
          <p:nvPr/>
        </p:nvSpPr>
        <p:spPr>
          <a:xfrm>
            <a:off x="4789438" y="4124325"/>
            <a:ext cx="21945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FACIAL NERVE</a:t>
            </a:r>
            <a:endParaRPr lang="en-US" sz="1200" dirty="0"/>
          </a:p>
        </p:txBody>
      </p:sp>
      <p:sp>
        <p:nvSpPr>
          <p:cNvPr id="59" name="SK-15-text-58"/>
          <p:cNvSpPr/>
          <p:nvPr/>
        </p:nvSpPr>
        <p:spPr>
          <a:xfrm>
            <a:off x="4698950" y="4543425"/>
            <a:ext cx="30320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Bell’s Palsy:</a:t>
            </a:r>
            <a:r>
              <a:rPr lang="en-US" sz="105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Oral Prednisolone within 72 hours + essential eye care.</a:t>
            </a:r>
            <a:endParaRPr lang="en-US" sz="1050" dirty="0"/>
          </a:p>
        </p:txBody>
      </p:sp>
      <p:sp>
        <p:nvSpPr>
          <p:cNvPr id="60" name="SK-15-text-59"/>
          <p:cNvSpPr/>
          <p:nvPr/>
        </p:nvSpPr>
        <p:spPr>
          <a:xfrm>
            <a:off x="4698950" y="5038725"/>
            <a:ext cx="30320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Ramsay Hunt:</a:t>
            </a:r>
            <a:r>
              <a:rPr lang="en-US" sz="105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Facial palsy + ear vesicles → Aciclovir + steroids.</a:t>
            </a:r>
            <a:endParaRPr lang="en-US" sz="1050" dirty="0"/>
          </a:p>
        </p:txBody>
      </p:sp>
      <p:sp>
        <p:nvSpPr>
          <p:cNvPr id="61" name="SK-15-text-60"/>
          <p:cNvSpPr/>
          <p:nvPr/>
        </p:nvSpPr>
        <p:spPr>
          <a:xfrm>
            <a:off x="4698950" y="5534025"/>
            <a:ext cx="30320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Stroke Check:</a:t>
            </a:r>
            <a:r>
              <a:rPr lang="en-US" sz="105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UMN pattern (forehead sparing) → 999 immediately.</a:t>
            </a:r>
            <a:endParaRPr lang="en-US" sz="1050" dirty="0"/>
          </a:p>
        </p:txBody>
      </p:sp>
      <p:sp>
        <p:nvSpPr>
          <p:cNvPr id="62" name="SK-15-text-61"/>
          <p:cNvSpPr/>
          <p:nvPr/>
        </p:nvSpPr>
        <p:spPr>
          <a:xfrm>
            <a:off x="8678763" y="1295400"/>
            <a:ext cx="3108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GUIDELINE SOURCES</a:t>
            </a:r>
            <a:endParaRPr lang="en-US" sz="1200" dirty="0"/>
          </a:p>
        </p:txBody>
      </p:sp>
      <p:sp>
        <p:nvSpPr>
          <p:cNvPr id="63" name="SK-15-text-62"/>
          <p:cNvSpPr/>
          <p:nvPr/>
        </p:nvSpPr>
        <p:spPr>
          <a:xfrm>
            <a:off x="8695432" y="1714500"/>
            <a:ext cx="3496568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(ENT Emergencies)</a:t>
            </a:r>
            <a:endParaRPr lang="en-US" sz="975" dirty="0"/>
          </a:p>
        </p:txBody>
      </p:sp>
      <p:sp>
        <p:nvSpPr>
          <p:cNvPr id="64" name="SK-15-text-63"/>
          <p:cNvSpPr/>
          <p:nvPr/>
        </p:nvSpPr>
        <p:spPr>
          <a:xfrm>
            <a:off x="8695432" y="2138363"/>
            <a:ext cx="3132601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BNF May 2026 Edition</a:t>
            </a:r>
            <a:endParaRPr lang="en-US" sz="975" dirty="0"/>
          </a:p>
        </p:txBody>
      </p:sp>
      <p:sp>
        <p:nvSpPr>
          <p:cNvPr id="65" name="SK-15-text-64"/>
          <p:cNvSpPr/>
          <p:nvPr/>
        </p:nvSpPr>
        <p:spPr>
          <a:xfrm>
            <a:off x="8695432" y="2562225"/>
            <a:ext cx="3496568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Resus Council UK (2021)</a:t>
            </a:r>
            <a:endParaRPr lang="en-US" sz="975" dirty="0"/>
          </a:p>
        </p:txBody>
      </p:sp>
      <p:sp>
        <p:nvSpPr>
          <p:cNvPr id="66" name="SK-15-text-65"/>
          <p:cNvSpPr/>
          <p:nvPr/>
        </p:nvSpPr>
        <p:spPr>
          <a:xfrm>
            <a:off x="8695432" y="2986088"/>
            <a:ext cx="3496568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 UK Clinical Guidelines</a:t>
            </a:r>
            <a:endParaRPr lang="en-US" sz="975" dirty="0"/>
          </a:p>
        </p:txBody>
      </p:sp>
      <p:sp>
        <p:nvSpPr>
          <p:cNvPr id="67" name="SK-15-text-66"/>
          <p:cNvSpPr/>
          <p:nvPr/>
        </p:nvSpPr>
        <p:spPr>
          <a:xfrm>
            <a:off x="8678763" y="4124325"/>
            <a:ext cx="2743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SAFETY PEARL</a:t>
            </a:r>
            <a:endParaRPr lang="en-US" sz="1200" dirty="0"/>
          </a:p>
        </p:txBody>
      </p:sp>
      <p:sp>
        <p:nvSpPr>
          <p:cNvPr id="68" name="SK-15-text-67"/>
          <p:cNvSpPr/>
          <p:nvPr/>
        </p:nvSpPr>
        <p:spPr>
          <a:xfrm>
            <a:off x="8493026" y="4686300"/>
            <a:ext cx="369897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"IF IN DOUBT, ESCALATE."</a:t>
            </a:r>
            <a:endParaRPr lang="en-US" sz="1050" dirty="0"/>
          </a:p>
        </p:txBody>
      </p:sp>
      <p:sp>
        <p:nvSpPr>
          <p:cNvPr id="69" name="SK-15-text-68"/>
          <p:cNvSpPr/>
          <p:nvPr/>
        </p:nvSpPr>
        <p:spPr>
          <a:xfrm>
            <a:off x="8493026" y="4933950"/>
            <a:ext cx="2984450" cy="5572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7B24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 emergencies can rapidly compromise the airway or cause permanent sensory loss. Maintain a low threshold for same-day specialist review.</a:t>
            </a:r>
            <a:endParaRPr lang="en-US" sz="97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95325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457325"/>
            <a:ext cx="3492550" cy="4233863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250" y="1743075"/>
            <a:ext cx="2921050" cy="619125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250" y="1743075"/>
            <a:ext cx="476250" cy="47625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0125" y="1905000"/>
            <a:ext cx="190500" cy="15240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7250" y="2657475"/>
            <a:ext cx="95250" cy="7620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7250" y="2985046"/>
            <a:ext cx="95250" cy="76200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7250" y="3312616"/>
            <a:ext cx="95250" cy="7620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7250" y="3640187"/>
            <a:ext cx="95250" cy="7620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7250" y="3967758"/>
            <a:ext cx="95250" cy="76200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7250" y="4295329"/>
            <a:ext cx="95250" cy="76200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7250" y="4622899"/>
            <a:ext cx="95250" cy="7620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49800" y="1457325"/>
            <a:ext cx="3492550" cy="4233863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35550" y="1743075"/>
            <a:ext cx="2921050" cy="619125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35550" y="1743075"/>
            <a:ext cx="476250" cy="476250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78425" y="1905000"/>
            <a:ext cx="190500" cy="152400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35550" y="2657475"/>
            <a:ext cx="95250" cy="76200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35550" y="2985046"/>
            <a:ext cx="95250" cy="76200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35550" y="3312616"/>
            <a:ext cx="95250" cy="76200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35550" y="3640187"/>
            <a:ext cx="95250" cy="76200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35550" y="3967758"/>
            <a:ext cx="95250" cy="76200"/>
          </a:xfrm>
          <a:prstGeom prst="rect">
            <a:avLst/>
          </a:prstGeom>
        </p:spPr>
      </p:pic>
      <p:pic>
        <p:nvPicPr>
          <p:cNvPr id="25" name="SK-2-img-2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35550" y="4295329"/>
            <a:ext cx="95250" cy="76200"/>
          </a:xfrm>
          <a:prstGeom prst="rect">
            <a:avLst/>
          </a:prstGeom>
        </p:spPr>
      </p:pic>
      <p:pic>
        <p:nvPicPr>
          <p:cNvPr id="26" name="SK-2-img-2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28099" y="1457325"/>
            <a:ext cx="3492550" cy="4233863"/>
          </a:xfrm>
          <a:prstGeom prst="rect">
            <a:avLst/>
          </a:prstGeom>
        </p:spPr>
      </p:pic>
      <p:pic>
        <p:nvPicPr>
          <p:cNvPr id="27" name="SK-2-img-2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849" y="1743075"/>
            <a:ext cx="2921050" cy="619125"/>
          </a:xfrm>
          <a:prstGeom prst="rect">
            <a:avLst/>
          </a:prstGeom>
        </p:spPr>
      </p:pic>
      <p:pic>
        <p:nvPicPr>
          <p:cNvPr id="28" name="SK-2-img-2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13849" y="1743075"/>
            <a:ext cx="476250" cy="476250"/>
          </a:xfrm>
          <a:prstGeom prst="rect">
            <a:avLst/>
          </a:prstGeom>
        </p:spPr>
      </p:pic>
      <p:pic>
        <p:nvPicPr>
          <p:cNvPr id="29" name="SK-2-img-2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56724" y="1905000"/>
            <a:ext cx="190500" cy="152400"/>
          </a:xfrm>
          <a:prstGeom prst="rect">
            <a:avLst/>
          </a:prstGeom>
        </p:spPr>
      </p:pic>
      <p:pic>
        <p:nvPicPr>
          <p:cNvPr id="30" name="SK-2-img-2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13849" y="2657475"/>
            <a:ext cx="95250" cy="76200"/>
          </a:xfrm>
          <a:prstGeom prst="rect">
            <a:avLst/>
          </a:prstGeom>
        </p:spPr>
      </p:pic>
      <p:pic>
        <p:nvPicPr>
          <p:cNvPr id="31" name="SK-2-img-3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13849" y="2985046"/>
            <a:ext cx="95250" cy="76200"/>
          </a:xfrm>
          <a:prstGeom prst="rect">
            <a:avLst/>
          </a:prstGeom>
        </p:spPr>
      </p:pic>
      <p:pic>
        <p:nvPicPr>
          <p:cNvPr id="32" name="SK-2-img-3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13849" y="3312616"/>
            <a:ext cx="95250" cy="76200"/>
          </a:xfrm>
          <a:prstGeom prst="rect">
            <a:avLst/>
          </a:prstGeom>
        </p:spPr>
      </p:pic>
      <p:pic>
        <p:nvPicPr>
          <p:cNvPr id="33" name="SK-2-img-3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13849" y="3640187"/>
            <a:ext cx="95250" cy="76200"/>
          </a:xfrm>
          <a:prstGeom prst="rect">
            <a:avLst/>
          </a:prstGeom>
        </p:spPr>
      </p:pic>
      <p:pic>
        <p:nvPicPr>
          <p:cNvPr id="34" name="SK-2-img-3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13849" y="3967758"/>
            <a:ext cx="95250" cy="76200"/>
          </a:xfrm>
          <a:prstGeom prst="rect">
            <a:avLst/>
          </a:prstGeom>
        </p:spPr>
      </p:pic>
      <p:pic>
        <p:nvPicPr>
          <p:cNvPr id="35" name="SK-2-img-3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13849" y="4295329"/>
            <a:ext cx="95250" cy="76200"/>
          </a:xfrm>
          <a:prstGeom prst="rect">
            <a:avLst/>
          </a:prstGeom>
        </p:spPr>
      </p:pic>
      <p:pic>
        <p:nvPicPr>
          <p:cNvPr id="36" name="SK-2-img-3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6072188"/>
            <a:ext cx="11049000" cy="500063"/>
          </a:xfrm>
          <a:prstGeom prst="rect">
            <a:avLst/>
          </a:prstGeom>
        </p:spPr>
      </p:pic>
      <p:sp>
        <p:nvSpPr>
          <p:cNvPr id="37" name="SK-2-text-36"/>
          <p:cNvSpPr/>
          <p:nvPr/>
        </p:nvSpPr>
        <p:spPr>
          <a:xfrm>
            <a:off x="762000" y="381000"/>
            <a:ext cx="4800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 EMERGENCIES</a:t>
            </a:r>
            <a:endParaRPr lang="en-US" sz="2100" dirty="0"/>
          </a:p>
        </p:txBody>
      </p:sp>
      <p:sp>
        <p:nvSpPr>
          <p:cNvPr id="38" name="SK-2-text-37"/>
          <p:cNvSpPr/>
          <p:nvPr/>
        </p:nvSpPr>
        <p:spPr>
          <a:xfrm>
            <a:off x="762000" y="819150"/>
            <a:ext cx="86410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Anatomical Framework &amp; Clinical Escalation</a:t>
            </a:r>
            <a:endParaRPr lang="en-US" sz="1350" dirty="0"/>
          </a:p>
        </p:txBody>
      </p:sp>
      <p:sp>
        <p:nvSpPr>
          <p:cNvPr id="39" name="SK-2-text-38"/>
          <p:cNvSpPr/>
          <p:nvPr/>
        </p:nvSpPr>
        <p:spPr>
          <a:xfrm>
            <a:off x="1476375" y="1824038"/>
            <a:ext cx="37719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kern="0" spc="-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 Emergencies</a:t>
            </a:r>
            <a:endParaRPr lang="en-US" sz="1650" dirty="0"/>
          </a:p>
        </p:txBody>
      </p:sp>
      <p:sp>
        <p:nvSpPr>
          <p:cNvPr id="40" name="SK-2-text-39"/>
          <p:cNvSpPr/>
          <p:nvPr/>
        </p:nvSpPr>
        <p:spPr>
          <a:xfrm>
            <a:off x="1066800" y="2600325"/>
            <a:ext cx="51206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Sudden SNHL</a:t>
            </a:r>
            <a:r>
              <a:rPr lang="en-US" sz="1200" dirty="0">
                <a:solidFill>
                  <a:srgbClr val="7F8C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(Emergency Refer)</a:t>
            </a:r>
            <a:endParaRPr lang="en-US" sz="1200" dirty="0"/>
          </a:p>
        </p:txBody>
      </p:sp>
      <p:sp>
        <p:nvSpPr>
          <p:cNvPr id="41" name="SK-2-text-40"/>
          <p:cNvSpPr/>
          <p:nvPr/>
        </p:nvSpPr>
        <p:spPr>
          <a:xfrm>
            <a:off x="1066800" y="2927896"/>
            <a:ext cx="31089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Mastoiditis</a:t>
            </a:r>
            <a:endParaRPr lang="en-US" sz="1200" dirty="0"/>
          </a:p>
        </p:txBody>
      </p:sp>
      <p:sp>
        <p:nvSpPr>
          <p:cNvPr id="42" name="SK-2-text-41"/>
          <p:cNvSpPr/>
          <p:nvPr/>
        </p:nvSpPr>
        <p:spPr>
          <a:xfrm>
            <a:off x="1066800" y="3255466"/>
            <a:ext cx="43891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Malignant Otitis Externa</a:t>
            </a:r>
            <a:endParaRPr lang="en-US" sz="1200" dirty="0"/>
          </a:p>
        </p:txBody>
      </p:sp>
      <p:sp>
        <p:nvSpPr>
          <p:cNvPr id="43" name="SK-2-text-42"/>
          <p:cNvSpPr/>
          <p:nvPr/>
        </p:nvSpPr>
        <p:spPr>
          <a:xfrm>
            <a:off x="1066800" y="3583037"/>
            <a:ext cx="54864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Facial Nerve Palsy</a:t>
            </a:r>
            <a:r>
              <a:rPr lang="en-US" sz="1200" dirty="0">
                <a:solidFill>
                  <a:srgbClr val="7F8C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(LMN vs UMN)</a:t>
            </a:r>
            <a:endParaRPr lang="en-US" sz="1200" dirty="0"/>
          </a:p>
        </p:txBody>
      </p:sp>
      <p:sp>
        <p:nvSpPr>
          <p:cNvPr id="44" name="SK-2-text-43"/>
          <p:cNvSpPr/>
          <p:nvPr/>
        </p:nvSpPr>
        <p:spPr>
          <a:xfrm>
            <a:off x="1066800" y="3910608"/>
            <a:ext cx="47548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Perichondritis &amp; Haematoma</a:t>
            </a:r>
            <a:endParaRPr lang="en-US" sz="1200" dirty="0"/>
          </a:p>
        </p:txBody>
      </p:sp>
      <p:sp>
        <p:nvSpPr>
          <p:cNvPr id="45" name="SK-2-text-44"/>
          <p:cNvSpPr/>
          <p:nvPr/>
        </p:nvSpPr>
        <p:spPr>
          <a:xfrm>
            <a:off x="1066800" y="4238179"/>
            <a:ext cx="43891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Traumatic TM Perforation</a:t>
            </a:r>
            <a:endParaRPr lang="en-US" sz="1200" dirty="0"/>
          </a:p>
        </p:txBody>
      </p:sp>
      <p:sp>
        <p:nvSpPr>
          <p:cNvPr id="46" name="SK-2-text-45"/>
          <p:cNvSpPr/>
          <p:nvPr/>
        </p:nvSpPr>
        <p:spPr>
          <a:xfrm>
            <a:off x="1066800" y="4565749"/>
            <a:ext cx="62179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Foreign Bodies</a:t>
            </a:r>
            <a:r>
              <a:rPr lang="en-US" sz="1200" dirty="0">
                <a:solidFill>
                  <a:srgbClr val="7F8C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(Battery = Red Flag)</a:t>
            </a:r>
            <a:endParaRPr lang="en-US" sz="1200" dirty="0"/>
          </a:p>
        </p:txBody>
      </p:sp>
      <p:sp>
        <p:nvSpPr>
          <p:cNvPr id="47" name="SK-2-text-46"/>
          <p:cNvSpPr/>
          <p:nvPr/>
        </p:nvSpPr>
        <p:spPr>
          <a:xfrm>
            <a:off x="5254675" y="1824038"/>
            <a:ext cx="40233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kern="0" spc="-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NOSE Emergencies</a:t>
            </a:r>
            <a:endParaRPr lang="en-US" sz="1650" dirty="0"/>
          </a:p>
        </p:txBody>
      </p:sp>
      <p:sp>
        <p:nvSpPr>
          <p:cNvPr id="48" name="SK-2-text-47"/>
          <p:cNvSpPr/>
          <p:nvPr/>
        </p:nvSpPr>
        <p:spPr>
          <a:xfrm>
            <a:off x="4845100" y="2600325"/>
            <a:ext cx="54864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Epistaxis</a:t>
            </a:r>
            <a:r>
              <a:rPr lang="en-US" sz="1200" dirty="0">
                <a:solidFill>
                  <a:srgbClr val="7F8C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(Uncontrolled)</a:t>
            </a:r>
            <a:endParaRPr lang="en-US" sz="1200" dirty="0"/>
          </a:p>
        </p:txBody>
      </p:sp>
      <p:sp>
        <p:nvSpPr>
          <p:cNvPr id="49" name="SK-2-text-48"/>
          <p:cNvSpPr/>
          <p:nvPr/>
        </p:nvSpPr>
        <p:spPr>
          <a:xfrm>
            <a:off x="4845100" y="2927896"/>
            <a:ext cx="60350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Septal Haematoma</a:t>
            </a:r>
            <a:r>
              <a:rPr lang="en-US" sz="1200" dirty="0">
                <a:solidFill>
                  <a:srgbClr val="7F8C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(Risk of Abscess)</a:t>
            </a:r>
            <a:endParaRPr lang="en-US" sz="1200" dirty="0"/>
          </a:p>
        </p:txBody>
      </p:sp>
      <p:sp>
        <p:nvSpPr>
          <p:cNvPr id="50" name="SK-2-text-49"/>
          <p:cNvSpPr/>
          <p:nvPr/>
        </p:nvSpPr>
        <p:spPr>
          <a:xfrm>
            <a:off x="4845100" y="3255466"/>
            <a:ext cx="43891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Displaced Nasal Fracture</a:t>
            </a:r>
            <a:endParaRPr lang="en-US" sz="1200" dirty="0"/>
          </a:p>
        </p:txBody>
      </p:sp>
      <p:sp>
        <p:nvSpPr>
          <p:cNvPr id="51" name="SK-2-text-50"/>
          <p:cNvSpPr/>
          <p:nvPr/>
        </p:nvSpPr>
        <p:spPr>
          <a:xfrm>
            <a:off x="4845100" y="3583037"/>
            <a:ext cx="62179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Foreign Body</a:t>
            </a:r>
            <a:r>
              <a:rPr lang="en-US" sz="1200" dirty="0">
                <a:solidFill>
                  <a:srgbClr val="7F8C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(Unilateral Discharge)</a:t>
            </a:r>
            <a:endParaRPr lang="en-US" sz="1200" dirty="0"/>
          </a:p>
        </p:txBody>
      </p:sp>
      <p:sp>
        <p:nvSpPr>
          <p:cNvPr id="52" name="SK-2-text-51"/>
          <p:cNvSpPr/>
          <p:nvPr/>
        </p:nvSpPr>
        <p:spPr>
          <a:xfrm>
            <a:off x="4845100" y="3910608"/>
            <a:ext cx="38404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Complicated Sinusitis</a:t>
            </a:r>
            <a:endParaRPr lang="en-US" sz="1200" dirty="0"/>
          </a:p>
        </p:txBody>
      </p:sp>
      <p:sp>
        <p:nvSpPr>
          <p:cNvPr id="53" name="SK-2-text-52"/>
          <p:cNvSpPr/>
          <p:nvPr/>
        </p:nvSpPr>
        <p:spPr>
          <a:xfrm>
            <a:off x="4845100" y="4238179"/>
            <a:ext cx="49377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Orbital/Intracranial Spread</a:t>
            </a:r>
            <a:endParaRPr lang="en-US" sz="1200" dirty="0"/>
          </a:p>
        </p:txBody>
      </p:sp>
      <p:sp>
        <p:nvSpPr>
          <p:cNvPr id="54" name="SK-2-text-53"/>
          <p:cNvSpPr/>
          <p:nvPr/>
        </p:nvSpPr>
        <p:spPr>
          <a:xfrm>
            <a:off x="9032974" y="1824038"/>
            <a:ext cx="3159026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kern="0" spc="-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THROAT Emergencies</a:t>
            </a:r>
            <a:endParaRPr lang="en-US" sz="1650" dirty="0"/>
          </a:p>
        </p:txBody>
      </p:sp>
      <p:sp>
        <p:nvSpPr>
          <p:cNvPr id="55" name="SK-2-text-54"/>
          <p:cNvSpPr/>
          <p:nvPr/>
        </p:nvSpPr>
        <p:spPr>
          <a:xfrm>
            <a:off x="8623399" y="2600325"/>
            <a:ext cx="356860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Quinsy</a:t>
            </a:r>
            <a:r>
              <a:rPr lang="en-US" sz="1200" dirty="0">
                <a:solidFill>
                  <a:srgbClr val="7F8C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(Peritonsillar Abscess)</a:t>
            </a:r>
            <a:endParaRPr lang="en-US" sz="1200" dirty="0"/>
          </a:p>
        </p:txBody>
      </p:sp>
      <p:sp>
        <p:nvSpPr>
          <p:cNvPr id="56" name="SK-2-text-55"/>
          <p:cNvSpPr/>
          <p:nvPr/>
        </p:nvSpPr>
        <p:spPr>
          <a:xfrm>
            <a:off x="8623399" y="2927896"/>
            <a:ext cx="356860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Ludwig's Angina</a:t>
            </a:r>
            <a:r>
              <a:rPr lang="en-US" sz="1200" dirty="0">
                <a:solidFill>
                  <a:srgbClr val="7F8C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(Airway Crisis)</a:t>
            </a:r>
            <a:endParaRPr lang="en-US" sz="1200" dirty="0"/>
          </a:p>
        </p:txBody>
      </p:sp>
      <p:sp>
        <p:nvSpPr>
          <p:cNvPr id="57" name="SK-2-text-56"/>
          <p:cNvSpPr/>
          <p:nvPr/>
        </p:nvSpPr>
        <p:spPr>
          <a:xfrm>
            <a:off x="8623399" y="3255466"/>
            <a:ext cx="356860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Epiglottitis / Supraglottitis</a:t>
            </a:r>
            <a:endParaRPr lang="en-US" sz="1200" dirty="0"/>
          </a:p>
        </p:txBody>
      </p:sp>
      <p:sp>
        <p:nvSpPr>
          <p:cNvPr id="58" name="SK-2-text-57"/>
          <p:cNvSpPr/>
          <p:nvPr/>
        </p:nvSpPr>
        <p:spPr>
          <a:xfrm>
            <a:off x="8623399" y="3583037"/>
            <a:ext cx="356860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Stridor</a:t>
            </a:r>
            <a:r>
              <a:rPr lang="en-US" sz="1200" dirty="0">
                <a:solidFill>
                  <a:srgbClr val="7F8C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(Inspiratory)</a:t>
            </a:r>
            <a:endParaRPr lang="en-US" sz="1200" dirty="0"/>
          </a:p>
        </p:txBody>
      </p:sp>
      <p:sp>
        <p:nvSpPr>
          <p:cNvPr id="59" name="SK-2-text-58"/>
          <p:cNvSpPr/>
          <p:nvPr/>
        </p:nvSpPr>
        <p:spPr>
          <a:xfrm>
            <a:off x="8623399" y="3910608"/>
            <a:ext cx="34747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Airway Foreign Body</a:t>
            </a:r>
            <a:endParaRPr lang="en-US" sz="1200" dirty="0"/>
          </a:p>
        </p:txBody>
      </p:sp>
      <p:sp>
        <p:nvSpPr>
          <p:cNvPr id="60" name="SK-2-text-59"/>
          <p:cNvSpPr/>
          <p:nvPr/>
        </p:nvSpPr>
        <p:spPr>
          <a:xfrm>
            <a:off x="8623399" y="4238179"/>
            <a:ext cx="356860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Parapharyngeal Abscess</a:t>
            </a:r>
            <a:endParaRPr lang="en-US" sz="1200" dirty="0"/>
          </a:p>
        </p:txBody>
      </p:sp>
      <p:sp>
        <p:nvSpPr>
          <p:cNvPr id="61" name="SK-2-text-60"/>
          <p:cNvSpPr/>
          <p:nvPr/>
        </p:nvSpPr>
        <p:spPr>
          <a:xfrm>
            <a:off x="809625" y="6215063"/>
            <a:ext cx="113823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Core:</a:t>
            </a: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Rapid recognition by anatomical region allows for immediate life-saving interventions and streamlined secondary care escalation.</a:t>
            </a:r>
            <a:endParaRPr lang="en-US" sz="11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7627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52525"/>
            <a:ext cx="5572125" cy="5324475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438275"/>
            <a:ext cx="457200" cy="45720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75" y="1552575"/>
            <a:ext cx="285750" cy="22860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764036"/>
            <a:ext cx="5000625" cy="81915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3811786"/>
            <a:ext cx="166688" cy="19437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86013" y="4021336"/>
            <a:ext cx="1009650" cy="19809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4371826"/>
            <a:ext cx="166688" cy="155525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750" y="4886176"/>
            <a:ext cx="166688" cy="155525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152525"/>
            <a:ext cx="5572125" cy="5324475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24625" y="1438275"/>
            <a:ext cx="457200" cy="457200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10350" y="1552575"/>
            <a:ext cx="285750" cy="228600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4625" y="2764036"/>
            <a:ext cx="5000625" cy="819150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24625" y="3811786"/>
            <a:ext cx="166688" cy="166688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24625" y="4326136"/>
            <a:ext cx="166688" cy="145852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24625" y="4840486"/>
            <a:ext cx="166688" cy="145852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24625" y="5459611"/>
            <a:ext cx="5000625" cy="461963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38925" y="5631954"/>
            <a:ext cx="178594" cy="148828"/>
          </a:xfrm>
          <a:prstGeom prst="rect">
            <a:avLst/>
          </a:prstGeom>
        </p:spPr>
      </p:pic>
      <p:sp>
        <p:nvSpPr>
          <p:cNvPr id="22" name="SK-3-text-21"/>
          <p:cNvSpPr/>
          <p:nvPr/>
        </p:nvSpPr>
        <p:spPr>
          <a:xfrm>
            <a:off x="523875" y="190500"/>
            <a:ext cx="768096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 EAR EMERGENCIES</a:t>
            </a:r>
            <a:endParaRPr lang="en-US" sz="2100" dirty="0"/>
          </a:p>
        </p:txBody>
      </p:sp>
      <p:sp>
        <p:nvSpPr>
          <p:cNvPr id="23" name="SK-3-text-22"/>
          <p:cNvSpPr/>
          <p:nvPr/>
        </p:nvSpPr>
        <p:spPr>
          <a:xfrm>
            <a:off x="523875" y="609600"/>
            <a:ext cx="74066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SSNHL &amp; Acute Mastoiditis Management</a:t>
            </a:r>
            <a:endParaRPr lang="en-US" sz="1350" dirty="0"/>
          </a:p>
        </p:txBody>
      </p:sp>
      <p:sp>
        <p:nvSpPr>
          <p:cNvPr id="24" name="SK-3-text-23"/>
          <p:cNvSpPr/>
          <p:nvPr/>
        </p:nvSpPr>
        <p:spPr>
          <a:xfrm>
            <a:off x="1266825" y="1495425"/>
            <a:ext cx="30175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Sudden SNHL</a:t>
            </a:r>
            <a:endParaRPr lang="en-US" sz="1800" dirty="0"/>
          </a:p>
        </p:txBody>
      </p:sp>
      <p:sp>
        <p:nvSpPr>
          <p:cNvPr id="25" name="SK-3-text-24"/>
          <p:cNvSpPr/>
          <p:nvPr/>
        </p:nvSpPr>
        <p:spPr>
          <a:xfrm>
            <a:off x="666750" y="2085975"/>
            <a:ext cx="50006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Definition: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Hearing loss of ≥30 dB over ≥3 frequencies, developing over ≤72 hours. Often unilateral.</a:t>
            </a:r>
            <a:endParaRPr lang="en-US" sz="1200" dirty="0"/>
          </a:p>
        </p:txBody>
      </p:sp>
      <p:sp>
        <p:nvSpPr>
          <p:cNvPr id="26" name="SK-3-text-25"/>
          <p:cNvSpPr/>
          <p:nvPr/>
        </p:nvSpPr>
        <p:spPr>
          <a:xfrm>
            <a:off x="857250" y="2906911"/>
            <a:ext cx="46196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ACTION</a:t>
            </a:r>
            <a:endParaRPr lang="en-US" sz="1350" dirty="0"/>
          </a:p>
        </p:txBody>
      </p:sp>
      <p:sp>
        <p:nvSpPr>
          <p:cNvPr id="27" name="SK-3-text-26"/>
          <p:cNvSpPr/>
          <p:nvPr/>
        </p:nvSpPr>
        <p:spPr>
          <a:xfrm>
            <a:off x="857250" y="3230761"/>
            <a:ext cx="60350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SAME-DAY ENT REFERRAL (EMERGENCY)</a:t>
            </a:r>
            <a:endParaRPr lang="en-US" sz="1200" dirty="0"/>
          </a:p>
        </p:txBody>
      </p:sp>
      <p:sp>
        <p:nvSpPr>
          <p:cNvPr id="28" name="SK-3-text-27"/>
          <p:cNvSpPr/>
          <p:nvPr/>
        </p:nvSpPr>
        <p:spPr>
          <a:xfrm>
            <a:off x="947737" y="3773686"/>
            <a:ext cx="4719638" cy="4457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High-dose Prednisolone:</a:t>
            </a: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 mg/kg/day (max 60 mg) for 14 days, starting immediately. </a:t>
            </a:r>
            <a:r>
              <a:rPr lang="en-US" sz="900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BNF MAY 2026</a:t>
            </a:r>
            <a:endParaRPr lang="en-US" sz="1125" dirty="0"/>
          </a:p>
        </p:txBody>
      </p:sp>
      <p:sp>
        <p:nvSpPr>
          <p:cNvPr id="29" name="SK-3-text-28"/>
          <p:cNvSpPr/>
          <p:nvPr/>
        </p:nvSpPr>
        <p:spPr>
          <a:xfrm>
            <a:off x="947737" y="4333726"/>
            <a:ext cx="47196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Prognosis:</a:t>
            </a: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Earlier treatment significantly improves hearing recovery outcomes.</a:t>
            </a:r>
            <a:endParaRPr lang="en-US" sz="1125" dirty="0"/>
          </a:p>
        </p:txBody>
      </p:sp>
      <p:sp>
        <p:nvSpPr>
          <p:cNvPr id="30" name="SK-3-text-29"/>
          <p:cNvSpPr/>
          <p:nvPr/>
        </p:nvSpPr>
        <p:spPr>
          <a:xfrm>
            <a:off x="947737" y="4848076"/>
            <a:ext cx="47196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Net:</a:t>
            </a: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MRI required to exclude acoustic neuroma (vestibular schwannoma).</a:t>
            </a:r>
            <a:endParaRPr lang="en-US" sz="1125" dirty="0"/>
          </a:p>
        </p:txBody>
      </p:sp>
      <p:sp>
        <p:nvSpPr>
          <p:cNvPr id="31" name="SK-3-text-30"/>
          <p:cNvSpPr/>
          <p:nvPr/>
        </p:nvSpPr>
        <p:spPr>
          <a:xfrm>
            <a:off x="7124700" y="1495425"/>
            <a:ext cx="46634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Mastoiditis</a:t>
            </a:r>
            <a:endParaRPr lang="en-US" sz="1800" dirty="0"/>
          </a:p>
        </p:txBody>
      </p:sp>
      <p:sp>
        <p:nvSpPr>
          <p:cNvPr id="32" name="SK-3-text-31"/>
          <p:cNvSpPr/>
          <p:nvPr/>
        </p:nvSpPr>
        <p:spPr>
          <a:xfrm>
            <a:off x="6524625" y="2085975"/>
            <a:ext cx="500062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Complication of Acute Otitis Media (AOM). Requires rapid identification of physical signs.</a:t>
            </a:r>
            <a:endParaRPr lang="en-US" sz="1200" dirty="0"/>
          </a:p>
        </p:txBody>
      </p:sp>
      <p:sp>
        <p:nvSpPr>
          <p:cNvPr id="33" name="SK-3-text-32"/>
          <p:cNvSpPr/>
          <p:nvPr/>
        </p:nvSpPr>
        <p:spPr>
          <a:xfrm>
            <a:off x="6715125" y="2906911"/>
            <a:ext cx="46196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EMERGENCY ADMISSION</a:t>
            </a:r>
            <a:endParaRPr lang="en-US" sz="1350" dirty="0"/>
          </a:p>
        </p:txBody>
      </p:sp>
      <p:sp>
        <p:nvSpPr>
          <p:cNvPr id="34" name="SK-3-text-33"/>
          <p:cNvSpPr/>
          <p:nvPr/>
        </p:nvSpPr>
        <p:spPr>
          <a:xfrm>
            <a:off x="6715125" y="3230761"/>
            <a:ext cx="49377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SAME-DAY A&amp;E + ENT REFERRAL</a:t>
            </a:r>
            <a:endParaRPr lang="en-US" sz="1200" dirty="0"/>
          </a:p>
        </p:txBody>
      </p:sp>
      <p:sp>
        <p:nvSpPr>
          <p:cNvPr id="35" name="SK-3-text-34"/>
          <p:cNvSpPr/>
          <p:nvPr/>
        </p:nvSpPr>
        <p:spPr>
          <a:xfrm>
            <a:off x="6805613" y="3773686"/>
            <a:ext cx="47196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Features:</a:t>
            </a: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Post-auricular swelling, erythema, tenderness, and loss of post-auricular crease.</a:t>
            </a:r>
            <a:endParaRPr lang="en-US" sz="1125" dirty="0"/>
          </a:p>
        </p:txBody>
      </p:sp>
      <p:sp>
        <p:nvSpPr>
          <p:cNvPr id="36" name="SK-3-text-35"/>
          <p:cNvSpPr/>
          <p:nvPr/>
        </p:nvSpPr>
        <p:spPr>
          <a:xfrm>
            <a:off x="6805613" y="4288036"/>
            <a:ext cx="47196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Management:</a:t>
            </a: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IV antibiotics (Ceftriaxone) ± surgical drainage (Cortical Mastoidectomy).</a:t>
            </a:r>
            <a:endParaRPr lang="en-US" sz="1125" dirty="0"/>
          </a:p>
        </p:txBody>
      </p:sp>
      <p:sp>
        <p:nvSpPr>
          <p:cNvPr id="37" name="SK-3-text-36"/>
          <p:cNvSpPr/>
          <p:nvPr/>
        </p:nvSpPr>
        <p:spPr>
          <a:xfrm>
            <a:off x="6805613" y="4802386"/>
            <a:ext cx="47196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Complications:</a:t>
            </a: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Subperiosteal abscess, meningitis, intracranial abscess.</a:t>
            </a:r>
            <a:endParaRPr lang="en-US" sz="1125" dirty="0"/>
          </a:p>
        </p:txBody>
      </p:sp>
      <p:sp>
        <p:nvSpPr>
          <p:cNvPr id="38" name="SK-3-text-37"/>
          <p:cNvSpPr/>
          <p:nvPr/>
        </p:nvSpPr>
        <p:spPr>
          <a:xfrm>
            <a:off x="6893719" y="5602486"/>
            <a:ext cx="5298281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CARDINAL SIGN: Pinna displaced forward and downward.</a:t>
            </a:r>
            <a:endParaRPr lang="en-US" sz="11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76275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52525"/>
            <a:ext cx="5572125" cy="532447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390650"/>
            <a:ext cx="5095875" cy="45720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461641"/>
            <a:ext cx="285750" cy="22860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076450"/>
            <a:ext cx="166688" cy="196007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424857"/>
            <a:ext cx="166688" cy="523875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101132"/>
            <a:ext cx="166688" cy="196007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3449538"/>
            <a:ext cx="166688" cy="431304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5219700"/>
            <a:ext cx="5095875" cy="1019175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152525"/>
            <a:ext cx="5572125" cy="5324475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0" y="1390650"/>
            <a:ext cx="5095875" cy="45720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24625" y="1461641"/>
            <a:ext cx="285750" cy="228600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2076450"/>
            <a:ext cx="166688" cy="458391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2687241"/>
            <a:ext cx="166688" cy="523875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3363516"/>
            <a:ext cx="166688" cy="196007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4600575"/>
            <a:ext cx="5095875" cy="1019175"/>
          </a:xfrm>
          <a:prstGeom prst="rect">
            <a:avLst/>
          </a:prstGeom>
        </p:spPr>
      </p:pic>
      <p:sp>
        <p:nvSpPr>
          <p:cNvPr id="19" name="SK-4-text-18"/>
          <p:cNvSpPr/>
          <p:nvPr/>
        </p:nvSpPr>
        <p:spPr>
          <a:xfrm>
            <a:off x="523875" y="190500"/>
            <a:ext cx="4800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 EMERGENCIES</a:t>
            </a:r>
            <a:endParaRPr lang="en-US" sz="2100" dirty="0"/>
          </a:p>
        </p:txBody>
      </p:sp>
      <p:sp>
        <p:nvSpPr>
          <p:cNvPr id="20" name="SK-4-text-19"/>
          <p:cNvSpPr/>
          <p:nvPr/>
        </p:nvSpPr>
        <p:spPr>
          <a:xfrm>
            <a:off x="523875" y="609600"/>
            <a:ext cx="84353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Malignant Otitis Externa &amp; Perichondritis</a:t>
            </a:r>
            <a:endParaRPr lang="en-US" sz="1350" dirty="0"/>
          </a:p>
        </p:txBody>
      </p:sp>
      <p:sp>
        <p:nvSpPr>
          <p:cNvPr id="21" name="SK-4-text-20"/>
          <p:cNvSpPr/>
          <p:nvPr/>
        </p:nvSpPr>
        <p:spPr>
          <a:xfrm>
            <a:off x="1143000" y="1404938"/>
            <a:ext cx="603504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Malignant Otitis Externa</a:t>
            </a:r>
            <a:endParaRPr lang="en-US" sz="1650" dirty="0"/>
          </a:p>
        </p:txBody>
      </p:sp>
      <p:sp>
        <p:nvSpPr>
          <p:cNvPr id="22" name="SK-4-text-21"/>
          <p:cNvSpPr/>
          <p:nvPr/>
        </p:nvSpPr>
        <p:spPr>
          <a:xfrm>
            <a:off x="881063" y="2038350"/>
            <a:ext cx="11155680" cy="23410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Groups: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Elderly diabetics or immunocompromised patients.</a:t>
            </a:r>
            <a:endParaRPr lang="en-US" sz="1200" dirty="0"/>
          </a:p>
        </p:txBody>
      </p:sp>
      <p:sp>
        <p:nvSpPr>
          <p:cNvPr id="23" name="SK-4-text-22"/>
          <p:cNvSpPr/>
          <p:nvPr/>
        </p:nvSpPr>
        <p:spPr>
          <a:xfrm>
            <a:off x="881063" y="2386757"/>
            <a:ext cx="4833938" cy="561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Features: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Severe, relentless deep-seated pain; granulation tissue on canal floor.</a:t>
            </a:r>
            <a:endParaRPr lang="en-US" sz="1200" dirty="0"/>
          </a:p>
        </p:txBody>
      </p:sp>
      <p:sp>
        <p:nvSpPr>
          <p:cNvPr id="24" name="SK-4-text-23"/>
          <p:cNvSpPr/>
          <p:nvPr/>
        </p:nvSpPr>
        <p:spPr>
          <a:xfrm>
            <a:off x="881063" y="3063032"/>
            <a:ext cx="10424160" cy="23410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Pathogen: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050" b="1" kern="0" spc="60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PSEUDOMONAS AERUGINOSA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invading the skull base.</a:t>
            </a:r>
            <a:endParaRPr lang="en-US" sz="1200" dirty="0"/>
          </a:p>
        </p:txBody>
      </p:sp>
      <p:sp>
        <p:nvSpPr>
          <p:cNvPr id="25" name="SK-4-text-24"/>
          <p:cNvSpPr/>
          <p:nvPr/>
        </p:nvSpPr>
        <p:spPr>
          <a:xfrm>
            <a:off x="881063" y="3411438"/>
            <a:ext cx="4833938" cy="46940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DANGER: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Facial nerve palsy (CN VII) is a sinister, late complication.</a:t>
            </a:r>
            <a:endParaRPr lang="en-US" sz="1200" dirty="0"/>
          </a:p>
        </p:txBody>
      </p:sp>
      <p:sp>
        <p:nvSpPr>
          <p:cNvPr id="26" name="SK-4-text-25"/>
          <p:cNvSpPr/>
          <p:nvPr/>
        </p:nvSpPr>
        <p:spPr>
          <a:xfrm>
            <a:off x="762000" y="5362575"/>
            <a:ext cx="4810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ACTION</a:t>
            </a:r>
            <a:endParaRPr lang="en-US" sz="1050" dirty="0"/>
          </a:p>
        </p:txBody>
      </p:sp>
      <p:sp>
        <p:nvSpPr>
          <p:cNvPr id="27" name="SK-4-text-26"/>
          <p:cNvSpPr/>
          <p:nvPr/>
        </p:nvSpPr>
        <p:spPr>
          <a:xfrm>
            <a:off x="762000" y="5638800"/>
            <a:ext cx="48101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SAME-DAY ENT REFERRAL + IV Anti-pseudomonals + CT Temporal Bone</a:t>
            </a:r>
            <a:endParaRPr lang="en-US" sz="1200" dirty="0"/>
          </a:p>
        </p:txBody>
      </p:sp>
      <p:sp>
        <p:nvSpPr>
          <p:cNvPr id="28" name="SK-4-text-27"/>
          <p:cNvSpPr/>
          <p:nvPr/>
        </p:nvSpPr>
        <p:spPr>
          <a:xfrm>
            <a:off x="7000875" y="1404938"/>
            <a:ext cx="519112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Perichondritis of Pinna</a:t>
            </a:r>
            <a:endParaRPr lang="en-US" sz="1650" dirty="0"/>
          </a:p>
        </p:txBody>
      </p:sp>
      <p:sp>
        <p:nvSpPr>
          <p:cNvPr id="29" name="SK-4-text-28"/>
          <p:cNvSpPr/>
          <p:nvPr/>
        </p:nvSpPr>
        <p:spPr>
          <a:xfrm>
            <a:off x="6738938" y="2038350"/>
            <a:ext cx="4833938" cy="4964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Cardinal Sign: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Erythema and swelling </a:t>
            </a: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sparing the lobule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(no cartilage).</a:t>
            </a:r>
            <a:endParaRPr lang="en-US" sz="1200" dirty="0"/>
          </a:p>
        </p:txBody>
      </p:sp>
      <p:sp>
        <p:nvSpPr>
          <p:cNvPr id="30" name="SK-4-text-29"/>
          <p:cNvSpPr/>
          <p:nvPr/>
        </p:nvSpPr>
        <p:spPr>
          <a:xfrm>
            <a:off x="6738938" y="2649141"/>
            <a:ext cx="4833938" cy="561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Etiology: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Often follows trauma or high ear piercing (Pseudomonas / S. aureus).</a:t>
            </a:r>
            <a:endParaRPr lang="en-US" sz="1200" dirty="0"/>
          </a:p>
        </p:txBody>
      </p:sp>
      <p:sp>
        <p:nvSpPr>
          <p:cNvPr id="31" name="SK-4-text-30"/>
          <p:cNvSpPr/>
          <p:nvPr/>
        </p:nvSpPr>
        <p:spPr>
          <a:xfrm>
            <a:off x="6738938" y="3325416"/>
            <a:ext cx="5453063" cy="23410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Management: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Oral Ciprofloxacin 7–14 days (BNF 2026).</a:t>
            </a:r>
            <a:endParaRPr lang="en-US" sz="1200" dirty="0"/>
          </a:p>
        </p:txBody>
      </p:sp>
      <p:sp>
        <p:nvSpPr>
          <p:cNvPr id="32" name="SK-4-text-31"/>
          <p:cNvSpPr/>
          <p:nvPr/>
        </p:nvSpPr>
        <p:spPr>
          <a:xfrm>
            <a:off x="6619875" y="4743450"/>
            <a:ext cx="4810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MANAGEMENT PATHWAY</a:t>
            </a:r>
            <a:endParaRPr lang="en-US" sz="1050" dirty="0"/>
          </a:p>
        </p:txBody>
      </p:sp>
      <p:sp>
        <p:nvSpPr>
          <p:cNvPr id="33" name="SK-4-text-32"/>
          <p:cNvSpPr/>
          <p:nvPr/>
        </p:nvSpPr>
        <p:spPr>
          <a:xfrm>
            <a:off x="6619875" y="5019675"/>
            <a:ext cx="48101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 with Ciprofloxacin; Refer to ENT for drainage if an abscess develops.</a:t>
            </a:r>
            <a:endParaRPr lang="en-US" sz="1200" dirty="0"/>
          </a:p>
        </p:txBody>
      </p:sp>
      <p:sp>
        <p:nvSpPr>
          <p:cNvPr id="34" name="SK-4-text-33"/>
          <p:cNvSpPr/>
          <p:nvPr/>
        </p:nvSpPr>
        <p:spPr>
          <a:xfrm>
            <a:off x="6572250" y="5715000"/>
            <a:ext cx="953885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highlight>
                  <a:srgbClr val="2C3E50"/>
                </a:highlight>
                <a:latin typeface="Inter" pitchFamily="34" charset="0"/>
                <a:ea typeface="Inter" pitchFamily="34" charset="-122"/>
                <a:cs typeface="Inter" pitchFamily="34" charset="-120"/>
              </a:rPr>
              <a:t>AKT PEARL</a:t>
            </a:r>
            <a:endParaRPr lang="en-US" sz="900" dirty="0"/>
          </a:p>
        </p:txBody>
      </p:sp>
      <p:sp>
        <p:nvSpPr>
          <p:cNvPr id="35" name="SK-4-text-34"/>
          <p:cNvSpPr/>
          <p:nvPr/>
        </p:nvSpPr>
        <p:spPr>
          <a:xfrm>
            <a:off x="6477000" y="6038850"/>
            <a:ext cx="5715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5D6D7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Lobule involvement = Cellulitis; Sparing lobule = Perichondritis.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7627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52525"/>
            <a:ext cx="3619500" cy="5324475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481138"/>
            <a:ext cx="285750" cy="22860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981200"/>
            <a:ext cx="166688" cy="166688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852738"/>
            <a:ext cx="166688" cy="166688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3481388"/>
            <a:ext cx="166688" cy="166688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0" y="1152525"/>
            <a:ext cx="3619500" cy="5324475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0" y="1634430"/>
            <a:ext cx="285750" cy="236339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2295525"/>
            <a:ext cx="166688" cy="166688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0" y="3167063"/>
            <a:ext cx="166688" cy="166688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4038600"/>
            <a:ext cx="166688" cy="166688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91500" y="1152525"/>
            <a:ext cx="3619500" cy="2958405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82000" y="1364456"/>
            <a:ext cx="285750" cy="22860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82000" y="1766888"/>
            <a:ext cx="166688" cy="166688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82000" y="2271713"/>
            <a:ext cx="166688" cy="166688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91500" y="4301430"/>
            <a:ext cx="3619500" cy="217557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29625" y="4582418"/>
            <a:ext cx="285750" cy="228600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29625" y="5348139"/>
            <a:ext cx="166688" cy="137220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29625" y="5825430"/>
            <a:ext cx="166688" cy="137220"/>
          </a:xfrm>
          <a:prstGeom prst="rect">
            <a:avLst/>
          </a:prstGeom>
        </p:spPr>
      </p:pic>
      <p:sp>
        <p:nvSpPr>
          <p:cNvPr id="23" name="SK-5-text-22"/>
          <p:cNvSpPr/>
          <p:nvPr/>
        </p:nvSpPr>
        <p:spPr>
          <a:xfrm>
            <a:off x="523875" y="190500"/>
            <a:ext cx="4800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 EMERGENCIES</a:t>
            </a:r>
            <a:endParaRPr lang="en-US" sz="2100" dirty="0"/>
          </a:p>
        </p:txBody>
      </p:sp>
      <p:sp>
        <p:nvSpPr>
          <p:cNvPr id="24" name="SK-5-text-23"/>
          <p:cNvSpPr/>
          <p:nvPr/>
        </p:nvSpPr>
        <p:spPr>
          <a:xfrm>
            <a:off x="523875" y="609600"/>
            <a:ext cx="80238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Management &amp; Referral Pathways</a:t>
            </a:r>
            <a:endParaRPr lang="en-US" sz="1350" dirty="0"/>
          </a:p>
        </p:txBody>
      </p:sp>
      <p:sp>
        <p:nvSpPr>
          <p:cNvPr id="25" name="SK-5-text-24"/>
          <p:cNvSpPr/>
          <p:nvPr/>
        </p:nvSpPr>
        <p:spPr>
          <a:xfrm>
            <a:off x="1066800" y="1438275"/>
            <a:ext cx="477774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Auricular Haematoma</a:t>
            </a:r>
            <a:endParaRPr lang="en-US" sz="1650" dirty="0"/>
          </a:p>
        </p:txBody>
      </p:sp>
      <p:sp>
        <p:nvSpPr>
          <p:cNvPr id="26" name="SK-5-text-25"/>
          <p:cNvSpPr/>
          <p:nvPr/>
        </p:nvSpPr>
        <p:spPr>
          <a:xfrm>
            <a:off x="928688" y="1943100"/>
            <a:ext cx="2786063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455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Collection of blood between </a:t>
            </a:r>
            <a:r>
              <a:rPr lang="en-US" sz="1275" b="1" dirty="0">
                <a:solidFill>
                  <a:srgbClr val="4455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perichondrium and cartilage</a:t>
            </a:r>
            <a:r>
              <a:rPr lang="en-US" sz="1275" dirty="0">
                <a:solidFill>
                  <a:srgbClr val="4455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following blunt trauma.</a:t>
            </a:r>
            <a:endParaRPr lang="en-US" sz="1275" dirty="0"/>
          </a:p>
        </p:txBody>
      </p:sp>
      <p:sp>
        <p:nvSpPr>
          <p:cNvPr id="27" name="SK-5-text-26"/>
          <p:cNvSpPr/>
          <p:nvPr/>
        </p:nvSpPr>
        <p:spPr>
          <a:xfrm>
            <a:off x="928688" y="2814638"/>
            <a:ext cx="278606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Risk:</a:t>
            </a:r>
            <a:r>
              <a:rPr lang="en-US" sz="1275" dirty="0">
                <a:solidFill>
                  <a:srgbClr val="4455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Cartilage necrosis leading to permanent "Cauliflower Ear".</a:t>
            </a:r>
            <a:endParaRPr lang="en-US" sz="1275" dirty="0"/>
          </a:p>
        </p:txBody>
      </p:sp>
      <p:sp>
        <p:nvSpPr>
          <p:cNvPr id="28" name="SK-5-text-27"/>
          <p:cNvSpPr/>
          <p:nvPr/>
        </p:nvSpPr>
        <p:spPr>
          <a:xfrm>
            <a:off x="928688" y="3443288"/>
            <a:ext cx="2786063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Action:</a:t>
            </a:r>
            <a:r>
              <a:rPr lang="en-US" sz="1275" dirty="0">
                <a:solidFill>
                  <a:srgbClr val="4455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Urgent aspiration and compression dressing. Refer ENT if recurrent.</a:t>
            </a:r>
            <a:endParaRPr lang="en-US" sz="1275" dirty="0"/>
          </a:p>
        </p:txBody>
      </p:sp>
      <p:sp>
        <p:nvSpPr>
          <p:cNvPr id="29" name="SK-5-text-28"/>
          <p:cNvSpPr/>
          <p:nvPr/>
        </p:nvSpPr>
        <p:spPr>
          <a:xfrm>
            <a:off x="4972050" y="1438275"/>
            <a:ext cx="264795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Traumatic TM Perforation</a:t>
            </a:r>
            <a:endParaRPr lang="en-US" sz="1650" dirty="0"/>
          </a:p>
        </p:txBody>
      </p:sp>
      <p:sp>
        <p:nvSpPr>
          <p:cNvPr id="30" name="SK-5-text-29"/>
          <p:cNvSpPr/>
          <p:nvPr/>
        </p:nvSpPr>
        <p:spPr>
          <a:xfrm>
            <a:off x="4833938" y="2257425"/>
            <a:ext cx="2786063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455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Caused by barotrauma, slaps, cotton buds, or explosions. Severe pain followed by hearing loss.</a:t>
            </a:r>
            <a:endParaRPr lang="en-US" sz="1275" dirty="0"/>
          </a:p>
        </p:txBody>
      </p:sp>
      <p:sp>
        <p:nvSpPr>
          <p:cNvPr id="31" name="SK-5-text-30"/>
          <p:cNvSpPr/>
          <p:nvPr/>
        </p:nvSpPr>
        <p:spPr>
          <a:xfrm>
            <a:off x="4833938" y="3128963"/>
            <a:ext cx="2786063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Management:</a:t>
            </a:r>
            <a:r>
              <a:rPr lang="en-US" sz="1275" dirty="0">
                <a:solidFill>
                  <a:srgbClr val="4455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Keep ear strictly dry. Most heal spontaneously in 6–8 weeks.</a:t>
            </a:r>
            <a:endParaRPr lang="en-US" sz="1275" dirty="0"/>
          </a:p>
        </p:txBody>
      </p:sp>
      <p:sp>
        <p:nvSpPr>
          <p:cNvPr id="32" name="SK-5-text-31"/>
          <p:cNvSpPr/>
          <p:nvPr/>
        </p:nvSpPr>
        <p:spPr>
          <a:xfrm>
            <a:off x="4833938" y="4000500"/>
            <a:ext cx="2786063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Referral:</a:t>
            </a:r>
            <a:r>
              <a:rPr lang="en-US" sz="1275" dirty="0">
                <a:solidFill>
                  <a:srgbClr val="4455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Not healed by 8 weeks or if ossicular chain disruption suspected.</a:t>
            </a:r>
            <a:endParaRPr lang="en-US" sz="1275" dirty="0"/>
          </a:p>
        </p:txBody>
      </p:sp>
      <p:sp>
        <p:nvSpPr>
          <p:cNvPr id="33" name="SK-5-text-32"/>
          <p:cNvSpPr/>
          <p:nvPr/>
        </p:nvSpPr>
        <p:spPr>
          <a:xfrm>
            <a:off x="8782050" y="1343025"/>
            <a:ext cx="340995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 Foreign Bodies</a:t>
            </a:r>
            <a:endParaRPr lang="en-US" sz="1425" dirty="0"/>
          </a:p>
        </p:txBody>
      </p:sp>
      <p:sp>
        <p:nvSpPr>
          <p:cNvPr id="34" name="SK-5-text-33"/>
          <p:cNvSpPr/>
          <p:nvPr/>
        </p:nvSpPr>
        <p:spPr>
          <a:xfrm>
            <a:off x="8643938" y="1728788"/>
            <a:ext cx="29765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455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gentle attempt at removal only if cooperative and visible.</a:t>
            </a:r>
            <a:endParaRPr lang="en-US" sz="1125" dirty="0"/>
          </a:p>
        </p:txBody>
      </p:sp>
      <p:sp>
        <p:nvSpPr>
          <p:cNvPr id="35" name="SK-5-text-34"/>
          <p:cNvSpPr/>
          <p:nvPr/>
        </p:nvSpPr>
        <p:spPr>
          <a:xfrm>
            <a:off x="8643938" y="2233613"/>
            <a:ext cx="29765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455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blind instrumentation</a:t>
            </a:r>
            <a:r>
              <a:rPr lang="en-US" sz="1125" dirty="0">
                <a:solidFill>
                  <a:srgbClr val="4455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without good visualization.</a:t>
            </a:r>
            <a:endParaRPr lang="en-US" sz="1125" dirty="0"/>
          </a:p>
        </p:txBody>
      </p:sp>
      <p:sp>
        <p:nvSpPr>
          <p:cNvPr id="36" name="SK-5-text-35"/>
          <p:cNvSpPr/>
          <p:nvPr/>
        </p:nvSpPr>
        <p:spPr>
          <a:xfrm>
            <a:off x="8829675" y="4539555"/>
            <a:ext cx="336232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BUTTON BATTERY</a:t>
            </a:r>
            <a:endParaRPr lang="en-US" sz="1650" dirty="0"/>
          </a:p>
        </p:txBody>
      </p:sp>
      <p:sp>
        <p:nvSpPr>
          <p:cNvPr id="37" name="SK-5-text-36"/>
          <p:cNvSpPr/>
          <p:nvPr/>
        </p:nvSpPr>
        <p:spPr>
          <a:xfrm>
            <a:off x="8429625" y="4949130"/>
            <a:ext cx="376237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SAME-DAY EMERGENCY REFERRAL</a:t>
            </a:r>
            <a:endParaRPr lang="en-US" sz="1350" dirty="0"/>
          </a:p>
        </p:txBody>
      </p:sp>
      <p:sp>
        <p:nvSpPr>
          <p:cNvPr id="38" name="SK-5-text-37"/>
          <p:cNvSpPr/>
          <p:nvPr/>
        </p:nvSpPr>
        <p:spPr>
          <a:xfrm>
            <a:off x="8634413" y="5293816"/>
            <a:ext cx="2871788" cy="38204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Alkali leakage causes rapid liquefactive necrosis of tissues and cartilage.</a:t>
            </a:r>
            <a:endParaRPr lang="en-US" sz="1125" dirty="0"/>
          </a:p>
        </p:txBody>
      </p:sp>
      <p:sp>
        <p:nvSpPr>
          <p:cNvPr id="39" name="SK-5-text-38"/>
          <p:cNvSpPr/>
          <p:nvPr/>
        </p:nvSpPr>
        <p:spPr>
          <a:xfrm>
            <a:off x="8634413" y="5771108"/>
            <a:ext cx="3128963" cy="38204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Consider an emergency in any body orifice (Ear, Nose, Throat).</a:t>
            </a:r>
            <a:endParaRPr lang="en-US" sz="11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676275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81075"/>
            <a:ext cx="5572125" cy="564832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162050"/>
            <a:ext cx="5114925" cy="36195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209675"/>
            <a:ext cx="238125" cy="19050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666875"/>
            <a:ext cx="209550" cy="20955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188666"/>
            <a:ext cx="209550" cy="20955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710458"/>
            <a:ext cx="209550" cy="209550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034308"/>
            <a:ext cx="209550" cy="20955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556099"/>
            <a:ext cx="5114925" cy="866775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2475" y="3717727"/>
            <a:ext cx="166688" cy="13722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981075"/>
            <a:ext cx="5572125" cy="222885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162050"/>
            <a:ext cx="5114925" cy="361950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209675"/>
            <a:ext cx="238125" cy="190500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1647825"/>
            <a:ext cx="190500" cy="152400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1956346"/>
            <a:ext cx="190500" cy="152400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2264866"/>
            <a:ext cx="5114925" cy="590550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81775" y="2407444"/>
            <a:ext cx="166688" cy="137220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3362325"/>
            <a:ext cx="5572125" cy="3267075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3543300"/>
            <a:ext cx="5114925" cy="361950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3590925"/>
            <a:ext cx="238125" cy="190500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4029075"/>
            <a:ext cx="5114925" cy="381000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10350" y="4141143"/>
            <a:ext cx="190500" cy="156865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4486275"/>
            <a:ext cx="5114925" cy="381000"/>
          </a:xfrm>
          <a:prstGeom prst="rect">
            <a:avLst/>
          </a:prstGeom>
        </p:spPr>
      </p:pic>
      <p:pic>
        <p:nvPicPr>
          <p:cNvPr id="26" name="SK-6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10350" y="4598343"/>
            <a:ext cx="190500" cy="156865"/>
          </a:xfrm>
          <a:prstGeom prst="rect">
            <a:avLst/>
          </a:prstGeom>
        </p:spPr>
      </p:pic>
      <p:pic>
        <p:nvPicPr>
          <p:cNvPr id="27" name="SK-6-img-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4943475"/>
            <a:ext cx="5114925" cy="381000"/>
          </a:xfrm>
          <a:prstGeom prst="rect">
            <a:avLst/>
          </a:prstGeom>
        </p:spPr>
      </p:pic>
      <p:pic>
        <p:nvPicPr>
          <p:cNvPr id="28" name="SK-6-img-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10350" y="5055543"/>
            <a:ext cx="190500" cy="156865"/>
          </a:xfrm>
          <a:prstGeom prst="rect">
            <a:avLst/>
          </a:prstGeom>
        </p:spPr>
      </p:pic>
      <p:pic>
        <p:nvPicPr>
          <p:cNvPr id="29" name="SK-6-img-2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5400675"/>
            <a:ext cx="5114925" cy="381000"/>
          </a:xfrm>
          <a:prstGeom prst="rect">
            <a:avLst/>
          </a:prstGeom>
        </p:spPr>
      </p:pic>
      <p:pic>
        <p:nvPicPr>
          <p:cNvPr id="30" name="SK-6-img-2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10350" y="5512743"/>
            <a:ext cx="190500" cy="156865"/>
          </a:xfrm>
          <a:prstGeom prst="rect">
            <a:avLst/>
          </a:prstGeom>
        </p:spPr>
      </p:pic>
      <p:pic>
        <p:nvPicPr>
          <p:cNvPr id="31" name="SK-6-img-3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7475" y="5857875"/>
            <a:ext cx="5114925" cy="590550"/>
          </a:xfrm>
          <a:prstGeom prst="rect">
            <a:avLst/>
          </a:prstGeom>
        </p:spPr>
      </p:pic>
      <p:sp>
        <p:nvSpPr>
          <p:cNvPr id="32" name="SK-6-text-31"/>
          <p:cNvSpPr/>
          <p:nvPr/>
        </p:nvSpPr>
        <p:spPr>
          <a:xfrm>
            <a:off x="523875" y="152400"/>
            <a:ext cx="928116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EPISTAXIS MANAGEMENT PROTOCOL</a:t>
            </a:r>
            <a:endParaRPr lang="en-US" sz="2100" dirty="0"/>
          </a:p>
        </p:txBody>
      </p:sp>
      <p:sp>
        <p:nvSpPr>
          <p:cNvPr id="33" name="SK-6-text-32"/>
          <p:cNvSpPr/>
          <p:nvPr/>
        </p:nvSpPr>
        <p:spPr>
          <a:xfrm>
            <a:off x="523875" y="571500"/>
            <a:ext cx="106984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Step-by-Step Clinical Management &amp; Referral Criteria</a:t>
            </a:r>
            <a:endParaRPr lang="en-US" sz="1350" dirty="0"/>
          </a:p>
        </p:txBody>
      </p:sp>
      <p:sp>
        <p:nvSpPr>
          <p:cNvPr id="34" name="SK-6-text-33"/>
          <p:cNvSpPr/>
          <p:nvPr/>
        </p:nvSpPr>
        <p:spPr>
          <a:xfrm>
            <a:off x="962025" y="1162050"/>
            <a:ext cx="6324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 Aid (10-15 Minutes)</a:t>
            </a:r>
            <a:endParaRPr lang="en-US" sz="1500" dirty="0"/>
          </a:p>
        </p:txBody>
      </p:sp>
      <p:sp>
        <p:nvSpPr>
          <p:cNvPr id="35" name="SK-6-text-34"/>
          <p:cNvSpPr/>
          <p:nvPr/>
        </p:nvSpPr>
        <p:spPr>
          <a:xfrm>
            <a:off x="690563" y="1666875"/>
            <a:ext cx="2286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900" dirty="0"/>
          </a:p>
        </p:txBody>
      </p:sp>
      <p:sp>
        <p:nvSpPr>
          <p:cNvPr id="36" name="SK-6-text-35"/>
          <p:cNvSpPr/>
          <p:nvPr/>
        </p:nvSpPr>
        <p:spPr>
          <a:xfrm>
            <a:off x="914400" y="1647825"/>
            <a:ext cx="4810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Position: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Lean patient forward to prevent swallowing blood (reduces nausea).</a:t>
            </a:r>
            <a:endParaRPr lang="en-US" sz="1200" dirty="0"/>
          </a:p>
        </p:txBody>
      </p:sp>
      <p:sp>
        <p:nvSpPr>
          <p:cNvPr id="37" name="SK-6-text-36"/>
          <p:cNvSpPr/>
          <p:nvPr/>
        </p:nvSpPr>
        <p:spPr>
          <a:xfrm>
            <a:off x="676275" y="2188666"/>
            <a:ext cx="2286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900" dirty="0"/>
          </a:p>
        </p:txBody>
      </p:sp>
      <p:sp>
        <p:nvSpPr>
          <p:cNvPr id="38" name="SK-6-text-37"/>
          <p:cNvSpPr/>
          <p:nvPr/>
        </p:nvSpPr>
        <p:spPr>
          <a:xfrm>
            <a:off x="914400" y="2169616"/>
            <a:ext cx="4810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Compression: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Firmly pinch the SOFT part of the nose continuously for 10–15 mins.</a:t>
            </a:r>
            <a:endParaRPr lang="en-US" sz="1200" dirty="0"/>
          </a:p>
        </p:txBody>
      </p:sp>
      <p:sp>
        <p:nvSpPr>
          <p:cNvPr id="39" name="SK-6-text-38"/>
          <p:cNvSpPr/>
          <p:nvPr/>
        </p:nvSpPr>
        <p:spPr>
          <a:xfrm>
            <a:off x="676275" y="2710458"/>
            <a:ext cx="2286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900" dirty="0"/>
          </a:p>
        </p:txBody>
      </p:sp>
      <p:sp>
        <p:nvSpPr>
          <p:cNvPr id="40" name="SK-6-text-39"/>
          <p:cNvSpPr/>
          <p:nvPr/>
        </p:nvSpPr>
        <p:spPr>
          <a:xfrm>
            <a:off x="914400" y="2691408"/>
            <a:ext cx="112776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Adjuncts: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Breathe through mouth; cold compress to back of neck.</a:t>
            </a:r>
            <a:endParaRPr lang="en-US" sz="1200" dirty="0"/>
          </a:p>
        </p:txBody>
      </p:sp>
      <p:sp>
        <p:nvSpPr>
          <p:cNvPr id="41" name="SK-6-text-40"/>
          <p:cNvSpPr/>
          <p:nvPr/>
        </p:nvSpPr>
        <p:spPr>
          <a:xfrm>
            <a:off x="676275" y="3034308"/>
            <a:ext cx="2286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endParaRPr lang="en-US" sz="900" dirty="0"/>
          </a:p>
        </p:txBody>
      </p:sp>
      <p:sp>
        <p:nvSpPr>
          <p:cNvPr id="42" name="SK-6-text-41"/>
          <p:cNvSpPr/>
          <p:nvPr/>
        </p:nvSpPr>
        <p:spPr>
          <a:xfrm>
            <a:off x="914400" y="3015258"/>
            <a:ext cx="4810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Oral Hygiene: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Spit out blood that enters the throat; do not swallow.</a:t>
            </a:r>
            <a:endParaRPr lang="en-US" sz="1200" dirty="0"/>
          </a:p>
        </p:txBody>
      </p:sp>
      <p:sp>
        <p:nvSpPr>
          <p:cNvPr id="43" name="SK-6-text-42"/>
          <p:cNvSpPr/>
          <p:nvPr/>
        </p:nvSpPr>
        <p:spPr>
          <a:xfrm>
            <a:off x="919162" y="3670399"/>
            <a:ext cx="48291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BLEEDING STOPS:</a:t>
            </a:r>
            <a:endParaRPr lang="en-US" sz="1050" dirty="0"/>
          </a:p>
        </p:txBody>
      </p:sp>
      <p:sp>
        <p:nvSpPr>
          <p:cNvPr id="44" name="SK-6-text-43"/>
          <p:cNvSpPr/>
          <p:nvPr/>
        </p:nvSpPr>
        <p:spPr>
          <a:xfrm>
            <a:off x="752475" y="3908524"/>
            <a:ext cx="4829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blowing, straining, or hot drinks for 48h. Prescribe </a:t>
            </a:r>
            <a:r>
              <a:rPr lang="en-US" sz="105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Naseptin cream</a:t>
            </a:r>
            <a:r>
              <a:rPr lang="en-US" sz="105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(4 weeks) if anterior Kiesselbach's area visible.</a:t>
            </a:r>
            <a:endParaRPr lang="en-US" sz="1050" dirty="0"/>
          </a:p>
        </p:txBody>
      </p:sp>
      <p:sp>
        <p:nvSpPr>
          <p:cNvPr id="45" name="SK-6-text-44"/>
          <p:cNvSpPr/>
          <p:nvPr/>
        </p:nvSpPr>
        <p:spPr>
          <a:xfrm>
            <a:off x="6819900" y="1162050"/>
            <a:ext cx="53721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Persisting or Severe Bleeding</a:t>
            </a:r>
            <a:endParaRPr lang="en-US" sz="1500" dirty="0"/>
          </a:p>
        </p:txBody>
      </p:sp>
      <p:sp>
        <p:nvSpPr>
          <p:cNvPr id="46" name="SK-6-text-45"/>
          <p:cNvSpPr/>
          <p:nvPr/>
        </p:nvSpPr>
        <p:spPr>
          <a:xfrm>
            <a:off x="6753225" y="1647825"/>
            <a:ext cx="54387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Anterior Packing: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Rapid Rhino or ribbon gauze if trained.</a:t>
            </a:r>
            <a:endParaRPr lang="en-US" sz="1200" dirty="0"/>
          </a:p>
        </p:txBody>
      </p:sp>
      <p:sp>
        <p:nvSpPr>
          <p:cNvPr id="47" name="SK-6-text-46"/>
          <p:cNvSpPr/>
          <p:nvPr/>
        </p:nvSpPr>
        <p:spPr>
          <a:xfrm>
            <a:off x="6753225" y="1956346"/>
            <a:ext cx="54387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Silver Nitrate Cautery: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Apply to visible bleeding point.</a:t>
            </a:r>
            <a:endParaRPr lang="en-US" sz="1200" dirty="0"/>
          </a:p>
        </p:txBody>
      </p:sp>
      <p:sp>
        <p:nvSpPr>
          <p:cNvPr id="48" name="SK-6-text-47"/>
          <p:cNvSpPr/>
          <p:nvPr/>
        </p:nvSpPr>
        <p:spPr>
          <a:xfrm>
            <a:off x="6786563" y="2264866"/>
            <a:ext cx="4886325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0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CAUTION:</a:t>
            </a:r>
            <a:r>
              <a:rPr lang="en-US" sz="105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Never cauterize both sides of the septum simultaneously (Risk: Septal Perforation).</a:t>
            </a:r>
            <a:endParaRPr lang="en-US" sz="1050" dirty="0"/>
          </a:p>
        </p:txBody>
      </p:sp>
      <p:sp>
        <p:nvSpPr>
          <p:cNvPr id="49" name="SK-6-text-48"/>
          <p:cNvSpPr/>
          <p:nvPr/>
        </p:nvSpPr>
        <p:spPr>
          <a:xfrm>
            <a:off x="6819900" y="3543300"/>
            <a:ext cx="53721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A&amp;E / ENT Immediately</a:t>
            </a:r>
            <a:endParaRPr lang="en-US" sz="1500" dirty="0"/>
          </a:p>
        </p:txBody>
      </p:sp>
      <p:sp>
        <p:nvSpPr>
          <p:cNvPr id="50" name="SK-6-text-49"/>
          <p:cNvSpPr/>
          <p:nvPr/>
        </p:nvSpPr>
        <p:spPr>
          <a:xfrm>
            <a:off x="6915150" y="4029075"/>
            <a:ext cx="52768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Bleeding not controlled after packing</a:t>
            </a:r>
            <a:endParaRPr lang="en-US" sz="1200" dirty="0"/>
          </a:p>
        </p:txBody>
      </p:sp>
      <p:sp>
        <p:nvSpPr>
          <p:cNvPr id="51" name="SK-6-text-50"/>
          <p:cNvSpPr/>
          <p:nvPr/>
        </p:nvSpPr>
        <p:spPr>
          <a:xfrm>
            <a:off x="6915150" y="4486275"/>
            <a:ext cx="52768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Posterior Epistaxis (high volume, elderly)</a:t>
            </a:r>
            <a:endParaRPr lang="en-US" sz="1200" dirty="0"/>
          </a:p>
        </p:txBody>
      </p:sp>
      <p:sp>
        <p:nvSpPr>
          <p:cNvPr id="52" name="SK-6-text-51"/>
          <p:cNvSpPr/>
          <p:nvPr/>
        </p:nvSpPr>
        <p:spPr>
          <a:xfrm>
            <a:off x="6915150" y="4943475"/>
            <a:ext cx="52768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Anticoagulants (Warfarin, DOAC, Heparin)</a:t>
            </a:r>
            <a:endParaRPr lang="en-US" sz="1200" dirty="0"/>
          </a:p>
        </p:txBody>
      </p:sp>
      <p:sp>
        <p:nvSpPr>
          <p:cNvPr id="53" name="SK-6-text-52"/>
          <p:cNvSpPr/>
          <p:nvPr/>
        </p:nvSpPr>
        <p:spPr>
          <a:xfrm>
            <a:off x="6915150" y="5400675"/>
            <a:ext cx="52768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Hemodynamic instability or severe blood loss</a:t>
            </a:r>
            <a:endParaRPr lang="en-US" sz="1200" dirty="0"/>
          </a:p>
        </p:txBody>
      </p:sp>
      <p:sp>
        <p:nvSpPr>
          <p:cNvPr id="54" name="SK-6-text-53"/>
          <p:cNvSpPr/>
          <p:nvPr/>
        </p:nvSpPr>
        <p:spPr>
          <a:xfrm>
            <a:off x="6581775" y="5857875"/>
            <a:ext cx="4886325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Note: Posterior bleeds often require interventional radiology or surgical ligation.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76275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52525"/>
            <a:ext cx="5572125" cy="5324475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390650"/>
            <a:ext cx="428625" cy="428625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563" y="1490663"/>
            <a:ext cx="285750" cy="22860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2325" y="1500188"/>
            <a:ext cx="628650" cy="209550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057400"/>
            <a:ext cx="119063" cy="119063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628900"/>
            <a:ext cx="119063" cy="119063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200400"/>
            <a:ext cx="119063" cy="9912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5248275"/>
            <a:ext cx="5095875" cy="99060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152525"/>
            <a:ext cx="5572125" cy="5324475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1390650"/>
            <a:ext cx="428625" cy="428625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48438" y="1490663"/>
            <a:ext cx="285750" cy="22860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2057400"/>
            <a:ext cx="119063" cy="119063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2628900"/>
            <a:ext cx="119063" cy="119063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3200400"/>
            <a:ext cx="119063" cy="119063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5214938"/>
            <a:ext cx="5095875" cy="1023938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19875" y="5396805"/>
            <a:ext cx="178594" cy="148828"/>
          </a:xfrm>
          <a:prstGeom prst="rect">
            <a:avLst/>
          </a:prstGeom>
        </p:spPr>
      </p:pic>
      <p:sp>
        <p:nvSpPr>
          <p:cNvPr id="21" name="SK-7-text-20"/>
          <p:cNvSpPr/>
          <p:nvPr/>
        </p:nvSpPr>
        <p:spPr>
          <a:xfrm>
            <a:off x="523875" y="190500"/>
            <a:ext cx="4800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 EMERGENCIES</a:t>
            </a:r>
            <a:endParaRPr lang="en-US" sz="2100" dirty="0"/>
          </a:p>
        </p:txBody>
      </p:sp>
      <p:sp>
        <p:nvSpPr>
          <p:cNvPr id="22" name="SK-7-text-21"/>
          <p:cNvSpPr/>
          <p:nvPr/>
        </p:nvSpPr>
        <p:spPr>
          <a:xfrm>
            <a:off x="523875" y="609600"/>
            <a:ext cx="74066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Septal Haematoma and Nasal Fractures</a:t>
            </a:r>
            <a:endParaRPr lang="en-US" sz="1350" dirty="0"/>
          </a:p>
        </p:txBody>
      </p:sp>
      <p:sp>
        <p:nvSpPr>
          <p:cNvPr id="23" name="SK-7-text-22"/>
          <p:cNvSpPr/>
          <p:nvPr/>
        </p:nvSpPr>
        <p:spPr>
          <a:xfrm>
            <a:off x="1190625" y="1447800"/>
            <a:ext cx="402336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Septal Haematoma</a:t>
            </a:r>
            <a:endParaRPr lang="en-US" sz="1650" dirty="0"/>
          </a:p>
        </p:txBody>
      </p:sp>
      <p:sp>
        <p:nvSpPr>
          <p:cNvPr id="24" name="SK-7-text-23"/>
          <p:cNvSpPr/>
          <p:nvPr/>
        </p:nvSpPr>
        <p:spPr>
          <a:xfrm>
            <a:off x="3438525" y="1500188"/>
            <a:ext cx="623455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</a:t>
            </a:r>
            <a:endParaRPr lang="en-US" sz="900" dirty="0"/>
          </a:p>
        </p:txBody>
      </p:sp>
      <p:sp>
        <p:nvSpPr>
          <p:cNvPr id="25" name="SK-7-text-24"/>
          <p:cNvSpPr/>
          <p:nvPr/>
        </p:nvSpPr>
        <p:spPr>
          <a:xfrm>
            <a:off x="852488" y="2009775"/>
            <a:ext cx="48625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Pathophysiology: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Blood between septal cartilage and perichondrium following trauma.</a:t>
            </a:r>
            <a:endParaRPr lang="en-US" sz="1200" dirty="0"/>
          </a:p>
        </p:txBody>
      </p:sp>
      <p:sp>
        <p:nvSpPr>
          <p:cNvPr id="26" name="SK-7-text-25"/>
          <p:cNvSpPr/>
          <p:nvPr/>
        </p:nvSpPr>
        <p:spPr>
          <a:xfrm>
            <a:off x="852488" y="2581275"/>
            <a:ext cx="48625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Presentation: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Bilateral nasal obstruction, increasing pain, and boggy swelling of the septum.</a:t>
            </a:r>
            <a:endParaRPr lang="en-US" sz="1200" dirty="0"/>
          </a:p>
        </p:txBody>
      </p:sp>
      <p:sp>
        <p:nvSpPr>
          <p:cNvPr id="27" name="SK-7-text-26"/>
          <p:cNvSpPr/>
          <p:nvPr/>
        </p:nvSpPr>
        <p:spPr>
          <a:xfrm>
            <a:off x="852488" y="3152775"/>
            <a:ext cx="48625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Major Risk: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Cartilage necrosis → Abscess → </a:t>
            </a: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Saddle-nose deformity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00" dirty="0"/>
          </a:p>
        </p:txBody>
      </p:sp>
      <p:sp>
        <p:nvSpPr>
          <p:cNvPr id="28" name="SK-7-text-27"/>
          <p:cNvSpPr/>
          <p:nvPr/>
        </p:nvSpPr>
        <p:spPr>
          <a:xfrm>
            <a:off x="762000" y="5391150"/>
            <a:ext cx="4810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ACTION REQUIRED</a:t>
            </a:r>
            <a:endParaRPr lang="en-US" sz="1050" dirty="0"/>
          </a:p>
        </p:txBody>
      </p:sp>
      <p:sp>
        <p:nvSpPr>
          <p:cNvPr id="29" name="SK-7-text-28"/>
          <p:cNvSpPr/>
          <p:nvPr/>
        </p:nvSpPr>
        <p:spPr>
          <a:xfrm>
            <a:off x="762000" y="5638800"/>
            <a:ext cx="48101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SAME-DAY ENT REFERRAL for surgical drainage and prophylactic antibiotics.</a:t>
            </a:r>
            <a:endParaRPr lang="en-US" sz="1200" dirty="0"/>
          </a:p>
        </p:txBody>
      </p:sp>
      <p:sp>
        <p:nvSpPr>
          <p:cNvPr id="30" name="SK-7-text-29"/>
          <p:cNvSpPr/>
          <p:nvPr/>
        </p:nvSpPr>
        <p:spPr>
          <a:xfrm>
            <a:off x="7048500" y="1447800"/>
            <a:ext cx="352044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Nasal Fracture</a:t>
            </a:r>
            <a:endParaRPr lang="en-US" sz="1650" dirty="0"/>
          </a:p>
        </p:txBody>
      </p:sp>
      <p:sp>
        <p:nvSpPr>
          <p:cNvPr id="31" name="SK-7-text-30"/>
          <p:cNvSpPr/>
          <p:nvPr/>
        </p:nvSpPr>
        <p:spPr>
          <a:xfrm>
            <a:off x="6710363" y="2009775"/>
            <a:ext cx="48625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Diagnosis: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Purely clinical assessment. X-ray is unhelpful (does not dictate management).</a:t>
            </a:r>
            <a:endParaRPr lang="en-US" sz="1200" dirty="0"/>
          </a:p>
        </p:txBody>
      </p:sp>
      <p:sp>
        <p:nvSpPr>
          <p:cNvPr id="32" name="SK-7-text-31"/>
          <p:cNvSpPr/>
          <p:nvPr/>
        </p:nvSpPr>
        <p:spPr>
          <a:xfrm>
            <a:off x="6710363" y="2581275"/>
            <a:ext cx="48625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Deformity: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 specific treatment required once septal haematoma is excluded.</a:t>
            </a:r>
            <a:endParaRPr lang="en-US" sz="1200" dirty="0"/>
          </a:p>
        </p:txBody>
      </p:sp>
      <p:sp>
        <p:nvSpPr>
          <p:cNvPr id="33" name="SK-7-text-32"/>
          <p:cNvSpPr/>
          <p:nvPr/>
        </p:nvSpPr>
        <p:spPr>
          <a:xfrm>
            <a:off x="6710363" y="3152775"/>
            <a:ext cx="486251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Soft Tissue:</a:t>
            </a:r>
            <a:r>
              <a:rPr lang="en-US" sz="120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deformity causes obstruction, refer for non-urgent ENT follow-up.</a:t>
            </a:r>
            <a:endParaRPr lang="en-US" sz="1200" dirty="0"/>
          </a:p>
        </p:txBody>
      </p:sp>
      <p:sp>
        <p:nvSpPr>
          <p:cNvPr id="34" name="SK-7-text-33"/>
          <p:cNvSpPr/>
          <p:nvPr/>
        </p:nvSpPr>
        <p:spPr>
          <a:xfrm>
            <a:off x="6912769" y="5357813"/>
            <a:ext cx="527923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Displaced Fractures:</a:t>
            </a: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Refer to ENT OPD within </a:t>
            </a:r>
            <a:r>
              <a:rPr lang="en-US" sz="1125" b="1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7–10 days</a:t>
            </a:r>
            <a:r>
              <a:rPr lang="en-US" sz="112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25" dirty="0"/>
          </a:p>
        </p:txBody>
      </p:sp>
      <p:sp>
        <p:nvSpPr>
          <p:cNvPr id="35" name="SK-7-text-34"/>
          <p:cNvSpPr/>
          <p:nvPr/>
        </p:nvSpPr>
        <p:spPr>
          <a:xfrm>
            <a:off x="6619875" y="5648325"/>
            <a:ext cx="4810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Assessment is best after swelling subsides but </a:t>
            </a:r>
            <a:r>
              <a:rPr lang="en-US" sz="1050" b="1" dirty="0">
                <a:solidFill>
                  <a:srgbClr val="2C3E50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before healing</a:t>
            </a:r>
            <a:r>
              <a:rPr lang="en-US" sz="1050" dirty="0">
                <a:solidFill>
                  <a:srgbClr val="2C3E50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(usually reduce within 2 weeks).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676275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04875"/>
            <a:ext cx="11430000" cy="49530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514475"/>
            <a:ext cx="5572125" cy="2481263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695450"/>
            <a:ext cx="342900" cy="34290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894" y="1779240"/>
            <a:ext cx="214313" cy="17532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152650"/>
            <a:ext cx="202406" cy="202406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733675"/>
            <a:ext cx="202406" cy="177105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314700"/>
            <a:ext cx="202406" cy="166688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148137"/>
            <a:ext cx="5572125" cy="2481263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329113"/>
            <a:ext cx="342900" cy="342900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3894" y="4412903"/>
            <a:ext cx="214313" cy="17532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4786313"/>
            <a:ext cx="202406" cy="202406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5367338"/>
            <a:ext cx="202406" cy="166688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5705475"/>
            <a:ext cx="202406" cy="202406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1514475"/>
            <a:ext cx="5572125" cy="2481263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1695450"/>
            <a:ext cx="342900" cy="342900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31769" y="1779240"/>
            <a:ext cx="214313" cy="175320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2152650"/>
            <a:ext cx="202406" cy="202406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2733675"/>
            <a:ext cx="202406" cy="166688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7475" y="3071813"/>
            <a:ext cx="202406" cy="166688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4148137"/>
            <a:ext cx="5572125" cy="2481263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7475" y="4329113"/>
            <a:ext cx="342900" cy="342900"/>
          </a:xfrm>
          <a:prstGeom prst="rect">
            <a:avLst/>
          </a:prstGeom>
        </p:spPr>
      </p:pic>
      <p:pic>
        <p:nvPicPr>
          <p:cNvPr id="25" name="SK-8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531769" y="4412903"/>
            <a:ext cx="214313" cy="175320"/>
          </a:xfrm>
          <a:prstGeom prst="rect">
            <a:avLst/>
          </a:prstGeom>
        </p:spPr>
      </p:pic>
      <p:pic>
        <p:nvPicPr>
          <p:cNvPr id="26" name="SK-8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67475" y="4786313"/>
            <a:ext cx="202406" cy="166688"/>
          </a:xfrm>
          <a:prstGeom prst="rect">
            <a:avLst/>
          </a:prstGeom>
        </p:spPr>
      </p:pic>
      <p:pic>
        <p:nvPicPr>
          <p:cNvPr id="27" name="SK-8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67475" y="5124450"/>
            <a:ext cx="202406" cy="166688"/>
          </a:xfrm>
          <a:prstGeom prst="rect">
            <a:avLst/>
          </a:prstGeom>
        </p:spPr>
      </p:pic>
      <p:pic>
        <p:nvPicPr>
          <p:cNvPr id="28" name="SK-8-img-2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67475" y="5462588"/>
            <a:ext cx="202406" cy="166688"/>
          </a:xfrm>
          <a:prstGeom prst="rect">
            <a:avLst/>
          </a:prstGeom>
        </p:spPr>
      </p:pic>
      <p:pic>
        <p:nvPicPr>
          <p:cNvPr id="29" name="SK-8-img-2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467475" y="5829300"/>
            <a:ext cx="5114925" cy="619125"/>
          </a:xfrm>
          <a:prstGeom prst="rect">
            <a:avLst/>
          </a:prstGeom>
        </p:spPr>
      </p:pic>
      <p:pic>
        <p:nvPicPr>
          <p:cNvPr id="30" name="SK-8-img-29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610350" y="5963543"/>
            <a:ext cx="178594" cy="148828"/>
          </a:xfrm>
          <a:prstGeom prst="rect">
            <a:avLst/>
          </a:prstGeom>
        </p:spPr>
      </p:pic>
      <p:sp>
        <p:nvSpPr>
          <p:cNvPr id="31" name="SK-8-text-30"/>
          <p:cNvSpPr/>
          <p:nvPr/>
        </p:nvSpPr>
        <p:spPr>
          <a:xfrm>
            <a:off x="523875" y="152400"/>
            <a:ext cx="4800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 EMERGENCIES</a:t>
            </a:r>
            <a:endParaRPr lang="en-US" sz="2100" dirty="0"/>
          </a:p>
        </p:txBody>
      </p:sp>
      <p:sp>
        <p:nvSpPr>
          <p:cNvPr id="32" name="SK-8-text-31"/>
          <p:cNvSpPr/>
          <p:nvPr/>
        </p:nvSpPr>
        <p:spPr>
          <a:xfrm>
            <a:off x="523875" y="571500"/>
            <a:ext cx="80238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Management &amp; Referral Pathways</a:t>
            </a:r>
            <a:endParaRPr lang="en-US" sz="1350" dirty="0"/>
          </a:p>
        </p:txBody>
      </p:sp>
      <p:sp>
        <p:nvSpPr>
          <p:cNvPr id="33" name="SK-8-text-32"/>
          <p:cNvSpPr/>
          <p:nvPr/>
        </p:nvSpPr>
        <p:spPr>
          <a:xfrm>
            <a:off x="381000" y="981075"/>
            <a:ext cx="11811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Nasal Foreign Bodies: Assessment &amp; Protocols</a:t>
            </a:r>
            <a:endParaRPr lang="en-US" sz="1800" dirty="0"/>
          </a:p>
        </p:txBody>
      </p:sp>
      <p:sp>
        <p:nvSpPr>
          <p:cNvPr id="34" name="SK-8-text-33"/>
          <p:cNvSpPr/>
          <p:nvPr/>
        </p:nvSpPr>
        <p:spPr>
          <a:xfrm>
            <a:off x="1066800" y="1724025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Presentation</a:t>
            </a:r>
            <a:endParaRPr lang="en-US" sz="1500" dirty="0"/>
          </a:p>
        </p:txBody>
      </p:sp>
      <p:sp>
        <p:nvSpPr>
          <p:cNvPr id="35" name="SK-8-text-34"/>
          <p:cNvSpPr/>
          <p:nvPr/>
        </p:nvSpPr>
        <p:spPr>
          <a:xfrm>
            <a:off x="812006" y="2152650"/>
            <a:ext cx="49125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Child with </a:t>
            </a:r>
            <a:r>
              <a:rPr lang="en-US" sz="127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unilateral offensive discharge</a:t>
            </a: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is a foreign body until proven otherwise.</a:t>
            </a:r>
            <a:endParaRPr lang="en-US" sz="1275" dirty="0"/>
          </a:p>
        </p:txBody>
      </p:sp>
      <p:sp>
        <p:nvSpPr>
          <p:cNvPr id="36" name="SK-8-text-35"/>
          <p:cNvSpPr/>
          <p:nvPr/>
        </p:nvSpPr>
        <p:spPr>
          <a:xfrm>
            <a:off x="812006" y="2733675"/>
            <a:ext cx="49125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objects: Beads, paper, organic matter, or small toy parts.</a:t>
            </a:r>
            <a:endParaRPr lang="en-US" sz="1275" dirty="0"/>
          </a:p>
        </p:txBody>
      </p:sp>
      <p:sp>
        <p:nvSpPr>
          <p:cNvPr id="37" name="SK-8-text-36"/>
          <p:cNvSpPr/>
          <p:nvPr/>
        </p:nvSpPr>
        <p:spPr>
          <a:xfrm>
            <a:off x="812006" y="3314700"/>
            <a:ext cx="1137999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May present with local pain, epistaxis, or nasal obstruction.</a:t>
            </a:r>
            <a:endParaRPr lang="en-US" sz="1275" dirty="0"/>
          </a:p>
        </p:txBody>
      </p:sp>
      <p:sp>
        <p:nvSpPr>
          <p:cNvPr id="38" name="SK-8-text-37"/>
          <p:cNvSpPr/>
          <p:nvPr/>
        </p:nvSpPr>
        <p:spPr>
          <a:xfrm>
            <a:off x="1066800" y="4357688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Primary Care Management</a:t>
            </a:r>
            <a:endParaRPr lang="en-US" sz="1500" dirty="0"/>
          </a:p>
        </p:txBody>
      </p:sp>
      <p:sp>
        <p:nvSpPr>
          <p:cNvPr id="39" name="SK-8-text-38"/>
          <p:cNvSpPr/>
          <p:nvPr/>
        </p:nvSpPr>
        <p:spPr>
          <a:xfrm>
            <a:off x="812006" y="4786313"/>
            <a:ext cx="49125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Attempt removal </a:t>
            </a:r>
            <a:r>
              <a:rPr lang="en-US" sz="127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ONLY ONCE</a:t>
            </a: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the object is clearly visible and child is cooperative.</a:t>
            </a:r>
            <a:endParaRPr lang="en-US" sz="1275" dirty="0"/>
          </a:p>
        </p:txBody>
      </p:sp>
      <p:sp>
        <p:nvSpPr>
          <p:cNvPr id="40" name="SK-8-text-39"/>
          <p:cNvSpPr/>
          <p:nvPr/>
        </p:nvSpPr>
        <p:spPr>
          <a:xfrm>
            <a:off x="812006" y="5367338"/>
            <a:ext cx="1137999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"Parent's Kiss" technique or gentle suction may be attempted.</a:t>
            </a:r>
            <a:endParaRPr lang="en-US" sz="1275" dirty="0"/>
          </a:p>
        </p:txBody>
      </p:sp>
      <p:sp>
        <p:nvSpPr>
          <p:cNvPr id="41" name="SK-8-text-40"/>
          <p:cNvSpPr/>
          <p:nvPr/>
        </p:nvSpPr>
        <p:spPr>
          <a:xfrm>
            <a:off x="812006" y="5705475"/>
            <a:ext cx="49125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Strictly avoid blind instrumentation</a:t>
            </a: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 it may push the object into the airway.</a:t>
            </a:r>
            <a:endParaRPr lang="en-US" sz="1275" dirty="0"/>
          </a:p>
        </p:txBody>
      </p:sp>
      <p:sp>
        <p:nvSpPr>
          <p:cNvPr id="42" name="SK-8-text-41"/>
          <p:cNvSpPr/>
          <p:nvPr/>
        </p:nvSpPr>
        <p:spPr>
          <a:xfrm>
            <a:off x="6924675" y="1724025"/>
            <a:ext cx="52673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EMERGENCY: Button Battery</a:t>
            </a:r>
            <a:endParaRPr lang="en-US" sz="1500" dirty="0"/>
          </a:p>
        </p:txBody>
      </p:sp>
      <p:sp>
        <p:nvSpPr>
          <p:cNvPr id="43" name="SK-8-text-42"/>
          <p:cNvSpPr/>
          <p:nvPr/>
        </p:nvSpPr>
        <p:spPr>
          <a:xfrm>
            <a:off x="6669881" y="2152650"/>
            <a:ext cx="49125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True ENT Emergency:</a:t>
            </a: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Risks rapid liquefactive necrosis and septal perforation.</a:t>
            </a:r>
            <a:endParaRPr lang="en-US" sz="1275" dirty="0"/>
          </a:p>
        </p:txBody>
      </p:sp>
      <p:sp>
        <p:nvSpPr>
          <p:cNvPr id="44" name="SK-8-text-43"/>
          <p:cNvSpPr/>
          <p:nvPr/>
        </p:nvSpPr>
        <p:spPr>
          <a:xfrm>
            <a:off x="6669881" y="2733675"/>
            <a:ext cx="552211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Chemical burns can occur within hours due to alkali leakage.</a:t>
            </a:r>
            <a:endParaRPr lang="en-US" sz="1275" dirty="0"/>
          </a:p>
        </p:txBody>
      </p:sp>
      <p:sp>
        <p:nvSpPr>
          <p:cNvPr id="45" name="SK-8-text-44"/>
          <p:cNvSpPr/>
          <p:nvPr/>
        </p:nvSpPr>
        <p:spPr>
          <a:xfrm>
            <a:off x="6669881" y="3071813"/>
            <a:ext cx="491251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Action:</a:t>
            </a: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Immediate same-day referral to ENT for urgent removal.</a:t>
            </a:r>
            <a:endParaRPr lang="en-US" sz="1275" dirty="0"/>
          </a:p>
        </p:txBody>
      </p:sp>
      <p:sp>
        <p:nvSpPr>
          <p:cNvPr id="46" name="SK-8-text-45"/>
          <p:cNvSpPr/>
          <p:nvPr/>
        </p:nvSpPr>
        <p:spPr>
          <a:xfrm>
            <a:off x="6924675" y="4357688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 Criteria</a:t>
            </a:r>
            <a:endParaRPr lang="en-US" sz="1500" dirty="0"/>
          </a:p>
        </p:txBody>
      </p:sp>
      <p:sp>
        <p:nvSpPr>
          <p:cNvPr id="47" name="SK-8-text-46"/>
          <p:cNvSpPr/>
          <p:nvPr/>
        </p:nvSpPr>
        <p:spPr>
          <a:xfrm>
            <a:off x="6669881" y="4786313"/>
            <a:ext cx="552211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Failed initial attempt in primary care.</a:t>
            </a:r>
            <a:endParaRPr lang="en-US" sz="1275" dirty="0"/>
          </a:p>
        </p:txBody>
      </p:sp>
      <p:sp>
        <p:nvSpPr>
          <p:cNvPr id="48" name="SK-8-text-47"/>
          <p:cNvSpPr/>
          <p:nvPr/>
        </p:nvSpPr>
        <p:spPr>
          <a:xfrm>
            <a:off x="6669881" y="5124450"/>
            <a:ext cx="552211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Uncooperative child or object poorly visualized.</a:t>
            </a:r>
            <a:endParaRPr lang="en-US" sz="1275" dirty="0"/>
          </a:p>
        </p:txBody>
      </p:sp>
      <p:sp>
        <p:nvSpPr>
          <p:cNvPr id="49" name="SK-8-text-48"/>
          <p:cNvSpPr/>
          <p:nvPr/>
        </p:nvSpPr>
        <p:spPr>
          <a:xfrm>
            <a:off x="6669881" y="5462588"/>
            <a:ext cx="552211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 of tissue damage or secondary infection.</a:t>
            </a:r>
            <a:endParaRPr lang="en-US" sz="1275" dirty="0"/>
          </a:p>
        </p:txBody>
      </p:sp>
      <p:sp>
        <p:nvSpPr>
          <p:cNvPr id="50" name="SK-8-text-49"/>
          <p:cNvSpPr/>
          <p:nvPr/>
        </p:nvSpPr>
        <p:spPr>
          <a:xfrm>
            <a:off x="6903244" y="5829300"/>
            <a:ext cx="4829175" cy="61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125" b="1" i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Pearl:</a:t>
            </a:r>
            <a:r>
              <a:rPr lang="en-US" sz="1125" i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"Don't try to remove the battery yourself—this needs to go to A&amp;E immediately to prevent permanent damage."</a:t>
            </a:r>
            <a:endParaRPr lang="en-US" sz="11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627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343025"/>
            <a:ext cx="5381625" cy="5133975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250" y="1628775"/>
            <a:ext cx="476250" cy="47625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500" y="1752600"/>
            <a:ext cx="285750" cy="22860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250" y="2295525"/>
            <a:ext cx="202406" cy="166688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7250" y="2652713"/>
            <a:ext cx="202406" cy="166688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7250" y="3009900"/>
            <a:ext cx="202406" cy="166688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7250" y="3367088"/>
            <a:ext cx="202406" cy="166688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7250" y="5553075"/>
            <a:ext cx="4810125" cy="638175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16906" y="5799683"/>
            <a:ext cx="214313" cy="175320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343025"/>
            <a:ext cx="5381625" cy="5133975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24625" y="1638300"/>
            <a:ext cx="1409700" cy="247650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24625" y="1981200"/>
            <a:ext cx="476250" cy="476250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19875" y="2105025"/>
            <a:ext cx="285750" cy="228600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24625" y="2647950"/>
            <a:ext cx="202406" cy="166688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24625" y="3005138"/>
            <a:ext cx="202406" cy="166688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24625" y="3362325"/>
            <a:ext cx="202406" cy="166688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24625" y="3719512"/>
            <a:ext cx="202406" cy="166688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24625" y="5553075"/>
            <a:ext cx="4810125" cy="638175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715250" y="5799683"/>
            <a:ext cx="214313" cy="175320"/>
          </a:xfrm>
          <a:prstGeom prst="rect">
            <a:avLst/>
          </a:prstGeom>
        </p:spPr>
      </p:pic>
      <p:sp>
        <p:nvSpPr>
          <p:cNvPr id="24" name="SK-9-text-23"/>
          <p:cNvSpPr/>
          <p:nvPr/>
        </p:nvSpPr>
        <p:spPr>
          <a:xfrm>
            <a:off x="762000" y="381000"/>
            <a:ext cx="4800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ENT EMERGENCIES</a:t>
            </a:r>
            <a:endParaRPr lang="en-US" sz="2100" dirty="0"/>
          </a:p>
        </p:txBody>
      </p:sp>
      <p:sp>
        <p:nvSpPr>
          <p:cNvPr id="25" name="SK-9-text-24"/>
          <p:cNvSpPr/>
          <p:nvPr/>
        </p:nvSpPr>
        <p:spPr>
          <a:xfrm>
            <a:off x="762000" y="800100"/>
            <a:ext cx="80238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6A08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Management &amp; Referral Pathways</a:t>
            </a:r>
            <a:endParaRPr lang="en-US" sz="1350" dirty="0"/>
          </a:p>
        </p:txBody>
      </p:sp>
      <p:sp>
        <p:nvSpPr>
          <p:cNvPr id="26" name="SK-9-text-25"/>
          <p:cNvSpPr/>
          <p:nvPr/>
        </p:nvSpPr>
        <p:spPr>
          <a:xfrm>
            <a:off x="1476375" y="1695450"/>
            <a:ext cx="82296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Quinsy (Peritonsillar Abscess)</a:t>
            </a:r>
            <a:endParaRPr lang="en-US" sz="1800" dirty="0"/>
          </a:p>
        </p:txBody>
      </p:sp>
      <p:sp>
        <p:nvSpPr>
          <p:cNvPr id="27" name="SK-9-text-26"/>
          <p:cNvSpPr/>
          <p:nvPr/>
        </p:nvSpPr>
        <p:spPr>
          <a:xfrm>
            <a:off x="1173956" y="2295525"/>
            <a:ext cx="757809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Deviation of uvula</a:t>
            </a: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the opposite side</a:t>
            </a:r>
            <a:endParaRPr lang="en-US" sz="1275" dirty="0"/>
          </a:p>
        </p:txBody>
      </p:sp>
      <p:sp>
        <p:nvSpPr>
          <p:cNvPr id="28" name="SK-9-text-27"/>
          <p:cNvSpPr/>
          <p:nvPr/>
        </p:nvSpPr>
        <p:spPr>
          <a:xfrm>
            <a:off x="1173956" y="2652713"/>
            <a:ext cx="660654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Trismus</a:t>
            </a: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(difficulty opening mouth)</a:t>
            </a:r>
            <a:endParaRPr lang="en-US" sz="1275" dirty="0"/>
          </a:p>
        </p:txBody>
      </p:sp>
      <p:sp>
        <p:nvSpPr>
          <p:cNvPr id="29" name="SK-9-text-28"/>
          <p:cNvSpPr/>
          <p:nvPr/>
        </p:nvSpPr>
        <p:spPr>
          <a:xfrm>
            <a:off x="1173956" y="3009900"/>
            <a:ext cx="757809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Muffled </a:t>
            </a:r>
            <a:r>
              <a:rPr lang="en-US" sz="127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"hot potato" voice</a:t>
            </a: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drooling</a:t>
            </a:r>
            <a:endParaRPr lang="en-US" sz="1275" dirty="0"/>
          </a:p>
        </p:txBody>
      </p:sp>
      <p:sp>
        <p:nvSpPr>
          <p:cNvPr id="30" name="SK-9-text-29"/>
          <p:cNvSpPr/>
          <p:nvPr/>
        </p:nvSpPr>
        <p:spPr>
          <a:xfrm>
            <a:off x="1173956" y="3367088"/>
            <a:ext cx="699516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Unilateral severe pain and dysphagia</a:t>
            </a:r>
            <a:endParaRPr lang="en-US" sz="1275" dirty="0"/>
          </a:p>
        </p:txBody>
      </p:sp>
      <p:sp>
        <p:nvSpPr>
          <p:cNvPr id="31" name="SK-9-text-30"/>
          <p:cNvSpPr/>
          <p:nvPr/>
        </p:nvSpPr>
        <p:spPr>
          <a:xfrm>
            <a:off x="2226469" y="5553075"/>
            <a:ext cx="3059906" cy="638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SAME-DAY ENT REFERRAL</a:t>
            </a:r>
            <a:endParaRPr lang="en-US" sz="1350" dirty="0"/>
          </a:p>
        </p:txBody>
      </p:sp>
      <p:sp>
        <p:nvSpPr>
          <p:cNvPr id="32" name="SK-9-text-31"/>
          <p:cNvSpPr/>
          <p:nvPr/>
        </p:nvSpPr>
        <p:spPr>
          <a:xfrm>
            <a:off x="6619875" y="1638300"/>
            <a:ext cx="1897998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AIRWAY EMERGENCY</a:t>
            </a:r>
            <a:endParaRPr lang="en-US" sz="900" dirty="0"/>
          </a:p>
        </p:txBody>
      </p:sp>
      <p:sp>
        <p:nvSpPr>
          <p:cNvPr id="33" name="SK-9-text-32"/>
          <p:cNvSpPr/>
          <p:nvPr/>
        </p:nvSpPr>
        <p:spPr>
          <a:xfrm>
            <a:off x="7143750" y="2047875"/>
            <a:ext cx="41148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Ludwig’s Angina</a:t>
            </a:r>
            <a:endParaRPr lang="en-US" sz="1800" dirty="0"/>
          </a:p>
        </p:txBody>
      </p:sp>
      <p:sp>
        <p:nvSpPr>
          <p:cNvPr id="34" name="SK-9-text-33"/>
          <p:cNvSpPr/>
          <p:nvPr/>
        </p:nvSpPr>
        <p:spPr>
          <a:xfrm>
            <a:off x="6841331" y="2647950"/>
            <a:ext cx="535066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"Woody" hardness</a:t>
            </a: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submandibular neck</a:t>
            </a:r>
            <a:endParaRPr lang="en-US" sz="1275" dirty="0"/>
          </a:p>
        </p:txBody>
      </p:sp>
      <p:sp>
        <p:nvSpPr>
          <p:cNvPr id="35" name="SK-9-text-34"/>
          <p:cNvSpPr/>
          <p:nvPr/>
        </p:nvSpPr>
        <p:spPr>
          <a:xfrm>
            <a:off x="6841331" y="3005138"/>
            <a:ext cx="535066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Bilateral</a:t>
            </a: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floor of mouth cellulitis</a:t>
            </a:r>
            <a:endParaRPr lang="en-US" sz="1275" dirty="0"/>
          </a:p>
        </p:txBody>
      </p:sp>
      <p:sp>
        <p:nvSpPr>
          <p:cNvPr id="36" name="SK-9-text-35"/>
          <p:cNvSpPr/>
          <p:nvPr/>
        </p:nvSpPr>
        <p:spPr>
          <a:xfrm>
            <a:off x="6841331" y="3362325"/>
            <a:ext cx="535066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Protruding tongue and </a:t>
            </a:r>
            <a:r>
              <a:rPr lang="en-US" sz="127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stridor</a:t>
            </a:r>
            <a:endParaRPr lang="en-US" sz="1275" dirty="0"/>
          </a:p>
        </p:txBody>
      </p:sp>
      <p:sp>
        <p:nvSpPr>
          <p:cNvPr id="37" name="SK-9-text-36"/>
          <p:cNvSpPr/>
          <p:nvPr/>
        </p:nvSpPr>
        <p:spPr>
          <a:xfrm>
            <a:off x="6841331" y="3719512"/>
            <a:ext cx="535066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Rapidly spreading odontogenic infection</a:t>
            </a:r>
            <a:endParaRPr lang="en-US" sz="1275" dirty="0"/>
          </a:p>
        </p:txBody>
      </p:sp>
      <p:sp>
        <p:nvSpPr>
          <p:cNvPr id="38" name="SK-9-text-37"/>
          <p:cNvSpPr/>
          <p:nvPr/>
        </p:nvSpPr>
        <p:spPr>
          <a:xfrm>
            <a:off x="8024812" y="5553075"/>
            <a:ext cx="2928938" cy="638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DIAL 999 IMMEDIATELY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2273</Words>
  <Application>Microsoft Office PowerPoint</Application>
  <PresentationFormat>Widescreen</PresentationFormat>
  <Paragraphs>319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Inter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2026-05-08T20:02:09Z</dcterms:created>
  <dcterms:modified xsi:type="dcterms:W3CDTF">2026-05-15T18:08:44Z</dcterms:modified>
</cp:coreProperties>
</file>