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12192000"/>
  <p:embeddedFontLst>
    <p:embeddedFont>
      <p:font typeface="Noto Sans KR" panose="020B0604020202020204" charset="-128"/>
      <p:regular r:id="rId17"/>
      <p:bold r:id="rId18"/>
    </p:embeddedFont>
    <p:embeddedFont>
      <p:font typeface="Arial-Black" panose="020B0604020202020204" charset="0"/>
      <p:regular r:id="rId19"/>
    </p:embeddedFont>
    <p:embeddedFont>
      <p:font typeface="Arial-BoldMT" panose="020B0604020202020204" charset="0"/>
      <p:regular r:id="rId20"/>
    </p:embeddedFont>
    <p:embeddedFont>
      <p:font typeface="ArialMT" panose="020B0604020202020204" charset="0"/>
      <p:regular r:id="rId21"/>
    </p:embeddedFont>
    <p:embeddedFont>
      <p:font typeface="Lato" panose="020F0502020204030203" pitchFamily="34" charset="0"/>
      <p:regular r:id="rId22"/>
      <p:bold r:id="rId23"/>
    </p:embeddedFont>
    <p:embeddedFont>
      <p:font typeface="Montserrat" panose="00000500000000000000" pitchFamily="2" charset="0"/>
      <p:regular r:id="rId24"/>
      <p:bold r:id="rId25"/>
      <p:italic r:id="rId26"/>
      <p:boldItalic r:id="rId27"/>
    </p:embeddedFont>
    <p:embeddedFont>
      <p:font typeface="Noto Color Emoji" panose="020B0604020202020204" charset="0"/>
      <p:regular r:id="rId28"/>
      <p:bold r:id="rId29"/>
    </p:embeddedFont>
    <p:embeddedFont>
      <p:font typeface="Roboto-BoldItalic" panose="020B0604020202020204" charset="0"/>
      <p:regular r:id="rId30"/>
    </p:embeddedFont>
    <p:embeddedFont>
      <p:font typeface="Roboto-Regular" panose="020B0604020202020204" charset="0"/>
      <p:regular r:id="rId31"/>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81924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12.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13.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1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18" Type="http://schemas.openxmlformats.org/officeDocument/2006/relationships/image" Target="../media/image48.png"/><Relationship Id="rId3" Type="http://schemas.openxmlformats.org/officeDocument/2006/relationships/image" Target="../media/image33.png"/><Relationship Id="rId21" Type="http://schemas.openxmlformats.org/officeDocument/2006/relationships/image" Target="../media/image51.png"/><Relationship Id="rId7" Type="http://schemas.openxmlformats.org/officeDocument/2006/relationships/image" Target="../media/image37.png"/><Relationship Id="rId12" Type="http://schemas.openxmlformats.org/officeDocument/2006/relationships/image" Target="../media/image42.png"/><Relationship Id="rId17" Type="http://schemas.openxmlformats.org/officeDocument/2006/relationships/image" Target="../media/image47.png"/><Relationship Id="rId2" Type="http://schemas.openxmlformats.org/officeDocument/2006/relationships/notesSlide" Target="../notesSlides/notesSlide9.xml"/><Relationship Id="rId16" Type="http://schemas.openxmlformats.org/officeDocument/2006/relationships/image" Target="../media/image46.png"/><Relationship Id="rId20" Type="http://schemas.openxmlformats.org/officeDocument/2006/relationships/image" Target="../media/image50.png"/><Relationship Id="rId1" Type="http://schemas.openxmlformats.org/officeDocument/2006/relationships/slideLayout" Target="../slideLayouts/slideLayout1.xml"/><Relationship Id="rId6" Type="http://schemas.openxmlformats.org/officeDocument/2006/relationships/image" Target="../media/image36.png"/><Relationship Id="rId11" Type="http://schemas.openxmlformats.org/officeDocument/2006/relationships/image" Target="../media/image41.png"/><Relationship Id="rId24" Type="http://schemas.openxmlformats.org/officeDocument/2006/relationships/image" Target="../media/image54.png"/><Relationship Id="rId5" Type="http://schemas.openxmlformats.org/officeDocument/2006/relationships/image" Target="../media/image35.png"/><Relationship Id="rId15" Type="http://schemas.openxmlformats.org/officeDocument/2006/relationships/image" Target="../media/image45.png"/><Relationship Id="rId23" Type="http://schemas.openxmlformats.org/officeDocument/2006/relationships/image" Target="../media/image53.png"/><Relationship Id="rId10" Type="http://schemas.openxmlformats.org/officeDocument/2006/relationships/image" Target="../media/image40.png"/><Relationship Id="rId19" Type="http://schemas.openxmlformats.org/officeDocument/2006/relationships/image" Target="../media/image49.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44.png"/><Relationship Id="rId22"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SK-1-img-1" descr="preencoded.png"/>
          <p:cNvPicPr>
            <a:picLocks noChangeAspect="1"/>
          </p:cNvPicPr>
          <p:nvPr/>
        </p:nvPicPr>
        <p:blipFill>
          <a:blip r:embed="rId3"/>
          <a:stretch>
            <a:fillRect/>
          </a:stretch>
        </p:blipFill>
        <p:spPr>
          <a:xfrm>
            <a:off x="0" y="0"/>
            <a:ext cx="12192000" cy="6858000"/>
          </a:xfrm>
          <a:prstGeom prst="rect">
            <a:avLst/>
          </a:prstGeom>
        </p:spPr>
      </p:pic>
      <p:sp>
        <p:nvSpPr>
          <p:cNvPr id="3" name="SK-1-text-2"/>
          <p:cNvSpPr/>
          <p:nvPr/>
        </p:nvSpPr>
        <p:spPr>
          <a:xfrm>
            <a:off x="590550" y="2457450"/>
            <a:ext cx="11601450" cy="720030"/>
          </a:xfrm>
          <a:prstGeom prst="rect">
            <a:avLst/>
          </a:prstGeom>
          <a:noFill/>
          <a:ln/>
        </p:spPr>
        <p:txBody>
          <a:bodyPr vert="horz" wrap="none" lIns="0" tIns="0" rIns="0" bIns="0" rtlCol="0" anchor="ctr"/>
          <a:lstStyle/>
          <a:p>
            <a:pPr marL="0" indent="0">
              <a:lnSpc>
                <a:spcPts val="5670"/>
              </a:lnSpc>
              <a:buNone/>
            </a:pPr>
            <a:r>
              <a:rPr lang="en-US" sz="4725" b="1" dirty="0">
                <a:solidFill>
                  <a:srgbClr val="2B323C"/>
                </a:solidFill>
                <a:latin typeface="Montserrat" pitchFamily="34" charset="0"/>
                <a:ea typeface="Montserrat" pitchFamily="34" charset="-122"/>
                <a:cs typeface="Montserrat" pitchFamily="34" charset="-120"/>
              </a:rPr>
              <a:t>Ear Conditions </a:t>
            </a:r>
            <a:r>
              <a:rPr lang="en-US" sz="4725" b="1">
                <a:solidFill>
                  <a:srgbClr val="2B323C"/>
                </a:solidFill>
                <a:latin typeface="Montserrat" pitchFamily="34" charset="0"/>
                <a:ea typeface="Montserrat" pitchFamily="34" charset="-122"/>
                <a:cs typeface="Montserrat" pitchFamily="34" charset="-120"/>
              </a:rPr>
              <a:t>in GP 1</a:t>
            </a:r>
            <a:endParaRPr lang="en-US" sz="4725" dirty="0"/>
          </a:p>
        </p:txBody>
      </p:sp>
      <p:sp>
        <p:nvSpPr>
          <p:cNvPr id="4" name="SK-1-text-3"/>
          <p:cNvSpPr/>
          <p:nvPr/>
        </p:nvSpPr>
        <p:spPr>
          <a:xfrm>
            <a:off x="590550" y="3667125"/>
            <a:ext cx="11601450" cy="502890"/>
          </a:xfrm>
          <a:prstGeom prst="rect">
            <a:avLst/>
          </a:prstGeom>
          <a:noFill/>
          <a:ln/>
        </p:spPr>
        <p:txBody>
          <a:bodyPr vert="horz" wrap="none" lIns="0" tIns="0" rIns="0" bIns="0" rtlCol="0" anchor="ctr"/>
          <a:lstStyle/>
          <a:p>
            <a:pPr marL="0" indent="0">
              <a:lnSpc>
                <a:spcPts val="3960"/>
              </a:lnSpc>
              <a:buNone/>
            </a:pPr>
            <a:endParaRPr lang="en-US" sz="3000" dirty="0"/>
          </a:p>
        </p:txBody>
      </p:sp>
      <p:sp>
        <p:nvSpPr>
          <p:cNvPr id="5" name="SK-1-text-4"/>
          <p:cNvSpPr/>
          <p:nvPr/>
        </p:nvSpPr>
        <p:spPr>
          <a:xfrm>
            <a:off x="590550" y="4267200"/>
            <a:ext cx="4754880" cy="490389"/>
          </a:xfrm>
          <a:prstGeom prst="rect">
            <a:avLst/>
          </a:prstGeom>
          <a:noFill/>
          <a:ln/>
        </p:spPr>
        <p:txBody>
          <a:bodyPr vert="horz" wrap="none" lIns="0" tIns="0" rIns="0" bIns="0" rtlCol="0" anchor="ctr"/>
          <a:lstStyle/>
          <a:p>
            <a:pPr marL="0" indent="0">
              <a:lnSpc>
                <a:spcPts val="3861"/>
              </a:lnSpc>
              <a:buNone/>
            </a:pPr>
            <a:r>
              <a:rPr lang="en-US" sz="2925" dirty="0">
                <a:solidFill>
                  <a:srgbClr val="595959"/>
                </a:solidFill>
                <a:latin typeface="Montserrat" pitchFamily="34" charset="0"/>
                <a:ea typeface="Montserrat" pitchFamily="34" charset="-122"/>
                <a:cs typeface="Montserrat" pitchFamily="34" charset="-120"/>
              </a:rPr>
              <a:t>May 2026</a:t>
            </a:r>
            <a:endParaRPr lang="en-US" sz="2925" dirty="0"/>
          </a:p>
        </p:txBody>
      </p:sp>
      <p:sp>
        <p:nvSpPr>
          <p:cNvPr id="6" name="SK-1-text-5"/>
          <p:cNvSpPr/>
          <p:nvPr/>
        </p:nvSpPr>
        <p:spPr>
          <a:xfrm>
            <a:off x="590550" y="352425"/>
            <a:ext cx="5074920" cy="444103"/>
          </a:xfrm>
          <a:prstGeom prst="rect">
            <a:avLst/>
          </a:prstGeom>
          <a:noFill/>
          <a:ln/>
        </p:spPr>
        <p:txBody>
          <a:bodyPr vert="horz" wrap="none" lIns="0" tIns="0" rIns="0" bIns="0" rtlCol="0" anchor="ctr"/>
          <a:lstStyle/>
          <a:p>
            <a:pPr marL="0" indent="0">
              <a:lnSpc>
                <a:spcPts val="3496"/>
              </a:lnSpc>
              <a:buNone/>
            </a:pPr>
            <a:r>
              <a:rPr lang="en-US" sz="2775" b="1" dirty="0">
                <a:solidFill>
                  <a:srgbClr val="C00000"/>
                </a:solidFill>
                <a:latin typeface="Montserrat" pitchFamily="34" charset="0"/>
                <a:ea typeface="Montserrat" pitchFamily="34" charset="-122"/>
                <a:cs typeface="Montserrat" pitchFamily="34" charset="-120"/>
              </a:rPr>
              <a:t>Bradford VTS</a:t>
            </a:r>
            <a:endParaRPr lang="en-US" sz="2775" dirty="0">
              <a:solidFill>
                <a:srgbClr val="C00000"/>
              </a:solidFill>
            </a:endParaRPr>
          </a:p>
        </p:txBody>
      </p:sp>
      <p:sp>
        <p:nvSpPr>
          <p:cNvPr id="7" name="SK-1-text-6"/>
          <p:cNvSpPr/>
          <p:nvPr/>
        </p:nvSpPr>
        <p:spPr>
          <a:xfrm>
            <a:off x="590550" y="5334000"/>
            <a:ext cx="7574280" cy="319980"/>
          </a:xfrm>
          <a:prstGeom prst="rect">
            <a:avLst/>
          </a:prstGeom>
          <a:noFill/>
          <a:ln/>
        </p:spPr>
        <p:txBody>
          <a:bodyPr vert="horz" wrap="none" lIns="0" tIns="0" rIns="0" bIns="0" rtlCol="0" anchor="ctr"/>
          <a:lstStyle/>
          <a:p>
            <a:pPr marL="0" indent="0">
              <a:lnSpc>
                <a:spcPts val="2520"/>
              </a:lnSpc>
              <a:buNone/>
            </a:pPr>
            <a:r>
              <a:rPr lang="en-US" sz="2100" dirty="0">
                <a:solidFill>
                  <a:srgbClr val="2B323C"/>
                </a:solidFill>
                <a:latin typeface="Montserrat" pitchFamily="34" charset="0"/>
                <a:ea typeface="Montserrat" pitchFamily="34" charset="-122"/>
                <a:cs typeface="Montserrat" pitchFamily="34" charset="-120"/>
              </a:rPr>
              <a:t>www.bradfordvts.co.uk 🔗</a:t>
            </a:r>
            <a:endParaRPr lang="en-US" sz="2100" dirty="0"/>
          </a:p>
        </p:txBody>
      </p:sp>
      <p:sp>
        <p:nvSpPr>
          <p:cNvPr id="8" name="SK-1-text-7"/>
          <p:cNvSpPr/>
          <p:nvPr/>
        </p:nvSpPr>
        <p:spPr>
          <a:xfrm>
            <a:off x="466725" y="838200"/>
            <a:ext cx="5760720" cy="274290"/>
          </a:xfrm>
          <a:prstGeom prst="rect">
            <a:avLst/>
          </a:prstGeom>
          <a:noFill/>
          <a:ln/>
        </p:spPr>
        <p:txBody>
          <a:bodyPr vert="horz" wrap="none" lIns="0" tIns="0" rIns="0" bIns="0" rtlCol="0" anchor="ctr"/>
          <a:lstStyle/>
          <a:p>
            <a:pPr marL="0" indent="0">
              <a:lnSpc>
                <a:spcPts val="2160"/>
              </a:lnSpc>
              <a:buNone/>
            </a:pPr>
            <a:r>
              <a:rPr lang="en-US" sz="1800" b="1" dirty="0">
                <a:solidFill>
                  <a:srgbClr val="FFFFFF"/>
                </a:solidFill>
                <a:latin typeface="Montserrat" pitchFamily="34" charset="0"/>
                <a:ea typeface="Montserrat" pitchFamily="34" charset="-122"/>
                <a:cs typeface="Montserrat" pitchFamily="34" charset="-120"/>
              </a:rPr>
              <a:t>BRADFORD VTS TEACHING DECK</a:t>
            </a:r>
            <a:endParaRPr lang="en-US" sz="1800" b="1" dirty="0"/>
          </a:p>
        </p:txBody>
      </p:sp>
      <p:sp>
        <p:nvSpPr>
          <p:cNvPr id="9" name="SK-1-text-8"/>
          <p:cNvSpPr/>
          <p:nvPr/>
        </p:nvSpPr>
        <p:spPr>
          <a:xfrm>
            <a:off x="590550" y="5743575"/>
            <a:ext cx="6799808" cy="421779"/>
          </a:xfrm>
          <a:prstGeom prst="rect">
            <a:avLst/>
          </a:prstGeom>
          <a:noFill/>
          <a:ln/>
        </p:spPr>
        <p:txBody>
          <a:bodyPr vert="horz" wrap="none" lIns="0" tIns="0" rIns="0" bIns="0" rtlCol="0" anchor="ctr"/>
          <a:lstStyle/>
          <a:p>
            <a:pPr marL="0" indent="0">
              <a:lnSpc>
                <a:spcPts val="1661"/>
              </a:lnSpc>
              <a:buNone/>
            </a:pPr>
            <a:r>
              <a:rPr lang="en-US" sz="1350" i="1" dirty="0">
                <a:solidFill>
                  <a:srgbClr val="2B323C"/>
                </a:solidFill>
                <a:latin typeface="Montserrat" pitchFamily="34" charset="0"/>
                <a:ea typeface="Montserrat" pitchFamily="34" charset="-122"/>
                <a:cs typeface="Montserrat" pitchFamily="34" charset="-120"/>
              </a:rPr>
              <a:t>*For educational use only. Always refer to current NICE guidelines and
BNF in clinical practice.</a:t>
            </a:r>
            <a:endParaRPr lang="en-US" sz="1350" dirty="0"/>
          </a:p>
        </p:txBody>
      </p:sp>
      <p:sp>
        <p:nvSpPr>
          <p:cNvPr id="10" name="SK-1-text-9"/>
          <p:cNvSpPr/>
          <p:nvPr/>
        </p:nvSpPr>
        <p:spPr>
          <a:xfrm>
            <a:off x="533400" y="6591300"/>
            <a:ext cx="8343900" cy="169962"/>
          </a:xfrm>
          <a:prstGeom prst="rect">
            <a:avLst/>
          </a:prstGeom>
          <a:noFill/>
          <a:ln/>
        </p:spPr>
        <p:txBody>
          <a:bodyPr vert="horz" wrap="none" lIns="0" tIns="0" rIns="0" bIns="0" rtlCol="0" anchor="ctr"/>
          <a:lstStyle/>
          <a:p>
            <a:pPr marL="0" indent="0">
              <a:lnSpc>
                <a:spcPts val="1339"/>
              </a:lnSpc>
              <a:buNone/>
            </a:pPr>
            <a:r>
              <a:rPr lang="en-US" sz="1125" b="1" dirty="0">
                <a:solidFill>
                  <a:srgbClr val="FFFFFF"/>
                </a:solidFill>
                <a:latin typeface="Montserrat" pitchFamily="34" charset="0"/>
                <a:ea typeface="Montserrat" pitchFamily="34" charset="-122"/>
                <a:cs typeface="Montserrat" pitchFamily="34" charset="-120"/>
              </a:rPr>
              <a:t>Bradford VTS | Ear Conditions in GP | May 2026</a:t>
            </a:r>
            <a:endParaRPr lang="en-US" sz="1125" dirty="0"/>
          </a:p>
        </p:txBody>
      </p:sp>
      <p:sp>
        <p:nvSpPr>
          <p:cNvPr id="11" name="SK-1-text-10"/>
          <p:cNvSpPr/>
          <p:nvPr/>
        </p:nvSpPr>
        <p:spPr>
          <a:xfrm>
            <a:off x="9915525" y="6591300"/>
            <a:ext cx="1906786" cy="169962"/>
          </a:xfrm>
          <a:prstGeom prst="rect">
            <a:avLst/>
          </a:prstGeom>
          <a:noFill/>
          <a:ln/>
        </p:spPr>
        <p:txBody>
          <a:bodyPr vert="horz" wrap="none" lIns="0" tIns="0" rIns="0" bIns="0" rtlCol="0" anchor="ctr"/>
          <a:lstStyle/>
          <a:p>
            <a:pPr marL="0" indent="0" algn="r">
              <a:lnSpc>
                <a:spcPts val="1339"/>
              </a:lnSpc>
              <a:buNone/>
            </a:pPr>
            <a:r>
              <a:rPr lang="en-US" sz="1125" dirty="0">
                <a:solidFill>
                  <a:srgbClr val="FFFFFF"/>
                </a:solidFill>
                <a:latin typeface="Montserrat" pitchFamily="34" charset="0"/>
                <a:ea typeface="Montserrat" pitchFamily="34" charset="-122"/>
                <a:cs typeface="Montserrat" pitchFamily="34" charset="-120"/>
              </a:rPr>
              <a:t>www.bradfordvts.co.uk</a:t>
            </a:r>
            <a:endParaRPr lang="en-US" sz="1125"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SK-1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0-img-2" descr="preencoded.png"/>
          <p:cNvPicPr>
            <a:picLocks noChangeAspect="1"/>
          </p:cNvPicPr>
          <p:nvPr/>
        </p:nvPicPr>
        <p:blipFill>
          <a:blip r:embed="rId4"/>
          <a:stretch>
            <a:fillRect/>
          </a:stretch>
        </p:blipFill>
        <p:spPr>
          <a:xfrm>
            <a:off x="11082486" y="2036713"/>
            <a:ext cx="548580" cy="500509"/>
          </a:xfrm>
          <a:prstGeom prst="rect">
            <a:avLst/>
          </a:prstGeom>
        </p:spPr>
      </p:pic>
      <p:pic>
        <p:nvPicPr>
          <p:cNvPr id="4" name="SK-10-img-3" descr="preencoded.png"/>
          <p:cNvPicPr>
            <a:picLocks noChangeAspect="1"/>
          </p:cNvPicPr>
          <p:nvPr/>
        </p:nvPicPr>
        <p:blipFill>
          <a:blip r:embed="rId5"/>
          <a:stretch>
            <a:fillRect/>
          </a:stretch>
        </p:blipFill>
        <p:spPr>
          <a:xfrm>
            <a:off x="11033671" y="1090315"/>
            <a:ext cx="658267" cy="864096"/>
          </a:xfrm>
          <a:prstGeom prst="rect">
            <a:avLst/>
          </a:prstGeom>
        </p:spPr>
      </p:pic>
      <p:pic>
        <p:nvPicPr>
          <p:cNvPr id="5" name="SK-10-img-4" descr="preencoded.png"/>
          <p:cNvPicPr>
            <a:picLocks noChangeAspect="1"/>
          </p:cNvPicPr>
          <p:nvPr/>
        </p:nvPicPr>
        <p:blipFill>
          <a:blip r:embed="rId6"/>
          <a:stretch>
            <a:fillRect/>
          </a:stretch>
        </p:blipFill>
        <p:spPr>
          <a:xfrm>
            <a:off x="3316188" y="1090315"/>
            <a:ext cx="499765" cy="541734"/>
          </a:xfrm>
          <a:prstGeom prst="rect">
            <a:avLst/>
          </a:prstGeom>
        </p:spPr>
      </p:pic>
      <p:sp>
        <p:nvSpPr>
          <p:cNvPr id="6" name="SK-10-text-5"/>
          <p:cNvSpPr/>
          <p:nvPr/>
        </p:nvSpPr>
        <p:spPr>
          <a:xfrm>
            <a:off x="466725" y="1085850"/>
            <a:ext cx="5943600" cy="594420"/>
          </a:xfrm>
          <a:prstGeom prst="rect">
            <a:avLst/>
          </a:prstGeom>
          <a:noFill/>
          <a:ln/>
        </p:spPr>
        <p:txBody>
          <a:bodyPr vert="horz" wrap="none" lIns="0" tIns="0" rIns="0" bIns="0" rtlCol="0" anchor="ctr"/>
          <a:lstStyle/>
          <a:p>
            <a:pPr marL="0" indent="0">
              <a:lnSpc>
                <a:spcPts val="4680"/>
              </a:lnSpc>
              <a:buNone/>
            </a:pPr>
            <a:r>
              <a:rPr lang="en-US" sz="3900" b="1" dirty="0">
                <a:solidFill>
                  <a:srgbClr val="2C2C2C"/>
                </a:solidFill>
                <a:latin typeface="Noto Sans KR" pitchFamily="34" charset="0"/>
                <a:ea typeface="Noto Sans KR" pitchFamily="34" charset="-122"/>
                <a:cs typeface="Noto Sans KR" pitchFamily="34" charset="-120"/>
              </a:rPr>
              <a:t>AKT Pearls</a:t>
            </a:r>
            <a:endParaRPr lang="en-US" sz="3900" dirty="0"/>
          </a:p>
        </p:txBody>
      </p:sp>
      <p:sp>
        <p:nvSpPr>
          <p:cNvPr id="7" name="SK-10-text-6"/>
          <p:cNvSpPr/>
          <p:nvPr/>
        </p:nvSpPr>
        <p:spPr>
          <a:xfrm>
            <a:off x="466725" y="123825"/>
            <a:ext cx="4663440" cy="388590"/>
          </a:xfrm>
          <a:prstGeom prst="rect">
            <a:avLst/>
          </a:prstGeom>
          <a:noFill/>
          <a:ln/>
        </p:spPr>
        <p:txBody>
          <a:bodyPr vert="horz" wrap="none" lIns="0" tIns="0" rIns="0" bIns="0" rtlCol="0" anchor="ctr"/>
          <a:lstStyle/>
          <a:p>
            <a:pPr marL="0" indent="0">
              <a:lnSpc>
                <a:spcPts val="3060"/>
              </a:lnSpc>
              <a:buNone/>
            </a:pPr>
            <a:r>
              <a:rPr lang="en-US" sz="2550" b="1" dirty="0">
                <a:solidFill>
                  <a:srgbClr val="FFFFFF"/>
                </a:solidFill>
                <a:latin typeface="Noto Sans KR" pitchFamily="34" charset="0"/>
                <a:ea typeface="Noto Sans KR" pitchFamily="34" charset="-122"/>
                <a:cs typeface="Noto Sans KR" pitchFamily="34" charset="-120"/>
              </a:rPr>
              <a:t>Bradford VTS</a:t>
            </a:r>
            <a:endParaRPr lang="en-US" sz="2550" dirty="0"/>
          </a:p>
        </p:txBody>
      </p:sp>
      <p:sp>
        <p:nvSpPr>
          <p:cNvPr id="8" name="SK-10-text-7"/>
          <p:cNvSpPr/>
          <p:nvPr/>
        </p:nvSpPr>
        <p:spPr>
          <a:xfrm>
            <a:off x="1590675" y="1676400"/>
            <a:ext cx="6000750" cy="300038"/>
          </a:xfrm>
          <a:prstGeom prst="rect">
            <a:avLst/>
          </a:prstGeom>
          <a:noFill/>
          <a:ln/>
        </p:spPr>
        <p:txBody>
          <a:bodyPr vert="horz" wrap="none" lIns="0" tIns="0" rIns="0" bIns="0" rtlCol="0" anchor="ctr"/>
          <a:lstStyle/>
          <a:p>
            <a:pPr marL="0" indent="0">
              <a:lnSpc>
                <a:spcPts val="2363"/>
              </a:lnSpc>
              <a:buNone/>
            </a:pPr>
            <a:r>
              <a:rPr lang="en-US" sz="1875" b="1" dirty="0">
                <a:solidFill>
                  <a:srgbClr val="787878"/>
                </a:solidFill>
                <a:latin typeface="Noto Sans KR" pitchFamily="34" charset="0"/>
                <a:ea typeface="Noto Sans KR" pitchFamily="34" charset="-122"/>
                <a:cs typeface="Noto Sans KR" pitchFamily="34" charset="-120"/>
              </a:rPr>
              <a:t>High-Yield Exam Facts</a:t>
            </a:r>
            <a:endParaRPr lang="en-US" sz="1875" dirty="0"/>
          </a:p>
        </p:txBody>
      </p:sp>
      <p:sp>
        <p:nvSpPr>
          <p:cNvPr id="9" name="SK-10-text-8"/>
          <p:cNvSpPr/>
          <p:nvPr/>
        </p:nvSpPr>
        <p:spPr>
          <a:xfrm>
            <a:off x="533400" y="2181225"/>
            <a:ext cx="11658600" cy="284857"/>
          </a:xfrm>
          <a:prstGeom prst="rect">
            <a:avLst/>
          </a:prstGeom>
          <a:noFill/>
          <a:ln/>
        </p:spPr>
        <p:txBody>
          <a:bodyPr vert="horz" wrap="none" lIns="0" tIns="0" rIns="0" bIns="0" rtlCol="0" anchor="ctr"/>
          <a:lstStyle/>
          <a:p>
            <a:pPr marL="0" indent="0">
              <a:lnSpc>
                <a:spcPts val="2242"/>
              </a:lnSpc>
              <a:buNone/>
            </a:pPr>
            <a:r>
              <a:rPr lang="en-US" sz="1725" i="1" dirty="0">
                <a:solidFill>
                  <a:srgbClr val="2C2C2C"/>
                </a:solidFill>
                <a:latin typeface="Noto Sans KR" pitchFamily="34" charset="0"/>
                <a:ea typeface="Noto Sans KR" pitchFamily="34" charset="-122"/>
                <a:cs typeface="Noto Sans KR" pitchFamily="34" charset="-120"/>
              </a:rPr>
              <a:t>Six high-yield facts — know these cold for the exam.</a:t>
            </a:r>
            <a:endParaRPr lang="en-US" sz="1725" dirty="0"/>
          </a:p>
        </p:txBody>
      </p:sp>
      <p:sp>
        <p:nvSpPr>
          <p:cNvPr id="10" name="SK-10-text-9"/>
          <p:cNvSpPr/>
          <p:nvPr/>
        </p:nvSpPr>
        <p:spPr>
          <a:xfrm>
            <a:off x="1266825" y="2762250"/>
            <a:ext cx="9974580" cy="264021"/>
          </a:xfrm>
          <a:prstGeom prst="rect">
            <a:avLst/>
          </a:prstGeom>
          <a:noFill/>
          <a:ln/>
        </p:spPr>
        <p:txBody>
          <a:bodyPr vert="horz" wrap="none" lIns="0" tIns="0" rIns="0" bIns="0" rtlCol="0" anchor="ctr"/>
          <a:lstStyle/>
          <a:p>
            <a:pPr marL="0" indent="0">
              <a:lnSpc>
                <a:spcPts val="2079"/>
              </a:lnSpc>
              <a:buNone/>
            </a:pPr>
            <a:r>
              <a:rPr lang="en-US" sz="1650" b="1" dirty="0">
                <a:solidFill>
                  <a:srgbClr val="2C2C2C"/>
                </a:solidFill>
                <a:latin typeface="Noto Sans KR" pitchFamily="34" charset="0"/>
                <a:ea typeface="Noto Sans KR" pitchFamily="34" charset="-122"/>
                <a:cs typeface="Noto Sans KR" pitchFamily="34" charset="-120"/>
              </a:rPr>
              <a:t>Acetic Acid 2% = First-Line for Mild OE</a:t>
            </a:r>
            <a:endParaRPr lang="en-US" sz="1650" dirty="0"/>
          </a:p>
        </p:txBody>
      </p:sp>
      <p:sp>
        <p:nvSpPr>
          <p:cNvPr id="11" name="SK-10-text-10"/>
          <p:cNvSpPr/>
          <p:nvPr/>
        </p:nvSpPr>
        <p:spPr>
          <a:xfrm>
            <a:off x="6934200" y="2762250"/>
            <a:ext cx="5257800" cy="264021"/>
          </a:xfrm>
          <a:prstGeom prst="rect">
            <a:avLst/>
          </a:prstGeom>
          <a:noFill/>
          <a:ln/>
        </p:spPr>
        <p:txBody>
          <a:bodyPr vert="horz" wrap="none" lIns="0" tIns="0" rIns="0" bIns="0" rtlCol="0" anchor="ctr"/>
          <a:lstStyle/>
          <a:p>
            <a:pPr marL="0" indent="0">
              <a:lnSpc>
                <a:spcPts val="2079"/>
              </a:lnSpc>
              <a:buNone/>
            </a:pPr>
            <a:r>
              <a:rPr lang="en-US" sz="1650" b="1" dirty="0">
                <a:solidFill>
                  <a:srgbClr val="2C2C2C"/>
                </a:solidFill>
                <a:latin typeface="Noto Sans KR" pitchFamily="34" charset="0"/>
                <a:ea typeface="Noto Sans KR" pitchFamily="34" charset="-122"/>
                <a:cs typeface="Noto Sans KR" pitchFamily="34" charset="-120"/>
              </a:rPr>
              <a:t>AOM Antibiotics = 5-7 Days. NOT 3 Days.</a:t>
            </a:r>
            <a:endParaRPr lang="en-US" sz="1650" dirty="0"/>
          </a:p>
        </p:txBody>
      </p:sp>
      <p:sp>
        <p:nvSpPr>
          <p:cNvPr id="12" name="SK-10-text-11"/>
          <p:cNvSpPr/>
          <p:nvPr/>
        </p:nvSpPr>
        <p:spPr>
          <a:xfrm>
            <a:off x="1266825" y="4057650"/>
            <a:ext cx="8549640" cy="264021"/>
          </a:xfrm>
          <a:prstGeom prst="rect">
            <a:avLst/>
          </a:prstGeom>
          <a:noFill/>
          <a:ln/>
        </p:spPr>
        <p:txBody>
          <a:bodyPr vert="horz" wrap="none" lIns="0" tIns="0" rIns="0" bIns="0" rtlCol="0" anchor="ctr"/>
          <a:lstStyle/>
          <a:p>
            <a:pPr marL="0" indent="0">
              <a:lnSpc>
                <a:spcPts val="2079"/>
              </a:lnSpc>
              <a:buNone/>
            </a:pPr>
            <a:r>
              <a:rPr lang="en-US" sz="1650" b="1" dirty="0">
                <a:solidFill>
                  <a:srgbClr val="2C2C2C"/>
                </a:solidFill>
                <a:latin typeface="Noto Sans KR" pitchFamily="34" charset="0"/>
                <a:ea typeface="Noto Sans KR" pitchFamily="34" charset="-122"/>
                <a:cs typeface="Noto Sans KR" pitchFamily="34" charset="-120"/>
              </a:rPr>
              <a:t>Never Amoxicillin if EBV Suspected</a:t>
            </a:r>
            <a:endParaRPr lang="en-US" sz="1650" dirty="0"/>
          </a:p>
        </p:txBody>
      </p:sp>
      <p:sp>
        <p:nvSpPr>
          <p:cNvPr id="13" name="SK-10-text-12"/>
          <p:cNvSpPr/>
          <p:nvPr/>
        </p:nvSpPr>
        <p:spPr>
          <a:xfrm>
            <a:off x="6934200" y="4057650"/>
            <a:ext cx="4086225" cy="503039"/>
          </a:xfrm>
          <a:prstGeom prst="rect">
            <a:avLst/>
          </a:prstGeom>
          <a:noFill/>
          <a:ln/>
        </p:spPr>
        <p:txBody>
          <a:bodyPr vert="horz" wrap="none" lIns="0" tIns="0" rIns="0" bIns="0" rtlCol="0" anchor="ctr"/>
          <a:lstStyle/>
          <a:p>
            <a:pPr marL="0" indent="0">
              <a:lnSpc>
                <a:spcPts val="1980"/>
              </a:lnSpc>
              <a:buNone/>
            </a:pPr>
            <a:r>
              <a:rPr lang="en-US" sz="1650" b="1" dirty="0">
                <a:solidFill>
                  <a:srgbClr val="2C2C2C"/>
                </a:solidFill>
                <a:latin typeface="Noto Sans KR" pitchFamily="34" charset="0"/>
                <a:ea typeface="Noto Sans KR" pitchFamily="34" charset="-122"/>
                <a:cs typeface="Noto Sans KR" pitchFamily="34" charset="-120"/>
              </a:rPr>
              <a:t>Ciprofloxacin Drops = Safe with TM
Perforation</a:t>
            </a:r>
            <a:endParaRPr lang="en-US" sz="1650" dirty="0"/>
          </a:p>
        </p:txBody>
      </p:sp>
      <p:sp>
        <p:nvSpPr>
          <p:cNvPr id="14" name="SK-10-text-13"/>
          <p:cNvSpPr/>
          <p:nvPr/>
        </p:nvSpPr>
        <p:spPr>
          <a:xfrm>
            <a:off x="1266825" y="5353050"/>
            <a:ext cx="4987230" cy="528042"/>
          </a:xfrm>
          <a:prstGeom prst="rect">
            <a:avLst/>
          </a:prstGeom>
          <a:noFill/>
          <a:ln/>
        </p:spPr>
        <p:txBody>
          <a:bodyPr vert="horz" wrap="none" lIns="0" tIns="0" rIns="0" bIns="0" rtlCol="0" anchor="ctr"/>
          <a:lstStyle/>
          <a:p>
            <a:pPr marL="0" indent="0">
              <a:lnSpc>
                <a:spcPts val="2079"/>
              </a:lnSpc>
              <a:buNone/>
            </a:pPr>
            <a:r>
              <a:rPr lang="en-US" sz="1650" b="1" dirty="0">
                <a:solidFill>
                  <a:srgbClr val="2C2C2C"/>
                </a:solidFill>
                <a:latin typeface="Noto Sans KR" pitchFamily="34" charset="0"/>
                <a:ea typeface="Noto Sans KR" pitchFamily="34" charset="-122"/>
                <a:cs typeface="Noto Sans KR" pitchFamily="34" charset="-120"/>
              </a:rPr>
              <a:t>OME Grommets Threshold: ≥25 dB Bilateral
× 3 Months</a:t>
            </a:r>
            <a:endParaRPr lang="en-US" sz="1650" dirty="0"/>
          </a:p>
        </p:txBody>
      </p:sp>
      <p:sp>
        <p:nvSpPr>
          <p:cNvPr id="15" name="SK-10-text-14"/>
          <p:cNvSpPr/>
          <p:nvPr/>
        </p:nvSpPr>
        <p:spPr>
          <a:xfrm>
            <a:off x="6915001" y="5181600"/>
            <a:ext cx="5448300" cy="528042"/>
          </a:xfrm>
          <a:prstGeom prst="rect">
            <a:avLst/>
          </a:prstGeom>
          <a:noFill/>
          <a:ln/>
        </p:spPr>
        <p:txBody>
          <a:bodyPr vert="horz" wrap="none" lIns="0" tIns="0" rIns="0" bIns="0" rtlCol="0" anchor="ctr"/>
          <a:lstStyle/>
          <a:p>
            <a:pPr marL="0" indent="0">
              <a:lnSpc>
                <a:spcPts val="2079"/>
              </a:lnSpc>
              <a:buNone/>
            </a:pPr>
            <a:r>
              <a:rPr lang="en-US" sz="1650" b="1" dirty="0">
                <a:solidFill>
                  <a:srgbClr val="2C2C2C"/>
                </a:solidFill>
                <a:latin typeface="Noto Sans KR" pitchFamily="34" charset="0"/>
                <a:ea typeface="Noto Sans KR" pitchFamily="34" charset="-122"/>
                <a:cs typeface="Noto Sans KR" pitchFamily="34" charset="-120"/>
              </a:rPr>
              <a:t>Electronic Irrigation Only — </a:t>
            </a:r>
            <a:r>
              <a:rPr lang="en-US" sz="1100" b="1" dirty="0">
                <a:solidFill>
                  <a:srgbClr val="2C2C2C"/>
                </a:solidFill>
                <a:latin typeface="Noto Sans KR" pitchFamily="34" charset="0"/>
                <a:ea typeface="Noto Sans KR" pitchFamily="34" charset="-122"/>
                <a:cs typeface="Noto Sans KR" pitchFamily="34" charset="-120"/>
              </a:rPr>
              <a:t>NOT the Metal Syringe</a:t>
            </a:r>
            <a:endParaRPr lang="en-US" sz="1650" dirty="0"/>
          </a:p>
        </p:txBody>
      </p:sp>
      <p:sp>
        <p:nvSpPr>
          <p:cNvPr id="16" name="SK-10-text-15"/>
          <p:cNvSpPr/>
          <p:nvPr/>
        </p:nvSpPr>
        <p:spPr>
          <a:xfrm>
            <a:off x="704255" y="2781300"/>
            <a:ext cx="219968" cy="204043"/>
          </a:xfrm>
          <a:prstGeom prst="rect">
            <a:avLst/>
          </a:prstGeom>
          <a:noFill/>
          <a:ln/>
        </p:spPr>
        <p:txBody>
          <a:bodyPr vert="horz" wrap="none" lIns="0" tIns="0" rIns="0" bIns="0" rtlCol="0" anchor="ctr"/>
          <a:lstStyle/>
          <a:p>
            <a:pPr marL="0" indent="0" algn="ctr">
              <a:lnSpc>
                <a:spcPts val="1607"/>
              </a:lnSpc>
              <a:buNone/>
            </a:pPr>
            <a:r>
              <a:rPr lang="en-US" sz="1350" b="1" dirty="0">
                <a:solidFill>
                  <a:srgbClr val="FFFFFF"/>
                </a:solidFill>
                <a:latin typeface="Noto Sans KR" pitchFamily="34" charset="0"/>
                <a:ea typeface="Noto Sans KR" pitchFamily="34" charset="-122"/>
                <a:cs typeface="Noto Sans KR" pitchFamily="34" charset="-120"/>
              </a:rPr>
              <a:t>01</a:t>
            </a:r>
            <a:endParaRPr lang="en-US" sz="1350" dirty="0"/>
          </a:p>
        </p:txBody>
      </p:sp>
      <p:sp>
        <p:nvSpPr>
          <p:cNvPr id="17" name="SK-10-text-16"/>
          <p:cNvSpPr/>
          <p:nvPr/>
        </p:nvSpPr>
        <p:spPr>
          <a:xfrm>
            <a:off x="6371183" y="2781300"/>
            <a:ext cx="230386" cy="204043"/>
          </a:xfrm>
          <a:prstGeom prst="rect">
            <a:avLst/>
          </a:prstGeom>
          <a:noFill/>
          <a:ln/>
        </p:spPr>
        <p:txBody>
          <a:bodyPr vert="horz" wrap="none" lIns="0" tIns="0" rIns="0" bIns="0" rtlCol="0" anchor="ctr"/>
          <a:lstStyle/>
          <a:p>
            <a:pPr marL="0" indent="0" algn="ctr">
              <a:lnSpc>
                <a:spcPts val="1607"/>
              </a:lnSpc>
              <a:buNone/>
            </a:pPr>
            <a:r>
              <a:rPr lang="en-US" sz="1350" b="1" dirty="0">
                <a:solidFill>
                  <a:srgbClr val="FFFFFF"/>
                </a:solidFill>
                <a:latin typeface="Noto Sans KR" pitchFamily="34" charset="0"/>
                <a:ea typeface="Noto Sans KR" pitchFamily="34" charset="-122"/>
                <a:cs typeface="Noto Sans KR" pitchFamily="34" charset="-120"/>
              </a:rPr>
              <a:t>02</a:t>
            </a:r>
            <a:endParaRPr lang="en-US" sz="1350" dirty="0"/>
          </a:p>
        </p:txBody>
      </p:sp>
      <p:sp>
        <p:nvSpPr>
          <p:cNvPr id="18" name="SK-10-text-17"/>
          <p:cNvSpPr/>
          <p:nvPr/>
        </p:nvSpPr>
        <p:spPr>
          <a:xfrm>
            <a:off x="704255" y="4076700"/>
            <a:ext cx="219968" cy="204043"/>
          </a:xfrm>
          <a:prstGeom prst="rect">
            <a:avLst/>
          </a:prstGeom>
          <a:noFill/>
          <a:ln/>
        </p:spPr>
        <p:txBody>
          <a:bodyPr vert="horz" wrap="none" lIns="0" tIns="0" rIns="0" bIns="0" rtlCol="0" anchor="ctr"/>
          <a:lstStyle/>
          <a:p>
            <a:pPr marL="0" indent="0" algn="ctr">
              <a:lnSpc>
                <a:spcPts val="1607"/>
              </a:lnSpc>
              <a:buNone/>
            </a:pPr>
            <a:r>
              <a:rPr lang="en-US" sz="1350" b="1" dirty="0">
                <a:solidFill>
                  <a:srgbClr val="FFFFFF"/>
                </a:solidFill>
                <a:latin typeface="Noto Sans KR" pitchFamily="34" charset="0"/>
                <a:ea typeface="Noto Sans KR" pitchFamily="34" charset="-122"/>
                <a:cs typeface="Noto Sans KR" pitchFamily="34" charset="-120"/>
              </a:rPr>
              <a:t>03</a:t>
            </a:r>
            <a:endParaRPr lang="en-US" sz="1350" dirty="0"/>
          </a:p>
        </p:txBody>
      </p:sp>
      <p:sp>
        <p:nvSpPr>
          <p:cNvPr id="19" name="SK-10-text-18"/>
          <p:cNvSpPr/>
          <p:nvPr/>
        </p:nvSpPr>
        <p:spPr>
          <a:xfrm>
            <a:off x="6371183" y="4076700"/>
            <a:ext cx="230386" cy="204043"/>
          </a:xfrm>
          <a:prstGeom prst="rect">
            <a:avLst/>
          </a:prstGeom>
          <a:noFill/>
          <a:ln/>
        </p:spPr>
        <p:txBody>
          <a:bodyPr vert="horz" wrap="none" lIns="0" tIns="0" rIns="0" bIns="0" rtlCol="0" anchor="ctr"/>
          <a:lstStyle/>
          <a:p>
            <a:pPr marL="0" indent="0" algn="ctr">
              <a:lnSpc>
                <a:spcPts val="1607"/>
              </a:lnSpc>
              <a:buNone/>
            </a:pPr>
            <a:r>
              <a:rPr lang="en-US" sz="1350" b="1" dirty="0">
                <a:solidFill>
                  <a:srgbClr val="FFFFFF"/>
                </a:solidFill>
                <a:latin typeface="Noto Sans KR" pitchFamily="34" charset="0"/>
                <a:ea typeface="Noto Sans KR" pitchFamily="34" charset="-122"/>
                <a:cs typeface="Noto Sans KR" pitchFamily="34" charset="-120"/>
              </a:rPr>
              <a:t>04</a:t>
            </a:r>
            <a:endParaRPr lang="en-US" sz="1350" dirty="0"/>
          </a:p>
        </p:txBody>
      </p:sp>
      <p:sp>
        <p:nvSpPr>
          <p:cNvPr id="20" name="SK-10-text-19"/>
          <p:cNvSpPr/>
          <p:nvPr/>
        </p:nvSpPr>
        <p:spPr>
          <a:xfrm>
            <a:off x="704255" y="5362575"/>
            <a:ext cx="219968" cy="204043"/>
          </a:xfrm>
          <a:prstGeom prst="rect">
            <a:avLst/>
          </a:prstGeom>
          <a:noFill/>
          <a:ln/>
        </p:spPr>
        <p:txBody>
          <a:bodyPr vert="horz" wrap="none" lIns="0" tIns="0" rIns="0" bIns="0" rtlCol="0" anchor="ctr"/>
          <a:lstStyle/>
          <a:p>
            <a:pPr marL="0" indent="0" algn="ctr">
              <a:lnSpc>
                <a:spcPts val="1607"/>
              </a:lnSpc>
              <a:buNone/>
            </a:pPr>
            <a:r>
              <a:rPr lang="en-US" sz="1350" b="1" dirty="0">
                <a:solidFill>
                  <a:srgbClr val="FFFFFF"/>
                </a:solidFill>
                <a:latin typeface="Noto Sans KR" pitchFamily="34" charset="0"/>
                <a:ea typeface="Noto Sans KR" pitchFamily="34" charset="-122"/>
                <a:cs typeface="Noto Sans KR" pitchFamily="34" charset="-120"/>
              </a:rPr>
              <a:t>05</a:t>
            </a:r>
            <a:endParaRPr lang="en-US" sz="1350" dirty="0"/>
          </a:p>
        </p:txBody>
      </p:sp>
      <p:sp>
        <p:nvSpPr>
          <p:cNvPr id="21" name="SK-10-text-20"/>
          <p:cNvSpPr/>
          <p:nvPr/>
        </p:nvSpPr>
        <p:spPr>
          <a:xfrm>
            <a:off x="6371183" y="5362575"/>
            <a:ext cx="230386" cy="204043"/>
          </a:xfrm>
          <a:prstGeom prst="rect">
            <a:avLst/>
          </a:prstGeom>
          <a:noFill/>
          <a:ln/>
        </p:spPr>
        <p:txBody>
          <a:bodyPr vert="horz" wrap="none" lIns="0" tIns="0" rIns="0" bIns="0" rtlCol="0" anchor="ctr"/>
          <a:lstStyle/>
          <a:p>
            <a:pPr marL="0" indent="0" algn="ctr">
              <a:lnSpc>
                <a:spcPts val="1607"/>
              </a:lnSpc>
              <a:buNone/>
            </a:pPr>
            <a:r>
              <a:rPr lang="en-US" sz="1350" b="1" dirty="0">
                <a:solidFill>
                  <a:srgbClr val="FFFFFF"/>
                </a:solidFill>
                <a:latin typeface="Noto Sans KR" pitchFamily="34" charset="0"/>
                <a:ea typeface="Noto Sans KR" pitchFamily="34" charset="-122"/>
                <a:cs typeface="Noto Sans KR" pitchFamily="34" charset="-120"/>
              </a:rPr>
              <a:t>06</a:t>
            </a:r>
            <a:endParaRPr lang="en-US" sz="1350" dirty="0"/>
          </a:p>
        </p:txBody>
      </p:sp>
      <p:sp>
        <p:nvSpPr>
          <p:cNvPr id="22" name="SK-10-text-21"/>
          <p:cNvSpPr/>
          <p:nvPr/>
        </p:nvSpPr>
        <p:spPr>
          <a:xfrm>
            <a:off x="466725" y="533400"/>
            <a:ext cx="5040630" cy="218033"/>
          </a:xfrm>
          <a:prstGeom prst="rect">
            <a:avLst/>
          </a:prstGeom>
          <a:noFill/>
          <a:ln/>
        </p:spPr>
        <p:txBody>
          <a:bodyPr vert="horz" wrap="none" lIns="0" tIns="0" rIns="0" bIns="0" rtlCol="0" anchor="ctr"/>
          <a:lstStyle/>
          <a:p>
            <a:pPr marL="0" indent="0">
              <a:lnSpc>
                <a:spcPts val="1717"/>
              </a:lnSpc>
              <a:buNone/>
            </a:pPr>
            <a:r>
              <a:rPr lang="en-US" sz="1575" dirty="0">
                <a:solidFill>
                  <a:srgbClr val="FFFFFF"/>
                </a:solidFill>
                <a:latin typeface="Noto Sans KR" pitchFamily="34" charset="0"/>
                <a:ea typeface="Noto Sans KR" pitchFamily="34" charset="-122"/>
                <a:cs typeface="Noto Sans KR" pitchFamily="34" charset="-120"/>
              </a:rPr>
              <a:t>GP Training Programme</a:t>
            </a:r>
            <a:endParaRPr lang="en-US" sz="1575" dirty="0"/>
          </a:p>
        </p:txBody>
      </p:sp>
      <p:sp>
        <p:nvSpPr>
          <p:cNvPr id="23" name="SK-10-text-22"/>
          <p:cNvSpPr/>
          <p:nvPr/>
        </p:nvSpPr>
        <p:spPr>
          <a:xfrm>
            <a:off x="1266825" y="3067050"/>
            <a:ext cx="5060603" cy="612130"/>
          </a:xfrm>
          <a:prstGeom prst="rect">
            <a:avLst/>
          </a:prstGeom>
          <a:noFill/>
          <a:ln/>
        </p:spPr>
        <p:txBody>
          <a:bodyPr vert="horz" wrap="none" lIns="0" tIns="0" rIns="0" bIns="0" rtlCol="0" anchor="ctr"/>
          <a:lstStyle/>
          <a:p>
            <a:pPr marL="0" indent="0">
              <a:lnSpc>
                <a:spcPts val="1607"/>
              </a:lnSpc>
              <a:buNone/>
            </a:pPr>
            <a:r>
              <a:rPr lang="en-US" sz="1200" dirty="0">
                <a:solidFill>
                  <a:srgbClr val="2C2C2C"/>
                </a:solidFill>
                <a:latin typeface="Noto Sans KR" pitchFamily="34" charset="0"/>
                <a:ea typeface="Noto Sans KR" pitchFamily="34" charset="-122"/>
                <a:cs typeface="Noto Sans KR" pitchFamily="34" charset="-120"/>
              </a:rPr>
              <a:t>NICE CKS 2024 key change. EarCalm spray — 1 spray
every 2–3 hours × 7 days. Restores acidic environment;
effective against bacteria and fungi.</a:t>
            </a:r>
            <a:endParaRPr lang="en-US" sz="1200" dirty="0"/>
          </a:p>
        </p:txBody>
      </p:sp>
      <p:sp>
        <p:nvSpPr>
          <p:cNvPr id="24" name="SK-10-text-23"/>
          <p:cNvSpPr/>
          <p:nvPr/>
        </p:nvSpPr>
        <p:spPr>
          <a:xfrm>
            <a:off x="6932265" y="3067050"/>
            <a:ext cx="5259586" cy="612130"/>
          </a:xfrm>
          <a:prstGeom prst="rect">
            <a:avLst/>
          </a:prstGeom>
          <a:noFill/>
          <a:ln/>
        </p:spPr>
        <p:txBody>
          <a:bodyPr vert="horz" wrap="none" lIns="0" tIns="0" rIns="0" bIns="0" rtlCol="0" anchor="ctr"/>
          <a:lstStyle/>
          <a:p>
            <a:pPr marL="0" indent="0">
              <a:lnSpc>
                <a:spcPts val="1607"/>
              </a:lnSpc>
              <a:buNone/>
            </a:pPr>
            <a:r>
              <a:rPr lang="en-US" sz="1200" dirty="0">
                <a:solidFill>
                  <a:srgbClr val="2C2C2C"/>
                </a:solidFill>
                <a:latin typeface="Noto Sans KR" pitchFamily="34" charset="0"/>
                <a:ea typeface="Noto Sans KR" pitchFamily="34" charset="-122"/>
                <a:cs typeface="Noto Sans KR" pitchFamily="34" charset="-120"/>
              </a:rPr>
              <a:t>NICE NG91. The 3-day course is an outdated SMAC 1998
recommendation. Amoxicillin 500 mg tds × 5–7 days
(adults).</a:t>
            </a:r>
            <a:endParaRPr lang="en-US" sz="1200" dirty="0"/>
          </a:p>
        </p:txBody>
      </p:sp>
      <p:sp>
        <p:nvSpPr>
          <p:cNvPr id="25" name="SK-10-text-24"/>
          <p:cNvSpPr/>
          <p:nvPr/>
        </p:nvSpPr>
        <p:spPr>
          <a:xfrm>
            <a:off x="1266825" y="4362450"/>
            <a:ext cx="4934843" cy="612130"/>
          </a:xfrm>
          <a:prstGeom prst="rect">
            <a:avLst/>
          </a:prstGeom>
          <a:noFill/>
          <a:ln/>
        </p:spPr>
        <p:txBody>
          <a:bodyPr vert="horz" wrap="none" lIns="0" tIns="0" rIns="0" bIns="0" rtlCol="0" anchor="ctr"/>
          <a:lstStyle/>
          <a:p>
            <a:pPr marL="0" indent="0">
              <a:lnSpc>
                <a:spcPts val="1607"/>
              </a:lnSpc>
              <a:buNone/>
            </a:pPr>
            <a:r>
              <a:rPr lang="en-US" sz="1200" dirty="0">
                <a:solidFill>
                  <a:srgbClr val="2C2C2C"/>
                </a:solidFill>
                <a:latin typeface="Noto Sans KR" pitchFamily="34" charset="0"/>
                <a:ea typeface="Noto Sans KR" pitchFamily="34" charset="-122"/>
                <a:cs typeface="Noto Sans KR" pitchFamily="34" charset="-120"/>
              </a:rPr>
              <a:t>Causes a severe widespread maculopapular rash. Use
clarithromycin or await monospot result before
prescribing.</a:t>
            </a:r>
            <a:endParaRPr lang="en-US" sz="1200" dirty="0"/>
          </a:p>
        </p:txBody>
      </p:sp>
      <p:sp>
        <p:nvSpPr>
          <p:cNvPr id="26" name="SK-10-text-25"/>
          <p:cNvSpPr/>
          <p:nvPr/>
        </p:nvSpPr>
        <p:spPr>
          <a:xfrm>
            <a:off x="6934200" y="4514850"/>
            <a:ext cx="5196780" cy="408087"/>
          </a:xfrm>
          <a:prstGeom prst="rect">
            <a:avLst/>
          </a:prstGeom>
          <a:noFill/>
          <a:ln/>
        </p:spPr>
        <p:txBody>
          <a:bodyPr vert="horz" wrap="none" lIns="0" tIns="0" rIns="0" bIns="0" rtlCol="0" anchor="ctr"/>
          <a:lstStyle/>
          <a:p>
            <a:pPr marL="0" indent="0">
              <a:lnSpc>
                <a:spcPts val="1607"/>
              </a:lnSpc>
              <a:buNone/>
            </a:pPr>
            <a:r>
              <a:rPr lang="en-US" sz="1200" dirty="0">
                <a:solidFill>
                  <a:srgbClr val="2C2C2C"/>
                </a:solidFill>
                <a:latin typeface="Noto Sans KR" pitchFamily="34" charset="0"/>
                <a:ea typeface="Noto Sans KR" pitchFamily="34" charset="-122"/>
                <a:cs typeface="Noto Sans KR" pitchFamily="34" charset="-120"/>
              </a:rPr>
              <a:t>Aminoglycosides (neomycin, framycetin) are NOT safe —
risk of sensorineural hearing loss (ototoxicity).</a:t>
            </a:r>
            <a:endParaRPr lang="en-US" sz="1200" dirty="0"/>
          </a:p>
        </p:txBody>
      </p:sp>
      <p:sp>
        <p:nvSpPr>
          <p:cNvPr id="27" name="SK-10-text-26"/>
          <p:cNvSpPr/>
          <p:nvPr/>
        </p:nvSpPr>
        <p:spPr>
          <a:xfrm>
            <a:off x="1266825" y="5924550"/>
            <a:ext cx="4526161" cy="398264"/>
          </a:xfrm>
          <a:prstGeom prst="rect">
            <a:avLst/>
          </a:prstGeom>
          <a:noFill/>
          <a:ln/>
        </p:spPr>
        <p:txBody>
          <a:bodyPr vert="horz" wrap="none" lIns="0" tIns="0" rIns="0" bIns="0" rtlCol="0" anchor="ctr"/>
          <a:lstStyle/>
          <a:p>
            <a:pPr marL="0" indent="0">
              <a:lnSpc>
                <a:spcPts val="1568"/>
              </a:lnSpc>
              <a:buNone/>
            </a:pPr>
            <a:r>
              <a:rPr lang="en-US" sz="1200" dirty="0">
                <a:solidFill>
                  <a:srgbClr val="2C2C2C"/>
                </a:solidFill>
                <a:latin typeface="Noto Sans KR" pitchFamily="34" charset="0"/>
                <a:ea typeface="Noto Sans KR" pitchFamily="34" charset="-122"/>
                <a:cs typeface="Noto Sans KR" pitchFamily="34" charset="-120"/>
              </a:rPr>
              <a:t>NICE NG233 (2023). Watchful wait 3 months first;
autoinflation (Otovent) for children ≥4 years.</a:t>
            </a:r>
            <a:endParaRPr lang="en-US" sz="1200" dirty="0"/>
          </a:p>
        </p:txBody>
      </p:sp>
      <p:sp>
        <p:nvSpPr>
          <p:cNvPr id="28" name="SK-10-text-27"/>
          <p:cNvSpPr/>
          <p:nvPr/>
        </p:nvSpPr>
        <p:spPr>
          <a:xfrm>
            <a:off x="6934200" y="5667375"/>
            <a:ext cx="5133975" cy="597396"/>
          </a:xfrm>
          <a:prstGeom prst="rect">
            <a:avLst/>
          </a:prstGeom>
          <a:noFill/>
          <a:ln/>
        </p:spPr>
        <p:txBody>
          <a:bodyPr vert="horz" wrap="none" lIns="0" tIns="0" rIns="0" bIns="0" rtlCol="0" anchor="ctr"/>
          <a:lstStyle/>
          <a:p>
            <a:pPr marL="0" indent="0">
              <a:lnSpc>
                <a:spcPts val="1568"/>
              </a:lnSpc>
              <a:buNone/>
            </a:pPr>
            <a:r>
              <a:rPr lang="en-US" sz="1200" dirty="0">
                <a:solidFill>
                  <a:srgbClr val="2C2C2C"/>
                </a:solidFill>
                <a:latin typeface="Noto Sans KR" pitchFamily="34" charset="0"/>
                <a:ea typeface="Noto Sans KR" pitchFamily="34" charset="-122"/>
                <a:cs typeface="Noto Sans KR" pitchFamily="34" charset="-120"/>
              </a:rPr>
              <a:t>Earwax 2025. Old Higginson metal syringe abandoned — risk of </a:t>
            </a:r>
          </a:p>
          <a:p>
            <a:pPr marL="0" indent="0">
              <a:lnSpc>
                <a:spcPts val="1568"/>
              </a:lnSpc>
              <a:buNone/>
            </a:pPr>
            <a:r>
              <a:rPr lang="en-US" sz="1200" dirty="0">
                <a:solidFill>
                  <a:srgbClr val="2C2C2C"/>
                </a:solidFill>
                <a:latin typeface="Noto Sans KR" pitchFamily="34" charset="0"/>
                <a:ea typeface="Noto Sans KR" pitchFamily="34" charset="-122"/>
                <a:cs typeface="Noto Sans KR" pitchFamily="34" charset="-120"/>
              </a:rPr>
              <a:t>TM perforation. Olive oil softening first × 3–5 days.</a:t>
            </a:r>
            <a:endParaRPr lang="en-US" sz="1200" dirty="0"/>
          </a:p>
        </p:txBody>
      </p:sp>
      <p:sp>
        <p:nvSpPr>
          <p:cNvPr id="29" name="SK-10-text-28"/>
          <p:cNvSpPr/>
          <p:nvPr/>
        </p:nvSpPr>
        <p:spPr>
          <a:xfrm>
            <a:off x="466725" y="6638925"/>
            <a:ext cx="8900160" cy="152400"/>
          </a:xfrm>
          <a:prstGeom prst="rect">
            <a:avLst/>
          </a:prstGeom>
          <a:noFill/>
          <a:ln/>
        </p:spPr>
        <p:txBody>
          <a:bodyPr vert="horz" wrap="none" lIns="0" tIns="0" rIns="0" bIns="0" rtlCol="0" anchor="ctr"/>
          <a:lstStyle/>
          <a:p>
            <a:pPr marL="0" indent="0">
              <a:lnSpc>
                <a:spcPts val="1200"/>
              </a:lnSpc>
              <a:buNone/>
            </a:pPr>
            <a:r>
              <a:rPr lang="en-US" sz="1200" dirty="0">
                <a:solidFill>
                  <a:srgbClr val="FFFFFF"/>
                </a:solidFill>
                <a:latin typeface="Noto Sans KR" pitchFamily="34" charset="0"/>
                <a:ea typeface="Noto Sans KR" pitchFamily="34" charset="-122"/>
                <a:cs typeface="Noto Sans KR" pitchFamily="34" charset="-120"/>
              </a:rPr>
              <a:t>Bradford VTS | Ear Conditions in GP | May 2026</a:t>
            </a:r>
            <a:endParaRPr lang="en-US" sz="1200" dirty="0"/>
          </a:p>
        </p:txBody>
      </p:sp>
      <p:sp>
        <p:nvSpPr>
          <p:cNvPr id="30" name="SK-10-text-29"/>
          <p:cNvSpPr/>
          <p:nvPr/>
        </p:nvSpPr>
        <p:spPr>
          <a:xfrm>
            <a:off x="10106025" y="6638925"/>
            <a:ext cx="1822996" cy="152400"/>
          </a:xfrm>
          <a:prstGeom prst="rect">
            <a:avLst/>
          </a:prstGeom>
          <a:noFill/>
          <a:ln/>
        </p:spPr>
        <p:txBody>
          <a:bodyPr vert="horz" wrap="none" lIns="0" tIns="0" rIns="0" bIns="0" rtlCol="0" anchor="ctr"/>
          <a:lstStyle/>
          <a:p>
            <a:pPr marL="0" indent="0" algn="r">
              <a:lnSpc>
                <a:spcPts val="1200"/>
              </a:lnSpc>
              <a:buNone/>
            </a:pPr>
            <a:r>
              <a:rPr lang="en-US" sz="1200" dirty="0">
                <a:solidFill>
                  <a:srgbClr val="FFFFFF"/>
                </a:solidFill>
                <a:latin typeface="Noto Sans KR" pitchFamily="34" charset="0"/>
                <a:ea typeface="Noto Sans KR" pitchFamily="34" charset="-122"/>
                <a:cs typeface="Noto Sans KR" pitchFamily="34" charset="-120"/>
              </a:rPr>
              <a:t>www.bradfordvts.co.uk</a:t>
            </a:r>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SK-1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1-img-2" descr="preencoded.png"/>
          <p:cNvPicPr>
            <a:picLocks noChangeAspect="1"/>
          </p:cNvPicPr>
          <p:nvPr/>
        </p:nvPicPr>
        <p:blipFill>
          <a:blip r:embed="rId4"/>
          <a:stretch>
            <a:fillRect/>
          </a:stretch>
        </p:blipFill>
        <p:spPr>
          <a:xfrm>
            <a:off x="609600" y="5307955"/>
            <a:ext cx="731490" cy="706338"/>
          </a:xfrm>
          <a:prstGeom prst="rect">
            <a:avLst/>
          </a:prstGeom>
        </p:spPr>
      </p:pic>
      <p:pic>
        <p:nvPicPr>
          <p:cNvPr id="4" name="SK-11-img-3" descr="preencoded.png"/>
          <p:cNvPicPr>
            <a:picLocks noChangeAspect="1"/>
          </p:cNvPicPr>
          <p:nvPr/>
        </p:nvPicPr>
        <p:blipFill>
          <a:blip r:embed="rId5"/>
          <a:stretch>
            <a:fillRect/>
          </a:stretch>
        </p:blipFill>
        <p:spPr>
          <a:xfrm>
            <a:off x="670471" y="3689598"/>
            <a:ext cx="597396" cy="726877"/>
          </a:xfrm>
          <a:prstGeom prst="rect">
            <a:avLst/>
          </a:prstGeom>
        </p:spPr>
      </p:pic>
      <p:pic>
        <p:nvPicPr>
          <p:cNvPr id="5" name="SK-11-img-4" descr="preencoded.png"/>
          <p:cNvPicPr>
            <a:picLocks noChangeAspect="1"/>
          </p:cNvPicPr>
          <p:nvPr/>
        </p:nvPicPr>
        <p:blipFill>
          <a:blip r:embed="rId6"/>
          <a:stretch>
            <a:fillRect/>
          </a:stretch>
        </p:blipFill>
        <p:spPr>
          <a:xfrm>
            <a:off x="585192" y="2112169"/>
            <a:ext cx="780157" cy="699492"/>
          </a:xfrm>
          <a:prstGeom prst="rect">
            <a:avLst/>
          </a:prstGeom>
        </p:spPr>
      </p:pic>
      <p:sp>
        <p:nvSpPr>
          <p:cNvPr id="6" name="SK-11-text-5"/>
          <p:cNvSpPr/>
          <p:nvPr/>
        </p:nvSpPr>
        <p:spPr>
          <a:xfrm>
            <a:off x="409575" y="638175"/>
            <a:ext cx="11782425" cy="496044"/>
          </a:xfrm>
          <a:prstGeom prst="rect">
            <a:avLst/>
          </a:prstGeom>
          <a:noFill/>
          <a:ln/>
        </p:spPr>
        <p:txBody>
          <a:bodyPr vert="horz" wrap="none" lIns="0" tIns="0" rIns="0" bIns="0" rtlCol="0" anchor="ctr"/>
          <a:lstStyle/>
          <a:p>
            <a:pPr marL="0" indent="0">
              <a:lnSpc>
                <a:spcPts val="3906"/>
              </a:lnSpc>
              <a:buNone/>
            </a:pPr>
            <a:r>
              <a:rPr lang="en-US" sz="3150" b="1" dirty="0">
                <a:solidFill>
                  <a:srgbClr val="1C262F"/>
                </a:solidFill>
                <a:latin typeface="Noto Sans KR" pitchFamily="34" charset="0"/>
                <a:ea typeface="Noto Sans KR" pitchFamily="34" charset="-122"/>
                <a:cs typeface="Noto Sans KR" pitchFamily="34" charset="-120"/>
              </a:rPr>
              <a:t>SCA Pearls: Consultation and Communication</a:t>
            </a:r>
            <a:endParaRPr lang="en-US" sz="3150" dirty="0"/>
          </a:p>
        </p:txBody>
      </p:sp>
      <p:sp>
        <p:nvSpPr>
          <p:cNvPr id="7" name="SK-11-text-6"/>
          <p:cNvSpPr/>
          <p:nvPr/>
        </p:nvSpPr>
        <p:spPr>
          <a:xfrm>
            <a:off x="11112252" y="809625"/>
            <a:ext cx="492323" cy="282625"/>
          </a:xfrm>
          <a:prstGeom prst="rect">
            <a:avLst/>
          </a:prstGeom>
          <a:noFill/>
          <a:ln/>
        </p:spPr>
        <p:txBody>
          <a:bodyPr vert="horz" wrap="none" lIns="0" tIns="0" rIns="0" bIns="0" rtlCol="0" anchor="ctr"/>
          <a:lstStyle/>
          <a:p>
            <a:pPr marL="0" indent="0" algn="ctr">
              <a:lnSpc>
                <a:spcPts val="2225"/>
              </a:lnSpc>
              <a:buNone/>
            </a:pPr>
            <a:r>
              <a:rPr lang="en-US" sz="1725" b="1" dirty="0">
                <a:solidFill>
                  <a:srgbClr val="FFFFFF"/>
                </a:solidFill>
                <a:latin typeface="Noto Sans KR" pitchFamily="34" charset="0"/>
                <a:ea typeface="Noto Sans KR" pitchFamily="34" charset="-122"/>
                <a:cs typeface="Noto Sans KR" pitchFamily="34" charset="-120"/>
              </a:rPr>
              <a:t>SCA</a:t>
            </a:r>
            <a:endParaRPr lang="en-US" sz="1725" dirty="0"/>
          </a:p>
        </p:txBody>
      </p:sp>
      <p:sp>
        <p:nvSpPr>
          <p:cNvPr id="8" name="SK-11-text-7"/>
          <p:cNvSpPr/>
          <p:nvPr/>
        </p:nvSpPr>
        <p:spPr>
          <a:xfrm>
            <a:off x="409575" y="123825"/>
            <a:ext cx="3291840" cy="249138"/>
          </a:xfrm>
          <a:prstGeom prst="rect">
            <a:avLst/>
          </a:prstGeom>
          <a:noFill/>
          <a:ln/>
        </p:spPr>
        <p:txBody>
          <a:bodyPr vert="horz" wrap="none" lIns="0" tIns="0" rIns="0" bIns="0" rtlCol="0" anchor="ctr"/>
          <a:lstStyle/>
          <a:p>
            <a:pPr marL="0" indent="0">
              <a:lnSpc>
                <a:spcPts val="1962"/>
              </a:lnSpc>
              <a:buNone/>
            </a:pPr>
            <a:r>
              <a:rPr lang="en-US" sz="1800" b="1" dirty="0">
                <a:solidFill>
                  <a:srgbClr val="FFFFFF"/>
                </a:solidFill>
                <a:latin typeface="Noto Sans KR" pitchFamily="34" charset="0"/>
                <a:ea typeface="Noto Sans KR" pitchFamily="34" charset="-122"/>
                <a:cs typeface="Noto Sans KR" pitchFamily="34" charset="-120"/>
              </a:rPr>
              <a:t>Bradford VTS</a:t>
            </a:r>
            <a:endParaRPr lang="en-US" sz="1800" dirty="0"/>
          </a:p>
        </p:txBody>
      </p:sp>
      <p:sp>
        <p:nvSpPr>
          <p:cNvPr id="9" name="SK-11-text-8"/>
          <p:cNvSpPr/>
          <p:nvPr/>
        </p:nvSpPr>
        <p:spPr>
          <a:xfrm>
            <a:off x="409575" y="1381125"/>
            <a:ext cx="11782425" cy="271611"/>
          </a:xfrm>
          <a:prstGeom prst="rect">
            <a:avLst/>
          </a:prstGeom>
          <a:noFill/>
          <a:ln/>
        </p:spPr>
        <p:txBody>
          <a:bodyPr vert="horz" wrap="none" lIns="0" tIns="0" rIns="0" bIns="0" rtlCol="0" anchor="ctr"/>
          <a:lstStyle/>
          <a:p>
            <a:pPr marL="0" indent="0">
              <a:lnSpc>
                <a:spcPts val="2139"/>
              </a:lnSpc>
              <a:buNone/>
            </a:pPr>
            <a:r>
              <a:rPr lang="en-US" sz="1725" dirty="0">
                <a:solidFill>
                  <a:srgbClr val="595959"/>
                </a:solidFill>
                <a:latin typeface="Noto Sans KR" pitchFamily="34" charset="0"/>
                <a:ea typeface="Noto Sans KR" pitchFamily="34" charset="-122"/>
                <a:cs typeface="Noto Sans KR" pitchFamily="34" charset="-120"/>
              </a:rPr>
              <a:t>What to say — and how to say it — in the consultation room</a:t>
            </a:r>
            <a:endParaRPr lang="en-US" sz="1725" dirty="0"/>
          </a:p>
        </p:txBody>
      </p:sp>
      <p:sp>
        <p:nvSpPr>
          <p:cNvPr id="10" name="SK-11-text-9"/>
          <p:cNvSpPr/>
          <p:nvPr/>
        </p:nvSpPr>
        <p:spPr>
          <a:xfrm>
            <a:off x="1590675" y="1790700"/>
            <a:ext cx="8881110" cy="278011"/>
          </a:xfrm>
          <a:prstGeom prst="rect">
            <a:avLst/>
          </a:prstGeom>
          <a:noFill/>
          <a:ln/>
        </p:spPr>
        <p:txBody>
          <a:bodyPr vert="horz" wrap="none" lIns="0" tIns="0" rIns="0" bIns="0" rtlCol="0" anchor="ctr"/>
          <a:lstStyle/>
          <a:p>
            <a:pPr marL="0" indent="0">
              <a:lnSpc>
                <a:spcPts val="2189"/>
              </a:lnSpc>
              <a:buNone/>
            </a:pPr>
            <a:r>
              <a:rPr lang="en-US" sz="1575" b="1" dirty="0">
                <a:solidFill>
                  <a:srgbClr val="FFFFFF"/>
                </a:solidFill>
                <a:latin typeface="Noto Sans KR" pitchFamily="34" charset="0"/>
                <a:ea typeface="Noto Sans KR" pitchFamily="34" charset="-122"/>
                <a:cs typeface="Noto Sans KR" pitchFamily="34" charset="-120"/>
              </a:rPr>
              <a:t>AOM in a Child — Back-Up Prescription</a:t>
            </a:r>
            <a:endParaRPr lang="en-US" sz="1575" dirty="0"/>
          </a:p>
        </p:txBody>
      </p:sp>
      <p:sp>
        <p:nvSpPr>
          <p:cNvPr id="11" name="SK-11-text-10"/>
          <p:cNvSpPr/>
          <p:nvPr/>
        </p:nvSpPr>
        <p:spPr>
          <a:xfrm>
            <a:off x="1590675" y="3333750"/>
            <a:ext cx="8881110" cy="278011"/>
          </a:xfrm>
          <a:prstGeom prst="rect">
            <a:avLst/>
          </a:prstGeom>
          <a:noFill/>
          <a:ln/>
        </p:spPr>
        <p:txBody>
          <a:bodyPr vert="horz" wrap="none" lIns="0" tIns="0" rIns="0" bIns="0" rtlCol="0" anchor="ctr"/>
          <a:lstStyle/>
          <a:p>
            <a:pPr marL="0" indent="0">
              <a:lnSpc>
                <a:spcPts val="2189"/>
              </a:lnSpc>
              <a:buNone/>
            </a:pPr>
            <a:r>
              <a:rPr lang="en-US" sz="1575" b="1" dirty="0">
                <a:solidFill>
                  <a:srgbClr val="FFFFFF"/>
                </a:solidFill>
                <a:latin typeface="Noto Sans KR" pitchFamily="34" charset="0"/>
                <a:ea typeface="Noto Sans KR" pitchFamily="34" charset="-122"/>
                <a:cs typeface="Noto Sans KR" pitchFamily="34" charset="-120"/>
              </a:rPr>
              <a:t>Otitis Externa — Ear Drop Explanation</a:t>
            </a:r>
            <a:endParaRPr lang="en-US" sz="1575" dirty="0"/>
          </a:p>
        </p:txBody>
      </p:sp>
      <p:sp>
        <p:nvSpPr>
          <p:cNvPr id="12" name="SK-11-text-11"/>
          <p:cNvSpPr/>
          <p:nvPr/>
        </p:nvSpPr>
        <p:spPr>
          <a:xfrm>
            <a:off x="1590675" y="5000625"/>
            <a:ext cx="9601200" cy="278011"/>
          </a:xfrm>
          <a:prstGeom prst="rect">
            <a:avLst/>
          </a:prstGeom>
          <a:noFill/>
          <a:ln/>
        </p:spPr>
        <p:txBody>
          <a:bodyPr vert="horz" wrap="none" lIns="0" tIns="0" rIns="0" bIns="0" rtlCol="0" anchor="ctr"/>
          <a:lstStyle/>
          <a:p>
            <a:pPr marL="0" indent="0">
              <a:lnSpc>
                <a:spcPts val="2189"/>
              </a:lnSpc>
              <a:buNone/>
            </a:pPr>
            <a:r>
              <a:rPr lang="en-US" sz="1575" b="1" dirty="0">
                <a:solidFill>
                  <a:srgbClr val="FFFFFF"/>
                </a:solidFill>
                <a:latin typeface="Noto Sans KR" pitchFamily="34" charset="0"/>
                <a:ea typeface="Noto Sans KR" pitchFamily="34" charset="-122"/>
                <a:cs typeface="Noto Sans KR" pitchFamily="34" charset="-120"/>
              </a:rPr>
              <a:t>Ear Wax — Explaining the Removal Process</a:t>
            </a:r>
            <a:endParaRPr lang="en-US" sz="1575" dirty="0"/>
          </a:p>
        </p:txBody>
      </p:sp>
      <p:sp>
        <p:nvSpPr>
          <p:cNvPr id="13" name="SK-11-text-12"/>
          <p:cNvSpPr/>
          <p:nvPr/>
        </p:nvSpPr>
        <p:spPr>
          <a:xfrm>
            <a:off x="10715625" y="161925"/>
            <a:ext cx="1194346" cy="186928"/>
          </a:xfrm>
          <a:prstGeom prst="rect">
            <a:avLst/>
          </a:prstGeom>
          <a:noFill/>
          <a:ln/>
        </p:spPr>
        <p:txBody>
          <a:bodyPr vert="horz" wrap="none" lIns="0" tIns="0" rIns="0" bIns="0" rtlCol="0" anchor="ctr"/>
          <a:lstStyle/>
          <a:p>
            <a:pPr marL="0" indent="0" algn="r">
              <a:lnSpc>
                <a:spcPts val="1472"/>
              </a:lnSpc>
              <a:buNone/>
            </a:pPr>
            <a:r>
              <a:rPr lang="en-US" sz="1350" dirty="0">
                <a:solidFill>
                  <a:srgbClr val="FFFFFF"/>
                </a:solidFill>
                <a:latin typeface="Noto Sans KR" pitchFamily="34" charset="0"/>
                <a:ea typeface="Noto Sans KR" pitchFamily="34" charset="-122"/>
                <a:cs typeface="Noto Sans KR" pitchFamily="34" charset="-120"/>
              </a:rPr>
              <a:t>Slide 11 of 14</a:t>
            </a:r>
            <a:endParaRPr lang="en-US" sz="1350" dirty="0"/>
          </a:p>
        </p:txBody>
      </p:sp>
      <p:sp>
        <p:nvSpPr>
          <p:cNvPr id="14" name="SK-11-text-13"/>
          <p:cNvSpPr/>
          <p:nvPr/>
        </p:nvSpPr>
        <p:spPr>
          <a:xfrm>
            <a:off x="409575" y="6638925"/>
            <a:ext cx="8343900" cy="141387"/>
          </a:xfrm>
          <a:prstGeom prst="rect">
            <a:avLst/>
          </a:prstGeom>
          <a:noFill/>
          <a:ln/>
        </p:spPr>
        <p:txBody>
          <a:bodyPr vert="horz" wrap="none" lIns="0" tIns="0" rIns="0" bIns="0" rtlCol="0" anchor="ctr"/>
          <a:lstStyle/>
          <a:p>
            <a:pPr marL="0" indent="0">
              <a:lnSpc>
                <a:spcPts val="1114"/>
              </a:lnSpc>
              <a:buNone/>
            </a:pPr>
            <a:r>
              <a:rPr lang="en-US" sz="1125" b="1" dirty="0">
                <a:solidFill>
                  <a:srgbClr val="FFFFFF"/>
                </a:solidFill>
                <a:latin typeface="Noto Sans KR" pitchFamily="34" charset="0"/>
                <a:ea typeface="Noto Sans KR" pitchFamily="34" charset="-122"/>
                <a:cs typeface="Noto Sans KR" pitchFamily="34" charset="-120"/>
              </a:rPr>
              <a:t>Bradford VTS | Ear Conditions in GP | May 2026</a:t>
            </a:r>
            <a:endParaRPr lang="en-US" sz="1125" dirty="0"/>
          </a:p>
        </p:txBody>
      </p:sp>
      <p:sp>
        <p:nvSpPr>
          <p:cNvPr id="15" name="SK-11-text-14"/>
          <p:cNvSpPr/>
          <p:nvPr/>
        </p:nvSpPr>
        <p:spPr>
          <a:xfrm>
            <a:off x="10106025" y="6638925"/>
            <a:ext cx="1864965" cy="141387"/>
          </a:xfrm>
          <a:prstGeom prst="rect">
            <a:avLst/>
          </a:prstGeom>
          <a:noFill/>
          <a:ln/>
        </p:spPr>
        <p:txBody>
          <a:bodyPr vert="horz" wrap="none" lIns="0" tIns="0" rIns="0" bIns="0" rtlCol="0" anchor="ctr"/>
          <a:lstStyle/>
          <a:p>
            <a:pPr marL="0" indent="0" algn="r">
              <a:lnSpc>
                <a:spcPts val="1114"/>
              </a:lnSpc>
              <a:buNone/>
            </a:pPr>
            <a:r>
              <a:rPr lang="en-US" sz="1125" dirty="0">
                <a:solidFill>
                  <a:srgbClr val="FFFFFF"/>
                </a:solidFill>
                <a:latin typeface="Noto Sans KR" pitchFamily="34" charset="0"/>
                <a:ea typeface="Noto Sans KR" pitchFamily="34" charset="-122"/>
                <a:cs typeface="Noto Sans KR" pitchFamily="34" charset="-120"/>
              </a:rPr>
              <a:t>www.bradfordvts.co.uk</a:t>
            </a:r>
            <a:endParaRPr lang="en-US" sz="1125" dirty="0"/>
          </a:p>
        </p:txBody>
      </p:sp>
      <p:sp>
        <p:nvSpPr>
          <p:cNvPr id="16" name="SK-11-text-15"/>
          <p:cNvSpPr/>
          <p:nvPr/>
        </p:nvSpPr>
        <p:spPr>
          <a:xfrm>
            <a:off x="1665726" y="2207121"/>
            <a:ext cx="11462296" cy="445889"/>
          </a:xfrm>
          <a:prstGeom prst="rect">
            <a:avLst/>
          </a:prstGeom>
          <a:noFill/>
          <a:ln/>
        </p:spPr>
        <p:txBody>
          <a:bodyPr vert="horz" wrap="none" lIns="0" tIns="0" rIns="0" bIns="0" rtlCol="0" anchor="ctr"/>
          <a:lstStyle/>
          <a:p>
            <a:pPr marL="0" indent="0">
              <a:lnSpc>
                <a:spcPts val="1755"/>
              </a:lnSpc>
              <a:buNone/>
            </a:pPr>
            <a:r>
              <a:rPr lang="en-US" sz="1350" dirty="0">
                <a:solidFill>
                  <a:srgbClr val="1C262F"/>
                </a:solidFill>
                <a:latin typeface="Noto Sans KR" pitchFamily="34" charset="0"/>
                <a:ea typeface="Noto Sans KR" pitchFamily="34" charset="-122"/>
                <a:cs typeface="Noto Sans KR" pitchFamily="34" charset="-120"/>
              </a:rPr>
              <a:t>'Most ear infections clear up on their own within 2-3 days — the body is very good at fighting these. I’d like to give you
a prescription to hold onto; if he’s not better in 3 days, or develops a high fever or ear discharge, then start the antibiotics.'</a:t>
            </a:r>
            <a:endParaRPr lang="en-US" sz="1350" dirty="0"/>
          </a:p>
        </p:txBody>
      </p:sp>
      <p:sp>
        <p:nvSpPr>
          <p:cNvPr id="17" name="SK-11-text-16"/>
          <p:cNvSpPr/>
          <p:nvPr/>
        </p:nvSpPr>
        <p:spPr>
          <a:xfrm>
            <a:off x="1555667" y="3653739"/>
            <a:ext cx="11504265" cy="668834"/>
          </a:xfrm>
          <a:prstGeom prst="rect">
            <a:avLst/>
          </a:prstGeom>
          <a:noFill/>
          <a:ln/>
        </p:spPr>
        <p:txBody>
          <a:bodyPr vert="horz" wrap="none" lIns="0" tIns="0" rIns="0" bIns="0" rtlCol="0" anchor="ctr"/>
          <a:lstStyle/>
          <a:p>
            <a:pPr marL="0" indent="0">
              <a:lnSpc>
                <a:spcPts val="1755"/>
              </a:lnSpc>
              <a:buNone/>
            </a:pPr>
            <a:r>
              <a:rPr lang="en-US" sz="1350" dirty="0">
                <a:solidFill>
                  <a:srgbClr val="1C262F"/>
                </a:solidFill>
                <a:latin typeface="Noto Sans KR" pitchFamily="34" charset="0"/>
                <a:ea typeface="Noto Sans KR" pitchFamily="34" charset="-122"/>
                <a:cs typeface="Noto Sans KR" pitchFamily="34" charset="-120"/>
              </a:rPr>
              <a:t>'Swimmer's ear is an infection of the skin of the ear canal. These ear drops will treat the infection, and the steroid
helps reduce the swelling. Use them [frequency/days] and try to keep the ear as dry as possible — no swimming until
it clears.'</a:t>
            </a:r>
            <a:endParaRPr lang="en-US" sz="1350" dirty="0"/>
          </a:p>
        </p:txBody>
      </p:sp>
      <p:sp>
        <p:nvSpPr>
          <p:cNvPr id="18" name="SK-11-text-17"/>
          <p:cNvSpPr/>
          <p:nvPr/>
        </p:nvSpPr>
        <p:spPr>
          <a:xfrm>
            <a:off x="1623755" y="5376356"/>
            <a:ext cx="11368088" cy="445889"/>
          </a:xfrm>
          <a:prstGeom prst="rect">
            <a:avLst/>
          </a:prstGeom>
          <a:noFill/>
          <a:ln/>
        </p:spPr>
        <p:txBody>
          <a:bodyPr vert="horz" wrap="none" lIns="0" tIns="0" rIns="0" bIns="0" rtlCol="0" anchor="ctr"/>
          <a:lstStyle/>
          <a:p>
            <a:pPr marL="0" indent="0">
              <a:lnSpc>
                <a:spcPts val="1755"/>
              </a:lnSpc>
              <a:buNone/>
            </a:pPr>
            <a:r>
              <a:rPr lang="en-US" sz="1350" dirty="0">
                <a:solidFill>
                  <a:srgbClr val="1C262F"/>
                </a:solidFill>
                <a:latin typeface="Noto Sans KR" pitchFamily="34" charset="0"/>
                <a:ea typeface="Noto Sans KR" pitchFamily="34" charset="-122"/>
                <a:cs typeface="Noto Sans KR" pitchFamily="34" charset="-120"/>
              </a:rPr>
              <a:t>'Your symptoms are caused by a build-up of ear wax. I’d like you to put some olive oil drops in the ear twice a day for
5 days — this softens the wax. Then come back and we can wash it out safely using a gentle electronic irrigator.'</a:t>
            </a:r>
            <a:endParaRPr lang="en-US" sz="1350" dirty="0"/>
          </a:p>
        </p:txBody>
      </p:sp>
      <p:sp>
        <p:nvSpPr>
          <p:cNvPr id="19" name="SK-11-text-18"/>
          <p:cNvSpPr/>
          <p:nvPr/>
        </p:nvSpPr>
        <p:spPr>
          <a:xfrm>
            <a:off x="1665726" y="2702867"/>
            <a:ext cx="11284148" cy="429816"/>
          </a:xfrm>
          <a:prstGeom prst="rect">
            <a:avLst/>
          </a:prstGeom>
          <a:noFill/>
          <a:ln/>
        </p:spPr>
        <p:txBody>
          <a:bodyPr vert="horz" wrap="none" lIns="0" tIns="0" rIns="0" bIns="0" rtlCol="0" anchor="ctr"/>
          <a:lstStyle/>
          <a:p>
            <a:pPr marL="0" indent="0">
              <a:lnSpc>
                <a:spcPts val="1692"/>
              </a:lnSpc>
              <a:buNone/>
            </a:pPr>
            <a:r>
              <a:rPr lang="en-US" sz="1200" i="1" dirty="0">
                <a:solidFill>
                  <a:srgbClr val="1C262F"/>
                </a:solidFill>
                <a:latin typeface="Noto Sans KR" pitchFamily="34" charset="0"/>
                <a:ea typeface="Noto Sans KR" pitchFamily="34" charset="-122"/>
                <a:cs typeface="Noto Sans KR" pitchFamily="34" charset="-120"/>
              </a:rPr>
              <a:t>Tip: Explain the back-up prescription model clearly — many parents expect antibiotics immediately. Validate their concern
before explaining the watchful wait approach.</a:t>
            </a:r>
            <a:endParaRPr lang="en-US" sz="1200" dirty="0"/>
          </a:p>
        </p:txBody>
      </p:sp>
      <p:sp>
        <p:nvSpPr>
          <p:cNvPr id="20" name="SK-11-text-19"/>
          <p:cNvSpPr/>
          <p:nvPr/>
        </p:nvSpPr>
        <p:spPr>
          <a:xfrm>
            <a:off x="1555667" y="4385667"/>
            <a:ext cx="11147971" cy="429816"/>
          </a:xfrm>
          <a:prstGeom prst="rect">
            <a:avLst/>
          </a:prstGeom>
          <a:noFill/>
          <a:ln/>
        </p:spPr>
        <p:txBody>
          <a:bodyPr vert="horz" wrap="none" lIns="0" tIns="0" rIns="0" bIns="0" rtlCol="0" anchor="ctr"/>
          <a:lstStyle/>
          <a:p>
            <a:pPr marL="0" indent="0">
              <a:lnSpc>
                <a:spcPts val="1692"/>
              </a:lnSpc>
              <a:buNone/>
            </a:pPr>
            <a:r>
              <a:rPr lang="en-US" sz="1200" i="1" dirty="0">
                <a:solidFill>
                  <a:srgbClr val="1C262F"/>
                </a:solidFill>
                <a:latin typeface="Noto Sans KR" pitchFamily="34" charset="0"/>
                <a:ea typeface="Noto Sans KR" pitchFamily="34" charset="-122"/>
                <a:cs typeface="Noto Sans KR" pitchFamily="34" charset="-120"/>
              </a:rPr>
              <a:t>Tip: Add safety-netting — 'If pain spreads to your face or jaw, or you develop a fever, please come back urgently.' This covers
malignant OE red flag.</a:t>
            </a:r>
            <a:endParaRPr lang="en-US" sz="1200" dirty="0"/>
          </a:p>
        </p:txBody>
      </p:sp>
      <p:sp>
        <p:nvSpPr>
          <p:cNvPr id="21" name="SK-11-text-20"/>
          <p:cNvSpPr/>
          <p:nvPr/>
        </p:nvSpPr>
        <p:spPr>
          <a:xfrm>
            <a:off x="1590675" y="5880408"/>
            <a:ext cx="11168955" cy="429816"/>
          </a:xfrm>
          <a:prstGeom prst="rect">
            <a:avLst/>
          </a:prstGeom>
          <a:noFill/>
          <a:ln/>
        </p:spPr>
        <p:txBody>
          <a:bodyPr vert="horz" wrap="none" lIns="0" tIns="0" rIns="0" bIns="0" rtlCol="0" anchor="ctr"/>
          <a:lstStyle/>
          <a:p>
            <a:pPr marL="0" indent="0">
              <a:lnSpc>
                <a:spcPts val="1692"/>
              </a:lnSpc>
              <a:buNone/>
            </a:pPr>
            <a:r>
              <a:rPr lang="en-US" sz="1200" i="1" dirty="0">
                <a:solidFill>
                  <a:srgbClr val="1C262F"/>
                </a:solidFill>
                <a:latin typeface="Noto Sans KR" pitchFamily="34" charset="0"/>
                <a:ea typeface="Noto Sans KR" pitchFamily="34" charset="-122"/>
                <a:cs typeface="Noto Sans KR" pitchFamily="34" charset="-120"/>
              </a:rPr>
              <a:t>Tip: Reassure patients that the electronic irrigator is gentle and safe — many have heard of the old metal syringe and may be
anxious. Confirm no contraindications before booking irrigation.</a:t>
            </a:r>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SK-1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2-img-2" descr="preencoded.png"/>
          <p:cNvPicPr>
            <a:picLocks noChangeAspect="1"/>
          </p:cNvPicPr>
          <p:nvPr/>
        </p:nvPicPr>
        <p:blipFill>
          <a:blip r:embed="rId4"/>
          <a:stretch>
            <a:fillRect/>
          </a:stretch>
        </p:blipFill>
        <p:spPr>
          <a:xfrm>
            <a:off x="6364188" y="4718298"/>
            <a:ext cx="341263" cy="308521"/>
          </a:xfrm>
          <a:prstGeom prst="rect">
            <a:avLst/>
          </a:prstGeom>
        </p:spPr>
      </p:pic>
      <p:pic>
        <p:nvPicPr>
          <p:cNvPr id="4" name="SK-12-img-3" descr="preencoded.png"/>
          <p:cNvPicPr>
            <a:picLocks noChangeAspect="1"/>
          </p:cNvPicPr>
          <p:nvPr/>
        </p:nvPicPr>
        <p:blipFill>
          <a:blip r:embed="rId5"/>
          <a:stretch>
            <a:fillRect/>
          </a:stretch>
        </p:blipFill>
        <p:spPr>
          <a:xfrm>
            <a:off x="2535882" y="4718298"/>
            <a:ext cx="341263" cy="308521"/>
          </a:xfrm>
          <a:prstGeom prst="rect">
            <a:avLst/>
          </a:prstGeom>
        </p:spPr>
      </p:pic>
      <p:pic>
        <p:nvPicPr>
          <p:cNvPr id="5" name="SK-12-img-4" descr="preencoded.png"/>
          <p:cNvPicPr>
            <a:picLocks noChangeAspect="1"/>
          </p:cNvPicPr>
          <p:nvPr/>
        </p:nvPicPr>
        <p:blipFill>
          <a:blip r:embed="rId6"/>
          <a:stretch>
            <a:fillRect/>
          </a:stretch>
        </p:blipFill>
        <p:spPr>
          <a:xfrm>
            <a:off x="8266063" y="2674590"/>
            <a:ext cx="341263" cy="308521"/>
          </a:xfrm>
          <a:prstGeom prst="rect">
            <a:avLst/>
          </a:prstGeom>
        </p:spPr>
      </p:pic>
      <p:pic>
        <p:nvPicPr>
          <p:cNvPr id="6" name="SK-12-img-5" descr="preencoded.png"/>
          <p:cNvPicPr>
            <a:picLocks noChangeAspect="1"/>
          </p:cNvPicPr>
          <p:nvPr/>
        </p:nvPicPr>
        <p:blipFill>
          <a:blip r:embed="rId7"/>
          <a:stretch>
            <a:fillRect/>
          </a:stretch>
        </p:blipFill>
        <p:spPr>
          <a:xfrm>
            <a:off x="4437757" y="2674590"/>
            <a:ext cx="329059" cy="308521"/>
          </a:xfrm>
          <a:prstGeom prst="rect">
            <a:avLst/>
          </a:prstGeom>
        </p:spPr>
      </p:pic>
      <p:pic>
        <p:nvPicPr>
          <p:cNvPr id="7" name="SK-12-img-6" descr="preencoded.png"/>
          <p:cNvPicPr>
            <a:picLocks noChangeAspect="1"/>
          </p:cNvPicPr>
          <p:nvPr/>
        </p:nvPicPr>
        <p:blipFill>
          <a:blip r:embed="rId8"/>
          <a:stretch>
            <a:fillRect/>
          </a:stretch>
        </p:blipFill>
        <p:spPr>
          <a:xfrm>
            <a:off x="707082" y="2667744"/>
            <a:ext cx="329059" cy="315367"/>
          </a:xfrm>
          <a:prstGeom prst="rect">
            <a:avLst/>
          </a:prstGeom>
        </p:spPr>
      </p:pic>
      <p:sp>
        <p:nvSpPr>
          <p:cNvPr id="8" name="SK-12-text-7"/>
          <p:cNvSpPr/>
          <p:nvPr/>
        </p:nvSpPr>
        <p:spPr>
          <a:xfrm>
            <a:off x="466725" y="142875"/>
            <a:ext cx="5623560" cy="468660"/>
          </a:xfrm>
          <a:prstGeom prst="rect">
            <a:avLst/>
          </a:prstGeom>
          <a:noFill/>
          <a:ln/>
        </p:spPr>
        <p:txBody>
          <a:bodyPr vert="horz" wrap="none" lIns="0" tIns="0" rIns="0" bIns="0" rtlCol="0" anchor="ctr"/>
          <a:lstStyle/>
          <a:p>
            <a:pPr marL="0" indent="0">
              <a:lnSpc>
                <a:spcPts val="3690"/>
              </a:lnSpc>
              <a:buNone/>
            </a:pPr>
            <a:r>
              <a:rPr lang="en-US" sz="3075" b="1" dirty="0">
                <a:solidFill>
                  <a:srgbClr val="FFFFFF"/>
                </a:solidFill>
                <a:latin typeface="Montserrat" pitchFamily="34" charset="0"/>
                <a:ea typeface="Montserrat" pitchFamily="34" charset="-122"/>
                <a:cs typeface="Montserrat" pitchFamily="34" charset="-120"/>
              </a:rPr>
              <a:t>Bradford VTS</a:t>
            </a:r>
            <a:endParaRPr lang="en-US" sz="3075" dirty="0"/>
          </a:p>
        </p:txBody>
      </p:sp>
      <p:sp>
        <p:nvSpPr>
          <p:cNvPr id="9" name="SK-12-text-8"/>
          <p:cNvSpPr/>
          <p:nvPr/>
        </p:nvSpPr>
        <p:spPr>
          <a:xfrm>
            <a:off x="590550" y="1085850"/>
            <a:ext cx="11601450" cy="480120"/>
          </a:xfrm>
          <a:prstGeom prst="rect">
            <a:avLst/>
          </a:prstGeom>
          <a:noFill/>
          <a:ln/>
        </p:spPr>
        <p:txBody>
          <a:bodyPr vert="horz" wrap="none" lIns="0" tIns="0" rIns="0" bIns="0" rtlCol="0" anchor="ctr"/>
          <a:lstStyle/>
          <a:p>
            <a:pPr marL="0" indent="0">
              <a:lnSpc>
                <a:spcPts val="3780"/>
              </a:lnSpc>
              <a:buNone/>
            </a:pPr>
            <a:r>
              <a:rPr lang="en-US" sz="3150" b="1" dirty="0">
                <a:solidFill>
                  <a:srgbClr val="28303B"/>
                </a:solidFill>
                <a:latin typeface="Montserrat" pitchFamily="34" charset="0"/>
                <a:ea typeface="Montserrat" pitchFamily="34" charset="-122"/>
                <a:cs typeface="Montserrat" pitchFamily="34" charset="-120"/>
              </a:rPr>
              <a:t>Red Flags: Urgent Referrals and Emergencies</a:t>
            </a:r>
            <a:endParaRPr lang="en-US" sz="3150" dirty="0"/>
          </a:p>
        </p:txBody>
      </p:sp>
      <p:sp>
        <p:nvSpPr>
          <p:cNvPr id="10" name="SK-12-text-9"/>
          <p:cNvSpPr/>
          <p:nvPr/>
        </p:nvSpPr>
        <p:spPr>
          <a:xfrm>
            <a:off x="466725" y="266700"/>
            <a:ext cx="4180433" cy="358080"/>
          </a:xfrm>
          <a:prstGeom prst="rect">
            <a:avLst/>
          </a:prstGeom>
          <a:noFill/>
          <a:ln/>
        </p:spPr>
        <p:txBody>
          <a:bodyPr vert="horz" wrap="none" lIns="0" tIns="0" rIns="0" bIns="0" rtlCol="0" anchor="ctr"/>
          <a:lstStyle/>
          <a:p>
            <a:pPr marL="0" indent="0">
              <a:lnSpc>
                <a:spcPts val="1410"/>
              </a:lnSpc>
              <a:buNone/>
            </a:pPr>
            <a:r>
              <a:rPr lang="en-US" sz="1500" dirty="0">
                <a:solidFill>
                  <a:srgbClr val="FFFFFF"/>
                </a:solidFill>
                <a:latin typeface="Montserrat" pitchFamily="34" charset="0"/>
                <a:ea typeface="Montserrat" pitchFamily="34" charset="-122"/>
                <a:cs typeface="Montserrat" pitchFamily="34" charset="-120"/>
              </a:rPr>
              <a:t>GP Training
Programme</a:t>
            </a:r>
            <a:endParaRPr lang="en-US" sz="1500" dirty="0"/>
          </a:p>
        </p:txBody>
      </p:sp>
      <p:sp>
        <p:nvSpPr>
          <p:cNvPr id="11" name="SK-12-text-10"/>
          <p:cNvSpPr/>
          <p:nvPr/>
        </p:nvSpPr>
        <p:spPr>
          <a:xfrm>
            <a:off x="7022306" y="6017865"/>
            <a:ext cx="3405188" cy="228600"/>
          </a:xfrm>
          <a:prstGeom prst="rect">
            <a:avLst/>
          </a:prstGeom>
          <a:noFill/>
          <a:ln/>
        </p:spPr>
        <p:txBody>
          <a:bodyPr vert="horz" wrap="none" lIns="0" tIns="0" rIns="0" bIns="0" rtlCol="0" anchor="ctr"/>
          <a:lstStyle/>
          <a:p>
            <a:pPr marL="0" indent="0" algn="ctr">
              <a:lnSpc>
                <a:spcPts val="1800"/>
              </a:lnSpc>
              <a:buNone/>
            </a:pPr>
            <a:r>
              <a:rPr lang="en-US" sz="1500" b="1" dirty="0">
                <a:solidFill>
                  <a:srgbClr val="FFFFFF"/>
                </a:solidFill>
                <a:latin typeface="Montserrat" pitchFamily="34" charset="0"/>
                <a:ea typeface="Montserrat" pitchFamily="34" charset="-122"/>
                <a:cs typeface="Montserrat" pitchFamily="34" charset="-120"/>
              </a:rPr>
              <a:t>999 / EMERGENCY</a:t>
            </a:r>
            <a:endParaRPr lang="en-US" sz="1500" dirty="0"/>
          </a:p>
        </p:txBody>
      </p:sp>
      <p:sp>
        <p:nvSpPr>
          <p:cNvPr id="12" name="SK-12-text-11"/>
          <p:cNvSpPr/>
          <p:nvPr/>
        </p:nvSpPr>
        <p:spPr>
          <a:xfrm>
            <a:off x="1127075" y="2714476"/>
            <a:ext cx="2766060" cy="251520"/>
          </a:xfrm>
          <a:prstGeom prst="rect">
            <a:avLst/>
          </a:prstGeom>
          <a:noFill/>
          <a:ln/>
        </p:spPr>
        <p:txBody>
          <a:bodyPr vert="horz" wrap="none" lIns="0" tIns="0" rIns="0" bIns="0" rtlCol="0" anchor="ctr"/>
          <a:lstStyle/>
          <a:p>
            <a:pPr marL="0" indent="0">
              <a:lnSpc>
                <a:spcPts val="1980"/>
              </a:lnSpc>
              <a:buNone/>
            </a:pPr>
            <a:r>
              <a:rPr lang="en-US" sz="1650" b="1" dirty="0">
                <a:solidFill>
                  <a:srgbClr val="FFFFFF"/>
                </a:solidFill>
                <a:latin typeface="Montserrat" pitchFamily="34" charset="0"/>
                <a:ea typeface="Montserrat" pitchFamily="34" charset="-122"/>
                <a:cs typeface="Montserrat" pitchFamily="34" charset="-120"/>
              </a:rPr>
              <a:t>Mastoiditis</a:t>
            </a:r>
            <a:endParaRPr lang="en-US" sz="1650" dirty="0"/>
          </a:p>
        </p:txBody>
      </p:sp>
      <p:sp>
        <p:nvSpPr>
          <p:cNvPr id="13" name="SK-12-text-12"/>
          <p:cNvSpPr/>
          <p:nvPr/>
        </p:nvSpPr>
        <p:spPr>
          <a:xfrm>
            <a:off x="4879628" y="2718196"/>
            <a:ext cx="6537960" cy="251520"/>
          </a:xfrm>
          <a:prstGeom prst="rect">
            <a:avLst/>
          </a:prstGeom>
          <a:noFill/>
          <a:ln/>
        </p:spPr>
        <p:txBody>
          <a:bodyPr vert="horz" wrap="none" lIns="0" tIns="0" rIns="0" bIns="0" rtlCol="0" anchor="ctr"/>
          <a:lstStyle/>
          <a:p>
            <a:pPr marL="0" indent="0">
              <a:lnSpc>
                <a:spcPts val="1980"/>
              </a:lnSpc>
              <a:buNone/>
            </a:pPr>
            <a:r>
              <a:rPr lang="en-US" sz="1650" b="1" dirty="0">
                <a:solidFill>
                  <a:srgbClr val="FFFFFF"/>
                </a:solidFill>
                <a:latin typeface="Montserrat" pitchFamily="34" charset="0"/>
                <a:ea typeface="Montserrat" pitchFamily="34" charset="-122"/>
                <a:cs typeface="Montserrat" pitchFamily="34" charset="-120"/>
              </a:rPr>
              <a:t>Malignant (Necrotising) OE</a:t>
            </a:r>
            <a:endParaRPr lang="en-US" sz="1650" dirty="0"/>
          </a:p>
        </p:txBody>
      </p:sp>
      <p:sp>
        <p:nvSpPr>
          <p:cNvPr id="14" name="SK-12-text-13"/>
          <p:cNvSpPr/>
          <p:nvPr/>
        </p:nvSpPr>
        <p:spPr>
          <a:xfrm>
            <a:off x="8724900" y="2686050"/>
            <a:ext cx="3268980" cy="251520"/>
          </a:xfrm>
          <a:prstGeom prst="rect">
            <a:avLst/>
          </a:prstGeom>
          <a:noFill/>
          <a:ln/>
        </p:spPr>
        <p:txBody>
          <a:bodyPr vert="horz" wrap="none" lIns="0" tIns="0" rIns="0" bIns="0" rtlCol="0" anchor="ctr"/>
          <a:lstStyle/>
          <a:p>
            <a:pPr marL="0" indent="0">
              <a:lnSpc>
                <a:spcPts val="1980"/>
              </a:lnSpc>
              <a:buNone/>
            </a:pPr>
            <a:r>
              <a:rPr lang="en-US" sz="1650" b="1" dirty="0">
                <a:solidFill>
                  <a:srgbClr val="FFFFFF"/>
                </a:solidFill>
                <a:latin typeface="Montserrat" pitchFamily="34" charset="0"/>
                <a:ea typeface="Montserrat" pitchFamily="34" charset="-122"/>
                <a:cs typeface="Montserrat" pitchFamily="34" charset="-120"/>
              </a:rPr>
              <a:t>Cholesteatoma</a:t>
            </a:r>
            <a:endParaRPr lang="en-US" sz="1650" dirty="0"/>
          </a:p>
        </p:txBody>
      </p:sp>
      <p:sp>
        <p:nvSpPr>
          <p:cNvPr id="15" name="SK-12-text-14"/>
          <p:cNvSpPr/>
          <p:nvPr/>
        </p:nvSpPr>
        <p:spPr>
          <a:xfrm>
            <a:off x="2931347" y="4749381"/>
            <a:ext cx="4526280" cy="251520"/>
          </a:xfrm>
          <a:prstGeom prst="rect">
            <a:avLst/>
          </a:prstGeom>
          <a:noFill/>
          <a:ln/>
        </p:spPr>
        <p:txBody>
          <a:bodyPr vert="horz" wrap="none" lIns="0" tIns="0" rIns="0" bIns="0" rtlCol="0" anchor="ctr"/>
          <a:lstStyle/>
          <a:p>
            <a:pPr marL="0" indent="0">
              <a:lnSpc>
                <a:spcPts val="1980"/>
              </a:lnSpc>
              <a:buNone/>
            </a:pPr>
            <a:r>
              <a:rPr lang="en-US" sz="1650" b="1" dirty="0">
                <a:solidFill>
                  <a:srgbClr val="FFFFFF"/>
                </a:solidFill>
                <a:latin typeface="Montserrat" pitchFamily="34" charset="0"/>
                <a:ea typeface="Montserrat" pitchFamily="34" charset="-122"/>
                <a:cs typeface="Montserrat" pitchFamily="34" charset="-120"/>
              </a:rPr>
              <a:t>Facial Nerve Palsy</a:t>
            </a:r>
            <a:endParaRPr lang="en-US" sz="1650" dirty="0"/>
          </a:p>
        </p:txBody>
      </p:sp>
      <p:sp>
        <p:nvSpPr>
          <p:cNvPr id="16" name="SK-12-text-15"/>
          <p:cNvSpPr/>
          <p:nvPr/>
        </p:nvSpPr>
        <p:spPr>
          <a:xfrm>
            <a:off x="6810375" y="4739729"/>
            <a:ext cx="5381625" cy="251520"/>
          </a:xfrm>
          <a:prstGeom prst="rect">
            <a:avLst/>
          </a:prstGeom>
          <a:noFill/>
          <a:ln/>
        </p:spPr>
        <p:txBody>
          <a:bodyPr vert="horz" wrap="none" lIns="0" tIns="0" rIns="0" bIns="0" rtlCol="0" anchor="ctr"/>
          <a:lstStyle/>
          <a:p>
            <a:pPr marL="0" indent="0">
              <a:lnSpc>
                <a:spcPts val="1980"/>
              </a:lnSpc>
              <a:buNone/>
            </a:pPr>
            <a:r>
              <a:rPr lang="en-US" sz="1650" b="1" dirty="0">
                <a:solidFill>
                  <a:srgbClr val="FFFFFF"/>
                </a:solidFill>
                <a:latin typeface="Montserrat" pitchFamily="34" charset="0"/>
                <a:ea typeface="Montserrat" pitchFamily="34" charset="-122"/>
                <a:cs typeface="Montserrat" pitchFamily="34" charset="-120"/>
              </a:rPr>
              <a:t>Intracranial Spread of AOM</a:t>
            </a:r>
            <a:endParaRPr lang="en-US" sz="1650" dirty="0"/>
          </a:p>
        </p:txBody>
      </p:sp>
      <p:sp>
        <p:nvSpPr>
          <p:cNvPr id="17" name="SK-12-text-16"/>
          <p:cNvSpPr/>
          <p:nvPr/>
        </p:nvSpPr>
        <p:spPr>
          <a:xfrm>
            <a:off x="657225" y="1933575"/>
            <a:ext cx="9726930" cy="291405"/>
          </a:xfrm>
          <a:prstGeom prst="rect">
            <a:avLst/>
          </a:prstGeom>
          <a:noFill/>
          <a:ln/>
        </p:spPr>
        <p:txBody>
          <a:bodyPr vert="horz" wrap="none" lIns="0" tIns="0" rIns="0" bIns="0" rtlCol="0" anchor="ctr"/>
          <a:lstStyle/>
          <a:p>
            <a:pPr marL="0" indent="0">
              <a:lnSpc>
                <a:spcPts val="2294"/>
              </a:lnSpc>
              <a:buNone/>
            </a:pPr>
            <a:r>
              <a:rPr lang="en-US" sz="1725" dirty="0">
                <a:solidFill>
                  <a:srgbClr val="525252"/>
                </a:solidFill>
                <a:latin typeface="Montserrat" pitchFamily="34" charset="0"/>
                <a:ea typeface="Montserrat" pitchFamily="34" charset="-122"/>
                <a:cs typeface="Montserrat" pitchFamily="34" charset="-120"/>
              </a:rPr>
              <a:t>Know when to act — same day or sooner</a:t>
            </a:r>
            <a:endParaRPr lang="en-US" sz="1725" dirty="0"/>
          </a:p>
        </p:txBody>
      </p:sp>
      <p:sp>
        <p:nvSpPr>
          <p:cNvPr id="18" name="SK-12-text-17"/>
          <p:cNvSpPr/>
          <p:nvPr/>
        </p:nvSpPr>
        <p:spPr>
          <a:xfrm>
            <a:off x="714375" y="3067050"/>
            <a:ext cx="3698528" cy="670173"/>
          </a:xfrm>
          <a:prstGeom prst="rect">
            <a:avLst/>
          </a:prstGeom>
          <a:noFill/>
          <a:ln/>
        </p:spPr>
        <p:txBody>
          <a:bodyPr vert="horz" wrap="none" lIns="0" tIns="0" rIns="0" bIns="0" rtlCol="0" anchor="ctr"/>
          <a:lstStyle/>
          <a:p>
            <a:pPr marL="0" indent="0">
              <a:lnSpc>
                <a:spcPts val="1760"/>
              </a:lnSpc>
              <a:buNone/>
            </a:pPr>
            <a:r>
              <a:rPr lang="en-US" sz="1275" dirty="0">
                <a:solidFill>
                  <a:srgbClr val="FFFFFF"/>
                </a:solidFill>
                <a:latin typeface="Montserrat" pitchFamily="34" charset="0"/>
                <a:ea typeface="Montserrat" pitchFamily="34" charset="-122"/>
                <a:cs typeface="Montserrat" pitchFamily="34" charset="-120"/>
              </a:rPr>
              <a:t>• Post-auricular swelling and tenderness
• Pinna displaced forward / outward
• Complication of AOM</a:t>
            </a:r>
            <a:endParaRPr lang="en-US" sz="1275" dirty="0"/>
          </a:p>
        </p:txBody>
      </p:sp>
      <p:sp>
        <p:nvSpPr>
          <p:cNvPr id="19" name="SK-12-text-18"/>
          <p:cNvSpPr/>
          <p:nvPr/>
        </p:nvSpPr>
        <p:spPr>
          <a:xfrm>
            <a:off x="4495800" y="3067050"/>
            <a:ext cx="3792736" cy="893564"/>
          </a:xfrm>
          <a:prstGeom prst="rect">
            <a:avLst/>
          </a:prstGeom>
          <a:noFill/>
          <a:ln/>
        </p:spPr>
        <p:txBody>
          <a:bodyPr vert="horz" wrap="none" lIns="0" tIns="0" rIns="0" bIns="0" rtlCol="0" anchor="ctr"/>
          <a:lstStyle/>
          <a:p>
            <a:pPr marL="0" indent="0">
              <a:lnSpc>
                <a:spcPts val="1760"/>
              </a:lnSpc>
              <a:buNone/>
            </a:pPr>
            <a:r>
              <a:rPr lang="en-US" sz="1275" dirty="0">
                <a:solidFill>
                  <a:srgbClr val="FFFFFF"/>
                </a:solidFill>
                <a:latin typeface="Montserrat" pitchFamily="34" charset="0"/>
                <a:ea typeface="Montserrat" pitchFamily="34" charset="-122"/>
                <a:cs typeface="Montserrat" pitchFamily="34" charset="-120"/>
              </a:rPr>
              <a:t>• Diabetic or immunocompromised patient
• Granulation tissue at bony-cartilaginous
junction
• Cranial nerve palsy (VII first)</a:t>
            </a:r>
            <a:endParaRPr lang="en-US" sz="1275" dirty="0"/>
          </a:p>
        </p:txBody>
      </p:sp>
      <p:sp>
        <p:nvSpPr>
          <p:cNvPr id="20" name="SK-12-text-19"/>
          <p:cNvSpPr/>
          <p:nvPr/>
        </p:nvSpPr>
        <p:spPr>
          <a:xfrm>
            <a:off x="8763000" y="3067050"/>
            <a:ext cx="2734568" cy="670173"/>
          </a:xfrm>
          <a:prstGeom prst="rect">
            <a:avLst/>
          </a:prstGeom>
          <a:noFill/>
          <a:ln/>
        </p:spPr>
        <p:txBody>
          <a:bodyPr vert="horz" wrap="none" lIns="0" tIns="0" rIns="0" bIns="0" rtlCol="0" anchor="ctr"/>
          <a:lstStyle/>
          <a:p>
            <a:pPr marL="0" indent="0">
              <a:lnSpc>
                <a:spcPts val="1760"/>
              </a:lnSpc>
              <a:buNone/>
            </a:pPr>
            <a:r>
              <a:rPr lang="en-US" sz="1275" dirty="0">
                <a:solidFill>
                  <a:srgbClr val="FFFFFF"/>
                </a:solidFill>
                <a:latin typeface="Montserrat" pitchFamily="34" charset="0"/>
                <a:ea typeface="Montserrat" pitchFamily="34" charset="-122"/>
                <a:cs typeface="Montserrat" pitchFamily="34" charset="-120"/>
              </a:rPr>
              <a:t>• Attic or marginal TM perforation
• Offensive, keratin-laden discharge
• Conductive hearing loss</a:t>
            </a:r>
            <a:endParaRPr lang="en-US" sz="1275" dirty="0"/>
          </a:p>
        </p:txBody>
      </p:sp>
      <p:sp>
        <p:nvSpPr>
          <p:cNvPr id="21" name="SK-12-text-20"/>
          <p:cNvSpPr/>
          <p:nvPr/>
        </p:nvSpPr>
        <p:spPr>
          <a:xfrm>
            <a:off x="2600325" y="5143500"/>
            <a:ext cx="3541365" cy="670173"/>
          </a:xfrm>
          <a:prstGeom prst="rect">
            <a:avLst/>
          </a:prstGeom>
          <a:noFill/>
          <a:ln/>
        </p:spPr>
        <p:txBody>
          <a:bodyPr vert="horz" wrap="none" lIns="0" tIns="0" rIns="0" bIns="0" rtlCol="0" anchor="ctr"/>
          <a:lstStyle/>
          <a:p>
            <a:pPr marL="0" indent="0">
              <a:lnSpc>
                <a:spcPts val="1760"/>
              </a:lnSpc>
              <a:buNone/>
            </a:pPr>
            <a:r>
              <a:rPr lang="en-US" sz="1275" dirty="0">
                <a:solidFill>
                  <a:srgbClr val="FFFFFF"/>
                </a:solidFill>
                <a:latin typeface="Montserrat" pitchFamily="34" charset="0"/>
                <a:ea typeface="Montserrat" pitchFamily="34" charset="-122"/>
                <a:cs typeface="Montserrat" pitchFamily="34" charset="-120"/>
              </a:rPr>
              <a:t>• Acute ear infection + facial weakness
• May indicate intratemporal spread
• Do not delay — same-day referral</a:t>
            </a:r>
            <a:endParaRPr lang="en-US" sz="1275" dirty="0"/>
          </a:p>
        </p:txBody>
      </p:sp>
      <p:sp>
        <p:nvSpPr>
          <p:cNvPr id="22" name="SK-12-text-21"/>
          <p:cNvSpPr/>
          <p:nvPr/>
        </p:nvSpPr>
        <p:spPr>
          <a:xfrm>
            <a:off x="6448425" y="5143500"/>
            <a:ext cx="3237458" cy="893564"/>
          </a:xfrm>
          <a:prstGeom prst="rect">
            <a:avLst/>
          </a:prstGeom>
          <a:noFill/>
          <a:ln/>
        </p:spPr>
        <p:txBody>
          <a:bodyPr vert="horz" wrap="none" lIns="0" tIns="0" rIns="0" bIns="0" rtlCol="0" anchor="ctr"/>
          <a:lstStyle/>
          <a:p>
            <a:pPr marL="0" indent="0">
              <a:lnSpc>
                <a:spcPts val="1760"/>
              </a:lnSpc>
              <a:buNone/>
            </a:pPr>
            <a:r>
              <a:rPr lang="en-US" sz="1275" dirty="0">
                <a:solidFill>
                  <a:srgbClr val="FFFFFF"/>
                </a:solidFill>
                <a:latin typeface="Montserrat" pitchFamily="34" charset="0"/>
                <a:ea typeface="Montserrat" pitchFamily="34" charset="-122"/>
                <a:cs typeface="Montserrat" pitchFamily="34" charset="-120"/>
              </a:rPr>
              <a:t>• Severe headache, vomiting, altered
consciousness
• Meningitis / intracranial abscess
• Rare but life-threatening</a:t>
            </a:r>
            <a:endParaRPr lang="en-US" sz="1275" dirty="0"/>
          </a:p>
        </p:txBody>
      </p:sp>
      <p:sp>
        <p:nvSpPr>
          <p:cNvPr id="23" name="SK-12-text-22"/>
          <p:cNvSpPr/>
          <p:nvPr/>
        </p:nvSpPr>
        <p:spPr>
          <a:xfrm>
            <a:off x="9144000" y="6638925"/>
            <a:ext cx="2734568" cy="138708"/>
          </a:xfrm>
          <a:prstGeom prst="rect">
            <a:avLst/>
          </a:prstGeom>
          <a:noFill/>
          <a:ln/>
        </p:spPr>
        <p:txBody>
          <a:bodyPr vert="horz" wrap="none" lIns="0" tIns="0" rIns="0" bIns="0" rtlCol="0" anchor="ctr"/>
          <a:lstStyle/>
          <a:p>
            <a:pPr marL="0" indent="0" algn="r">
              <a:lnSpc>
                <a:spcPts val="1092"/>
              </a:lnSpc>
              <a:buNone/>
            </a:pPr>
            <a:r>
              <a:rPr lang="en-US" sz="975" dirty="0">
                <a:solidFill>
                  <a:srgbClr val="FFFFFF"/>
                </a:solidFill>
                <a:latin typeface="ArialMT" pitchFamily="34" charset="0"/>
                <a:ea typeface="ArialMT" pitchFamily="34" charset="-122"/>
                <a:cs typeface="ArialMT" pitchFamily="34" charset="-120"/>
              </a:rPr>
              <a:t>www.bradfordvts.co.uk | Slide 12 of 14</a:t>
            </a:r>
            <a:endParaRPr lang="en-US" sz="975" dirty="0"/>
          </a:p>
        </p:txBody>
      </p:sp>
      <p:sp>
        <p:nvSpPr>
          <p:cNvPr id="24" name="SK-12-text-23"/>
          <p:cNvSpPr/>
          <p:nvPr/>
        </p:nvSpPr>
        <p:spPr>
          <a:xfrm>
            <a:off x="466725" y="6638925"/>
            <a:ext cx="7231380" cy="138708"/>
          </a:xfrm>
          <a:prstGeom prst="rect">
            <a:avLst/>
          </a:prstGeom>
          <a:noFill/>
          <a:ln/>
        </p:spPr>
        <p:txBody>
          <a:bodyPr vert="horz" wrap="none" lIns="0" tIns="0" rIns="0" bIns="0" rtlCol="0" anchor="ctr"/>
          <a:lstStyle/>
          <a:p>
            <a:pPr marL="0" indent="0">
              <a:lnSpc>
                <a:spcPts val="1092"/>
              </a:lnSpc>
              <a:buNone/>
            </a:pPr>
            <a:r>
              <a:rPr lang="en-US" sz="975" dirty="0">
                <a:solidFill>
                  <a:srgbClr val="FFFFFF"/>
                </a:solidFill>
                <a:latin typeface="ArialMT" pitchFamily="34" charset="0"/>
                <a:ea typeface="ArialMT" pitchFamily="34" charset="-122"/>
                <a:cs typeface="ArialMT" pitchFamily="34" charset="-120"/>
              </a:rPr>
              <a:t>Bradford VTS | Ear Conditions in GP | May 2026</a:t>
            </a:r>
            <a:endParaRPr lang="en-US" sz="975" dirty="0"/>
          </a:p>
        </p:txBody>
      </p:sp>
      <p:sp>
        <p:nvSpPr>
          <p:cNvPr id="25" name="SK-12-text-24"/>
          <p:cNvSpPr/>
          <p:nvPr/>
        </p:nvSpPr>
        <p:spPr>
          <a:xfrm>
            <a:off x="2734121" y="3952875"/>
            <a:ext cx="1246733" cy="159990"/>
          </a:xfrm>
          <a:prstGeom prst="rect">
            <a:avLst/>
          </a:prstGeom>
          <a:noFill/>
          <a:ln/>
        </p:spPr>
        <p:txBody>
          <a:bodyPr vert="horz" wrap="none" lIns="0" tIns="0" rIns="0" bIns="0" rtlCol="0" anchor="ctr"/>
          <a:lstStyle/>
          <a:p>
            <a:pPr marL="0" indent="0" algn="ctr">
              <a:lnSpc>
                <a:spcPts val="1260"/>
              </a:lnSpc>
              <a:buNone/>
            </a:pPr>
            <a:r>
              <a:rPr lang="en-US" sz="1050" b="1" dirty="0">
                <a:solidFill>
                  <a:srgbClr val="28303B"/>
                </a:solidFill>
                <a:latin typeface="Montserrat" pitchFamily="34" charset="0"/>
                <a:ea typeface="Montserrat" pitchFamily="34" charset="-122"/>
                <a:cs typeface="Montserrat" pitchFamily="34" charset="-120"/>
              </a:rPr>
              <a:t>SAME-DAY A&amp;E</a:t>
            </a:r>
            <a:endParaRPr lang="en-US" sz="1050" dirty="0"/>
          </a:p>
        </p:txBody>
      </p:sp>
      <p:sp>
        <p:nvSpPr>
          <p:cNvPr id="26" name="SK-12-text-25"/>
          <p:cNvSpPr/>
          <p:nvPr/>
        </p:nvSpPr>
        <p:spPr>
          <a:xfrm>
            <a:off x="6631781" y="3952875"/>
            <a:ext cx="1204913" cy="159990"/>
          </a:xfrm>
          <a:prstGeom prst="rect">
            <a:avLst/>
          </a:prstGeom>
          <a:noFill/>
          <a:ln/>
        </p:spPr>
        <p:txBody>
          <a:bodyPr vert="horz" wrap="none" lIns="0" tIns="0" rIns="0" bIns="0" rtlCol="0" anchor="ctr"/>
          <a:lstStyle/>
          <a:p>
            <a:pPr marL="0" indent="0" algn="ctr">
              <a:lnSpc>
                <a:spcPts val="1260"/>
              </a:lnSpc>
              <a:buNone/>
            </a:pPr>
            <a:r>
              <a:rPr lang="en-US" sz="1050" b="1" dirty="0">
                <a:solidFill>
                  <a:srgbClr val="28303B"/>
                </a:solidFill>
                <a:latin typeface="Montserrat" pitchFamily="34" charset="0"/>
                <a:ea typeface="Montserrat" pitchFamily="34" charset="-122"/>
                <a:cs typeface="Montserrat" pitchFamily="34" charset="-120"/>
              </a:rPr>
              <a:t>SAME-DAY ENT</a:t>
            </a:r>
            <a:endParaRPr lang="en-US" sz="1050" dirty="0"/>
          </a:p>
        </p:txBody>
      </p:sp>
      <p:sp>
        <p:nvSpPr>
          <p:cNvPr id="27" name="SK-12-text-26"/>
          <p:cNvSpPr/>
          <p:nvPr/>
        </p:nvSpPr>
        <p:spPr>
          <a:xfrm>
            <a:off x="10478393" y="3952875"/>
            <a:ext cx="1026765" cy="159990"/>
          </a:xfrm>
          <a:prstGeom prst="rect">
            <a:avLst/>
          </a:prstGeom>
          <a:noFill/>
          <a:ln/>
        </p:spPr>
        <p:txBody>
          <a:bodyPr vert="horz" wrap="none" lIns="0" tIns="0" rIns="0" bIns="0" rtlCol="0" anchor="ctr"/>
          <a:lstStyle/>
          <a:p>
            <a:pPr marL="0" indent="0" algn="ctr">
              <a:lnSpc>
                <a:spcPts val="1260"/>
              </a:lnSpc>
              <a:buNone/>
            </a:pPr>
            <a:r>
              <a:rPr lang="en-US" sz="1050" b="1" dirty="0">
                <a:solidFill>
                  <a:srgbClr val="28303B"/>
                </a:solidFill>
                <a:latin typeface="Montserrat" pitchFamily="34" charset="0"/>
                <a:ea typeface="Montserrat" pitchFamily="34" charset="-122"/>
                <a:cs typeface="Montserrat" pitchFamily="34" charset="-120"/>
              </a:rPr>
              <a:t>URGENT ENT</a:t>
            </a:r>
            <a:endParaRPr lang="en-US" sz="1050" dirty="0"/>
          </a:p>
        </p:txBody>
      </p:sp>
      <p:sp>
        <p:nvSpPr>
          <p:cNvPr id="28" name="SK-12-text-27"/>
          <p:cNvSpPr/>
          <p:nvPr/>
        </p:nvSpPr>
        <p:spPr>
          <a:xfrm>
            <a:off x="4879628" y="5972175"/>
            <a:ext cx="984796" cy="159990"/>
          </a:xfrm>
          <a:prstGeom prst="rect">
            <a:avLst/>
          </a:prstGeom>
          <a:noFill/>
          <a:ln/>
        </p:spPr>
        <p:txBody>
          <a:bodyPr vert="horz" wrap="none" lIns="0" tIns="0" rIns="0" bIns="0" rtlCol="0" anchor="ctr"/>
          <a:lstStyle/>
          <a:p>
            <a:pPr marL="0" indent="0" algn="ctr">
              <a:lnSpc>
                <a:spcPts val="1260"/>
              </a:lnSpc>
              <a:buNone/>
            </a:pPr>
            <a:r>
              <a:rPr lang="en-US" sz="1050" b="1" dirty="0">
                <a:solidFill>
                  <a:srgbClr val="28303B"/>
                </a:solidFill>
                <a:latin typeface="Montserrat" pitchFamily="34" charset="0"/>
                <a:ea typeface="Montserrat" pitchFamily="34" charset="-122"/>
                <a:cs typeface="Montserrat" pitchFamily="34" charset="-120"/>
              </a:rPr>
              <a:t>URGENT ENT</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SK-1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3-img-2" descr="preencoded.png"/>
          <p:cNvPicPr>
            <a:picLocks noChangeAspect="1"/>
          </p:cNvPicPr>
          <p:nvPr/>
        </p:nvPicPr>
        <p:blipFill>
          <a:blip r:embed="rId4"/>
          <a:stretch>
            <a:fillRect/>
          </a:stretch>
        </p:blipFill>
        <p:spPr>
          <a:xfrm>
            <a:off x="6461671" y="4437013"/>
            <a:ext cx="194965" cy="356592"/>
          </a:xfrm>
          <a:prstGeom prst="rect">
            <a:avLst/>
          </a:prstGeom>
        </p:spPr>
      </p:pic>
      <p:pic>
        <p:nvPicPr>
          <p:cNvPr id="4" name="SK-13-img-3" descr="preencoded.png"/>
          <p:cNvPicPr>
            <a:picLocks noChangeAspect="1"/>
          </p:cNvPicPr>
          <p:nvPr/>
        </p:nvPicPr>
        <p:blipFill>
          <a:blip r:embed="rId5"/>
          <a:stretch>
            <a:fillRect/>
          </a:stretch>
        </p:blipFill>
        <p:spPr>
          <a:xfrm>
            <a:off x="682675" y="4450705"/>
            <a:ext cx="255984" cy="322213"/>
          </a:xfrm>
          <a:prstGeom prst="rect">
            <a:avLst/>
          </a:prstGeom>
        </p:spPr>
      </p:pic>
      <p:pic>
        <p:nvPicPr>
          <p:cNvPr id="5" name="SK-13-img-4" descr="preencoded.png"/>
          <p:cNvPicPr>
            <a:picLocks noChangeAspect="1"/>
          </p:cNvPicPr>
          <p:nvPr/>
        </p:nvPicPr>
        <p:blipFill>
          <a:blip r:embed="rId6"/>
          <a:stretch>
            <a:fillRect/>
          </a:stretch>
        </p:blipFill>
        <p:spPr>
          <a:xfrm>
            <a:off x="6461671" y="2359075"/>
            <a:ext cx="329059" cy="329059"/>
          </a:xfrm>
          <a:prstGeom prst="rect">
            <a:avLst/>
          </a:prstGeom>
        </p:spPr>
      </p:pic>
      <p:pic>
        <p:nvPicPr>
          <p:cNvPr id="6" name="SK-13-img-5" descr="preencoded.png"/>
          <p:cNvPicPr>
            <a:picLocks noChangeAspect="1"/>
          </p:cNvPicPr>
          <p:nvPr/>
        </p:nvPicPr>
        <p:blipFill>
          <a:blip r:embed="rId7"/>
          <a:stretch>
            <a:fillRect/>
          </a:stretch>
        </p:blipFill>
        <p:spPr>
          <a:xfrm>
            <a:off x="707082" y="2359075"/>
            <a:ext cx="316855" cy="329059"/>
          </a:xfrm>
          <a:prstGeom prst="rect">
            <a:avLst/>
          </a:prstGeom>
        </p:spPr>
      </p:pic>
      <p:sp>
        <p:nvSpPr>
          <p:cNvPr id="7" name="SK-13-text-6"/>
          <p:cNvSpPr/>
          <p:nvPr/>
        </p:nvSpPr>
        <p:spPr>
          <a:xfrm>
            <a:off x="466725" y="857250"/>
            <a:ext cx="6035040" cy="456754"/>
          </a:xfrm>
          <a:prstGeom prst="rect">
            <a:avLst/>
          </a:prstGeom>
          <a:noFill/>
          <a:ln/>
        </p:spPr>
        <p:txBody>
          <a:bodyPr vert="horz" wrap="none" lIns="0" tIns="0" rIns="0" bIns="0" rtlCol="0" anchor="ctr"/>
          <a:lstStyle/>
          <a:p>
            <a:pPr marL="0" indent="0">
              <a:lnSpc>
                <a:spcPts val="3597"/>
              </a:lnSpc>
              <a:buNone/>
            </a:pPr>
            <a:r>
              <a:rPr lang="en-US" sz="3300" b="1" dirty="0">
                <a:solidFill>
                  <a:srgbClr val="0D0D0D"/>
                </a:solidFill>
                <a:latin typeface="Noto Sans KR" pitchFamily="34" charset="0"/>
                <a:ea typeface="Noto Sans KR" pitchFamily="34" charset="-122"/>
                <a:cs typeface="Noto Sans KR" pitchFamily="34" charset="-120"/>
              </a:rPr>
              <a:t>Quick Recall</a:t>
            </a:r>
            <a:endParaRPr lang="en-US" sz="3300" dirty="0"/>
          </a:p>
        </p:txBody>
      </p:sp>
      <p:sp>
        <p:nvSpPr>
          <p:cNvPr id="8" name="SK-13-text-7"/>
          <p:cNvSpPr/>
          <p:nvPr/>
        </p:nvSpPr>
        <p:spPr>
          <a:xfrm>
            <a:off x="466725" y="1352550"/>
            <a:ext cx="6732270" cy="351383"/>
          </a:xfrm>
          <a:prstGeom prst="rect">
            <a:avLst/>
          </a:prstGeom>
          <a:noFill/>
          <a:ln/>
        </p:spPr>
        <p:txBody>
          <a:bodyPr vert="horz" wrap="none" lIns="0" tIns="0" rIns="0" bIns="0" rtlCol="0" anchor="ctr"/>
          <a:lstStyle/>
          <a:p>
            <a:pPr marL="0" indent="0">
              <a:lnSpc>
                <a:spcPts val="2767"/>
              </a:lnSpc>
              <a:buNone/>
            </a:pPr>
            <a:r>
              <a:rPr lang="en-US" sz="2325" b="1" dirty="0">
                <a:solidFill>
                  <a:srgbClr val="F97512"/>
                </a:solidFill>
                <a:latin typeface="Noto Sans KR" pitchFamily="34" charset="0"/>
                <a:ea typeface="Noto Sans KR" pitchFamily="34" charset="-122"/>
                <a:cs typeface="Noto Sans KR" pitchFamily="34" charset="-120"/>
              </a:rPr>
              <a:t>Key Learning Points</a:t>
            </a:r>
            <a:endParaRPr lang="en-US" sz="2325" dirty="0"/>
          </a:p>
        </p:txBody>
      </p:sp>
      <p:sp>
        <p:nvSpPr>
          <p:cNvPr id="9" name="SK-13-text-8"/>
          <p:cNvSpPr/>
          <p:nvPr/>
        </p:nvSpPr>
        <p:spPr>
          <a:xfrm>
            <a:off x="466725" y="76200"/>
            <a:ext cx="3703320" cy="280392"/>
          </a:xfrm>
          <a:prstGeom prst="rect">
            <a:avLst/>
          </a:prstGeom>
          <a:noFill/>
          <a:ln/>
        </p:spPr>
        <p:txBody>
          <a:bodyPr vert="horz" wrap="none" lIns="0" tIns="0" rIns="0" bIns="0" rtlCol="0" anchor="ctr"/>
          <a:lstStyle/>
          <a:p>
            <a:pPr marL="0" indent="0">
              <a:lnSpc>
                <a:spcPts val="2207"/>
              </a:lnSpc>
              <a:buNone/>
            </a:pPr>
            <a:r>
              <a:rPr lang="en-US" sz="2025" b="1" dirty="0">
                <a:solidFill>
                  <a:srgbClr val="FFFFFF"/>
                </a:solidFill>
                <a:latin typeface="Noto Sans KR" pitchFamily="34" charset="0"/>
                <a:ea typeface="Noto Sans KR" pitchFamily="34" charset="-122"/>
                <a:cs typeface="Noto Sans KR" pitchFamily="34" charset="-120"/>
              </a:rPr>
              <a:t>Bradford VTS</a:t>
            </a:r>
            <a:endParaRPr lang="en-US" sz="2025" dirty="0"/>
          </a:p>
        </p:txBody>
      </p:sp>
      <p:sp>
        <p:nvSpPr>
          <p:cNvPr id="10" name="SK-13-text-9"/>
          <p:cNvSpPr/>
          <p:nvPr/>
        </p:nvSpPr>
        <p:spPr>
          <a:xfrm>
            <a:off x="466725" y="400050"/>
            <a:ext cx="4080510" cy="160288"/>
          </a:xfrm>
          <a:prstGeom prst="rect">
            <a:avLst/>
          </a:prstGeom>
          <a:noFill/>
          <a:ln/>
        </p:spPr>
        <p:txBody>
          <a:bodyPr vert="horz" wrap="none" lIns="0" tIns="0" rIns="0" bIns="0" rtlCol="0" anchor="ctr"/>
          <a:lstStyle/>
          <a:p>
            <a:pPr marL="0" indent="0">
              <a:lnSpc>
                <a:spcPts val="1262"/>
              </a:lnSpc>
              <a:buNone/>
            </a:pPr>
            <a:r>
              <a:rPr lang="en-US" sz="1275" dirty="0">
                <a:solidFill>
                  <a:srgbClr val="FFFFFF"/>
                </a:solidFill>
                <a:latin typeface="Noto Sans KR" pitchFamily="34" charset="0"/>
                <a:ea typeface="Noto Sans KR" pitchFamily="34" charset="-122"/>
                <a:cs typeface="Noto Sans KR" pitchFamily="34" charset="-120"/>
              </a:rPr>
              <a:t>GP Training Programme</a:t>
            </a:r>
            <a:endParaRPr lang="en-US" sz="1275" dirty="0"/>
          </a:p>
        </p:txBody>
      </p:sp>
      <p:sp>
        <p:nvSpPr>
          <p:cNvPr id="11" name="SK-13-text-10"/>
          <p:cNvSpPr/>
          <p:nvPr/>
        </p:nvSpPr>
        <p:spPr>
          <a:xfrm>
            <a:off x="1076325" y="2400300"/>
            <a:ext cx="6035040" cy="280839"/>
          </a:xfrm>
          <a:prstGeom prst="rect">
            <a:avLst/>
          </a:prstGeom>
          <a:noFill/>
          <a:ln/>
        </p:spPr>
        <p:txBody>
          <a:bodyPr vert="horz" wrap="none" lIns="0" tIns="0" rIns="0" bIns="0" rtlCol="0" anchor="ctr"/>
          <a:lstStyle/>
          <a:p>
            <a:pPr marL="0" indent="0">
              <a:lnSpc>
                <a:spcPts val="2211"/>
              </a:lnSpc>
              <a:buNone/>
            </a:pPr>
            <a:r>
              <a:rPr lang="en-US" sz="1650" b="1" dirty="0">
                <a:solidFill>
                  <a:srgbClr val="0D0D0D"/>
                </a:solidFill>
                <a:latin typeface="Noto Sans KR" pitchFamily="34" charset="0"/>
                <a:ea typeface="Noto Sans KR" pitchFamily="34" charset="-122"/>
                <a:cs typeface="Noto Sans KR" pitchFamily="34" charset="-120"/>
              </a:rPr>
              <a:t>Acute Otitis Media (AOM)</a:t>
            </a:r>
            <a:endParaRPr lang="en-US" sz="1650" dirty="0"/>
          </a:p>
        </p:txBody>
      </p:sp>
      <p:sp>
        <p:nvSpPr>
          <p:cNvPr id="12" name="SK-13-text-11"/>
          <p:cNvSpPr/>
          <p:nvPr/>
        </p:nvSpPr>
        <p:spPr>
          <a:xfrm>
            <a:off x="6867525" y="2400300"/>
            <a:ext cx="3520440" cy="280839"/>
          </a:xfrm>
          <a:prstGeom prst="rect">
            <a:avLst/>
          </a:prstGeom>
          <a:noFill/>
          <a:ln/>
        </p:spPr>
        <p:txBody>
          <a:bodyPr vert="horz" wrap="none" lIns="0" tIns="0" rIns="0" bIns="0" rtlCol="0" anchor="ctr"/>
          <a:lstStyle/>
          <a:p>
            <a:pPr marL="0" indent="0">
              <a:lnSpc>
                <a:spcPts val="2211"/>
              </a:lnSpc>
              <a:buNone/>
            </a:pPr>
            <a:r>
              <a:rPr lang="en-US" sz="1650" b="1" dirty="0">
                <a:solidFill>
                  <a:srgbClr val="0D0D0D"/>
                </a:solidFill>
                <a:latin typeface="Noto Sans KR" pitchFamily="34" charset="0"/>
                <a:ea typeface="Noto Sans KR" pitchFamily="34" charset="-122"/>
                <a:cs typeface="Noto Sans KR" pitchFamily="34" charset="-120"/>
              </a:rPr>
              <a:t>OME — Glue Ear</a:t>
            </a:r>
            <a:endParaRPr lang="en-US" sz="1650" dirty="0"/>
          </a:p>
        </p:txBody>
      </p:sp>
      <p:sp>
        <p:nvSpPr>
          <p:cNvPr id="13" name="SK-13-text-12"/>
          <p:cNvSpPr/>
          <p:nvPr/>
        </p:nvSpPr>
        <p:spPr>
          <a:xfrm>
            <a:off x="1019175" y="4514850"/>
            <a:ext cx="4777740" cy="280839"/>
          </a:xfrm>
          <a:prstGeom prst="rect">
            <a:avLst/>
          </a:prstGeom>
          <a:noFill/>
          <a:ln/>
        </p:spPr>
        <p:txBody>
          <a:bodyPr vert="horz" wrap="none" lIns="0" tIns="0" rIns="0" bIns="0" rtlCol="0" anchor="ctr"/>
          <a:lstStyle/>
          <a:p>
            <a:pPr marL="0" indent="0">
              <a:lnSpc>
                <a:spcPts val="2211"/>
              </a:lnSpc>
              <a:buNone/>
            </a:pPr>
            <a:r>
              <a:rPr lang="en-US" sz="1650" b="1" dirty="0">
                <a:solidFill>
                  <a:srgbClr val="0D0D0D"/>
                </a:solidFill>
                <a:latin typeface="Noto Sans KR" pitchFamily="34" charset="0"/>
                <a:ea typeface="Noto Sans KR" pitchFamily="34" charset="-122"/>
                <a:cs typeface="Noto Sans KR" pitchFamily="34" charset="-120"/>
              </a:rPr>
              <a:t>Otitis Externa (OE)</a:t>
            </a:r>
            <a:endParaRPr lang="en-US" sz="1650" dirty="0"/>
          </a:p>
        </p:txBody>
      </p:sp>
      <p:sp>
        <p:nvSpPr>
          <p:cNvPr id="14" name="SK-13-text-13"/>
          <p:cNvSpPr/>
          <p:nvPr/>
        </p:nvSpPr>
        <p:spPr>
          <a:xfrm>
            <a:off x="6753225" y="4514850"/>
            <a:ext cx="4274820" cy="280839"/>
          </a:xfrm>
          <a:prstGeom prst="rect">
            <a:avLst/>
          </a:prstGeom>
          <a:noFill/>
          <a:ln/>
        </p:spPr>
        <p:txBody>
          <a:bodyPr vert="horz" wrap="none" lIns="0" tIns="0" rIns="0" bIns="0" rtlCol="0" anchor="ctr"/>
          <a:lstStyle/>
          <a:p>
            <a:pPr marL="0" indent="0">
              <a:lnSpc>
                <a:spcPts val="2211"/>
              </a:lnSpc>
              <a:buNone/>
            </a:pPr>
            <a:r>
              <a:rPr lang="en-US" sz="1650" b="1" dirty="0">
                <a:solidFill>
                  <a:srgbClr val="0D0D0D"/>
                </a:solidFill>
                <a:latin typeface="Noto Sans KR" pitchFamily="34" charset="0"/>
                <a:ea typeface="Noto Sans KR" pitchFamily="34" charset="-122"/>
                <a:cs typeface="Noto Sans KR" pitchFamily="34" charset="-120"/>
              </a:rPr>
              <a:t>Ear Wax (Cerumen)</a:t>
            </a:r>
            <a:endParaRPr lang="en-US" sz="1650" dirty="0"/>
          </a:p>
        </p:txBody>
      </p:sp>
      <p:sp>
        <p:nvSpPr>
          <p:cNvPr id="15" name="SK-13-text-14"/>
          <p:cNvSpPr/>
          <p:nvPr/>
        </p:nvSpPr>
        <p:spPr>
          <a:xfrm>
            <a:off x="466725" y="1933575"/>
            <a:ext cx="10744200" cy="226665"/>
          </a:xfrm>
          <a:prstGeom prst="rect">
            <a:avLst/>
          </a:prstGeom>
          <a:noFill/>
          <a:ln/>
        </p:spPr>
        <p:txBody>
          <a:bodyPr vert="horz" wrap="none" lIns="0" tIns="0" rIns="0" bIns="0" rtlCol="0" anchor="ctr"/>
          <a:lstStyle/>
          <a:p>
            <a:pPr marL="0" indent="0">
              <a:lnSpc>
                <a:spcPts val="1785"/>
              </a:lnSpc>
              <a:buNone/>
            </a:pPr>
            <a:r>
              <a:rPr lang="en-US" sz="1500" i="1" dirty="0">
                <a:solidFill>
                  <a:srgbClr val="595959"/>
                </a:solidFill>
                <a:latin typeface="Noto Sans KR" pitchFamily="34" charset="0"/>
                <a:ea typeface="Noto Sans KR" pitchFamily="34" charset="-122"/>
                <a:cs typeface="Noto Sans KR" pitchFamily="34" charset="-120"/>
              </a:rPr>
              <a:t>One condition. One glance. Everything you need.</a:t>
            </a:r>
            <a:endParaRPr lang="en-US" sz="1500" dirty="0"/>
          </a:p>
        </p:txBody>
      </p:sp>
      <p:sp>
        <p:nvSpPr>
          <p:cNvPr id="16" name="SK-13-text-15"/>
          <p:cNvSpPr/>
          <p:nvPr/>
        </p:nvSpPr>
        <p:spPr>
          <a:xfrm>
            <a:off x="771525" y="2724150"/>
            <a:ext cx="5343525" cy="1253728"/>
          </a:xfrm>
          <a:prstGeom prst="rect">
            <a:avLst/>
          </a:prstGeom>
          <a:noFill/>
          <a:ln/>
        </p:spPr>
        <p:txBody>
          <a:bodyPr vert="horz" wrap="none" lIns="0" tIns="0" rIns="0" bIns="0" rtlCol="0" anchor="ctr"/>
          <a:lstStyle/>
          <a:p>
            <a:pPr marL="0" indent="0">
              <a:lnSpc>
                <a:spcPts val="1645"/>
              </a:lnSpc>
              <a:buNone/>
            </a:pPr>
            <a:r>
              <a:rPr lang="en-US" sz="1200" dirty="0">
                <a:solidFill>
                  <a:srgbClr val="000000"/>
                </a:solidFill>
                <a:latin typeface="Noto Sans KR" pitchFamily="34" charset="0"/>
                <a:ea typeface="Noto Sans KR" pitchFamily="34" charset="-122"/>
                <a:cs typeface="Noto Sans KR" pitchFamily="34" charset="-120"/>
              </a:rPr>
              <a:t>• Red, bulging TM — loss of light reflex, loss of landmarks
• Watchful wait most children &gt;2 years, mild, unilateral
• Amoxicillin 5-7 days — NOT 3 days ❌
• NOT amoxicillin if EBV suspected — causes widespread rash 🚩
• Immediate Abx if: &lt;2 yrs bilateral, otorrhoea, systemic illness
• Refer: mastoiditis → same-day A&amp;E</a:t>
            </a:r>
            <a:endParaRPr lang="en-US" sz="1200" dirty="0"/>
          </a:p>
        </p:txBody>
      </p:sp>
      <p:sp>
        <p:nvSpPr>
          <p:cNvPr id="17" name="SK-13-text-16"/>
          <p:cNvSpPr/>
          <p:nvPr/>
        </p:nvSpPr>
        <p:spPr>
          <a:xfrm>
            <a:off x="6629400" y="2724150"/>
            <a:ext cx="5427315" cy="1253728"/>
          </a:xfrm>
          <a:prstGeom prst="rect">
            <a:avLst/>
          </a:prstGeom>
          <a:noFill/>
          <a:ln/>
        </p:spPr>
        <p:txBody>
          <a:bodyPr vert="horz" wrap="none" lIns="0" tIns="0" rIns="0" bIns="0" rtlCol="0" anchor="ctr"/>
          <a:lstStyle/>
          <a:p>
            <a:pPr marL="0" indent="0">
              <a:lnSpc>
                <a:spcPts val="1645"/>
              </a:lnSpc>
              <a:buNone/>
            </a:pPr>
            <a:r>
              <a:rPr lang="en-US" sz="1200" dirty="0">
                <a:solidFill>
                  <a:srgbClr val="000000"/>
                </a:solidFill>
                <a:latin typeface="Noto Sans KR" pitchFamily="34" charset="0"/>
                <a:ea typeface="Noto Sans KR" pitchFamily="34" charset="-122"/>
                <a:cs typeface="Noto Sans KR" pitchFamily="34" charset="-120"/>
              </a:rPr>
              <a:t>• Amber/opaque TM, flat Type B tympanogram
• 80% resolve spontaneously within 3 months
• Watchful wait 3 months — autoinflation (Otovent) ≥4 yrs
• Grommets threshold: bilateral ≥25 dB, persistent &gt;3 months
• (NICE NG233 2023)
• Lower threshold: Down's syndrome, cleft palate</a:t>
            </a:r>
            <a:endParaRPr lang="en-US" sz="1200" dirty="0"/>
          </a:p>
        </p:txBody>
      </p:sp>
      <p:sp>
        <p:nvSpPr>
          <p:cNvPr id="18" name="SK-13-text-17"/>
          <p:cNvSpPr/>
          <p:nvPr/>
        </p:nvSpPr>
        <p:spPr>
          <a:xfrm>
            <a:off x="771525" y="4829175"/>
            <a:ext cx="6076950" cy="1253728"/>
          </a:xfrm>
          <a:prstGeom prst="rect">
            <a:avLst/>
          </a:prstGeom>
          <a:noFill/>
          <a:ln/>
        </p:spPr>
        <p:txBody>
          <a:bodyPr vert="horz" wrap="none" lIns="0" tIns="0" rIns="0" bIns="0" rtlCol="0" anchor="ctr"/>
          <a:lstStyle/>
          <a:p>
            <a:pPr marL="0" indent="0">
              <a:lnSpc>
                <a:spcPts val="1645"/>
              </a:lnSpc>
              <a:buNone/>
            </a:pPr>
            <a:r>
              <a:rPr lang="en-US" sz="1200" dirty="0">
                <a:solidFill>
                  <a:srgbClr val="000000"/>
                </a:solidFill>
                <a:latin typeface="Noto Sans KR" pitchFamily="34" charset="0"/>
                <a:ea typeface="Noto Sans KR" pitchFamily="34" charset="-122"/>
                <a:cs typeface="Noto Sans KR" pitchFamily="34" charset="-120"/>
              </a:rPr>
              <a:t>• Tragal tenderness + canal oedema — key signs
• Mild OE → Acetic acid 2% (EarCalms) — FIRST-LINE (NICE CKS 2024) ✅
• Moderate-severe → ciprofloxacin drops (safe with TM perforation ✅)
• Aminoglycosides/neomycin — NOT safe with TM perforation ❌
• Aural toilet + ear wick if severe canal oedema
• Malignant OE: diabetic + granulations + CN palsy → same-day ENT 🟥</a:t>
            </a:r>
            <a:endParaRPr lang="en-US" sz="1200" dirty="0"/>
          </a:p>
        </p:txBody>
      </p:sp>
      <p:sp>
        <p:nvSpPr>
          <p:cNvPr id="19" name="SK-13-text-18"/>
          <p:cNvSpPr/>
          <p:nvPr/>
        </p:nvSpPr>
        <p:spPr>
          <a:xfrm>
            <a:off x="6559153" y="4874345"/>
            <a:ext cx="6034980" cy="1253728"/>
          </a:xfrm>
          <a:prstGeom prst="rect">
            <a:avLst/>
          </a:prstGeom>
          <a:noFill/>
          <a:ln/>
        </p:spPr>
        <p:txBody>
          <a:bodyPr vert="horz" wrap="none" lIns="0" tIns="0" rIns="0" bIns="0" rtlCol="0" anchor="ctr"/>
          <a:lstStyle/>
          <a:p>
            <a:pPr marL="0" indent="0">
              <a:lnSpc>
                <a:spcPts val="1645"/>
              </a:lnSpc>
              <a:buNone/>
            </a:pPr>
            <a:r>
              <a:rPr lang="en-US" sz="1200" dirty="0">
                <a:solidFill>
                  <a:srgbClr val="000000"/>
                </a:solidFill>
                <a:latin typeface="Noto Sans KR" pitchFamily="34" charset="0"/>
                <a:ea typeface="Noto Sans KR" pitchFamily="34" charset="-122"/>
                <a:cs typeface="Noto Sans KR" pitchFamily="34" charset="-120"/>
              </a:rPr>
              <a:t>• No treatment if asymptomatic — even if visible on otoscopy
• Step 1: Olive oil drops × 3-5 days (first choice, NICE CKS 2025)
• Step 2: Electronic irrigation only — NOT metal Higginson syringe ❌
• Contraindications to irrigation: TM perforation, only hearing ear,
previous ear surgery, active AOM/OE
• Step 3: Microsuction if irrigation fails or contraindicated — gold </a:t>
            </a:r>
          </a:p>
          <a:p>
            <a:pPr marL="0" indent="0">
              <a:lnSpc>
                <a:spcPts val="1645"/>
              </a:lnSpc>
              <a:buNone/>
            </a:pPr>
            <a:r>
              <a:rPr lang="en-US" sz="1200" dirty="0">
                <a:solidFill>
                  <a:srgbClr val="000000"/>
                </a:solidFill>
                <a:latin typeface="Noto Sans KR" pitchFamily="34" charset="0"/>
                <a:ea typeface="Noto Sans KR" pitchFamily="34" charset="-122"/>
                <a:cs typeface="Noto Sans KR" pitchFamily="34" charset="-120"/>
              </a:rPr>
              <a:t>standard</a:t>
            </a:r>
            <a:endParaRPr lang="en-US" sz="1200" dirty="0"/>
          </a:p>
        </p:txBody>
      </p:sp>
      <p:sp>
        <p:nvSpPr>
          <p:cNvPr id="20" name="SK-13-text-19"/>
          <p:cNvSpPr/>
          <p:nvPr/>
        </p:nvSpPr>
        <p:spPr>
          <a:xfrm>
            <a:off x="466725" y="6638925"/>
            <a:ext cx="7231380" cy="128736"/>
          </a:xfrm>
          <a:prstGeom prst="rect">
            <a:avLst/>
          </a:prstGeom>
          <a:noFill/>
          <a:ln/>
        </p:spPr>
        <p:txBody>
          <a:bodyPr vert="horz" wrap="none" lIns="0" tIns="0" rIns="0" bIns="0" rtlCol="0" anchor="ctr"/>
          <a:lstStyle/>
          <a:p>
            <a:pPr marL="0" indent="0">
              <a:lnSpc>
                <a:spcPts val="1014"/>
              </a:lnSpc>
              <a:buNone/>
            </a:pPr>
            <a:r>
              <a:rPr lang="en-US" sz="975" b="1" dirty="0">
                <a:solidFill>
                  <a:srgbClr val="FFFFFF"/>
                </a:solidFill>
                <a:latin typeface="Noto Sans KR" pitchFamily="34" charset="0"/>
                <a:ea typeface="Noto Sans KR" pitchFamily="34" charset="-122"/>
                <a:cs typeface="Noto Sans KR" pitchFamily="34" charset="-120"/>
              </a:rPr>
              <a:t>Bradford VTS | Ear Conditions in GP | May 2026</a:t>
            </a:r>
            <a:endParaRPr lang="en-US" sz="975" dirty="0"/>
          </a:p>
        </p:txBody>
      </p:sp>
      <p:sp>
        <p:nvSpPr>
          <p:cNvPr id="21" name="SK-13-text-20"/>
          <p:cNvSpPr/>
          <p:nvPr/>
        </p:nvSpPr>
        <p:spPr>
          <a:xfrm>
            <a:off x="9496425" y="6638925"/>
            <a:ext cx="2535436" cy="128736"/>
          </a:xfrm>
          <a:prstGeom prst="rect">
            <a:avLst/>
          </a:prstGeom>
          <a:noFill/>
          <a:ln/>
        </p:spPr>
        <p:txBody>
          <a:bodyPr vert="horz" wrap="none" lIns="0" tIns="0" rIns="0" bIns="0" rtlCol="0" anchor="ctr"/>
          <a:lstStyle/>
          <a:p>
            <a:pPr marL="0" indent="0" algn="r">
              <a:lnSpc>
                <a:spcPts val="1014"/>
              </a:lnSpc>
              <a:buNone/>
            </a:pPr>
            <a:r>
              <a:rPr lang="en-US" sz="975" dirty="0">
                <a:solidFill>
                  <a:srgbClr val="FFFFFF"/>
                </a:solidFill>
                <a:latin typeface="Noto Sans KR" pitchFamily="34" charset="0"/>
                <a:ea typeface="Noto Sans KR" pitchFamily="34" charset="-122"/>
                <a:cs typeface="Noto Sans KR" pitchFamily="34" charset="-120"/>
              </a:rPr>
              <a:t>www.bradfordvts.co.uk | Slide 13 of 14</a:t>
            </a:r>
            <a:endParaRPr lang="en-US" sz="97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SK-14-img-1" descr="preencoded.png"/>
          <p:cNvPicPr>
            <a:picLocks noChangeAspect="1"/>
          </p:cNvPicPr>
          <p:nvPr/>
        </p:nvPicPr>
        <p:blipFill>
          <a:blip r:embed="rId3"/>
          <a:stretch>
            <a:fillRect/>
          </a:stretch>
        </p:blipFill>
        <p:spPr>
          <a:xfrm>
            <a:off x="0" y="0"/>
            <a:ext cx="12192000" cy="6858000"/>
          </a:xfrm>
          <a:prstGeom prst="rect">
            <a:avLst/>
          </a:prstGeom>
        </p:spPr>
      </p:pic>
      <p:sp>
        <p:nvSpPr>
          <p:cNvPr id="3" name="SK-14-text-2"/>
          <p:cNvSpPr/>
          <p:nvPr/>
        </p:nvSpPr>
        <p:spPr>
          <a:xfrm>
            <a:off x="504825" y="781050"/>
            <a:ext cx="11687175" cy="502890"/>
          </a:xfrm>
          <a:prstGeom prst="rect">
            <a:avLst/>
          </a:prstGeom>
          <a:noFill/>
          <a:ln/>
        </p:spPr>
        <p:txBody>
          <a:bodyPr vert="horz" wrap="none" lIns="0" tIns="0" rIns="0" bIns="0" rtlCol="0" anchor="ctr"/>
          <a:lstStyle/>
          <a:p>
            <a:pPr marL="0" indent="0">
              <a:lnSpc>
                <a:spcPts val="3960"/>
              </a:lnSpc>
              <a:buNone/>
            </a:pPr>
            <a:r>
              <a:rPr lang="en-US" sz="3300" b="1" dirty="0">
                <a:solidFill>
                  <a:srgbClr val="2C3E50"/>
                </a:solidFill>
                <a:latin typeface="Lato" pitchFamily="34" charset="0"/>
                <a:ea typeface="Lato" pitchFamily="34" charset="-122"/>
                <a:cs typeface="Lato" pitchFamily="34" charset="-120"/>
              </a:rPr>
              <a:t>Disclaimer and Resources</a:t>
            </a:r>
            <a:endParaRPr lang="en-US" sz="3300" dirty="0"/>
          </a:p>
        </p:txBody>
      </p:sp>
      <p:sp>
        <p:nvSpPr>
          <p:cNvPr id="4" name="SK-14-text-3"/>
          <p:cNvSpPr/>
          <p:nvPr/>
        </p:nvSpPr>
        <p:spPr>
          <a:xfrm>
            <a:off x="4419600" y="5905500"/>
            <a:ext cx="3352800" cy="282327"/>
          </a:xfrm>
          <a:prstGeom prst="rect">
            <a:avLst/>
          </a:prstGeom>
          <a:noFill/>
          <a:ln/>
        </p:spPr>
        <p:txBody>
          <a:bodyPr vert="horz" wrap="none" lIns="0" tIns="0" rIns="0" bIns="0" rtlCol="0" anchor="ctr"/>
          <a:lstStyle/>
          <a:p>
            <a:pPr marL="0" indent="0" algn="ctr">
              <a:lnSpc>
                <a:spcPts val="2223"/>
              </a:lnSpc>
              <a:buNone/>
            </a:pPr>
            <a:r>
              <a:rPr lang="en-US" sz="1950" b="1" dirty="0">
                <a:solidFill>
                  <a:srgbClr val="E67E22"/>
                </a:solidFill>
                <a:latin typeface="Lato" pitchFamily="34" charset="0"/>
                <a:ea typeface="Lato" pitchFamily="34" charset="-122"/>
                <a:cs typeface="Lato" pitchFamily="34" charset="-120"/>
              </a:rPr>
              <a:t>www.bradfordvts.co.uk</a:t>
            </a:r>
            <a:endParaRPr lang="en-US" sz="1950" dirty="0"/>
          </a:p>
        </p:txBody>
      </p:sp>
      <p:sp>
        <p:nvSpPr>
          <p:cNvPr id="5" name="SK-14-text-4"/>
          <p:cNvSpPr/>
          <p:nvPr/>
        </p:nvSpPr>
        <p:spPr>
          <a:xfrm>
            <a:off x="466725" y="123825"/>
            <a:ext cx="10001250" cy="271463"/>
          </a:xfrm>
          <a:prstGeom prst="rect">
            <a:avLst/>
          </a:prstGeom>
          <a:noFill/>
          <a:ln/>
        </p:spPr>
        <p:txBody>
          <a:bodyPr vert="horz" wrap="none" lIns="0" tIns="0" rIns="0" bIns="0" rtlCol="0" anchor="ctr"/>
          <a:lstStyle/>
          <a:p>
            <a:pPr marL="0" indent="0">
              <a:lnSpc>
                <a:spcPts val="2138"/>
              </a:lnSpc>
              <a:buNone/>
            </a:pPr>
            <a:r>
              <a:rPr lang="en-US" sz="1875" b="1" dirty="0">
                <a:solidFill>
                  <a:srgbClr val="FFFFFF"/>
                </a:solidFill>
                <a:latin typeface="Lato" pitchFamily="34" charset="0"/>
                <a:ea typeface="Lato" pitchFamily="34" charset="-122"/>
                <a:cs typeface="Lato" pitchFamily="34" charset="-120"/>
              </a:rPr>
              <a:t>Bradford VTS | Ear Conditions in GP</a:t>
            </a:r>
            <a:endParaRPr lang="en-US" sz="1875" dirty="0"/>
          </a:p>
        </p:txBody>
      </p:sp>
      <p:sp>
        <p:nvSpPr>
          <p:cNvPr id="6" name="SK-14-text-5"/>
          <p:cNvSpPr/>
          <p:nvPr/>
        </p:nvSpPr>
        <p:spPr>
          <a:xfrm>
            <a:off x="714375" y="1895475"/>
            <a:ext cx="2286000" cy="228600"/>
          </a:xfrm>
          <a:prstGeom prst="rect">
            <a:avLst/>
          </a:prstGeom>
          <a:noFill/>
          <a:ln/>
        </p:spPr>
        <p:txBody>
          <a:bodyPr vert="horz" wrap="none" lIns="0" tIns="0" rIns="0" bIns="0" rtlCol="0" anchor="ctr"/>
          <a:lstStyle/>
          <a:p>
            <a:pPr marL="0" indent="0">
              <a:lnSpc>
                <a:spcPts val="1800"/>
              </a:lnSpc>
              <a:buNone/>
            </a:pPr>
            <a:r>
              <a:rPr lang="en-US" sz="1500" b="1" dirty="0">
                <a:solidFill>
                  <a:srgbClr val="E67E22"/>
                </a:solidFill>
                <a:latin typeface="Lato" pitchFamily="34" charset="0"/>
                <a:ea typeface="Lato" pitchFamily="34" charset="-122"/>
                <a:cs typeface="Lato" pitchFamily="34" charset="-120"/>
              </a:rPr>
              <a:t>DISCLAIMER</a:t>
            </a:r>
            <a:endParaRPr lang="en-US" sz="1500" dirty="0"/>
          </a:p>
        </p:txBody>
      </p:sp>
      <p:sp>
        <p:nvSpPr>
          <p:cNvPr id="7" name="SK-14-text-6"/>
          <p:cNvSpPr/>
          <p:nvPr/>
        </p:nvSpPr>
        <p:spPr>
          <a:xfrm>
            <a:off x="10772775" y="142875"/>
            <a:ext cx="1047750" cy="226368"/>
          </a:xfrm>
          <a:prstGeom prst="rect">
            <a:avLst/>
          </a:prstGeom>
          <a:noFill/>
          <a:ln/>
        </p:spPr>
        <p:txBody>
          <a:bodyPr vert="horz" wrap="none" lIns="0" tIns="0" rIns="0" bIns="0" rtlCol="0" anchor="ctr"/>
          <a:lstStyle/>
          <a:p>
            <a:pPr marL="0" indent="0" algn="r">
              <a:lnSpc>
                <a:spcPts val="1782"/>
              </a:lnSpc>
              <a:buNone/>
            </a:pPr>
            <a:r>
              <a:rPr lang="en-US" sz="1650" b="1" dirty="0">
                <a:solidFill>
                  <a:srgbClr val="FFFFFF"/>
                </a:solidFill>
                <a:latin typeface="Lato" pitchFamily="34" charset="0"/>
                <a:ea typeface="Lato" pitchFamily="34" charset="-122"/>
                <a:cs typeface="Lato" pitchFamily="34" charset="-120"/>
              </a:rPr>
              <a:t>May 2026</a:t>
            </a:r>
            <a:endParaRPr lang="en-US" sz="1650" dirty="0"/>
          </a:p>
        </p:txBody>
      </p:sp>
      <p:sp>
        <p:nvSpPr>
          <p:cNvPr id="8" name="SK-14-text-7"/>
          <p:cNvSpPr/>
          <p:nvPr/>
        </p:nvSpPr>
        <p:spPr>
          <a:xfrm>
            <a:off x="504825" y="3819525"/>
            <a:ext cx="6000750" cy="260003"/>
          </a:xfrm>
          <a:prstGeom prst="rect">
            <a:avLst/>
          </a:prstGeom>
          <a:noFill/>
          <a:ln/>
        </p:spPr>
        <p:txBody>
          <a:bodyPr vert="horz" wrap="none" lIns="0" tIns="0" rIns="0" bIns="0" rtlCol="0" anchor="ctr"/>
          <a:lstStyle/>
          <a:p>
            <a:pPr marL="0" indent="0">
              <a:lnSpc>
                <a:spcPts val="2048"/>
              </a:lnSpc>
              <a:buNone/>
            </a:pPr>
            <a:r>
              <a:rPr lang="en-US" sz="1575" b="1" dirty="0">
                <a:solidFill>
                  <a:srgbClr val="5D6D7E"/>
                </a:solidFill>
                <a:latin typeface="Lato" pitchFamily="34" charset="0"/>
                <a:ea typeface="Lato" pitchFamily="34" charset="-122"/>
                <a:cs typeface="Lato" pitchFamily="34" charset="-120"/>
              </a:rPr>
              <a:t>Key Guidelines Referenced</a:t>
            </a:r>
            <a:endParaRPr lang="en-US" sz="1575" dirty="0"/>
          </a:p>
        </p:txBody>
      </p:sp>
      <p:sp>
        <p:nvSpPr>
          <p:cNvPr id="9" name="SK-14-text-8"/>
          <p:cNvSpPr/>
          <p:nvPr/>
        </p:nvSpPr>
        <p:spPr>
          <a:xfrm>
            <a:off x="1209993" y="2235728"/>
            <a:ext cx="12059543" cy="1085701"/>
          </a:xfrm>
          <a:prstGeom prst="rect">
            <a:avLst/>
          </a:prstGeom>
          <a:noFill/>
          <a:ln/>
        </p:spPr>
        <p:txBody>
          <a:bodyPr vert="horz" wrap="none" lIns="0" tIns="0" rIns="0" bIns="0" rtlCol="0" anchor="ctr"/>
          <a:lstStyle/>
          <a:p>
            <a:pPr marL="0" indent="0">
              <a:lnSpc>
                <a:spcPts val="1710"/>
              </a:lnSpc>
              <a:buNone/>
            </a:pPr>
            <a:r>
              <a:rPr lang="en-US" sz="1425" dirty="0">
                <a:solidFill>
                  <a:srgbClr val="212121"/>
                </a:solidFill>
                <a:latin typeface="Roboto-Regular" pitchFamily="34" charset="0"/>
                <a:ea typeface="Roboto-Regular" pitchFamily="34" charset="-122"/>
                <a:cs typeface="Roboto-Regular" pitchFamily="34" charset="-120"/>
              </a:rPr>
              <a:t>This presentation has been prepared for Bradford VTS GP trainee educational purposes only. The content reflects
guidelines current as of May 2026, including NICE NG91, NICE NG233, NICE CKS Otitis Externa (May 2024 / Feb 2026
update), and NICE CKS Earwax (July 2025). Clinical practice should always be guided by the most up-to-date national
guidelines, local formulary, and individual patient circumstances. Drug doses should be verify BNF before prescribing.
This material does not constitute medical advice and must not be used for direct patient care decisions.</a:t>
            </a:r>
            <a:endParaRPr lang="en-US" sz="1425" dirty="0"/>
          </a:p>
        </p:txBody>
      </p:sp>
      <p:sp>
        <p:nvSpPr>
          <p:cNvPr id="10" name="SK-14-text-9"/>
          <p:cNvSpPr/>
          <p:nvPr/>
        </p:nvSpPr>
        <p:spPr>
          <a:xfrm>
            <a:off x="533400" y="4152900"/>
            <a:ext cx="11658600" cy="247650"/>
          </a:xfrm>
          <a:prstGeom prst="rect">
            <a:avLst/>
          </a:prstGeom>
          <a:noFill/>
          <a:ln/>
        </p:spPr>
        <p:txBody>
          <a:bodyPr vert="horz" wrap="none" lIns="0" tIns="0" rIns="0" bIns="0" rtlCol="0" anchor="ctr"/>
          <a:lstStyle/>
          <a:p>
            <a:pPr marL="0" indent="0">
              <a:lnSpc>
                <a:spcPts val="1950"/>
              </a:lnSpc>
              <a:buNone/>
            </a:pPr>
            <a:r>
              <a:rPr lang="en-US" sz="1500" dirty="0">
                <a:solidFill>
                  <a:srgbClr val="212121"/>
                </a:solidFill>
                <a:latin typeface="Roboto-Regular" pitchFamily="34" charset="0"/>
                <a:ea typeface="Roboto-Regular" pitchFamily="34" charset="-122"/>
                <a:cs typeface="Roboto-Regular" pitchFamily="34" charset="-120"/>
              </a:rPr>
              <a:t>NICE NG91 — Otitis media (acute): antimicrobial prescribing (2018, reaffirmed 2024)</a:t>
            </a:r>
            <a:endParaRPr lang="en-US" sz="1500" dirty="0"/>
          </a:p>
        </p:txBody>
      </p:sp>
      <p:sp>
        <p:nvSpPr>
          <p:cNvPr id="11" name="SK-14-text-10"/>
          <p:cNvSpPr/>
          <p:nvPr/>
        </p:nvSpPr>
        <p:spPr>
          <a:xfrm>
            <a:off x="533400" y="4467225"/>
            <a:ext cx="11658600" cy="247650"/>
          </a:xfrm>
          <a:prstGeom prst="rect">
            <a:avLst/>
          </a:prstGeom>
          <a:noFill/>
          <a:ln/>
        </p:spPr>
        <p:txBody>
          <a:bodyPr vert="horz" wrap="none" lIns="0" tIns="0" rIns="0" bIns="0" rtlCol="0" anchor="ctr"/>
          <a:lstStyle/>
          <a:p>
            <a:pPr marL="0" indent="0">
              <a:lnSpc>
                <a:spcPts val="1950"/>
              </a:lnSpc>
              <a:buNone/>
            </a:pPr>
            <a:r>
              <a:rPr lang="en-US" sz="1500" dirty="0">
                <a:solidFill>
                  <a:srgbClr val="212121"/>
                </a:solidFill>
                <a:latin typeface="Roboto-Regular" pitchFamily="34" charset="0"/>
                <a:ea typeface="Roboto-Regular" pitchFamily="34" charset="-122"/>
                <a:cs typeface="Roboto-Regular" pitchFamily="34" charset="-120"/>
              </a:rPr>
              <a:t>NICE NG233 — Otitis media with effusion in under 12s: surgery (August 2023)</a:t>
            </a:r>
            <a:endParaRPr lang="en-US" sz="1500" dirty="0"/>
          </a:p>
        </p:txBody>
      </p:sp>
      <p:sp>
        <p:nvSpPr>
          <p:cNvPr id="12" name="SK-14-text-11"/>
          <p:cNvSpPr/>
          <p:nvPr/>
        </p:nvSpPr>
        <p:spPr>
          <a:xfrm>
            <a:off x="533400" y="4781550"/>
            <a:ext cx="11658600" cy="247650"/>
          </a:xfrm>
          <a:prstGeom prst="rect">
            <a:avLst/>
          </a:prstGeom>
          <a:noFill/>
          <a:ln/>
        </p:spPr>
        <p:txBody>
          <a:bodyPr vert="horz" wrap="none" lIns="0" tIns="0" rIns="0" bIns="0" rtlCol="0" anchor="ctr"/>
          <a:lstStyle/>
          <a:p>
            <a:pPr marL="0" indent="0">
              <a:lnSpc>
                <a:spcPts val="1950"/>
              </a:lnSpc>
              <a:buNone/>
            </a:pPr>
            <a:r>
              <a:rPr lang="en-US" sz="1500" dirty="0">
                <a:solidFill>
                  <a:srgbClr val="212121"/>
                </a:solidFill>
                <a:latin typeface="Roboto-Regular" pitchFamily="34" charset="0"/>
                <a:ea typeface="Roboto-Regular" pitchFamily="34" charset="-122"/>
                <a:cs typeface="Roboto-Regular" pitchFamily="34" charset="-120"/>
              </a:rPr>
              <a:t>NICE CKS: Otitis Externa — May 2024 update / February 2026 review</a:t>
            </a:r>
            <a:endParaRPr lang="en-US" sz="1500" dirty="0"/>
          </a:p>
        </p:txBody>
      </p:sp>
      <p:sp>
        <p:nvSpPr>
          <p:cNvPr id="13" name="SK-14-text-12"/>
          <p:cNvSpPr/>
          <p:nvPr/>
        </p:nvSpPr>
        <p:spPr>
          <a:xfrm>
            <a:off x="533400" y="5095875"/>
            <a:ext cx="8610600" cy="247650"/>
          </a:xfrm>
          <a:prstGeom prst="rect">
            <a:avLst/>
          </a:prstGeom>
          <a:noFill/>
          <a:ln/>
        </p:spPr>
        <p:txBody>
          <a:bodyPr vert="horz" wrap="none" lIns="0" tIns="0" rIns="0" bIns="0" rtlCol="0" anchor="ctr"/>
          <a:lstStyle/>
          <a:p>
            <a:pPr marL="0" indent="0">
              <a:lnSpc>
                <a:spcPts val="1950"/>
              </a:lnSpc>
              <a:buNone/>
            </a:pPr>
            <a:r>
              <a:rPr lang="en-US" sz="1500" dirty="0">
                <a:solidFill>
                  <a:srgbClr val="212121"/>
                </a:solidFill>
                <a:latin typeface="Roboto-Regular" pitchFamily="34" charset="0"/>
                <a:ea typeface="Roboto-Regular" pitchFamily="34" charset="-122"/>
                <a:cs typeface="Roboto-Regular" pitchFamily="34" charset="-120"/>
              </a:rPr>
              <a:t>NICE CKS: Earwax — July 2025 update</a:t>
            </a:r>
            <a:endParaRPr lang="en-US" sz="1500" dirty="0"/>
          </a:p>
        </p:txBody>
      </p:sp>
      <p:sp>
        <p:nvSpPr>
          <p:cNvPr id="14" name="SK-14-text-13"/>
          <p:cNvSpPr/>
          <p:nvPr/>
        </p:nvSpPr>
        <p:spPr>
          <a:xfrm>
            <a:off x="3665637" y="6200775"/>
            <a:ext cx="4851053" cy="190351"/>
          </a:xfrm>
          <a:prstGeom prst="rect">
            <a:avLst/>
          </a:prstGeom>
          <a:noFill/>
          <a:ln/>
        </p:spPr>
        <p:txBody>
          <a:bodyPr vert="horz" wrap="none" lIns="0" tIns="0" rIns="0" bIns="0" rtlCol="0" anchor="ctr"/>
          <a:lstStyle/>
          <a:p>
            <a:pPr marL="0" indent="0" algn="ctr">
              <a:lnSpc>
                <a:spcPts val="1499"/>
              </a:lnSpc>
              <a:buNone/>
            </a:pPr>
            <a:r>
              <a:rPr lang="en-US" sz="1350" dirty="0">
                <a:solidFill>
                  <a:srgbClr val="777777"/>
                </a:solidFill>
                <a:latin typeface="Roboto-Regular" pitchFamily="34" charset="0"/>
                <a:ea typeface="Roboto-Regular" pitchFamily="34" charset="-122"/>
                <a:cs typeface="Roboto-Regular" pitchFamily="34" charset="-120"/>
              </a:rPr>
              <a:t>Bradford GP Training Programme — West Yorkshire</a:t>
            </a:r>
            <a:endParaRPr lang="en-US" sz="1350" dirty="0"/>
          </a:p>
        </p:txBody>
      </p:sp>
      <p:sp>
        <p:nvSpPr>
          <p:cNvPr id="15" name="SK-14-text-14"/>
          <p:cNvSpPr/>
          <p:nvPr/>
        </p:nvSpPr>
        <p:spPr>
          <a:xfrm>
            <a:off x="9496425" y="6638925"/>
            <a:ext cx="1686818" cy="138708"/>
          </a:xfrm>
          <a:prstGeom prst="rect">
            <a:avLst/>
          </a:prstGeom>
          <a:noFill/>
          <a:ln/>
        </p:spPr>
        <p:txBody>
          <a:bodyPr vert="horz" wrap="none" lIns="0" tIns="0" rIns="0" bIns="0" rtlCol="0" anchor="ctr"/>
          <a:lstStyle/>
          <a:p>
            <a:pPr marL="0" indent="0" algn="r">
              <a:lnSpc>
                <a:spcPts val="1092"/>
              </a:lnSpc>
              <a:buNone/>
            </a:pPr>
            <a:r>
              <a:rPr lang="en-US" sz="1050" dirty="0">
                <a:solidFill>
                  <a:srgbClr val="FFFFFF"/>
                </a:solidFill>
                <a:latin typeface="Roboto-Regular" pitchFamily="34" charset="0"/>
                <a:ea typeface="Roboto-Regular" pitchFamily="34" charset="-122"/>
                <a:cs typeface="Roboto-Regular" pitchFamily="34" charset="-120"/>
              </a:rPr>
              <a:t>www.bradfordvts.co.uk</a:t>
            </a:r>
            <a:endParaRPr lang="en-US" sz="1050" dirty="0"/>
          </a:p>
        </p:txBody>
      </p:sp>
      <p:sp>
        <p:nvSpPr>
          <p:cNvPr id="16" name="SK-14-text-15"/>
          <p:cNvSpPr/>
          <p:nvPr/>
        </p:nvSpPr>
        <p:spPr>
          <a:xfrm>
            <a:off x="11477625" y="6638925"/>
            <a:ext cx="481905" cy="138708"/>
          </a:xfrm>
          <a:prstGeom prst="rect">
            <a:avLst/>
          </a:prstGeom>
          <a:noFill/>
          <a:ln/>
        </p:spPr>
        <p:txBody>
          <a:bodyPr vert="horz" wrap="none" lIns="0" tIns="0" rIns="0" bIns="0" rtlCol="0" anchor="ctr"/>
          <a:lstStyle/>
          <a:p>
            <a:pPr marL="0" indent="0" algn="r">
              <a:lnSpc>
                <a:spcPts val="1092"/>
              </a:lnSpc>
              <a:buNone/>
            </a:pPr>
            <a:r>
              <a:rPr lang="en-US" sz="1050" dirty="0">
                <a:solidFill>
                  <a:srgbClr val="FFFFFF"/>
                </a:solidFill>
                <a:latin typeface="Roboto-Regular" pitchFamily="34" charset="0"/>
                <a:ea typeface="Roboto-Regular" pitchFamily="34" charset="-122"/>
                <a:cs typeface="Roboto-Regular" pitchFamily="34" charset="-120"/>
              </a:rPr>
              <a:t>14 / 14</a:t>
            </a:r>
            <a:endParaRPr lang="en-US" sz="1050" dirty="0"/>
          </a:p>
        </p:txBody>
      </p:sp>
      <p:sp>
        <p:nvSpPr>
          <p:cNvPr id="17" name="SK-14-text-16"/>
          <p:cNvSpPr/>
          <p:nvPr/>
        </p:nvSpPr>
        <p:spPr>
          <a:xfrm>
            <a:off x="466725" y="6638925"/>
            <a:ext cx="7787640" cy="138708"/>
          </a:xfrm>
          <a:prstGeom prst="rect">
            <a:avLst/>
          </a:prstGeom>
          <a:noFill/>
          <a:ln/>
        </p:spPr>
        <p:txBody>
          <a:bodyPr vert="horz" wrap="none" lIns="0" tIns="0" rIns="0" bIns="0" rtlCol="0" anchor="ctr"/>
          <a:lstStyle/>
          <a:p>
            <a:pPr marL="0" indent="0">
              <a:lnSpc>
                <a:spcPts val="1092"/>
              </a:lnSpc>
              <a:buNone/>
            </a:pPr>
            <a:r>
              <a:rPr lang="en-US" sz="1050" dirty="0">
                <a:solidFill>
                  <a:srgbClr val="FFFFFF"/>
                </a:solidFill>
                <a:latin typeface="Roboto-Regular" pitchFamily="34" charset="0"/>
                <a:ea typeface="Roboto-Regular" pitchFamily="34" charset="-122"/>
                <a:cs typeface="Roboto-Regular" pitchFamily="34" charset="-120"/>
              </a:rPr>
              <a:t>Bradford VTS | Ear Conditions in GP | May 2026</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SK-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img-2" descr="preencoded.png"/>
          <p:cNvPicPr>
            <a:picLocks noChangeAspect="1"/>
          </p:cNvPicPr>
          <p:nvPr/>
        </p:nvPicPr>
        <p:blipFill>
          <a:blip r:embed="rId4"/>
          <a:stretch>
            <a:fillRect/>
          </a:stretch>
        </p:blipFill>
        <p:spPr>
          <a:xfrm>
            <a:off x="2291953" y="2290465"/>
            <a:ext cx="1462980" cy="1467594"/>
          </a:xfrm>
          <a:prstGeom prst="rect">
            <a:avLst/>
          </a:prstGeom>
        </p:spPr>
      </p:pic>
      <p:sp>
        <p:nvSpPr>
          <p:cNvPr id="4" name="SK-2-text-3"/>
          <p:cNvSpPr/>
          <p:nvPr/>
        </p:nvSpPr>
        <p:spPr>
          <a:xfrm>
            <a:off x="533400" y="581025"/>
            <a:ext cx="10972800" cy="457200"/>
          </a:xfrm>
          <a:prstGeom prst="rect">
            <a:avLst/>
          </a:prstGeom>
          <a:noFill/>
          <a:ln/>
        </p:spPr>
        <p:txBody>
          <a:bodyPr vert="horz" wrap="none" lIns="0" tIns="0" rIns="0" bIns="0" rtlCol="0" anchor="ctr"/>
          <a:lstStyle/>
          <a:p>
            <a:pPr marL="0" indent="0">
              <a:lnSpc>
                <a:spcPts val="3600"/>
              </a:lnSpc>
              <a:buNone/>
            </a:pPr>
            <a:r>
              <a:rPr lang="en-US" sz="3000" dirty="0">
                <a:solidFill>
                  <a:srgbClr val="000000"/>
                </a:solidFill>
                <a:latin typeface="Arial-BoldMT" pitchFamily="34" charset="0"/>
                <a:ea typeface="Arial-BoldMT" pitchFamily="34" charset="-122"/>
                <a:cs typeface="Arial-BoldMT" pitchFamily="34" charset="-120"/>
              </a:rPr>
              <a:t>Acute Otitis Media (AOM)</a:t>
            </a:r>
            <a:endParaRPr lang="en-US" sz="3000" dirty="0"/>
          </a:p>
        </p:txBody>
      </p:sp>
      <p:sp>
        <p:nvSpPr>
          <p:cNvPr id="5" name="SK-2-text-4"/>
          <p:cNvSpPr/>
          <p:nvPr/>
        </p:nvSpPr>
        <p:spPr>
          <a:xfrm>
            <a:off x="714375" y="1838325"/>
            <a:ext cx="4320540" cy="251966"/>
          </a:xfrm>
          <a:prstGeom prst="rect">
            <a:avLst/>
          </a:prstGeom>
          <a:noFill/>
          <a:ln/>
        </p:spPr>
        <p:txBody>
          <a:bodyPr vert="horz" wrap="none" lIns="0" tIns="0" rIns="0" bIns="0" rtlCol="0" anchor="ctr"/>
          <a:lstStyle/>
          <a:p>
            <a:pPr marL="0" indent="0">
              <a:lnSpc>
                <a:spcPts val="1985"/>
              </a:lnSpc>
              <a:buNone/>
            </a:pPr>
            <a:r>
              <a:rPr lang="en-US" sz="1575" dirty="0">
                <a:solidFill>
                  <a:srgbClr val="000000"/>
                </a:solidFill>
                <a:latin typeface="Arial-BoldMT" pitchFamily="34" charset="0"/>
                <a:ea typeface="Arial-BoldMT" pitchFamily="34" charset="-122"/>
                <a:cs typeface="Arial-BoldMT" pitchFamily="34" charset="-120"/>
              </a:rPr>
              <a:t>Clinical Diagnosis</a:t>
            </a:r>
            <a:endParaRPr lang="en-US" sz="1575" dirty="0"/>
          </a:p>
        </p:txBody>
      </p:sp>
      <p:sp>
        <p:nvSpPr>
          <p:cNvPr id="6" name="SK-2-text-5"/>
          <p:cNvSpPr/>
          <p:nvPr/>
        </p:nvSpPr>
        <p:spPr>
          <a:xfrm>
            <a:off x="6240661" y="1800076"/>
            <a:ext cx="6223695" cy="251966"/>
          </a:xfrm>
          <a:prstGeom prst="rect">
            <a:avLst/>
          </a:prstGeom>
          <a:noFill/>
          <a:ln/>
        </p:spPr>
        <p:txBody>
          <a:bodyPr vert="horz" wrap="none" lIns="0" tIns="0" rIns="0" bIns="0" rtlCol="0" anchor="ctr"/>
          <a:lstStyle/>
          <a:p>
            <a:pPr marL="0" indent="0">
              <a:lnSpc>
                <a:spcPts val="1985"/>
              </a:lnSpc>
              <a:buNone/>
            </a:pPr>
            <a:r>
              <a:rPr lang="en-US" sz="1575" dirty="0">
                <a:solidFill>
                  <a:srgbClr val="000000"/>
                </a:solidFill>
                <a:latin typeface="Arial-BoldMT" pitchFamily="34" charset="0"/>
                <a:ea typeface="Arial-BoldMT" pitchFamily="34" charset="-122"/>
                <a:cs typeface="Arial-BoldMT" pitchFamily="34" charset="-120"/>
              </a:rPr>
              <a:t>Management — NICE NG91 (2018, reaffirmed 2024)</a:t>
            </a:r>
            <a:endParaRPr lang="en-US" sz="1575" dirty="0"/>
          </a:p>
        </p:txBody>
      </p:sp>
      <p:sp>
        <p:nvSpPr>
          <p:cNvPr id="7" name="SK-2-text-6"/>
          <p:cNvSpPr/>
          <p:nvPr/>
        </p:nvSpPr>
        <p:spPr>
          <a:xfrm>
            <a:off x="466725" y="1085850"/>
            <a:ext cx="11094720" cy="289768"/>
          </a:xfrm>
          <a:prstGeom prst="rect">
            <a:avLst/>
          </a:prstGeom>
          <a:noFill/>
          <a:ln/>
        </p:spPr>
        <p:txBody>
          <a:bodyPr vert="horz" wrap="none" lIns="0" tIns="0" rIns="0" bIns="0" rtlCol="0" anchor="ctr"/>
          <a:lstStyle/>
          <a:p>
            <a:pPr marL="0" indent="0">
              <a:lnSpc>
                <a:spcPts val="2282"/>
              </a:lnSpc>
              <a:buNone/>
            </a:pPr>
            <a:r>
              <a:rPr lang="en-US" sz="1950" dirty="0">
                <a:solidFill>
                  <a:srgbClr val="F96E00"/>
                </a:solidFill>
                <a:latin typeface="Arial-BoldMT" pitchFamily="34" charset="0"/>
                <a:ea typeface="Arial-BoldMT" pitchFamily="34" charset="-122"/>
                <a:cs typeface="Arial-BoldMT" pitchFamily="34" charset="-120"/>
              </a:rPr>
              <a:t>Diagnosis and Management — NICE NG91</a:t>
            </a:r>
            <a:endParaRPr lang="en-US" sz="1950" dirty="0"/>
          </a:p>
        </p:txBody>
      </p:sp>
      <p:sp>
        <p:nvSpPr>
          <p:cNvPr id="8" name="SK-2-text-7"/>
          <p:cNvSpPr/>
          <p:nvPr/>
        </p:nvSpPr>
        <p:spPr>
          <a:xfrm>
            <a:off x="6324600" y="5467350"/>
            <a:ext cx="5867400" cy="189458"/>
          </a:xfrm>
          <a:prstGeom prst="rect">
            <a:avLst/>
          </a:prstGeom>
          <a:noFill/>
          <a:ln/>
        </p:spPr>
        <p:txBody>
          <a:bodyPr vert="horz" wrap="none" lIns="0" tIns="0" rIns="0" bIns="0" rtlCol="0" anchor="ctr"/>
          <a:lstStyle/>
          <a:p>
            <a:pPr marL="0" indent="0">
              <a:lnSpc>
                <a:spcPts val="1492"/>
              </a:lnSpc>
              <a:buNone/>
            </a:pPr>
            <a:r>
              <a:rPr lang="en-US" sz="1275" dirty="0">
                <a:solidFill>
                  <a:srgbClr val="000000"/>
                </a:solidFill>
                <a:latin typeface="Arial-BoldMT" pitchFamily="34" charset="0"/>
                <a:ea typeface="Arial-BoldMT" pitchFamily="34" charset="-122"/>
                <a:cs typeface="Arial-BoldMT" pitchFamily="34" charset="-120"/>
              </a:rPr>
              <a:t>⚠️ Common Pitfalls — Don't Miss</a:t>
            </a:r>
            <a:endParaRPr lang="en-US" sz="1275" dirty="0"/>
          </a:p>
        </p:txBody>
      </p:sp>
      <p:sp>
        <p:nvSpPr>
          <p:cNvPr id="9" name="SK-2-text-8"/>
          <p:cNvSpPr/>
          <p:nvPr/>
        </p:nvSpPr>
        <p:spPr>
          <a:xfrm>
            <a:off x="533400" y="3895725"/>
            <a:ext cx="5647283" cy="1772543"/>
          </a:xfrm>
          <a:prstGeom prst="rect">
            <a:avLst/>
          </a:prstGeom>
          <a:noFill/>
          <a:ln/>
        </p:spPr>
        <p:txBody>
          <a:bodyPr vert="horz" wrap="none" lIns="0" tIns="0" rIns="0" bIns="0" rtlCol="0" anchor="ctr"/>
          <a:lstStyle/>
          <a:p>
            <a:pPr marL="0" indent="0">
              <a:lnSpc>
                <a:spcPts val="2327"/>
              </a:lnSpc>
              <a:buNone/>
            </a:pPr>
            <a:r>
              <a:rPr lang="en-US" sz="1650" dirty="0">
                <a:solidFill>
                  <a:srgbClr val="000000"/>
                </a:solidFill>
                <a:latin typeface="ArialMT" pitchFamily="34" charset="0"/>
                <a:ea typeface="ArialMT" pitchFamily="34" charset="-122"/>
                <a:cs typeface="ArialMT" pitchFamily="34" charset="-120"/>
              </a:rPr>
              <a:t>• </a:t>
            </a:r>
            <a:r>
              <a:rPr lang="en-US" sz="1400" dirty="0">
                <a:solidFill>
                  <a:srgbClr val="000000"/>
                </a:solidFill>
                <a:latin typeface="ArialMT" pitchFamily="34" charset="0"/>
                <a:ea typeface="ArialMT" pitchFamily="34" charset="-122"/>
                <a:cs typeface="ArialMT" pitchFamily="34" charset="-120"/>
              </a:rPr>
              <a:t>Red, bulging tympanic membrane
• Loss of light reflex and bony landmarks
• Otalgia — severe earache, often sudden onset
• Fever and irritability (especially in children)
• Possible otorrhea if TM has perforated
• Age group: most common 6 months – 5 years</a:t>
            </a:r>
            <a:endParaRPr lang="en-US" sz="1650" dirty="0"/>
          </a:p>
        </p:txBody>
      </p:sp>
      <p:sp>
        <p:nvSpPr>
          <p:cNvPr id="10" name="SK-2-text-9"/>
          <p:cNvSpPr/>
          <p:nvPr/>
        </p:nvSpPr>
        <p:spPr>
          <a:xfrm>
            <a:off x="6324600" y="2178546"/>
            <a:ext cx="6370290" cy="568375"/>
          </a:xfrm>
          <a:prstGeom prst="rect">
            <a:avLst/>
          </a:prstGeom>
          <a:noFill/>
          <a:ln/>
        </p:spPr>
        <p:txBody>
          <a:bodyPr vert="horz" wrap="none" lIns="0" tIns="0" rIns="0" bIns="0" rtlCol="0" anchor="ctr"/>
          <a:lstStyle/>
          <a:p>
            <a:pPr marL="0" indent="0">
              <a:lnSpc>
                <a:spcPts val="1492"/>
              </a:lnSpc>
              <a:buNone/>
            </a:pPr>
            <a:r>
              <a:rPr lang="en-US" sz="1200" dirty="0">
                <a:solidFill>
                  <a:srgbClr val="000000"/>
                </a:solidFill>
                <a:latin typeface="ArialMT" pitchFamily="34" charset="0"/>
                <a:ea typeface="ArialMT" pitchFamily="34" charset="-122"/>
                <a:cs typeface="ArialMT" pitchFamily="34" charset="-120"/>
              </a:rPr>
              <a:t>1️⃣ </a:t>
            </a:r>
            <a:r>
              <a:rPr lang="en-US" sz="1200" b="1" dirty="0">
                <a:solidFill>
                  <a:schemeClr val="accent2"/>
                </a:solidFill>
                <a:latin typeface="Arial-BoldMT" panose="020B0604020202020204" charset="0"/>
                <a:ea typeface="ArialMT" pitchFamily="34" charset="-122"/>
                <a:cs typeface="Arial-BoldMT" panose="020B0604020202020204" charset="0"/>
              </a:rPr>
              <a:t>Watchful Wait </a:t>
            </a:r>
            <a:r>
              <a:rPr lang="en-US" sz="1200" dirty="0">
                <a:solidFill>
                  <a:srgbClr val="000000"/>
                </a:solidFill>
                <a:latin typeface="ArialMT" pitchFamily="34" charset="0"/>
                <a:ea typeface="ArialMT" pitchFamily="34" charset="-122"/>
                <a:cs typeface="ArialMT" pitchFamily="34" charset="-120"/>
              </a:rPr>
              <a:t>(most children &gt;2 years, mild symptoms, unilateral)
• Reassure: most resolve spontaneously within 2–3 days
• Analgesia: paracetamol ± ibuprofen</a:t>
            </a:r>
            <a:endParaRPr lang="en-US" sz="1200" dirty="0"/>
          </a:p>
        </p:txBody>
      </p:sp>
      <p:sp>
        <p:nvSpPr>
          <p:cNvPr id="11" name="SK-2-text-10"/>
          <p:cNvSpPr/>
          <p:nvPr/>
        </p:nvSpPr>
        <p:spPr>
          <a:xfrm>
            <a:off x="6324496" y="2873425"/>
            <a:ext cx="5867400" cy="189458"/>
          </a:xfrm>
          <a:prstGeom prst="rect">
            <a:avLst/>
          </a:prstGeom>
          <a:noFill/>
          <a:ln/>
        </p:spPr>
        <p:txBody>
          <a:bodyPr vert="horz" wrap="none" lIns="0" tIns="0" rIns="0" bIns="0" rtlCol="0" anchor="ctr"/>
          <a:lstStyle/>
          <a:p>
            <a:pPr marL="0" indent="0">
              <a:lnSpc>
                <a:spcPts val="1492"/>
              </a:lnSpc>
              <a:buNone/>
            </a:pPr>
            <a:r>
              <a:rPr lang="en-US" sz="1275" dirty="0">
                <a:solidFill>
                  <a:srgbClr val="F96E00"/>
                </a:solidFill>
                <a:latin typeface="Arial-BoldMT" pitchFamily="34" charset="0"/>
                <a:ea typeface="Arial-BoldMT" pitchFamily="34" charset="-122"/>
                <a:cs typeface="Arial-BoldMT" pitchFamily="34" charset="-120"/>
              </a:rPr>
              <a:t>2️⃣ Back-up Antibiotic Prescription</a:t>
            </a:r>
            <a:endParaRPr lang="en-US" sz="1275" dirty="0"/>
          </a:p>
        </p:txBody>
      </p:sp>
      <p:sp>
        <p:nvSpPr>
          <p:cNvPr id="12" name="SK-2-text-11"/>
          <p:cNvSpPr/>
          <p:nvPr/>
        </p:nvSpPr>
        <p:spPr>
          <a:xfrm>
            <a:off x="6304957" y="3675236"/>
            <a:ext cx="4264223" cy="757833"/>
          </a:xfrm>
          <a:prstGeom prst="rect">
            <a:avLst/>
          </a:prstGeom>
          <a:noFill/>
          <a:ln/>
        </p:spPr>
        <p:txBody>
          <a:bodyPr vert="horz" wrap="none" lIns="0" tIns="0" rIns="0" bIns="0" rtlCol="0" anchor="ctr"/>
          <a:lstStyle/>
          <a:p>
            <a:pPr marL="0" indent="0">
              <a:lnSpc>
                <a:spcPts val="1492"/>
              </a:lnSpc>
              <a:buNone/>
            </a:pPr>
            <a:r>
              <a:rPr lang="en-US" sz="1275" dirty="0">
                <a:solidFill>
                  <a:srgbClr val="F96E00"/>
                </a:solidFill>
                <a:latin typeface="Arial-BoldMT" pitchFamily="34" charset="0"/>
                <a:ea typeface="Arial-BoldMT" pitchFamily="34" charset="-122"/>
                <a:cs typeface="Arial-BoldMT" pitchFamily="34" charset="-120"/>
              </a:rPr>
              <a:t>3️⃣ Immediate Antibiotics:
</a:t>
            </a:r>
            <a:r>
              <a:rPr lang="en-US" sz="1400" dirty="0">
                <a:ea typeface="Arial-BoldMT" pitchFamily="34" charset="-122"/>
                <a:cs typeface="Arial-BoldMT" pitchFamily="34" charset="-120"/>
              </a:rPr>
              <a:t>• Under 2 years + bilateral AOM
• Systemically unwell; otorrhoea; immunocompromised
• Cleft palate; cochlear implant; recurrent (3+ in 6 months</a:t>
            </a:r>
            <a:r>
              <a:rPr lang="en-US" sz="1275" dirty="0">
                <a:solidFill>
                  <a:srgbClr val="F96E00"/>
                </a:solidFill>
                <a:latin typeface="Arial-BoldMT" pitchFamily="34" charset="0"/>
                <a:ea typeface="Arial-BoldMT" pitchFamily="34" charset="-122"/>
                <a:cs typeface="Arial-BoldMT" pitchFamily="34" charset="-120"/>
              </a:rPr>
              <a:t>)</a:t>
            </a:r>
            <a:endParaRPr lang="en-US" sz="1275" dirty="0"/>
          </a:p>
        </p:txBody>
      </p:sp>
      <p:sp>
        <p:nvSpPr>
          <p:cNvPr id="13" name="SK-2-text-12"/>
          <p:cNvSpPr/>
          <p:nvPr/>
        </p:nvSpPr>
        <p:spPr>
          <a:xfrm>
            <a:off x="6304957" y="4453245"/>
            <a:ext cx="5018633" cy="378916"/>
          </a:xfrm>
          <a:prstGeom prst="rect">
            <a:avLst/>
          </a:prstGeom>
          <a:noFill/>
          <a:ln/>
        </p:spPr>
        <p:txBody>
          <a:bodyPr vert="horz" wrap="none" lIns="0" tIns="0" rIns="0" bIns="0" rtlCol="0" anchor="ctr"/>
          <a:lstStyle/>
          <a:p>
            <a:pPr marL="0" indent="0">
              <a:lnSpc>
                <a:spcPts val="1492"/>
              </a:lnSpc>
              <a:buNone/>
            </a:pPr>
            <a:r>
              <a:rPr lang="en-US" sz="1400" dirty="0">
                <a:ea typeface="Arial-BoldMT" pitchFamily="34" charset="-122"/>
                <a:cs typeface="Arial-BoldMT" pitchFamily="34" charset="-120"/>
              </a:rPr>
              <a:t>• Amoxicillin 500 mg three times daily × 5–7 days (adults)) </a:t>
            </a:r>
            <a:br>
              <a:rPr lang="en-US" sz="1400" dirty="0">
                <a:ea typeface="Arial-BoldMT" pitchFamily="34" charset="-122"/>
                <a:cs typeface="Arial-BoldMT" pitchFamily="34" charset="-120"/>
              </a:rPr>
            </a:br>
            <a:r>
              <a:rPr lang="en-US" sz="1400" dirty="0">
                <a:ea typeface="Arial-BoldMT" pitchFamily="34" charset="-122"/>
                <a:cs typeface="Arial-BoldMT" pitchFamily="34" charset="-120"/>
              </a:rPr>
              <a:t>weight-based paediatric dose)</a:t>
            </a:r>
            <a:endParaRPr lang="en-US" sz="1400" dirty="0"/>
          </a:p>
        </p:txBody>
      </p:sp>
      <p:sp>
        <p:nvSpPr>
          <p:cNvPr id="14" name="SK-2-text-13"/>
          <p:cNvSpPr/>
          <p:nvPr/>
        </p:nvSpPr>
        <p:spPr>
          <a:xfrm>
            <a:off x="6324496" y="3131642"/>
            <a:ext cx="5657850" cy="356592"/>
          </a:xfrm>
          <a:prstGeom prst="rect">
            <a:avLst/>
          </a:prstGeom>
          <a:noFill/>
          <a:ln/>
        </p:spPr>
        <p:txBody>
          <a:bodyPr vert="horz" wrap="none" lIns="0" tIns="0" rIns="0" bIns="0" rtlCol="0" anchor="ctr"/>
          <a:lstStyle/>
          <a:p>
            <a:pPr marL="0" indent="0">
              <a:lnSpc>
                <a:spcPts val="1404"/>
              </a:lnSpc>
              <a:buNone/>
            </a:pPr>
            <a:r>
              <a:rPr lang="en-US" sz="1200" dirty="0">
                <a:solidFill>
                  <a:srgbClr val="000000"/>
                </a:solidFill>
                <a:latin typeface="ArialMT" pitchFamily="34" charset="0"/>
                <a:ea typeface="ArialMT" pitchFamily="34" charset="-122"/>
                <a:cs typeface="ArialMT" pitchFamily="34" charset="-120"/>
              </a:rPr>
              <a:t>• Give prescription to fill only if not better in 72 hours
• Empowers families; reduces unnecessary antibiotic use</a:t>
            </a:r>
            <a:endParaRPr lang="en-US" sz="1200" dirty="0"/>
          </a:p>
        </p:txBody>
      </p:sp>
      <p:sp>
        <p:nvSpPr>
          <p:cNvPr id="16" name="SK-2-text-15"/>
          <p:cNvSpPr/>
          <p:nvPr/>
        </p:nvSpPr>
        <p:spPr>
          <a:xfrm>
            <a:off x="6304957" y="4934471"/>
            <a:ext cx="5867400" cy="178296"/>
          </a:xfrm>
          <a:prstGeom prst="rect">
            <a:avLst/>
          </a:prstGeom>
          <a:noFill/>
          <a:ln/>
        </p:spPr>
        <p:txBody>
          <a:bodyPr vert="horz" wrap="none" lIns="0" tIns="0" rIns="0" bIns="0" rtlCol="0" anchor="ctr"/>
          <a:lstStyle/>
          <a:p>
            <a:pPr marL="0" indent="0">
              <a:lnSpc>
                <a:spcPts val="1404"/>
              </a:lnSpc>
              <a:buNone/>
            </a:pPr>
            <a:r>
              <a:rPr lang="en-US" sz="1200" dirty="0">
                <a:solidFill>
                  <a:srgbClr val="000000"/>
                </a:solidFill>
                <a:latin typeface="ArialMT" pitchFamily="34" charset="0"/>
                <a:ea typeface="ArialMT" pitchFamily="34" charset="-122"/>
                <a:cs typeface="ArialMT" pitchFamily="34" charset="-120"/>
              </a:rPr>
              <a:t>*Penicillin allergy: Clarithromycin 500 mg twice daily × 5–7 days</a:t>
            </a:r>
            <a:endParaRPr lang="en-US" sz="1200" dirty="0"/>
          </a:p>
        </p:txBody>
      </p:sp>
      <p:sp>
        <p:nvSpPr>
          <p:cNvPr id="17" name="SK-2-text-16"/>
          <p:cNvSpPr/>
          <p:nvPr/>
        </p:nvSpPr>
        <p:spPr>
          <a:xfrm>
            <a:off x="6612092" y="5672733"/>
            <a:ext cx="5951190" cy="356592"/>
          </a:xfrm>
          <a:prstGeom prst="rect">
            <a:avLst/>
          </a:prstGeom>
          <a:noFill/>
          <a:ln/>
        </p:spPr>
        <p:txBody>
          <a:bodyPr vert="horz" wrap="none" lIns="0" tIns="0" rIns="0" bIns="0" rtlCol="0" anchor="ctr"/>
          <a:lstStyle/>
          <a:p>
            <a:pPr marL="0" indent="0">
              <a:lnSpc>
                <a:spcPts val="1404"/>
              </a:lnSpc>
              <a:buNone/>
            </a:pPr>
            <a:r>
              <a:rPr lang="en-US" sz="1200" dirty="0">
                <a:solidFill>
                  <a:srgbClr val="000000"/>
                </a:solidFill>
                <a:latin typeface="ArialMT" pitchFamily="34" charset="0"/>
                <a:ea typeface="ArialMT" pitchFamily="34" charset="-122"/>
                <a:cs typeface="ArialMT" pitchFamily="34" charset="-120"/>
              </a:rPr>
              <a:t>• NOT 3 days — outdated SMAC 1998 recommendation; NICE NG91
specifies 5–7 days</a:t>
            </a:r>
            <a:endParaRPr lang="en-US" sz="1200" dirty="0"/>
          </a:p>
        </p:txBody>
      </p:sp>
      <p:sp>
        <p:nvSpPr>
          <p:cNvPr id="18" name="SK-2-text-17"/>
          <p:cNvSpPr/>
          <p:nvPr/>
        </p:nvSpPr>
        <p:spPr>
          <a:xfrm>
            <a:off x="6612092" y="6045250"/>
            <a:ext cx="5626298" cy="356592"/>
          </a:xfrm>
          <a:prstGeom prst="rect">
            <a:avLst/>
          </a:prstGeom>
          <a:noFill/>
          <a:ln/>
        </p:spPr>
        <p:txBody>
          <a:bodyPr vert="horz" wrap="none" lIns="0" tIns="0" rIns="0" bIns="0" rtlCol="0" anchor="ctr"/>
          <a:lstStyle/>
          <a:p>
            <a:pPr marL="0" indent="0">
              <a:lnSpc>
                <a:spcPts val="1404"/>
              </a:lnSpc>
              <a:buNone/>
            </a:pPr>
            <a:r>
              <a:rPr lang="en-US" sz="1200" dirty="0">
                <a:solidFill>
                  <a:srgbClr val="000000"/>
                </a:solidFill>
                <a:latin typeface="ArialMT" pitchFamily="34" charset="0"/>
                <a:ea typeface="ArialMT" pitchFamily="34" charset="-122"/>
                <a:cs typeface="ArialMT" pitchFamily="34" charset="-120"/>
              </a:rPr>
              <a:t>• NOT amoxicillin if EBV / glandular fever suspected — causes a
severe widespread maculopapular rash</a:t>
            </a:r>
            <a:endParaRPr lang="en-US" sz="1200" dirty="0"/>
          </a:p>
        </p:txBody>
      </p:sp>
      <p:sp>
        <p:nvSpPr>
          <p:cNvPr id="19" name="SK-2-text-18"/>
          <p:cNvSpPr/>
          <p:nvPr/>
        </p:nvSpPr>
        <p:spPr>
          <a:xfrm>
            <a:off x="571500" y="5953125"/>
            <a:ext cx="5458718" cy="432197"/>
          </a:xfrm>
          <a:prstGeom prst="rect">
            <a:avLst/>
          </a:prstGeom>
          <a:noFill/>
          <a:ln/>
        </p:spPr>
        <p:txBody>
          <a:bodyPr vert="horz" wrap="none" lIns="0" tIns="0" rIns="0" bIns="0" rtlCol="0" anchor="ctr"/>
          <a:lstStyle/>
          <a:p>
            <a:pPr marL="0" indent="0">
              <a:lnSpc>
                <a:spcPts val="1701"/>
              </a:lnSpc>
              <a:buNone/>
            </a:pPr>
            <a:r>
              <a:rPr lang="en-US" sz="1200" i="1" dirty="0">
                <a:solidFill>
                  <a:srgbClr val="000000"/>
                </a:solidFill>
                <a:latin typeface="ArialMT" pitchFamily="34" charset="0"/>
                <a:ea typeface="ArialMT" pitchFamily="34" charset="-122"/>
                <a:cs typeface="ArialMT" pitchFamily="34" charset="-120"/>
              </a:rPr>
              <a:t>*Tympanometry Type B seen in OME — AOM is a clinical
diagnosis based on acute symptoms.</a:t>
            </a:r>
            <a:endParaRPr lang="en-US" sz="1200" dirty="0"/>
          </a:p>
        </p:txBody>
      </p:sp>
      <p:sp>
        <p:nvSpPr>
          <p:cNvPr id="20" name="SK-2-text-19"/>
          <p:cNvSpPr/>
          <p:nvPr/>
        </p:nvSpPr>
        <p:spPr>
          <a:xfrm>
            <a:off x="1352550" y="66675"/>
            <a:ext cx="4572000" cy="201960"/>
          </a:xfrm>
          <a:prstGeom prst="rect">
            <a:avLst/>
          </a:prstGeom>
          <a:noFill/>
          <a:ln/>
        </p:spPr>
        <p:txBody>
          <a:bodyPr vert="horz" wrap="none" lIns="0" tIns="0" rIns="0" bIns="0" rtlCol="0" anchor="ctr"/>
          <a:lstStyle/>
          <a:p>
            <a:pPr marL="0" indent="0">
              <a:lnSpc>
                <a:spcPts val="1590"/>
              </a:lnSpc>
              <a:buNone/>
            </a:pPr>
            <a:r>
              <a:rPr lang="en-US" sz="1500" dirty="0">
                <a:solidFill>
                  <a:srgbClr val="FFFFFF"/>
                </a:solidFill>
                <a:latin typeface="ArialMT" pitchFamily="34" charset="0"/>
                <a:ea typeface="ArialMT" pitchFamily="34" charset="-122"/>
                <a:cs typeface="ArialMT" pitchFamily="34" charset="-120"/>
              </a:rPr>
              <a:t>Ear Conditions in GP</a:t>
            </a:r>
            <a:endParaRPr lang="en-US" sz="1500" dirty="0"/>
          </a:p>
        </p:txBody>
      </p:sp>
      <p:sp>
        <p:nvSpPr>
          <p:cNvPr id="21" name="SK-2-text-20"/>
          <p:cNvSpPr/>
          <p:nvPr/>
        </p:nvSpPr>
        <p:spPr>
          <a:xfrm>
            <a:off x="11001375" y="66675"/>
            <a:ext cx="984796" cy="201960"/>
          </a:xfrm>
          <a:prstGeom prst="rect">
            <a:avLst/>
          </a:prstGeom>
          <a:noFill/>
          <a:ln/>
        </p:spPr>
        <p:txBody>
          <a:bodyPr vert="horz" wrap="none" lIns="0" tIns="0" rIns="0" bIns="0" rtlCol="0" anchor="ctr"/>
          <a:lstStyle/>
          <a:p>
            <a:pPr marL="0" indent="0" algn="r">
              <a:lnSpc>
                <a:spcPts val="1590"/>
              </a:lnSpc>
              <a:buNone/>
            </a:pPr>
            <a:r>
              <a:rPr lang="en-US" sz="1500" dirty="0">
                <a:solidFill>
                  <a:srgbClr val="FFFFFF"/>
                </a:solidFill>
                <a:latin typeface="ArialMT" pitchFamily="34" charset="0"/>
                <a:ea typeface="ArialMT" pitchFamily="34" charset="-122"/>
                <a:cs typeface="ArialMT" pitchFamily="34" charset="-120"/>
              </a:rPr>
              <a:t>May 2026</a:t>
            </a:r>
            <a:endParaRPr lang="en-US" sz="1500" dirty="0"/>
          </a:p>
        </p:txBody>
      </p:sp>
      <p:sp>
        <p:nvSpPr>
          <p:cNvPr id="22" name="SK-2-text-21"/>
          <p:cNvSpPr/>
          <p:nvPr/>
        </p:nvSpPr>
        <p:spPr>
          <a:xfrm>
            <a:off x="9191625" y="6619875"/>
            <a:ext cx="2807940" cy="148084"/>
          </a:xfrm>
          <a:prstGeom prst="rect">
            <a:avLst/>
          </a:prstGeom>
          <a:noFill/>
          <a:ln/>
        </p:spPr>
        <p:txBody>
          <a:bodyPr vert="horz" wrap="none" lIns="0" tIns="0" rIns="0" bIns="0" rtlCol="0" anchor="ctr"/>
          <a:lstStyle/>
          <a:p>
            <a:pPr marL="0" indent="0" algn="r">
              <a:lnSpc>
                <a:spcPts val="1166"/>
              </a:lnSpc>
              <a:buNone/>
            </a:pPr>
            <a:r>
              <a:rPr lang="en-US" sz="1050" dirty="0">
                <a:solidFill>
                  <a:srgbClr val="FFFFFF"/>
                </a:solidFill>
                <a:latin typeface="ArialMT" pitchFamily="34" charset="0"/>
                <a:ea typeface="ArialMT" pitchFamily="34" charset="-122"/>
                <a:cs typeface="ArialMT" pitchFamily="34" charset="-120"/>
              </a:rPr>
              <a:t>www.bradfordvts.co.uk | Slide 2 of 14</a:t>
            </a:r>
            <a:endParaRPr lang="en-US" sz="1050" dirty="0"/>
          </a:p>
        </p:txBody>
      </p:sp>
      <p:sp>
        <p:nvSpPr>
          <p:cNvPr id="23" name="SK-2-text-22"/>
          <p:cNvSpPr/>
          <p:nvPr/>
        </p:nvSpPr>
        <p:spPr>
          <a:xfrm>
            <a:off x="409575" y="6619875"/>
            <a:ext cx="7787640" cy="148084"/>
          </a:xfrm>
          <a:prstGeom prst="rect">
            <a:avLst/>
          </a:prstGeom>
          <a:noFill/>
          <a:ln/>
        </p:spPr>
        <p:txBody>
          <a:bodyPr vert="horz" wrap="none" lIns="0" tIns="0" rIns="0" bIns="0" rtlCol="0" anchor="ctr"/>
          <a:lstStyle/>
          <a:p>
            <a:pPr marL="0" indent="0">
              <a:lnSpc>
                <a:spcPts val="1166"/>
              </a:lnSpc>
              <a:buNone/>
            </a:pPr>
            <a:r>
              <a:rPr lang="en-US" sz="1050" dirty="0">
                <a:solidFill>
                  <a:srgbClr val="FFFFFF"/>
                </a:solidFill>
                <a:latin typeface="ArialMT" pitchFamily="34" charset="0"/>
                <a:ea typeface="ArialMT" pitchFamily="34" charset="-122"/>
                <a:cs typeface="ArialMT" pitchFamily="34" charset="-120"/>
              </a:rPr>
              <a:t>Bradford VTS | Ear Conditions in GP | May 2026</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SK-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img-2" descr="preencoded.png"/>
          <p:cNvPicPr>
            <a:picLocks noChangeAspect="1"/>
          </p:cNvPicPr>
          <p:nvPr/>
        </p:nvPicPr>
        <p:blipFill>
          <a:blip r:embed="rId4"/>
          <a:stretch>
            <a:fillRect/>
          </a:stretch>
        </p:blipFill>
        <p:spPr>
          <a:xfrm>
            <a:off x="10094863" y="651421"/>
            <a:ext cx="1645890" cy="1268611"/>
          </a:xfrm>
          <a:prstGeom prst="rect">
            <a:avLst/>
          </a:prstGeom>
        </p:spPr>
      </p:pic>
      <p:sp>
        <p:nvSpPr>
          <p:cNvPr id="4" name="SK-3-text-3"/>
          <p:cNvSpPr/>
          <p:nvPr/>
        </p:nvSpPr>
        <p:spPr>
          <a:xfrm>
            <a:off x="504825" y="647700"/>
            <a:ext cx="5322540" cy="976015"/>
          </a:xfrm>
          <a:prstGeom prst="rect">
            <a:avLst/>
          </a:prstGeom>
          <a:noFill/>
          <a:ln/>
        </p:spPr>
        <p:txBody>
          <a:bodyPr vert="horz" wrap="none" lIns="0" tIns="0" rIns="0" bIns="0" rtlCol="0" anchor="ctr"/>
          <a:lstStyle/>
          <a:p>
            <a:pPr marL="0" indent="0">
              <a:lnSpc>
                <a:spcPts val="3842"/>
              </a:lnSpc>
              <a:buNone/>
            </a:pPr>
            <a:r>
              <a:rPr lang="en-US" sz="3525" b="1" dirty="0">
                <a:solidFill>
                  <a:srgbClr val="23262F"/>
                </a:solidFill>
                <a:latin typeface="Noto Sans KR" pitchFamily="34" charset="0"/>
                <a:ea typeface="Noto Sans KR" pitchFamily="34" charset="-122"/>
                <a:cs typeface="Noto Sans KR" pitchFamily="34" charset="-120"/>
              </a:rPr>
              <a:t>AOM: Complications &amp;
Immediate Antibiotics</a:t>
            </a:r>
            <a:endParaRPr lang="en-US" sz="3525" dirty="0"/>
          </a:p>
        </p:txBody>
      </p:sp>
      <p:sp>
        <p:nvSpPr>
          <p:cNvPr id="5" name="SK-3-text-4"/>
          <p:cNvSpPr/>
          <p:nvPr/>
        </p:nvSpPr>
        <p:spPr>
          <a:xfrm>
            <a:off x="657225" y="2143125"/>
            <a:ext cx="9212580" cy="321915"/>
          </a:xfrm>
          <a:prstGeom prst="rect">
            <a:avLst/>
          </a:prstGeom>
          <a:noFill/>
          <a:ln/>
        </p:spPr>
        <p:txBody>
          <a:bodyPr vert="horz" wrap="none" lIns="0" tIns="0" rIns="0" bIns="0" rtlCol="0" anchor="ctr"/>
          <a:lstStyle/>
          <a:p>
            <a:pPr marL="0" indent="0">
              <a:lnSpc>
                <a:spcPts val="2535"/>
              </a:lnSpc>
              <a:buNone/>
            </a:pPr>
            <a:r>
              <a:rPr lang="en-US" sz="1950" b="1" dirty="0">
                <a:solidFill>
                  <a:srgbClr val="FFFFFF"/>
                </a:solidFill>
                <a:latin typeface="Noto Sans KR" pitchFamily="34" charset="0"/>
                <a:ea typeface="Noto Sans KR" pitchFamily="34" charset="-122"/>
                <a:cs typeface="Noto Sans KR" pitchFamily="34" charset="-120"/>
              </a:rPr>
              <a:t>Prescribe Antibiotics NOW if...</a:t>
            </a:r>
            <a:endParaRPr lang="en-US" sz="1950" dirty="0"/>
          </a:p>
        </p:txBody>
      </p:sp>
      <p:sp>
        <p:nvSpPr>
          <p:cNvPr id="6" name="SK-3-text-5"/>
          <p:cNvSpPr/>
          <p:nvPr/>
        </p:nvSpPr>
        <p:spPr>
          <a:xfrm>
            <a:off x="6400800" y="2143125"/>
            <a:ext cx="5791200" cy="321915"/>
          </a:xfrm>
          <a:prstGeom prst="rect">
            <a:avLst/>
          </a:prstGeom>
          <a:noFill/>
          <a:ln/>
        </p:spPr>
        <p:txBody>
          <a:bodyPr vert="horz" wrap="none" lIns="0" tIns="0" rIns="0" bIns="0" rtlCol="0" anchor="ctr"/>
          <a:lstStyle/>
          <a:p>
            <a:pPr marL="0" indent="0">
              <a:lnSpc>
                <a:spcPts val="2535"/>
              </a:lnSpc>
              <a:buNone/>
            </a:pPr>
            <a:r>
              <a:rPr lang="en-US" sz="1950" b="1" dirty="0">
                <a:solidFill>
                  <a:srgbClr val="FFFFFF"/>
                </a:solidFill>
                <a:latin typeface="Noto Sans KR" pitchFamily="34" charset="0"/>
                <a:ea typeface="Noto Sans KR" pitchFamily="34" charset="-122"/>
                <a:cs typeface="Noto Sans KR" pitchFamily="34" charset="-120"/>
              </a:rPr>
              <a:t>Complications of AOM</a:t>
            </a:r>
            <a:endParaRPr lang="en-US" sz="1950" dirty="0"/>
          </a:p>
        </p:txBody>
      </p:sp>
      <p:sp>
        <p:nvSpPr>
          <p:cNvPr id="7" name="SK-3-text-6"/>
          <p:cNvSpPr/>
          <p:nvPr/>
        </p:nvSpPr>
        <p:spPr>
          <a:xfrm>
            <a:off x="6457950" y="2695575"/>
            <a:ext cx="3703320" cy="205680"/>
          </a:xfrm>
          <a:prstGeom prst="rect">
            <a:avLst/>
          </a:prstGeom>
          <a:noFill/>
          <a:ln/>
        </p:spPr>
        <p:txBody>
          <a:bodyPr vert="horz" wrap="none" lIns="0" tIns="0" rIns="0" bIns="0" rtlCol="0" anchor="ctr"/>
          <a:lstStyle/>
          <a:p>
            <a:pPr marL="0" indent="0">
              <a:lnSpc>
                <a:spcPts val="1620"/>
              </a:lnSpc>
              <a:buNone/>
            </a:pPr>
            <a:r>
              <a:rPr lang="en-US" sz="1350" b="1" dirty="0">
                <a:solidFill>
                  <a:srgbClr val="000000"/>
                </a:solidFill>
                <a:latin typeface="Noto Sans KR" pitchFamily="34" charset="0"/>
                <a:ea typeface="Noto Sans KR" pitchFamily="34" charset="-122"/>
                <a:cs typeface="Noto Sans KR" pitchFamily="34" charset="-120"/>
              </a:rPr>
              <a:t>Common / Expected:</a:t>
            </a:r>
            <a:endParaRPr lang="en-US" sz="1350" dirty="0"/>
          </a:p>
        </p:txBody>
      </p:sp>
      <p:sp>
        <p:nvSpPr>
          <p:cNvPr id="8" name="SK-3-text-7"/>
          <p:cNvSpPr/>
          <p:nvPr/>
        </p:nvSpPr>
        <p:spPr>
          <a:xfrm>
            <a:off x="6457950" y="3657600"/>
            <a:ext cx="5668268" cy="411361"/>
          </a:xfrm>
          <a:prstGeom prst="rect">
            <a:avLst/>
          </a:prstGeom>
          <a:noFill/>
          <a:ln/>
        </p:spPr>
        <p:txBody>
          <a:bodyPr vert="horz" wrap="none" lIns="0" tIns="0" rIns="0" bIns="0" rtlCol="0" anchor="ctr"/>
          <a:lstStyle/>
          <a:p>
            <a:pPr marL="0" indent="0">
              <a:lnSpc>
                <a:spcPts val="1620"/>
              </a:lnSpc>
              <a:buNone/>
            </a:pPr>
            <a:r>
              <a:rPr lang="en-US" sz="1350" b="1" dirty="0">
                <a:solidFill>
                  <a:srgbClr val="000000"/>
                </a:solidFill>
                <a:latin typeface="Noto Sans KR" pitchFamily="34" charset="0"/>
                <a:ea typeface="Noto Sans KR" pitchFamily="34" charset="-122"/>
                <a:cs typeface="Noto Sans KR" pitchFamily="34" charset="-120"/>
              </a:rPr>
              <a:t>Serious </a:t>
            </a:r>
          </a:p>
          <a:p>
            <a:pPr marL="0" indent="0">
              <a:lnSpc>
                <a:spcPts val="1620"/>
              </a:lnSpc>
              <a:buNone/>
            </a:pPr>
            <a:r>
              <a:rPr lang="en-US" sz="1200" b="1" dirty="0">
                <a:solidFill>
                  <a:srgbClr val="000000"/>
                </a:solidFill>
                <a:latin typeface="Noto Sans KR" pitchFamily="34" charset="0"/>
                <a:ea typeface="Noto Sans KR" pitchFamily="34" charset="-122"/>
                <a:cs typeface="Noto Sans KR" pitchFamily="34" charset="-120"/>
              </a:rPr>
              <a:t>Mastoiditis</a:t>
            </a:r>
            <a:r>
              <a:rPr lang="en-US" sz="1200" dirty="0">
                <a:solidFill>
                  <a:srgbClr val="000000"/>
                </a:solidFill>
                <a:latin typeface="Noto Sans KR" pitchFamily="34" charset="0"/>
                <a:ea typeface="Noto Sans KR" pitchFamily="34" charset="-122"/>
                <a:cs typeface="Noto Sans KR" pitchFamily="34" charset="-120"/>
              </a:rPr>
              <a:t> — post-auricular swelling, </a:t>
            </a:r>
            <a:r>
              <a:rPr lang="en-US" sz="1200" dirty="0" err="1">
                <a:solidFill>
                  <a:srgbClr val="000000"/>
                </a:solidFill>
                <a:latin typeface="Noto Sans KR" pitchFamily="34" charset="0"/>
                <a:ea typeface="Noto Sans KR" pitchFamily="34" charset="-122"/>
                <a:cs typeface="Noto Sans KR" pitchFamily="34" charset="-120"/>
              </a:rPr>
              <a:t>pinnadisplaced</a:t>
            </a:r>
            <a:r>
              <a:rPr lang="en-US" sz="1200" dirty="0">
                <a:solidFill>
                  <a:srgbClr val="000000"/>
                </a:solidFill>
                <a:latin typeface="Noto Sans KR" pitchFamily="34" charset="0"/>
                <a:ea typeface="Noto Sans KR" pitchFamily="34" charset="-122"/>
                <a:cs typeface="Noto Sans KR" pitchFamily="34" charset="-120"/>
              </a:rPr>
              <a:t> forward and </a:t>
            </a:r>
          </a:p>
          <a:p>
            <a:pPr marL="0" indent="0">
              <a:lnSpc>
                <a:spcPts val="1620"/>
              </a:lnSpc>
              <a:buNone/>
            </a:pPr>
            <a:r>
              <a:rPr lang="en-US" sz="1200" dirty="0">
                <a:solidFill>
                  <a:srgbClr val="000000"/>
                </a:solidFill>
                <a:latin typeface="Noto Sans KR" pitchFamily="34" charset="0"/>
                <a:ea typeface="Noto Sans KR" pitchFamily="34" charset="-122"/>
                <a:cs typeface="Noto Sans KR" pitchFamily="34" charset="-120"/>
              </a:rPr>
              <a:t>downward; same-day A&amp;E</a:t>
            </a:r>
            <a:endParaRPr lang="en-US" sz="1200" dirty="0"/>
          </a:p>
        </p:txBody>
      </p:sp>
      <p:sp>
        <p:nvSpPr>
          <p:cNvPr id="9" name="SK-3-text-8"/>
          <p:cNvSpPr/>
          <p:nvPr/>
        </p:nvSpPr>
        <p:spPr>
          <a:xfrm>
            <a:off x="6457950" y="4610100"/>
            <a:ext cx="5734050" cy="205680"/>
          </a:xfrm>
          <a:prstGeom prst="rect">
            <a:avLst/>
          </a:prstGeom>
          <a:noFill/>
          <a:ln/>
        </p:spPr>
        <p:txBody>
          <a:bodyPr vert="horz" wrap="none" lIns="0" tIns="0" rIns="0" bIns="0" rtlCol="0" anchor="ctr"/>
          <a:lstStyle/>
          <a:p>
            <a:pPr marL="0" indent="0">
              <a:lnSpc>
                <a:spcPts val="1620"/>
              </a:lnSpc>
              <a:buNone/>
            </a:pPr>
            <a:r>
              <a:rPr lang="en-US" sz="1350" b="1" dirty="0">
                <a:solidFill>
                  <a:srgbClr val="000000"/>
                </a:solidFill>
                <a:latin typeface="Noto Sans KR" pitchFamily="34" charset="0"/>
                <a:ea typeface="Noto Sans KR" pitchFamily="34" charset="-122"/>
                <a:cs typeface="Noto Sans KR" pitchFamily="34" charset="-120"/>
              </a:rPr>
              <a:t>Rare but Life-Threatening: </a:t>
            </a:r>
          </a:p>
          <a:p>
            <a:pPr marL="0" indent="0">
              <a:lnSpc>
                <a:spcPts val="1620"/>
              </a:lnSpc>
              <a:buNone/>
            </a:pPr>
            <a:r>
              <a:rPr lang="en-US" sz="1200" dirty="0">
                <a:solidFill>
                  <a:srgbClr val="000000"/>
                </a:solidFill>
                <a:latin typeface="Noto Sans KR" pitchFamily="34" charset="0"/>
                <a:ea typeface="Noto Sans KR" pitchFamily="34" charset="-122"/>
                <a:cs typeface="Noto Sans KR" pitchFamily="34" charset="-120"/>
              </a:rPr>
              <a:t>Meningitis</a:t>
            </a:r>
            <a:endParaRPr lang="en-US" sz="1350" dirty="0"/>
          </a:p>
        </p:txBody>
      </p:sp>
      <p:sp>
        <p:nvSpPr>
          <p:cNvPr id="10" name="SK-3-text-9"/>
          <p:cNvSpPr/>
          <p:nvPr/>
        </p:nvSpPr>
        <p:spPr>
          <a:xfrm>
            <a:off x="723900" y="2743200"/>
            <a:ext cx="8801100" cy="258068"/>
          </a:xfrm>
          <a:prstGeom prst="rect">
            <a:avLst/>
          </a:prstGeom>
          <a:noFill/>
          <a:ln/>
        </p:spPr>
        <p:txBody>
          <a:bodyPr vert="horz" wrap="none" lIns="0" tIns="0" rIns="0" bIns="0" rtlCol="0" anchor="ctr"/>
          <a:lstStyle/>
          <a:p>
            <a:pPr marL="0" indent="0">
              <a:lnSpc>
                <a:spcPts val="2032"/>
              </a:lnSpc>
              <a:buNone/>
            </a:pPr>
            <a:r>
              <a:rPr lang="en-US" sz="1200" b="1" dirty="0">
                <a:solidFill>
                  <a:srgbClr val="000000"/>
                </a:solidFill>
                <a:latin typeface="Noto Sans KR" pitchFamily="34" charset="0"/>
                <a:ea typeface="Noto Sans KR" pitchFamily="34" charset="-122"/>
                <a:cs typeface="Noto Sans KR" pitchFamily="34" charset="-120"/>
              </a:rPr>
              <a:t>Age under 2 years with bilateral AOM</a:t>
            </a:r>
            <a:endParaRPr lang="en-US" sz="1200" dirty="0"/>
          </a:p>
        </p:txBody>
      </p:sp>
      <p:sp>
        <p:nvSpPr>
          <p:cNvPr id="11" name="SK-3-text-10"/>
          <p:cNvSpPr/>
          <p:nvPr/>
        </p:nvSpPr>
        <p:spPr>
          <a:xfrm>
            <a:off x="723900" y="3171825"/>
            <a:ext cx="6000750" cy="258068"/>
          </a:xfrm>
          <a:prstGeom prst="rect">
            <a:avLst/>
          </a:prstGeom>
          <a:noFill/>
          <a:ln/>
        </p:spPr>
        <p:txBody>
          <a:bodyPr vert="horz" wrap="none" lIns="0" tIns="0" rIns="0" bIns="0" rtlCol="0" anchor="ctr"/>
          <a:lstStyle/>
          <a:p>
            <a:pPr marL="0" indent="0">
              <a:lnSpc>
                <a:spcPts val="2032"/>
              </a:lnSpc>
              <a:buNone/>
            </a:pPr>
            <a:r>
              <a:rPr lang="en-US" sz="1200" b="1" dirty="0">
                <a:solidFill>
                  <a:srgbClr val="000000"/>
                </a:solidFill>
                <a:latin typeface="Noto Sans KR" pitchFamily="34" charset="0"/>
                <a:ea typeface="Noto Sans KR" pitchFamily="34" charset="-122"/>
                <a:cs typeface="Noto Sans KR" pitchFamily="34" charset="-120"/>
              </a:rPr>
              <a:t>Otorrhoea (ear discharge)</a:t>
            </a:r>
            <a:endParaRPr lang="en-US" sz="1200" dirty="0"/>
          </a:p>
        </p:txBody>
      </p:sp>
      <p:sp>
        <p:nvSpPr>
          <p:cNvPr id="12" name="SK-3-text-11"/>
          <p:cNvSpPr/>
          <p:nvPr/>
        </p:nvSpPr>
        <p:spPr>
          <a:xfrm>
            <a:off x="723900" y="3571875"/>
            <a:ext cx="11468100" cy="258068"/>
          </a:xfrm>
          <a:prstGeom prst="rect">
            <a:avLst/>
          </a:prstGeom>
          <a:noFill/>
          <a:ln/>
        </p:spPr>
        <p:txBody>
          <a:bodyPr vert="horz" wrap="none" lIns="0" tIns="0" rIns="0" bIns="0" rtlCol="0" anchor="ctr"/>
          <a:lstStyle/>
          <a:p>
            <a:pPr marL="0" indent="0">
              <a:lnSpc>
                <a:spcPts val="2032"/>
              </a:lnSpc>
              <a:buNone/>
            </a:pPr>
            <a:r>
              <a:rPr lang="en-US" sz="1200" b="1" dirty="0">
                <a:solidFill>
                  <a:srgbClr val="000000"/>
                </a:solidFill>
                <a:latin typeface="Noto Sans KR" pitchFamily="34" charset="0"/>
                <a:ea typeface="Noto Sans KR" pitchFamily="34" charset="-122"/>
                <a:cs typeface="Noto Sans KR" pitchFamily="34" charset="-120"/>
              </a:rPr>
              <a:t>Systemically unwell (high fever, lethargy, poor feeding)</a:t>
            </a:r>
            <a:endParaRPr lang="en-US" sz="1200" dirty="0"/>
          </a:p>
        </p:txBody>
      </p:sp>
      <p:sp>
        <p:nvSpPr>
          <p:cNvPr id="13" name="SK-3-text-12"/>
          <p:cNvSpPr/>
          <p:nvPr/>
        </p:nvSpPr>
        <p:spPr>
          <a:xfrm>
            <a:off x="723900" y="3962400"/>
            <a:ext cx="6000750" cy="258068"/>
          </a:xfrm>
          <a:prstGeom prst="rect">
            <a:avLst/>
          </a:prstGeom>
          <a:noFill/>
          <a:ln/>
        </p:spPr>
        <p:txBody>
          <a:bodyPr vert="horz" wrap="none" lIns="0" tIns="0" rIns="0" bIns="0" rtlCol="0" anchor="ctr"/>
          <a:lstStyle/>
          <a:p>
            <a:pPr marL="0" indent="0">
              <a:lnSpc>
                <a:spcPts val="2032"/>
              </a:lnSpc>
              <a:buNone/>
            </a:pPr>
            <a:r>
              <a:rPr lang="en-US" sz="1200" b="1" dirty="0">
                <a:solidFill>
                  <a:srgbClr val="000000"/>
                </a:solidFill>
                <a:latin typeface="Noto Sans KR" pitchFamily="34" charset="0"/>
                <a:ea typeface="Noto Sans KR" pitchFamily="34" charset="-122"/>
                <a:cs typeface="Noto Sans KR" pitchFamily="34" charset="-120"/>
              </a:rPr>
              <a:t>Immunocompromised patient</a:t>
            </a:r>
            <a:endParaRPr lang="en-US" sz="1200" dirty="0"/>
          </a:p>
        </p:txBody>
      </p:sp>
      <p:sp>
        <p:nvSpPr>
          <p:cNvPr id="14" name="SK-3-text-13"/>
          <p:cNvSpPr/>
          <p:nvPr/>
        </p:nvSpPr>
        <p:spPr>
          <a:xfrm>
            <a:off x="723900" y="4371975"/>
            <a:ext cx="7680960" cy="258068"/>
          </a:xfrm>
          <a:prstGeom prst="rect">
            <a:avLst/>
          </a:prstGeom>
          <a:noFill/>
          <a:ln/>
        </p:spPr>
        <p:txBody>
          <a:bodyPr vert="horz" wrap="none" lIns="0" tIns="0" rIns="0" bIns="0" rtlCol="0" anchor="ctr"/>
          <a:lstStyle/>
          <a:p>
            <a:pPr marL="0" indent="0">
              <a:lnSpc>
                <a:spcPts val="2032"/>
              </a:lnSpc>
              <a:buNone/>
            </a:pPr>
            <a:r>
              <a:rPr lang="en-US" sz="1200" b="1" dirty="0">
                <a:solidFill>
                  <a:srgbClr val="000000"/>
                </a:solidFill>
                <a:latin typeface="Noto Sans KR" pitchFamily="34" charset="0"/>
                <a:ea typeface="Noto Sans KR" pitchFamily="34" charset="-122"/>
                <a:cs typeface="Noto Sans KR" pitchFamily="34" charset="-120"/>
              </a:rPr>
              <a:t>Cleft palate or cochlear implant</a:t>
            </a:r>
            <a:endParaRPr lang="en-US" sz="1200" dirty="0"/>
          </a:p>
        </p:txBody>
      </p:sp>
      <p:sp>
        <p:nvSpPr>
          <p:cNvPr id="15" name="SK-3-text-14"/>
          <p:cNvSpPr/>
          <p:nvPr/>
        </p:nvSpPr>
        <p:spPr>
          <a:xfrm>
            <a:off x="723900" y="4762500"/>
            <a:ext cx="11468100" cy="258068"/>
          </a:xfrm>
          <a:prstGeom prst="rect">
            <a:avLst/>
          </a:prstGeom>
          <a:noFill/>
          <a:ln/>
        </p:spPr>
        <p:txBody>
          <a:bodyPr vert="horz" wrap="none" lIns="0" tIns="0" rIns="0" bIns="0" rtlCol="0" anchor="ctr"/>
          <a:lstStyle/>
          <a:p>
            <a:pPr marL="0" indent="0">
              <a:lnSpc>
                <a:spcPts val="2032"/>
              </a:lnSpc>
              <a:buNone/>
            </a:pPr>
            <a:r>
              <a:rPr lang="en-US" sz="1200" b="1" dirty="0">
                <a:solidFill>
                  <a:srgbClr val="000000"/>
                </a:solidFill>
                <a:latin typeface="Noto Sans KR" pitchFamily="34" charset="0"/>
                <a:ea typeface="Noto Sans KR" pitchFamily="34" charset="-122"/>
                <a:cs typeface="Noto Sans KR" pitchFamily="34" charset="-120"/>
              </a:rPr>
              <a:t>Recurrent AOM — three or more episodes in six months</a:t>
            </a:r>
            <a:endParaRPr lang="en-US" sz="1200" dirty="0"/>
          </a:p>
        </p:txBody>
      </p:sp>
      <p:sp>
        <p:nvSpPr>
          <p:cNvPr id="16" name="SK-3-text-15"/>
          <p:cNvSpPr/>
          <p:nvPr/>
        </p:nvSpPr>
        <p:spPr>
          <a:xfrm>
            <a:off x="6418808" y="2933700"/>
            <a:ext cx="5773043" cy="457200"/>
          </a:xfrm>
          <a:prstGeom prst="rect">
            <a:avLst/>
          </a:prstGeom>
          <a:noFill/>
          <a:ln/>
        </p:spPr>
        <p:txBody>
          <a:bodyPr vert="horz" wrap="none" lIns="0" tIns="0" rIns="0" bIns="0" rtlCol="0" anchor="ctr"/>
          <a:lstStyle/>
          <a:p>
            <a:pPr marL="0" indent="0">
              <a:lnSpc>
                <a:spcPts val="1800"/>
              </a:lnSpc>
              <a:buNone/>
            </a:pPr>
            <a:r>
              <a:rPr lang="en-US" sz="1200" dirty="0">
                <a:solidFill>
                  <a:srgbClr val="000000"/>
                </a:solidFill>
                <a:latin typeface="Noto Sans KR" pitchFamily="34" charset="0"/>
                <a:ea typeface="Noto Sans KR" pitchFamily="34" charset="-122"/>
                <a:cs typeface="Noto Sans KR" pitchFamily="34" charset="-120"/>
              </a:rPr>
              <a:t>Otitis Media with Effusion (glue ear) — most common sequela
Tympanic membrane perforation — usually heals spontaneously</a:t>
            </a:r>
            <a:endParaRPr lang="en-US" sz="1200" dirty="0"/>
          </a:p>
        </p:txBody>
      </p:sp>
      <p:sp>
        <p:nvSpPr>
          <p:cNvPr id="17" name="SK-3-text-16"/>
          <p:cNvSpPr/>
          <p:nvPr/>
        </p:nvSpPr>
        <p:spPr>
          <a:xfrm>
            <a:off x="6477000" y="4171950"/>
            <a:ext cx="5715000" cy="228600"/>
          </a:xfrm>
          <a:prstGeom prst="rect">
            <a:avLst/>
          </a:prstGeom>
          <a:noFill/>
          <a:ln/>
        </p:spPr>
        <p:txBody>
          <a:bodyPr vert="horz" wrap="none" lIns="0" tIns="0" rIns="0" bIns="0" rtlCol="0" anchor="ctr"/>
          <a:lstStyle/>
          <a:p>
            <a:pPr marL="0" indent="0">
              <a:lnSpc>
                <a:spcPts val="1800"/>
              </a:lnSpc>
              <a:buNone/>
            </a:pPr>
            <a:r>
              <a:rPr lang="en-US" sz="1200" b="1" dirty="0">
                <a:solidFill>
                  <a:srgbClr val="000000"/>
                </a:solidFill>
                <a:latin typeface="Noto Sans KR" pitchFamily="34" charset="0"/>
                <a:ea typeface="Noto Sans KR" pitchFamily="34" charset="-122"/>
                <a:cs typeface="Noto Sans KR" pitchFamily="34" charset="-120"/>
              </a:rPr>
              <a:t>Facial nerve palsy </a:t>
            </a:r>
            <a:r>
              <a:rPr lang="en-US" sz="1200" dirty="0">
                <a:solidFill>
                  <a:srgbClr val="000000"/>
                </a:solidFill>
                <a:latin typeface="Noto Sans KR" pitchFamily="34" charset="0"/>
                <a:ea typeface="Noto Sans KR" pitchFamily="34" charset="-122"/>
                <a:cs typeface="Noto Sans KR" pitchFamily="34" charset="-120"/>
              </a:rPr>
              <a:t>— urgent ENT same day</a:t>
            </a:r>
            <a:endParaRPr lang="en-US" sz="1200" dirty="0"/>
          </a:p>
        </p:txBody>
      </p:sp>
      <p:sp>
        <p:nvSpPr>
          <p:cNvPr id="18" name="SK-3-text-17"/>
          <p:cNvSpPr/>
          <p:nvPr/>
        </p:nvSpPr>
        <p:spPr>
          <a:xfrm>
            <a:off x="6477000" y="4903419"/>
            <a:ext cx="4572000" cy="228600"/>
          </a:xfrm>
          <a:prstGeom prst="rect">
            <a:avLst/>
          </a:prstGeom>
          <a:noFill/>
          <a:ln/>
        </p:spPr>
        <p:txBody>
          <a:bodyPr vert="horz" wrap="none" lIns="0" tIns="0" rIns="0" bIns="0" rtlCol="0" anchor="ctr"/>
          <a:lstStyle/>
          <a:p>
            <a:pPr marL="0" indent="0">
              <a:lnSpc>
                <a:spcPts val="1800"/>
              </a:lnSpc>
              <a:buNone/>
            </a:pPr>
            <a:r>
              <a:rPr lang="en-US" sz="1200" dirty="0">
                <a:solidFill>
                  <a:srgbClr val="000000"/>
                </a:solidFill>
                <a:latin typeface="Noto Sans KR" pitchFamily="34" charset="0"/>
                <a:ea typeface="Noto Sans KR" pitchFamily="34" charset="-122"/>
                <a:cs typeface="Noto Sans KR" pitchFamily="34" charset="-120"/>
              </a:rPr>
              <a:t>Intracranial abscess</a:t>
            </a:r>
            <a:endParaRPr lang="en-US" sz="1200" dirty="0"/>
          </a:p>
        </p:txBody>
      </p:sp>
      <p:sp>
        <p:nvSpPr>
          <p:cNvPr id="19" name="SK-3-text-18"/>
          <p:cNvSpPr/>
          <p:nvPr/>
        </p:nvSpPr>
        <p:spPr>
          <a:xfrm>
            <a:off x="6487886" y="5114925"/>
            <a:ext cx="4572000" cy="228600"/>
          </a:xfrm>
          <a:prstGeom prst="rect">
            <a:avLst/>
          </a:prstGeom>
          <a:noFill/>
          <a:ln/>
        </p:spPr>
        <p:txBody>
          <a:bodyPr vert="horz" wrap="none" lIns="0" tIns="0" rIns="0" bIns="0" rtlCol="0" anchor="ctr"/>
          <a:lstStyle/>
          <a:p>
            <a:pPr marL="0" indent="0">
              <a:lnSpc>
                <a:spcPts val="1800"/>
              </a:lnSpc>
              <a:buNone/>
            </a:pPr>
            <a:r>
              <a:rPr lang="en-US" sz="1200" dirty="0">
                <a:solidFill>
                  <a:srgbClr val="000000"/>
                </a:solidFill>
                <a:latin typeface="Noto Sans KR" pitchFamily="34" charset="0"/>
                <a:ea typeface="Noto Sans KR" pitchFamily="34" charset="-122"/>
                <a:cs typeface="Noto Sans KR" pitchFamily="34" charset="-120"/>
              </a:rPr>
              <a:t>Sigmoid sinus thrombosis</a:t>
            </a:r>
            <a:endParaRPr lang="en-US" sz="1200" dirty="0"/>
          </a:p>
        </p:txBody>
      </p:sp>
      <p:sp>
        <p:nvSpPr>
          <p:cNvPr id="20" name="SK-3-text-19"/>
          <p:cNvSpPr/>
          <p:nvPr/>
        </p:nvSpPr>
        <p:spPr>
          <a:xfrm>
            <a:off x="638175" y="6610350"/>
            <a:ext cx="7875270" cy="147340"/>
          </a:xfrm>
          <a:prstGeom prst="rect">
            <a:avLst/>
          </a:prstGeom>
          <a:noFill/>
          <a:ln/>
        </p:spPr>
        <p:txBody>
          <a:bodyPr vert="horz" wrap="none" lIns="0" tIns="0" rIns="0" bIns="0" rtlCol="0" anchor="ctr"/>
          <a:lstStyle/>
          <a:p>
            <a:pPr marL="0" indent="0">
              <a:lnSpc>
                <a:spcPts val="1160"/>
              </a:lnSpc>
              <a:buNone/>
            </a:pPr>
            <a:r>
              <a:rPr lang="en-US" sz="975" b="1" dirty="0">
                <a:solidFill>
                  <a:srgbClr val="FFFFFF"/>
                </a:solidFill>
                <a:latin typeface="Noto Sans KR" pitchFamily="34" charset="0"/>
                <a:ea typeface="Noto Sans KR" pitchFamily="34" charset="-122"/>
                <a:cs typeface="Noto Sans KR" pitchFamily="34" charset="-120"/>
              </a:rPr>
              <a:t>Bradford VTS | Ear Conditions in GP | Slide 3 of 14</a:t>
            </a:r>
            <a:endParaRPr lang="en-US" sz="975" dirty="0"/>
          </a:p>
        </p:txBody>
      </p:sp>
      <p:sp>
        <p:nvSpPr>
          <p:cNvPr id="21" name="SK-3-text-20"/>
          <p:cNvSpPr/>
          <p:nvPr/>
        </p:nvSpPr>
        <p:spPr>
          <a:xfrm>
            <a:off x="9420225" y="123825"/>
            <a:ext cx="2577405" cy="169962"/>
          </a:xfrm>
          <a:prstGeom prst="rect">
            <a:avLst/>
          </a:prstGeom>
          <a:noFill/>
          <a:ln/>
        </p:spPr>
        <p:txBody>
          <a:bodyPr vert="horz" wrap="none" lIns="0" tIns="0" rIns="0" bIns="0" rtlCol="0" anchor="ctr"/>
          <a:lstStyle/>
          <a:p>
            <a:pPr marL="0" indent="0" algn="r">
              <a:lnSpc>
                <a:spcPts val="1339"/>
              </a:lnSpc>
              <a:buNone/>
            </a:pPr>
            <a:r>
              <a:rPr lang="en-US" sz="1125" dirty="0">
                <a:solidFill>
                  <a:srgbClr val="FFFFFF"/>
                </a:solidFill>
                <a:latin typeface="Noto Sans KR" pitchFamily="34" charset="0"/>
                <a:ea typeface="Noto Sans KR" pitchFamily="34" charset="-122"/>
                <a:cs typeface="Noto Sans KR" pitchFamily="34" charset="-120"/>
              </a:rPr>
              <a:t>Ear Conditions in GP | May 2026</a:t>
            </a:r>
            <a:endParaRPr lang="en-US" sz="1125" dirty="0"/>
          </a:p>
        </p:txBody>
      </p:sp>
      <p:sp>
        <p:nvSpPr>
          <p:cNvPr id="22" name="SK-3-text-21"/>
          <p:cNvSpPr/>
          <p:nvPr/>
        </p:nvSpPr>
        <p:spPr>
          <a:xfrm>
            <a:off x="10153650" y="6638925"/>
            <a:ext cx="1770608" cy="169962"/>
          </a:xfrm>
          <a:prstGeom prst="rect">
            <a:avLst/>
          </a:prstGeom>
          <a:noFill/>
          <a:ln/>
        </p:spPr>
        <p:txBody>
          <a:bodyPr vert="horz" wrap="none" lIns="0" tIns="0" rIns="0" bIns="0" rtlCol="0" anchor="ctr"/>
          <a:lstStyle/>
          <a:p>
            <a:pPr marL="0" indent="0" algn="r">
              <a:lnSpc>
                <a:spcPts val="1339"/>
              </a:lnSpc>
              <a:buNone/>
            </a:pPr>
            <a:r>
              <a:rPr lang="en-US" sz="1125" dirty="0">
                <a:solidFill>
                  <a:srgbClr val="FFFFFF"/>
                </a:solidFill>
                <a:latin typeface="Noto Sans KR" pitchFamily="34" charset="0"/>
                <a:ea typeface="Noto Sans KR" pitchFamily="34" charset="-122"/>
                <a:cs typeface="Noto Sans KR" pitchFamily="34" charset="-120"/>
              </a:rPr>
              <a:t>www.bradfordvts.co.uk</a:t>
            </a:r>
            <a:endParaRPr lang="en-US" sz="1125" dirty="0"/>
          </a:p>
        </p:txBody>
      </p:sp>
      <p:sp>
        <p:nvSpPr>
          <p:cNvPr id="23" name="SK-3-text-22"/>
          <p:cNvSpPr/>
          <p:nvPr/>
        </p:nvSpPr>
        <p:spPr>
          <a:xfrm>
            <a:off x="657225" y="6061025"/>
            <a:ext cx="12192000" cy="205680"/>
          </a:xfrm>
          <a:prstGeom prst="rect">
            <a:avLst/>
          </a:prstGeom>
          <a:noFill/>
          <a:ln/>
        </p:spPr>
        <p:txBody>
          <a:bodyPr vert="horz" wrap="none" lIns="0" tIns="0" rIns="0" bIns="0" rtlCol="0" anchor="ctr"/>
          <a:lstStyle/>
          <a:p>
            <a:pPr marL="0" indent="0">
              <a:lnSpc>
                <a:spcPts val="1620"/>
              </a:lnSpc>
              <a:buNone/>
            </a:pPr>
            <a:r>
              <a:rPr lang="en-US" sz="1200" b="1" dirty="0">
                <a:solidFill>
                  <a:srgbClr val="000000"/>
                </a:solidFill>
                <a:latin typeface="Noto Sans KR" pitchFamily="34" charset="0"/>
                <a:ea typeface="Noto Sans KR" pitchFamily="34" charset="-122"/>
                <a:cs typeface="Noto Sans KR" pitchFamily="34" charset="-120"/>
              </a:rPr>
              <a:t>❗ RED FLAG — Mastoiditis: Post-auricular swelling + pinna displaced forward → Same-day A&amp;E referral. Do not wait for antibiotic response.</a:t>
            </a:r>
            <a:endParaRPr lang="en-US" sz="1200" dirty="0"/>
          </a:p>
        </p:txBody>
      </p:sp>
      <p:sp>
        <p:nvSpPr>
          <p:cNvPr id="24" name="SK-3-text-23"/>
          <p:cNvSpPr/>
          <p:nvPr/>
        </p:nvSpPr>
        <p:spPr>
          <a:xfrm>
            <a:off x="638175" y="5219700"/>
            <a:ext cx="11553825" cy="225028"/>
          </a:xfrm>
          <a:prstGeom prst="rect">
            <a:avLst/>
          </a:prstGeom>
          <a:noFill/>
          <a:ln/>
        </p:spPr>
        <p:txBody>
          <a:bodyPr vert="horz" wrap="none" lIns="0" tIns="0" rIns="0" bIns="0" rtlCol="0" anchor="ctr"/>
          <a:lstStyle/>
          <a:p>
            <a:pPr marL="0" indent="0">
              <a:lnSpc>
                <a:spcPts val="1772"/>
              </a:lnSpc>
              <a:buNone/>
            </a:pPr>
            <a:r>
              <a:rPr lang="en-US" sz="1100" i="1" dirty="0">
                <a:solidFill>
                  <a:srgbClr val="4D535D"/>
                </a:solidFill>
                <a:latin typeface="Noto Sans KR" pitchFamily="34" charset="0"/>
                <a:ea typeface="Noto Sans KR" pitchFamily="34" charset="-122"/>
                <a:cs typeface="Noto Sans KR" pitchFamily="34" charset="-120"/>
              </a:rPr>
              <a:t>*NICE NG91 (2018, reaffirmed 2024) — First-line: Amoxicillin 5–7 days</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SK-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4-img-2" descr="preencoded.png"/>
          <p:cNvPicPr>
            <a:picLocks noChangeAspect="1"/>
          </p:cNvPicPr>
          <p:nvPr/>
        </p:nvPicPr>
        <p:blipFill>
          <a:blip r:embed="rId4"/>
          <a:stretch>
            <a:fillRect/>
          </a:stretch>
        </p:blipFill>
        <p:spPr>
          <a:xfrm>
            <a:off x="9741396" y="3682603"/>
            <a:ext cx="1499592" cy="1494979"/>
          </a:xfrm>
          <a:prstGeom prst="rect">
            <a:avLst/>
          </a:prstGeom>
        </p:spPr>
      </p:pic>
      <p:pic>
        <p:nvPicPr>
          <p:cNvPr id="4" name="SK-4-img-3" descr="preencoded.png"/>
          <p:cNvPicPr>
            <a:picLocks noChangeAspect="1"/>
          </p:cNvPicPr>
          <p:nvPr/>
        </p:nvPicPr>
        <p:blipFill>
          <a:blip r:embed="rId5"/>
          <a:stretch>
            <a:fillRect/>
          </a:stretch>
        </p:blipFill>
        <p:spPr>
          <a:xfrm>
            <a:off x="9424392" y="1083469"/>
            <a:ext cx="2121396" cy="2057400"/>
          </a:xfrm>
          <a:prstGeom prst="rect">
            <a:avLst/>
          </a:prstGeom>
        </p:spPr>
      </p:pic>
      <p:sp>
        <p:nvSpPr>
          <p:cNvPr id="5" name="SK-4-text-4"/>
          <p:cNvSpPr/>
          <p:nvPr/>
        </p:nvSpPr>
        <p:spPr>
          <a:xfrm>
            <a:off x="466725" y="638175"/>
            <a:ext cx="11725275" cy="457200"/>
          </a:xfrm>
          <a:prstGeom prst="rect">
            <a:avLst/>
          </a:prstGeom>
          <a:noFill/>
          <a:ln/>
        </p:spPr>
        <p:txBody>
          <a:bodyPr vert="horz" wrap="none" lIns="0" tIns="0" rIns="0" bIns="0" rtlCol="0" anchor="ctr"/>
          <a:lstStyle/>
          <a:p>
            <a:pPr marL="0" indent="0">
              <a:lnSpc>
                <a:spcPts val="3600"/>
              </a:lnSpc>
              <a:buNone/>
            </a:pPr>
            <a:r>
              <a:rPr lang="en-US" sz="3000" b="1" dirty="0">
                <a:solidFill>
                  <a:srgbClr val="303030"/>
                </a:solidFill>
                <a:latin typeface="Montserrat" pitchFamily="34" charset="0"/>
                <a:ea typeface="Montserrat" pitchFamily="34" charset="-122"/>
                <a:cs typeface="Montserrat" pitchFamily="34" charset="-120"/>
              </a:rPr>
              <a:t>Otitis Media with Effusion</a:t>
            </a:r>
            <a:endParaRPr lang="en-US" sz="3000" dirty="0"/>
          </a:p>
        </p:txBody>
      </p:sp>
      <p:sp>
        <p:nvSpPr>
          <p:cNvPr id="6" name="SK-4-text-5"/>
          <p:cNvSpPr/>
          <p:nvPr/>
        </p:nvSpPr>
        <p:spPr>
          <a:xfrm>
            <a:off x="466725" y="1152525"/>
            <a:ext cx="4800600" cy="314325"/>
          </a:xfrm>
          <a:prstGeom prst="rect">
            <a:avLst/>
          </a:prstGeom>
          <a:noFill/>
          <a:ln/>
        </p:spPr>
        <p:txBody>
          <a:bodyPr vert="horz" wrap="none" lIns="0" tIns="0" rIns="0" bIns="0" rtlCol="0" anchor="ctr"/>
          <a:lstStyle/>
          <a:p>
            <a:pPr marL="0" indent="0">
              <a:lnSpc>
                <a:spcPts val="2475"/>
              </a:lnSpc>
              <a:buNone/>
            </a:pPr>
            <a:r>
              <a:rPr lang="en-US" sz="2250" b="1" dirty="0">
                <a:solidFill>
                  <a:srgbClr val="F57C00"/>
                </a:solidFill>
                <a:latin typeface="Montserrat" pitchFamily="34" charset="0"/>
                <a:ea typeface="Montserrat" pitchFamily="34" charset="-122"/>
                <a:cs typeface="Montserrat" pitchFamily="34" charset="-120"/>
              </a:rPr>
              <a:t>OME / Glue Ear</a:t>
            </a:r>
            <a:endParaRPr lang="en-US" sz="2250" dirty="0"/>
          </a:p>
        </p:txBody>
      </p:sp>
      <p:sp>
        <p:nvSpPr>
          <p:cNvPr id="7" name="SK-4-text-6"/>
          <p:cNvSpPr/>
          <p:nvPr/>
        </p:nvSpPr>
        <p:spPr>
          <a:xfrm>
            <a:off x="950565" y="3038475"/>
            <a:ext cx="251371" cy="383828"/>
          </a:xfrm>
          <a:prstGeom prst="rect">
            <a:avLst/>
          </a:prstGeom>
          <a:noFill/>
          <a:ln/>
        </p:spPr>
        <p:txBody>
          <a:bodyPr vert="horz" wrap="none" lIns="0" tIns="0" rIns="0" bIns="0" rtlCol="0" anchor="ctr"/>
          <a:lstStyle/>
          <a:p>
            <a:pPr marL="0" indent="0" algn="ctr">
              <a:lnSpc>
                <a:spcPts val="3023"/>
              </a:lnSpc>
              <a:buNone/>
            </a:pPr>
            <a:r>
              <a:rPr lang="en-US" sz="2325" b="1" dirty="0">
                <a:solidFill>
                  <a:srgbClr val="FFFFFF"/>
                </a:solidFill>
                <a:latin typeface="Montserrat" pitchFamily="34" charset="0"/>
                <a:ea typeface="Montserrat" pitchFamily="34" charset="-122"/>
                <a:cs typeface="Montserrat" pitchFamily="34" charset="-120"/>
              </a:rPr>
              <a:t>1</a:t>
            </a:r>
            <a:endParaRPr lang="en-US" sz="2325" dirty="0"/>
          </a:p>
        </p:txBody>
      </p:sp>
      <p:sp>
        <p:nvSpPr>
          <p:cNvPr id="8" name="SK-4-text-7"/>
          <p:cNvSpPr/>
          <p:nvPr/>
        </p:nvSpPr>
        <p:spPr>
          <a:xfrm>
            <a:off x="950565" y="3971925"/>
            <a:ext cx="251371" cy="383828"/>
          </a:xfrm>
          <a:prstGeom prst="rect">
            <a:avLst/>
          </a:prstGeom>
          <a:noFill/>
          <a:ln/>
        </p:spPr>
        <p:txBody>
          <a:bodyPr vert="horz" wrap="none" lIns="0" tIns="0" rIns="0" bIns="0" rtlCol="0" anchor="ctr"/>
          <a:lstStyle/>
          <a:p>
            <a:pPr marL="0" indent="0" algn="ctr">
              <a:lnSpc>
                <a:spcPts val="3023"/>
              </a:lnSpc>
              <a:buNone/>
            </a:pPr>
            <a:r>
              <a:rPr lang="en-US" sz="2325" b="1" dirty="0">
                <a:solidFill>
                  <a:srgbClr val="FFFFFF"/>
                </a:solidFill>
                <a:latin typeface="Montserrat" pitchFamily="34" charset="0"/>
                <a:ea typeface="Montserrat" pitchFamily="34" charset="-122"/>
                <a:cs typeface="Montserrat" pitchFamily="34" charset="-120"/>
              </a:rPr>
              <a:t>2</a:t>
            </a:r>
            <a:endParaRPr lang="en-US" sz="2325" dirty="0"/>
          </a:p>
        </p:txBody>
      </p:sp>
      <p:sp>
        <p:nvSpPr>
          <p:cNvPr id="9" name="SK-4-text-8"/>
          <p:cNvSpPr/>
          <p:nvPr/>
        </p:nvSpPr>
        <p:spPr>
          <a:xfrm>
            <a:off x="950565" y="4924425"/>
            <a:ext cx="251371" cy="383828"/>
          </a:xfrm>
          <a:prstGeom prst="rect">
            <a:avLst/>
          </a:prstGeom>
          <a:noFill/>
          <a:ln/>
        </p:spPr>
        <p:txBody>
          <a:bodyPr vert="horz" wrap="none" lIns="0" tIns="0" rIns="0" bIns="0" rtlCol="0" anchor="ctr"/>
          <a:lstStyle/>
          <a:p>
            <a:pPr marL="0" indent="0" algn="ctr">
              <a:lnSpc>
                <a:spcPts val="3023"/>
              </a:lnSpc>
              <a:buNone/>
            </a:pPr>
            <a:r>
              <a:rPr lang="en-US" sz="2325" b="1" dirty="0">
                <a:solidFill>
                  <a:srgbClr val="FFFFFF"/>
                </a:solidFill>
                <a:latin typeface="Montserrat" pitchFamily="34" charset="0"/>
                <a:ea typeface="Montserrat" pitchFamily="34" charset="-122"/>
                <a:cs typeface="Montserrat" pitchFamily="34" charset="-120"/>
              </a:rPr>
              <a:t>3</a:t>
            </a:r>
            <a:endParaRPr lang="en-US" sz="2325" dirty="0"/>
          </a:p>
        </p:txBody>
      </p:sp>
      <p:sp>
        <p:nvSpPr>
          <p:cNvPr id="10" name="SK-4-text-9"/>
          <p:cNvSpPr/>
          <p:nvPr/>
        </p:nvSpPr>
        <p:spPr>
          <a:xfrm>
            <a:off x="466725" y="123825"/>
            <a:ext cx="3017520" cy="209550"/>
          </a:xfrm>
          <a:prstGeom prst="rect">
            <a:avLst/>
          </a:prstGeom>
          <a:noFill/>
          <a:ln/>
        </p:spPr>
        <p:txBody>
          <a:bodyPr vert="horz" wrap="none" lIns="0" tIns="0" rIns="0" bIns="0" rtlCol="0" anchor="ctr"/>
          <a:lstStyle/>
          <a:p>
            <a:pPr marL="0" indent="0">
              <a:lnSpc>
                <a:spcPts val="1650"/>
              </a:lnSpc>
              <a:buNone/>
            </a:pPr>
            <a:r>
              <a:rPr lang="en-US" sz="1650" b="1" dirty="0">
                <a:solidFill>
                  <a:srgbClr val="FFFFFF"/>
                </a:solidFill>
                <a:latin typeface="Montserrat" pitchFamily="34" charset="0"/>
                <a:ea typeface="Montserrat" pitchFamily="34" charset="-122"/>
                <a:cs typeface="Montserrat" pitchFamily="34" charset="-120"/>
              </a:rPr>
              <a:t>Bradford VTS</a:t>
            </a:r>
            <a:endParaRPr lang="en-US" sz="1650" dirty="0"/>
          </a:p>
        </p:txBody>
      </p:sp>
      <p:sp>
        <p:nvSpPr>
          <p:cNvPr id="11" name="SK-4-text-10"/>
          <p:cNvSpPr/>
          <p:nvPr/>
        </p:nvSpPr>
        <p:spPr>
          <a:xfrm>
            <a:off x="2247900" y="142875"/>
            <a:ext cx="5257800" cy="240953"/>
          </a:xfrm>
          <a:prstGeom prst="rect">
            <a:avLst/>
          </a:prstGeom>
          <a:noFill/>
          <a:ln/>
        </p:spPr>
        <p:txBody>
          <a:bodyPr vert="horz" wrap="none" lIns="0" tIns="0" rIns="0" bIns="0" rtlCol="0" anchor="ctr"/>
          <a:lstStyle/>
          <a:p>
            <a:pPr marL="0" indent="0">
              <a:lnSpc>
                <a:spcPts val="1898"/>
              </a:lnSpc>
              <a:buNone/>
            </a:pPr>
            <a:r>
              <a:rPr lang="en-US" sz="1725" dirty="0">
                <a:solidFill>
                  <a:srgbClr val="FFFFFF"/>
                </a:solidFill>
                <a:latin typeface="Montserrat" pitchFamily="34" charset="0"/>
                <a:ea typeface="Montserrat" pitchFamily="34" charset="-122"/>
                <a:cs typeface="Montserrat" pitchFamily="34" charset="-120"/>
              </a:rPr>
              <a:t>Ear Conditions in GP</a:t>
            </a:r>
            <a:endParaRPr lang="en-US" sz="1725" dirty="0"/>
          </a:p>
        </p:txBody>
      </p:sp>
      <p:sp>
        <p:nvSpPr>
          <p:cNvPr id="12" name="SK-4-text-11"/>
          <p:cNvSpPr/>
          <p:nvPr/>
        </p:nvSpPr>
        <p:spPr>
          <a:xfrm>
            <a:off x="7524750" y="5734050"/>
            <a:ext cx="419100" cy="200025"/>
          </a:xfrm>
          <a:prstGeom prst="rect">
            <a:avLst/>
          </a:prstGeom>
          <a:noFill/>
          <a:ln/>
        </p:spPr>
        <p:txBody>
          <a:bodyPr vert="horz" wrap="none" lIns="0" tIns="0" rIns="0" bIns="0" rtlCol="0" anchor="ctr"/>
          <a:lstStyle/>
          <a:p>
            <a:pPr marL="0" indent="0" algn="ctr">
              <a:lnSpc>
                <a:spcPts val="1575"/>
              </a:lnSpc>
              <a:buNone/>
            </a:pPr>
            <a:r>
              <a:rPr lang="en-US" sz="1575" b="1" dirty="0">
                <a:solidFill>
                  <a:srgbClr val="303030"/>
                </a:solidFill>
                <a:latin typeface="Noto Color Emoji" pitchFamily="34" charset="0"/>
                <a:ea typeface="Noto Color Emoji" pitchFamily="34" charset="-122"/>
                <a:cs typeface="Noto Color Emoji" pitchFamily="34" charset="-120"/>
              </a:rPr>
              <a:t>🎓</a:t>
            </a:r>
            <a:endParaRPr lang="en-US" sz="1575" dirty="0"/>
          </a:p>
        </p:txBody>
      </p:sp>
      <p:sp>
        <p:nvSpPr>
          <p:cNvPr id="13" name="SK-4-text-12"/>
          <p:cNvSpPr/>
          <p:nvPr/>
        </p:nvSpPr>
        <p:spPr>
          <a:xfrm>
            <a:off x="1571625" y="2876550"/>
            <a:ext cx="5920740" cy="240060"/>
          </a:xfrm>
          <a:prstGeom prst="rect">
            <a:avLst/>
          </a:prstGeom>
          <a:noFill/>
          <a:ln/>
        </p:spPr>
        <p:txBody>
          <a:bodyPr vert="horz" wrap="none" lIns="0" tIns="0" rIns="0" bIns="0" rtlCol="0" anchor="ctr"/>
          <a:lstStyle/>
          <a:p>
            <a:pPr marL="0" indent="0">
              <a:lnSpc>
                <a:spcPts val="1890"/>
              </a:lnSpc>
              <a:buNone/>
            </a:pPr>
            <a:r>
              <a:rPr lang="en-US" sz="1575" b="1" dirty="0">
                <a:solidFill>
                  <a:srgbClr val="303030"/>
                </a:solidFill>
                <a:latin typeface="Montserrat" pitchFamily="34" charset="0"/>
                <a:ea typeface="Montserrat" pitchFamily="34" charset="-122"/>
                <a:cs typeface="Montserrat" pitchFamily="34" charset="-120"/>
              </a:rPr>
              <a:t>Watchful Wait — 3 Months</a:t>
            </a:r>
            <a:endParaRPr lang="en-US" sz="1575" dirty="0"/>
          </a:p>
        </p:txBody>
      </p:sp>
      <p:sp>
        <p:nvSpPr>
          <p:cNvPr id="14" name="SK-4-text-13"/>
          <p:cNvSpPr/>
          <p:nvPr/>
        </p:nvSpPr>
        <p:spPr>
          <a:xfrm>
            <a:off x="1571625" y="3829050"/>
            <a:ext cx="5520690" cy="240060"/>
          </a:xfrm>
          <a:prstGeom prst="rect">
            <a:avLst/>
          </a:prstGeom>
          <a:noFill/>
          <a:ln/>
        </p:spPr>
        <p:txBody>
          <a:bodyPr vert="horz" wrap="none" lIns="0" tIns="0" rIns="0" bIns="0" rtlCol="0" anchor="ctr"/>
          <a:lstStyle/>
          <a:p>
            <a:pPr marL="0" indent="0">
              <a:lnSpc>
                <a:spcPts val="1890"/>
              </a:lnSpc>
              <a:buNone/>
            </a:pPr>
            <a:r>
              <a:rPr lang="en-US" sz="1575" b="1" dirty="0">
                <a:solidFill>
                  <a:srgbClr val="303030"/>
                </a:solidFill>
                <a:latin typeface="Montserrat" pitchFamily="34" charset="0"/>
                <a:ea typeface="Montserrat" pitchFamily="34" charset="-122"/>
                <a:cs typeface="Montserrat" pitchFamily="34" charset="-120"/>
              </a:rPr>
              <a:t>Autoinflation (Otovent)</a:t>
            </a:r>
            <a:endParaRPr lang="en-US" sz="1575" dirty="0"/>
          </a:p>
        </p:txBody>
      </p:sp>
      <p:sp>
        <p:nvSpPr>
          <p:cNvPr id="15" name="SK-4-text-14"/>
          <p:cNvSpPr/>
          <p:nvPr/>
        </p:nvSpPr>
        <p:spPr>
          <a:xfrm>
            <a:off x="1571625" y="4781550"/>
            <a:ext cx="6240780" cy="240060"/>
          </a:xfrm>
          <a:prstGeom prst="rect">
            <a:avLst/>
          </a:prstGeom>
          <a:noFill/>
          <a:ln/>
        </p:spPr>
        <p:txBody>
          <a:bodyPr vert="horz" wrap="none" lIns="0" tIns="0" rIns="0" bIns="0" rtlCol="0" anchor="ctr"/>
          <a:lstStyle/>
          <a:p>
            <a:pPr marL="0" indent="0">
              <a:lnSpc>
                <a:spcPts val="1890"/>
              </a:lnSpc>
              <a:buNone/>
            </a:pPr>
            <a:r>
              <a:rPr lang="en-US" sz="1575" b="1" dirty="0">
                <a:solidFill>
                  <a:srgbClr val="303030"/>
                </a:solidFill>
                <a:latin typeface="Montserrat" pitchFamily="34" charset="0"/>
                <a:ea typeface="Montserrat" pitchFamily="34" charset="-122"/>
                <a:cs typeface="Montserrat" pitchFamily="34" charset="-120"/>
              </a:rPr>
              <a:t>Refer to ENT if Persistent</a:t>
            </a:r>
            <a:endParaRPr lang="en-US" sz="1575" dirty="0"/>
          </a:p>
        </p:txBody>
      </p:sp>
      <p:sp>
        <p:nvSpPr>
          <p:cNvPr id="16" name="SK-4-text-15"/>
          <p:cNvSpPr/>
          <p:nvPr/>
        </p:nvSpPr>
        <p:spPr>
          <a:xfrm>
            <a:off x="466725" y="5715000"/>
            <a:ext cx="4663440" cy="188565"/>
          </a:xfrm>
          <a:prstGeom prst="rect">
            <a:avLst/>
          </a:prstGeom>
          <a:noFill/>
          <a:ln/>
        </p:spPr>
        <p:txBody>
          <a:bodyPr vert="horz" wrap="none" lIns="0" tIns="0" rIns="0" bIns="0" rtlCol="0" anchor="ctr"/>
          <a:lstStyle/>
          <a:p>
            <a:pPr marL="0" indent="0">
              <a:lnSpc>
                <a:spcPts val="1485"/>
              </a:lnSpc>
              <a:buNone/>
            </a:pPr>
            <a:r>
              <a:rPr lang="en-US" sz="1350" b="1" dirty="0">
                <a:solidFill>
                  <a:srgbClr val="303030"/>
                </a:solidFill>
                <a:latin typeface="Montserrat" pitchFamily="34" charset="0"/>
                <a:ea typeface="Montserrat" pitchFamily="34" charset="-122"/>
                <a:cs typeface="Montserrat" pitchFamily="34" charset="-120"/>
              </a:rPr>
              <a:t>⚠️ Special Populations</a:t>
            </a:r>
            <a:endParaRPr lang="en-US" sz="1350" dirty="0"/>
          </a:p>
        </p:txBody>
      </p:sp>
      <p:sp>
        <p:nvSpPr>
          <p:cNvPr id="17" name="SK-4-text-16"/>
          <p:cNvSpPr/>
          <p:nvPr/>
        </p:nvSpPr>
        <p:spPr>
          <a:xfrm>
            <a:off x="7972425" y="5715000"/>
            <a:ext cx="1851660" cy="188565"/>
          </a:xfrm>
          <a:prstGeom prst="rect">
            <a:avLst/>
          </a:prstGeom>
          <a:noFill/>
          <a:ln/>
        </p:spPr>
        <p:txBody>
          <a:bodyPr vert="horz" wrap="none" lIns="0" tIns="0" rIns="0" bIns="0" rtlCol="0" anchor="ctr"/>
          <a:lstStyle/>
          <a:p>
            <a:pPr marL="0" indent="0">
              <a:lnSpc>
                <a:spcPts val="1485"/>
              </a:lnSpc>
              <a:buNone/>
            </a:pPr>
            <a:r>
              <a:rPr lang="en-US" sz="1350" b="1" dirty="0">
                <a:solidFill>
                  <a:srgbClr val="303030"/>
                </a:solidFill>
                <a:latin typeface="Montserrat" pitchFamily="34" charset="0"/>
                <a:ea typeface="Montserrat" pitchFamily="34" charset="-122"/>
                <a:cs typeface="Montserrat" pitchFamily="34" charset="-120"/>
              </a:rPr>
              <a:t>AKT Pearl</a:t>
            </a:r>
            <a:endParaRPr lang="en-US" sz="1350" dirty="0"/>
          </a:p>
        </p:txBody>
      </p:sp>
      <p:sp>
        <p:nvSpPr>
          <p:cNvPr id="18" name="SK-4-text-17"/>
          <p:cNvSpPr/>
          <p:nvPr/>
        </p:nvSpPr>
        <p:spPr>
          <a:xfrm>
            <a:off x="657225" y="1743075"/>
            <a:ext cx="2057400" cy="157163"/>
          </a:xfrm>
          <a:prstGeom prst="rect">
            <a:avLst/>
          </a:prstGeom>
          <a:noFill/>
          <a:ln/>
        </p:spPr>
        <p:txBody>
          <a:bodyPr vert="horz" wrap="none" lIns="0" tIns="0" rIns="0" bIns="0" rtlCol="0" anchor="ctr"/>
          <a:lstStyle/>
          <a:p>
            <a:pPr marL="0" indent="0">
              <a:lnSpc>
                <a:spcPts val="1238"/>
              </a:lnSpc>
              <a:buNone/>
            </a:pPr>
            <a:r>
              <a:rPr lang="en-US" sz="1125" dirty="0">
                <a:solidFill>
                  <a:srgbClr val="FFFFFF"/>
                </a:solidFill>
                <a:latin typeface="Arial-Black" pitchFamily="34" charset="0"/>
                <a:ea typeface="Arial-Black" pitchFamily="34" charset="-122"/>
                <a:cs typeface="Arial-Black" pitchFamily="34" charset="-120"/>
              </a:rPr>
              <a:t>What is OME?</a:t>
            </a:r>
            <a:endParaRPr lang="en-US" sz="1125" dirty="0"/>
          </a:p>
        </p:txBody>
      </p:sp>
      <p:sp>
        <p:nvSpPr>
          <p:cNvPr id="19" name="SK-4-text-18"/>
          <p:cNvSpPr/>
          <p:nvPr/>
        </p:nvSpPr>
        <p:spPr>
          <a:xfrm>
            <a:off x="571500" y="2000250"/>
            <a:ext cx="8979098" cy="557213"/>
          </a:xfrm>
          <a:prstGeom prst="rect">
            <a:avLst/>
          </a:prstGeom>
          <a:noFill/>
          <a:ln/>
        </p:spPr>
        <p:txBody>
          <a:bodyPr vert="horz" wrap="none" lIns="0" tIns="0" rIns="0" bIns="0" rtlCol="0" anchor="ctr"/>
          <a:lstStyle/>
          <a:p>
            <a:pPr marL="0" indent="0">
              <a:lnSpc>
                <a:spcPts val="1463"/>
              </a:lnSpc>
              <a:buNone/>
            </a:pPr>
            <a:r>
              <a:rPr lang="en-US" sz="1125" dirty="0">
                <a:solidFill>
                  <a:srgbClr val="303030"/>
                </a:solidFill>
                <a:latin typeface="Roboto-BoldItalic" pitchFamily="34" charset="0"/>
                <a:ea typeface="Roboto-BoldItalic" pitchFamily="34" charset="-122"/>
                <a:cs typeface="Roboto-BoldItalic" pitchFamily="34" charset="-120"/>
              </a:rPr>
              <a:t>Fluid in the middle ear without signs of acute infection. The most common cause of conductive
hearing loss in children. Often asymptomatic — discovered on routine audiometry or when
parents notice hearing difficulties.</a:t>
            </a:r>
            <a:endParaRPr lang="en-US" sz="1125" dirty="0"/>
          </a:p>
        </p:txBody>
      </p:sp>
      <p:sp>
        <p:nvSpPr>
          <p:cNvPr id="20" name="SK-4-text-19"/>
          <p:cNvSpPr/>
          <p:nvPr/>
        </p:nvSpPr>
        <p:spPr>
          <a:xfrm>
            <a:off x="1504950" y="3162300"/>
            <a:ext cx="7512248" cy="400050"/>
          </a:xfrm>
          <a:prstGeom prst="rect">
            <a:avLst/>
          </a:prstGeom>
          <a:noFill/>
          <a:ln/>
        </p:spPr>
        <p:txBody>
          <a:bodyPr vert="horz" wrap="none" lIns="0" tIns="0" rIns="0" bIns="0" rtlCol="0" anchor="ctr"/>
          <a:lstStyle/>
          <a:p>
            <a:pPr marL="0" indent="0">
              <a:lnSpc>
                <a:spcPts val="1575"/>
              </a:lnSpc>
              <a:buNone/>
            </a:pPr>
            <a:r>
              <a:rPr lang="en-US" sz="1125" dirty="0">
                <a:solidFill>
                  <a:srgbClr val="303030"/>
                </a:solidFill>
                <a:latin typeface="Roboto-Regular" pitchFamily="34" charset="0"/>
                <a:ea typeface="Roboto-Regular" pitchFamily="34" charset="-122"/>
                <a:cs typeface="Roboto-Regular" pitchFamily="34" charset="-120"/>
              </a:rPr>
              <a:t>80% of cases resolve spontaneously within 3 months. No active treatment needed
initially. Reassure parents and monitor.</a:t>
            </a:r>
            <a:endParaRPr lang="en-US" sz="1125" dirty="0"/>
          </a:p>
        </p:txBody>
      </p:sp>
      <p:sp>
        <p:nvSpPr>
          <p:cNvPr id="21" name="SK-4-text-20"/>
          <p:cNvSpPr/>
          <p:nvPr/>
        </p:nvSpPr>
        <p:spPr>
          <a:xfrm>
            <a:off x="1504950" y="4095750"/>
            <a:ext cx="8067675" cy="400050"/>
          </a:xfrm>
          <a:prstGeom prst="rect">
            <a:avLst/>
          </a:prstGeom>
          <a:noFill/>
          <a:ln/>
        </p:spPr>
        <p:txBody>
          <a:bodyPr vert="horz" wrap="none" lIns="0" tIns="0" rIns="0" bIns="0" rtlCol="0" anchor="ctr"/>
          <a:lstStyle/>
          <a:p>
            <a:pPr marL="0" indent="0">
              <a:lnSpc>
                <a:spcPts val="1575"/>
              </a:lnSpc>
              <a:buNone/>
            </a:pPr>
            <a:r>
              <a:rPr lang="en-US" sz="1125" dirty="0">
                <a:solidFill>
                  <a:srgbClr val="303030"/>
                </a:solidFill>
                <a:latin typeface="Roboto-Regular" pitchFamily="34" charset="0"/>
                <a:ea typeface="Roboto-Regular" pitchFamily="34" charset="-122"/>
                <a:cs typeface="Roboto-Regular" pitchFamily="34" charset="-120"/>
              </a:rPr>
              <a:t>Evidence-based. Recommend for children aged 4 years and over. Child blows up a small
balloon through one nostril to open the Eustachian tube. Atro. Available OTC.</a:t>
            </a:r>
            <a:endParaRPr lang="en-US" sz="1125" dirty="0"/>
          </a:p>
        </p:txBody>
      </p:sp>
      <p:sp>
        <p:nvSpPr>
          <p:cNvPr id="22" name="SK-4-text-21"/>
          <p:cNvSpPr/>
          <p:nvPr/>
        </p:nvSpPr>
        <p:spPr>
          <a:xfrm>
            <a:off x="1504950" y="5048250"/>
            <a:ext cx="8088511" cy="400050"/>
          </a:xfrm>
          <a:prstGeom prst="rect">
            <a:avLst/>
          </a:prstGeom>
          <a:noFill/>
          <a:ln/>
        </p:spPr>
        <p:txBody>
          <a:bodyPr vert="horz" wrap="none" lIns="0" tIns="0" rIns="0" bIns="0" rtlCol="0" anchor="ctr"/>
          <a:lstStyle/>
          <a:p>
            <a:pPr marL="0" indent="0">
              <a:lnSpc>
                <a:spcPts val="1575"/>
              </a:lnSpc>
              <a:buNone/>
            </a:pPr>
            <a:r>
              <a:rPr lang="en-US" sz="1125" dirty="0">
                <a:solidFill>
                  <a:srgbClr val="303030"/>
                </a:solidFill>
                <a:latin typeface="Roboto-Regular" pitchFamily="34" charset="0"/>
                <a:ea typeface="Roboto-Regular" pitchFamily="34" charset="-122"/>
                <a:cs typeface="Roboto-Regular" pitchFamily="34" charset="-120"/>
              </a:rPr>
              <a:t>Persistent OME beyond 3 months with bilateral hearing loss ≥ 25 dB. Consider grommets
± adenoidectomy. Lower threshold for Down's syndrome or cleft palate.</a:t>
            </a:r>
            <a:endParaRPr lang="en-US" sz="1125" dirty="0"/>
          </a:p>
        </p:txBody>
      </p:sp>
      <p:sp>
        <p:nvSpPr>
          <p:cNvPr id="23" name="SK-4-text-22"/>
          <p:cNvSpPr/>
          <p:nvPr/>
        </p:nvSpPr>
        <p:spPr>
          <a:xfrm>
            <a:off x="466725" y="5972175"/>
            <a:ext cx="7585621" cy="400050"/>
          </a:xfrm>
          <a:prstGeom prst="rect">
            <a:avLst/>
          </a:prstGeom>
          <a:noFill/>
          <a:ln/>
        </p:spPr>
        <p:txBody>
          <a:bodyPr vert="horz" wrap="none" lIns="0" tIns="0" rIns="0" bIns="0" rtlCol="0" anchor="ctr"/>
          <a:lstStyle/>
          <a:p>
            <a:pPr marL="0" indent="0">
              <a:lnSpc>
                <a:spcPts val="1575"/>
              </a:lnSpc>
              <a:buNone/>
            </a:pPr>
            <a:r>
              <a:rPr lang="en-US" sz="1125" dirty="0">
                <a:solidFill>
                  <a:srgbClr val="303030"/>
                </a:solidFill>
                <a:latin typeface="Roboto-Regular" pitchFamily="34" charset="0"/>
                <a:ea typeface="Roboto-Regular" pitchFamily="34" charset="-122"/>
                <a:cs typeface="Roboto-Regular" pitchFamily="34" charset="-120"/>
              </a:rPr>
              <a:t>Down's syndrome and cleft palate: lower threshold for ENT referral — do not wait the full 3 months if </a:t>
            </a:r>
          </a:p>
          <a:p>
            <a:pPr marL="0" indent="0">
              <a:lnSpc>
                <a:spcPts val="1575"/>
              </a:lnSpc>
              <a:buNone/>
            </a:pPr>
            <a:r>
              <a:rPr lang="en-US" sz="1125" dirty="0">
                <a:solidFill>
                  <a:srgbClr val="303030"/>
                </a:solidFill>
                <a:latin typeface="Roboto-Regular" pitchFamily="34" charset="0"/>
                <a:ea typeface="Roboto-Regular" pitchFamily="34" charset="-122"/>
                <a:cs typeface="Roboto-Regular" pitchFamily="34" charset="-120"/>
              </a:rPr>
              <a:t>concerns exist.</a:t>
            </a:r>
            <a:endParaRPr lang="en-US" sz="1125" dirty="0"/>
          </a:p>
        </p:txBody>
      </p:sp>
      <p:sp>
        <p:nvSpPr>
          <p:cNvPr id="24" name="SK-4-text-23"/>
          <p:cNvSpPr/>
          <p:nvPr/>
        </p:nvSpPr>
        <p:spPr>
          <a:xfrm>
            <a:off x="7943850" y="5912744"/>
            <a:ext cx="4725293" cy="400050"/>
          </a:xfrm>
          <a:prstGeom prst="rect">
            <a:avLst/>
          </a:prstGeom>
          <a:noFill/>
          <a:ln/>
        </p:spPr>
        <p:txBody>
          <a:bodyPr vert="horz" wrap="none" lIns="0" tIns="0" rIns="0" bIns="0" rtlCol="0" anchor="ctr"/>
          <a:lstStyle/>
          <a:p>
            <a:pPr marL="0" indent="0">
              <a:lnSpc>
                <a:spcPts val="1575"/>
              </a:lnSpc>
              <a:buNone/>
            </a:pPr>
            <a:r>
              <a:rPr lang="en-US" sz="1125" dirty="0">
                <a:solidFill>
                  <a:srgbClr val="303030"/>
                </a:solidFill>
                <a:latin typeface="Roboto-Regular" pitchFamily="34" charset="0"/>
                <a:ea typeface="Roboto-Regular" pitchFamily="34" charset="-122"/>
                <a:cs typeface="Roboto-Regular" pitchFamily="34" charset="-120"/>
              </a:rPr>
              <a:t>Grommets threshold: bilateral hearing loss ≥ 25 dB
persisting beyond 3 months. NICE NG233 (2023).</a:t>
            </a:r>
            <a:endParaRPr lang="en-US" sz="1125" dirty="0"/>
          </a:p>
        </p:txBody>
      </p:sp>
      <p:sp>
        <p:nvSpPr>
          <p:cNvPr id="25" name="SK-4-text-24"/>
          <p:cNvSpPr/>
          <p:nvPr/>
        </p:nvSpPr>
        <p:spPr>
          <a:xfrm>
            <a:off x="9553575" y="6657975"/>
            <a:ext cx="2566988" cy="123825"/>
          </a:xfrm>
          <a:prstGeom prst="rect">
            <a:avLst/>
          </a:prstGeom>
          <a:noFill/>
          <a:ln/>
        </p:spPr>
        <p:txBody>
          <a:bodyPr vert="horz" wrap="none" lIns="0" tIns="0" rIns="0" bIns="0" rtlCol="0" anchor="ctr"/>
          <a:lstStyle/>
          <a:p>
            <a:pPr marL="0" indent="0" algn="r">
              <a:lnSpc>
                <a:spcPts val="975"/>
              </a:lnSpc>
              <a:buNone/>
            </a:pPr>
            <a:r>
              <a:rPr lang="en-US" sz="975" dirty="0">
                <a:solidFill>
                  <a:srgbClr val="FFFFFF"/>
                </a:solidFill>
                <a:latin typeface="Roboto-Regular" pitchFamily="34" charset="0"/>
                <a:ea typeface="Roboto-Regular" pitchFamily="34" charset="-122"/>
                <a:cs typeface="Roboto-Regular" pitchFamily="34" charset="-120"/>
              </a:rPr>
              <a:t>www.bradfordvts.co.uk | Slide 4 of 14</a:t>
            </a:r>
            <a:endParaRPr lang="en-US" sz="975" dirty="0"/>
          </a:p>
        </p:txBody>
      </p:sp>
      <p:sp>
        <p:nvSpPr>
          <p:cNvPr id="26" name="SK-4-text-25"/>
          <p:cNvSpPr/>
          <p:nvPr/>
        </p:nvSpPr>
        <p:spPr>
          <a:xfrm>
            <a:off x="11020425" y="142875"/>
            <a:ext cx="911423" cy="185738"/>
          </a:xfrm>
          <a:prstGeom prst="rect">
            <a:avLst/>
          </a:prstGeom>
          <a:noFill/>
          <a:ln/>
        </p:spPr>
        <p:txBody>
          <a:bodyPr vert="horz" wrap="none" lIns="0" tIns="0" rIns="0" bIns="0" rtlCol="0" anchor="ctr"/>
          <a:lstStyle/>
          <a:p>
            <a:pPr marL="0" indent="0" algn="r">
              <a:lnSpc>
                <a:spcPts val="1463"/>
              </a:lnSpc>
              <a:buNone/>
            </a:pPr>
            <a:r>
              <a:rPr lang="en-US" sz="1125" dirty="0">
                <a:solidFill>
                  <a:srgbClr val="FFFFFF"/>
                </a:solidFill>
                <a:latin typeface="Montserrat" pitchFamily="34" charset="0"/>
                <a:ea typeface="Montserrat" pitchFamily="34" charset="-122"/>
                <a:cs typeface="Montserrat" pitchFamily="34" charset="-120"/>
              </a:rPr>
              <a:t>May 2026</a:t>
            </a:r>
            <a:endParaRPr lang="en-US" sz="1125" dirty="0"/>
          </a:p>
        </p:txBody>
      </p:sp>
      <p:sp>
        <p:nvSpPr>
          <p:cNvPr id="27" name="SK-4-text-26"/>
          <p:cNvSpPr/>
          <p:nvPr/>
        </p:nvSpPr>
        <p:spPr>
          <a:xfrm>
            <a:off x="400050" y="6657975"/>
            <a:ext cx="7231380" cy="123825"/>
          </a:xfrm>
          <a:prstGeom prst="rect">
            <a:avLst/>
          </a:prstGeom>
          <a:noFill/>
          <a:ln/>
        </p:spPr>
        <p:txBody>
          <a:bodyPr vert="horz" wrap="none" lIns="0" tIns="0" rIns="0" bIns="0" rtlCol="0" anchor="ctr"/>
          <a:lstStyle/>
          <a:p>
            <a:pPr marL="0" indent="0">
              <a:lnSpc>
                <a:spcPts val="975"/>
              </a:lnSpc>
              <a:buNone/>
            </a:pPr>
            <a:r>
              <a:rPr lang="en-US" sz="975" dirty="0">
                <a:solidFill>
                  <a:srgbClr val="FFFFFF"/>
                </a:solidFill>
                <a:latin typeface="Roboto-Regular" pitchFamily="34" charset="0"/>
                <a:ea typeface="Roboto-Regular" pitchFamily="34" charset="-122"/>
                <a:cs typeface="Roboto-Regular" pitchFamily="34" charset="-120"/>
              </a:rPr>
              <a:t>Bradford VTS | Ear Conditions in GP | May 2026</a:t>
            </a:r>
            <a:endParaRPr lang="en-US" sz="975" dirty="0"/>
          </a:p>
        </p:txBody>
      </p:sp>
      <p:sp>
        <p:nvSpPr>
          <p:cNvPr id="28" name="SK-4-text-27"/>
          <p:cNvSpPr/>
          <p:nvPr/>
        </p:nvSpPr>
        <p:spPr>
          <a:xfrm>
            <a:off x="5159127" y="6657975"/>
            <a:ext cx="1959173" cy="123825"/>
          </a:xfrm>
          <a:prstGeom prst="rect">
            <a:avLst/>
          </a:prstGeom>
          <a:noFill/>
          <a:ln/>
        </p:spPr>
        <p:txBody>
          <a:bodyPr vert="horz" wrap="none" lIns="0" tIns="0" rIns="0" bIns="0" rtlCol="0" anchor="ctr"/>
          <a:lstStyle/>
          <a:p>
            <a:pPr marL="0" indent="0" algn="ctr">
              <a:lnSpc>
                <a:spcPts val="975"/>
              </a:lnSpc>
              <a:buNone/>
            </a:pPr>
            <a:r>
              <a:rPr lang="en-US" sz="975" dirty="0">
                <a:solidFill>
                  <a:srgbClr val="FFFFFF"/>
                </a:solidFill>
                <a:latin typeface="Roboto-Regular" pitchFamily="34" charset="0"/>
                <a:ea typeface="Roboto-Regular" pitchFamily="34" charset="-122"/>
                <a:cs typeface="Roboto-Regular" pitchFamily="34" charset="-120"/>
              </a:rPr>
              <a:t>NICE NG233 (August 2023)</a:t>
            </a:r>
            <a:endParaRPr lang="en-US" sz="975" dirty="0"/>
          </a:p>
        </p:txBody>
      </p:sp>
      <p:sp>
        <p:nvSpPr>
          <p:cNvPr id="29" name="SK-4-text-28"/>
          <p:cNvSpPr/>
          <p:nvPr/>
        </p:nvSpPr>
        <p:spPr>
          <a:xfrm>
            <a:off x="9248775" y="5267325"/>
            <a:ext cx="2943225" cy="136178"/>
          </a:xfrm>
          <a:prstGeom prst="rect">
            <a:avLst/>
          </a:prstGeom>
          <a:noFill/>
          <a:ln/>
        </p:spPr>
        <p:txBody>
          <a:bodyPr vert="horz" wrap="none" lIns="0" tIns="0" rIns="0" bIns="0" rtlCol="0" anchor="ctr"/>
          <a:lstStyle/>
          <a:p>
            <a:pPr marL="0" indent="0">
              <a:lnSpc>
                <a:spcPts val="1073"/>
              </a:lnSpc>
              <a:buNone/>
            </a:pPr>
            <a:r>
              <a:rPr lang="en-US" sz="975" dirty="0">
                <a:solidFill>
                  <a:srgbClr val="303030"/>
                </a:solidFill>
                <a:latin typeface="Roboto-Regular" pitchFamily="34" charset="0"/>
                <a:ea typeface="Roboto-Regular" pitchFamily="34" charset="-122"/>
                <a:cs typeface="Roboto-Regular" pitchFamily="34" charset="-120"/>
              </a:rPr>
              <a:t>Amber / opaque TM — loss of light reflex</a:t>
            </a:r>
            <a:endParaRPr lang="en-US" sz="975" dirty="0"/>
          </a:p>
        </p:txBody>
      </p:sp>
      <p:sp>
        <p:nvSpPr>
          <p:cNvPr id="30" name="SK-4-text-29"/>
          <p:cNvSpPr/>
          <p:nvPr/>
        </p:nvSpPr>
        <p:spPr>
          <a:xfrm>
            <a:off x="9286875" y="3448050"/>
            <a:ext cx="2905125" cy="136178"/>
          </a:xfrm>
          <a:prstGeom prst="rect">
            <a:avLst/>
          </a:prstGeom>
          <a:noFill/>
          <a:ln/>
        </p:spPr>
        <p:txBody>
          <a:bodyPr vert="horz" wrap="none" lIns="0" tIns="0" rIns="0" bIns="0" rtlCol="0" anchor="ctr"/>
          <a:lstStyle/>
          <a:p>
            <a:pPr marL="0" indent="0">
              <a:lnSpc>
                <a:spcPts val="1073"/>
              </a:lnSpc>
              <a:buNone/>
            </a:pPr>
            <a:r>
              <a:rPr lang="en-US" sz="975" b="1" dirty="0">
                <a:solidFill>
                  <a:srgbClr val="303030"/>
                </a:solidFill>
                <a:latin typeface="Montserrat" pitchFamily="34" charset="0"/>
                <a:ea typeface="Montserrat" pitchFamily="34" charset="-122"/>
                <a:cs typeface="Montserrat" pitchFamily="34" charset="-120"/>
              </a:rPr>
              <a:t>Tympanic membrane appearance</a:t>
            </a:r>
            <a:endParaRPr lang="en-US" sz="975"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SK-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5-img-2" descr="preencoded.png"/>
          <p:cNvPicPr>
            <a:picLocks noChangeAspect="1"/>
          </p:cNvPicPr>
          <p:nvPr/>
        </p:nvPicPr>
        <p:blipFill>
          <a:blip r:embed="rId4"/>
          <a:stretch>
            <a:fillRect/>
          </a:stretch>
        </p:blipFill>
        <p:spPr>
          <a:xfrm>
            <a:off x="10411867" y="4539853"/>
            <a:ext cx="938659" cy="946398"/>
          </a:xfrm>
          <a:prstGeom prst="rect">
            <a:avLst/>
          </a:prstGeom>
        </p:spPr>
      </p:pic>
      <p:pic>
        <p:nvPicPr>
          <p:cNvPr id="4" name="SK-5-img-3" descr="preencoded.png"/>
          <p:cNvPicPr>
            <a:picLocks noChangeAspect="1"/>
          </p:cNvPicPr>
          <p:nvPr/>
        </p:nvPicPr>
        <p:blipFill>
          <a:blip r:embed="rId5"/>
          <a:stretch>
            <a:fillRect/>
          </a:stretch>
        </p:blipFill>
        <p:spPr>
          <a:xfrm>
            <a:off x="4730353" y="4402782"/>
            <a:ext cx="999679" cy="1021705"/>
          </a:xfrm>
          <a:prstGeom prst="rect">
            <a:avLst/>
          </a:prstGeom>
        </p:spPr>
      </p:pic>
      <p:sp>
        <p:nvSpPr>
          <p:cNvPr id="5" name="SK-5-text-4"/>
          <p:cNvSpPr/>
          <p:nvPr/>
        </p:nvSpPr>
        <p:spPr>
          <a:xfrm>
            <a:off x="466725" y="647700"/>
            <a:ext cx="11725275" cy="454670"/>
          </a:xfrm>
          <a:prstGeom prst="rect">
            <a:avLst/>
          </a:prstGeom>
          <a:noFill/>
          <a:ln/>
        </p:spPr>
        <p:txBody>
          <a:bodyPr vert="horz" wrap="none" lIns="0" tIns="0" rIns="0" bIns="0" rtlCol="0" anchor="ctr"/>
          <a:lstStyle/>
          <a:p>
            <a:pPr marL="0" indent="0">
              <a:lnSpc>
                <a:spcPts val="3580"/>
              </a:lnSpc>
              <a:buNone/>
            </a:pPr>
            <a:r>
              <a:rPr lang="en-US" sz="2775" b="1" dirty="0">
                <a:solidFill>
                  <a:srgbClr val="2B3A42"/>
                </a:solidFill>
                <a:latin typeface="Noto Sans KR" pitchFamily="34" charset="0"/>
                <a:ea typeface="Noto Sans KR" pitchFamily="34" charset="-122"/>
                <a:cs typeface="Noto Sans KR" pitchFamily="34" charset="-120"/>
              </a:rPr>
              <a:t>Chronic Ear Disease: Safe vs. Unsafe Perforation</a:t>
            </a:r>
            <a:endParaRPr lang="en-US" sz="2775" dirty="0"/>
          </a:p>
        </p:txBody>
      </p:sp>
      <p:sp>
        <p:nvSpPr>
          <p:cNvPr id="6" name="SK-5-text-5"/>
          <p:cNvSpPr/>
          <p:nvPr/>
        </p:nvSpPr>
        <p:spPr>
          <a:xfrm>
            <a:off x="1662559" y="2152650"/>
            <a:ext cx="3237458" cy="228600"/>
          </a:xfrm>
          <a:prstGeom prst="rect">
            <a:avLst/>
          </a:prstGeom>
          <a:noFill/>
          <a:ln/>
        </p:spPr>
        <p:txBody>
          <a:bodyPr vert="horz" wrap="none" lIns="0" tIns="0" rIns="0" bIns="0" rtlCol="0" anchor="ctr"/>
          <a:lstStyle/>
          <a:p>
            <a:pPr marL="0" indent="0" algn="ctr">
              <a:lnSpc>
                <a:spcPts val="1800"/>
              </a:lnSpc>
              <a:buNone/>
            </a:pPr>
            <a:r>
              <a:rPr lang="en-US" sz="1500" b="1" dirty="0">
                <a:solidFill>
                  <a:srgbClr val="1F7A4D"/>
                </a:solidFill>
                <a:latin typeface="Noto Sans KR" pitchFamily="34" charset="0"/>
                <a:ea typeface="Noto Sans KR" pitchFamily="34" charset="-122"/>
                <a:cs typeface="Noto Sans KR" pitchFamily="34" charset="-120"/>
              </a:rPr>
              <a:t>✔ Tubotympanic (Safe Type)</a:t>
            </a:r>
            <a:endParaRPr lang="en-US" sz="1500" dirty="0"/>
          </a:p>
        </p:txBody>
      </p:sp>
      <p:sp>
        <p:nvSpPr>
          <p:cNvPr id="7" name="SK-5-text-6"/>
          <p:cNvSpPr/>
          <p:nvPr/>
        </p:nvSpPr>
        <p:spPr>
          <a:xfrm>
            <a:off x="7263705" y="2152650"/>
            <a:ext cx="3436590" cy="228600"/>
          </a:xfrm>
          <a:prstGeom prst="rect">
            <a:avLst/>
          </a:prstGeom>
          <a:noFill/>
          <a:ln/>
        </p:spPr>
        <p:txBody>
          <a:bodyPr vert="horz" wrap="none" lIns="0" tIns="0" rIns="0" bIns="0" rtlCol="0" anchor="ctr"/>
          <a:lstStyle/>
          <a:p>
            <a:pPr marL="0" indent="0" algn="ctr">
              <a:lnSpc>
                <a:spcPts val="1800"/>
              </a:lnSpc>
              <a:buNone/>
            </a:pPr>
            <a:r>
              <a:rPr lang="en-US" sz="1500" b="1" dirty="0">
                <a:solidFill>
                  <a:srgbClr val="D32F2F"/>
                </a:solidFill>
                <a:latin typeface="Noto Sans KR" pitchFamily="34" charset="0"/>
                <a:ea typeface="Noto Sans KR" pitchFamily="34" charset="-122"/>
                <a:cs typeface="Noto Sans KR" pitchFamily="34" charset="-120"/>
              </a:rPr>
              <a:t>⚠ Atticoantral (Unsafe Type)</a:t>
            </a:r>
            <a:endParaRPr lang="en-US" sz="1500" dirty="0"/>
          </a:p>
        </p:txBody>
      </p:sp>
      <p:sp>
        <p:nvSpPr>
          <p:cNvPr id="8" name="SK-5-text-7"/>
          <p:cNvSpPr/>
          <p:nvPr/>
        </p:nvSpPr>
        <p:spPr>
          <a:xfrm>
            <a:off x="466725" y="123825"/>
            <a:ext cx="8001000" cy="228600"/>
          </a:xfrm>
          <a:prstGeom prst="rect">
            <a:avLst/>
          </a:prstGeom>
          <a:noFill/>
          <a:ln/>
        </p:spPr>
        <p:txBody>
          <a:bodyPr vert="horz" wrap="none" lIns="0" tIns="0" rIns="0" bIns="0" rtlCol="0" anchor="ctr"/>
          <a:lstStyle/>
          <a:p>
            <a:pPr marL="0" indent="0">
              <a:lnSpc>
                <a:spcPts val="1800"/>
              </a:lnSpc>
              <a:buNone/>
            </a:pPr>
            <a:r>
              <a:rPr lang="en-US" sz="1500" b="1" dirty="0">
                <a:solidFill>
                  <a:srgbClr val="FFFFFF"/>
                </a:solidFill>
                <a:latin typeface="Noto Sans KR" pitchFamily="34" charset="0"/>
                <a:ea typeface="Noto Sans KR" pitchFamily="34" charset="-122"/>
                <a:cs typeface="Noto Sans KR" pitchFamily="34" charset="-120"/>
              </a:rPr>
              <a:t>Bradford VTS | Ear Conditions in GP</a:t>
            </a:r>
            <a:endParaRPr lang="en-US" sz="1500" dirty="0"/>
          </a:p>
        </p:txBody>
      </p:sp>
      <p:sp>
        <p:nvSpPr>
          <p:cNvPr id="9" name="SK-5-text-8"/>
          <p:cNvSpPr/>
          <p:nvPr/>
        </p:nvSpPr>
        <p:spPr>
          <a:xfrm>
            <a:off x="754899" y="5972547"/>
            <a:ext cx="11725275" cy="162818"/>
          </a:xfrm>
          <a:prstGeom prst="rect">
            <a:avLst/>
          </a:prstGeom>
          <a:noFill/>
          <a:ln/>
        </p:spPr>
        <p:txBody>
          <a:bodyPr vert="horz" wrap="none" lIns="0" tIns="0" rIns="0" bIns="0" rtlCol="0" anchor="ctr"/>
          <a:lstStyle/>
          <a:p>
            <a:pPr marL="0" indent="0">
              <a:lnSpc>
                <a:spcPts val="1283"/>
              </a:lnSpc>
              <a:buNone/>
            </a:pPr>
            <a:r>
              <a:rPr lang="en-US" sz="1125" b="1" dirty="0">
                <a:solidFill>
                  <a:srgbClr val="2B3A42"/>
                </a:solidFill>
                <a:latin typeface="Noto Sans KR" pitchFamily="34" charset="0"/>
                <a:ea typeface="Noto Sans KR" pitchFamily="34" charset="-122"/>
                <a:cs typeface="Noto Sans KR" pitchFamily="34" charset="-120"/>
              </a:rPr>
              <a:t>⚠ Aminoglycoside Ear Drops (Neomycin, Framycetin) — NOT safe with TM perforation → risk of ototoxicity</a:t>
            </a:r>
            <a:endParaRPr lang="en-US" sz="1125" dirty="0"/>
          </a:p>
        </p:txBody>
      </p:sp>
      <p:sp>
        <p:nvSpPr>
          <p:cNvPr id="10" name="SK-5-text-9"/>
          <p:cNvSpPr/>
          <p:nvPr/>
        </p:nvSpPr>
        <p:spPr>
          <a:xfrm>
            <a:off x="754899" y="6208067"/>
            <a:ext cx="9029700" cy="128588"/>
          </a:xfrm>
          <a:prstGeom prst="rect">
            <a:avLst/>
          </a:prstGeom>
          <a:noFill/>
          <a:ln/>
        </p:spPr>
        <p:txBody>
          <a:bodyPr vert="horz" wrap="none" lIns="0" tIns="0" rIns="0" bIns="0" rtlCol="0" anchor="ctr"/>
          <a:lstStyle/>
          <a:p>
            <a:pPr marL="0" indent="0">
              <a:lnSpc>
                <a:spcPts val="1013"/>
              </a:lnSpc>
              <a:buNone/>
            </a:pPr>
            <a:r>
              <a:rPr lang="en-US" sz="1125" b="1" dirty="0">
                <a:solidFill>
                  <a:srgbClr val="2B3A42"/>
                </a:solidFill>
                <a:latin typeface="Noto Sans KR" pitchFamily="34" charset="0"/>
                <a:ea typeface="Noto Sans KR" pitchFamily="34" charset="-122"/>
                <a:cs typeface="Noto Sans KR" pitchFamily="34" charset="-120"/>
              </a:rPr>
              <a:t>✔ Ciprofloxacin ear drops — safe with TM perforation</a:t>
            </a:r>
            <a:endParaRPr lang="en-US" sz="1125" dirty="0"/>
          </a:p>
        </p:txBody>
      </p:sp>
      <p:sp>
        <p:nvSpPr>
          <p:cNvPr id="11" name="SK-5-text-10"/>
          <p:cNvSpPr/>
          <p:nvPr/>
        </p:nvSpPr>
        <p:spPr>
          <a:xfrm>
            <a:off x="466725" y="1352550"/>
            <a:ext cx="8023860" cy="186928"/>
          </a:xfrm>
          <a:prstGeom prst="rect">
            <a:avLst/>
          </a:prstGeom>
          <a:noFill/>
          <a:ln/>
        </p:spPr>
        <p:txBody>
          <a:bodyPr vert="horz" wrap="none" lIns="0" tIns="0" rIns="0" bIns="0" rtlCol="0" anchor="ctr"/>
          <a:lstStyle/>
          <a:p>
            <a:pPr marL="0" indent="0">
              <a:lnSpc>
                <a:spcPts val="1472"/>
              </a:lnSpc>
              <a:buNone/>
            </a:pPr>
            <a:r>
              <a:rPr lang="en-US" sz="1350" i="1" dirty="0">
                <a:solidFill>
                  <a:srgbClr val="595959"/>
                </a:solidFill>
                <a:latin typeface="Noto Sans KR" pitchFamily="34" charset="0"/>
                <a:ea typeface="Noto Sans KR" pitchFamily="34" charset="-122"/>
                <a:cs typeface="Noto Sans KR" pitchFamily="34" charset="-120"/>
              </a:rPr>
              <a:t>CSOM — Chronic Suppurative Otitis Media</a:t>
            </a:r>
            <a:endParaRPr lang="en-US" sz="1350" dirty="0"/>
          </a:p>
        </p:txBody>
      </p:sp>
      <p:sp>
        <p:nvSpPr>
          <p:cNvPr id="12" name="SK-5-text-11"/>
          <p:cNvSpPr/>
          <p:nvPr/>
        </p:nvSpPr>
        <p:spPr>
          <a:xfrm>
            <a:off x="435173" y="1620441"/>
            <a:ext cx="12192000" cy="192732"/>
          </a:xfrm>
          <a:prstGeom prst="rect">
            <a:avLst/>
          </a:prstGeom>
          <a:noFill/>
          <a:ln/>
        </p:spPr>
        <p:txBody>
          <a:bodyPr vert="horz" wrap="none" lIns="0" tIns="0" rIns="0" bIns="0" rtlCol="0" anchor="ctr"/>
          <a:lstStyle/>
          <a:p>
            <a:pPr marL="0" indent="0">
              <a:lnSpc>
                <a:spcPts val="1517"/>
              </a:lnSpc>
              <a:buNone/>
            </a:pPr>
            <a:r>
              <a:rPr lang="en-US" sz="1275" i="1" dirty="0">
                <a:solidFill>
                  <a:srgbClr val="2B3A42"/>
                </a:solidFill>
                <a:latin typeface="Noto Sans KR" pitchFamily="34" charset="0"/>
                <a:ea typeface="Noto Sans KR" pitchFamily="34" charset="-122"/>
                <a:cs typeface="Noto Sans KR" pitchFamily="34" charset="-120"/>
              </a:rPr>
              <a:t>Identifying perforation type determines urgency — one requires routine ENT review; the other is a cholesteatoma until proven otherwise.</a:t>
            </a:r>
            <a:endParaRPr lang="en-US" sz="1275" dirty="0"/>
          </a:p>
        </p:txBody>
      </p:sp>
      <p:sp>
        <p:nvSpPr>
          <p:cNvPr id="13" name="SK-5-text-12"/>
          <p:cNvSpPr/>
          <p:nvPr/>
        </p:nvSpPr>
        <p:spPr>
          <a:xfrm>
            <a:off x="10953750" y="161925"/>
            <a:ext cx="869603" cy="181421"/>
          </a:xfrm>
          <a:prstGeom prst="rect">
            <a:avLst/>
          </a:prstGeom>
          <a:noFill/>
          <a:ln/>
        </p:spPr>
        <p:txBody>
          <a:bodyPr vert="horz" wrap="none" lIns="0" tIns="0" rIns="0" bIns="0" rtlCol="0" anchor="ctr"/>
          <a:lstStyle/>
          <a:p>
            <a:pPr marL="0" indent="0" algn="r">
              <a:lnSpc>
                <a:spcPts val="1428"/>
              </a:lnSpc>
              <a:buNone/>
            </a:pPr>
            <a:r>
              <a:rPr lang="en-US" sz="1200" dirty="0">
                <a:solidFill>
                  <a:srgbClr val="FFFFFF"/>
                </a:solidFill>
                <a:latin typeface="Noto Sans KR" pitchFamily="34" charset="0"/>
                <a:ea typeface="Noto Sans KR" pitchFamily="34" charset="-122"/>
                <a:cs typeface="Noto Sans KR" pitchFamily="34" charset="-120"/>
              </a:rPr>
              <a:t>May 2026</a:t>
            </a:r>
            <a:endParaRPr lang="en-US" sz="1200" dirty="0"/>
          </a:p>
        </p:txBody>
      </p:sp>
      <p:sp>
        <p:nvSpPr>
          <p:cNvPr id="14" name="SK-5-text-13"/>
          <p:cNvSpPr/>
          <p:nvPr/>
        </p:nvSpPr>
        <p:spPr>
          <a:xfrm>
            <a:off x="4555331" y="5505450"/>
            <a:ext cx="1414463" cy="134987"/>
          </a:xfrm>
          <a:prstGeom prst="rect">
            <a:avLst/>
          </a:prstGeom>
          <a:noFill/>
          <a:ln/>
        </p:spPr>
        <p:txBody>
          <a:bodyPr vert="horz" wrap="none" lIns="0" tIns="0" rIns="0" bIns="0" rtlCol="0" anchor="ctr"/>
          <a:lstStyle/>
          <a:p>
            <a:pPr marL="0" indent="0" algn="ctr">
              <a:lnSpc>
                <a:spcPts val="1063"/>
              </a:lnSpc>
              <a:buNone/>
            </a:pPr>
            <a:r>
              <a:rPr lang="en-US" sz="975" i="1" dirty="0">
                <a:solidFill>
                  <a:srgbClr val="2B3A42"/>
                </a:solidFill>
                <a:latin typeface="Noto Sans KR" pitchFamily="34" charset="0"/>
                <a:ea typeface="Noto Sans KR" pitchFamily="34" charset="-122"/>
                <a:cs typeface="Noto Sans KR" pitchFamily="34" charset="-120"/>
              </a:rPr>
              <a:t>Central perforation</a:t>
            </a:r>
            <a:endParaRPr lang="en-US" sz="975" dirty="0"/>
          </a:p>
        </p:txBody>
      </p:sp>
      <p:sp>
        <p:nvSpPr>
          <p:cNvPr id="15" name="SK-5-text-14"/>
          <p:cNvSpPr/>
          <p:nvPr/>
        </p:nvSpPr>
        <p:spPr>
          <a:xfrm>
            <a:off x="10027444" y="5505450"/>
            <a:ext cx="1728788" cy="134987"/>
          </a:xfrm>
          <a:prstGeom prst="rect">
            <a:avLst/>
          </a:prstGeom>
          <a:noFill/>
          <a:ln/>
        </p:spPr>
        <p:txBody>
          <a:bodyPr vert="horz" wrap="none" lIns="0" tIns="0" rIns="0" bIns="0" rtlCol="0" anchor="ctr"/>
          <a:lstStyle/>
          <a:p>
            <a:pPr marL="0" indent="0" algn="ctr">
              <a:lnSpc>
                <a:spcPts val="1063"/>
              </a:lnSpc>
              <a:buNone/>
            </a:pPr>
            <a:r>
              <a:rPr lang="en-US" sz="975" i="1" dirty="0">
                <a:solidFill>
                  <a:srgbClr val="2B3A42"/>
                </a:solidFill>
                <a:latin typeface="Noto Sans KR" pitchFamily="34" charset="0"/>
                <a:ea typeface="Noto Sans KR" pitchFamily="34" charset="-122"/>
                <a:cs typeface="Noto Sans KR" pitchFamily="34" charset="-120"/>
              </a:rPr>
              <a:t>Attic perforation + crust</a:t>
            </a:r>
            <a:endParaRPr lang="en-US" sz="975" dirty="0"/>
          </a:p>
        </p:txBody>
      </p:sp>
      <p:sp>
        <p:nvSpPr>
          <p:cNvPr id="16" name="SK-5-text-15"/>
          <p:cNvSpPr/>
          <p:nvPr/>
        </p:nvSpPr>
        <p:spPr>
          <a:xfrm>
            <a:off x="2338388" y="2457450"/>
            <a:ext cx="1781175" cy="181421"/>
          </a:xfrm>
          <a:prstGeom prst="rect">
            <a:avLst/>
          </a:prstGeom>
          <a:noFill/>
          <a:ln/>
        </p:spPr>
        <p:txBody>
          <a:bodyPr vert="horz" wrap="none" lIns="0" tIns="0" rIns="0" bIns="0" rtlCol="0" anchor="ctr"/>
          <a:lstStyle/>
          <a:p>
            <a:pPr marL="0" indent="0" algn="ctr">
              <a:lnSpc>
                <a:spcPts val="1428"/>
              </a:lnSpc>
              <a:buNone/>
            </a:pPr>
            <a:r>
              <a:rPr lang="en-US" sz="1200" dirty="0">
                <a:solidFill>
                  <a:srgbClr val="2B3A42"/>
                </a:solidFill>
                <a:latin typeface="Noto Sans KR" pitchFamily="34" charset="0"/>
                <a:ea typeface="Noto Sans KR" pitchFamily="34" charset="-122"/>
                <a:cs typeface="Noto Sans KR" pitchFamily="34" charset="-120"/>
              </a:rPr>
              <a:t>Central Perforation</a:t>
            </a:r>
            <a:endParaRPr lang="en-US" sz="1200" dirty="0"/>
          </a:p>
        </p:txBody>
      </p:sp>
      <p:sp>
        <p:nvSpPr>
          <p:cNvPr id="17" name="SK-5-text-16"/>
          <p:cNvSpPr/>
          <p:nvPr/>
        </p:nvSpPr>
        <p:spPr>
          <a:xfrm>
            <a:off x="7695158" y="2457450"/>
            <a:ext cx="2535436" cy="181421"/>
          </a:xfrm>
          <a:prstGeom prst="rect">
            <a:avLst/>
          </a:prstGeom>
          <a:noFill/>
          <a:ln/>
        </p:spPr>
        <p:txBody>
          <a:bodyPr vert="horz" wrap="none" lIns="0" tIns="0" rIns="0" bIns="0" rtlCol="0" anchor="ctr"/>
          <a:lstStyle/>
          <a:p>
            <a:pPr marL="0" indent="0" algn="ctr">
              <a:lnSpc>
                <a:spcPts val="1428"/>
              </a:lnSpc>
              <a:buNone/>
            </a:pPr>
            <a:r>
              <a:rPr lang="en-US" sz="1200" dirty="0">
                <a:solidFill>
                  <a:srgbClr val="2B3A42"/>
                </a:solidFill>
                <a:latin typeface="Noto Sans KR" pitchFamily="34" charset="0"/>
                <a:ea typeface="Noto Sans KR" pitchFamily="34" charset="-122"/>
                <a:cs typeface="Noto Sans KR" pitchFamily="34" charset="-120"/>
              </a:rPr>
              <a:t>Attic / Marginal Perforation</a:t>
            </a:r>
            <a:endParaRPr lang="en-US" sz="1200" dirty="0"/>
          </a:p>
        </p:txBody>
      </p:sp>
      <p:sp>
        <p:nvSpPr>
          <p:cNvPr id="18" name="SK-5-text-17"/>
          <p:cNvSpPr/>
          <p:nvPr/>
        </p:nvSpPr>
        <p:spPr>
          <a:xfrm>
            <a:off x="590550" y="2800350"/>
            <a:ext cx="5940623" cy="1135559"/>
          </a:xfrm>
          <a:prstGeom prst="rect">
            <a:avLst/>
          </a:prstGeom>
          <a:noFill/>
          <a:ln/>
        </p:spPr>
        <p:txBody>
          <a:bodyPr vert="horz" wrap="none" lIns="0" tIns="0" rIns="0" bIns="0" rtlCol="0" anchor="ctr"/>
          <a:lstStyle/>
          <a:p>
            <a:pPr marL="0" indent="0">
              <a:lnSpc>
                <a:spcPts val="1788"/>
              </a:lnSpc>
              <a:buNone/>
            </a:pPr>
            <a:r>
              <a:rPr lang="en-US" sz="1200" dirty="0">
                <a:solidFill>
                  <a:srgbClr val="2B3A42"/>
                </a:solidFill>
                <a:latin typeface="Noto Sans KR" pitchFamily="34" charset="0"/>
                <a:ea typeface="Noto Sans KR" pitchFamily="34" charset="-122"/>
                <a:cs typeface="Noto Sans KR" pitchFamily="34" charset="-120"/>
              </a:rPr>
              <a:t>• Perforation site: Central — does not involve the attic or margins of
the TM
• Discharge: Mucopurulent, odourless or mildly malodorous
• Hearing loss: Conductive — proportional to perforation size
• Risk: Lower — no cholesteatoma; generally benign course</a:t>
            </a:r>
            <a:endParaRPr lang="en-US" sz="1200" dirty="0"/>
          </a:p>
        </p:txBody>
      </p:sp>
      <p:sp>
        <p:nvSpPr>
          <p:cNvPr id="19" name="SK-5-text-18"/>
          <p:cNvSpPr/>
          <p:nvPr/>
        </p:nvSpPr>
        <p:spPr>
          <a:xfrm>
            <a:off x="714375" y="4238625"/>
            <a:ext cx="4641503" cy="1362670"/>
          </a:xfrm>
          <a:prstGeom prst="rect">
            <a:avLst/>
          </a:prstGeom>
          <a:noFill/>
          <a:ln/>
        </p:spPr>
        <p:txBody>
          <a:bodyPr vert="horz" wrap="none" lIns="0" tIns="0" rIns="0" bIns="0" rtlCol="0" anchor="ctr"/>
          <a:lstStyle/>
          <a:p>
            <a:pPr marL="0" indent="0">
              <a:lnSpc>
                <a:spcPts val="1788"/>
              </a:lnSpc>
              <a:buNone/>
            </a:pPr>
            <a:r>
              <a:rPr lang="en-US" sz="1200" dirty="0">
                <a:solidFill>
                  <a:srgbClr val="2B3A42"/>
                </a:solidFill>
                <a:latin typeface="Noto Sans KR" pitchFamily="34" charset="0"/>
                <a:ea typeface="Noto Sans KR" pitchFamily="34" charset="-122"/>
                <a:cs typeface="Noto Sans KR" pitchFamily="34" charset="-120"/>
              </a:rPr>
              <a:t>Management
→ Ear toilet (aural microsuction or dry mopping)
→ Topical antibiotics — ciprofloxacin drops
(safe with TM perforation)
→ Dry ear precautions — no swimming, no water in ear
→ ENT review — non-urgent; consider myringoplasty</a:t>
            </a:r>
            <a:endParaRPr lang="en-US" sz="1200" dirty="0"/>
          </a:p>
        </p:txBody>
      </p:sp>
      <p:sp>
        <p:nvSpPr>
          <p:cNvPr id="20" name="SK-5-text-19"/>
          <p:cNvSpPr/>
          <p:nvPr/>
        </p:nvSpPr>
        <p:spPr>
          <a:xfrm>
            <a:off x="6477000" y="2781151"/>
            <a:ext cx="6150173" cy="1135559"/>
          </a:xfrm>
          <a:prstGeom prst="rect">
            <a:avLst/>
          </a:prstGeom>
          <a:noFill/>
          <a:ln/>
        </p:spPr>
        <p:txBody>
          <a:bodyPr vert="horz" wrap="none" lIns="0" tIns="0" rIns="0" bIns="0" rtlCol="0" anchor="ctr"/>
          <a:lstStyle/>
          <a:p>
            <a:pPr marL="0" indent="0">
              <a:lnSpc>
                <a:spcPts val="1788"/>
              </a:lnSpc>
              <a:buNone/>
            </a:pPr>
            <a:r>
              <a:rPr lang="en-US" sz="1200" dirty="0">
                <a:solidFill>
                  <a:srgbClr val="2B3A42"/>
                </a:solidFill>
                <a:latin typeface="Noto Sans KR" pitchFamily="34" charset="0"/>
                <a:ea typeface="Noto Sans KR" pitchFamily="34" charset="-122"/>
                <a:cs typeface="Noto Sans KR" pitchFamily="34" charset="-120"/>
              </a:rPr>
              <a:t>• Perforation site: Attic (Shrapnell's membrane) or marginal — involves
the posterosuperior TM
• Discharge: Offensive, foul-smelling, keratin-laden — a key clinical alarm
• Hearing loss: Conductive ± sensorineural if ossicular chain eroded
• Risk: HIGH — cholesteatoma until proven otherwise</a:t>
            </a:r>
            <a:endParaRPr lang="en-US" sz="1200" dirty="0"/>
          </a:p>
        </p:txBody>
      </p:sp>
      <p:sp>
        <p:nvSpPr>
          <p:cNvPr id="21" name="SK-5-text-20"/>
          <p:cNvSpPr/>
          <p:nvPr/>
        </p:nvSpPr>
        <p:spPr>
          <a:xfrm>
            <a:off x="6686550" y="4514850"/>
            <a:ext cx="3824288" cy="1135559"/>
          </a:xfrm>
          <a:prstGeom prst="rect">
            <a:avLst/>
          </a:prstGeom>
          <a:noFill/>
          <a:ln/>
        </p:spPr>
        <p:txBody>
          <a:bodyPr vert="horz" wrap="none" lIns="0" tIns="0" rIns="0" bIns="0" rtlCol="0" anchor="ctr"/>
          <a:lstStyle/>
          <a:p>
            <a:pPr marL="0" indent="0">
              <a:lnSpc>
                <a:spcPts val="1788"/>
              </a:lnSpc>
              <a:buNone/>
            </a:pPr>
            <a:r>
              <a:rPr lang="en-US" sz="1200" dirty="0">
                <a:solidFill>
                  <a:srgbClr val="2B3A42"/>
                </a:solidFill>
                <a:latin typeface="Noto Sans KR" pitchFamily="34" charset="0"/>
                <a:ea typeface="Noto Sans KR" pitchFamily="34" charset="-122"/>
                <a:cs typeface="Noto Sans KR" pitchFamily="34" charset="-120"/>
              </a:rPr>
              <a:t>Management
→ Do NOT manage in primary care
→ Urgent ENT referral — clinic within 2 weeks
→ If facial nerve palsy, severe pain, or systemic
illness: same-day ENT</a:t>
            </a:r>
            <a:endParaRPr lang="en-US" sz="1200" dirty="0"/>
          </a:p>
        </p:txBody>
      </p:sp>
      <p:sp>
        <p:nvSpPr>
          <p:cNvPr id="22" name="SK-5-text-21"/>
          <p:cNvSpPr/>
          <p:nvPr/>
        </p:nvSpPr>
        <p:spPr>
          <a:xfrm>
            <a:off x="6686550" y="4067175"/>
            <a:ext cx="5207198" cy="397371"/>
          </a:xfrm>
          <a:prstGeom prst="rect">
            <a:avLst/>
          </a:prstGeom>
          <a:noFill/>
          <a:ln/>
        </p:spPr>
        <p:txBody>
          <a:bodyPr vert="horz" wrap="none" lIns="0" tIns="0" rIns="0" bIns="0" rtlCol="0" anchor="ctr"/>
          <a:lstStyle/>
          <a:p>
            <a:pPr marL="0" indent="0">
              <a:lnSpc>
                <a:spcPts val="1565"/>
              </a:lnSpc>
              <a:buNone/>
            </a:pPr>
            <a:r>
              <a:rPr lang="en-US" sz="1050" dirty="0">
                <a:solidFill>
                  <a:srgbClr val="2B3A42"/>
                </a:solidFill>
                <a:latin typeface="Noto Sans KR" pitchFamily="34" charset="0"/>
                <a:ea typeface="Noto Sans KR" pitchFamily="34" charset="-122"/>
                <a:cs typeface="Noto Sans KR" pitchFamily="34" charset="-120"/>
              </a:rPr>
              <a:t>• Cholesteatoma = skin in the wrong place. Keratin accumulates,
erodes bone. Can invade mastoid, ossicles, facial nerve canal, dura.</a:t>
            </a:r>
            <a:endParaRPr lang="en-US" sz="1050" dirty="0"/>
          </a:p>
        </p:txBody>
      </p:sp>
      <p:sp>
        <p:nvSpPr>
          <p:cNvPr id="23" name="SK-5-text-22"/>
          <p:cNvSpPr/>
          <p:nvPr/>
        </p:nvSpPr>
        <p:spPr>
          <a:xfrm>
            <a:off x="466725" y="6610350"/>
            <a:ext cx="8481060" cy="158651"/>
          </a:xfrm>
          <a:prstGeom prst="rect">
            <a:avLst/>
          </a:prstGeom>
          <a:noFill/>
          <a:ln/>
        </p:spPr>
        <p:txBody>
          <a:bodyPr vert="horz" wrap="none" lIns="0" tIns="0" rIns="0" bIns="0" rtlCol="0" anchor="ctr"/>
          <a:lstStyle/>
          <a:p>
            <a:pPr marL="0" indent="0">
              <a:lnSpc>
                <a:spcPts val="1250"/>
              </a:lnSpc>
              <a:buNone/>
            </a:pPr>
            <a:r>
              <a:rPr lang="en-US" sz="1050" dirty="0">
                <a:solidFill>
                  <a:srgbClr val="FFFFFF"/>
                </a:solidFill>
                <a:latin typeface="Noto Sans KR" pitchFamily="34" charset="0"/>
                <a:ea typeface="Noto Sans KR" pitchFamily="34" charset="-122"/>
                <a:cs typeface="Noto Sans KR" pitchFamily="34" charset="-120"/>
              </a:rPr>
              <a:t>Bradford VTS | Ear Conditions in GP | Slide 5 of 14</a:t>
            </a:r>
            <a:endParaRPr lang="en-US" sz="1050" dirty="0"/>
          </a:p>
        </p:txBody>
      </p:sp>
      <p:sp>
        <p:nvSpPr>
          <p:cNvPr id="24" name="SK-5-text-23"/>
          <p:cNvSpPr/>
          <p:nvPr/>
        </p:nvSpPr>
        <p:spPr>
          <a:xfrm>
            <a:off x="10106025" y="6610350"/>
            <a:ext cx="1802011" cy="158651"/>
          </a:xfrm>
          <a:prstGeom prst="rect">
            <a:avLst/>
          </a:prstGeom>
          <a:noFill/>
          <a:ln/>
        </p:spPr>
        <p:txBody>
          <a:bodyPr vert="horz" wrap="none" lIns="0" tIns="0" rIns="0" bIns="0" rtlCol="0" anchor="ctr"/>
          <a:lstStyle/>
          <a:p>
            <a:pPr marL="0" indent="0" algn="r">
              <a:lnSpc>
                <a:spcPts val="1250"/>
              </a:lnSpc>
              <a:buNone/>
            </a:pPr>
            <a:r>
              <a:rPr lang="en-US" sz="1050" dirty="0">
                <a:solidFill>
                  <a:srgbClr val="FFFFFF"/>
                </a:solidFill>
                <a:latin typeface="Noto Sans KR" pitchFamily="34" charset="0"/>
                <a:ea typeface="Noto Sans KR" pitchFamily="34" charset="-122"/>
                <a:cs typeface="Noto Sans KR" pitchFamily="34" charset="-120"/>
              </a:rPr>
              <a:t>www.bradfordvts.co.uk</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SK-6-img-1" descr="preencoded.png"/>
          <p:cNvPicPr>
            <a:picLocks noChangeAspect="1"/>
          </p:cNvPicPr>
          <p:nvPr/>
        </p:nvPicPr>
        <p:blipFill>
          <a:blip r:embed="rId3"/>
          <a:stretch>
            <a:fillRect/>
          </a:stretch>
        </p:blipFill>
        <p:spPr>
          <a:xfrm>
            <a:off x="-149" y="0"/>
            <a:ext cx="12192000" cy="6858000"/>
          </a:xfrm>
          <a:prstGeom prst="rect">
            <a:avLst/>
          </a:prstGeom>
        </p:spPr>
      </p:pic>
      <p:pic>
        <p:nvPicPr>
          <p:cNvPr id="3" name="SK-6-img-2" descr="preencoded.png"/>
          <p:cNvPicPr>
            <a:picLocks noChangeAspect="1"/>
          </p:cNvPicPr>
          <p:nvPr/>
        </p:nvPicPr>
        <p:blipFill>
          <a:blip r:embed="rId4"/>
          <a:stretch>
            <a:fillRect/>
          </a:stretch>
        </p:blipFill>
        <p:spPr>
          <a:xfrm>
            <a:off x="426690" y="6172200"/>
            <a:ext cx="268188" cy="253603"/>
          </a:xfrm>
          <a:prstGeom prst="rect">
            <a:avLst/>
          </a:prstGeom>
        </p:spPr>
      </p:pic>
      <p:pic>
        <p:nvPicPr>
          <p:cNvPr id="4" name="SK-6-img-3" descr="preencoded.png"/>
          <p:cNvPicPr>
            <a:picLocks noChangeAspect="1"/>
          </p:cNvPicPr>
          <p:nvPr/>
        </p:nvPicPr>
        <p:blipFill>
          <a:blip r:embed="rId5"/>
          <a:stretch>
            <a:fillRect/>
          </a:stretch>
        </p:blipFill>
        <p:spPr>
          <a:xfrm>
            <a:off x="585192" y="2914650"/>
            <a:ext cx="194965" cy="260598"/>
          </a:xfrm>
          <a:prstGeom prst="rect">
            <a:avLst/>
          </a:prstGeom>
        </p:spPr>
      </p:pic>
      <p:pic>
        <p:nvPicPr>
          <p:cNvPr id="5" name="SK-6-img-4" descr="preencoded.png"/>
          <p:cNvPicPr>
            <a:picLocks noChangeAspect="1"/>
          </p:cNvPicPr>
          <p:nvPr/>
        </p:nvPicPr>
        <p:blipFill>
          <a:blip r:embed="rId6"/>
          <a:stretch>
            <a:fillRect/>
          </a:stretch>
        </p:blipFill>
        <p:spPr>
          <a:xfrm>
            <a:off x="9509671" y="1892796"/>
            <a:ext cx="231577" cy="226219"/>
          </a:xfrm>
          <a:prstGeom prst="rect">
            <a:avLst/>
          </a:prstGeom>
        </p:spPr>
      </p:pic>
      <p:pic>
        <p:nvPicPr>
          <p:cNvPr id="6" name="SK-6-img-5" descr="preencoded.png"/>
          <p:cNvPicPr>
            <a:picLocks noChangeAspect="1"/>
          </p:cNvPicPr>
          <p:nvPr/>
        </p:nvPicPr>
        <p:blipFill>
          <a:blip r:embed="rId7"/>
          <a:stretch>
            <a:fillRect/>
          </a:stretch>
        </p:blipFill>
        <p:spPr>
          <a:xfrm>
            <a:off x="7705279" y="1892796"/>
            <a:ext cx="231577" cy="233065"/>
          </a:xfrm>
          <a:prstGeom prst="rect">
            <a:avLst/>
          </a:prstGeom>
        </p:spPr>
      </p:pic>
      <p:pic>
        <p:nvPicPr>
          <p:cNvPr id="7" name="SK-6-img-6" descr="preencoded.png"/>
          <p:cNvPicPr>
            <a:picLocks noChangeAspect="1"/>
          </p:cNvPicPr>
          <p:nvPr/>
        </p:nvPicPr>
        <p:blipFill>
          <a:blip r:embed="rId8"/>
          <a:stretch>
            <a:fillRect/>
          </a:stretch>
        </p:blipFill>
        <p:spPr>
          <a:xfrm>
            <a:off x="5096173" y="1892796"/>
            <a:ext cx="231577" cy="233065"/>
          </a:xfrm>
          <a:prstGeom prst="rect">
            <a:avLst/>
          </a:prstGeom>
        </p:spPr>
      </p:pic>
      <p:pic>
        <p:nvPicPr>
          <p:cNvPr id="8" name="SK-6-img-7" descr="preencoded.png"/>
          <p:cNvPicPr>
            <a:picLocks noChangeAspect="1"/>
          </p:cNvPicPr>
          <p:nvPr/>
        </p:nvPicPr>
        <p:blipFill>
          <a:blip r:embed="rId9"/>
          <a:stretch>
            <a:fillRect/>
          </a:stretch>
        </p:blipFill>
        <p:spPr>
          <a:xfrm>
            <a:off x="414486" y="1892796"/>
            <a:ext cx="231577" cy="233065"/>
          </a:xfrm>
          <a:prstGeom prst="rect">
            <a:avLst/>
          </a:prstGeom>
        </p:spPr>
      </p:pic>
      <p:pic>
        <p:nvPicPr>
          <p:cNvPr id="9" name="SK-6-img-8" descr="preencoded.png"/>
          <p:cNvPicPr>
            <a:picLocks noChangeAspect="1"/>
          </p:cNvPicPr>
          <p:nvPr/>
        </p:nvPicPr>
        <p:blipFill>
          <a:blip r:embed="rId10"/>
          <a:stretch>
            <a:fillRect/>
          </a:stretch>
        </p:blipFill>
        <p:spPr>
          <a:xfrm>
            <a:off x="10668000" y="541734"/>
            <a:ext cx="1145977" cy="1138386"/>
          </a:xfrm>
          <a:prstGeom prst="rect">
            <a:avLst/>
          </a:prstGeom>
        </p:spPr>
      </p:pic>
      <p:sp>
        <p:nvSpPr>
          <p:cNvPr id="10" name="SK-6-text-9"/>
          <p:cNvSpPr/>
          <p:nvPr/>
        </p:nvSpPr>
        <p:spPr>
          <a:xfrm>
            <a:off x="466725" y="638175"/>
            <a:ext cx="11725275" cy="422970"/>
          </a:xfrm>
          <a:prstGeom prst="rect">
            <a:avLst/>
          </a:prstGeom>
          <a:noFill/>
          <a:ln/>
        </p:spPr>
        <p:txBody>
          <a:bodyPr vert="horz" wrap="none" lIns="0" tIns="0" rIns="0" bIns="0" rtlCol="0" anchor="ctr"/>
          <a:lstStyle/>
          <a:p>
            <a:pPr marL="0" indent="0">
              <a:lnSpc>
                <a:spcPts val="3330"/>
              </a:lnSpc>
              <a:buNone/>
            </a:pPr>
            <a:r>
              <a:rPr lang="en-US" sz="2775" dirty="0">
                <a:solidFill>
                  <a:srgbClr val="000000"/>
                </a:solidFill>
                <a:latin typeface="Arial-BoldMT" pitchFamily="34" charset="0"/>
                <a:ea typeface="Arial-BoldMT" pitchFamily="34" charset="-122"/>
                <a:cs typeface="Arial-BoldMT" pitchFamily="34" charset="-120"/>
              </a:rPr>
              <a:t>Otitis Externa (OE): Modern Management</a:t>
            </a:r>
            <a:endParaRPr lang="en-US" sz="2775" dirty="0"/>
          </a:p>
        </p:txBody>
      </p:sp>
      <p:sp>
        <p:nvSpPr>
          <p:cNvPr id="11" name="SK-6-text-10"/>
          <p:cNvSpPr/>
          <p:nvPr/>
        </p:nvSpPr>
        <p:spPr>
          <a:xfrm>
            <a:off x="2668786" y="2400300"/>
            <a:ext cx="1005780" cy="251966"/>
          </a:xfrm>
          <a:prstGeom prst="rect">
            <a:avLst/>
          </a:prstGeom>
          <a:noFill/>
          <a:ln/>
        </p:spPr>
        <p:txBody>
          <a:bodyPr vert="horz" wrap="none" lIns="0" tIns="0" rIns="0" bIns="0" rtlCol="0" anchor="ctr"/>
          <a:lstStyle/>
          <a:p>
            <a:pPr marL="0" indent="0" algn="ctr">
              <a:lnSpc>
                <a:spcPts val="1985"/>
              </a:lnSpc>
              <a:buNone/>
            </a:pPr>
            <a:r>
              <a:rPr lang="en-US" sz="1575" dirty="0">
                <a:solidFill>
                  <a:srgbClr val="FFFFFF"/>
                </a:solidFill>
                <a:latin typeface="Arial-BoldMT" pitchFamily="34" charset="0"/>
                <a:ea typeface="Arial-BoldMT" pitchFamily="34" charset="-122"/>
                <a:cs typeface="Arial-BoldMT" pitchFamily="34" charset="-120"/>
              </a:rPr>
              <a:t>MILD OE</a:t>
            </a:r>
            <a:endParaRPr lang="en-US" sz="1575" dirty="0"/>
          </a:p>
        </p:txBody>
      </p:sp>
      <p:sp>
        <p:nvSpPr>
          <p:cNvPr id="12" name="SK-6-text-11"/>
          <p:cNvSpPr/>
          <p:nvPr/>
        </p:nvSpPr>
        <p:spPr>
          <a:xfrm>
            <a:off x="7531298" y="2400300"/>
            <a:ext cx="2996505" cy="251966"/>
          </a:xfrm>
          <a:prstGeom prst="rect">
            <a:avLst/>
          </a:prstGeom>
          <a:noFill/>
          <a:ln/>
        </p:spPr>
        <p:txBody>
          <a:bodyPr vert="horz" wrap="none" lIns="0" tIns="0" rIns="0" bIns="0" rtlCol="0" anchor="ctr"/>
          <a:lstStyle/>
          <a:p>
            <a:pPr marL="0" indent="0" algn="ctr">
              <a:lnSpc>
                <a:spcPts val="1985"/>
              </a:lnSpc>
              <a:buNone/>
            </a:pPr>
            <a:r>
              <a:rPr lang="en-US" sz="1575" dirty="0">
                <a:solidFill>
                  <a:srgbClr val="FFFFFF"/>
                </a:solidFill>
                <a:latin typeface="Arial-BoldMT" pitchFamily="34" charset="0"/>
                <a:ea typeface="Arial-BoldMT" pitchFamily="34" charset="-122"/>
                <a:cs typeface="Arial-BoldMT" pitchFamily="34" charset="-120"/>
              </a:rPr>
              <a:t>MODERATE-SEVERE OE</a:t>
            </a:r>
            <a:endParaRPr lang="en-US" sz="1575" dirty="0"/>
          </a:p>
        </p:txBody>
      </p:sp>
      <p:sp>
        <p:nvSpPr>
          <p:cNvPr id="13" name="SK-6-text-12"/>
          <p:cNvSpPr/>
          <p:nvPr/>
        </p:nvSpPr>
        <p:spPr>
          <a:xfrm>
            <a:off x="6513686" y="2854289"/>
            <a:ext cx="6223546" cy="2774454"/>
          </a:xfrm>
          <a:prstGeom prst="rect">
            <a:avLst/>
          </a:prstGeom>
          <a:noFill/>
          <a:ln/>
        </p:spPr>
        <p:txBody>
          <a:bodyPr vert="horz" wrap="none" lIns="0" tIns="0" rIns="0" bIns="0" rtlCol="0" anchor="ctr"/>
          <a:lstStyle/>
          <a:p>
            <a:pPr marL="171450" indent="-171450">
              <a:lnSpc>
                <a:spcPts val="1680"/>
              </a:lnSpc>
              <a:buFontTx/>
              <a:buChar char="-"/>
            </a:pPr>
            <a:r>
              <a:rPr lang="en-US" sz="1200" dirty="0">
                <a:solidFill>
                  <a:srgbClr val="000000"/>
                </a:solidFill>
                <a:latin typeface="ArialMT" pitchFamily="34" charset="0"/>
                <a:ea typeface="ArialMT" pitchFamily="34" charset="-122"/>
                <a:cs typeface="ArialMT" pitchFamily="34" charset="-120"/>
              </a:rPr>
              <a:t>Topical antibiotic + steroid drops:
✅ Ciprofloxacin + hydrocortisone (e.g. Cilodex)
SAFE with TM perforation</a:t>
            </a:r>
          </a:p>
          <a:p>
            <a:pPr marL="171450" indent="-171450">
              <a:lnSpc>
                <a:spcPts val="1680"/>
              </a:lnSpc>
              <a:buFontTx/>
              <a:buChar char="-"/>
            </a:pPr>
            <a:r>
              <a:rPr lang="en-US" sz="1200" dirty="0">
                <a:solidFill>
                  <a:srgbClr val="000000"/>
                </a:solidFill>
                <a:latin typeface="ArialMT" pitchFamily="34" charset="0"/>
                <a:ea typeface="ArialMT" pitchFamily="34" charset="-122"/>
                <a:cs typeface="ArialMT" pitchFamily="34" charset="-120"/>
              </a:rPr>
              <a:t>🛑 Neomycin + dexamethasone (e.g. Otomize)
Use with caution — NOT safe with TM perforation (ototoxic)
❌ Framycetin drops
NOT safe with TM perforation</a:t>
            </a:r>
          </a:p>
          <a:p>
            <a:pPr>
              <a:lnSpc>
                <a:spcPts val="1680"/>
              </a:lnSpc>
            </a:pPr>
            <a:r>
              <a:rPr lang="en-US" sz="1200" dirty="0">
                <a:solidFill>
                  <a:srgbClr val="000000"/>
                </a:solidFill>
                <a:latin typeface="ArialMT" pitchFamily="34" charset="0"/>
                <a:ea typeface="ArialMT" pitchFamily="34" charset="-122"/>
                <a:cs typeface="ArialMT" pitchFamily="34" charset="-120"/>
              </a:rPr>
              <a:t>
- Aural toilet (microsuction or dry mopping) — removes debris, improves </a:t>
            </a:r>
          </a:p>
          <a:p>
            <a:pPr>
              <a:lnSpc>
                <a:spcPts val="1680"/>
              </a:lnSpc>
            </a:pPr>
            <a:r>
              <a:rPr lang="en-US" sz="1200" dirty="0">
                <a:solidFill>
                  <a:srgbClr val="000000"/>
                </a:solidFill>
                <a:latin typeface="ArialMT" pitchFamily="34" charset="0"/>
                <a:ea typeface="ArialMT" pitchFamily="34" charset="-122"/>
                <a:cs typeface="ArialMT" pitchFamily="34" charset="-120"/>
              </a:rPr>
              <a:t>  drop penetration
- Pope's wick — insert if severe canal oedema to allow drops to reach the </a:t>
            </a:r>
          </a:p>
          <a:p>
            <a:pPr>
              <a:lnSpc>
                <a:spcPts val="1680"/>
              </a:lnSpc>
            </a:pPr>
            <a:r>
              <a:rPr lang="en-US" sz="1200" dirty="0">
                <a:solidFill>
                  <a:srgbClr val="000000"/>
                </a:solidFill>
                <a:latin typeface="ArialMT" pitchFamily="34" charset="0"/>
                <a:ea typeface="ArialMT" pitchFamily="34" charset="-122"/>
                <a:cs typeface="ArialMT" pitchFamily="34" charset="-120"/>
              </a:rPr>
              <a:t>  canal
- Oral antibiotics NOT routinely needed — only if: spreading cellulitis, </a:t>
            </a:r>
          </a:p>
          <a:p>
            <a:pPr>
              <a:lnSpc>
                <a:spcPts val="1680"/>
              </a:lnSpc>
            </a:pPr>
            <a:r>
              <a:rPr lang="en-US" sz="1200" dirty="0">
                <a:solidFill>
                  <a:srgbClr val="000000"/>
                </a:solidFill>
                <a:latin typeface="ArialMT" pitchFamily="34" charset="0"/>
                <a:ea typeface="ArialMT" pitchFamily="34" charset="-122"/>
                <a:cs typeface="ArialMT" pitchFamily="34" charset="-120"/>
              </a:rPr>
              <a:t>   immunocompromised, or pinna/facial involvement</a:t>
            </a:r>
            <a:endParaRPr lang="en-US" sz="1200" dirty="0"/>
          </a:p>
        </p:txBody>
      </p:sp>
      <p:sp>
        <p:nvSpPr>
          <p:cNvPr id="14" name="SK-6-text-13"/>
          <p:cNvSpPr/>
          <p:nvPr/>
        </p:nvSpPr>
        <p:spPr>
          <a:xfrm>
            <a:off x="628650" y="2914650"/>
            <a:ext cx="5657850" cy="503932"/>
          </a:xfrm>
          <a:prstGeom prst="rect">
            <a:avLst/>
          </a:prstGeom>
          <a:noFill/>
          <a:ln/>
        </p:spPr>
        <p:txBody>
          <a:bodyPr vert="horz" wrap="none" lIns="0" tIns="0" rIns="0" bIns="0" rtlCol="0" anchor="ctr"/>
          <a:lstStyle/>
          <a:p>
            <a:pPr marL="0" indent="0">
              <a:lnSpc>
                <a:spcPts val="1985"/>
              </a:lnSpc>
              <a:buNone/>
            </a:pPr>
            <a:r>
              <a:rPr lang="en-US" sz="1575" i="1" dirty="0">
                <a:solidFill>
                  <a:srgbClr val="000000"/>
                </a:solidFill>
                <a:latin typeface="ArialMT" pitchFamily="34" charset="0"/>
                <a:ea typeface="ArialMT" pitchFamily="34" charset="-122"/>
                <a:cs typeface="ArialMT" pitchFamily="34" charset="-120"/>
              </a:rPr>
              <a:t>&gt; </a:t>
            </a:r>
            <a:r>
              <a:rPr lang="en-US" sz="1200" dirty="0">
                <a:solidFill>
                  <a:srgbClr val="000000"/>
                </a:solidFill>
                <a:latin typeface="ArialMT" pitchFamily="34" charset="0"/>
                <a:ea typeface="ArialMT" pitchFamily="34" charset="-122"/>
                <a:cs typeface="ArialMT" pitchFamily="34" charset="-120"/>
              </a:rPr>
              <a:t>🌟 FIRST-LINE: Acetic Acid 2% Spray (EarCalm)
          NICE CKS 2024 — KEY GUIDELINE CHANGE</a:t>
            </a:r>
            <a:endParaRPr lang="en-US" sz="1575" dirty="0"/>
          </a:p>
        </p:txBody>
      </p:sp>
      <p:sp>
        <p:nvSpPr>
          <p:cNvPr id="15" name="SK-6-text-14"/>
          <p:cNvSpPr/>
          <p:nvPr/>
        </p:nvSpPr>
        <p:spPr>
          <a:xfrm>
            <a:off x="714375" y="3581400"/>
            <a:ext cx="4630936" cy="1114723"/>
          </a:xfrm>
          <a:prstGeom prst="rect">
            <a:avLst/>
          </a:prstGeom>
          <a:noFill/>
          <a:ln/>
        </p:spPr>
        <p:txBody>
          <a:bodyPr vert="horz" wrap="none" lIns="0" tIns="0" rIns="0" bIns="0" rtlCol="0" anchor="ctr"/>
          <a:lstStyle/>
          <a:p>
            <a:pPr marL="0" indent="0">
              <a:lnSpc>
                <a:spcPts val="1755"/>
              </a:lnSpc>
              <a:buNone/>
            </a:pPr>
            <a:r>
              <a:rPr lang="en-US" sz="1350" dirty="0">
                <a:solidFill>
                  <a:srgbClr val="000000"/>
                </a:solidFill>
                <a:latin typeface="ArialMT" pitchFamily="34" charset="0"/>
                <a:ea typeface="ArialMT" pitchFamily="34" charset="-122"/>
                <a:cs typeface="ArialMT" pitchFamily="34" charset="-120"/>
              </a:rPr>
              <a:t>- </a:t>
            </a:r>
            <a:r>
              <a:rPr lang="en-US" sz="1200" dirty="0">
                <a:solidFill>
                  <a:srgbClr val="000000"/>
                </a:solidFill>
                <a:latin typeface="ArialMT" pitchFamily="34" charset="0"/>
                <a:ea typeface="ArialMT" pitchFamily="34" charset="-122"/>
                <a:cs typeface="ArialMT" pitchFamily="34" charset="-120"/>
              </a:rPr>
              <a:t>Restores natural acidic environment of ear canal
- Effective against bacteria and fungi
- Available over the counter (OTC)
- 1 spray every 2-3 hours — up to 7 days
- No antibiotic resistance concern</a:t>
            </a:r>
            <a:endParaRPr lang="en-US" sz="1350" dirty="0"/>
          </a:p>
        </p:txBody>
      </p:sp>
      <p:sp>
        <p:nvSpPr>
          <p:cNvPr id="16" name="SK-6-text-15"/>
          <p:cNvSpPr/>
          <p:nvPr/>
        </p:nvSpPr>
        <p:spPr>
          <a:xfrm>
            <a:off x="676275" y="5095875"/>
            <a:ext cx="5898803" cy="668834"/>
          </a:xfrm>
          <a:prstGeom prst="rect">
            <a:avLst/>
          </a:prstGeom>
          <a:noFill/>
          <a:ln/>
        </p:spPr>
        <p:txBody>
          <a:bodyPr vert="horz" wrap="none" lIns="0" tIns="0" rIns="0" bIns="0" rtlCol="0" anchor="ctr"/>
          <a:lstStyle/>
          <a:p>
            <a:pPr marL="171450" indent="-171450">
              <a:lnSpc>
                <a:spcPts val="1755"/>
              </a:lnSpc>
              <a:buFont typeface="Wingdings" panose="05000000000000000000" pitchFamily="2" charset="2"/>
              <a:buChar char="Ø"/>
            </a:pPr>
            <a:r>
              <a:rPr lang="en-US" sz="1200" dirty="0">
                <a:solidFill>
                  <a:srgbClr val="000000"/>
                </a:solidFill>
                <a:latin typeface="ArialMT" pitchFamily="34" charset="0"/>
                <a:ea typeface="ArialMT" pitchFamily="34" charset="-122"/>
                <a:cs typeface="ArialMT" pitchFamily="34" charset="-120"/>
              </a:rPr>
              <a:t>⚠️ Pitfall: Previous guidelines did not specify acetic acid as first-line — this </a:t>
            </a:r>
          </a:p>
          <a:p>
            <a:pPr marL="171450" indent="-171450">
              <a:lnSpc>
                <a:spcPts val="1755"/>
              </a:lnSpc>
              <a:buFont typeface="Wingdings" panose="05000000000000000000" pitchFamily="2" charset="2"/>
              <a:buChar char="Ø"/>
            </a:pPr>
            <a:r>
              <a:rPr lang="en-US" sz="1200" dirty="0">
                <a:solidFill>
                  <a:srgbClr val="000000"/>
                </a:solidFill>
                <a:latin typeface="ArialMT" pitchFamily="34" charset="0"/>
                <a:ea typeface="ArialMT" pitchFamily="34" charset="-122"/>
                <a:cs typeface="ArialMT" pitchFamily="34" charset="-120"/>
              </a:rPr>
              <a:t>is a high-yield AKT change from NICE CKS 2024.</a:t>
            </a:r>
            <a:endParaRPr lang="en-US" sz="1350" dirty="0"/>
          </a:p>
        </p:txBody>
      </p:sp>
      <p:sp>
        <p:nvSpPr>
          <p:cNvPr id="17" name="SK-6-text-16"/>
          <p:cNvSpPr/>
          <p:nvPr/>
        </p:nvSpPr>
        <p:spPr>
          <a:xfrm>
            <a:off x="694878" y="1928096"/>
            <a:ext cx="10972800" cy="173682"/>
          </a:xfrm>
          <a:prstGeom prst="rect">
            <a:avLst/>
          </a:prstGeom>
          <a:noFill/>
          <a:ln/>
        </p:spPr>
        <p:txBody>
          <a:bodyPr vert="horz" wrap="none" lIns="0" tIns="0" rIns="0" bIns="0" rtlCol="0" anchor="ctr"/>
          <a:lstStyle/>
          <a:p>
            <a:pPr marL="0" indent="0">
              <a:lnSpc>
                <a:spcPts val="1368"/>
              </a:lnSpc>
              <a:buNone/>
            </a:pPr>
            <a:r>
              <a:rPr lang="en-US" sz="1100" dirty="0">
                <a:solidFill>
                  <a:srgbClr val="000000"/>
                </a:solidFill>
                <a:latin typeface="Arial-BoldMT" pitchFamily="34" charset="0"/>
                <a:ea typeface="Arial-BoldMT" pitchFamily="34" charset="-122"/>
                <a:cs typeface="Arial-BoldMT" pitchFamily="34" charset="-120"/>
              </a:rPr>
              <a:t>Severe otalgia — worsened by tragal pressure / pulling pinna</a:t>
            </a:r>
            <a:endParaRPr lang="en-US" sz="1100" dirty="0"/>
          </a:p>
        </p:txBody>
      </p:sp>
      <p:sp>
        <p:nvSpPr>
          <p:cNvPr id="18" name="SK-6-text-17"/>
          <p:cNvSpPr/>
          <p:nvPr/>
        </p:nvSpPr>
        <p:spPr>
          <a:xfrm>
            <a:off x="5419219" y="1921648"/>
            <a:ext cx="4206240" cy="173682"/>
          </a:xfrm>
          <a:prstGeom prst="rect">
            <a:avLst/>
          </a:prstGeom>
          <a:noFill/>
          <a:ln/>
        </p:spPr>
        <p:txBody>
          <a:bodyPr vert="horz" wrap="none" lIns="0" tIns="0" rIns="0" bIns="0" rtlCol="0" anchor="ctr"/>
          <a:lstStyle/>
          <a:p>
            <a:pPr marL="0" indent="0">
              <a:lnSpc>
                <a:spcPts val="1368"/>
              </a:lnSpc>
              <a:buNone/>
            </a:pPr>
            <a:r>
              <a:rPr lang="en-US" sz="1100" dirty="0">
                <a:solidFill>
                  <a:srgbClr val="000000"/>
                </a:solidFill>
                <a:latin typeface="Arial-BoldMT" pitchFamily="34" charset="0"/>
                <a:ea typeface="Arial-BoldMT" pitchFamily="34" charset="-122"/>
                <a:cs typeface="Arial-BoldMT" pitchFamily="34" charset="-120"/>
              </a:rPr>
              <a:t>Canal oedema &amp; erythema</a:t>
            </a:r>
            <a:endParaRPr lang="en-US" sz="1100" dirty="0"/>
          </a:p>
        </p:txBody>
      </p:sp>
      <p:sp>
        <p:nvSpPr>
          <p:cNvPr id="19" name="SK-6-text-18"/>
          <p:cNvSpPr/>
          <p:nvPr/>
        </p:nvSpPr>
        <p:spPr>
          <a:xfrm>
            <a:off x="8015228" y="1910858"/>
            <a:ext cx="2926080" cy="173682"/>
          </a:xfrm>
          <a:prstGeom prst="rect">
            <a:avLst/>
          </a:prstGeom>
          <a:noFill/>
          <a:ln/>
        </p:spPr>
        <p:txBody>
          <a:bodyPr vert="horz" wrap="none" lIns="0" tIns="0" rIns="0" bIns="0" rtlCol="0" anchor="ctr"/>
          <a:lstStyle/>
          <a:p>
            <a:pPr marL="0" indent="0">
              <a:lnSpc>
                <a:spcPts val="1368"/>
              </a:lnSpc>
              <a:buNone/>
            </a:pPr>
            <a:r>
              <a:rPr lang="en-US" sz="1100" dirty="0">
                <a:solidFill>
                  <a:srgbClr val="000000"/>
                </a:solidFill>
                <a:latin typeface="Arial-BoldMT" pitchFamily="34" charset="0"/>
                <a:ea typeface="Arial-BoldMT" pitchFamily="34" charset="-122"/>
                <a:cs typeface="Arial-BoldMT" pitchFamily="34" charset="-120"/>
              </a:rPr>
              <a:t>Otorrhoea + itch</a:t>
            </a:r>
            <a:endParaRPr lang="en-US" sz="1100" dirty="0"/>
          </a:p>
        </p:txBody>
      </p:sp>
      <p:sp>
        <p:nvSpPr>
          <p:cNvPr id="20" name="SK-6-text-19"/>
          <p:cNvSpPr/>
          <p:nvPr/>
        </p:nvSpPr>
        <p:spPr>
          <a:xfrm>
            <a:off x="9830292" y="1901524"/>
            <a:ext cx="2457450" cy="173682"/>
          </a:xfrm>
          <a:prstGeom prst="rect">
            <a:avLst/>
          </a:prstGeom>
          <a:noFill/>
          <a:ln/>
        </p:spPr>
        <p:txBody>
          <a:bodyPr vert="horz" wrap="none" lIns="0" tIns="0" rIns="0" bIns="0" rtlCol="0" anchor="ctr"/>
          <a:lstStyle/>
          <a:p>
            <a:pPr marL="0" indent="0">
              <a:lnSpc>
                <a:spcPts val="1368"/>
              </a:lnSpc>
              <a:buNone/>
            </a:pPr>
            <a:r>
              <a:rPr lang="en-US" sz="1100" dirty="0">
                <a:solidFill>
                  <a:srgbClr val="000000"/>
                </a:solidFill>
                <a:latin typeface="Arial-BoldMT" pitchFamily="34" charset="0"/>
                <a:ea typeface="Arial-BoldMT" pitchFamily="34" charset="-122"/>
                <a:cs typeface="Arial-BoldMT" pitchFamily="34" charset="-120"/>
              </a:rPr>
              <a:t>TM normal or obscured</a:t>
            </a:r>
            <a:endParaRPr lang="en-US" sz="1100" dirty="0"/>
          </a:p>
        </p:txBody>
      </p:sp>
      <p:sp>
        <p:nvSpPr>
          <p:cNvPr id="21" name="SK-6-text-20"/>
          <p:cNvSpPr/>
          <p:nvPr/>
        </p:nvSpPr>
        <p:spPr>
          <a:xfrm>
            <a:off x="0" y="6667500"/>
            <a:ext cx="4819650" cy="133350"/>
          </a:xfrm>
          <a:prstGeom prst="rect">
            <a:avLst/>
          </a:prstGeom>
          <a:noFill/>
          <a:ln/>
        </p:spPr>
        <p:txBody>
          <a:bodyPr vert="horz" wrap="none" lIns="0" tIns="0" rIns="0" bIns="0" rtlCol="0" anchor="ctr"/>
          <a:lstStyle/>
          <a:p>
            <a:pPr marL="0" indent="0" algn="ctr">
              <a:lnSpc>
                <a:spcPts val="1050"/>
              </a:lnSpc>
              <a:buNone/>
            </a:pPr>
            <a:r>
              <a:rPr lang="en-US" sz="1050" dirty="0">
                <a:solidFill>
                  <a:srgbClr val="FFFFFF"/>
                </a:solidFill>
                <a:latin typeface="Arial-BoldMT" pitchFamily="34" charset="0"/>
                <a:ea typeface="Arial-BoldMT" pitchFamily="34" charset="-122"/>
                <a:cs typeface="Arial-BoldMT" pitchFamily="34" charset="-120"/>
              </a:rPr>
              <a:t>Left: “Bradford VTS | Ear Conditions in GP | May 2026”</a:t>
            </a:r>
            <a:endParaRPr lang="en-US" sz="1050" dirty="0"/>
          </a:p>
        </p:txBody>
      </p:sp>
      <p:sp>
        <p:nvSpPr>
          <p:cNvPr id="22" name="SK-6-text-21"/>
          <p:cNvSpPr/>
          <p:nvPr/>
        </p:nvSpPr>
        <p:spPr>
          <a:xfrm>
            <a:off x="9694069" y="6667500"/>
            <a:ext cx="2357438" cy="133350"/>
          </a:xfrm>
          <a:prstGeom prst="rect">
            <a:avLst/>
          </a:prstGeom>
          <a:noFill/>
          <a:ln/>
        </p:spPr>
        <p:txBody>
          <a:bodyPr vert="horz" wrap="none" lIns="0" tIns="0" rIns="0" bIns="0" rtlCol="0" anchor="ctr"/>
          <a:lstStyle/>
          <a:p>
            <a:pPr marL="0" indent="0" algn="ctr">
              <a:lnSpc>
                <a:spcPts val="1050"/>
              </a:lnSpc>
              <a:buNone/>
            </a:pPr>
            <a:r>
              <a:rPr lang="en-US" sz="1050" dirty="0">
                <a:solidFill>
                  <a:srgbClr val="FFFFFF"/>
                </a:solidFill>
                <a:latin typeface="Arial-BoldMT" pitchFamily="34" charset="0"/>
                <a:ea typeface="Arial-BoldMT" pitchFamily="34" charset="-122"/>
                <a:cs typeface="Arial-BoldMT" pitchFamily="34" charset="-120"/>
              </a:rPr>
              <a:t>Right: www.bradfordvts.co.uk</a:t>
            </a:r>
            <a:endParaRPr lang="en-US" sz="1050" dirty="0"/>
          </a:p>
        </p:txBody>
      </p:sp>
      <p:sp>
        <p:nvSpPr>
          <p:cNvPr id="23" name="SK-6-text-22"/>
          <p:cNvSpPr/>
          <p:nvPr/>
        </p:nvSpPr>
        <p:spPr>
          <a:xfrm>
            <a:off x="9478268" y="6067425"/>
            <a:ext cx="2713583" cy="411659"/>
          </a:xfrm>
          <a:prstGeom prst="rect">
            <a:avLst/>
          </a:prstGeom>
          <a:noFill/>
          <a:ln/>
        </p:spPr>
        <p:txBody>
          <a:bodyPr vert="horz" wrap="none" lIns="0" tIns="0" rIns="0" bIns="0" rtlCol="0" anchor="ctr"/>
          <a:lstStyle/>
          <a:p>
            <a:pPr marL="0" indent="0">
              <a:lnSpc>
                <a:spcPts val="1080"/>
              </a:lnSpc>
              <a:buNone/>
            </a:pPr>
            <a:r>
              <a:rPr lang="en-US" sz="900" dirty="0">
                <a:solidFill>
                  <a:srgbClr val="000000"/>
                </a:solidFill>
                <a:latin typeface="ArialMT" pitchFamily="34" charset="0"/>
                <a:ea typeface="ArialMT" pitchFamily="34" charset="-122"/>
                <a:cs typeface="ArialMT" pitchFamily="34" charset="-120"/>
              </a:rPr>
              <a:t>- Orange callout = NICE guideline update
- Red badge = Contraindication / danger
- Amber badge = Pitfall / caution</a:t>
            </a:r>
            <a:endParaRPr lang="en-US" sz="900" dirty="0"/>
          </a:p>
        </p:txBody>
      </p:sp>
      <p:sp>
        <p:nvSpPr>
          <p:cNvPr id="24" name="SK-6-text-23"/>
          <p:cNvSpPr/>
          <p:nvPr/>
        </p:nvSpPr>
        <p:spPr>
          <a:xfrm>
            <a:off x="714375" y="6153150"/>
            <a:ext cx="11477625" cy="171450"/>
          </a:xfrm>
          <a:prstGeom prst="rect">
            <a:avLst/>
          </a:prstGeom>
          <a:noFill/>
          <a:ln/>
        </p:spPr>
        <p:txBody>
          <a:bodyPr vert="horz" wrap="none" lIns="0" tIns="0" rIns="0" bIns="0" rtlCol="0" anchor="ctr"/>
          <a:lstStyle/>
          <a:p>
            <a:pPr marL="0" indent="0">
              <a:lnSpc>
                <a:spcPts val="1350"/>
              </a:lnSpc>
              <a:buNone/>
            </a:pPr>
            <a:r>
              <a:rPr lang="en-US" sz="1125" dirty="0">
                <a:solidFill>
                  <a:srgbClr val="000000"/>
                </a:solidFill>
                <a:latin typeface="ArialMT" pitchFamily="34" charset="0"/>
                <a:ea typeface="ArialMT" pitchFamily="34" charset="-122"/>
                <a:cs typeface="ArialMT" pitchFamily="34" charset="-120"/>
              </a:rPr>
              <a:t>Prevention: Keep ears dry • No cotton buds • Ear plugs for swimming if recurrent • Acetic acid spray after swimming</a:t>
            </a:r>
            <a:endParaRPr lang="en-US" sz="1125" dirty="0"/>
          </a:p>
        </p:txBody>
      </p:sp>
      <p:sp>
        <p:nvSpPr>
          <p:cNvPr id="25" name="SK-6-text-24"/>
          <p:cNvSpPr/>
          <p:nvPr/>
        </p:nvSpPr>
        <p:spPr>
          <a:xfrm>
            <a:off x="11391900" y="104775"/>
            <a:ext cx="607665" cy="190500"/>
          </a:xfrm>
          <a:prstGeom prst="rect">
            <a:avLst/>
          </a:prstGeom>
          <a:noFill/>
          <a:ln/>
        </p:spPr>
        <p:txBody>
          <a:bodyPr vert="horz" wrap="none" lIns="0" tIns="0" rIns="0" bIns="0" rtlCol="0" anchor="ctr"/>
          <a:lstStyle/>
          <a:p>
            <a:pPr marL="0" indent="0" algn="r">
              <a:lnSpc>
                <a:spcPts val="1500"/>
              </a:lnSpc>
              <a:buNone/>
            </a:pPr>
            <a:r>
              <a:rPr lang="en-US" sz="1500" dirty="0">
                <a:solidFill>
                  <a:srgbClr val="FFFFFF"/>
                </a:solidFill>
                <a:latin typeface="ArialMT" pitchFamily="34" charset="0"/>
                <a:ea typeface="ArialMT" pitchFamily="34" charset="-122"/>
                <a:cs typeface="ArialMT" pitchFamily="34" charset="-120"/>
              </a:rPr>
              <a:t>6 / 14</a:t>
            </a:r>
            <a:endParaRPr lang="en-US" sz="1500" dirty="0"/>
          </a:p>
        </p:txBody>
      </p:sp>
      <p:sp>
        <p:nvSpPr>
          <p:cNvPr id="26" name="SK-6-text-25"/>
          <p:cNvSpPr/>
          <p:nvPr/>
        </p:nvSpPr>
        <p:spPr>
          <a:xfrm>
            <a:off x="466725" y="66675"/>
            <a:ext cx="7600950" cy="180975"/>
          </a:xfrm>
          <a:prstGeom prst="rect">
            <a:avLst/>
          </a:prstGeom>
          <a:noFill/>
          <a:ln/>
        </p:spPr>
        <p:txBody>
          <a:bodyPr vert="horz" wrap="none" lIns="0" tIns="0" rIns="0" bIns="0" rtlCol="0" anchor="ctr"/>
          <a:lstStyle/>
          <a:p>
            <a:pPr marL="0" indent="0">
              <a:lnSpc>
                <a:spcPts val="1425"/>
              </a:lnSpc>
              <a:buNone/>
            </a:pPr>
            <a:r>
              <a:rPr lang="en-US" sz="1425" dirty="0">
                <a:solidFill>
                  <a:srgbClr val="FFFFFF"/>
                </a:solidFill>
                <a:latin typeface="Arial-BoldMT" pitchFamily="34" charset="0"/>
                <a:ea typeface="Arial-BoldMT" pitchFamily="34" charset="-122"/>
                <a:cs typeface="Arial-BoldMT" pitchFamily="34" charset="-120"/>
              </a:rPr>
              <a:t>Bradford VTS | Ear Conditions in GP</a:t>
            </a:r>
            <a:endParaRPr lang="en-US" sz="1425" dirty="0"/>
          </a:p>
        </p:txBody>
      </p:sp>
      <p:sp>
        <p:nvSpPr>
          <p:cNvPr id="27" name="SK-6-text-26"/>
          <p:cNvSpPr/>
          <p:nvPr/>
        </p:nvSpPr>
        <p:spPr>
          <a:xfrm>
            <a:off x="466725" y="1381125"/>
            <a:ext cx="11725275" cy="217140"/>
          </a:xfrm>
          <a:prstGeom prst="rect">
            <a:avLst/>
          </a:prstGeom>
          <a:noFill/>
          <a:ln/>
        </p:spPr>
        <p:txBody>
          <a:bodyPr vert="horz" wrap="none" lIns="0" tIns="0" rIns="0" bIns="0" rtlCol="0" anchor="ctr"/>
          <a:lstStyle/>
          <a:p>
            <a:pPr marL="0" indent="0">
              <a:lnSpc>
                <a:spcPts val="1710"/>
              </a:lnSpc>
              <a:buNone/>
            </a:pPr>
            <a:r>
              <a:rPr lang="en-US" sz="1425" dirty="0">
                <a:solidFill>
                  <a:srgbClr val="000000"/>
                </a:solidFill>
                <a:latin typeface="ArialMT" pitchFamily="34" charset="0"/>
                <a:ea typeface="ArialMT" pitchFamily="34" charset="-122"/>
                <a:cs typeface="ArialMT" pitchFamily="34" charset="-120"/>
              </a:rPr>
              <a:t>Inflammation of the external auditory canal — 'swimmer's ear'. Bacterial (Pseudomonas, Staph aureus) or fungal.</a:t>
            </a:r>
            <a:endParaRPr lang="en-US" sz="1425"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SK-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7-img-2" descr="preencoded.png"/>
          <p:cNvPicPr>
            <a:picLocks noChangeAspect="1"/>
          </p:cNvPicPr>
          <p:nvPr/>
        </p:nvPicPr>
        <p:blipFill>
          <a:blip r:embed="rId4"/>
          <a:stretch>
            <a:fillRect/>
          </a:stretch>
        </p:blipFill>
        <p:spPr>
          <a:xfrm>
            <a:off x="7778353" y="5918448"/>
            <a:ext cx="231577" cy="253603"/>
          </a:xfrm>
          <a:prstGeom prst="rect">
            <a:avLst/>
          </a:prstGeom>
        </p:spPr>
      </p:pic>
      <p:pic>
        <p:nvPicPr>
          <p:cNvPr id="4" name="SK-7-img-3" descr="preencoded.png"/>
          <p:cNvPicPr>
            <a:picLocks noChangeAspect="1"/>
          </p:cNvPicPr>
          <p:nvPr/>
        </p:nvPicPr>
        <p:blipFill>
          <a:blip r:embed="rId5"/>
          <a:stretch>
            <a:fillRect/>
          </a:stretch>
        </p:blipFill>
        <p:spPr>
          <a:xfrm>
            <a:off x="8909638" y="3297138"/>
            <a:ext cx="2048173" cy="877788"/>
          </a:xfrm>
          <a:prstGeom prst="rect">
            <a:avLst/>
          </a:prstGeom>
        </p:spPr>
      </p:pic>
      <p:pic>
        <p:nvPicPr>
          <p:cNvPr id="5" name="SK-7-img-4" descr="preencoded.png"/>
          <p:cNvPicPr>
            <a:picLocks noChangeAspect="1"/>
          </p:cNvPicPr>
          <p:nvPr/>
        </p:nvPicPr>
        <p:blipFill>
          <a:blip r:embed="rId6"/>
          <a:stretch>
            <a:fillRect/>
          </a:stretch>
        </p:blipFill>
        <p:spPr>
          <a:xfrm>
            <a:off x="3828157" y="5932140"/>
            <a:ext cx="231577" cy="239911"/>
          </a:xfrm>
          <a:prstGeom prst="rect">
            <a:avLst/>
          </a:prstGeom>
        </p:spPr>
      </p:pic>
      <p:pic>
        <p:nvPicPr>
          <p:cNvPr id="6" name="SK-7-img-5" descr="preencoded.png"/>
          <p:cNvPicPr>
            <a:picLocks noChangeAspect="1"/>
          </p:cNvPicPr>
          <p:nvPr/>
        </p:nvPicPr>
        <p:blipFill>
          <a:blip r:embed="rId7"/>
          <a:stretch>
            <a:fillRect/>
          </a:stretch>
        </p:blipFill>
        <p:spPr>
          <a:xfrm>
            <a:off x="524173" y="5918448"/>
            <a:ext cx="268188" cy="253603"/>
          </a:xfrm>
          <a:prstGeom prst="rect">
            <a:avLst/>
          </a:prstGeom>
        </p:spPr>
      </p:pic>
      <p:pic>
        <p:nvPicPr>
          <p:cNvPr id="7" name="SK-7-img-6" descr="preencoded.png"/>
          <p:cNvPicPr>
            <a:picLocks noChangeAspect="1"/>
          </p:cNvPicPr>
          <p:nvPr/>
        </p:nvPicPr>
        <p:blipFill>
          <a:blip r:embed="rId8"/>
          <a:stretch>
            <a:fillRect/>
          </a:stretch>
        </p:blipFill>
        <p:spPr>
          <a:xfrm>
            <a:off x="767953" y="2153394"/>
            <a:ext cx="268188" cy="308521"/>
          </a:xfrm>
          <a:prstGeom prst="rect">
            <a:avLst/>
          </a:prstGeom>
        </p:spPr>
      </p:pic>
      <p:sp>
        <p:nvSpPr>
          <p:cNvPr id="8" name="SK-7-text-7"/>
          <p:cNvSpPr/>
          <p:nvPr/>
        </p:nvSpPr>
        <p:spPr>
          <a:xfrm>
            <a:off x="590550" y="523875"/>
            <a:ext cx="11601450" cy="577453"/>
          </a:xfrm>
          <a:prstGeom prst="rect">
            <a:avLst/>
          </a:prstGeom>
          <a:noFill/>
          <a:ln/>
        </p:spPr>
        <p:txBody>
          <a:bodyPr vert="horz" wrap="none" lIns="0" tIns="0" rIns="0" bIns="0" rtlCol="0" anchor="ctr"/>
          <a:lstStyle/>
          <a:p>
            <a:pPr marL="0" indent="0">
              <a:lnSpc>
                <a:spcPts val="4547"/>
              </a:lnSpc>
              <a:buNone/>
            </a:pPr>
            <a:r>
              <a:rPr lang="en-US" sz="3525" b="1" dirty="0">
                <a:solidFill>
                  <a:srgbClr val="2B3A42"/>
                </a:solidFill>
                <a:latin typeface="Noto Sans KR" pitchFamily="34" charset="0"/>
                <a:ea typeface="Noto Sans KR" pitchFamily="34" charset="-122"/>
                <a:cs typeface="Noto Sans KR" pitchFamily="34" charset="-120"/>
              </a:rPr>
              <a:t>Malignant Otitis Externa</a:t>
            </a:r>
            <a:endParaRPr lang="en-US" sz="3525" dirty="0"/>
          </a:p>
        </p:txBody>
      </p:sp>
      <p:sp>
        <p:nvSpPr>
          <p:cNvPr id="9" name="SK-7-text-8"/>
          <p:cNvSpPr/>
          <p:nvPr/>
        </p:nvSpPr>
        <p:spPr>
          <a:xfrm>
            <a:off x="590550" y="1085850"/>
            <a:ext cx="7086600" cy="351383"/>
          </a:xfrm>
          <a:prstGeom prst="rect">
            <a:avLst/>
          </a:prstGeom>
          <a:noFill/>
          <a:ln/>
        </p:spPr>
        <p:txBody>
          <a:bodyPr vert="horz" wrap="none" lIns="0" tIns="0" rIns="0" bIns="0" rtlCol="0" anchor="ctr"/>
          <a:lstStyle/>
          <a:p>
            <a:pPr marL="0" indent="0">
              <a:lnSpc>
                <a:spcPts val="2767"/>
              </a:lnSpc>
              <a:buNone/>
            </a:pPr>
            <a:r>
              <a:rPr lang="en-US" sz="2325" b="1" dirty="0">
                <a:solidFill>
                  <a:srgbClr val="F97316"/>
                </a:solidFill>
                <a:latin typeface="Noto Sans KR" pitchFamily="34" charset="0"/>
                <a:ea typeface="Noto Sans KR" pitchFamily="34" charset="-122"/>
                <a:cs typeface="Noto Sans KR" pitchFamily="34" charset="-120"/>
              </a:rPr>
              <a:t>A Clinical Emergency</a:t>
            </a:r>
            <a:endParaRPr lang="en-US" sz="2325" dirty="0"/>
          </a:p>
        </p:txBody>
      </p:sp>
      <p:sp>
        <p:nvSpPr>
          <p:cNvPr id="10" name="SK-7-text-9"/>
          <p:cNvSpPr/>
          <p:nvPr/>
        </p:nvSpPr>
        <p:spPr>
          <a:xfrm>
            <a:off x="590550" y="1714500"/>
            <a:ext cx="11601450" cy="226665"/>
          </a:xfrm>
          <a:prstGeom prst="rect">
            <a:avLst/>
          </a:prstGeom>
          <a:noFill/>
          <a:ln/>
        </p:spPr>
        <p:txBody>
          <a:bodyPr vert="horz" wrap="none" lIns="0" tIns="0" rIns="0" bIns="0" rtlCol="0" anchor="ctr"/>
          <a:lstStyle/>
          <a:p>
            <a:pPr marL="0" indent="0">
              <a:lnSpc>
                <a:spcPts val="1785"/>
              </a:lnSpc>
              <a:buNone/>
            </a:pPr>
            <a:r>
              <a:rPr lang="en-US" sz="1500" dirty="0">
                <a:solidFill>
                  <a:srgbClr val="2B3A42"/>
                </a:solidFill>
                <a:latin typeface="Noto Sans KR" pitchFamily="34" charset="0"/>
                <a:ea typeface="Noto Sans KR" pitchFamily="34" charset="-122"/>
                <a:cs typeface="Noto Sans KR" pitchFamily="34" charset="-120"/>
              </a:rPr>
              <a:t>Necrotising osteomyelitis of the skull base — almost exclusively in diabetics and the immunocompromised</a:t>
            </a:r>
            <a:endParaRPr lang="en-US" sz="1500" dirty="0"/>
          </a:p>
        </p:txBody>
      </p:sp>
      <p:sp>
        <p:nvSpPr>
          <p:cNvPr id="11" name="SK-7-text-10"/>
          <p:cNvSpPr/>
          <p:nvPr/>
        </p:nvSpPr>
        <p:spPr>
          <a:xfrm>
            <a:off x="590550" y="2914650"/>
            <a:ext cx="3886200" cy="226665"/>
          </a:xfrm>
          <a:prstGeom prst="rect">
            <a:avLst/>
          </a:prstGeom>
          <a:noFill/>
          <a:ln/>
        </p:spPr>
        <p:txBody>
          <a:bodyPr vert="horz" wrap="none" lIns="0" tIns="0" rIns="0" bIns="0" rtlCol="0" anchor="ctr"/>
          <a:lstStyle/>
          <a:p>
            <a:pPr marL="0" indent="0">
              <a:lnSpc>
                <a:spcPts val="1785"/>
              </a:lnSpc>
              <a:buNone/>
            </a:pPr>
            <a:r>
              <a:rPr lang="en-US" sz="1500" b="1" dirty="0">
                <a:solidFill>
                  <a:srgbClr val="2B3A42"/>
                </a:solidFill>
                <a:latin typeface="Noto Sans KR" pitchFamily="34" charset="0"/>
                <a:ea typeface="Noto Sans KR" pitchFamily="34" charset="-122"/>
                <a:cs typeface="Noto Sans KR" pitchFamily="34" charset="-120"/>
              </a:rPr>
              <a:t>Clinical Features</a:t>
            </a:r>
            <a:endParaRPr lang="en-US" sz="1500" dirty="0"/>
          </a:p>
        </p:txBody>
      </p:sp>
      <p:sp>
        <p:nvSpPr>
          <p:cNvPr id="12" name="SK-7-text-11"/>
          <p:cNvSpPr/>
          <p:nvPr/>
        </p:nvSpPr>
        <p:spPr>
          <a:xfrm>
            <a:off x="590550" y="3209925"/>
            <a:ext cx="6172200" cy="226665"/>
          </a:xfrm>
          <a:prstGeom prst="rect">
            <a:avLst/>
          </a:prstGeom>
          <a:noFill/>
          <a:ln/>
        </p:spPr>
        <p:txBody>
          <a:bodyPr vert="horz" wrap="none" lIns="0" tIns="0" rIns="0" bIns="0" rtlCol="0" anchor="ctr"/>
          <a:lstStyle/>
          <a:p>
            <a:pPr marL="0" indent="0">
              <a:lnSpc>
                <a:spcPts val="1785"/>
              </a:lnSpc>
              <a:buNone/>
            </a:pPr>
            <a:r>
              <a:rPr lang="en-US" sz="1500" b="1" dirty="0">
                <a:solidFill>
                  <a:srgbClr val="2B3A42"/>
                </a:solidFill>
                <a:latin typeface="Noto Sans KR" pitchFamily="34" charset="0"/>
                <a:ea typeface="Noto Sans KR" pitchFamily="34" charset="-122"/>
                <a:cs typeface="Noto Sans KR" pitchFamily="34" charset="-120"/>
              </a:rPr>
              <a:t>Recognise It: Classic Triad</a:t>
            </a:r>
            <a:endParaRPr lang="en-US" sz="1500" dirty="0"/>
          </a:p>
        </p:txBody>
      </p:sp>
      <p:sp>
        <p:nvSpPr>
          <p:cNvPr id="13" name="SK-7-text-12"/>
          <p:cNvSpPr/>
          <p:nvPr/>
        </p:nvSpPr>
        <p:spPr>
          <a:xfrm>
            <a:off x="590550" y="4991100"/>
            <a:ext cx="6629400" cy="226665"/>
          </a:xfrm>
          <a:prstGeom prst="rect">
            <a:avLst/>
          </a:prstGeom>
          <a:noFill/>
          <a:ln/>
        </p:spPr>
        <p:txBody>
          <a:bodyPr vert="horz" wrap="none" lIns="0" tIns="0" rIns="0" bIns="0" rtlCol="0" anchor="ctr"/>
          <a:lstStyle/>
          <a:p>
            <a:pPr marL="0" indent="0">
              <a:lnSpc>
                <a:spcPts val="1785"/>
              </a:lnSpc>
              <a:buNone/>
            </a:pPr>
            <a:r>
              <a:rPr lang="en-US" sz="1500" b="1" dirty="0">
                <a:solidFill>
                  <a:srgbClr val="2B3A42"/>
                </a:solidFill>
                <a:latin typeface="Noto Sans KR" pitchFamily="34" charset="0"/>
                <a:ea typeface="Noto Sans KR" pitchFamily="34" charset="-122"/>
                <a:cs typeface="Noto Sans KR" pitchFamily="34" charset="-120"/>
              </a:rPr>
              <a:t>Progression Without Treatment</a:t>
            </a:r>
            <a:endParaRPr lang="en-US" sz="1500" dirty="0"/>
          </a:p>
        </p:txBody>
      </p:sp>
      <p:sp>
        <p:nvSpPr>
          <p:cNvPr id="14" name="SK-7-text-13"/>
          <p:cNvSpPr/>
          <p:nvPr/>
        </p:nvSpPr>
        <p:spPr>
          <a:xfrm>
            <a:off x="8763000" y="2962275"/>
            <a:ext cx="2743200" cy="264765"/>
          </a:xfrm>
          <a:prstGeom prst="rect">
            <a:avLst/>
          </a:prstGeom>
          <a:noFill/>
          <a:ln/>
        </p:spPr>
        <p:txBody>
          <a:bodyPr vert="horz" wrap="none" lIns="0" tIns="0" rIns="0" bIns="0" rtlCol="0" anchor="ctr"/>
          <a:lstStyle/>
          <a:p>
            <a:pPr marL="0" indent="0">
              <a:lnSpc>
                <a:spcPts val="2085"/>
              </a:lnSpc>
              <a:buNone/>
            </a:pPr>
            <a:r>
              <a:rPr lang="en-US" sz="1500" b="1" dirty="0">
                <a:solidFill>
                  <a:srgbClr val="FFFFFF"/>
                </a:solidFill>
                <a:latin typeface="Noto Sans KR" pitchFamily="34" charset="0"/>
                <a:ea typeface="Noto Sans KR" pitchFamily="34" charset="-122"/>
                <a:cs typeface="Noto Sans KR" pitchFamily="34" charset="-120"/>
              </a:rPr>
              <a:t>The Organism</a:t>
            </a:r>
            <a:endParaRPr lang="en-US" sz="1500" dirty="0"/>
          </a:p>
        </p:txBody>
      </p:sp>
      <p:sp>
        <p:nvSpPr>
          <p:cNvPr id="15" name="SK-7-text-14"/>
          <p:cNvSpPr/>
          <p:nvPr/>
        </p:nvSpPr>
        <p:spPr>
          <a:xfrm>
            <a:off x="590550" y="3467100"/>
            <a:ext cx="8989665" cy="425053"/>
          </a:xfrm>
          <a:prstGeom prst="rect">
            <a:avLst/>
          </a:prstGeom>
          <a:noFill/>
          <a:ln/>
        </p:spPr>
        <p:txBody>
          <a:bodyPr vert="horz" wrap="none" lIns="0" tIns="0" rIns="0" bIns="0" rtlCol="0" anchor="ctr"/>
          <a:lstStyle/>
          <a:p>
            <a:pPr marL="0" indent="0">
              <a:lnSpc>
                <a:spcPts val="1674"/>
              </a:lnSpc>
              <a:buNone/>
            </a:pPr>
            <a:r>
              <a:rPr lang="en-US" sz="1200" dirty="0">
                <a:solidFill>
                  <a:srgbClr val="2B3A42"/>
                </a:solidFill>
                <a:latin typeface="Noto Sans KR" pitchFamily="34" charset="0"/>
                <a:ea typeface="Noto Sans KR" pitchFamily="34" charset="-122"/>
                <a:cs typeface="Noto Sans KR" pitchFamily="34" charset="-120"/>
              </a:rPr>
              <a:t>Severe, unremitting otalgia — Out of proportion; does not respond to standard analgesia;
persists at rest and at night</a:t>
            </a:r>
            <a:endParaRPr lang="en-US" sz="1200" dirty="0"/>
          </a:p>
        </p:txBody>
      </p:sp>
      <p:sp>
        <p:nvSpPr>
          <p:cNvPr id="16" name="SK-7-text-15"/>
          <p:cNvSpPr/>
          <p:nvPr/>
        </p:nvSpPr>
        <p:spPr>
          <a:xfrm>
            <a:off x="590550" y="3962400"/>
            <a:ext cx="8382000" cy="425053"/>
          </a:xfrm>
          <a:prstGeom prst="rect">
            <a:avLst/>
          </a:prstGeom>
          <a:noFill/>
          <a:ln/>
        </p:spPr>
        <p:txBody>
          <a:bodyPr vert="horz" wrap="none" lIns="0" tIns="0" rIns="0" bIns="0" rtlCol="0" anchor="ctr"/>
          <a:lstStyle/>
          <a:p>
            <a:pPr marL="0" indent="0">
              <a:lnSpc>
                <a:spcPts val="1674"/>
              </a:lnSpc>
              <a:buNone/>
            </a:pPr>
            <a:r>
              <a:rPr lang="en-US" sz="1200" dirty="0">
                <a:solidFill>
                  <a:srgbClr val="2B3A42"/>
                </a:solidFill>
                <a:latin typeface="Noto Sans KR" pitchFamily="34" charset="0"/>
                <a:ea typeface="Noto Sans KR" pitchFamily="34" charset="-122"/>
                <a:cs typeface="Noto Sans KR" pitchFamily="34" charset="-120"/>
              </a:rPr>
              <a:t>Granulation tissue at the bony-cartilaginous junction — Pathognomonic finding on
otoscopy; looks like fleshy tissue at the floor of the EAC</a:t>
            </a:r>
            <a:endParaRPr lang="en-US" sz="1200" dirty="0"/>
          </a:p>
        </p:txBody>
      </p:sp>
      <p:sp>
        <p:nvSpPr>
          <p:cNvPr id="17" name="SK-7-text-16"/>
          <p:cNvSpPr/>
          <p:nvPr/>
        </p:nvSpPr>
        <p:spPr>
          <a:xfrm>
            <a:off x="590550" y="4467225"/>
            <a:ext cx="8518178" cy="425053"/>
          </a:xfrm>
          <a:prstGeom prst="rect">
            <a:avLst/>
          </a:prstGeom>
          <a:noFill/>
          <a:ln/>
        </p:spPr>
        <p:txBody>
          <a:bodyPr vert="horz" wrap="none" lIns="0" tIns="0" rIns="0" bIns="0" rtlCol="0" anchor="ctr"/>
          <a:lstStyle/>
          <a:p>
            <a:pPr marL="0" indent="0">
              <a:lnSpc>
                <a:spcPts val="1674"/>
              </a:lnSpc>
              <a:buNone/>
            </a:pPr>
            <a:r>
              <a:rPr lang="en-US" sz="1200" dirty="0">
                <a:solidFill>
                  <a:srgbClr val="2B3A42"/>
                </a:solidFill>
                <a:latin typeface="Noto Sans KR" pitchFamily="34" charset="0"/>
                <a:ea typeface="Noto Sans KR" pitchFamily="34" charset="-122"/>
                <a:cs typeface="Noto Sans KR" pitchFamily="34" charset="-120"/>
              </a:rPr>
              <a:t>High-risk host — Diabetic (especially poorly controlled), elderly, immunocompromised
(HIV, haematological malignancy, steroids)</a:t>
            </a:r>
            <a:endParaRPr lang="en-US" sz="1200" dirty="0"/>
          </a:p>
        </p:txBody>
      </p:sp>
      <p:sp>
        <p:nvSpPr>
          <p:cNvPr id="18" name="SK-7-text-17"/>
          <p:cNvSpPr/>
          <p:nvPr/>
        </p:nvSpPr>
        <p:spPr>
          <a:xfrm>
            <a:off x="590550" y="5248275"/>
            <a:ext cx="11601450" cy="212527"/>
          </a:xfrm>
          <a:prstGeom prst="rect">
            <a:avLst/>
          </a:prstGeom>
          <a:noFill/>
          <a:ln/>
        </p:spPr>
        <p:txBody>
          <a:bodyPr vert="horz" wrap="none" lIns="0" tIns="0" rIns="0" bIns="0" rtlCol="0" anchor="ctr"/>
          <a:lstStyle/>
          <a:p>
            <a:pPr marL="0" indent="0">
              <a:lnSpc>
                <a:spcPts val="1674"/>
              </a:lnSpc>
              <a:buNone/>
            </a:pPr>
            <a:r>
              <a:rPr lang="en-US" sz="1200" dirty="0">
                <a:solidFill>
                  <a:srgbClr val="2B3A42"/>
                </a:solidFill>
                <a:latin typeface="Noto Sans KR" pitchFamily="34" charset="0"/>
                <a:ea typeface="Noto Sans KR" pitchFamily="34" charset="-122"/>
                <a:cs typeface="Noto Sans KR" pitchFamily="34" charset="-120"/>
              </a:rPr>
              <a:t>Cranial nerve VII palsy (facial nerve) — first nerve affected; facial droop</a:t>
            </a:r>
            <a:endParaRPr lang="en-US" sz="1200" dirty="0"/>
          </a:p>
        </p:txBody>
      </p:sp>
      <p:sp>
        <p:nvSpPr>
          <p:cNvPr id="19" name="SK-7-text-18"/>
          <p:cNvSpPr/>
          <p:nvPr/>
        </p:nvSpPr>
        <p:spPr>
          <a:xfrm>
            <a:off x="590550" y="5505450"/>
            <a:ext cx="11601450" cy="212527"/>
          </a:xfrm>
          <a:prstGeom prst="rect">
            <a:avLst/>
          </a:prstGeom>
          <a:noFill/>
          <a:ln/>
        </p:spPr>
        <p:txBody>
          <a:bodyPr vert="horz" wrap="none" lIns="0" tIns="0" rIns="0" bIns="0" rtlCol="0" anchor="ctr"/>
          <a:lstStyle/>
          <a:p>
            <a:pPr marL="0" indent="0">
              <a:lnSpc>
                <a:spcPts val="1674"/>
              </a:lnSpc>
              <a:buNone/>
            </a:pPr>
            <a:r>
              <a:rPr lang="en-US" sz="1200" dirty="0">
                <a:solidFill>
                  <a:srgbClr val="2B3A42"/>
                </a:solidFill>
                <a:latin typeface="Noto Sans KR" pitchFamily="34" charset="0"/>
                <a:ea typeface="Noto Sans KR" pitchFamily="34" charset="-122"/>
                <a:cs typeface="Noto Sans KR" pitchFamily="34" charset="-120"/>
              </a:rPr>
              <a:t>Further CN palsies (IX, X, XI, XII) — as osteomyelitis spreads along skull base</a:t>
            </a:r>
            <a:endParaRPr lang="en-US" sz="1200" dirty="0"/>
          </a:p>
        </p:txBody>
      </p:sp>
      <p:sp>
        <p:nvSpPr>
          <p:cNvPr id="20" name="SK-7-text-19"/>
          <p:cNvSpPr/>
          <p:nvPr/>
        </p:nvSpPr>
        <p:spPr>
          <a:xfrm>
            <a:off x="850404" y="5934224"/>
            <a:ext cx="3300413" cy="425053"/>
          </a:xfrm>
          <a:prstGeom prst="rect">
            <a:avLst/>
          </a:prstGeom>
          <a:noFill/>
          <a:ln/>
        </p:spPr>
        <p:txBody>
          <a:bodyPr vert="horz" wrap="none" lIns="0" tIns="0" rIns="0" bIns="0" rtlCol="0" anchor="ctr"/>
          <a:lstStyle/>
          <a:p>
            <a:pPr marL="0" indent="0">
              <a:lnSpc>
                <a:spcPts val="1674"/>
              </a:lnSpc>
              <a:buNone/>
            </a:pPr>
            <a:r>
              <a:rPr lang="en-US" sz="1350" b="1" dirty="0">
                <a:solidFill>
                  <a:srgbClr val="2B3A42"/>
                </a:solidFill>
                <a:latin typeface="Noto Sans KR" pitchFamily="34" charset="0"/>
                <a:ea typeface="Noto Sans KR" pitchFamily="34" charset="-122"/>
                <a:cs typeface="Noto Sans KR" pitchFamily="34" charset="-120"/>
              </a:rPr>
              <a:t>Refer: Same-day ENT referral —
do not manage in primary care</a:t>
            </a:r>
            <a:endParaRPr lang="en-US" sz="1350" dirty="0"/>
          </a:p>
        </p:txBody>
      </p:sp>
      <p:sp>
        <p:nvSpPr>
          <p:cNvPr id="21" name="SK-7-text-20"/>
          <p:cNvSpPr/>
          <p:nvPr/>
        </p:nvSpPr>
        <p:spPr>
          <a:xfrm>
            <a:off x="4089670" y="5934224"/>
            <a:ext cx="4159448" cy="425053"/>
          </a:xfrm>
          <a:prstGeom prst="rect">
            <a:avLst/>
          </a:prstGeom>
          <a:noFill/>
          <a:ln/>
        </p:spPr>
        <p:txBody>
          <a:bodyPr vert="horz" wrap="none" lIns="0" tIns="0" rIns="0" bIns="0" rtlCol="0" anchor="ctr"/>
          <a:lstStyle/>
          <a:p>
            <a:pPr marL="0" indent="0">
              <a:lnSpc>
                <a:spcPts val="1674"/>
              </a:lnSpc>
              <a:buNone/>
            </a:pPr>
            <a:r>
              <a:rPr lang="en-US" sz="1350" b="1" dirty="0">
                <a:solidFill>
                  <a:srgbClr val="2B3A42"/>
                </a:solidFill>
                <a:latin typeface="Noto Sans KR" pitchFamily="34" charset="0"/>
                <a:ea typeface="Noto Sans KR" pitchFamily="34" charset="-122"/>
                <a:cs typeface="Noto Sans KR" pitchFamily="34" charset="-120"/>
              </a:rPr>
              <a:t>Investigate: Urgent CT petrous bone and
skull base — assess extent of osteomyelitis</a:t>
            </a:r>
            <a:endParaRPr lang="en-US" sz="1350" dirty="0"/>
          </a:p>
        </p:txBody>
      </p:sp>
      <p:sp>
        <p:nvSpPr>
          <p:cNvPr id="22" name="SK-7-text-21"/>
          <p:cNvSpPr/>
          <p:nvPr/>
        </p:nvSpPr>
        <p:spPr>
          <a:xfrm>
            <a:off x="8067463" y="5934224"/>
            <a:ext cx="4306193" cy="425053"/>
          </a:xfrm>
          <a:prstGeom prst="rect">
            <a:avLst/>
          </a:prstGeom>
          <a:noFill/>
          <a:ln/>
        </p:spPr>
        <p:txBody>
          <a:bodyPr vert="horz" wrap="none" lIns="0" tIns="0" rIns="0" bIns="0" rtlCol="0" anchor="ctr"/>
          <a:lstStyle/>
          <a:p>
            <a:pPr marL="0" indent="0">
              <a:lnSpc>
                <a:spcPts val="1674"/>
              </a:lnSpc>
              <a:buNone/>
            </a:pPr>
            <a:r>
              <a:rPr lang="en-US" sz="1350" b="1" dirty="0">
                <a:solidFill>
                  <a:srgbClr val="2B3A42"/>
                </a:solidFill>
                <a:latin typeface="Noto Sans KR" pitchFamily="34" charset="0"/>
                <a:ea typeface="Noto Sans KR" pitchFamily="34" charset="-122"/>
                <a:cs typeface="Noto Sans KR" pitchFamily="34" charset="-120"/>
              </a:rPr>
              <a:t>Treat: IV anti-pseudomonal antibiotics —
inpatient; prolonged course (weeks to months)</a:t>
            </a:r>
            <a:endParaRPr lang="en-US" sz="1350" dirty="0"/>
          </a:p>
        </p:txBody>
      </p:sp>
      <p:sp>
        <p:nvSpPr>
          <p:cNvPr id="23" name="SK-7-text-22"/>
          <p:cNvSpPr/>
          <p:nvPr/>
        </p:nvSpPr>
        <p:spPr>
          <a:xfrm>
            <a:off x="8820150" y="4219575"/>
            <a:ext cx="3371850" cy="204043"/>
          </a:xfrm>
          <a:prstGeom prst="rect">
            <a:avLst/>
          </a:prstGeom>
          <a:noFill/>
          <a:ln/>
        </p:spPr>
        <p:txBody>
          <a:bodyPr vert="horz" wrap="none" lIns="0" tIns="0" rIns="0" bIns="0" rtlCol="0" anchor="ctr"/>
          <a:lstStyle/>
          <a:p>
            <a:pPr marL="0" indent="0">
              <a:lnSpc>
                <a:spcPts val="1607"/>
              </a:lnSpc>
              <a:buNone/>
            </a:pPr>
            <a:r>
              <a:rPr lang="en-US" sz="1350" b="1" i="1" dirty="0">
                <a:solidFill>
                  <a:srgbClr val="2B3A42"/>
                </a:solidFill>
                <a:latin typeface="Noto Sans KR" pitchFamily="34" charset="0"/>
                <a:ea typeface="Noto Sans KR" pitchFamily="34" charset="-122"/>
                <a:cs typeface="Noto Sans KR" pitchFamily="34" charset="-120"/>
              </a:rPr>
              <a:t>Pseudomonas aeruginosa</a:t>
            </a:r>
            <a:endParaRPr lang="en-US" sz="1350" dirty="0"/>
          </a:p>
        </p:txBody>
      </p:sp>
      <p:sp>
        <p:nvSpPr>
          <p:cNvPr id="24" name="SK-7-text-23"/>
          <p:cNvSpPr/>
          <p:nvPr/>
        </p:nvSpPr>
        <p:spPr>
          <a:xfrm>
            <a:off x="8820150" y="4476750"/>
            <a:ext cx="3258443" cy="1062633"/>
          </a:xfrm>
          <a:prstGeom prst="rect">
            <a:avLst/>
          </a:prstGeom>
          <a:noFill/>
          <a:ln/>
        </p:spPr>
        <p:txBody>
          <a:bodyPr vert="horz" wrap="none" lIns="0" tIns="0" rIns="0" bIns="0" rtlCol="0" anchor="ctr"/>
          <a:lstStyle/>
          <a:p>
            <a:pPr marL="0" indent="0">
              <a:lnSpc>
                <a:spcPts val="1395"/>
              </a:lnSpc>
              <a:buNone/>
            </a:pPr>
            <a:r>
              <a:rPr lang="en-US" sz="1125" dirty="0">
                <a:solidFill>
                  <a:srgbClr val="2B3A42"/>
                </a:solidFill>
                <a:latin typeface="Noto Sans KR" pitchFamily="34" charset="0"/>
                <a:ea typeface="Noto Sans KR" pitchFamily="34" charset="-122"/>
                <a:cs typeface="Noto Sans KR" pitchFamily="34" charset="-120"/>
              </a:rPr>
              <a:t>- Gram-negative rod
- Thrives in moist, warm environments
- Resistant to many standard antibiotics
- Requires anti-pseudomonal cover
(e.g. IV piperacillin-tazobactam or
ciprofloxacin IV)</a:t>
            </a:r>
            <a:endParaRPr lang="en-US" sz="1125" dirty="0"/>
          </a:p>
        </p:txBody>
      </p:sp>
      <p:sp>
        <p:nvSpPr>
          <p:cNvPr id="25" name="SK-7-text-24"/>
          <p:cNvSpPr/>
          <p:nvPr/>
        </p:nvSpPr>
        <p:spPr>
          <a:xfrm>
            <a:off x="358527" y="2181225"/>
            <a:ext cx="11808023" cy="491430"/>
          </a:xfrm>
          <a:prstGeom prst="rect">
            <a:avLst/>
          </a:prstGeom>
          <a:noFill/>
          <a:ln/>
        </p:spPr>
        <p:txBody>
          <a:bodyPr vert="horz" wrap="none" lIns="0" tIns="0" rIns="0" bIns="0" rtlCol="0" anchor="ctr"/>
          <a:lstStyle/>
          <a:p>
            <a:pPr marL="0" indent="0" algn="ctr">
              <a:lnSpc>
                <a:spcPts val="1935"/>
              </a:lnSpc>
              <a:buNone/>
            </a:pPr>
            <a:r>
              <a:rPr lang="en-US" sz="1500" b="1" dirty="0">
                <a:solidFill>
                  <a:srgbClr val="FFFFFF"/>
                </a:solidFill>
                <a:latin typeface="Noto Sans KR" pitchFamily="34" charset="0"/>
                <a:ea typeface="Noto Sans KR" pitchFamily="34" charset="-122"/>
                <a:cs typeface="Noto Sans KR" pitchFamily="34" charset="-120"/>
              </a:rPr>
              <a:t>SAME-DAY ENT REFERRAL + IV ANTI-PUSEUDOMONAL ANTIBIOTICS + URGENT CT PETROUS BONE
Do not discharge. Do not delay. This is a skull base emergency.</a:t>
            </a:r>
            <a:endParaRPr lang="en-US" sz="1500" dirty="0"/>
          </a:p>
        </p:txBody>
      </p:sp>
      <p:sp>
        <p:nvSpPr>
          <p:cNvPr id="26" name="SK-7-text-25"/>
          <p:cNvSpPr/>
          <p:nvPr/>
        </p:nvSpPr>
        <p:spPr>
          <a:xfrm>
            <a:off x="466725" y="6600825"/>
            <a:ext cx="8343900" cy="198537"/>
          </a:xfrm>
          <a:prstGeom prst="rect">
            <a:avLst/>
          </a:prstGeom>
          <a:noFill/>
          <a:ln/>
        </p:spPr>
        <p:txBody>
          <a:bodyPr vert="horz" wrap="none" lIns="0" tIns="0" rIns="0" bIns="0" rtlCol="0" anchor="ctr"/>
          <a:lstStyle/>
          <a:p>
            <a:pPr marL="0" indent="0">
              <a:lnSpc>
                <a:spcPts val="1564"/>
              </a:lnSpc>
              <a:buNone/>
            </a:pPr>
            <a:r>
              <a:rPr lang="en-US" sz="1125" dirty="0">
                <a:solidFill>
                  <a:srgbClr val="FFFFFF"/>
                </a:solidFill>
                <a:latin typeface="Noto Sans KR" pitchFamily="34" charset="0"/>
                <a:ea typeface="Noto Sans KR" pitchFamily="34" charset="-122"/>
                <a:cs typeface="Noto Sans KR" pitchFamily="34" charset="-120"/>
              </a:rPr>
              <a:t>Bradford VTS | Ear Conditions in GP | May 2026</a:t>
            </a:r>
            <a:endParaRPr lang="en-US" sz="1125" dirty="0"/>
          </a:p>
        </p:txBody>
      </p:sp>
      <p:sp>
        <p:nvSpPr>
          <p:cNvPr id="27" name="SK-7-text-26"/>
          <p:cNvSpPr/>
          <p:nvPr/>
        </p:nvSpPr>
        <p:spPr>
          <a:xfrm>
            <a:off x="10106025" y="6600825"/>
            <a:ext cx="1822996" cy="198537"/>
          </a:xfrm>
          <a:prstGeom prst="rect">
            <a:avLst/>
          </a:prstGeom>
          <a:noFill/>
          <a:ln/>
        </p:spPr>
        <p:txBody>
          <a:bodyPr vert="horz" wrap="none" lIns="0" tIns="0" rIns="0" bIns="0" rtlCol="0" anchor="ctr"/>
          <a:lstStyle/>
          <a:p>
            <a:pPr marL="0" indent="0" algn="r">
              <a:lnSpc>
                <a:spcPts val="1564"/>
              </a:lnSpc>
              <a:buNone/>
            </a:pPr>
            <a:r>
              <a:rPr lang="en-US" sz="1125" dirty="0">
                <a:solidFill>
                  <a:srgbClr val="FFFFFF"/>
                </a:solidFill>
                <a:latin typeface="Noto Sans KR" pitchFamily="34" charset="0"/>
                <a:ea typeface="Noto Sans KR" pitchFamily="34" charset="-122"/>
                <a:cs typeface="Noto Sans KR" pitchFamily="34" charset="-120"/>
              </a:rPr>
              <a:t>www.bradfordvts.co.uk</a:t>
            </a:r>
            <a:endParaRPr lang="en-US" sz="1125" dirty="0"/>
          </a:p>
        </p:txBody>
      </p:sp>
      <p:sp>
        <p:nvSpPr>
          <p:cNvPr id="28" name="SK-7-text-27"/>
          <p:cNvSpPr/>
          <p:nvPr/>
        </p:nvSpPr>
        <p:spPr>
          <a:xfrm>
            <a:off x="11020425" y="57150"/>
            <a:ext cx="1152525" cy="184249"/>
          </a:xfrm>
          <a:prstGeom prst="rect">
            <a:avLst/>
          </a:prstGeom>
          <a:noFill/>
          <a:ln/>
        </p:spPr>
        <p:txBody>
          <a:bodyPr vert="horz" wrap="none" lIns="0" tIns="0" rIns="0" bIns="0" rtlCol="0" anchor="ctr"/>
          <a:lstStyle/>
          <a:p>
            <a:pPr marL="0" indent="0" algn="r">
              <a:lnSpc>
                <a:spcPts val="1451"/>
              </a:lnSpc>
              <a:buNone/>
            </a:pPr>
            <a:r>
              <a:rPr lang="en-US" sz="1125" dirty="0">
                <a:solidFill>
                  <a:srgbClr val="F97316"/>
                </a:solidFill>
                <a:latin typeface="Noto Sans KR" pitchFamily="34" charset="0"/>
                <a:ea typeface="Noto Sans KR" pitchFamily="34" charset="-122"/>
                <a:cs typeface="Noto Sans KR" pitchFamily="34" charset="-120"/>
              </a:rPr>
              <a:t>Slide 7 of 14</a:t>
            </a:r>
            <a:endParaRPr lang="en-US" sz="1125"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SK-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8-img-2" descr="preencoded.png"/>
          <p:cNvPicPr>
            <a:picLocks noChangeAspect="1"/>
          </p:cNvPicPr>
          <p:nvPr/>
        </p:nvPicPr>
        <p:blipFill>
          <a:blip r:embed="rId4"/>
          <a:stretch>
            <a:fillRect/>
          </a:stretch>
        </p:blipFill>
        <p:spPr>
          <a:xfrm>
            <a:off x="11070282" y="4546848"/>
            <a:ext cx="365671" cy="548580"/>
          </a:xfrm>
          <a:prstGeom prst="rect">
            <a:avLst/>
          </a:prstGeom>
        </p:spPr>
      </p:pic>
      <p:pic>
        <p:nvPicPr>
          <p:cNvPr id="4" name="SK-8-img-3" descr="preencoded.png"/>
          <p:cNvPicPr>
            <a:picLocks noChangeAspect="1"/>
          </p:cNvPicPr>
          <p:nvPr/>
        </p:nvPicPr>
        <p:blipFill>
          <a:blip r:embed="rId5"/>
          <a:stretch>
            <a:fillRect/>
          </a:stretch>
        </p:blipFill>
        <p:spPr>
          <a:xfrm>
            <a:off x="10180290" y="4519315"/>
            <a:ext cx="377875" cy="589657"/>
          </a:xfrm>
          <a:prstGeom prst="rect">
            <a:avLst/>
          </a:prstGeom>
        </p:spPr>
      </p:pic>
      <p:pic>
        <p:nvPicPr>
          <p:cNvPr id="5" name="SK-8-img-4" descr="preencoded.png"/>
          <p:cNvPicPr>
            <a:picLocks noChangeAspect="1"/>
          </p:cNvPicPr>
          <p:nvPr/>
        </p:nvPicPr>
        <p:blipFill>
          <a:blip r:embed="rId6"/>
          <a:stretch>
            <a:fillRect/>
          </a:stretch>
        </p:blipFill>
        <p:spPr>
          <a:xfrm>
            <a:off x="9302353" y="4512469"/>
            <a:ext cx="353467" cy="582811"/>
          </a:xfrm>
          <a:prstGeom prst="rect">
            <a:avLst/>
          </a:prstGeom>
        </p:spPr>
      </p:pic>
      <p:pic>
        <p:nvPicPr>
          <p:cNvPr id="6" name="SK-8-img-5" descr="preencoded.png"/>
          <p:cNvPicPr>
            <a:picLocks noChangeAspect="1"/>
          </p:cNvPicPr>
          <p:nvPr/>
        </p:nvPicPr>
        <p:blipFill>
          <a:blip r:embed="rId7"/>
          <a:stretch>
            <a:fillRect/>
          </a:stretch>
        </p:blipFill>
        <p:spPr>
          <a:xfrm>
            <a:off x="9217075" y="1913334"/>
            <a:ext cx="2365177" cy="2269927"/>
          </a:xfrm>
          <a:prstGeom prst="rect">
            <a:avLst/>
          </a:prstGeom>
        </p:spPr>
      </p:pic>
      <p:pic>
        <p:nvPicPr>
          <p:cNvPr id="7" name="SK-8-img-6" descr="preencoded.png"/>
          <p:cNvPicPr>
            <a:picLocks noChangeAspect="1"/>
          </p:cNvPicPr>
          <p:nvPr/>
        </p:nvPicPr>
        <p:blipFill>
          <a:blip r:embed="rId8"/>
          <a:stretch>
            <a:fillRect/>
          </a:stretch>
        </p:blipFill>
        <p:spPr>
          <a:xfrm>
            <a:off x="7388275" y="5054203"/>
            <a:ext cx="194965" cy="123379"/>
          </a:xfrm>
          <a:prstGeom prst="rect">
            <a:avLst/>
          </a:prstGeom>
        </p:spPr>
      </p:pic>
      <p:pic>
        <p:nvPicPr>
          <p:cNvPr id="8" name="SK-8-img-7" descr="preencoded.png"/>
          <p:cNvPicPr>
            <a:picLocks noChangeAspect="1"/>
          </p:cNvPicPr>
          <p:nvPr/>
        </p:nvPicPr>
        <p:blipFill>
          <a:blip r:embed="rId9"/>
          <a:stretch>
            <a:fillRect/>
          </a:stretch>
        </p:blipFill>
        <p:spPr>
          <a:xfrm>
            <a:off x="6668988" y="1741884"/>
            <a:ext cx="207169" cy="191988"/>
          </a:xfrm>
          <a:prstGeom prst="rect">
            <a:avLst/>
          </a:prstGeom>
        </p:spPr>
      </p:pic>
      <p:sp>
        <p:nvSpPr>
          <p:cNvPr id="9" name="SK-8-text-8"/>
          <p:cNvSpPr/>
          <p:nvPr/>
        </p:nvSpPr>
        <p:spPr>
          <a:xfrm>
            <a:off x="504825" y="571500"/>
            <a:ext cx="11687175" cy="519708"/>
          </a:xfrm>
          <a:prstGeom prst="rect">
            <a:avLst/>
          </a:prstGeom>
          <a:noFill/>
          <a:ln/>
        </p:spPr>
        <p:txBody>
          <a:bodyPr vert="horz" wrap="none" lIns="0" tIns="0" rIns="0" bIns="0" rtlCol="0" anchor="ctr"/>
          <a:lstStyle/>
          <a:p>
            <a:pPr marL="0" indent="0">
              <a:lnSpc>
                <a:spcPts val="4092"/>
              </a:lnSpc>
              <a:buNone/>
            </a:pPr>
            <a:r>
              <a:rPr lang="en-US" sz="3300" b="1" dirty="0">
                <a:solidFill>
                  <a:srgbClr val="2C333F"/>
                </a:solidFill>
                <a:latin typeface="Noto Sans KR" pitchFamily="34" charset="0"/>
                <a:ea typeface="Noto Sans KR" pitchFamily="34" charset="-122"/>
                <a:cs typeface="Noto Sans KR" pitchFamily="34" charset="-120"/>
              </a:rPr>
              <a:t>Ear Wax: Assessment and Safe Removal</a:t>
            </a:r>
            <a:endParaRPr lang="en-US" sz="3300" dirty="0"/>
          </a:p>
        </p:txBody>
      </p:sp>
      <p:sp>
        <p:nvSpPr>
          <p:cNvPr id="10" name="SK-8-text-9"/>
          <p:cNvSpPr/>
          <p:nvPr/>
        </p:nvSpPr>
        <p:spPr>
          <a:xfrm>
            <a:off x="705743" y="2009775"/>
            <a:ext cx="188565" cy="378023"/>
          </a:xfrm>
          <a:prstGeom prst="rect">
            <a:avLst/>
          </a:prstGeom>
          <a:noFill/>
          <a:ln/>
        </p:spPr>
        <p:txBody>
          <a:bodyPr vert="horz" wrap="none" lIns="0" tIns="0" rIns="0" bIns="0" rtlCol="0" anchor="ctr"/>
          <a:lstStyle/>
          <a:p>
            <a:pPr marL="0" indent="0" algn="ctr">
              <a:lnSpc>
                <a:spcPts val="2976"/>
              </a:lnSpc>
              <a:buNone/>
            </a:pPr>
            <a:r>
              <a:rPr lang="en-US" sz="2325" b="1" dirty="0">
                <a:solidFill>
                  <a:srgbClr val="FFFFFF"/>
                </a:solidFill>
                <a:latin typeface="Noto Sans KR" pitchFamily="34" charset="0"/>
                <a:ea typeface="Noto Sans KR" pitchFamily="34" charset="-122"/>
                <a:cs typeface="Noto Sans KR" pitchFamily="34" charset="-120"/>
              </a:rPr>
              <a:t>1</a:t>
            </a:r>
            <a:endParaRPr lang="en-US" sz="2325" dirty="0"/>
          </a:p>
        </p:txBody>
      </p:sp>
      <p:sp>
        <p:nvSpPr>
          <p:cNvPr id="11" name="SK-8-text-10"/>
          <p:cNvSpPr/>
          <p:nvPr/>
        </p:nvSpPr>
        <p:spPr>
          <a:xfrm>
            <a:off x="705743" y="5210175"/>
            <a:ext cx="188565" cy="378023"/>
          </a:xfrm>
          <a:prstGeom prst="rect">
            <a:avLst/>
          </a:prstGeom>
          <a:noFill/>
          <a:ln/>
        </p:spPr>
        <p:txBody>
          <a:bodyPr vert="horz" wrap="none" lIns="0" tIns="0" rIns="0" bIns="0" rtlCol="0" anchor="ctr"/>
          <a:lstStyle/>
          <a:p>
            <a:pPr marL="0" indent="0" algn="ctr">
              <a:lnSpc>
                <a:spcPts val="2976"/>
              </a:lnSpc>
              <a:buNone/>
            </a:pPr>
            <a:r>
              <a:rPr lang="en-US" sz="2325" b="1" dirty="0">
                <a:solidFill>
                  <a:srgbClr val="FFFFFF"/>
                </a:solidFill>
                <a:latin typeface="Noto Sans KR" pitchFamily="34" charset="0"/>
                <a:ea typeface="Noto Sans KR" pitchFamily="34" charset="-122"/>
                <a:cs typeface="Noto Sans KR" pitchFamily="34" charset="-120"/>
              </a:rPr>
              <a:t>3</a:t>
            </a:r>
            <a:endParaRPr lang="en-US" sz="2325" dirty="0"/>
          </a:p>
        </p:txBody>
      </p:sp>
      <p:sp>
        <p:nvSpPr>
          <p:cNvPr id="12" name="SK-8-text-11"/>
          <p:cNvSpPr/>
          <p:nvPr/>
        </p:nvSpPr>
        <p:spPr>
          <a:xfrm>
            <a:off x="705743" y="3276600"/>
            <a:ext cx="188565" cy="378023"/>
          </a:xfrm>
          <a:prstGeom prst="rect">
            <a:avLst/>
          </a:prstGeom>
          <a:noFill/>
          <a:ln/>
        </p:spPr>
        <p:txBody>
          <a:bodyPr vert="horz" wrap="none" lIns="0" tIns="0" rIns="0" bIns="0" rtlCol="0" anchor="ctr"/>
          <a:lstStyle/>
          <a:p>
            <a:pPr marL="0" indent="0" algn="ctr">
              <a:lnSpc>
                <a:spcPts val="2976"/>
              </a:lnSpc>
              <a:buNone/>
            </a:pPr>
            <a:r>
              <a:rPr lang="en-US" sz="2325" b="1" dirty="0">
                <a:solidFill>
                  <a:srgbClr val="FFFFFF"/>
                </a:solidFill>
                <a:latin typeface="Noto Sans KR" pitchFamily="34" charset="0"/>
                <a:ea typeface="Noto Sans KR" pitchFamily="34" charset="-122"/>
                <a:cs typeface="Noto Sans KR" pitchFamily="34" charset="-120"/>
              </a:rPr>
              <a:t>2</a:t>
            </a:r>
            <a:endParaRPr lang="en-US" sz="2325" dirty="0"/>
          </a:p>
        </p:txBody>
      </p:sp>
      <p:sp>
        <p:nvSpPr>
          <p:cNvPr id="13" name="SK-8-text-12"/>
          <p:cNvSpPr/>
          <p:nvPr/>
        </p:nvSpPr>
        <p:spPr>
          <a:xfrm>
            <a:off x="1295400" y="1724025"/>
            <a:ext cx="6537960" cy="228451"/>
          </a:xfrm>
          <a:prstGeom prst="rect">
            <a:avLst/>
          </a:prstGeom>
          <a:noFill/>
          <a:ln/>
        </p:spPr>
        <p:txBody>
          <a:bodyPr vert="horz" wrap="none" lIns="0" tIns="0" rIns="0" bIns="0" rtlCol="0" anchor="ctr"/>
          <a:lstStyle/>
          <a:p>
            <a:pPr marL="0" indent="0">
              <a:lnSpc>
                <a:spcPts val="1799"/>
              </a:lnSpc>
              <a:buNone/>
            </a:pPr>
            <a:r>
              <a:rPr lang="en-US" sz="1650" b="1" dirty="0">
                <a:solidFill>
                  <a:srgbClr val="2C333F"/>
                </a:solidFill>
                <a:latin typeface="Noto Sans KR" pitchFamily="34" charset="0"/>
                <a:ea typeface="Noto Sans KR" pitchFamily="34" charset="-122"/>
                <a:cs typeface="Noto Sans KR" pitchFamily="34" charset="-120"/>
              </a:rPr>
              <a:t>Ear Softening — First Line</a:t>
            </a:r>
            <a:endParaRPr lang="en-US" sz="1650" dirty="0"/>
          </a:p>
        </p:txBody>
      </p:sp>
      <p:sp>
        <p:nvSpPr>
          <p:cNvPr id="14" name="SK-8-text-13"/>
          <p:cNvSpPr/>
          <p:nvPr/>
        </p:nvSpPr>
        <p:spPr>
          <a:xfrm>
            <a:off x="1295400" y="5095875"/>
            <a:ext cx="10896600" cy="228451"/>
          </a:xfrm>
          <a:prstGeom prst="rect">
            <a:avLst/>
          </a:prstGeom>
          <a:noFill/>
          <a:ln/>
        </p:spPr>
        <p:txBody>
          <a:bodyPr vert="horz" wrap="none" lIns="0" tIns="0" rIns="0" bIns="0" rtlCol="0" anchor="ctr"/>
          <a:lstStyle/>
          <a:p>
            <a:pPr marL="0" indent="0">
              <a:lnSpc>
                <a:spcPts val="1799"/>
              </a:lnSpc>
              <a:buNone/>
            </a:pPr>
            <a:r>
              <a:rPr lang="en-US" sz="1650" b="1" dirty="0">
                <a:solidFill>
                  <a:srgbClr val="2C333F"/>
                </a:solidFill>
                <a:latin typeface="Noto Sans KR" pitchFamily="34" charset="0"/>
                <a:ea typeface="Noto Sans KR" pitchFamily="34" charset="-122"/>
                <a:cs typeface="Noto Sans KR" pitchFamily="34" charset="-120"/>
              </a:rPr>
              <a:t>Microsuction — If Irrigation Fails or Contraindicated</a:t>
            </a:r>
            <a:endParaRPr lang="en-US" sz="1650" dirty="0"/>
          </a:p>
        </p:txBody>
      </p:sp>
      <p:sp>
        <p:nvSpPr>
          <p:cNvPr id="15" name="SK-8-text-14"/>
          <p:cNvSpPr/>
          <p:nvPr/>
        </p:nvSpPr>
        <p:spPr>
          <a:xfrm>
            <a:off x="1295400" y="3133725"/>
            <a:ext cx="6286500" cy="228451"/>
          </a:xfrm>
          <a:prstGeom prst="rect">
            <a:avLst/>
          </a:prstGeom>
          <a:noFill/>
          <a:ln/>
        </p:spPr>
        <p:txBody>
          <a:bodyPr vert="horz" wrap="none" lIns="0" tIns="0" rIns="0" bIns="0" rtlCol="0" anchor="ctr"/>
          <a:lstStyle/>
          <a:p>
            <a:pPr marL="0" indent="0">
              <a:lnSpc>
                <a:spcPts val="1799"/>
              </a:lnSpc>
              <a:buNone/>
            </a:pPr>
            <a:r>
              <a:rPr lang="en-US" sz="1650" b="1" dirty="0">
                <a:solidFill>
                  <a:srgbClr val="2C333F"/>
                </a:solidFill>
                <a:latin typeface="Noto Sans KR" pitchFamily="34" charset="0"/>
                <a:ea typeface="Noto Sans KR" pitchFamily="34" charset="-122"/>
                <a:cs typeface="Noto Sans KR" pitchFamily="34" charset="-120"/>
              </a:rPr>
              <a:t>Electronic Ear Irrigation</a:t>
            </a:r>
            <a:endParaRPr lang="en-US" sz="1650" dirty="0"/>
          </a:p>
        </p:txBody>
      </p:sp>
      <p:sp>
        <p:nvSpPr>
          <p:cNvPr id="16" name="SK-8-text-15"/>
          <p:cNvSpPr/>
          <p:nvPr/>
        </p:nvSpPr>
        <p:spPr>
          <a:xfrm>
            <a:off x="504825" y="95250"/>
            <a:ext cx="2743200" cy="171450"/>
          </a:xfrm>
          <a:prstGeom prst="rect">
            <a:avLst/>
          </a:prstGeom>
          <a:noFill/>
          <a:ln/>
        </p:spPr>
        <p:txBody>
          <a:bodyPr vert="horz" wrap="none" lIns="0" tIns="0" rIns="0" bIns="0" rtlCol="0" anchor="ctr"/>
          <a:lstStyle/>
          <a:p>
            <a:pPr marL="0" indent="0">
              <a:lnSpc>
                <a:spcPts val="1350"/>
              </a:lnSpc>
              <a:buNone/>
            </a:pPr>
            <a:r>
              <a:rPr lang="en-US" sz="1500" b="1" dirty="0">
                <a:solidFill>
                  <a:srgbClr val="FFFFFF"/>
                </a:solidFill>
                <a:latin typeface="Noto Sans KR" pitchFamily="34" charset="0"/>
                <a:ea typeface="Noto Sans KR" pitchFamily="34" charset="-122"/>
                <a:cs typeface="Noto Sans KR" pitchFamily="34" charset="-120"/>
              </a:rPr>
              <a:t>BRADFORD VTS</a:t>
            </a:r>
            <a:endParaRPr lang="en-US" sz="1500" dirty="0"/>
          </a:p>
        </p:txBody>
      </p:sp>
      <p:sp>
        <p:nvSpPr>
          <p:cNvPr id="17" name="SK-8-text-16"/>
          <p:cNvSpPr/>
          <p:nvPr/>
        </p:nvSpPr>
        <p:spPr>
          <a:xfrm>
            <a:off x="9223474" y="5191125"/>
            <a:ext cx="555278" cy="268486"/>
          </a:xfrm>
          <a:prstGeom prst="rect">
            <a:avLst/>
          </a:prstGeom>
          <a:noFill/>
          <a:ln/>
        </p:spPr>
        <p:txBody>
          <a:bodyPr vert="horz" wrap="none" lIns="0" tIns="0" rIns="0" bIns="0" rtlCol="0" anchor="ctr"/>
          <a:lstStyle/>
          <a:p>
            <a:pPr marL="0" indent="0" algn="ctr">
              <a:lnSpc>
                <a:spcPts val="1058"/>
              </a:lnSpc>
              <a:buNone/>
            </a:pPr>
            <a:r>
              <a:rPr lang="en-US" sz="1125" dirty="0">
                <a:solidFill>
                  <a:srgbClr val="2C333F"/>
                </a:solidFill>
                <a:latin typeface="Noto Sans KR" pitchFamily="34" charset="0"/>
                <a:ea typeface="Noto Sans KR" pitchFamily="34" charset="-122"/>
                <a:cs typeface="Noto Sans KR" pitchFamily="34" charset="-120"/>
              </a:rPr>
              <a:t>Soften
first</a:t>
            </a:r>
            <a:endParaRPr lang="en-US" sz="1125" dirty="0"/>
          </a:p>
        </p:txBody>
      </p:sp>
      <p:sp>
        <p:nvSpPr>
          <p:cNvPr id="18" name="SK-8-text-17"/>
          <p:cNvSpPr/>
          <p:nvPr/>
        </p:nvSpPr>
        <p:spPr>
          <a:xfrm>
            <a:off x="9946928" y="5191125"/>
            <a:ext cx="775246" cy="268486"/>
          </a:xfrm>
          <a:prstGeom prst="rect">
            <a:avLst/>
          </a:prstGeom>
          <a:noFill/>
          <a:ln/>
        </p:spPr>
        <p:txBody>
          <a:bodyPr vert="horz" wrap="none" lIns="0" tIns="0" rIns="0" bIns="0" rtlCol="0" anchor="ctr"/>
          <a:lstStyle/>
          <a:p>
            <a:pPr marL="0" indent="0" algn="ctr">
              <a:lnSpc>
                <a:spcPts val="1058"/>
              </a:lnSpc>
              <a:buNone/>
            </a:pPr>
            <a:r>
              <a:rPr lang="en-US" sz="1125" dirty="0">
                <a:solidFill>
                  <a:srgbClr val="2C333F"/>
                </a:solidFill>
                <a:latin typeface="Noto Sans KR" pitchFamily="34" charset="0"/>
                <a:ea typeface="Noto Sans KR" pitchFamily="34" charset="-122"/>
                <a:cs typeface="Noto Sans KR" pitchFamily="34" charset="-120"/>
              </a:rPr>
              <a:t>Electronic
irrigation</a:t>
            </a:r>
            <a:endParaRPr lang="en-US" sz="1125" dirty="0"/>
          </a:p>
        </p:txBody>
      </p:sp>
      <p:sp>
        <p:nvSpPr>
          <p:cNvPr id="19" name="SK-8-text-18"/>
          <p:cNvSpPr/>
          <p:nvPr/>
        </p:nvSpPr>
        <p:spPr>
          <a:xfrm>
            <a:off x="10714583" y="5191125"/>
            <a:ext cx="1068586" cy="268486"/>
          </a:xfrm>
          <a:prstGeom prst="rect">
            <a:avLst/>
          </a:prstGeom>
          <a:noFill/>
          <a:ln/>
        </p:spPr>
        <p:txBody>
          <a:bodyPr vert="horz" wrap="none" lIns="0" tIns="0" rIns="0" bIns="0" rtlCol="0" anchor="ctr"/>
          <a:lstStyle/>
          <a:p>
            <a:pPr marL="0" indent="0" algn="ctr">
              <a:lnSpc>
                <a:spcPts val="1058"/>
              </a:lnSpc>
              <a:buNone/>
            </a:pPr>
            <a:r>
              <a:rPr lang="en-US" sz="1125" dirty="0">
                <a:solidFill>
                  <a:srgbClr val="2C333F"/>
                </a:solidFill>
                <a:latin typeface="Noto Sans KR" pitchFamily="34" charset="0"/>
                <a:ea typeface="Noto Sans KR" pitchFamily="34" charset="-122"/>
                <a:cs typeface="Noto Sans KR" pitchFamily="34" charset="-120"/>
              </a:rPr>
              <a:t>Microsuction
if needed</a:t>
            </a:r>
            <a:endParaRPr lang="en-US" sz="1125" dirty="0"/>
          </a:p>
        </p:txBody>
      </p:sp>
      <p:sp>
        <p:nvSpPr>
          <p:cNvPr id="20" name="SK-8-text-19"/>
          <p:cNvSpPr/>
          <p:nvPr/>
        </p:nvSpPr>
        <p:spPr>
          <a:xfrm>
            <a:off x="1352550" y="2038350"/>
            <a:ext cx="7522815" cy="850106"/>
          </a:xfrm>
          <a:prstGeom prst="rect">
            <a:avLst/>
          </a:prstGeom>
          <a:noFill/>
          <a:ln/>
        </p:spPr>
        <p:txBody>
          <a:bodyPr vert="horz" wrap="none" lIns="0" tIns="0" rIns="0" bIns="0" rtlCol="0" anchor="ctr"/>
          <a:lstStyle/>
          <a:p>
            <a:pPr marL="0" indent="0">
              <a:lnSpc>
                <a:spcPts val="1674"/>
              </a:lnSpc>
              <a:buNone/>
            </a:pPr>
            <a:r>
              <a:rPr lang="en-US" sz="1200" dirty="0">
                <a:solidFill>
                  <a:srgbClr val="2C333F"/>
                </a:solidFill>
                <a:latin typeface="Noto Sans KR" pitchFamily="34" charset="0"/>
                <a:ea typeface="Noto Sans KR" pitchFamily="34" charset="-122"/>
                <a:cs typeface="Noto Sans KR" pitchFamily="34" charset="-120"/>
              </a:rPr>
              <a:t>• Olive oil drops — preferred first choice (safe, evidence-based, readily available)
• Almond oil or sodium bicarbonate drops: alternatives
• Use twice daily for 3-5 days before irrigation
• Avoid if known or suspected TM perforation</a:t>
            </a:r>
            <a:endParaRPr lang="en-US" sz="1200" dirty="0"/>
          </a:p>
        </p:txBody>
      </p:sp>
      <p:sp>
        <p:nvSpPr>
          <p:cNvPr id="21" name="SK-8-text-20"/>
          <p:cNvSpPr/>
          <p:nvPr/>
        </p:nvSpPr>
        <p:spPr>
          <a:xfrm>
            <a:off x="1352550" y="5362575"/>
            <a:ext cx="3038475" cy="425053"/>
          </a:xfrm>
          <a:prstGeom prst="rect">
            <a:avLst/>
          </a:prstGeom>
          <a:noFill/>
          <a:ln/>
        </p:spPr>
        <p:txBody>
          <a:bodyPr vert="horz" wrap="none" lIns="0" tIns="0" rIns="0" bIns="0" rtlCol="0" anchor="ctr"/>
          <a:lstStyle/>
          <a:p>
            <a:pPr marL="0" indent="0">
              <a:lnSpc>
                <a:spcPts val="1674"/>
              </a:lnSpc>
              <a:buNone/>
            </a:pPr>
            <a:r>
              <a:rPr lang="en-US" sz="1200" dirty="0">
                <a:solidFill>
                  <a:srgbClr val="2C333F"/>
                </a:solidFill>
                <a:latin typeface="Noto Sans KR" pitchFamily="34" charset="0"/>
                <a:ea typeface="Noto Sans KR" pitchFamily="34" charset="-122"/>
                <a:cs typeface="Noto Sans KR" pitchFamily="34" charset="-120"/>
              </a:rPr>
              <a:t>• Gold standard for wax removal
• Refer to audiology or ENT</a:t>
            </a:r>
            <a:endParaRPr lang="en-US" sz="1200" dirty="0"/>
          </a:p>
        </p:txBody>
      </p:sp>
      <p:sp>
        <p:nvSpPr>
          <p:cNvPr id="22" name="SK-8-text-21"/>
          <p:cNvSpPr/>
          <p:nvPr/>
        </p:nvSpPr>
        <p:spPr>
          <a:xfrm>
            <a:off x="1352550" y="3362325"/>
            <a:ext cx="8046690" cy="637580"/>
          </a:xfrm>
          <a:prstGeom prst="rect">
            <a:avLst/>
          </a:prstGeom>
          <a:noFill/>
          <a:ln/>
        </p:spPr>
        <p:txBody>
          <a:bodyPr vert="horz" wrap="none" lIns="0" tIns="0" rIns="0" bIns="0" rtlCol="0" anchor="ctr"/>
          <a:lstStyle/>
          <a:p>
            <a:pPr marL="0" indent="0">
              <a:lnSpc>
                <a:spcPts val="1674"/>
              </a:lnSpc>
              <a:buNone/>
            </a:pPr>
            <a:r>
              <a:rPr lang="en-US" sz="1200" dirty="0">
                <a:solidFill>
                  <a:srgbClr val="2C333F"/>
                </a:solidFill>
                <a:latin typeface="Noto Sans KR" pitchFamily="34" charset="0"/>
                <a:ea typeface="Noto Sans KR" pitchFamily="34" charset="-122"/>
                <a:cs typeface="Noto Sans KR" pitchFamily="34" charset="-120"/>
              </a:rPr>
              <a:t>• Use electronic irrigator only (e.g. Propulse)
• Metal Higginson syringe: ABANDONED — risk of TM perforation and canal trauma
• Perform after softening drops × 3-5 days • Warm water, gentle controlled pressure</a:t>
            </a:r>
            <a:endParaRPr lang="en-US" sz="1200" dirty="0"/>
          </a:p>
        </p:txBody>
      </p:sp>
      <p:sp>
        <p:nvSpPr>
          <p:cNvPr id="23" name="SK-8-text-22"/>
          <p:cNvSpPr/>
          <p:nvPr/>
        </p:nvSpPr>
        <p:spPr>
          <a:xfrm>
            <a:off x="4495800" y="5362575"/>
            <a:ext cx="3824288" cy="425053"/>
          </a:xfrm>
          <a:prstGeom prst="rect">
            <a:avLst/>
          </a:prstGeom>
          <a:noFill/>
          <a:ln/>
        </p:spPr>
        <p:txBody>
          <a:bodyPr vert="horz" wrap="none" lIns="0" tIns="0" rIns="0" bIns="0" rtlCol="0" anchor="ctr"/>
          <a:lstStyle/>
          <a:p>
            <a:pPr marL="0" indent="0">
              <a:lnSpc>
                <a:spcPts val="1674"/>
              </a:lnSpc>
              <a:buNone/>
            </a:pPr>
            <a:r>
              <a:rPr lang="en-US" sz="1200" dirty="0">
                <a:solidFill>
                  <a:srgbClr val="2C333F"/>
                </a:solidFill>
                <a:latin typeface="Noto Sans KR" pitchFamily="34" charset="0"/>
                <a:ea typeface="Noto Sans KR" pitchFamily="34" charset="-122"/>
                <a:cs typeface="Noto Sans KR" pitchFamily="34" charset="-120"/>
              </a:rPr>
              <a:t>• Safe even with TM perforation
• Preferred in complex or recurrent cases</a:t>
            </a:r>
            <a:endParaRPr lang="en-US" sz="1200" dirty="0"/>
          </a:p>
        </p:txBody>
      </p:sp>
      <p:sp>
        <p:nvSpPr>
          <p:cNvPr id="24" name="SK-8-text-23"/>
          <p:cNvSpPr/>
          <p:nvPr/>
        </p:nvSpPr>
        <p:spPr>
          <a:xfrm>
            <a:off x="504825" y="1343025"/>
            <a:ext cx="6103620" cy="212527"/>
          </a:xfrm>
          <a:prstGeom prst="rect">
            <a:avLst/>
          </a:prstGeom>
          <a:noFill/>
          <a:ln/>
        </p:spPr>
        <p:txBody>
          <a:bodyPr vert="horz" wrap="none" lIns="0" tIns="0" rIns="0" bIns="0" rtlCol="0" anchor="ctr"/>
          <a:lstStyle/>
          <a:p>
            <a:pPr marL="0" indent="0">
              <a:lnSpc>
                <a:spcPts val="1674"/>
              </a:lnSpc>
              <a:buNone/>
            </a:pPr>
            <a:r>
              <a:rPr lang="en-US" sz="1350" dirty="0">
                <a:solidFill>
                  <a:srgbClr val="787878"/>
                </a:solidFill>
                <a:latin typeface="Noto Sans KR" pitchFamily="34" charset="0"/>
                <a:ea typeface="Noto Sans KR" pitchFamily="34" charset="-122"/>
                <a:cs typeface="Noto Sans KR" pitchFamily="34" charset="-120"/>
              </a:rPr>
              <a:t>NICE CKS Earwax — July 2025</a:t>
            </a:r>
            <a:endParaRPr lang="en-US" sz="1350" dirty="0"/>
          </a:p>
        </p:txBody>
      </p:sp>
      <p:sp>
        <p:nvSpPr>
          <p:cNvPr id="25" name="SK-8-text-24"/>
          <p:cNvSpPr/>
          <p:nvPr/>
        </p:nvSpPr>
        <p:spPr>
          <a:xfrm>
            <a:off x="7419975" y="5048250"/>
            <a:ext cx="2865120" cy="166092"/>
          </a:xfrm>
          <a:prstGeom prst="rect">
            <a:avLst/>
          </a:prstGeom>
          <a:noFill/>
          <a:ln/>
        </p:spPr>
        <p:txBody>
          <a:bodyPr vert="horz" wrap="none" lIns="0" tIns="0" rIns="0" bIns="0" rtlCol="0" anchor="ctr"/>
          <a:lstStyle/>
          <a:p>
            <a:pPr marL="0" indent="0">
              <a:lnSpc>
                <a:spcPts val="1308"/>
              </a:lnSpc>
              <a:buNone/>
            </a:pPr>
            <a:r>
              <a:rPr lang="en-US" sz="1200" b="1" dirty="0">
                <a:solidFill>
                  <a:srgbClr val="2C333F"/>
                </a:solidFill>
                <a:latin typeface="Noto Sans KR" pitchFamily="34" charset="0"/>
                <a:ea typeface="Noto Sans KR" pitchFamily="34" charset="-122"/>
                <a:cs typeface="Noto Sans KR" pitchFamily="34" charset="-120"/>
              </a:rPr>
              <a:t>✔ Gold standard</a:t>
            </a:r>
            <a:endParaRPr lang="en-US" sz="1200" dirty="0"/>
          </a:p>
        </p:txBody>
      </p:sp>
      <p:sp>
        <p:nvSpPr>
          <p:cNvPr id="26" name="SK-8-text-25"/>
          <p:cNvSpPr/>
          <p:nvPr/>
        </p:nvSpPr>
        <p:spPr>
          <a:xfrm>
            <a:off x="1495425" y="4210050"/>
            <a:ext cx="5669280" cy="166092"/>
          </a:xfrm>
          <a:prstGeom prst="rect">
            <a:avLst/>
          </a:prstGeom>
          <a:noFill/>
          <a:ln/>
        </p:spPr>
        <p:txBody>
          <a:bodyPr vert="horz" wrap="none" lIns="0" tIns="0" rIns="0" bIns="0" rtlCol="0" anchor="ctr"/>
          <a:lstStyle/>
          <a:p>
            <a:pPr marL="0" indent="0">
              <a:lnSpc>
                <a:spcPts val="1308"/>
              </a:lnSpc>
              <a:buNone/>
            </a:pPr>
            <a:r>
              <a:rPr lang="en-US" sz="1200" b="1" dirty="0">
                <a:solidFill>
                  <a:srgbClr val="2C333F"/>
                </a:solidFill>
                <a:latin typeface="Noto Sans KR" pitchFamily="34" charset="0"/>
                <a:ea typeface="Noto Sans KR" pitchFamily="34" charset="-122"/>
                <a:cs typeface="Noto Sans KR" pitchFamily="34" charset="-120"/>
              </a:rPr>
              <a:t>Contraindications to Irrigation</a:t>
            </a:r>
            <a:endParaRPr lang="en-US" sz="1200" dirty="0"/>
          </a:p>
        </p:txBody>
      </p:sp>
      <p:sp>
        <p:nvSpPr>
          <p:cNvPr id="27" name="SK-8-text-26"/>
          <p:cNvSpPr/>
          <p:nvPr/>
        </p:nvSpPr>
        <p:spPr>
          <a:xfrm>
            <a:off x="6686550" y="1733550"/>
            <a:ext cx="4876800" cy="166092"/>
          </a:xfrm>
          <a:prstGeom prst="rect">
            <a:avLst/>
          </a:prstGeom>
          <a:noFill/>
          <a:ln/>
        </p:spPr>
        <p:txBody>
          <a:bodyPr vert="horz" wrap="none" lIns="0" tIns="0" rIns="0" bIns="0" rtlCol="0" anchor="ctr"/>
          <a:lstStyle/>
          <a:p>
            <a:pPr marL="0" indent="0">
              <a:lnSpc>
                <a:spcPts val="1308"/>
              </a:lnSpc>
              <a:buNone/>
            </a:pPr>
            <a:r>
              <a:rPr lang="en-US" sz="1200" b="1" dirty="0">
                <a:solidFill>
                  <a:srgbClr val="2C333F"/>
                </a:solidFill>
                <a:latin typeface="Noto Sans KR" pitchFamily="34" charset="0"/>
                <a:ea typeface="Noto Sans KR" pitchFamily="34" charset="-122"/>
                <a:cs typeface="Noto Sans KR" pitchFamily="34" charset="-120"/>
              </a:rPr>
              <a:t>⚠️ Avoid in TM perforation</a:t>
            </a:r>
            <a:endParaRPr lang="en-US" sz="1200" dirty="0"/>
          </a:p>
        </p:txBody>
      </p:sp>
      <p:sp>
        <p:nvSpPr>
          <p:cNvPr id="28" name="SK-8-text-27"/>
          <p:cNvSpPr/>
          <p:nvPr/>
        </p:nvSpPr>
        <p:spPr>
          <a:xfrm>
            <a:off x="590550" y="6019800"/>
            <a:ext cx="8000850" cy="425053"/>
          </a:xfrm>
          <a:prstGeom prst="rect">
            <a:avLst/>
          </a:prstGeom>
          <a:noFill/>
          <a:ln/>
        </p:spPr>
        <p:txBody>
          <a:bodyPr vert="horz" wrap="none" lIns="0" tIns="0" rIns="0" bIns="0" rtlCol="0" anchor="ctr"/>
          <a:lstStyle/>
          <a:p>
            <a:pPr marL="0" indent="0" algn="ctr">
              <a:lnSpc>
                <a:spcPts val="1674"/>
              </a:lnSpc>
              <a:buNone/>
            </a:pPr>
            <a:r>
              <a:rPr lang="en-US" sz="1350" b="1" dirty="0">
                <a:solidFill>
                  <a:srgbClr val="2C333F"/>
                </a:solidFill>
                <a:latin typeface="Noto Sans KR" pitchFamily="34" charset="0"/>
                <a:ea typeface="Noto Sans KR" pitchFamily="34" charset="-122"/>
                <a:cs typeface="Noto Sans KR" pitchFamily="34" charset="-120"/>
              </a:rPr>
              <a:t>Key Principle: No treatment if asymptomatic — even if wax is visible on otoscopy. Only treat when
symptomatic (hearing loss, otalgia, tinnitus, vertigo, prevents examination).</a:t>
            </a:r>
            <a:endParaRPr lang="en-US" sz="1350" dirty="0"/>
          </a:p>
        </p:txBody>
      </p:sp>
      <p:sp>
        <p:nvSpPr>
          <p:cNvPr id="29" name="SK-8-text-28"/>
          <p:cNvSpPr/>
          <p:nvPr/>
        </p:nvSpPr>
        <p:spPr>
          <a:xfrm>
            <a:off x="1543050" y="4429125"/>
            <a:ext cx="2682180" cy="325636"/>
          </a:xfrm>
          <a:prstGeom prst="rect">
            <a:avLst/>
          </a:prstGeom>
          <a:noFill/>
          <a:ln/>
        </p:spPr>
        <p:txBody>
          <a:bodyPr vert="horz" wrap="none" lIns="0" tIns="0" rIns="0" bIns="0" rtlCol="0" anchor="ctr"/>
          <a:lstStyle/>
          <a:p>
            <a:pPr marL="0" indent="0">
              <a:lnSpc>
                <a:spcPts val="1283"/>
              </a:lnSpc>
              <a:buNone/>
            </a:pPr>
            <a:r>
              <a:rPr lang="en-US" sz="1125" dirty="0">
                <a:solidFill>
                  <a:srgbClr val="2C333F"/>
                </a:solidFill>
                <a:latin typeface="Noto Sans KR" pitchFamily="34" charset="0"/>
                <a:ea typeface="Noto Sans KR" pitchFamily="34" charset="-122"/>
                <a:cs typeface="Noto Sans KR" pitchFamily="34" charset="-120"/>
              </a:rPr>
              <a:t>• Known or suspected TM perforation
• Only hearing ear</a:t>
            </a:r>
            <a:endParaRPr lang="en-US" sz="1125" dirty="0"/>
          </a:p>
        </p:txBody>
      </p:sp>
      <p:sp>
        <p:nvSpPr>
          <p:cNvPr id="30" name="SK-8-text-29"/>
          <p:cNvSpPr/>
          <p:nvPr/>
        </p:nvSpPr>
        <p:spPr>
          <a:xfrm>
            <a:off x="4019550" y="4429125"/>
            <a:ext cx="2221111" cy="325636"/>
          </a:xfrm>
          <a:prstGeom prst="rect">
            <a:avLst/>
          </a:prstGeom>
          <a:noFill/>
          <a:ln/>
        </p:spPr>
        <p:txBody>
          <a:bodyPr vert="horz" wrap="none" lIns="0" tIns="0" rIns="0" bIns="0" rtlCol="0" anchor="ctr"/>
          <a:lstStyle/>
          <a:p>
            <a:pPr marL="0" indent="0">
              <a:lnSpc>
                <a:spcPts val="1283"/>
              </a:lnSpc>
              <a:buNone/>
            </a:pPr>
            <a:r>
              <a:rPr lang="en-US" sz="1125" dirty="0">
                <a:solidFill>
                  <a:srgbClr val="2C333F"/>
                </a:solidFill>
                <a:latin typeface="Noto Sans KR" pitchFamily="34" charset="0"/>
                <a:ea typeface="Noto Sans KR" pitchFamily="34" charset="-122"/>
                <a:cs typeface="Noto Sans KR" pitchFamily="34" charset="-120"/>
              </a:rPr>
              <a:t>• Previous ear surgery (same
• Active acute OE or AOM</a:t>
            </a:r>
            <a:endParaRPr lang="en-US" sz="1125" dirty="0"/>
          </a:p>
        </p:txBody>
      </p:sp>
      <p:sp>
        <p:nvSpPr>
          <p:cNvPr id="31" name="SK-8-text-30"/>
          <p:cNvSpPr/>
          <p:nvPr/>
        </p:nvSpPr>
        <p:spPr>
          <a:xfrm>
            <a:off x="6096000" y="4429125"/>
            <a:ext cx="2860328" cy="325636"/>
          </a:xfrm>
          <a:prstGeom prst="rect">
            <a:avLst/>
          </a:prstGeom>
          <a:noFill/>
          <a:ln/>
        </p:spPr>
        <p:txBody>
          <a:bodyPr vert="horz" wrap="none" lIns="0" tIns="0" rIns="0" bIns="0" rtlCol="0" anchor="ctr"/>
          <a:lstStyle/>
          <a:p>
            <a:pPr marL="0" indent="0">
              <a:lnSpc>
                <a:spcPts val="1283"/>
              </a:lnSpc>
              <a:buNone/>
            </a:pPr>
            <a:r>
              <a:rPr lang="en-US" sz="1125" dirty="0">
                <a:solidFill>
                  <a:srgbClr val="2C333F"/>
                </a:solidFill>
                <a:latin typeface="Noto Sans KR" pitchFamily="34" charset="0"/>
                <a:ea typeface="Noto Sans KR" pitchFamily="34" charset="-122"/>
                <a:cs typeface="Noto Sans KR" pitchFamily="34" charset="-120"/>
              </a:rPr>
              <a:t>• Non-vegetable foreign body in canal
• Cleft palate repair history</a:t>
            </a:r>
            <a:endParaRPr lang="en-US" sz="1125" dirty="0"/>
          </a:p>
        </p:txBody>
      </p:sp>
      <p:sp>
        <p:nvSpPr>
          <p:cNvPr id="32" name="SK-8-text-31"/>
          <p:cNvSpPr/>
          <p:nvPr/>
        </p:nvSpPr>
        <p:spPr>
          <a:xfrm>
            <a:off x="9721155" y="5876925"/>
            <a:ext cx="1341090" cy="325636"/>
          </a:xfrm>
          <a:prstGeom prst="rect">
            <a:avLst/>
          </a:prstGeom>
          <a:noFill/>
          <a:ln/>
        </p:spPr>
        <p:txBody>
          <a:bodyPr vert="horz" wrap="none" lIns="0" tIns="0" rIns="0" bIns="0" rtlCol="0" anchor="ctr"/>
          <a:lstStyle/>
          <a:p>
            <a:pPr marL="0" indent="0" algn="ctr">
              <a:lnSpc>
                <a:spcPts val="1283"/>
              </a:lnSpc>
              <a:buNone/>
            </a:pPr>
            <a:r>
              <a:rPr lang="en-US" sz="1125" dirty="0">
                <a:solidFill>
                  <a:srgbClr val="2C333F"/>
                </a:solidFill>
                <a:latin typeface="Noto Sans KR" pitchFamily="34" charset="0"/>
                <a:ea typeface="Noto Sans KR" pitchFamily="34" charset="-122"/>
                <a:cs typeface="Noto Sans KR" pitchFamily="34" charset="-120"/>
              </a:rPr>
              <a:t>NICE CKS Earwax
July 2025</a:t>
            </a:r>
            <a:endParaRPr lang="en-US" sz="1125" dirty="0"/>
          </a:p>
        </p:txBody>
      </p:sp>
      <p:sp>
        <p:nvSpPr>
          <p:cNvPr id="33" name="SK-8-text-32"/>
          <p:cNvSpPr/>
          <p:nvPr/>
        </p:nvSpPr>
        <p:spPr>
          <a:xfrm>
            <a:off x="381000" y="6686550"/>
            <a:ext cx="8343900" cy="122932"/>
          </a:xfrm>
          <a:prstGeom prst="rect">
            <a:avLst/>
          </a:prstGeom>
          <a:noFill/>
          <a:ln/>
        </p:spPr>
        <p:txBody>
          <a:bodyPr vert="horz" wrap="none" lIns="0" tIns="0" rIns="0" bIns="0" rtlCol="0" anchor="ctr"/>
          <a:lstStyle/>
          <a:p>
            <a:pPr marL="0" indent="0">
              <a:lnSpc>
                <a:spcPts val="968"/>
              </a:lnSpc>
              <a:buNone/>
            </a:pPr>
            <a:r>
              <a:rPr lang="en-US" sz="1125" b="1" dirty="0">
                <a:solidFill>
                  <a:srgbClr val="FFFFFF"/>
                </a:solidFill>
                <a:latin typeface="Noto Sans KR" pitchFamily="34" charset="0"/>
                <a:ea typeface="Noto Sans KR" pitchFamily="34" charset="-122"/>
                <a:cs typeface="Noto Sans KR" pitchFamily="34" charset="-120"/>
              </a:rPr>
              <a:t>Bradford VTS | Ear Conditions in GP | May 2026</a:t>
            </a:r>
            <a:endParaRPr lang="en-US" sz="1125" dirty="0"/>
          </a:p>
        </p:txBody>
      </p:sp>
      <p:sp>
        <p:nvSpPr>
          <p:cNvPr id="34" name="SK-8-text-33"/>
          <p:cNvSpPr/>
          <p:nvPr/>
        </p:nvSpPr>
        <p:spPr>
          <a:xfrm>
            <a:off x="10191750" y="6686550"/>
            <a:ext cx="1822996" cy="122932"/>
          </a:xfrm>
          <a:prstGeom prst="rect">
            <a:avLst/>
          </a:prstGeom>
          <a:noFill/>
          <a:ln/>
        </p:spPr>
        <p:txBody>
          <a:bodyPr vert="horz" wrap="none" lIns="0" tIns="0" rIns="0" bIns="0" rtlCol="0" anchor="ctr"/>
          <a:lstStyle/>
          <a:p>
            <a:pPr marL="0" indent="0" algn="r">
              <a:lnSpc>
                <a:spcPts val="968"/>
              </a:lnSpc>
              <a:buNone/>
            </a:pPr>
            <a:r>
              <a:rPr lang="en-US" sz="1125" b="1" dirty="0">
                <a:solidFill>
                  <a:srgbClr val="FFFFFF"/>
                </a:solidFill>
                <a:latin typeface="Noto Sans KR" pitchFamily="34" charset="0"/>
                <a:ea typeface="Noto Sans KR" pitchFamily="34" charset="-122"/>
                <a:cs typeface="Noto Sans KR" pitchFamily="34" charset="-120"/>
              </a:rPr>
              <a:t>www.bradfordvts.co.uk</a:t>
            </a:r>
            <a:endParaRPr lang="en-US" sz="1125" dirty="0"/>
          </a:p>
        </p:txBody>
      </p:sp>
      <p:sp>
        <p:nvSpPr>
          <p:cNvPr id="35" name="SK-8-text-34"/>
          <p:cNvSpPr/>
          <p:nvPr/>
        </p:nvSpPr>
        <p:spPr>
          <a:xfrm>
            <a:off x="5644902" y="6686550"/>
            <a:ext cx="911423" cy="122932"/>
          </a:xfrm>
          <a:prstGeom prst="rect">
            <a:avLst/>
          </a:prstGeom>
          <a:noFill/>
          <a:ln/>
        </p:spPr>
        <p:txBody>
          <a:bodyPr vert="horz" wrap="none" lIns="0" tIns="0" rIns="0" bIns="0" rtlCol="0" anchor="ctr"/>
          <a:lstStyle/>
          <a:p>
            <a:pPr marL="0" indent="0" algn="ctr">
              <a:lnSpc>
                <a:spcPts val="968"/>
              </a:lnSpc>
              <a:buNone/>
            </a:pPr>
            <a:r>
              <a:rPr lang="en-US" sz="1125" b="1" dirty="0">
                <a:solidFill>
                  <a:srgbClr val="FFFFFF"/>
                </a:solidFill>
                <a:latin typeface="Noto Sans KR" pitchFamily="34" charset="0"/>
                <a:ea typeface="Noto Sans KR" pitchFamily="34" charset="-122"/>
                <a:cs typeface="Noto Sans KR" pitchFamily="34" charset="-120"/>
              </a:rPr>
              <a:t>Slide 8 of 14</a:t>
            </a:r>
            <a:endParaRPr lang="en-US" sz="1125"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SK-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9-img-2" descr="preencoded.png"/>
          <p:cNvPicPr>
            <a:picLocks noChangeAspect="1"/>
          </p:cNvPicPr>
          <p:nvPr/>
        </p:nvPicPr>
        <p:blipFill>
          <a:blip r:embed="rId4"/>
          <a:stretch>
            <a:fillRect/>
          </a:stretch>
        </p:blipFill>
        <p:spPr>
          <a:xfrm>
            <a:off x="560784" y="2029867"/>
            <a:ext cx="3313681" cy="421337"/>
          </a:xfrm>
          <a:prstGeom prst="rect">
            <a:avLst/>
          </a:prstGeom>
        </p:spPr>
      </p:pic>
      <p:pic>
        <p:nvPicPr>
          <p:cNvPr id="4" name="SK-9-img-3" descr="preencoded.png"/>
          <p:cNvPicPr>
            <a:picLocks noChangeAspect="1"/>
          </p:cNvPicPr>
          <p:nvPr/>
        </p:nvPicPr>
        <p:blipFill>
          <a:blip r:embed="rId5"/>
          <a:stretch>
            <a:fillRect/>
          </a:stretch>
        </p:blipFill>
        <p:spPr>
          <a:xfrm>
            <a:off x="3874466" y="2029867"/>
            <a:ext cx="2761376" cy="421337"/>
          </a:xfrm>
          <a:prstGeom prst="rect">
            <a:avLst/>
          </a:prstGeom>
        </p:spPr>
      </p:pic>
      <p:pic>
        <p:nvPicPr>
          <p:cNvPr id="5" name="SK-9-img-4" descr="preencoded.png"/>
          <p:cNvPicPr>
            <a:picLocks noChangeAspect="1"/>
          </p:cNvPicPr>
          <p:nvPr/>
        </p:nvPicPr>
        <p:blipFill>
          <a:blip r:embed="rId6"/>
          <a:stretch>
            <a:fillRect/>
          </a:stretch>
        </p:blipFill>
        <p:spPr>
          <a:xfrm>
            <a:off x="6635842" y="2029867"/>
            <a:ext cx="4970895" cy="421337"/>
          </a:xfrm>
          <a:prstGeom prst="rect">
            <a:avLst/>
          </a:prstGeom>
        </p:spPr>
      </p:pic>
      <p:pic>
        <p:nvPicPr>
          <p:cNvPr id="6" name="SK-9-img-5" descr="preencoded.png"/>
          <p:cNvPicPr>
            <a:picLocks noChangeAspect="1"/>
          </p:cNvPicPr>
          <p:nvPr/>
        </p:nvPicPr>
        <p:blipFill>
          <a:blip r:embed="rId7"/>
          <a:stretch>
            <a:fillRect/>
          </a:stretch>
        </p:blipFill>
        <p:spPr>
          <a:xfrm>
            <a:off x="560784" y="2451204"/>
            <a:ext cx="3313681" cy="710973"/>
          </a:xfrm>
          <a:prstGeom prst="rect">
            <a:avLst/>
          </a:prstGeom>
        </p:spPr>
      </p:pic>
      <p:pic>
        <p:nvPicPr>
          <p:cNvPr id="7" name="SK-9-img-6" descr="preencoded.png"/>
          <p:cNvPicPr>
            <a:picLocks noChangeAspect="1"/>
          </p:cNvPicPr>
          <p:nvPr/>
        </p:nvPicPr>
        <p:blipFill>
          <a:blip r:embed="rId8"/>
          <a:stretch>
            <a:fillRect/>
          </a:stretch>
        </p:blipFill>
        <p:spPr>
          <a:xfrm>
            <a:off x="3874466" y="2451204"/>
            <a:ext cx="2761376" cy="710973"/>
          </a:xfrm>
          <a:prstGeom prst="rect">
            <a:avLst/>
          </a:prstGeom>
        </p:spPr>
      </p:pic>
      <p:pic>
        <p:nvPicPr>
          <p:cNvPr id="8" name="SK-9-img-7" descr="preencoded.png"/>
          <p:cNvPicPr>
            <a:picLocks noChangeAspect="1"/>
          </p:cNvPicPr>
          <p:nvPr/>
        </p:nvPicPr>
        <p:blipFill>
          <a:blip r:embed="rId9"/>
          <a:stretch>
            <a:fillRect/>
          </a:stretch>
        </p:blipFill>
        <p:spPr>
          <a:xfrm>
            <a:off x="6616794" y="2509427"/>
            <a:ext cx="4970895" cy="710973"/>
          </a:xfrm>
          <a:prstGeom prst="rect">
            <a:avLst/>
          </a:prstGeom>
        </p:spPr>
      </p:pic>
      <p:pic>
        <p:nvPicPr>
          <p:cNvPr id="10" name="SK-9-img-9" descr="preencoded.png"/>
          <p:cNvPicPr>
            <a:picLocks noChangeAspect="1"/>
          </p:cNvPicPr>
          <p:nvPr/>
        </p:nvPicPr>
        <p:blipFill>
          <a:blip r:embed="rId10"/>
          <a:stretch>
            <a:fillRect/>
          </a:stretch>
        </p:blipFill>
        <p:spPr>
          <a:xfrm>
            <a:off x="560784" y="3162177"/>
            <a:ext cx="3313681" cy="531088"/>
          </a:xfrm>
          <a:prstGeom prst="rect">
            <a:avLst/>
          </a:prstGeom>
        </p:spPr>
      </p:pic>
      <p:pic>
        <p:nvPicPr>
          <p:cNvPr id="11" name="SK-9-img-10" descr="preencoded.png"/>
          <p:cNvPicPr>
            <a:picLocks noChangeAspect="1"/>
          </p:cNvPicPr>
          <p:nvPr/>
        </p:nvPicPr>
        <p:blipFill>
          <a:blip r:embed="rId11"/>
          <a:stretch>
            <a:fillRect/>
          </a:stretch>
        </p:blipFill>
        <p:spPr>
          <a:xfrm>
            <a:off x="3874466" y="3162177"/>
            <a:ext cx="2761376" cy="531088"/>
          </a:xfrm>
          <a:prstGeom prst="rect">
            <a:avLst/>
          </a:prstGeom>
        </p:spPr>
      </p:pic>
      <p:pic>
        <p:nvPicPr>
          <p:cNvPr id="12" name="SK-9-img-11" descr="preencoded.png"/>
          <p:cNvPicPr>
            <a:picLocks noChangeAspect="1"/>
          </p:cNvPicPr>
          <p:nvPr/>
        </p:nvPicPr>
        <p:blipFill>
          <a:blip r:embed="rId12"/>
          <a:stretch>
            <a:fillRect/>
          </a:stretch>
        </p:blipFill>
        <p:spPr>
          <a:xfrm>
            <a:off x="6635842" y="3162177"/>
            <a:ext cx="4970895" cy="531088"/>
          </a:xfrm>
          <a:prstGeom prst="rect">
            <a:avLst/>
          </a:prstGeom>
        </p:spPr>
      </p:pic>
      <p:pic>
        <p:nvPicPr>
          <p:cNvPr id="13" name="SK-9-img-12" descr="preencoded.png"/>
          <p:cNvPicPr>
            <a:picLocks noChangeAspect="1"/>
          </p:cNvPicPr>
          <p:nvPr/>
        </p:nvPicPr>
        <p:blipFill>
          <a:blip r:embed="rId13"/>
          <a:stretch>
            <a:fillRect/>
          </a:stretch>
        </p:blipFill>
        <p:spPr>
          <a:xfrm>
            <a:off x="560784" y="3693266"/>
            <a:ext cx="3313681" cy="621834"/>
          </a:xfrm>
          <a:prstGeom prst="rect">
            <a:avLst/>
          </a:prstGeom>
        </p:spPr>
      </p:pic>
      <p:pic>
        <p:nvPicPr>
          <p:cNvPr id="14" name="SK-9-img-13" descr="preencoded.png"/>
          <p:cNvPicPr>
            <a:picLocks noChangeAspect="1"/>
          </p:cNvPicPr>
          <p:nvPr/>
        </p:nvPicPr>
        <p:blipFill>
          <a:blip r:embed="rId14"/>
          <a:stretch>
            <a:fillRect/>
          </a:stretch>
        </p:blipFill>
        <p:spPr>
          <a:xfrm>
            <a:off x="3874466" y="3693266"/>
            <a:ext cx="2761376" cy="621834"/>
          </a:xfrm>
          <a:prstGeom prst="rect">
            <a:avLst/>
          </a:prstGeom>
        </p:spPr>
      </p:pic>
      <p:pic>
        <p:nvPicPr>
          <p:cNvPr id="15" name="SK-9-img-14" descr="preencoded.png"/>
          <p:cNvPicPr>
            <a:picLocks noChangeAspect="1"/>
          </p:cNvPicPr>
          <p:nvPr/>
        </p:nvPicPr>
        <p:blipFill>
          <a:blip r:embed="rId15"/>
          <a:stretch>
            <a:fillRect/>
          </a:stretch>
        </p:blipFill>
        <p:spPr>
          <a:xfrm>
            <a:off x="6635842" y="3693266"/>
            <a:ext cx="4970895" cy="621834"/>
          </a:xfrm>
          <a:prstGeom prst="rect">
            <a:avLst/>
          </a:prstGeom>
        </p:spPr>
      </p:pic>
      <p:pic>
        <p:nvPicPr>
          <p:cNvPr id="16" name="SK-9-img-15" descr="preencoded.png"/>
          <p:cNvPicPr>
            <a:picLocks noChangeAspect="1"/>
          </p:cNvPicPr>
          <p:nvPr/>
        </p:nvPicPr>
        <p:blipFill>
          <a:blip r:embed="rId16"/>
          <a:stretch>
            <a:fillRect/>
          </a:stretch>
        </p:blipFill>
        <p:spPr>
          <a:xfrm>
            <a:off x="6750143" y="3778925"/>
            <a:ext cx="2558671" cy="219234"/>
          </a:xfrm>
          <a:prstGeom prst="rect">
            <a:avLst/>
          </a:prstGeom>
        </p:spPr>
      </p:pic>
      <p:pic>
        <p:nvPicPr>
          <p:cNvPr id="17" name="SK-9-img-16" descr="preencoded.png"/>
          <p:cNvPicPr>
            <a:picLocks noChangeAspect="1"/>
          </p:cNvPicPr>
          <p:nvPr/>
        </p:nvPicPr>
        <p:blipFill>
          <a:blip r:embed="rId17"/>
          <a:stretch>
            <a:fillRect/>
          </a:stretch>
        </p:blipFill>
        <p:spPr>
          <a:xfrm>
            <a:off x="560784" y="4315099"/>
            <a:ext cx="3313681" cy="710973"/>
          </a:xfrm>
          <a:prstGeom prst="rect">
            <a:avLst/>
          </a:prstGeom>
        </p:spPr>
      </p:pic>
      <p:pic>
        <p:nvPicPr>
          <p:cNvPr id="18" name="SK-9-img-17" descr="preencoded.png"/>
          <p:cNvPicPr>
            <a:picLocks noChangeAspect="1"/>
          </p:cNvPicPr>
          <p:nvPr/>
        </p:nvPicPr>
        <p:blipFill>
          <a:blip r:embed="rId18"/>
          <a:stretch>
            <a:fillRect/>
          </a:stretch>
        </p:blipFill>
        <p:spPr>
          <a:xfrm>
            <a:off x="3874466" y="4315099"/>
            <a:ext cx="2761376" cy="710973"/>
          </a:xfrm>
          <a:prstGeom prst="rect">
            <a:avLst/>
          </a:prstGeom>
        </p:spPr>
      </p:pic>
      <p:pic>
        <p:nvPicPr>
          <p:cNvPr id="19" name="SK-9-img-18" descr="preencoded.png"/>
          <p:cNvPicPr>
            <a:picLocks noChangeAspect="1"/>
          </p:cNvPicPr>
          <p:nvPr/>
        </p:nvPicPr>
        <p:blipFill>
          <a:blip r:embed="rId19"/>
          <a:stretch>
            <a:fillRect/>
          </a:stretch>
        </p:blipFill>
        <p:spPr>
          <a:xfrm>
            <a:off x="6635842" y="4315099"/>
            <a:ext cx="4970895" cy="710973"/>
          </a:xfrm>
          <a:prstGeom prst="rect">
            <a:avLst/>
          </a:prstGeom>
        </p:spPr>
      </p:pic>
      <p:pic>
        <p:nvPicPr>
          <p:cNvPr id="20" name="SK-9-img-19" descr="preencoded.png"/>
          <p:cNvPicPr>
            <a:picLocks noChangeAspect="1"/>
          </p:cNvPicPr>
          <p:nvPr/>
        </p:nvPicPr>
        <p:blipFill>
          <a:blip r:embed="rId20"/>
          <a:stretch>
            <a:fillRect/>
          </a:stretch>
        </p:blipFill>
        <p:spPr>
          <a:xfrm>
            <a:off x="6750143" y="4400759"/>
            <a:ext cx="1832087" cy="219235"/>
          </a:xfrm>
          <a:prstGeom prst="rect">
            <a:avLst/>
          </a:prstGeom>
        </p:spPr>
      </p:pic>
      <p:pic>
        <p:nvPicPr>
          <p:cNvPr id="21" name="SK-9-img-20" descr="preencoded.png"/>
          <p:cNvPicPr>
            <a:picLocks noChangeAspect="1"/>
          </p:cNvPicPr>
          <p:nvPr/>
        </p:nvPicPr>
        <p:blipFill>
          <a:blip r:embed="rId21"/>
          <a:stretch>
            <a:fillRect/>
          </a:stretch>
        </p:blipFill>
        <p:spPr>
          <a:xfrm>
            <a:off x="560784" y="5026072"/>
            <a:ext cx="3313681" cy="801719"/>
          </a:xfrm>
          <a:prstGeom prst="rect">
            <a:avLst/>
          </a:prstGeom>
        </p:spPr>
      </p:pic>
      <p:pic>
        <p:nvPicPr>
          <p:cNvPr id="22" name="SK-9-img-21" descr="preencoded.png"/>
          <p:cNvPicPr>
            <a:picLocks noChangeAspect="1"/>
          </p:cNvPicPr>
          <p:nvPr/>
        </p:nvPicPr>
        <p:blipFill>
          <a:blip r:embed="rId22"/>
          <a:stretch>
            <a:fillRect/>
          </a:stretch>
        </p:blipFill>
        <p:spPr>
          <a:xfrm>
            <a:off x="3874466" y="5026072"/>
            <a:ext cx="2761376" cy="801719"/>
          </a:xfrm>
          <a:prstGeom prst="rect">
            <a:avLst/>
          </a:prstGeom>
        </p:spPr>
      </p:pic>
      <p:pic>
        <p:nvPicPr>
          <p:cNvPr id="23" name="SK-9-img-22" descr="preencoded.png"/>
          <p:cNvPicPr>
            <a:picLocks noChangeAspect="1"/>
          </p:cNvPicPr>
          <p:nvPr/>
        </p:nvPicPr>
        <p:blipFill>
          <a:blip r:embed="rId23"/>
          <a:stretch>
            <a:fillRect/>
          </a:stretch>
        </p:blipFill>
        <p:spPr>
          <a:xfrm>
            <a:off x="6635842" y="5026072"/>
            <a:ext cx="4970895" cy="801719"/>
          </a:xfrm>
          <a:prstGeom prst="rect">
            <a:avLst/>
          </a:prstGeom>
        </p:spPr>
      </p:pic>
      <p:pic>
        <p:nvPicPr>
          <p:cNvPr id="24" name="SK-9-img-23" descr="preencoded.png"/>
          <p:cNvPicPr>
            <a:picLocks noChangeAspect="1"/>
          </p:cNvPicPr>
          <p:nvPr/>
        </p:nvPicPr>
        <p:blipFill>
          <a:blip r:embed="rId24"/>
          <a:stretch>
            <a:fillRect/>
          </a:stretch>
        </p:blipFill>
        <p:spPr>
          <a:xfrm>
            <a:off x="6750143" y="5111732"/>
            <a:ext cx="2861836" cy="219234"/>
          </a:xfrm>
          <a:prstGeom prst="rect">
            <a:avLst/>
          </a:prstGeom>
        </p:spPr>
      </p:pic>
      <p:sp>
        <p:nvSpPr>
          <p:cNvPr id="25" name="SK-9-text-24"/>
          <p:cNvSpPr/>
          <p:nvPr/>
        </p:nvSpPr>
        <p:spPr>
          <a:xfrm>
            <a:off x="675085" y="2029867"/>
            <a:ext cx="3256293" cy="421337"/>
          </a:xfrm>
          <a:prstGeom prst="rect">
            <a:avLst/>
          </a:prstGeom>
          <a:noFill/>
          <a:ln/>
        </p:spPr>
        <p:txBody>
          <a:bodyPr vert="horz" wrap="square" lIns="0" tIns="0" rIns="0" bIns="0" rtlCol="0" anchor="ctr"/>
          <a:lstStyle/>
          <a:p>
            <a:pPr marL="0" indent="0" algn="l">
              <a:lnSpc>
                <a:spcPts val="1890"/>
              </a:lnSpc>
              <a:buNone/>
            </a:pPr>
            <a:r>
              <a:rPr lang="en-US" sz="1350" b="1" dirty="0">
                <a:solidFill>
                  <a:srgbClr val="FFFFFF"/>
                </a:solidFill>
              </a:rPr>
              <a:t>Drug / Indication</a:t>
            </a:r>
            <a:endParaRPr lang="en-US" sz="1350" dirty="0"/>
          </a:p>
        </p:txBody>
      </p:sp>
      <p:sp>
        <p:nvSpPr>
          <p:cNvPr id="26" name="SK-9-text-25"/>
          <p:cNvSpPr/>
          <p:nvPr/>
        </p:nvSpPr>
        <p:spPr>
          <a:xfrm>
            <a:off x="3988767" y="2029867"/>
            <a:ext cx="2830618" cy="421337"/>
          </a:xfrm>
          <a:prstGeom prst="rect">
            <a:avLst/>
          </a:prstGeom>
          <a:noFill/>
          <a:ln/>
        </p:spPr>
        <p:txBody>
          <a:bodyPr vert="horz" wrap="square" lIns="0" tIns="0" rIns="0" bIns="0" rtlCol="0" anchor="ctr"/>
          <a:lstStyle/>
          <a:p>
            <a:pPr marL="0" indent="0" algn="l">
              <a:lnSpc>
                <a:spcPts val="1890"/>
              </a:lnSpc>
              <a:buNone/>
            </a:pPr>
            <a:r>
              <a:rPr lang="en-US" sz="1350" b="1" dirty="0">
                <a:solidFill>
                  <a:srgbClr val="FFFFFF"/>
                </a:solidFill>
              </a:rPr>
              <a:t>Dose &amp; Duration</a:t>
            </a:r>
            <a:endParaRPr lang="en-US" sz="1350" dirty="0"/>
          </a:p>
        </p:txBody>
      </p:sp>
      <p:sp>
        <p:nvSpPr>
          <p:cNvPr id="27" name="SK-9-text-26"/>
          <p:cNvSpPr/>
          <p:nvPr/>
        </p:nvSpPr>
        <p:spPr>
          <a:xfrm>
            <a:off x="6750143" y="2029867"/>
            <a:ext cx="4742295" cy="421337"/>
          </a:xfrm>
          <a:prstGeom prst="rect">
            <a:avLst/>
          </a:prstGeom>
          <a:noFill/>
          <a:ln/>
        </p:spPr>
        <p:txBody>
          <a:bodyPr vert="horz" wrap="square" lIns="0" tIns="0" rIns="0" bIns="0" rtlCol="0" anchor="ctr"/>
          <a:lstStyle/>
          <a:p>
            <a:pPr marL="0" indent="0" algn="l">
              <a:lnSpc>
                <a:spcPts val="1890"/>
              </a:lnSpc>
              <a:buNone/>
            </a:pPr>
            <a:r>
              <a:rPr lang="en-US" sz="1350" b="1" dirty="0">
                <a:solidFill>
                  <a:srgbClr val="FFFFFF"/>
                </a:solidFill>
              </a:rPr>
              <a:t>Key Clinical Notes</a:t>
            </a:r>
            <a:endParaRPr lang="en-US" sz="1350" dirty="0"/>
          </a:p>
        </p:txBody>
      </p:sp>
      <p:sp>
        <p:nvSpPr>
          <p:cNvPr id="28" name="SK-9-text-27"/>
          <p:cNvSpPr/>
          <p:nvPr/>
        </p:nvSpPr>
        <p:spPr>
          <a:xfrm>
            <a:off x="675085" y="2451204"/>
            <a:ext cx="3085081" cy="710973"/>
          </a:xfrm>
          <a:prstGeom prst="rect">
            <a:avLst/>
          </a:prstGeom>
          <a:noFill/>
          <a:ln/>
        </p:spPr>
        <p:txBody>
          <a:bodyPr vert="horz" wrap="square" lIns="0" tIns="0" rIns="0" bIns="0" rtlCol="0" anchor="ctr"/>
          <a:lstStyle/>
          <a:p>
            <a:pPr marL="0" indent="0">
              <a:lnSpc>
                <a:spcPts val="1575"/>
              </a:lnSpc>
              <a:buNone/>
            </a:pPr>
            <a:r>
              <a:rPr lang="en-US" sz="1125" b="1" dirty="0">
                <a:solidFill>
                  <a:srgbClr val="1A1A1A"/>
                </a:solidFill>
              </a:rPr>
              <a:t>Amoxicillin —</a:t>
            </a:r>
            <a:r>
              <a:rPr lang="en-US" sz="1125" dirty="0">
                <a:solidFill>
                  <a:srgbClr val="1A1A1A"/>
                </a:solidFill>
              </a:rPr>
              <a:t>
Acute Otitis Media (AOM)</a:t>
            </a:r>
            <a:endParaRPr lang="en-US" sz="1125" dirty="0"/>
          </a:p>
        </p:txBody>
      </p:sp>
      <p:sp>
        <p:nvSpPr>
          <p:cNvPr id="29" name="SK-9-text-28"/>
          <p:cNvSpPr/>
          <p:nvPr/>
        </p:nvSpPr>
        <p:spPr>
          <a:xfrm>
            <a:off x="3988767" y="2451204"/>
            <a:ext cx="2532776" cy="710973"/>
          </a:xfrm>
          <a:prstGeom prst="rect">
            <a:avLst/>
          </a:prstGeom>
          <a:noFill/>
          <a:ln/>
        </p:spPr>
        <p:txBody>
          <a:bodyPr vert="horz" wrap="square" lIns="0" tIns="0" rIns="0" bIns="0" rtlCol="0" anchor="ctr"/>
          <a:lstStyle/>
          <a:p>
            <a:pPr marL="0" indent="0">
              <a:lnSpc>
                <a:spcPts val="1575"/>
              </a:lnSpc>
              <a:buNone/>
            </a:pPr>
            <a:r>
              <a:rPr lang="en-US" sz="1125" dirty="0">
                <a:solidFill>
                  <a:srgbClr val="1A1A1A"/>
                </a:solidFill>
              </a:rPr>
              <a:t>500 mg three times daily × 5–7 days (adults); weight-based paediatric dose — see BNF</a:t>
            </a:r>
            <a:endParaRPr lang="en-US" sz="1125" dirty="0"/>
          </a:p>
        </p:txBody>
      </p:sp>
      <p:sp>
        <p:nvSpPr>
          <p:cNvPr id="30" name="SK-9-text-29"/>
          <p:cNvSpPr/>
          <p:nvPr/>
        </p:nvSpPr>
        <p:spPr>
          <a:xfrm>
            <a:off x="6845394" y="2451204"/>
            <a:ext cx="4742295" cy="710973"/>
          </a:xfrm>
          <a:prstGeom prst="rect">
            <a:avLst/>
          </a:prstGeom>
          <a:noFill/>
          <a:ln/>
        </p:spPr>
        <p:txBody>
          <a:bodyPr vert="horz" wrap="square" lIns="0" tIns="0" rIns="0" bIns="0" rtlCol="0" anchor="ctr"/>
          <a:lstStyle/>
          <a:p>
            <a:pPr marL="0" indent="0">
              <a:lnSpc>
                <a:spcPts val="1470"/>
              </a:lnSpc>
              <a:buNone/>
            </a:pPr>
            <a:r>
              <a:rPr lang="en-US" sz="1050" b="1" dirty="0">
                <a:solidFill>
                  <a:srgbClr val="FFFFFF"/>
                </a:solidFill>
              </a:rPr>
              <a:t>⚠️ NOT if EBV suspected — severe rash</a:t>
            </a:r>
            <a:r>
              <a:rPr lang="en-US" sz="1125" dirty="0">
                <a:solidFill>
                  <a:srgbClr val="1A1A1A"/>
                </a:solidFill>
              </a:rPr>
              <a:t>             Duration is 5–7 days — </a:t>
            </a:r>
            <a:r>
              <a:rPr lang="en-US" sz="1125" b="1" dirty="0">
                <a:solidFill>
                  <a:srgbClr val="1A1A1A"/>
                </a:solidFill>
              </a:rPr>
              <a:t>NOT</a:t>
            </a:r>
            <a:r>
              <a:rPr lang="en-US" sz="1125" dirty="0">
                <a:solidFill>
                  <a:srgbClr val="1A1A1A"/>
                </a:solidFill>
              </a:rPr>
              <a:t> 3 days (outdated SMAC 1998 recommendation).</a:t>
            </a:r>
            <a:endParaRPr lang="en-US" sz="1125" dirty="0"/>
          </a:p>
        </p:txBody>
      </p:sp>
      <p:sp>
        <p:nvSpPr>
          <p:cNvPr id="31" name="SK-9-text-30"/>
          <p:cNvSpPr/>
          <p:nvPr/>
        </p:nvSpPr>
        <p:spPr>
          <a:xfrm>
            <a:off x="675085" y="3162177"/>
            <a:ext cx="6544511" cy="531088"/>
          </a:xfrm>
          <a:prstGeom prst="rect">
            <a:avLst/>
          </a:prstGeom>
          <a:noFill/>
          <a:ln/>
        </p:spPr>
        <p:txBody>
          <a:bodyPr vert="horz" wrap="square" lIns="0" tIns="0" rIns="0" bIns="0" rtlCol="0" anchor="ctr"/>
          <a:lstStyle/>
          <a:p>
            <a:pPr marL="0" indent="0">
              <a:lnSpc>
                <a:spcPts val="1575"/>
              </a:lnSpc>
              <a:buNone/>
            </a:pPr>
            <a:r>
              <a:rPr lang="en-US" sz="1125" b="1" dirty="0">
                <a:solidFill>
                  <a:srgbClr val="1A1A1A"/>
                </a:solidFill>
              </a:rPr>
              <a:t>Clarithromycin —</a:t>
            </a:r>
            <a:r>
              <a:rPr lang="en-US" sz="1125" dirty="0">
                <a:solidFill>
                  <a:srgbClr val="1A1A1A"/>
                </a:solidFill>
              </a:rPr>
              <a:t> AOM (penicillin allergy)</a:t>
            </a:r>
            <a:endParaRPr lang="en-US" sz="1125" dirty="0"/>
          </a:p>
        </p:txBody>
      </p:sp>
      <p:sp>
        <p:nvSpPr>
          <p:cNvPr id="32" name="SK-9-text-31"/>
          <p:cNvSpPr/>
          <p:nvPr/>
        </p:nvSpPr>
        <p:spPr>
          <a:xfrm>
            <a:off x="3988767" y="3162177"/>
            <a:ext cx="6499937" cy="531088"/>
          </a:xfrm>
          <a:prstGeom prst="rect">
            <a:avLst/>
          </a:prstGeom>
          <a:noFill/>
          <a:ln/>
        </p:spPr>
        <p:txBody>
          <a:bodyPr vert="horz" wrap="square" lIns="0" tIns="0" rIns="0" bIns="0" rtlCol="0" anchor="ctr"/>
          <a:lstStyle/>
          <a:p>
            <a:pPr marL="0" indent="0">
              <a:lnSpc>
                <a:spcPts val="1575"/>
              </a:lnSpc>
              <a:buNone/>
            </a:pPr>
            <a:r>
              <a:rPr lang="en-US" sz="1125" dirty="0">
                <a:solidFill>
                  <a:srgbClr val="1A1A1A"/>
                </a:solidFill>
              </a:rPr>
              <a:t>500 mg twice daily × 5–7 days (adults)</a:t>
            </a:r>
            <a:endParaRPr lang="en-US" sz="1125" dirty="0"/>
          </a:p>
        </p:txBody>
      </p:sp>
      <p:sp>
        <p:nvSpPr>
          <p:cNvPr id="33" name="SK-9-text-32"/>
          <p:cNvSpPr/>
          <p:nvPr/>
        </p:nvSpPr>
        <p:spPr>
          <a:xfrm>
            <a:off x="6750143" y="3162177"/>
            <a:ext cx="4742295" cy="531088"/>
          </a:xfrm>
          <a:prstGeom prst="rect">
            <a:avLst/>
          </a:prstGeom>
          <a:noFill/>
          <a:ln/>
        </p:spPr>
        <p:txBody>
          <a:bodyPr vert="horz" wrap="square" lIns="0" tIns="0" rIns="0" bIns="0" rtlCol="0" anchor="ctr"/>
          <a:lstStyle/>
          <a:p>
            <a:pPr marL="0" indent="0">
              <a:lnSpc>
                <a:spcPts val="1575"/>
              </a:lnSpc>
              <a:buNone/>
            </a:pPr>
            <a:r>
              <a:rPr lang="en-US" sz="1125" dirty="0">
                <a:solidFill>
                  <a:srgbClr val="1A1A1A"/>
                </a:solidFill>
              </a:rPr>
              <a:t>Use when penicillin allergy confirmed. Same 5–7 day duration applies. Check interactions (e.g. statins — risk of myopathy).</a:t>
            </a:r>
            <a:endParaRPr lang="en-US" sz="1125" dirty="0"/>
          </a:p>
        </p:txBody>
      </p:sp>
      <p:sp>
        <p:nvSpPr>
          <p:cNvPr id="34" name="SK-9-text-33"/>
          <p:cNvSpPr/>
          <p:nvPr/>
        </p:nvSpPr>
        <p:spPr>
          <a:xfrm>
            <a:off x="675085" y="3693266"/>
            <a:ext cx="3085081" cy="621834"/>
          </a:xfrm>
          <a:prstGeom prst="rect">
            <a:avLst/>
          </a:prstGeom>
          <a:noFill/>
          <a:ln/>
        </p:spPr>
        <p:txBody>
          <a:bodyPr vert="horz" wrap="square" lIns="0" tIns="0" rIns="0" bIns="0" rtlCol="0" anchor="ctr"/>
          <a:lstStyle/>
          <a:p>
            <a:pPr marL="0" indent="0">
              <a:lnSpc>
                <a:spcPts val="1575"/>
              </a:lnSpc>
              <a:buNone/>
            </a:pPr>
            <a:r>
              <a:rPr lang="en-US" sz="1125" b="1" dirty="0">
                <a:solidFill>
                  <a:srgbClr val="1A1A1A"/>
                </a:solidFill>
              </a:rPr>
              <a:t>Acetic Acid 2% Spray</a:t>
            </a:r>
            <a:r>
              <a:rPr lang="en-US" sz="1125" dirty="0">
                <a:solidFill>
                  <a:srgbClr val="1A1A1A"/>
                </a:solidFill>
              </a:rPr>
              <a:t> (EarCalm) — Otitis Externa, mild</a:t>
            </a:r>
            <a:endParaRPr lang="en-US" sz="1125" dirty="0"/>
          </a:p>
        </p:txBody>
      </p:sp>
      <p:sp>
        <p:nvSpPr>
          <p:cNvPr id="35" name="SK-9-text-34"/>
          <p:cNvSpPr/>
          <p:nvPr/>
        </p:nvSpPr>
        <p:spPr>
          <a:xfrm>
            <a:off x="3988767" y="3693266"/>
            <a:ext cx="2532776" cy="621834"/>
          </a:xfrm>
          <a:prstGeom prst="rect">
            <a:avLst/>
          </a:prstGeom>
          <a:noFill/>
          <a:ln/>
        </p:spPr>
        <p:txBody>
          <a:bodyPr vert="horz" wrap="square" lIns="0" tIns="0" rIns="0" bIns="0" rtlCol="0" anchor="ctr"/>
          <a:lstStyle/>
          <a:p>
            <a:pPr marL="0" indent="0">
              <a:lnSpc>
                <a:spcPts val="1575"/>
              </a:lnSpc>
              <a:buNone/>
            </a:pPr>
            <a:r>
              <a:rPr lang="en-US" sz="1125" dirty="0">
                <a:solidFill>
                  <a:srgbClr val="1A1A1A"/>
                </a:solidFill>
              </a:rPr>
              <a:t>1 spray into affected ear every 2–3 hours × up to 7 days</a:t>
            </a:r>
            <a:endParaRPr lang="en-US" sz="1125" dirty="0"/>
          </a:p>
        </p:txBody>
      </p:sp>
      <p:sp>
        <p:nvSpPr>
          <p:cNvPr id="36" name="SK-9-text-35"/>
          <p:cNvSpPr/>
          <p:nvPr/>
        </p:nvSpPr>
        <p:spPr>
          <a:xfrm>
            <a:off x="6845394" y="3693266"/>
            <a:ext cx="4742295" cy="621834"/>
          </a:xfrm>
          <a:prstGeom prst="rect">
            <a:avLst/>
          </a:prstGeom>
          <a:noFill/>
          <a:ln/>
        </p:spPr>
        <p:txBody>
          <a:bodyPr vert="horz" wrap="square" lIns="0" tIns="0" rIns="0" bIns="0" rtlCol="0" anchor="ctr"/>
          <a:lstStyle/>
          <a:p>
            <a:pPr marL="0" indent="0">
              <a:lnSpc>
                <a:spcPts val="1470"/>
              </a:lnSpc>
              <a:buNone/>
            </a:pPr>
            <a:r>
              <a:rPr lang="en-US" sz="1050" b="1" dirty="0">
                <a:solidFill>
                  <a:srgbClr val="FFFFFF"/>
                </a:solidFill>
              </a:rPr>
              <a:t>✅ NICE CKS 2024 — First-line mild OE</a:t>
            </a:r>
            <a:r>
              <a:rPr lang="en-US" sz="1125" dirty="0">
                <a:solidFill>
                  <a:srgbClr val="1A1A1A"/>
                </a:solidFill>
              </a:rPr>
              <a:t>              Restores acidic canal environment. Effective against bacteria and fungi. Available OTC.</a:t>
            </a:r>
            <a:endParaRPr lang="en-US" sz="1125" dirty="0"/>
          </a:p>
        </p:txBody>
      </p:sp>
      <p:sp>
        <p:nvSpPr>
          <p:cNvPr id="37" name="SK-9-text-36"/>
          <p:cNvSpPr/>
          <p:nvPr/>
        </p:nvSpPr>
        <p:spPr>
          <a:xfrm>
            <a:off x="675085" y="4315099"/>
            <a:ext cx="3085081" cy="710973"/>
          </a:xfrm>
          <a:prstGeom prst="rect">
            <a:avLst/>
          </a:prstGeom>
          <a:noFill/>
          <a:ln/>
        </p:spPr>
        <p:txBody>
          <a:bodyPr vert="horz" wrap="square" lIns="0" tIns="0" rIns="0" bIns="0" rtlCol="0" anchor="ctr"/>
          <a:lstStyle/>
          <a:p>
            <a:pPr marL="0" indent="0">
              <a:lnSpc>
                <a:spcPts val="1575"/>
              </a:lnSpc>
              <a:buNone/>
            </a:pPr>
            <a:r>
              <a:rPr lang="en-US" sz="1125" b="1" dirty="0">
                <a:solidFill>
                  <a:srgbClr val="1A1A1A"/>
                </a:solidFill>
              </a:rPr>
              <a:t>Ciprofloxacin Ear Drops</a:t>
            </a:r>
            <a:r>
              <a:rPr lang="en-US" sz="1125" dirty="0">
                <a:solidFill>
                  <a:srgbClr val="1A1A1A"/>
                </a:solidFill>
              </a:rPr>
              <a:t> (e.g. Cilodex with hydrocortisone) — Otitis Externa, moderate–severe</a:t>
            </a:r>
            <a:endParaRPr lang="en-US" sz="1125" dirty="0"/>
          </a:p>
        </p:txBody>
      </p:sp>
      <p:sp>
        <p:nvSpPr>
          <p:cNvPr id="38" name="SK-9-text-37"/>
          <p:cNvSpPr/>
          <p:nvPr/>
        </p:nvSpPr>
        <p:spPr>
          <a:xfrm>
            <a:off x="3988767" y="4315099"/>
            <a:ext cx="2532776" cy="710973"/>
          </a:xfrm>
          <a:prstGeom prst="rect">
            <a:avLst/>
          </a:prstGeom>
          <a:noFill/>
          <a:ln/>
        </p:spPr>
        <p:txBody>
          <a:bodyPr vert="horz" wrap="square" lIns="0" tIns="0" rIns="0" bIns="0" rtlCol="0" anchor="ctr"/>
          <a:lstStyle/>
          <a:p>
            <a:pPr marL="0" indent="0">
              <a:lnSpc>
                <a:spcPts val="1575"/>
              </a:lnSpc>
              <a:buNone/>
            </a:pPr>
            <a:r>
              <a:rPr lang="en-US" sz="1125" dirty="0">
                <a:solidFill>
                  <a:srgbClr val="1A1A1A"/>
                </a:solidFill>
              </a:rPr>
              <a:t>As directed on preparation; typical course 7 days</a:t>
            </a:r>
            <a:endParaRPr lang="en-US" sz="1125" dirty="0"/>
          </a:p>
        </p:txBody>
      </p:sp>
      <p:sp>
        <p:nvSpPr>
          <p:cNvPr id="39" name="SK-9-text-38"/>
          <p:cNvSpPr/>
          <p:nvPr/>
        </p:nvSpPr>
        <p:spPr>
          <a:xfrm>
            <a:off x="6845394" y="4244452"/>
            <a:ext cx="4742295" cy="710973"/>
          </a:xfrm>
          <a:prstGeom prst="rect">
            <a:avLst/>
          </a:prstGeom>
          <a:noFill/>
          <a:ln/>
        </p:spPr>
        <p:txBody>
          <a:bodyPr vert="horz" wrap="square" lIns="0" tIns="0" rIns="0" bIns="0" rtlCol="0" anchor="ctr"/>
          <a:lstStyle/>
          <a:p>
            <a:pPr marL="0" indent="0">
              <a:lnSpc>
                <a:spcPts val="1470"/>
              </a:lnSpc>
              <a:buNone/>
            </a:pPr>
            <a:r>
              <a:rPr lang="en-US" sz="1050" b="1" dirty="0">
                <a:solidFill>
                  <a:srgbClr val="FFFFFF"/>
                </a:solidFill>
              </a:rPr>
              <a:t>✅ Safe with TM perforation     </a:t>
            </a:r>
            <a:r>
              <a:rPr lang="en-US" sz="1125" dirty="0">
                <a:solidFill>
                  <a:srgbClr val="1A1A1A"/>
                </a:solidFill>
              </a:rPr>
              <a:t> Fluoroquinolone; no ototoxicity risk. Preferred topical antibiotic when TM perforation present or suspected.</a:t>
            </a:r>
            <a:endParaRPr lang="en-US" sz="1125" dirty="0"/>
          </a:p>
        </p:txBody>
      </p:sp>
      <p:sp>
        <p:nvSpPr>
          <p:cNvPr id="40" name="SK-9-text-39"/>
          <p:cNvSpPr/>
          <p:nvPr/>
        </p:nvSpPr>
        <p:spPr>
          <a:xfrm>
            <a:off x="675085" y="5026072"/>
            <a:ext cx="3085081" cy="801719"/>
          </a:xfrm>
          <a:prstGeom prst="rect">
            <a:avLst/>
          </a:prstGeom>
          <a:noFill/>
          <a:ln/>
        </p:spPr>
        <p:txBody>
          <a:bodyPr vert="horz" wrap="square" lIns="0" tIns="0" rIns="0" bIns="0" rtlCol="0" anchor="ctr"/>
          <a:lstStyle/>
          <a:p>
            <a:pPr marL="0" indent="0">
              <a:lnSpc>
                <a:spcPts val="1575"/>
              </a:lnSpc>
              <a:buNone/>
            </a:pPr>
            <a:r>
              <a:rPr lang="en-US" sz="1125" b="1" dirty="0">
                <a:solidFill>
                  <a:srgbClr val="1A1A1A"/>
                </a:solidFill>
              </a:rPr>
              <a:t>Neomycin / Aminoglycoside Ear Drops</a:t>
            </a:r>
            <a:r>
              <a:rPr lang="en-US" sz="1125" dirty="0">
                <a:solidFill>
                  <a:srgbClr val="1A1A1A"/>
                </a:solidFill>
              </a:rPr>
              <a:t> (e.g. Otomize, Gentisone HC)</a:t>
            </a:r>
            <a:endParaRPr lang="en-US" sz="1125" dirty="0"/>
          </a:p>
        </p:txBody>
      </p:sp>
      <p:sp>
        <p:nvSpPr>
          <p:cNvPr id="41" name="SK-9-text-40"/>
          <p:cNvSpPr/>
          <p:nvPr/>
        </p:nvSpPr>
        <p:spPr>
          <a:xfrm>
            <a:off x="3988767" y="5026072"/>
            <a:ext cx="4560440" cy="801719"/>
          </a:xfrm>
          <a:prstGeom prst="rect">
            <a:avLst/>
          </a:prstGeom>
          <a:noFill/>
          <a:ln/>
        </p:spPr>
        <p:txBody>
          <a:bodyPr vert="horz" wrap="square" lIns="0" tIns="0" rIns="0" bIns="0" rtlCol="0" anchor="ctr"/>
          <a:lstStyle/>
          <a:p>
            <a:pPr marL="0" indent="0">
              <a:lnSpc>
                <a:spcPts val="1575"/>
              </a:lnSpc>
              <a:buNone/>
            </a:pPr>
            <a:r>
              <a:rPr lang="en-US" sz="1125" dirty="0">
                <a:solidFill>
                  <a:srgbClr val="1A1A1A"/>
                </a:solidFill>
              </a:rPr>
              <a:t>As directed; use with caution</a:t>
            </a:r>
            <a:endParaRPr lang="en-US" sz="1125" dirty="0"/>
          </a:p>
        </p:txBody>
      </p:sp>
      <p:sp>
        <p:nvSpPr>
          <p:cNvPr id="42" name="SK-9-text-41"/>
          <p:cNvSpPr/>
          <p:nvPr/>
        </p:nvSpPr>
        <p:spPr>
          <a:xfrm>
            <a:off x="6845394" y="5026072"/>
            <a:ext cx="4742295" cy="801719"/>
          </a:xfrm>
          <a:prstGeom prst="rect">
            <a:avLst/>
          </a:prstGeom>
          <a:noFill/>
          <a:ln/>
        </p:spPr>
        <p:txBody>
          <a:bodyPr vert="horz" wrap="square" lIns="0" tIns="0" rIns="0" bIns="0" rtlCol="0" anchor="ctr"/>
          <a:lstStyle/>
          <a:p>
            <a:pPr marL="0" indent="0">
              <a:lnSpc>
                <a:spcPts val="1470"/>
              </a:lnSpc>
              <a:buNone/>
            </a:pPr>
            <a:r>
              <a:rPr lang="en-US" sz="1050" b="1" dirty="0">
                <a:solidFill>
                  <a:srgbClr val="FFFFFF"/>
                </a:solidFill>
              </a:rPr>
              <a:t>🚫 NOT safe with TM perforation — ototoxic</a:t>
            </a:r>
            <a:r>
              <a:rPr lang="en-US" sz="1125" dirty="0">
                <a:solidFill>
                  <a:srgbClr val="1A1A1A"/>
                </a:solidFill>
              </a:rPr>
              <a:t>         Risk of sensorineural hearing loss (ototoxicity). Avoid if perforation known or suspected. </a:t>
            </a:r>
            <a:r>
              <a:rPr lang="en-US" sz="1125" b="1" dirty="0">
                <a:solidFill>
                  <a:srgbClr val="1A1A1A"/>
                </a:solidFill>
              </a:rPr>
              <a:t>Framycetin</a:t>
            </a:r>
            <a:r>
              <a:rPr lang="en-US" sz="1125" dirty="0">
                <a:solidFill>
                  <a:srgbClr val="1A1A1A"/>
                </a:solidFill>
              </a:rPr>
              <a:t> also in this group — same contraindication.</a:t>
            </a:r>
            <a:endParaRPr lang="en-US" sz="1125" dirty="0"/>
          </a:p>
        </p:txBody>
      </p:sp>
      <p:sp>
        <p:nvSpPr>
          <p:cNvPr id="43" name="SK-9-text-42"/>
          <p:cNvSpPr/>
          <p:nvPr/>
        </p:nvSpPr>
        <p:spPr>
          <a:xfrm>
            <a:off x="590550" y="914400"/>
            <a:ext cx="11601450" cy="430857"/>
          </a:xfrm>
          <a:prstGeom prst="rect">
            <a:avLst/>
          </a:prstGeom>
          <a:noFill/>
          <a:ln/>
        </p:spPr>
        <p:txBody>
          <a:bodyPr vert="horz" wrap="none" lIns="0" tIns="0" rIns="0" bIns="0" rtlCol="0" anchor="ctr"/>
          <a:lstStyle/>
          <a:p>
            <a:pPr marL="0" indent="0">
              <a:lnSpc>
                <a:spcPts val="3393"/>
              </a:lnSpc>
              <a:buNone/>
            </a:pPr>
            <a:r>
              <a:rPr lang="en-US" sz="2925" b="1" dirty="0">
                <a:solidFill>
                  <a:srgbClr val="2C3333"/>
                </a:solidFill>
                <a:latin typeface="Noto Sans KR" pitchFamily="34" charset="0"/>
                <a:ea typeface="Noto Sans KR" pitchFamily="34" charset="-122"/>
                <a:cs typeface="Noto Sans KR" pitchFamily="34" charset="-120"/>
              </a:rPr>
              <a:t>Drug Summary for Common Ear Conditions</a:t>
            </a:r>
            <a:endParaRPr lang="en-US" sz="2925" dirty="0"/>
          </a:p>
        </p:txBody>
      </p:sp>
      <p:sp>
        <p:nvSpPr>
          <p:cNvPr id="44" name="SK-9-text-43"/>
          <p:cNvSpPr/>
          <p:nvPr/>
        </p:nvSpPr>
        <p:spPr>
          <a:xfrm>
            <a:off x="714375" y="142875"/>
            <a:ext cx="11125200" cy="226665"/>
          </a:xfrm>
          <a:prstGeom prst="rect">
            <a:avLst/>
          </a:prstGeom>
          <a:noFill/>
          <a:ln/>
        </p:spPr>
        <p:txBody>
          <a:bodyPr vert="horz" wrap="none" lIns="0" tIns="0" rIns="0" bIns="0" rtlCol="0" anchor="ctr"/>
          <a:lstStyle/>
          <a:p>
            <a:pPr marL="0" indent="0">
              <a:lnSpc>
                <a:spcPts val="1785"/>
              </a:lnSpc>
              <a:buNone/>
            </a:pPr>
            <a:r>
              <a:rPr lang="en-US" sz="1500" b="1" dirty="0">
                <a:solidFill>
                  <a:srgbClr val="FFFFFF"/>
                </a:solidFill>
                <a:latin typeface="Noto Sans KR" pitchFamily="34" charset="0"/>
                <a:ea typeface="Noto Sans KR" pitchFamily="34" charset="-122"/>
                <a:cs typeface="Noto Sans KR" pitchFamily="34" charset="-120"/>
              </a:rPr>
              <a:t>Bradford VTS | Ear Conditions in GP | May 2026</a:t>
            </a:r>
            <a:endParaRPr lang="en-US" sz="1500" dirty="0"/>
          </a:p>
        </p:txBody>
      </p:sp>
      <p:sp>
        <p:nvSpPr>
          <p:cNvPr id="45" name="SK-9-text-44"/>
          <p:cNvSpPr/>
          <p:nvPr/>
        </p:nvSpPr>
        <p:spPr>
          <a:xfrm>
            <a:off x="657225" y="1724025"/>
            <a:ext cx="11534775" cy="196602"/>
          </a:xfrm>
          <a:prstGeom prst="rect">
            <a:avLst/>
          </a:prstGeom>
          <a:noFill/>
          <a:ln/>
        </p:spPr>
        <p:txBody>
          <a:bodyPr vert="horz" wrap="none" lIns="0" tIns="0" rIns="0" bIns="0" rtlCol="0" anchor="ctr"/>
          <a:lstStyle/>
          <a:p>
            <a:pPr marL="0" indent="0">
              <a:lnSpc>
                <a:spcPts val="1548"/>
              </a:lnSpc>
              <a:buNone/>
            </a:pPr>
            <a:r>
              <a:rPr lang="en-US" sz="1200" b="1" dirty="0">
                <a:solidFill>
                  <a:srgbClr val="2C3333"/>
                </a:solidFill>
                <a:latin typeface="Noto Sans KR" pitchFamily="34" charset="0"/>
                <a:ea typeface="Noto Sans KR" pitchFamily="34" charset="-122"/>
                <a:cs typeface="Noto Sans KR" pitchFamily="34" charset="-120"/>
              </a:rPr>
              <a:t>BNF May 2026 — for reference only; always check current BNF in clinical practice</a:t>
            </a:r>
            <a:endParaRPr lang="en-US" sz="1200" dirty="0"/>
          </a:p>
        </p:txBody>
      </p:sp>
      <p:sp>
        <p:nvSpPr>
          <p:cNvPr id="46" name="SK-9-text-45"/>
          <p:cNvSpPr/>
          <p:nvPr/>
        </p:nvSpPr>
        <p:spPr>
          <a:xfrm>
            <a:off x="9372600" y="6638925"/>
            <a:ext cx="2493615" cy="157163"/>
          </a:xfrm>
          <a:prstGeom prst="rect">
            <a:avLst/>
          </a:prstGeom>
          <a:noFill/>
          <a:ln/>
        </p:spPr>
        <p:txBody>
          <a:bodyPr vert="horz" wrap="none" lIns="0" tIns="0" rIns="0" bIns="0" rtlCol="0" anchor="ctr"/>
          <a:lstStyle/>
          <a:p>
            <a:pPr marL="0" indent="0" algn="r">
              <a:lnSpc>
                <a:spcPts val="1238"/>
              </a:lnSpc>
              <a:buNone/>
            </a:pPr>
            <a:r>
              <a:rPr lang="en-US" sz="1125" dirty="0">
                <a:solidFill>
                  <a:srgbClr val="000000"/>
                </a:solidFill>
                <a:latin typeface="Noto Sans KR" pitchFamily="34" charset="0"/>
                <a:ea typeface="Noto Sans KR" pitchFamily="34" charset="-122"/>
                <a:cs typeface="Noto Sans KR" pitchFamily="34" charset="-120"/>
              </a:rPr>
              <a:t>www.bradfordvts.co.uk | Slide 9 of 14</a:t>
            </a:r>
            <a:endParaRPr lang="en-US" sz="1125" dirty="0"/>
          </a:p>
        </p:txBody>
      </p:sp>
      <p:sp>
        <p:nvSpPr>
          <p:cNvPr id="47" name="SK-9-text-46"/>
          <p:cNvSpPr/>
          <p:nvPr/>
        </p:nvSpPr>
        <p:spPr>
          <a:xfrm>
            <a:off x="2948880" y="6267450"/>
            <a:ext cx="2179290" cy="157163"/>
          </a:xfrm>
          <a:prstGeom prst="rect">
            <a:avLst/>
          </a:prstGeom>
          <a:noFill/>
          <a:ln/>
        </p:spPr>
        <p:txBody>
          <a:bodyPr vert="horz" wrap="none" lIns="0" tIns="0" rIns="0" bIns="0" rtlCol="0" anchor="ctr"/>
          <a:lstStyle/>
          <a:p>
            <a:pPr marL="0" indent="0" algn="ctr">
              <a:lnSpc>
                <a:spcPts val="1238"/>
              </a:lnSpc>
              <a:buNone/>
            </a:pPr>
            <a:r>
              <a:rPr lang="en-US" sz="1125" dirty="0">
                <a:solidFill>
                  <a:srgbClr val="000000"/>
                </a:solidFill>
                <a:latin typeface="Noto Sans KR" pitchFamily="34" charset="0"/>
                <a:ea typeface="Noto Sans KR" pitchFamily="34" charset="-122"/>
                <a:cs typeface="Noto Sans KR" pitchFamily="34" charset="-120"/>
              </a:rPr>
              <a:t>Systemic oral antibiotics</a:t>
            </a:r>
            <a:endParaRPr lang="en-US" sz="1125" dirty="0"/>
          </a:p>
        </p:txBody>
      </p:sp>
      <p:sp>
        <p:nvSpPr>
          <p:cNvPr id="48" name="SK-9-text-47"/>
          <p:cNvSpPr/>
          <p:nvPr/>
        </p:nvSpPr>
        <p:spPr>
          <a:xfrm>
            <a:off x="5108674" y="6267450"/>
            <a:ext cx="2022128" cy="157163"/>
          </a:xfrm>
          <a:prstGeom prst="rect">
            <a:avLst/>
          </a:prstGeom>
          <a:noFill/>
          <a:ln/>
        </p:spPr>
        <p:txBody>
          <a:bodyPr vert="horz" wrap="none" lIns="0" tIns="0" rIns="0" bIns="0" rtlCol="0" anchor="ctr"/>
          <a:lstStyle/>
          <a:p>
            <a:pPr marL="0" indent="0" algn="ctr">
              <a:lnSpc>
                <a:spcPts val="1238"/>
              </a:lnSpc>
              <a:buNone/>
            </a:pPr>
            <a:r>
              <a:rPr lang="en-US" sz="1125" dirty="0">
                <a:solidFill>
                  <a:srgbClr val="000000"/>
                </a:solidFill>
                <a:latin typeface="Noto Sans KR" pitchFamily="34" charset="0"/>
                <a:ea typeface="Noto Sans KR" pitchFamily="34" charset="-122"/>
                <a:cs typeface="Noto Sans KR" pitchFamily="34" charset="-120"/>
              </a:rPr>
              <a:t>Topical ear preparations</a:t>
            </a:r>
            <a:endParaRPr lang="en-US" sz="1125" dirty="0"/>
          </a:p>
        </p:txBody>
      </p:sp>
      <p:sp>
        <p:nvSpPr>
          <p:cNvPr id="49" name="SK-9-text-48"/>
          <p:cNvSpPr/>
          <p:nvPr/>
        </p:nvSpPr>
        <p:spPr>
          <a:xfrm>
            <a:off x="7109817" y="6267450"/>
            <a:ext cx="2210693" cy="157163"/>
          </a:xfrm>
          <a:prstGeom prst="rect">
            <a:avLst/>
          </a:prstGeom>
          <a:noFill/>
          <a:ln/>
        </p:spPr>
        <p:txBody>
          <a:bodyPr vert="horz" wrap="none" lIns="0" tIns="0" rIns="0" bIns="0" rtlCol="0" anchor="ctr"/>
          <a:lstStyle/>
          <a:p>
            <a:pPr marL="0" indent="0" algn="ctr">
              <a:lnSpc>
                <a:spcPts val="1238"/>
              </a:lnSpc>
              <a:buNone/>
            </a:pPr>
            <a:r>
              <a:rPr lang="en-US" sz="1125" dirty="0">
                <a:solidFill>
                  <a:srgbClr val="000000"/>
                </a:solidFill>
                <a:latin typeface="Noto Sans KR" pitchFamily="34" charset="0"/>
                <a:ea typeface="Noto Sans KR" pitchFamily="34" charset="-122"/>
                <a:cs typeface="Noto Sans KR" pitchFamily="34" charset="-120"/>
              </a:rPr>
              <a:t>Caution / Contraindication</a:t>
            </a:r>
            <a:endParaRPr lang="en-US" sz="1125" dirty="0"/>
          </a:p>
        </p:txBody>
      </p:sp>
      <p:sp>
        <p:nvSpPr>
          <p:cNvPr id="50" name="SK-9-text-49"/>
          <p:cNvSpPr/>
          <p:nvPr/>
        </p:nvSpPr>
        <p:spPr>
          <a:xfrm>
            <a:off x="533400" y="6638925"/>
            <a:ext cx="8343900" cy="157163"/>
          </a:xfrm>
          <a:prstGeom prst="rect">
            <a:avLst/>
          </a:prstGeom>
          <a:noFill/>
          <a:ln/>
        </p:spPr>
        <p:txBody>
          <a:bodyPr vert="horz" wrap="none" lIns="0" tIns="0" rIns="0" bIns="0" rtlCol="0" anchor="ctr"/>
          <a:lstStyle/>
          <a:p>
            <a:pPr marL="0" indent="0">
              <a:lnSpc>
                <a:spcPts val="1238"/>
              </a:lnSpc>
              <a:buNone/>
            </a:pPr>
            <a:r>
              <a:rPr lang="en-US" sz="1125" dirty="0">
                <a:solidFill>
                  <a:srgbClr val="000000"/>
                </a:solidFill>
                <a:latin typeface="Noto Sans KR" pitchFamily="34" charset="0"/>
                <a:ea typeface="Noto Sans KR" pitchFamily="34" charset="-122"/>
                <a:cs typeface="Noto Sans KR" pitchFamily="34" charset="-120"/>
              </a:rPr>
              <a:t>Bradford VTS | Ear Conditions in GP | May 2026</a:t>
            </a:r>
            <a:endParaRPr lang="en-US" sz="1125"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TotalTime>
  <Words>3573</Words>
  <Application>Microsoft Office PowerPoint</Application>
  <PresentationFormat>Widescreen</PresentationFormat>
  <Paragraphs>304</Paragraphs>
  <Slides>14</Slides>
  <Notes>14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Arial-Black</vt:lpstr>
      <vt:lpstr>Arial-BoldMT</vt:lpstr>
      <vt:lpstr>Roboto-Regular</vt:lpstr>
      <vt:lpstr>Arial</vt:lpstr>
      <vt:lpstr>ArialMT</vt:lpstr>
      <vt:lpstr>Lato</vt:lpstr>
      <vt:lpstr>Roboto-BoldItalic</vt:lpstr>
      <vt:lpstr>Noto Sans KR</vt:lpstr>
      <vt:lpstr>Noto Color Emoji</vt:lpstr>
      <vt:lpstr>Montserrat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4</cp:revision>
  <dcterms:created xsi:type="dcterms:W3CDTF">2026-05-08T20:33:46Z</dcterms:created>
  <dcterms:modified xsi:type="dcterms:W3CDTF">2026-05-15T18:10:22Z</dcterms:modified>
</cp:coreProperties>
</file>