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embeddedFontLst>
    <p:embeddedFont>
      <p:font typeface="Inter" panose="020B0604020202020204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176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3" Type="http://schemas.openxmlformats.org/officeDocument/2006/relationships/image" Target="../media/image1.png"/><Relationship Id="rId21" Type="http://schemas.openxmlformats.org/officeDocument/2006/relationships/image" Target="../media/image187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2.png"/><Relationship Id="rId20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3" Type="http://schemas.openxmlformats.org/officeDocument/2006/relationships/image" Target="../media/image1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17" Type="http://schemas.openxmlformats.org/officeDocument/2006/relationships/image" Target="../media/image20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0.png"/><Relationship Id="rId20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5" Type="http://schemas.openxmlformats.org/officeDocument/2006/relationships/image" Target="../media/image199.png"/><Relationship Id="rId10" Type="http://schemas.openxmlformats.org/officeDocument/2006/relationships/image" Target="../media/image194.png"/><Relationship Id="rId19" Type="http://schemas.openxmlformats.org/officeDocument/2006/relationships/image" Target="../media/image203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18" Type="http://schemas.openxmlformats.org/officeDocument/2006/relationships/image" Target="../media/image218.png"/><Relationship Id="rId3" Type="http://schemas.openxmlformats.org/officeDocument/2006/relationships/image" Target="../media/image1.png"/><Relationship Id="rId21" Type="http://schemas.openxmlformats.org/officeDocument/2006/relationships/image" Target="../media/image221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17" Type="http://schemas.openxmlformats.org/officeDocument/2006/relationships/image" Target="../media/image2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6.png"/><Relationship Id="rId20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24" Type="http://schemas.openxmlformats.org/officeDocument/2006/relationships/image" Target="../media/image224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23" Type="http://schemas.openxmlformats.org/officeDocument/2006/relationships/image" Target="../media/image223.png"/><Relationship Id="rId10" Type="http://schemas.openxmlformats.org/officeDocument/2006/relationships/image" Target="../media/image210.png"/><Relationship Id="rId19" Type="http://schemas.openxmlformats.org/officeDocument/2006/relationships/image" Target="../media/image219.png"/><Relationship Id="rId4" Type="http://schemas.openxmlformats.org/officeDocument/2006/relationships/image" Target="../media/image5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Relationship Id="rId22" Type="http://schemas.openxmlformats.org/officeDocument/2006/relationships/image" Target="../media/image2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3" Type="http://schemas.openxmlformats.org/officeDocument/2006/relationships/image" Target="../media/image1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43.png"/><Relationship Id="rId18" Type="http://schemas.openxmlformats.org/officeDocument/2006/relationships/image" Target="../media/image83.png"/><Relationship Id="rId26" Type="http://schemas.openxmlformats.org/officeDocument/2006/relationships/image" Target="../media/image255.png"/><Relationship Id="rId3" Type="http://schemas.openxmlformats.org/officeDocument/2006/relationships/image" Target="../media/image1.png"/><Relationship Id="rId21" Type="http://schemas.openxmlformats.org/officeDocument/2006/relationships/image" Target="../media/image250.png"/><Relationship Id="rId7" Type="http://schemas.openxmlformats.org/officeDocument/2006/relationships/image" Target="../media/image239.png"/><Relationship Id="rId12" Type="http://schemas.openxmlformats.org/officeDocument/2006/relationships/image" Target="../media/image242.png"/><Relationship Id="rId17" Type="http://schemas.openxmlformats.org/officeDocument/2006/relationships/image" Target="../media/image247.png"/><Relationship Id="rId25" Type="http://schemas.openxmlformats.org/officeDocument/2006/relationships/image" Target="../media/image25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46.png"/><Relationship Id="rId20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1.png"/><Relationship Id="rId24" Type="http://schemas.openxmlformats.org/officeDocument/2006/relationships/image" Target="../media/image253.png"/><Relationship Id="rId5" Type="http://schemas.openxmlformats.org/officeDocument/2006/relationships/image" Target="../media/image237.png"/><Relationship Id="rId15" Type="http://schemas.openxmlformats.org/officeDocument/2006/relationships/image" Target="../media/image245.png"/><Relationship Id="rId23" Type="http://schemas.openxmlformats.org/officeDocument/2006/relationships/image" Target="../media/image252.png"/><Relationship Id="rId10" Type="http://schemas.openxmlformats.org/officeDocument/2006/relationships/image" Target="../media/image240.png"/><Relationship Id="rId19" Type="http://schemas.openxmlformats.org/officeDocument/2006/relationships/image" Target="../media/image248.png"/><Relationship Id="rId4" Type="http://schemas.openxmlformats.org/officeDocument/2006/relationships/image" Target="../media/image236.png"/><Relationship Id="rId9" Type="http://schemas.openxmlformats.org/officeDocument/2006/relationships/image" Target="../media/image72.png"/><Relationship Id="rId14" Type="http://schemas.openxmlformats.org/officeDocument/2006/relationships/image" Target="../media/image244.png"/><Relationship Id="rId22" Type="http://schemas.openxmlformats.org/officeDocument/2006/relationships/image" Target="../media/image2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21" Type="http://schemas.openxmlformats.org/officeDocument/2006/relationships/image" Target="../media/image85.png"/><Relationship Id="rId7" Type="http://schemas.openxmlformats.org/officeDocument/2006/relationships/image" Target="../media/image1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openxmlformats.org/officeDocument/2006/relationships/image" Target="../media/image70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104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26" Type="http://schemas.openxmlformats.org/officeDocument/2006/relationships/image" Target="../media/image130.png"/><Relationship Id="rId3" Type="http://schemas.openxmlformats.org/officeDocument/2006/relationships/image" Target="../media/image1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29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28" Type="http://schemas.openxmlformats.org/officeDocument/2006/relationships/image" Target="../media/image132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31" Type="http://schemas.openxmlformats.org/officeDocument/2006/relationships/image" Target="../media/image135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Relationship Id="rId27" Type="http://schemas.openxmlformats.org/officeDocument/2006/relationships/image" Target="../media/image131.png"/><Relationship Id="rId30" Type="http://schemas.openxmlformats.org/officeDocument/2006/relationships/image" Target="../media/image1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54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.png"/><Relationship Id="rId21" Type="http://schemas.openxmlformats.org/officeDocument/2006/relationships/image" Target="../media/image168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8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Relationship Id="rId22" Type="http://schemas.openxmlformats.org/officeDocument/2006/relationships/image" Target="../media/image1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35462"/>
            <a:ext cx="1943100" cy="352425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900" y="3935462"/>
            <a:ext cx="1943100" cy="3524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300" y="3935462"/>
            <a:ext cx="1600200" cy="3524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402187"/>
            <a:ext cx="1266825" cy="3524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591175"/>
            <a:ext cx="6400800" cy="69532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3300" y="952500"/>
            <a:ext cx="4267200" cy="49530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71500" y="571500"/>
            <a:ext cx="6041571" cy="40005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12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571500" y="971550"/>
            <a:ext cx="64008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kern="0" spc="-9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 Conditions in GP 2</a:t>
            </a:r>
            <a:endParaRPr lang="en-US" sz="4800" dirty="0"/>
          </a:p>
        </p:txBody>
      </p:sp>
      <p:sp>
        <p:nvSpPr>
          <p:cNvPr id="11" name="SK-1-text-10"/>
          <p:cNvSpPr/>
          <p:nvPr/>
        </p:nvSpPr>
        <p:spPr>
          <a:xfrm>
            <a:off x="571500" y="2617291"/>
            <a:ext cx="64008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comprehensive clinical roadmap for primary care ENT management, focusing on evidence-based scoring, updated prescribing pathways, and critical safety-netting for head and neck cancers.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723900" y="3935462"/>
            <a:ext cx="328302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NG84 (Sore Throat)</a:t>
            </a:r>
            <a:endParaRPr lang="en-US" sz="1050" dirty="0"/>
          </a:p>
        </p:txBody>
      </p:sp>
      <p:sp>
        <p:nvSpPr>
          <p:cNvPr id="13" name="SK-1-text-12"/>
          <p:cNvSpPr/>
          <p:nvPr/>
        </p:nvSpPr>
        <p:spPr>
          <a:xfrm>
            <a:off x="2781300" y="3935462"/>
            <a:ext cx="359783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2024 (Rhinitis)</a:t>
            </a:r>
            <a:endParaRPr lang="en-US" sz="1050" dirty="0"/>
          </a:p>
        </p:txBody>
      </p:sp>
      <p:sp>
        <p:nvSpPr>
          <p:cNvPr id="14" name="SK-1-text-13"/>
          <p:cNvSpPr/>
          <p:nvPr/>
        </p:nvSpPr>
        <p:spPr>
          <a:xfrm>
            <a:off x="4838700" y="3935462"/>
            <a:ext cx="25044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NG12 (Cancer)</a:t>
            </a:r>
            <a:endParaRPr lang="en-US" sz="1050" dirty="0"/>
          </a:p>
        </p:txBody>
      </p:sp>
      <p:sp>
        <p:nvSpPr>
          <p:cNvPr id="15" name="SK-1-text-14"/>
          <p:cNvSpPr/>
          <p:nvPr/>
        </p:nvSpPr>
        <p:spPr>
          <a:xfrm>
            <a:off x="723900" y="4402187"/>
            <a:ext cx="178227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 May 2026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571500" y="5819775"/>
            <a:ext cx="6949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General Practice Training</a:t>
            </a:r>
            <a:endParaRPr lang="en-US" sz="1200" dirty="0"/>
          </a:p>
        </p:txBody>
      </p:sp>
      <p:sp>
        <p:nvSpPr>
          <p:cNvPr id="17" name="SK-1-text-16"/>
          <p:cNvSpPr/>
          <p:nvPr/>
        </p:nvSpPr>
        <p:spPr>
          <a:xfrm>
            <a:off x="571500" y="6086475"/>
            <a:ext cx="9014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Date: May 7, 2026 | Clinical Educator Version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3913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6328"/>
            <a:ext cx="4419600" cy="26670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6328"/>
            <a:ext cx="4419600" cy="26670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231928"/>
            <a:ext cx="4419600" cy="214312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501455"/>
            <a:ext cx="214313" cy="17532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632103"/>
            <a:ext cx="3962400" cy="51435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793730"/>
            <a:ext cx="166688" cy="13722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600" y="1491109"/>
            <a:ext cx="6629400" cy="3795713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1600" y="1491109"/>
            <a:ext cx="6629400" cy="6096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1600" y="2100709"/>
            <a:ext cx="2983111" cy="106203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4711" y="2100709"/>
            <a:ext cx="3646289" cy="106203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93311" y="2349252"/>
            <a:ext cx="178594" cy="14882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1600" y="3162746"/>
            <a:ext cx="6629400" cy="106203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1600" y="3162746"/>
            <a:ext cx="2983111" cy="106203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4711" y="3162746"/>
            <a:ext cx="3646289" cy="1062038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3311" y="3411289"/>
            <a:ext cx="178594" cy="14882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1600" y="4224784"/>
            <a:ext cx="2983111" cy="1062038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4711" y="4224784"/>
            <a:ext cx="3646289" cy="1062038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3311" y="4473327"/>
            <a:ext cx="178594" cy="148828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81600" y="5515421"/>
            <a:ext cx="6629400" cy="70485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72100" y="5677346"/>
            <a:ext cx="288727" cy="3810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09307" y="5780187"/>
            <a:ext cx="214313" cy="175320"/>
          </a:xfrm>
          <a:prstGeom prst="rect">
            <a:avLst/>
          </a:prstGeom>
        </p:spPr>
      </p:pic>
      <p:sp>
        <p:nvSpPr>
          <p:cNvPr id="26" name="SK-10-text-25"/>
          <p:cNvSpPr/>
          <p:nvPr/>
        </p:nvSpPr>
        <p:spPr>
          <a:xfrm>
            <a:off x="381000" y="1905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Salivary Gland Problems</a:t>
            </a:r>
            <a:endParaRPr lang="en-US" sz="2100" dirty="0"/>
          </a:p>
        </p:txBody>
      </p:sp>
      <p:sp>
        <p:nvSpPr>
          <p:cNvPr id="27" name="SK-10-text-26"/>
          <p:cNvSpPr/>
          <p:nvPr/>
        </p:nvSpPr>
        <p:spPr>
          <a:xfrm>
            <a:off x="381000" y="54858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DIFFERENTIAL DIAGNOSIS OF SALIVARY SWELLINGS, INCLUDING SIALADENITIS, CALCULI, AND THE SIGNIFICANCE OF PAROTID MASSES WITH FACIAL NERVE PALSY.</a:t>
            </a:r>
            <a:endParaRPr lang="en-US" sz="1050" dirty="0"/>
          </a:p>
        </p:txBody>
      </p:sp>
      <p:sp>
        <p:nvSpPr>
          <p:cNvPr id="28" name="SK-10-text-27"/>
          <p:cNvSpPr/>
          <p:nvPr/>
        </p:nvSpPr>
        <p:spPr>
          <a:xfrm>
            <a:off x="919162" y="4460528"/>
            <a:ext cx="396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RED FLAG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609600" y="4832003"/>
            <a:ext cx="3962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Parotid mass + Facial nerve palsy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Highly suggestive of malignancy. Refer urgently to ENT/Maxillofacial.</a:t>
            </a:r>
            <a:endParaRPr lang="en-US" sz="1125" dirty="0"/>
          </a:p>
        </p:txBody>
      </p:sp>
      <p:sp>
        <p:nvSpPr>
          <p:cNvPr id="30" name="SK-10-text-29"/>
          <p:cNvSpPr/>
          <p:nvPr/>
        </p:nvSpPr>
        <p:spPr>
          <a:xfrm>
            <a:off x="833438" y="5632103"/>
            <a:ext cx="39624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80% of parotid tumours are Pleomorphic Adenoma (Benign), but 20% are Malignant.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5410200" y="1491109"/>
            <a:ext cx="3251877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8393311" y="1491109"/>
            <a:ext cx="3798689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LIKELY DIAGNOSIS &amp; ACTION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5410200" y="2100709"/>
            <a:ext cx="2525911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Painful diffuse swelling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Often with fever and erythema.</a:t>
            </a:r>
            <a:endParaRPr lang="en-US" sz="1125" dirty="0"/>
          </a:p>
        </p:txBody>
      </p:sp>
      <p:sp>
        <p:nvSpPr>
          <p:cNvPr id="34" name="SK-10-text-33"/>
          <p:cNvSpPr/>
          <p:nvPr/>
        </p:nvSpPr>
        <p:spPr>
          <a:xfrm>
            <a:off x="8571905" y="2100709"/>
            <a:ext cx="3189089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Sialadenitis (Infection)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Usually bacterial (Staph aureus); requires antibiotics and hydration.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5410200" y="3162746"/>
            <a:ext cx="2525911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Pain/swelling at mealtimes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Episodes triggered by eating/salivation.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8571905" y="3162746"/>
            <a:ext cx="3189089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Salivary Calculus (Stone)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Submandibular (80%). Palpate floor of mouth. Consider plain X-ray.</a:t>
            </a:r>
            <a:endParaRPr lang="en-US" sz="1125" dirty="0"/>
          </a:p>
        </p:txBody>
      </p:sp>
      <p:sp>
        <p:nvSpPr>
          <p:cNvPr id="37" name="SK-10-text-36"/>
          <p:cNvSpPr/>
          <p:nvPr/>
        </p:nvSpPr>
        <p:spPr>
          <a:xfrm>
            <a:off x="5410200" y="4224784"/>
            <a:ext cx="2525911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Non-painful, non-tender swelling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Persistent or slow-growing mass.</a:t>
            </a:r>
            <a:endParaRPr lang="en-US" sz="1125" dirty="0"/>
          </a:p>
        </p:txBody>
      </p:sp>
      <p:sp>
        <p:nvSpPr>
          <p:cNvPr id="38" name="SK-10-text-37"/>
          <p:cNvSpPr/>
          <p:nvPr/>
        </p:nvSpPr>
        <p:spPr>
          <a:xfrm>
            <a:off x="8571905" y="4224784"/>
            <a:ext cx="3189089" cy="106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Tumour (Benign or Malignant)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Refer all persistent salivary gland swellings for ENT specialist assessment.</a:t>
            </a:r>
            <a:endParaRPr lang="en-US" sz="1125" dirty="0"/>
          </a:p>
        </p:txBody>
      </p:sp>
      <p:sp>
        <p:nvSpPr>
          <p:cNvPr id="39" name="SK-10-text-38"/>
          <p:cNvSpPr/>
          <p:nvPr/>
        </p:nvSpPr>
        <p:spPr>
          <a:xfrm>
            <a:off x="5803702" y="5667821"/>
            <a:ext cx="581679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Submandibular calculi: palpate the floor of the mouth; a plain X-ray lateral view may identify calcified stones in the duct.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620500" cy="85338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47341"/>
            <a:ext cx="5381625" cy="1462088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537841"/>
            <a:ext cx="342900" cy="3429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1621631"/>
            <a:ext cx="214313" cy="17532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999929"/>
            <a:ext cx="5381625" cy="124777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190429"/>
            <a:ext cx="342900" cy="3429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294" y="3274219"/>
            <a:ext cx="214313" cy="17532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438204"/>
            <a:ext cx="5381625" cy="124777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628704"/>
            <a:ext cx="342900" cy="3429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6294" y="4712494"/>
            <a:ext cx="214313" cy="17532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492597"/>
            <a:ext cx="5381625" cy="124777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683097"/>
            <a:ext cx="342900" cy="3429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3669" y="1766888"/>
            <a:ext cx="214313" cy="17532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2892772"/>
            <a:ext cx="5381625" cy="124777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083272"/>
            <a:ext cx="342900" cy="3429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93669" y="3167063"/>
            <a:ext cx="214313" cy="17532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292947"/>
            <a:ext cx="5381625" cy="124777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483447"/>
            <a:ext cx="342900" cy="34290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3669" y="4567238"/>
            <a:ext cx="214313" cy="17532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027539"/>
            <a:ext cx="11049000" cy="601861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9625" y="6209407"/>
            <a:ext cx="238125" cy="238125"/>
          </a:xfrm>
          <a:prstGeom prst="rect">
            <a:avLst/>
          </a:prstGeom>
        </p:spPr>
      </p:pic>
      <p:sp>
        <p:nvSpPr>
          <p:cNvPr id="25" name="SK-11-text-24"/>
          <p:cNvSpPr/>
          <p:nvPr/>
        </p:nvSpPr>
        <p:spPr>
          <a:xfrm>
            <a:off x="952500" y="457200"/>
            <a:ext cx="10858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 and Neck Cancer 2WW Criteria</a:t>
            </a:r>
            <a:endParaRPr lang="en-US" sz="2100" dirty="0"/>
          </a:p>
        </p:txBody>
      </p:sp>
      <p:sp>
        <p:nvSpPr>
          <p:cNvPr id="26" name="SK-11-text-25"/>
          <p:cNvSpPr/>
          <p:nvPr/>
        </p:nvSpPr>
        <p:spPr>
          <a:xfrm>
            <a:off x="952500" y="805755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NG12 REFERRAL SUMMARY FOR SUSPECTED MALIGNANCY</a:t>
            </a:r>
            <a:endParaRPr lang="en-US" sz="1050" dirty="0"/>
          </a:p>
        </p:txBody>
      </p:sp>
      <p:sp>
        <p:nvSpPr>
          <p:cNvPr id="27" name="SK-11-text-26"/>
          <p:cNvSpPr/>
          <p:nvPr/>
        </p:nvSpPr>
        <p:spPr>
          <a:xfrm>
            <a:off x="1219200" y="1580704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Persistent Hoarseness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762000" y="1975991"/>
            <a:ext cx="50006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for suspected laryngeal cancer if hoarseness persists for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&gt;3 weeks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especially in patients with a history of smoking or heavy alcohol use.</a:t>
            </a:r>
            <a:endParaRPr lang="en-US" sz="1125" dirty="0"/>
          </a:p>
        </p:txBody>
      </p:sp>
      <p:sp>
        <p:nvSpPr>
          <p:cNvPr id="29" name="SK-11-text-28"/>
          <p:cNvSpPr/>
          <p:nvPr/>
        </p:nvSpPr>
        <p:spPr>
          <a:xfrm>
            <a:off x="1219200" y="3233291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Lesions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762000" y="3628579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mouth ulcer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lasting &gt;3 weeks or persistent unexplained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(erythroplakia)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white (leukoplakia) patches in the oral cavity.</a:t>
            </a:r>
            <a:endParaRPr lang="en-US" sz="1125" dirty="0"/>
          </a:p>
        </p:txBody>
      </p:sp>
      <p:sp>
        <p:nvSpPr>
          <p:cNvPr id="31" name="SK-11-text-30"/>
          <p:cNvSpPr/>
          <p:nvPr/>
        </p:nvSpPr>
        <p:spPr>
          <a:xfrm>
            <a:off x="1219200" y="4671566"/>
            <a:ext cx="18516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Dysphagia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762000" y="5066854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patient with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dysphagia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(difficulty swallowing) of unknown cause requires urgent 2-week wait investigation.</a:t>
            </a:r>
            <a:endParaRPr lang="en-US" sz="1125" dirty="0"/>
          </a:p>
        </p:txBody>
      </p:sp>
      <p:sp>
        <p:nvSpPr>
          <p:cNvPr id="33" name="SK-11-text-32"/>
          <p:cNvSpPr/>
          <p:nvPr/>
        </p:nvSpPr>
        <p:spPr>
          <a:xfrm>
            <a:off x="6886575" y="1725960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 Lumps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6429375" y="2121247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persistent neck lump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an adult. Consider parity with salivary gland swellings if firm or fixed.</a:t>
            </a:r>
            <a:endParaRPr lang="en-US" sz="1125" dirty="0"/>
          </a:p>
        </p:txBody>
      </p:sp>
      <p:sp>
        <p:nvSpPr>
          <p:cNvPr id="35" name="SK-11-text-34"/>
          <p:cNvSpPr/>
          <p:nvPr/>
        </p:nvSpPr>
        <p:spPr>
          <a:xfrm>
            <a:off x="6886575" y="3126135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Symptoms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429375" y="3521422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nasal blockage associated with blood-stained discharge. Suspicious for nasopharyngeal carcinoma.</a:t>
            </a:r>
            <a:endParaRPr lang="en-US" sz="1125" dirty="0"/>
          </a:p>
        </p:txBody>
      </p:sp>
      <p:sp>
        <p:nvSpPr>
          <p:cNvPr id="37" name="SK-11-text-36"/>
          <p:cNvSpPr/>
          <p:nvPr/>
        </p:nvSpPr>
        <p:spPr>
          <a:xfrm>
            <a:off x="6886575" y="452631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Otalgia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6429375" y="4921597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</a:t>
            </a:r>
            <a:r>
              <a:rPr lang="en-US" sz="1125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ear pain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(otalgia) with normal ear examination—often referred pain from a base-of-tongue or laryngeal lesion.</a:t>
            </a:r>
            <a:endParaRPr lang="en-US" sz="1125" dirty="0"/>
          </a:p>
        </p:txBody>
      </p:sp>
      <p:sp>
        <p:nvSpPr>
          <p:cNvPr id="39" name="SK-11-text-38"/>
          <p:cNvSpPr/>
          <p:nvPr/>
        </p:nvSpPr>
        <p:spPr>
          <a:xfrm>
            <a:off x="1190625" y="6141839"/>
            <a:ext cx="101917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judgment remains paramount. If a patient does not meet specific criteria but there is high clinical suspicion (e.g., smoker with weight loss), proceed with 2WW referral or specialist discussion.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"/>
            <a:ext cx="12192000" cy="93910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10605"/>
            <a:ext cx="11430000" cy="517207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10605"/>
            <a:ext cx="11430000" cy="60007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510605"/>
            <a:ext cx="5715000" cy="60007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510605"/>
            <a:ext cx="5715000" cy="6000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110680"/>
            <a:ext cx="11430000" cy="5715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35709"/>
            <a:ext cx="190500" cy="1524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244030"/>
            <a:ext cx="876300" cy="3048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682180"/>
            <a:ext cx="11430000" cy="5715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2907209"/>
            <a:ext cx="190500" cy="1524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2815530"/>
            <a:ext cx="647700" cy="3048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253680"/>
            <a:ext cx="11430000" cy="5715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3478709"/>
            <a:ext cx="190500" cy="1524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3387030"/>
            <a:ext cx="647700" cy="3048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825180"/>
            <a:ext cx="11430000" cy="5715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050209"/>
            <a:ext cx="190500" cy="1524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3958530"/>
            <a:ext cx="876300" cy="3048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396680"/>
            <a:ext cx="11430000" cy="57150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4621709"/>
            <a:ext cx="190500" cy="1524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4530030"/>
            <a:ext cx="876300" cy="3048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968180"/>
            <a:ext cx="11430000" cy="57150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5193209"/>
            <a:ext cx="190500" cy="1524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5101530"/>
            <a:ext cx="647700" cy="3048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539680"/>
            <a:ext cx="11430000" cy="57150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5764709"/>
            <a:ext cx="190500" cy="1524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5673030"/>
            <a:ext cx="876300" cy="304800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111180"/>
            <a:ext cx="11430000" cy="571500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9600" y="6336209"/>
            <a:ext cx="190500" cy="152400"/>
          </a:xfrm>
          <a:prstGeom prst="rect">
            <a:avLst/>
          </a:prstGeom>
        </p:spPr>
      </p:pic>
      <p:pic>
        <p:nvPicPr>
          <p:cNvPr id="31" name="SK-12-img-30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24600" y="6244530"/>
            <a:ext cx="1219200" cy="304800"/>
          </a:xfrm>
          <a:prstGeom prst="rect">
            <a:avLst/>
          </a:prstGeom>
        </p:spPr>
      </p:pic>
      <p:sp>
        <p:nvSpPr>
          <p:cNvPr id="32" name="SK-12-text-31"/>
          <p:cNvSpPr/>
          <p:nvPr/>
        </p:nvSpPr>
        <p:spPr>
          <a:xfrm>
            <a:off x="381000" y="5715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Red Flags Summary</a:t>
            </a:r>
            <a:endParaRPr lang="en-US" sz="2100" dirty="0"/>
          </a:p>
        </p:txBody>
      </p:sp>
      <p:sp>
        <p:nvSpPr>
          <p:cNvPr id="33" name="SK-12-text-32"/>
          <p:cNvSpPr/>
          <p:nvPr/>
        </p:nvSpPr>
        <p:spPr>
          <a:xfrm>
            <a:off x="381000" y="929580"/>
            <a:ext cx="1181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CONSOLIDATED REFERENCE TABLE OF URGENT RED FLAGS AND REQUIRED ACTIONS FOR PRIMARY CARE CLINICIANS.</a:t>
            </a:r>
            <a:endParaRPr lang="en-US" sz="1050" dirty="0"/>
          </a:p>
        </p:txBody>
      </p:sp>
      <p:sp>
        <p:nvSpPr>
          <p:cNvPr id="34" name="SK-12-text-33"/>
          <p:cNvSpPr/>
          <p:nvPr/>
        </p:nvSpPr>
        <p:spPr>
          <a:xfrm>
            <a:off x="609600" y="1510605"/>
            <a:ext cx="52578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 SYMPTOM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324600" y="1510605"/>
            <a:ext cx="52578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REQUIRED CLINICAL ACTION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914400" y="2110680"/>
            <a:ext cx="52578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Quinsy (Peritonsillar Abscess)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6438900" y="2110680"/>
            <a:ext cx="5867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referral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(IV Abx / I&amp;D)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914400" y="2682180"/>
            <a:ext cx="5496154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Persistent Hoarseness &gt; 3 Weeks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6438900" y="2682180"/>
            <a:ext cx="5867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653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2WW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2-Week Wait Referral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(Suspected Cancer)</a:t>
            </a:r>
            <a:endParaRPr lang="en-US" sz="1200" dirty="0"/>
          </a:p>
        </p:txBody>
      </p:sp>
      <p:sp>
        <p:nvSpPr>
          <p:cNvPr id="40" name="SK-12-text-39"/>
          <p:cNvSpPr/>
          <p:nvPr/>
        </p:nvSpPr>
        <p:spPr>
          <a:xfrm>
            <a:off x="914400" y="3253680"/>
            <a:ext cx="7571232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Unilateral Nasal Blockage + Bloody Discharge</a:t>
            </a:r>
            <a:endParaRPr lang="en-US" sz="1200" dirty="0"/>
          </a:p>
        </p:txBody>
      </p:sp>
      <p:sp>
        <p:nvSpPr>
          <p:cNvPr id="41" name="SK-12-text-40"/>
          <p:cNvSpPr/>
          <p:nvPr/>
        </p:nvSpPr>
        <p:spPr>
          <a:xfrm>
            <a:off x="6438900" y="3387030"/>
            <a:ext cx="433892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653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2WW</a:t>
            </a:r>
            <a:endParaRPr lang="en-US" sz="1200" dirty="0"/>
          </a:p>
        </p:txBody>
      </p:sp>
      <p:sp>
        <p:nvSpPr>
          <p:cNvPr id="42" name="SK-12-text-41"/>
          <p:cNvSpPr/>
          <p:nvPr/>
        </p:nvSpPr>
        <p:spPr>
          <a:xfrm>
            <a:off x="7086600" y="3444180"/>
            <a:ext cx="5059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2-Week Wait Referral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914400" y="3825180"/>
            <a:ext cx="6561734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Progressive Dysphagia (Solids/Liquids)</a:t>
            </a:r>
            <a:endParaRPr lang="en-US" sz="1200" dirty="0"/>
          </a:p>
        </p:txBody>
      </p:sp>
      <p:sp>
        <p:nvSpPr>
          <p:cNvPr id="44" name="SK-12-text-43"/>
          <p:cNvSpPr/>
          <p:nvPr/>
        </p:nvSpPr>
        <p:spPr>
          <a:xfrm>
            <a:off x="6438900" y="3825180"/>
            <a:ext cx="5867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Investigation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(OGD, CT, or Videofluoroscopy)</a:t>
            </a:r>
            <a:endParaRPr lang="en-US" sz="1200" dirty="0"/>
          </a:p>
        </p:txBody>
      </p:sp>
      <p:sp>
        <p:nvSpPr>
          <p:cNvPr id="45" name="SK-12-text-44"/>
          <p:cNvSpPr/>
          <p:nvPr/>
        </p:nvSpPr>
        <p:spPr>
          <a:xfrm>
            <a:off x="914400" y="4396680"/>
            <a:ext cx="5720486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Parotid Mass + Facial Nerve Palsy</a:t>
            </a:r>
            <a:endParaRPr lang="en-US" sz="1200" dirty="0"/>
          </a:p>
        </p:txBody>
      </p:sp>
      <p:sp>
        <p:nvSpPr>
          <p:cNvPr id="46" name="SK-12-text-45"/>
          <p:cNvSpPr/>
          <p:nvPr/>
        </p:nvSpPr>
        <p:spPr>
          <a:xfrm>
            <a:off x="6438900" y="4396680"/>
            <a:ext cx="5867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ENT/MaxFax Referral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(Malignancy Risk)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914400" y="4968180"/>
            <a:ext cx="5496154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Unexplained Neck Lump &gt; 3 Weeks</a:t>
            </a:r>
            <a:endParaRPr lang="en-US" sz="1200" dirty="0"/>
          </a:p>
        </p:txBody>
      </p:sp>
      <p:sp>
        <p:nvSpPr>
          <p:cNvPr id="48" name="SK-12-text-47"/>
          <p:cNvSpPr/>
          <p:nvPr/>
        </p:nvSpPr>
        <p:spPr>
          <a:xfrm>
            <a:off x="6438900" y="5101530"/>
            <a:ext cx="433892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653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2WW</a:t>
            </a:r>
            <a:endParaRPr lang="en-US" sz="1200" dirty="0"/>
          </a:p>
        </p:txBody>
      </p:sp>
      <p:sp>
        <p:nvSpPr>
          <p:cNvPr id="49" name="SK-12-text-48"/>
          <p:cNvSpPr/>
          <p:nvPr/>
        </p:nvSpPr>
        <p:spPr>
          <a:xfrm>
            <a:off x="7086600" y="5158680"/>
            <a:ext cx="5059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2-Week Wait Referral</a:t>
            </a:r>
            <a:endParaRPr lang="en-US" sz="1200" dirty="0"/>
          </a:p>
        </p:txBody>
      </p:sp>
      <p:sp>
        <p:nvSpPr>
          <p:cNvPr id="50" name="SK-12-text-49"/>
          <p:cNvSpPr/>
          <p:nvPr/>
        </p:nvSpPr>
        <p:spPr>
          <a:xfrm>
            <a:off x="914400" y="5539680"/>
            <a:ext cx="622523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Epistaxis Not Controlled in Practice</a:t>
            </a:r>
            <a:endParaRPr lang="en-US" sz="1200" dirty="0"/>
          </a:p>
        </p:txBody>
      </p:sp>
      <p:sp>
        <p:nvSpPr>
          <p:cNvPr id="51" name="SK-12-text-50"/>
          <p:cNvSpPr/>
          <p:nvPr/>
        </p:nvSpPr>
        <p:spPr>
          <a:xfrm>
            <a:off x="6438900" y="5539680"/>
            <a:ext cx="5867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ENT Referral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Packing/Cautery</a:t>
            </a:r>
            <a:endParaRPr lang="en-US" sz="1200" dirty="0"/>
          </a:p>
        </p:txBody>
      </p:sp>
      <p:sp>
        <p:nvSpPr>
          <p:cNvPr id="52" name="SK-12-text-51"/>
          <p:cNvSpPr/>
          <p:nvPr/>
        </p:nvSpPr>
        <p:spPr>
          <a:xfrm>
            <a:off x="914400" y="6111180"/>
            <a:ext cx="622523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Airway Compromise (Stridor/Drooling)</a:t>
            </a:r>
            <a:endParaRPr lang="en-US" sz="1200" dirty="0"/>
          </a:p>
        </p:txBody>
      </p:sp>
      <p:sp>
        <p:nvSpPr>
          <p:cNvPr id="53" name="SK-12-text-52"/>
          <p:cNvSpPr/>
          <p:nvPr/>
        </p:nvSpPr>
        <p:spPr>
          <a:xfrm>
            <a:off x="6438900" y="6244530"/>
            <a:ext cx="133731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</a:t>
            </a:r>
            <a:endParaRPr lang="en-US" sz="1200" dirty="0"/>
          </a:p>
        </p:txBody>
      </p:sp>
      <p:sp>
        <p:nvSpPr>
          <p:cNvPr id="54" name="SK-12-text-53"/>
          <p:cNvSpPr/>
          <p:nvPr/>
        </p:nvSpPr>
        <p:spPr>
          <a:xfrm>
            <a:off x="7658100" y="6301680"/>
            <a:ext cx="4023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 Immediately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5340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05805"/>
            <a:ext cx="5572125" cy="26289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86780"/>
            <a:ext cx="5114925" cy="33337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20118"/>
            <a:ext cx="238125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87105"/>
            <a:ext cx="5572125" cy="2386013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68080"/>
            <a:ext cx="5114925" cy="33337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201418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205805"/>
            <a:ext cx="5572125" cy="26670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386780"/>
            <a:ext cx="5114925" cy="33337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420118"/>
            <a:ext cx="238125" cy="1905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101155"/>
            <a:ext cx="5114925" cy="571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3025080"/>
            <a:ext cx="5114925" cy="5715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025205"/>
            <a:ext cx="5572125" cy="2347913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206180"/>
            <a:ext cx="5114925" cy="33337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239518"/>
            <a:ext cx="238125" cy="19050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920555"/>
            <a:ext cx="5114925" cy="571500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381000" y="2286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Pearls: AKT and SCA</a:t>
            </a:r>
            <a:endParaRPr lang="en-US" sz="2100" dirty="0"/>
          </a:p>
        </p:txBody>
      </p:sp>
      <p:sp>
        <p:nvSpPr>
          <p:cNvPr id="21" name="SK-13-text-20"/>
          <p:cNvSpPr/>
          <p:nvPr/>
        </p:nvSpPr>
        <p:spPr>
          <a:xfrm>
            <a:off x="381000" y="577155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KNOWLEDGE FOR AKT AND PRACTICAL COMMUNICATION STRATEGIES FOR SCA, FOCUSING ON PATIENT SAFETY AND EVIDENCE-BASED GUIDANCE.</a:t>
            </a:r>
            <a:endParaRPr lang="en-US" sz="1050" dirty="0"/>
          </a:p>
        </p:txBody>
      </p:sp>
      <p:sp>
        <p:nvSpPr>
          <p:cNvPr id="22" name="SK-13-text-21"/>
          <p:cNvSpPr/>
          <p:nvPr/>
        </p:nvSpPr>
        <p:spPr>
          <a:xfrm>
            <a:off x="962025" y="1386780"/>
            <a:ext cx="67894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KNOWLEDGE: CLINICAL STANDARDS</a:t>
            </a:r>
            <a:endParaRPr lang="en-US" sz="1350" dirty="0"/>
          </a:p>
        </p:txBody>
      </p:sp>
      <p:sp>
        <p:nvSpPr>
          <p:cNvPr id="23" name="SK-13-text-22"/>
          <p:cNvSpPr/>
          <p:nvPr/>
        </p:nvSpPr>
        <p:spPr>
          <a:xfrm>
            <a:off x="609600" y="1843980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FeverPAIN Decision Matrix</a:t>
            </a:r>
            <a:endParaRPr lang="en-US" sz="1050" dirty="0"/>
          </a:p>
        </p:txBody>
      </p:sp>
      <p:sp>
        <p:nvSpPr>
          <p:cNvPr id="24" name="SK-13-text-23"/>
          <p:cNvSpPr/>
          <p:nvPr/>
        </p:nvSpPr>
        <p:spPr>
          <a:xfrm>
            <a:off x="685800" y="2091630"/>
            <a:ext cx="26003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74151"/>
                </a:solidFill>
                <a:highlight>
                  <a:srgbClr val="E5E7EB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0-1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Antibiotic
</a:t>
            </a:r>
            <a:r>
              <a:rPr lang="en-US" sz="900" b="1" dirty="0">
                <a:solidFill>
                  <a:srgbClr val="374151"/>
                </a:solidFill>
                <a:highlight>
                  <a:srgbClr val="E5E7EB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2-3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Back-up (Delayed) Prescription
</a:t>
            </a:r>
            <a:r>
              <a:rPr lang="en-US" sz="900" b="1" dirty="0">
                <a:solidFill>
                  <a:srgbClr val="374151"/>
                </a:solidFill>
                <a:highlight>
                  <a:srgbClr val="E5E7EB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4-5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 or Back-up Antibiotic</a:t>
            </a:r>
            <a:endParaRPr lang="en-US" sz="1125" dirty="0"/>
          </a:p>
        </p:txBody>
      </p:sp>
      <p:sp>
        <p:nvSpPr>
          <p:cNvPr id="25" name="SK-13-text-24"/>
          <p:cNvSpPr/>
          <p:nvPr/>
        </p:nvSpPr>
        <p:spPr>
          <a:xfrm>
            <a:off x="609600" y="2872680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Priorities</a:t>
            </a:r>
            <a:endParaRPr lang="en-US" sz="1050" dirty="0"/>
          </a:p>
        </p:txBody>
      </p:sp>
      <p:sp>
        <p:nvSpPr>
          <p:cNvPr id="26" name="SK-13-text-25"/>
          <p:cNvSpPr/>
          <p:nvPr/>
        </p:nvSpPr>
        <p:spPr>
          <a:xfrm>
            <a:off x="609600" y="3120330"/>
            <a:ext cx="5038725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line: </a:t>
            </a:r>
            <a:r>
              <a:rPr lang="en-US" sz="1125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Penicillin V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(Phenoxymethylpenicillin). Avoid Amoxicillin (EBV rash risk). 2024 CKS: </a:t>
            </a:r>
            <a:r>
              <a:rPr lang="en-US" sz="1125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INCS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most effective for rhinitis.</a:t>
            </a:r>
            <a:endParaRPr lang="en-US" sz="1125" dirty="0"/>
          </a:p>
        </p:txBody>
      </p:sp>
      <p:sp>
        <p:nvSpPr>
          <p:cNvPr id="27" name="SK-13-text-26"/>
          <p:cNvSpPr/>
          <p:nvPr/>
        </p:nvSpPr>
        <p:spPr>
          <a:xfrm>
            <a:off x="962025" y="4168080"/>
            <a:ext cx="69951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KNOWLEDGE: CRITERIA &amp; REFERRAL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609600" y="4625280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Tonsillectomy (Paradise/SIGN)</a:t>
            </a:r>
            <a:endParaRPr lang="en-US" sz="1050" dirty="0"/>
          </a:p>
        </p:txBody>
      </p:sp>
      <p:sp>
        <p:nvSpPr>
          <p:cNvPr id="29" name="SK-13-text-28"/>
          <p:cNvSpPr/>
          <p:nvPr/>
        </p:nvSpPr>
        <p:spPr>
          <a:xfrm>
            <a:off x="609600" y="4872930"/>
            <a:ext cx="504825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Episodes must be DISABLING: 7 in 1 year, 5/year for 2 years, or 3/year for 3 years.</a:t>
            </a:r>
            <a:endParaRPr lang="en-US" sz="1125" dirty="0"/>
          </a:p>
        </p:txBody>
      </p:sp>
      <p:sp>
        <p:nvSpPr>
          <p:cNvPr id="30" name="SK-13-text-29"/>
          <p:cNvSpPr/>
          <p:nvPr/>
        </p:nvSpPr>
        <p:spPr>
          <a:xfrm>
            <a:off x="609600" y="5406330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 Identification</a:t>
            </a:r>
            <a:endParaRPr lang="en-US" sz="1050" dirty="0"/>
          </a:p>
        </p:txBody>
      </p:sp>
      <p:sp>
        <p:nvSpPr>
          <p:cNvPr id="31" name="SK-13-text-30"/>
          <p:cNvSpPr/>
          <p:nvPr/>
        </p:nvSpPr>
        <p:spPr>
          <a:xfrm>
            <a:off x="609600" y="5653980"/>
            <a:ext cx="360045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swelling + Uvula displacement + Trismus = </a:t>
            </a:r>
            <a:r>
              <a:rPr lang="en-US" sz="900" b="1" dirty="0">
                <a:solidFill>
                  <a:srgbClr val="991B1B"/>
                </a:solidFill>
                <a:highlight>
                  <a:srgbClr val="FEE2E2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URGENT Same-Day Referral</a:t>
            </a: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2" name="SK-13-text-31"/>
          <p:cNvSpPr/>
          <p:nvPr/>
        </p:nvSpPr>
        <p:spPr>
          <a:xfrm>
            <a:off x="6819900" y="1386780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COMMUNICATION &amp; EDUCATION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6467475" y="1843980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Managing Expectations (Delayed Abx)</a:t>
            </a:r>
            <a:endParaRPr lang="en-US" sz="1050" dirty="0"/>
          </a:p>
        </p:txBody>
      </p:sp>
      <p:sp>
        <p:nvSpPr>
          <p:cNvPr id="34" name="SK-13-text-33"/>
          <p:cNvSpPr/>
          <p:nvPr/>
        </p:nvSpPr>
        <p:spPr>
          <a:xfrm>
            <a:off x="6581775" y="2101155"/>
            <a:ext cx="500062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"I'd like to give you a prescription that you only use if you're not better in 48 hours — most sore throats clear on their own."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467475" y="2767905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Education (Rhinitis Spray)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6581775" y="3025080"/>
            <a:ext cx="500062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spray controls the blocked nose better but needs 2 weeks to build up. Use the tablet for immediate itch and sneezing."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6819900" y="42061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SAFETY NETTING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6467475" y="4663380"/>
            <a:ext cx="5114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Hoarseness Protocol</a:t>
            </a:r>
            <a:endParaRPr lang="en-US" sz="1050" dirty="0"/>
          </a:p>
        </p:txBody>
      </p:sp>
      <p:sp>
        <p:nvSpPr>
          <p:cNvPr id="39" name="SK-13-text-38"/>
          <p:cNvSpPr/>
          <p:nvPr/>
        </p:nvSpPr>
        <p:spPr>
          <a:xfrm>
            <a:off x="6581775" y="4920555"/>
            <a:ext cx="500062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your voice hasn't improved in 3 weeks, please come back — I'd want to check this further to rule out anything serious."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6467475" y="5615880"/>
            <a:ext cx="4810125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document clear review timelines for 2WW criteria symptoms to ensure patient safety and medicolegal protection.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8673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3880"/>
            <a:ext cx="5572125" cy="266893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24855"/>
            <a:ext cx="5114925" cy="3619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87214"/>
            <a:ext cx="238125" cy="1905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97844"/>
            <a:ext cx="166688" cy="13722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07444"/>
            <a:ext cx="166688" cy="13722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17044"/>
            <a:ext cx="166688" cy="13722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41415"/>
            <a:ext cx="5572125" cy="2668935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22390"/>
            <a:ext cx="5114925" cy="36195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84749"/>
            <a:ext cx="238125" cy="1905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695379"/>
            <a:ext cx="166688" cy="13722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304979"/>
            <a:ext cx="166688" cy="13722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914579"/>
            <a:ext cx="166688" cy="13722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043880"/>
            <a:ext cx="5572125" cy="2692747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24855"/>
            <a:ext cx="5114925" cy="36195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287214"/>
            <a:ext cx="238125" cy="19050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797844"/>
            <a:ext cx="166688" cy="13722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407444"/>
            <a:ext cx="166688" cy="13722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017044"/>
            <a:ext cx="166688" cy="13722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917603"/>
            <a:ext cx="5572125" cy="2692747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098578"/>
            <a:ext cx="5114925" cy="36195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160937"/>
            <a:ext cx="238125" cy="19050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671566"/>
            <a:ext cx="166688" cy="137220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281166"/>
            <a:ext cx="166688" cy="137220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890766"/>
            <a:ext cx="166688" cy="137220"/>
          </a:xfrm>
          <a:prstGeom prst="rect">
            <a:avLst/>
          </a:prstGeom>
        </p:spPr>
      </p:pic>
      <p:sp>
        <p:nvSpPr>
          <p:cNvPr id="28" name="SK-14-text-27"/>
          <p:cNvSpPr/>
          <p:nvPr/>
        </p:nvSpPr>
        <p:spPr>
          <a:xfrm>
            <a:off x="381000" y="123825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Tips and Quick Recall</a:t>
            </a:r>
            <a:endParaRPr lang="en-US" sz="2100" dirty="0"/>
          </a:p>
        </p:txBody>
      </p:sp>
      <p:sp>
        <p:nvSpPr>
          <p:cNvPr id="29" name="SK-14-text-28"/>
          <p:cNvSpPr/>
          <p:nvPr/>
        </p:nvSpPr>
        <p:spPr>
          <a:xfrm>
            <a:off x="381000" y="462855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FINAL HIGH-YIELD SUMMARY OF ENT MANAGEMENT, INCLUDING ANTIBIOTIC CHOICES, REFERRAL THRESHOLDS, AND TREATMENT TIMELINES FOR GP PRACTICE.</a:t>
            </a:r>
            <a:endParaRPr lang="en-US" sz="1050" dirty="0"/>
          </a:p>
        </p:txBody>
      </p:sp>
      <p:sp>
        <p:nvSpPr>
          <p:cNvPr id="30" name="SK-14-text-29"/>
          <p:cNvSpPr/>
          <p:nvPr/>
        </p:nvSpPr>
        <p:spPr>
          <a:xfrm>
            <a:off x="962025" y="1253430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Throat &amp; Tonsils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919162" y="17392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Abx Choice: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Penicillin V 500mg QDS (5–10d) is 1st-line. Never use amoxicillin (EBV rash risk).</a:t>
            </a:r>
            <a:endParaRPr lang="en-US" sz="1275" dirty="0"/>
          </a:p>
        </p:txBody>
      </p:sp>
      <p:sp>
        <p:nvSpPr>
          <p:cNvPr id="32" name="SK-14-text-31"/>
          <p:cNvSpPr/>
          <p:nvPr/>
        </p:nvSpPr>
        <p:spPr>
          <a:xfrm>
            <a:off x="919162" y="23488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FeverPAIN: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Score 4–5 indicates immediate or back-up Abx; 82% of sore throats resolve in 7 days.</a:t>
            </a:r>
            <a:endParaRPr lang="en-US" sz="1275" dirty="0"/>
          </a:p>
        </p:txBody>
      </p:sp>
      <p:sp>
        <p:nvSpPr>
          <p:cNvPr id="33" name="SK-14-text-32"/>
          <p:cNvSpPr/>
          <p:nvPr/>
        </p:nvSpPr>
        <p:spPr>
          <a:xfrm>
            <a:off x="919162" y="29584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Tonsillectomy: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Paradise criteria (7/yr, 5x2yrs, 3x3yrs). Episodes must be disabling for referral.</a:t>
            </a:r>
            <a:endParaRPr lang="en-US" sz="1275" dirty="0"/>
          </a:p>
        </p:txBody>
      </p:sp>
      <p:sp>
        <p:nvSpPr>
          <p:cNvPr id="34" name="SK-14-text-33"/>
          <p:cNvSpPr/>
          <p:nvPr/>
        </p:nvSpPr>
        <p:spPr>
          <a:xfrm>
            <a:off x="962025" y="4150965"/>
            <a:ext cx="4343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Voice &amp; Urgent Care</a:t>
            </a:r>
            <a:endParaRPr lang="en-US" sz="1500" dirty="0"/>
          </a:p>
        </p:txBody>
      </p:sp>
      <p:sp>
        <p:nvSpPr>
          <p:cNvPr id="35" name="SK-14-text-34"/>
          <p:cNvSpPr/>
          <p:nvPr/>
        </p:nvSpPr>
        <p:spPr>
          <a:xfrm>
            <a:off x="919162" y="463674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Hoarseness: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Any hoarseness persisting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&gt;3 weeks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requires an urgent 2-Week Wait (2WW) referral.</a:t>
            </a:r>
            <a:endParaRPr lang="en-US" sz="1275" dirty="0"/>
          </a:p>
        </p:txBody>
      </p:sp>
      <p:sp>
        <p:nvSpPr>
          <p:cNvPr id="36" name="SK-14-text-35"/>
          <p:cNvSpPr/>
          <p:nvPr/>
        </p:nvSpPr>
        <p:spPr>
          <a:xfrm>
            <a:off x="919162" y="524634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Unilateral swelling, uvula displacement, and trismus require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ENT referral.</a:t>
            </a:r>
            <a:endParaRPr lang="en-US" sz="1275" dirty="0"/>
          </a:p>
        </p:txBody>
      </p:sp>
      <p:sp>
        <p:nvSpPr>
          <p:cNvPr id="37" name="SK-14-text-36"/>
          <p:cNvSpPr/>
          <p:nvPr/>
        </p:nvSpPr>
        <p:spPr>
          <a:xfrm>
            <a:off x="919162" y="585594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 Lumps: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Any unexplained persistent neck lump in an adult (&gt;3 weeks) is a 2WW red flag.</a:t>
            </a:r>
            <a:endParaRPr lang="en-US" sz="1275" dirty="0"/>
          </a:p>
        </p:txBody>
      </p:sp>
      <p:sp>
        <p:nvSpPr>
          <p:cNvPr id="38" name="SK-14-text-37"/>
          <p:cNvSpPr/>
          <p:nvPr/>
        </p:nvSpPr>
        <p:spPr>
          <a:xfrm>
            <a:off x="6819900" y="1253430"/>
            <a:ext cx="388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Allergic Rhinitis</a:t>
            </a:r>
            <a:endParaRPr lang="en-US" sz="1500" dirty="0"/>
          </a:p>
        </p:txBody>
      </p:sp>
      <p:sp>
        <p:nvSpPr>
          <p:cNvPr id="39" name="SK-14-text-38"/>
          <p:cNvSpPr/>
          <p:nvPr/>
        </p:nvSpPr>
        <p:spPr>
          <a:xfrm>
            <a:off x="6729413" y="17392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2024: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Intranasal Corticosteroid (INCS) is now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most effective for congestion.</a:t>
            </a:r>
            <a:endParaRPr lang="en-US" sz="1275" dirty="0"/>
          </a:p>
        </p:txBody>
      </p:sp>
      <p:sp>
        <p:nvSpPr>
          <p:cNvPr id="40" name="SK-14-text-39"/>
          <p:cNvSpPr/>
          <p:nvPr/>
        </p:nvSpPr>
        <p:spPr>
          <a:xfrm>
            <a:off x="6777038" y="23488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INCS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weeks before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pollen season. Use non-sedating antihistamines for itch.</a:t>
            </a:r>
            <a:endParaRPr lang="en-US" sz="1275" dirty="0"/>
          </a:p>
        </p:txBody>
      </p:sp>
      <p:sp>
        <p:nvSpPr>
          <p:cNvPr id="41" name="SK-14-text-40"/>
          <p:cNvSpPr/>
          <p:nvPr/>
        </p:nvSpPr>
        <p:spPr>
          <a:xfrm>
            <a:off x="6777038" y="295840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Decongestants: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Limit topical use to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3–5 days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avoid rhinitis medicamentosa (rebound).</a:t>
            </a:r>
            <a:endParaRPr lang="en-US" sz="1275" dirty="0"/>
          </a:p>
        </p:txBody>
      </p:sp>
      <p:sp>
        <p:nvSpPr>
          <p:cNvPr id="42" name="SK-14-text-41"/>
          <p:cNvSpPr/>
          <p:nvPr/>
        </p:nvSpPr>
        <p:spPr>
          <a:xfrm>
            <a:off x="6819900" y="4127153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Epistaxis &amp; Salivary</a:t>
            </a:r>
            <a:endParaRPr lang="en-US" sz="1500" dirty="0"/>
          </a:p>
        </p:txBody>
      </p:sp>
      <p:sp>
        <p:nvSpPr>
          <p:cNvPr id="43" name="SK-14-text-42"/>
          <p:cNvSpPr/>
          <p:nvPr/>
        </p:nvSpPr>
        <p:spPr>
          <a:xfrm>
            <a:off x="6777038" y="4612928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Epistaxis: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Lean forward, pinch soft nose for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mins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Use Naseptin (caution: nut allergy).</a:t>
            </a:r>
            <a:endParaRPr lang="en-US" sz="1275" dirty="0"/>
          </a:p>
        </p:txBody>
      </p:sp>
      <p:sp>
        <p:nvSpPr>
          <p:cNvPr id="44" name="SK-14-text-43"/>
          <p:cNvSpPr/>
          <p:nvPr/>
        </p:nvSpPr>
        <p:spPr>
          <a:xfrm>
            <a:off x="6777038" y="5222528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Unilateral nasal blockage + bloody discharge = urgent 2WW referral (Cancer).</a:t>
            </a:r>
            <a:endParaRPr lang="en-US" sz="1275" dirty="0"/>
          </a:p>
        </p:txBody>
      </p:sp>
      <p:sp>
        <p:nvSpPr>
          <p:cNvPr id="45" name="SK-14-text-44"/>
          <p:cNvSpPr/>
          <p:nvPr/>
        </p:nvSpPr>
        <p:spPr>
          <a:xfrm>
            <a:off x="6777038" y="5832128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Salivary: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Parotid mass + facial nerve palsy = malignant until proven otherwise. Refer urgently.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8600"/>
            <a:ext cx="12192000" cy="85338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58180"/>
            <a:ext cx="5572125" cy="270897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80083"/>
            <a:ext cx="214313" cy="17532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39205"/>
            <a:ext cx="190500" cy="15686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78236"/>
            <a:ext cx="190500" cy="15686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417266"/>
            <a:ext cx="190500" cy="15686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756297"/>
            <a:ext cx="190500" cy="16668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019550"/>
            <a:ext cx="5572125" cy="253365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019550"/>
            <a:ext cx="5572125" cy="25336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58180"/>
            <a:ext cx="5572125" cy="307181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427708"/>
            <a:ext cx="214313" cy="17532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86830"/>
            <a:ext cx="5114925" cy="366713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87100" y="1865412"/>
            <a:ext cx="381000" cy="20955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248793"/>
            <a:ext cx="5114925" cy="366713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87100" y="2327374"/>
            <a:ext cx="381000" cy="20955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10755"/>
            <a:ext cx="5114925" cy="366713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87100" y="2789337"/>
            <a:ext cx="381000" cy="20955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172718"/>
            <a:ext cx="5114925" cy="366713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87100" y="3251299"/>
            <a:ext cx="381000" cy="20955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634680"/>
            <a:ext cx="5114925" cy="366713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87100" y="3713262"/>
            <a:ext cx="381000" cy="20955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420493"/>
            <a:ext cx="5572125" cy="2132707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4420493"/>
            <a:ext cx="1549301" cy="428625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88176" y="4420493"/>
            <a:ext cx="904577" cy="428625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92753" y="4420493"/>
            <a:ext cx="3118247" cy="428625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38875" y="4849118"/>
            <a:ext cx="1549301" cy="481012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88176" y="4849118"/>
            <a:ext cx="904577" cy="481012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92753" y="4849118"/>
            <a:ext cx="3118247" cy="481012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38875" y="5330130"/>
            <a:ext cx="5572125" cy="481012"/>
          </a:xfrm>
          <a:prstGeom prst="rect">
            <a:avLst/>
          </a:prstGeom>
        </p:spPr>
      </p:pic>
      <p:pic>
        <p:nvPicPr>
          <p:cNvPr id="33" name="SK-2-img-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238875" y="5330130"/>
            <a:ext cx="1549301" cy="481012"/>
          </a:xfrm>
          <a:prstGeom prst="rect">
            <a:avLst/>
          </a:prstGeom>
        </p:spPr>
      </p:pic>
      <p:pic>
        <p:nvPicPr>
          <p:cNvPr id="34" name="SK-2-img-33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788176" y="5330130"/>
            <a:ext cx="904577" cy="481012"/>
          </a:xfrm>
          <a:prstGeom prst="rect">
            <a:avLst/>
          </a:prstGeom>
        </p:spPr>
      </p:pic>
      <p:pic>
        <p:nvPicPr>
          <p:cNvPr id="35" name="SK-2-img-34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692753" y="5330130"/>
            <a:ext cx="3118247" cy="481012"/>
          </a:xfrm>
          <a:prstGeom prst="rect">
            <a:avLst/>
          </a:prstGeom>
        </p:spPr>
      </p:pic>
      <p:sp>
        <p:nvSpPr>
          <p:cNvPr id="36" name="SK-2-text-35"/>
          <p:cNvSpPr/>
          <p:nvPr/>
        </p:nvSpPr>
        <p:spPr>
          <a:xfrm>
            <a:off x="381000" y="381000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Sore Throat &amp; Tonsillitis Assessment</a:t>
            </a:r>
            <a:endParaRPr lang="en-US" sz="2100" dirty="0"/>
          </a:p>
        </p:txBody>
      </p:sp>
      <p:sp>
        <p:nvSpPr>
          <p:cNvPr id="37" name="SK-2-text-36"/>
          <p:cNvSpPr/>
          <p:nvPr/>
        </p:nvSpPr>
        <p:spPr>
          <a:xfrm>
            <a:off x="381000" y="729555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EPIDEMIOLOGY &amp; FEVERPAIN CLINICAL SCORING (NICE NG84)</a:t>
            </a:r>
            <a:endParaRPr lang="en-US" sz="1050" dirty="0"/>
          </a:p>
        </p:txBody>
      </p:sp>
      <p:sp>
        <p:nvSpPr>
          <p:cNvPr id="38" name="SK-2-text-37"/>
          <p:cNvSpPr/>
          <p:nvPr/>
        </p:nvSpPr>
        <p:spPr>
          <a:xfrm>
            <a:off x="919162" y="133915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Epidemiology &amp; Presentation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914400" y="1739205"/>
            <a:ext cx="112776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82% of sore throats resolve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7 days without antibiotics.</a:t>
            </a:r>
            <a:endParaRPr lang="en-US" sz="1200" dirty="0"/>
          </a:p>
        </p:txBody>
      </p:sp>
      <p:sp>
        <p:nvSpPr>
          <p:cNvPr id="40" name="SK-2-text-39"/>
          <p:cNvSpPr/>
          <p:nvPr/>
        </p:nvSpPr>
        <p:spPr>
          <a:xfrm>
            <a:off x="914400" y="2078236"/>
            <a:ext cx="786384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Mostly viral (Rhinovirus, Adenovirus, EBV).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914400" y="2417266"/>
            <a:ext cx="112776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A Strep (Strep. pyogenes) accounts for </a:t>
            </a: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20–30% of cases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914400" y="2756297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 tender cervical lymphadenopathy and tonsillar inflammation.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6777038" y="13867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FeverPAIN Score Criteria</a:t>
            </a:r>
            <a:endParaRPr lang="en-US" sz="1350" dirty="0"/>
          </a:p>
        </p:txBody>
      </p:sp>
      <p:sp>
        <p:nvSpPr>
          <p:cNvPr id="44" name="SK-2-text-43"/>
          <p:cNvSpPr/>
          <p:nvPr/>
        </p:nvSpPr>
        <p:spPr>
          <a:xfrm>
            <a:off x="6581775" y="1863030"/>
            <a:ext cx="4000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 in last 24 hours</a:t>
            </a:r>
            <a:endParaRPr lang="en-US" sz="1125" dirty="0"/>
          </a:p>
        </p:txBody>
      </p:sp>
      <p:sp>
        <p:nvSpPr>
          <p:cNvPr id="45" name="SK-2-text-44"/>
          <p:cNvSpPr/>
          <p:nvPr/>
        </p:nvSpPr>
        <p:spPr>
          <a:xfrm>
            <a:off x="11163300" y="1865412"/>
            <a:ext cx="38404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PT</a:t>
            </a:r>
            <a:endParaRPr lang="en-US" sz="900" dirty="0"/>
          </a:p>
        </p:txBody>
      </p:sp>
      <p:sp>
        <p:nvSpPr>
          <p:cNvPr id="46" name="SK-2-text-45"/>
          <p:cNvSpPr/>
          <p:nvPr/>
        </p:nvSpPr>
        <p:spPr>
          <a:xfrm>
            <a:off x="6581775" y="2324993"/>
            <a:ext cx="4457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Absence of cough or coryza</a:t>
            </a:r>
            <a:endParaRPr lang="en-US" sz="1125" dirty="0"/>
          </a:p>
        </p:txBody>
      </p:sp>
      <p:sp>
        <p:nvSpPr>
          <p:cNvPr id="47" name="SK-2-text-46"/>
          <p:cNvSpPr/>
          <p:nvPr/>
        </p:nvSpPr>
        <p:spPr>
          <a:xfrm>
            <a:off x="11163300" y="2327374"/>
            <a:ext cx="38404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PT</a:t>
            </a:r>
            <a:endParaRPr lang="en-US" sz="900" dirty="0"/>
          </a:p>
        </p:txBody>
      </p:sp>
      <p:sp>
        <p:nvSpPr>
          <p:cNvPr id="48" name="SK-2-text-47"/>
          <p:cNvSpPr/>
          <p:nvPr/>
        </p:nvSpPr>
        <p:spPr>
          <a:xfrm>
            <a:off x="6581775" y="2786955"/>
            <a:ext cx="3886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onset ≤ 3 days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11163300" y="2789337"/>
            <a:ext cx="38404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PT</a:t>
            </a:r>
            <a:endParaRPr lang="en-US" sz="900" dirty="0"/>
          </a:p>
        </p:txBody>
      </p:sp>
      <p:sp>
        <p:nvSpPr>
          <p:cNvPr id="50" name="SK-2-text-49"/>
          <p:cNvSpPr/>
          <p:nvPr/>
        </p:nvSpPr>
        <p:spPr>
          <a:xfrm>
            <a:off x="6581775" y="3248918"/>
            <a:ext cx="5143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Purulent tonsils (white spots)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11163300" y="3251299"/>
            <a:ext cx="38404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PT</a:t>
            </a:r>
            <a:endParaRPr lang="en-US" sz="900" dirty="0"/>
          </a:p>
        </p:txBody>
      </p:sp>
      <p:sp>
        <p:nvSpPr>
          <p:cNvPr id="52" name="SK-2-text-51"/>
          <p:cNvSpPr/>
          <p:nvPr/>
        </p:nvSpPr>
        <p:spPr>
          <a:xfrm>
            <a:off x="6581775" y="3710880"/>
            <a:ext cx="4286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Severely inflamed tonsils</a:t>
            </a:r>
            <a:endParaRPr lang="en-US" sz="1125" dirty="0"/>
          </a:p>
        </p:txBody>
      </p:sp>
      <p:sp>
        <p:nvSpPr>
          <p:cNvPr id="53" name="SK-2-text-52"/>
          <p:cNvSpPr/>
          <p:nvPr/>
        </p:nvSpPr>
        <p:spPr>
          <a:xfrm>
            <a:off x="11163300" y="3713262"/>
            <a:ext cx="38404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PT</a:t>
            </a:r>
            <a:endParaRPr lang="en-US" sz="900" dirty="0"/>
          </a:p>
        </p:txBody>
      </p:sp>
      <p:sp>
        <p:nvSpPr>
          <p:cNvPr id="54" name="SK-2-text-53"/>
          <p:cNvSpPr/>
          <p:nvPr/>
        </p:nvSpPr>
        <p:spPr>
          <a:xfrm>
            <a:off x="6391275" y="4420493"/>
            <a:ext cx="192808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FEVERPAIN SCORE</a:t>
            </a:r>
            <a:endParaRPr lang="en-US" sz="1050" dirty="0"/>
          </a:p>
        </p:txBody>
      </p:sp>
      <p:sp>
        <p:nvSpPr>
          <p:cNvPr id="55" name="SK-2-text-54"/>
          <p:cNvSpPr/>
          <p:nvPr/>
        </p:nvSpPr>
        <p:spPr>
          <a:xfrm>
            <a:off x="7940576" y="4420493"/>
            <a:ext cx="742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STREP %</a:t>
            </a:r>
            <a:endParaRPr lang="en-US" sz="1050" dirty="0"/>
          </a:p>
        </p:txBody>
      </p:sp>
      <p:sp>
        <p:nvSpPr>
          <p:cNvPr id="56" name="SK-2-text-55"/>
          <p:cNvSpPr/>
          <p:nvPr/>
        </p:nvSpPr>
        <p:spPr>
          <a:xfrm>
            <a:off x="8845153" y="4420493"/>
            <a:ext cx="281344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DECISION</a:t>
            </a:r>
            <a:endParaRPr lang="en-US" sz="1050" dirty="0"/>
          </a:p>
        </p:txBody>
      </p:sp>
      <p:sp>
        <p:nvSpPr>
          <p:cNvPr id="57" name="SK-2-text-56"/>
          <p:cNvSpPr/>
          <p:nvPr/>
        </p:nvSpPr>
        <p:spPr>
          <a:xfrm>
            <a:off x="6391275" y="4849118"/>
            <a:ext cx="1244501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 – 1</a:t>
            </a:r>
            <a:endParaRPr lang="en-US" sz="1125" dirty="0"/>
          </a:p>
        </p:txBody>
      </p:sp>
      <p:sp>
        <p:nvSpPr>
          <p:cNvPr id="58" name="SK-2-text-57"/>
          <p:cNvSpPr/>
          <p:nvPr/>
        </p:nvSpPr>
        <p:spPr>
          <a:xfrm>
            <a:off x="7940576" y="4849118"/>
            <a:ext cx="985222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13–18%</a:t>
            </a:r>
            <a:endParaRPr lang="en-US" sz="1125" dirty="0"/>
          </a:p>
        </p:txBody>
      </p:sp>
      <p:sp>
        <p:nvSpPr>
          <p:cNvPr id="59" name="SK-2-text-58"/>
          <p:cNvSpPr/>
          <p:nvPr/>
        </p:nvSpPr>
        <p:spPr>
          <a:xfrm>
            <a:off x="8845153" y="4849118"/>
            <a:ext cx="3346847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antibiotic routinely required.</a:t>
            </a:r>
            <a:endParaRPr lang="en-US" sz="1125" dirty="0"/>
          </a:p>
        </p:txBody>
      </p:sp>
      <p:sp>
        <p:nvSpPr>
          <p:cNvPr id="60" name="SK-2-text-59"/>
          <p:cNvSpPr/>
          <p:nvPr/>
        </p:nvSpPr>
        <p:spPr>
          <a:xfrm>
            <a:off x="6391275" y="5330130"/>
            <a:ext cx="1244501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– 3</a:t>
            </a:r>
            <a:endParaRPr lang="en-US" sz="1125" dirty="0"/>
          </a:p>
        </p:txBody>
      </p:sp>
      <p:sp>
        <p:nvSpPr>
          <p:cNvPr id="61" name="SK-2-text-60"/>
          <p:cNvSpPr/>
          <p:nvPr/>
        </p:nvSpPr>
        <p:spPr>
          <a:xfrm>
            <a:off x="7940576" y="5330130"/>
            <a:ext cx="985222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34–40%</a:t>
            </a:r>
            <a:endParaRPr lang="en-US" sz="1125" dirty="0"/>
          </a:p>
        </p:txBody>
      </p:sp>
      <p:sp>
        <p:nvSpPr>
          <p:cNvPr id="62" name="SK-2-text-61"/>
          <p:cNvSpPr/>
          <p:nvPr/>
        </p:nvSpPr>
        <p:spPr>
          <a:xfrm>
            <a:off x="8845153" y="5330130"/>
            <a:ext cx="3346847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back-up (delayed) prescription.</a:t>
            </a:r>
            <a:endParaRPr lang="en-US" sz="1125" dirty="0"/>
          </a:p>
        </p:txBody>
      </p:sp>
      <p:sp>
        <p:nvSpPr>
          <p:cNvPr id="63" name="SK-2-text-62"/>
          <p:cNvSpPr/>
          <p:nvPr/>
        </p:nvSpPr>
        <p:spPr>
          <a:xfrm>
            <a:off x="6391275" y="5811143"/>
            <a:ext cx="1244501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– 5</a:t>
            </a:r>
            <a:endParaRPr lang="en-US" sz="1125" dirty="0"/>
          </a:p>
        </p:txBody>
      </p:sp>
      <p:sp>
        <p:nvSpPr>
          <p:cNvPr id="64" name="SK-2-text-63"/>
          <p:cNvSpPr/>
          <p:nvPr/>
        </p:nvSpPr>
        <p:spPr>
          <a:xfrm>
            <a:off x="7940576" y="5811143"/>
            <a:ext cx="985222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62–65%</a:t>
            </a:r>
            <a:endParaRPr lang="en-US" sz="1125" dirty="0"/>
          </a:p>
        </p:txBody>
      </p:sp>
      <p:sp>
        <p:nvSpPr>
          <p:cNvPr id="65" name="SK-2-text-64"/>
          <p:cNvSpPr/>
          <p:nvPr/>
        </p:nvSpPr>
        <p:spPr>
          <a:xfrm>
            <a:off x="8845153" y="5811143"/>
            <a:ext cx="3346847" cy="481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antibiotic OR back-up.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80975"/>
            <a:ext cx="11811000" cy="78670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24830"/>
            <a:ext cx="5572125" cy="2509838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45394"/>
            <a:ext cx="202406" cy="16371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687068"/>
            <a:ext cx="5572125" cy="171926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907631"/>
            <a:ext cx="202406" cy="163711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024830"/>
            <a:ext cx="5572125" cy="43815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245394"/>
            <a:ext cx="202406" cy="16371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572518"/>
            <a:ext cx="5114925" cy="33813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572518"/>
            <a:ext cx="1501229" cy="338138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8704" y="1572518"/>
            <a:ext cx="2691408" cy="338138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0112" y="1572518"/>
            <a:ext cx="922288" cy="33813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910655"/>
            <a:ext cx="1501229" cy="33813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68704" y="1910655"/>
            <a:ext cx="2691408" cy="33813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60112" y="1910655"/>
            <a:ext cx="922288" cy="338138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248793"/>
            <a:ext cx="1501229" cy="338138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8704" y="2248793"/>
            <a:ext cx="2691408" cy="338138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0112" y="2248793"/>
            <a:ext cx="922288" cy="338138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586930"/>
            <a:ext cx="1501229" cy="338138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68704" y="2586930"/>
            <a:ext cx="2691408" cy="338138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0112" y="2586930"/>
            <a:ext cx="922288" cy="338138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587305"/>
            <a:ext cx="11430000" cy="123825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750" y="5827961"/>
            <a:ext cx="381000" cy="304800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762000" y="304800"/>
            <a:ext cx="112014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and Antibiotic Selection</a:t>
            </a:r>
            <a:endParaRPr lang="en-US" sz="2100" dirty="0"/>
          </a:p>
        </p:txBody>
      </p:sp>
      <p:sp>
        <p:nvSpPr>
          <p:cNvPr id="26" name="SK-3-text-25"/>
          <p:cNvSpPr/>
          <p:nvPr/>
        </p:nvSpPr>
        <p:spPr>
          <a:xfrm>
            <a:off x="762000" y="643830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GUIDANCE ON ANALGESIA, FIRST-LINE PENICILLIN V TREATMENT, AND THE CRITICAL WARNING AGAINST USING AMOXICILLIN</a:t>
            </a:r>
            <a:endParaRPr lang="en-US" sz="1050" dirty="0"/>
          </a:p>
        </p:txBody>
      </p:sp>
      <p:sp>
        <p:nvSpPr>
          <p:cNvPr id="27" name="SK-3-text-26"/>
          <p:cNvSpPr/>
          <p:nvPr/>
        </p:nvSpPr>
        <p:spPr>
          <a:xfrm>
            <a:off x="926306" y="1205805"/>
            <a:ext cx="51149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Management</a:t>
            </a:r>
            <a:endParaRPr lang="en-US" sz="1275" dirty="0"/>
          </a:p>
        </p:txBody>
      </p:sp>
      <p:sp>
        <p:nvSpPr>
          <p:cNvPr id="28" name="SK-3-text-27"/>
          <p:cNvSpPr/>
          <p:nvPr/>
        </p:nvSpPr>
        <p:spPr>
          <a:xfrm>
            <a:off x="838200" y="1572518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Analgesia First: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Paracetamol and/or Ibuprofen are the mainstay of symptom relief.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838200" y="2067818"/>
            <a:ext cx="993643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Self-Care: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on warm drinks, hydration, and throat lozenges.</a:t>
            </a:r>
            <a:endParaRPr lang="en-US" sz="1050" dirty="0"/>
          </a:p>
        </p:txBody>
      </p:sp>
      <p:sp>
        <p:nvSpPr>
          <p:cNvPr id="30" name="SK-3-text-29"/>
          <p:cNvSpPr/>
          <p:nvPr/>
        </p:nvSpPr>
        <p:spPr>
          <a:xfrm>
            <a:off x="838200" y="2363093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Natural History: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82% of sore throats resolve within 7 days regardless of antibiotic use.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838200" y="2858393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return if symptoms worsen significantly or breathing becomes difficult.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926306" y="3868043"/>
            <a:ext cx="51149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Rationale</a:t>
            </a:r>
            <a:endParaRPr lang="en-US" sz="1275" dirty="0"/>
          </a:p>
        </p:txBody>
      </p:sp>
      <p:sp>
        <p:nvSpPr>
          <p:cNvPr id="33" name="SK-3-text-32"/>
          <p:cNvSpPr/>
          <p:nvPr/>
        </p:nvSpPr>
        <p:spPr>
          <a:xfrm>
            <a:off x="838200" y="4234755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</a:t>
            </a: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FeverPAIN score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(4-5) to identify those who benefit most from immediate antibiotics.</a:t>
            </a:r>
            <a:endParaRPr lang="en-US" sz="1050" dirty="0"/>
          </a:p>
        </p:txBody>
      </p:sp>
      <p:sp>
        <p:nvSpPr>
          <p:cNvPr id="34" name="SK-3-text-33"/>
          <p:cNvSpPr/>
          <p:nvPr/>
        </p:nvSpPr>
        <p:spPr>
          <a:xfrm>
            <a:off x="838200" y="4730055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Delayed ("back-up") prescriptions are appropriate for FeverPAIN scores of 2-3.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6784181" y="1205805"/>
            <a:ext cx="54078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Regimens (BNF 2026)</a:t>
            </a:r>
            <a:endParaRPr lang="en-US" sz="1275" dirty="0"/>
          </a:p>
        </p:txBody>
      </p:sp>
      <p:sp>
        <p:nvSpPr>
          <p:cNvPr id="36" name="SK-3-text-35"/>
          <p:cNvSpPr/>
          <p:nvPr/>
        </p:nvSpPr>
        <p:spPr>
          <a:xfrm>
            <a:off x="6581775" y="1572518"/>
            <a:ext cx="1272629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</a:t>
            </a:r>
            <a:endParaRPr lang="en-US" sz="975" dirty="0"/>
          </a:p>
        </p:txBody>
      </p:sp>
      <p:sp>
        <p:nvSpPr>
          <p:cNvPr id="37" name="SK-3-text-36"/>
          <p:cNvSpPr/>
          <p:nvPr/>
        </p:nvSpPr>
        <p:spPr>
          <a:xfrm>
            <a:off x="8083004" y="1572518"/>
            <a:ext cx="2462808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Drug &amp; Dosage</a:t>
            </a:r>
            <a:endParaRPr lang="en-US" sz="975" dirty="0"/>
          </a:p>
        </p:txBody>
      </p:sp>
      <p:sp>
        <p:nvSpPr>
          <p:cNvPr id="38" name="SK-3-text-37"/>
          <p:cNvSpPr/>
          <p:nvPr/>
        </p:nvSpPr>
        <p:spPr>
          <a:xfrm>
            <a:off x="10774412" y="1572518"/>
            <a:ext cx="894082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</a:t>
            </a:r>
            <a:endParaRPr lang="en-US" sz="975" dirty="0"/>
          </a:p>
        </p:txBody>
      </p:sp>
      <p:sp>
        <p:nvSpPr>
          <p:cNvPr id="39" name="SK-3-text-38"/>
          <p:cNvSpPr/>
          <p:nvPr/>
        </p:nvSpPr>
        <p:spPr>
          <a:xfrm>
            <a:off x="6581775" y="1910655"/>
            <a:ext cx="1272629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Line</a:t>
            </a:r>
            <a:endParaRPr lang="en-US" sz="975" dirty="0"/>
          </a:p>
        </p:txBody>
      </p:sp>
      <p:sp>
        <p:nvSpPr>
          <p:cNvPr id="40" name="SK-3-text-39"/>
          <p:cNvSpPr/>
          <p:nvPr/>
        </p:nvSpPr>
        <p:spPr>
          <a:xfrm>
            <a:off x="8083004" y="1910655"/>
            <a:ext cx="4108996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Phenoxymethylpenicillin 500mg QDS</a:t>
            </a:r>
            <a:endParaRPr lang="en-US" sz="975" dirty="0"/>
          </a:p>
        </p:txBody>
      </p:sp>
      <p:sp>
        <p:nvSpPr>
          <p:cNvPr id="41" name="SK-3-text-40"/>
          <p:cNvSpPr/>
          <p:nvPr/>
        </p:nvSpPr>
        <p:spPr>
          <a:xfrm>
            <a:off x="10774412" y="1910655"/>
            <a:ext cx="1229362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5–10 Days</a:t>
            </a:r>
            <a:endParaRPr lang="en-US" sz="975" dirty="0"/>
          </a:p>
        </p:txBody>
      </p:sp>
      <p:sp>
        <p:nvSpPr>
          <p:cNvPr id="42" name="SK-3-text-41"/>
          <p:cNvSpPr/>
          <p:nvPr/>
        </p:nvSpPr>
        <p:spPr>
          <a:xfrm>
            <a:off x="6581775" y="2248793"/>
            <a:ext cx="2267342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Penicillin Allergy</a:t>
            </a:r>
            <a:endParaRPr lang="en-US" sz="975" dirty="0"/>
          </a:p>
        </p:txBody>
      </p:sp>
      <p:sp>
        <p:nvSpPr>
          <p:cNvPr id="43" name="SK-3-text-42"/>
          <p:cNvSpPr/>
          <p:nvPr/>
        </p:nvSpPr>
        <p:spPr>
          <a:xfrm>
            <a:off x="8083004" y="2248793"/>
            <a:ext cx="339923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Clarithromycin 250mg BD</a:t>
            </a:r>
            <a:endParaRPr lang="en-US" sz="975" dirty="0"/>
          </a:p>
        </p:txBody>
      </p:sp>
      <p:sp>
        <p:nvSpPr>
          <p:cNvPr id="44" name="SK-3-text-43"/>
          <p:cNvSpPr/>
          <p:nvPr/>
        </p:nvSpPr>
        <p:spPr>
          <a:xfrm>
            <a:off x="10774412" y="2248793"/>
            <a:ext cx="745068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Days</a:t>
            </a:r>
            <a:endParaRPr lang="en-US" sz="975" dirty="0"/>
          </a:p>
        </p:txBody>
      </p:sp>
      <p:sp>
        <p:nvSpPr>
          <p:cNvPr id="45" name="SK-3-text-44"/>
          <p:cNvSpPr/>
          <p:nvPr/>
        </p:nvSpPr>
        <p:spPr>
          <a:xfrm>
            <a:off x="6581775" y="2586930"/>
            <a:ext cx="2393305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 Allergy</a:t>
            </a:r>
            <a:endParaRPr lang="en-US" sz="975" dirty="0"/>
          </a:p>
        </p:txBody>
      </p:sp>
      <p:sp>
        <p:nvSpPr>
          <p:cNvPr id="46" name="SK-3-text-45"/>
          <p:cNvSpPr/>
          <p:nvPr/>
        </p:nvSpPr>
        <p:spPr>
          <a:xfrm>
            <a:off x="8083004" y="2586930"/>
            <a:ext cx="4079077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Erythromycin 250-500mg QDS</a:t>
            </a:r>
            <a:endParaRPr lang="en-US" sz="975" dirty="0"/>
          </a:p>
        </p:txBody>
      </p:sp>
      <p:sp>
        <p:nvSpPr>
          <p:cNvPr id="47" name="SK-3-text-46"/>
          <p:cNvSpPr/>
          <p:nvPr/>
        </p:nvSpPr>
        <p:spPr>
          <a:xfrm>
            <a:off x="10774412" y="2586930"/>
            <a:ext cx="745068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Days</a:t>
            </a:r>
            <a:endParaRPr lang="en-US" sz="975" dirty="0"/>
          </a:p>
        </p:txBody>
      </p:sp>
      <p:sp>
        <p:nvSpPr>
          <p:cNvPr id="48" name="SK-3-text-47"/>
          <p:cNvSpPr/>
          <p:nvPr/>
        </p:nvSpPr>
        <p:spPr>
          <a:xfrm>
            <a:off x="6467475" y="3020318"/>
            <a:ext cx="5114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*QDS = Four times daily; BD = Twice daily. Ensure patient understands the importance of completing the course.</a:t>
            </a:r>
            <a:endParaRPr lang="en-US" sz="975" dirty="0"/>
          </a:p>
        </p:txBody>
      </p:sp>
      <p:sp>
        <p:nvSpPr>
          <p:cNvPr id="49" name="SK-3-text-48"/>
          <p:cNvSpPr/>
          <p:nvPr/>
        </p:nvSpPr>
        <p:spPr>
          <a:xfrm>
            <a:off x="1238250" y="5711130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SAFETY WARNING: AVOID AMOXICILLIN</a:t>
            </a:r>
            <a:endParaRPr lang="en-US" sz="1350" dirty="0"/>
          </a:p>
        </p:txBody>
      </p:sp>
      <p:sp>
        <p:nvSpPr>
          <p:cNvPr id="50" name="SK-3-text-49"/>
          <p:cNvSpPr/>
          <p:nvPr/>
        </p:nvSpPr>
        <p:spPr>
          <a:xfrm>
            <a:off x="1238250" y="6015930"/>
            <a:ext cx="10287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prescribe Amoxicillin for suspected tonsillitis. If the underlying cause is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Glandular Fever (EBV)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Amoxicillin triggers a severe maculopapular "ampicillin rash" in up to 90% of cases. Always check for Glandular Fever features (prolonged malaise, hepatosplenomegaly, significant lymphadenopathy).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3910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34355"/>
            <a:ext cx="5572125" cy="248989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10580"/>
            <a:ext cx="152400" cy="2286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39205"/>
            <a:ext cx="152400" cy="1524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82105"/>
            <a:ext cx="152400" cy="1524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25005"/>
            <a:ext cx="152400" cy="1524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29805"/>
            <a:ext cx="5114925" cy="51435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891433"/>
            <a:ext cx="166688" cy="1372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714750"/>
            <a:ext cx="5572125" cy="28575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714750"/>
            <a:ext cx="5572125" cy="28575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34355"/>
            <a:ext cx="5572125" cy="553789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310580"/>
            <a:ext cx="152400" cy="2286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082105"/>
            <a:ext cx="152400" cy="1524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25005"/>
            <a:ext cx="1524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67905"/>
            <a:ext cx="152400" cy="1524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110805"/>
            <a:ext cx="152400" cy="1524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453705"/>
            <a:ext cx="152400" cy="1524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834705"/>
            <a:ext cx="5114925" cy="4572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50931" y="4002584"/>
            <a:ext cx="190500" cy="152400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381000" y="1905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Tonsillectomy Criteria and Quinsy</a:t>
            </a:r>
            <a:endParaRPr lang="en-US" sz="2100" dirty="0"/>
          </a:p>
        </p:txBody>
      </p:sp>
      <p:sp>
        <p:nvSpPr>
          <p:cNvPr id="24" name="SK-4-text-23"/>
          <p:cNvSpPr/>
          <p:nvPr/>
        </p:nvSpPr>
        <p:spPr>
          <a:xfrm>
            <a:off x="381000" y="548580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PARADISE CRITERIA &amp; EMERGENCY ENT REFERRALS</a:t>
            </a:r>
            <a:endParaRPr lang="en-US" sz="1050" dirty="0"/>
          </a:p>
        </p:txBody>
      </p:sp>
      <p:sp>
        <p:nvSpPr>
          <p:cNvPr id="25" name="SK-4-text-24"/>
          <p:cNvSpPr/>
          <p:nvPr/>
        </p:nvSpPr>
        <p:spPr>
          <a:xfrm>
            <a:off x="876300" y="1262955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Paradise / SIGN Criteria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857250" y="1701105"/>
            <a:ext cx="9083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7+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well-documented episodes in the preceding year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857250" y="2044005"/>
            <a:ext cx="9936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5+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episodes per year in each of the preceding 2 years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857250" y="2386905"/>
            <a:ext cx="9936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3+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episodes per year in each of the preceding 3 years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833438" y="2729805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Episodes must be </a:t>
            </a:r>
            <a:r>
              <a:rPr lang="en-US" sz="1050" b="1" i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DISABLING</a:t>
            </a:r>
            <a:r>
              <a:rPr lang="en-US" sz="105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missing school or work). Consider the natural history (is frequency decreasing?).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6734175" y="1262955"/>
            <a:ext cx="54578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Peritonsillar Abscess (Quinsy)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6467475" y="170110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Features: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715125" y="2044005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Uvula displacement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the contralateral side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6715125" y="2386905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Trismus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(difficulty opening mouth)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6715125" y="2729805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"Hot Potato Voice"</a:t>
            </a: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(muffled speech)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715125" y="3072705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Bulging soft palate and drooling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6715125" y="3415605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unilateral sore throat &amp; odynophagia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7717631" y="3834705"/>
            <a:ext cx="36361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SAME-DAY ENT REFERRAL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6467475" y="448240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</a:t>
            </a:r>
            <a:r>
              <a:rPr lang="en-US" sz="1125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immediately for assessment, IV antibiotics, and potential needle aspiration or incision and drainage (I&amp;D).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93910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58230"/>
            <a:ext cx="5572125" cy="2512219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34455"/>
            <a:ext cx="238125" cy="1905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586930"/>
            <a:ext cx="202406" cy="16668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4688" y="2586930"/>
            <a:ext cx="202406" cy="16668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20318"/>
            <a:ext cx="202406" cy="16668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4688" y="3020318"/>
            <a:ext cx="202406" cy="16668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260949"/>
            <a:ext cx="5572125" cy="251221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37174"/>
            <a:ext cx="238125" cy="1905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889599"/>
            <a:ext cx="2500313" cy="10477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24213" y="4889599"/>
            <a:ext cx="2500313" cy="10477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558230"/>
            <a:ext cx="5572125" cy="235743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834455"/>
            <a:ext cx="238125" cy="1905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3550" y="1824930"/>
            <a:ext cx="733425" cy="2095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186880"/>
            <a:ext cx="202406" cy="17710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767905"/>
            <a:ext cx="202406" cy="166688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106043"/>
            <a:ext cx="202406" cy="202406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106168"/>
            <a:ext cx="5572125" cy="266700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4106168"/>
            <a:ext cx="5572125" cy="2667000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762000" y="5715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Allergic Rhinitis: Basics and First-line Therapy</a:t>
            </a:r>
            <a:endParaRPr lang="en-US" sz="2100" dirty="0"/>
          </a:p>
        </p:txBody>
      </p:sp>
      <p:sp>
        <p:nvSpPr>
          <p:cNvPr id="24" name="SK-5-text-23"/>
          <p:cNvSpPr/>
          <p:nvPr/>
        </p:nvSpPr>
        <p:spPr>
          <a:xfrm>
            <a:off x="762000" y="929580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DEFINITION, SEASONAL VS. PERENNIAL, AND NICE CKS 2024 MANAGEMENT PRIORITIES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942975" y="1786830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Definition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609600" y="2186880"/>
            <a:ext cx="9944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Rhinitis:</a:t>
            </a:r>
            <a:r>
              <a:rPr lang="en-US" sz="13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≥2 symptoms for &gt;1 hour on most days: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926306" y="2586930"/>
            <a:ext cx="27203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blockage</a:t>
            </a:r>
            <a:endParaRPr lang="en-US" sz="1275" dirty="0"/>
          </a:p>
        </p:txBody>
      </p:sp>
      <p:sp>
        <p:nvSpPr>
          <p:cNvPr id="28" name="SK-5-text-27"/>
          <p:cNvSpPr/>
          <p:nvPr/>
        </p:nvSpPr>
        <p:spPr>
          <a:xfrm>
            <a:off x="3531394" y="2586930"/>
            <a:ext cx="25098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Rhinorrhoea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926306" y="3020318"/>
            <a:ext cx="25098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Sneezing</a:t>
            </a:r>
            <a:endParaRPr lang="en-US" sz="1275" dirty="0"/>
          </a:p>
        </p:txBody>
      </p:sp>
      <p:sp>
        <p:nvSpPr>
          <p:cNvPr id="30" name="SK-5-text-29"/>
          <p:cNvSpPr/>
          <p:nvPr/>
        </p:nvSpPr>
        <p:spPr>
          <a:xfrm>
            <a:off x="3531394" y="3020318"/>
            <a:ext cx="25098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itch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942975" y="4489549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Classification of Triggers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704850" y="4889599"/>
            <a:ext cx="2309813" cy="1047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Seasonal (Hay Fever)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• Trees: Mar–May
• Grass: Jun–Aug
• Fungal Spores: Summer/Autumn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3319463" y="4889599"/>
            <a:ext cx="2309813" cy="1047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Perennial (Year-round)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• House dust mite
• Pet dander
• Occupational irritants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6800850" y="1786830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1: First-Line Therapy</a:t>
            </a: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CKS 2024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6784181" y="2186880"/>
            <a:ext cx="47982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Intranasal Corticosteroid (INCS)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now FIRST-LINE (previously antihistamines).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6784181" y="2767905"/>
            <a:ext cx="54078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effective for congestion, rhinorrhoea, and sneezing.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6784181" y="3106043"/>
            <a:ext cx="47982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Tip:</a:t>
            </a:r>
            <a:r>
              <a:rPr lang="en-US" sz="12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2 weeks BEFORE anticipated pollen season for maximal efficacy.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3913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29630"/>
            <a:ext cx="5572125" cy="16573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39180"/>
            <a:ext cx="228600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129855"/>
            <a:ext cx="5572125" cy="160407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339405"/>
            <a:ext cx="228600" cy="1905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876800"/>
            <a:ext cx="5572125" cy="16954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086350"/>
            <a:ext cx="228600" cy="1905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501676"/>
            <a:ext cx="5572125" cy="255746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501676"/>
            <a:ext cx="1950244" cy="414338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9119" y="1501676"/>
            <a:ext cx="1359545" cy="414338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48664" y="1501676"/>
            <a:ext cx="1160264" cy="414338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08928" y="1501676"/>
            <a:ext cx="1102072" cy="414338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916013"/>
            <a:ext cx="1950244" cy="4286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89119" y="1916013"/>
            <a:ext cx="1359545" cy="4286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8664" y="1916013"/>
            <a:ext cx="1160264" cy="42862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8928" y="1916013"/>
            <a:ext cx="1102072" cy="42862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2344638"/>
            <a:ext cx="1950244" cy="4286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9119" y="2344638"/>
            <a:ext cx="1359545" cy="42862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8664" y="2344638"/>
            <a:ext cx="1160264" cy="42862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8928" y="2344638"/>
            <a:ext cx="1102072" cy="42862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2773263"/>
            <a:ext cx="1950244" cy="428625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89119" y="2773263"/>
            <a:ext cx="1359545" cy="428625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8664" y="2773263"/>
            <a:ext cx="1160264" cy="428625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8928" y="2773263"/>
            <a:ext cx="1102072" cy="428625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201888"/>
            <a:ext cx="1950244" cy="428625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9119" y="3201888"/>
            <a:ext cx="1359545" cy="428625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8664" y="3201888"/>
            <a:ext cx="1160264" cy="428625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8928" y="3201888"/>
            <a:ext cx="1102072" cy="428625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630513"/>
            <a:ext cx="1950244" cy="428625"/>
          </a:xfrm>
          <a:prstGeom prst="rect">
            <a:avLst/>
          </a:prstGeom>
        </p:spPr>
      </p:pic>
      <p:pic>
        <p:nvPicPr>
          <p:cNvPr id="33" name="SK-6-img-3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249638"/>
            <a:ext cx="5572125" cy="864691"/>
          </a:xfrm>
          <a:prstGeom prst="rect">
            <a:avLst/>
          </a:prstGeom>
        </p:spPr>
      </p:pic>
      <p:pic>
        <p:nvPicPr>
          <p:cNvPr id="34" name="SK-6-img-3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81750" y="4539109"/>
            <a:ext cx="285750" cy="285750"/>
          </a:xfrm>
          <a:prstGeom prst="rect">
            <a:avLst/>
          </a:prstGeom>
        </p:spPr>
      </p:pic>
      <p:pic>
        <p:nvPicPr>
          <p:cNvPr id="35" name="SK-6-img-3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38875" y="5304830"/>
            <a:ext cx="5572125" cy="1095375"/>
          </a:xfrm>
          <a:prstGeom prst="rect">
            <a:avLst/>
          </a:prstGeom>
        </p:spPr>
      </p:pic>
      <p:pic>
        <p:nvPicPr>
          <p:cNvPr id="36" name="SK-6-img-3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5514380"/>
            <a:ext cx="228600" cy="190500"/>
          </a:xfrm>
          <a:prstGeom prst="rect">
            <a:avLst/>
          </a:prstGeom>
        </p:spPr>
      </p:pic>
      <p:sp>
        <p:nvSpPr>
          <p:cNvPr id="37" name="SK-6-text-36"/>
          <p:cNvSpPr/>
          <p:nvPr/>
        </p:nvSpPr>
        <p:spPr>
          <a:xfrm>
            <a:off x="381000" y="1905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Stepwise Management of Rhinitis</a:t>
            </a:r>
            <a:endParaRPr lang="en-US" sz="2100" dirty="0"/>
          </a:p>
        </p:txBody>
      </p:sp>
      <p:sp>
        <p:nvSpPr>
          <p:cNvPr id="38" name="SK-6-text-37"/>
          <p:cNvSpPr/>
          <p:nvPr/>
        </p:nvSpPr>
        <p:spPr>
          <a:xfrm>
            <a:off x="381000" y="548580"/>
            <a:ext cx="11430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THREE-STEP TREATMENT LADDER FROM MILD TO REFRACTORY SYMPTOMS, INCLUDING ANTIHISTAMINES, NASAL SPRAYS, AND ALLERGEN IMMUNOTHERAPY CONSIDERATIONS.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914400" y="1520130"/>
            <a:ext cx="5059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1: MILD / INTERMITTENT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714375" y="1863030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Intranasal Corticosteroid (INCS)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Now FIRST-LINE (NICE 2024). Start 2 weeks before season.</a:t>
            </a:r>
            <a:endParaRPr lang="en-US" sz="1125" dirty="0"/>
          </a:p>
        </p:txBody>
      </p:sp>
      <p:sp>
        <p:nvSpPr>
          <p:cNvPr id="41" name="SK-6-text-40"/>
          <p:cNvSpPr/>
          <p:nvPr/>
        </p:nvSpPr>
        <p:spPr>
          <a:xfrm>
            <a:off x="714375" y="2329755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Antihistamines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Non-sedating (Cetirizine, Loratadine) for itch/sneezing.</a:t>
            </a:r>
            <a:endParaRPr lang="en-US" sz="1125" dirty="0"/>
          </a:p>
        </p:txBody>
      </p:sp>
      <p:sp>
        <p:nvSpPr>
          <p:cNvPr id="42" name="SK-6-text-41"/>
          <p:cNvSpPr/>
          <p:nvPr/>
        </p:nvSpPr>
        <p:spPr>
          <a:xfrm>
            <a:off x="914400" y="3320355"/>
            <a:ext cx="6156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2: MODERATE-SEVERE / FAILURE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714375" y="3663255"/>
            <a:ext cx="9944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Combined Therapy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INCS + non-sedating oral antihistamine.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714375" y="3915668"/>
            <a:ext cx="11477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Mast Cell Stabilisers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Sodium cromoglicate (consider in children).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914400" y="5067300"/>
            <a:ext cx="5059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3: SEVERE / REFRACTORY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714375" y="5410200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Short-course Oral Steroids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Prednisolone 20mg × 5 days for acute flares.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714375" y="5876925"/>
            <a:ext cx="10458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Add-ons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Ipratropium (rhinorrhoea), Montelukast (if asthma).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714375" y="6129338"/>
            <a:ext cx="11477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Referral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For allergen immunotherapy (desensitisation).</a:t>
            </a:r>
            <a:endParaRPr lang="en-US" sz="1125" dirty="0"/>
          </a:p>
        </p:txBody>
      </p:sp>
      <p:sp>
        <p:nvSpPr>
          <p:cNvPr id="49" name="SK-6-text-48"/>
          <p:cNvSpPr/>
          <p:nvPr/>
        </p:nvSpPr>
        <p:spPr>
          <a:xfrm>
            <a:off x="6334125" y="1501676"/>
            <a:ext cx="1759744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Drug Class</a:t>
            </a:r>
            <a:endParaRPr lang="en-US" sz="975" dirty="0"/>
          </a:p>
        </p:txBody>
      </p:sp>
      <p:sp>
        <p:nvSpPr>
          <p:cNvPr id="50" name="SK-6-text-49"/>
          <p:cNvSpPr/>
          <p:nvPr/>
        </p:nvSpPr>
        <p:spPr>
          <a:xfrm>
            <a:off x="8189119" y="1501676"/>
            <a:ext cx="1169045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Sneezing / Itch</a:t>
            </a:r>
            <a:endParaRPr lang="en-US" sz="975" dirty="0"/>
          </a:p>
        </p:txBody>
      </p:sp>
      <p:sp>
        <p:nvSpPr>
          <p:cNvPr id="51" name="SK-6-text-50"/>
          <p:cNvSpPr/>
          <p:nvPr/>
        </p:nvSpPr>
        <p:spPr>
          <a:xfrm>
            <a:off x="9548664" y="1501676"/>
            <a:ext cx="969764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Rhinorrhoea</a:t>
            </a:r>
            <a:endParaRPr lang="en-US" sz="975" dirty="0"/>
          </a:p>
        </p:txBody>
      </p:sp>
      <p:sp>
        <p:nvSpPr>
          <p:cNvPr id="52" name="SK-6-text-51"/>
          <p:cNvSpPr/>
          <p:nvPr/>
        </p:nvSpPr>
        <p:spPr>
          <a:xfrm>
            <a:off x="10708928" y="1501676"/>
            <a:ext cx="911572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Congestion</a:t>
            </a:r>
            <a:endParaRPr lang="en-US" sz="975" dirty="0"/>
          </a:p>
        </p:txBody>
      </p:sp>
      <p:sp>
        <p:nvSpPr>
          <p:cNvPr id="53" name="SK-6-text-52"/>
          <p:cNvSpPr/>
          <p:nvPr/>
        </p:nvSpPr>
        <p:spPr>
          <a:xfrm>
            <a:off x="6334125" y="1916013"/>
            <a:ext cx="25990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Intranasal Steroid</a:t>
            </a:r>
            <a:endParaRPr lang="en-US" sz="1050" dirty="0"/>
          </a:p>
        </p:txBody>
      </p:sp>
      <p:sp>
        <p:nvSpPr>
          <p:cNvPr id="54" name="SK-6-text-53"/>
          <p:cNvSpPr/>
          <p:nvPr/>
        </p:nvSpPr>
        <p:spPr>
          <a:xfrm>
            <a:off x="8189119" y="1916013"/>
            <a:ext cx="116904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55" name="SK-6-text-54"/>
          <p:cNvSpPr/>
          <p:nvPr/>
        </p:nvSpPr>
        <p:spPr>
          <a:xfrm>
            <a:off x="9548664" y="1916013"/>
            <a:ext cx="9697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56" name="SK-6-text-55"/>
          <p:cNvSpPr/>
          <p:nvPr/>
        </p:nvSpPr>
        <p:spPr>
          <a:xfrm>
            <a:off x="10708928" y="1916013"/>
            <a:ext cx="91157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</a:t>
            </a:r>
            <a:endParaRPr lang="en-US" sz="1050" dirty="0"/>
          </a:p>
        </p:txBody>
      </p:sp>
      <p:sp>
        <p:nvSpPr>
          <p:cNvPr id="57" name="SK-6-text-56"/>
          <p:cNvSpPr/>
          <p:nvPr/>
        </p:nvSpPr>
        <p:spPr>
          <a:xfrm>
            <a:off x="6334125" y="2344638"/>
            <a:ext cx="25990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Antihistamine</a:t>
            </a:r>
            <a:endParaRPr lang="en-US" sz="1050" dirty="0"/>
          </a:p>
        </p:txBody>
      </p:sp>
      <p:sp>
        <p:nvSpPr>
          <p:cNvPr id="58" name="SK-6-text-57"/>
          <p:cNvSpPr/>
          <p:nvPr/>
        </p:nvSpPr>
        <p:spPr>
          <a:xfrm>
            <a:off x="8189119" y="2344638"/>
            <a:ext cx="116904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59" name="SK-6-text-58"/>
          <p:cNvSpPr/>
          <p:nvPr/>
        </p:nvSpPr>
        <p:spPr>
          <a:xfrm>
            <a:off x="9548664" y="2344638"/>
            <a:ext cx="9697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</a:t>
            </a:r>
            <a:endParaRPr lang="en-US" sz="1050" dirty="0"/>
          </a:p>
        </p:txBody>
      </p:sp>
      <p:sp>
        <p:nvSpPr>
          <p:cNvPr id="60" name="SK-6-text-59"/>
          <p:cNvSpPr/>
          <p:nvPr/>
        </p:nvSpPr>
        <p:spPr>
          <a:xfrm>
            <a:off x="10708928" y="2344638"/>
            <a:ext cx="91157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+/-</a:t>
            </a:r>
            <a:endParaRPr lang="en-US" sz="1050" dirty="0"/>
          </a:p>
        </p:txBody>
      </p:sp>
      <p:sp>
        <p:nvSpPr>
          <p:cNvPr id="61" name="SK-6-text-60"/>
          <p:cNvSpPr/>
          <p:nvPr/>
        </p:nvSpPr>
        <p:spPr>
          <a:xfrm>
            <a:off x="6334125" y="2773263"/>
            <a:ext cx="288778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Decongestant</a:t>
            </a:r>
            <a:endParaRPr lang="en-US" sz="1050" dirty="0"/>
          </a:p>
        </p:txBody>
      </p:sp>
      <p:sp>
        <p:nvSpPr>
          <p:cNvPr id="62" name="SK-6-text-61"/>
          <p:cNvSpPr/>
          <p:nvPr/>
        </p:nvSpPr>
        <p:spPr>
          <a:xfrm>
            <a:off x="8189119" y="2773263"/>
            <a:ext cx="116904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63" name="SK-6-text-62"/>
          <p:cNvSpPr/>
          <p:nvPr/>
        </p:nvSpPr>
        <p:spPr>
          <a:xfrm>
            <a:off x="9548664" y="2773263"/>
            <a:ext cx="9697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64" name="SK-6-text-63"/>
          <p:cNvSpPr/>
          <p:nvPr/>
        </p:nvSpPr>
        <p:spPr>
          <a:xfrm>
            <a:off x="10708928" y="2773263"/>
            <a:ext cx="91157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65" name="SK-6-text-64"/>
          <p:cNvSpPr/>
          <p:nvPr/>
        </p:nvSpPr>
        <p:spPr>
          <a:xfrm>
            <a:off x="6334125" y="3201888"/>
            <a:ext cx="175974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Ipratropium</a:t>
            </a:r>
            <a:endParaRPr lang="en-US" sz="1050" dirty="0"/>
          </a:p>
        </p:txBody>
      </p:sp>
      <p:sp>
        <p:nvSpPr>
          <p:cNvPr id="66" name="SK-6-text-65"/>
          <p:cNvSpPr/>
          <p:nvPr/>
        </p:nvSpPr>
        <p:spPr>
          <a:xfrm>
            <a:off x="8189119" y="3201888"/>
            <a:ext cx="116904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67" name="SK-6-text-66"/>
          <p:cNvSpPr/>
          <p:nvPr/>
        </p:nvSpPr>
        <p:spPr>
          <a:xfrm>
            <a:off x="9548664" y="3201888"/>
            <a:ext cx="9697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68" name="SK-6-text-67"/>
          <p:cNvSpPr/>
          <p:nvPr/>
        </p:nvSpPr>
        <p:spPr>
          <a:xfrm>
            <a:off x="10708928" y="3201888"/>
            <a:ext cx="91157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69" name="SK-6-text-68"/>
          <p:cNvSpPr/>
          <p:nvPr/>
        </p:nvSpPr>
        <p:spPr>
          <a:xfrm>
            <a:off x="6334125" y="3630513"/>
            <a:ext cx="274339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Corticosteroid</a:t>
            </a:r>
            <a:endParaRPr lang="en-US" sz="1050" dirty="0"/>
          </a:p>
        </p:txBody>
      </p:sp>
      <p:sp>
        <p:nvSpPr>
          <p:cNvPr id="70" name="SK-6-text-69"/>
          <p:cNvSpPr/>
          <p:nvPr/>
        </p:nvSpPr>
        <p:spPr>
          <a:xfrm>
            <a:off x="8189119" y="3630513"/>
            <a:ext cx="116904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71" name="SK-6-text-70"/>
          <p:cNvSpPr/>
          <p:nvPr/>
        </p:nvSpPr>
        <p:spPr>
          <a:xfrm>
            <a:off x="9548664" y="3630513"/>
            <a:ext cx="9697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72" name="SK-6-text-71"/>
          <p:cNvSpPr/>
          <p:nvPr/>
        </p:nvSpPr>
        <p:spPr>
          <a:xfrm>
            <a:off x="10708928" y="3630513"/>
            <a:ext cx="91157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+++</a:t>
            </a:r>
            <a:endParaRPr lang="en-US" sz="1050" dirty="0"/>
          </a:p>
        </p:txBody>
      </p:sp>
      <p:sp>
        <p:nvSpPr>
          <p:cNvPr id="73" name="SK-6-text-72"/>
          <p:cNvSpPr/>
          <p:nvPr/>
        </p:nvSpPr>
        <p:spPr>
          <a:xfrm>
            <a:off x="6810375" y="4392513"/>
            <a:ext cx="4857750" cy="578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Decongestants Warning:</a:t>
            </a:r>
            <a:r>
              <a:rPr lang="en-US" sz="105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 use to </a:t>
            </a:r>
            <a:r>
              <a:rPr lang="en-US" sz="105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 3–5 days only</a:t>
            </a:r>
            <a:r>
              <a:rPr lang="en-US" sz="105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Risk of tachyphylaxis and rebound congestion (</a:t>
            </a:r>
            <a:r>
              <a:rPr lang="en-US" sz="1050" i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rhinitis medicamentosa</a:t>
            </a:r>
            <a:r>
              <a:rPr lang="en-US" sz="105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</a:t>
            </a:r>
            <a:endParaRPr lang="en-US" sz="1050" dirty="0"/>
          </a:p>
        </p:txBody>
      </p:sp>
      <p:sp>
        <p:nvSpPr>
          <p:cNvPr id="74" name="SK-6-text-73"/>
          <p:cNvSpPr/>
          <p:nvPr/>
        </p:nvSpPr>
        <p:spPr>
          <a:xfrm>
            <a:off x="6772275" y="5495330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ALLERGEN AVOIDANCE</a:t>
            </a:r>
            <a:endParaRPr lang="en-US" sz="1200" dirty="0"/>
          </a:p>
        </p:txBody>
      </p:sp>
      <p:sp>
        <p:nvSpPr>
          <p:cNvPr id="75" name="SK-6-text-74"/>
          <p:cNvSpPr/>
          <p:nvPr/>
        </p:nvSpPr>
        <p:spPr>
          <a:xfrm>
            <a:off x="6429375" y="5838230"/>
            <a:ext cx="51911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Shower after outdoors, keep windows closed during high counts, wrap-around sunglasses, and HEPA filters.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811000" cy="85338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34380"/>
            <a:ext cx="5572125" cy="295751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62980"/>
            <a:ext cx="304800" cy="3048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39180"/>
            <a:ext cx="190500" cy="1524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58280"/>
            <a:ext cx="142875" cy="1143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86893"/>
            <a:ext cx="142875" cy="13186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29818"/>
            <a:ext cx="142875" cy="1143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158430"/>
            <a:ext cx="142875" cy="1143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48943"/>
            <a:ext cx="5114925" cy="5143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382393"/>
            <a:ext cx="5572125" cy="211455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610993"/>
            <a:ext cx="304800" cy="3048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4687193"/>
            <a:ext cx="190500" cy="1524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06293"/>
            <a:ext cx="142875" cy="1143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434905"/>
            <a:ext cx="142875" cy="122337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977830"/>
            <a:ext cx="142875" cy="1143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234380"/>
            <a:ext cx="5572125" cy="262890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462980"/>
            <a:ext cx="304800" cy="30480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4625" y="1539180"/>
            <a:ext cx="190500" cy="15240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1958280"/>
            <a:ext cx="142875" cy="142875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501205"/>
            <a:ext cx="142875" cy="131862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044130"/>
            <a:ext cx="142875" cy="11430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3334643"/>
            <a:ext cx="5114925" cy="300038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81775" y="3428405"/>
            <a:ext cx="154781" cy="12576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4015680"/>
            <a:ext cx="5572125" cy="2481263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7475" y="4196655"/>
            <a:ext cx="304800" cy="304800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24625" y="4272855"/>
            <a:ext cx="190500" cy="152400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67475" y="4691955"/>
            <a:ext cx="142875" cy="114300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67475" y="5020568"/>
            <a:ext cx="142875" cy="114300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67475" y="5349180"/>
            <a:ext cx="142875" cy="114300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67475" y="5639693"/>
            <a:ext cx="5114925" cy="676275"/>
          </a:xfrm>
          <a:prstGeom prst="rect">
            <a:avLst/>
          </a:prstGeom>
        </p:spPr>
      </p:pic>
      <p:sp>
        <p:nvSpPr>
          <p:cNvPr id="34" name="SK-7-text-33"/>
          <p:cNvSpPr/>
          <p:nvPr/>
        </p:nvSpPr>
        <p:spPr>
          <a:xfrm>
            <a:off x="762000" y="381000"/>
            <a:ext cx="11049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Epistaxis Management</a:t>
            </a:r>
            <a:endParaRPr lang="en-US" sz="2100" dirty="0"/>
          </a:p>
        </p:txBody>
      </p:sp>
      <p:sp>
        <p:nvSpPr>
          <p:cNvPr id="35" name="SK-7-text-34"/>
          <p:cNvSpPr/>
          <p:nvPr/>
        </p:nvSpPr>
        <p:spPr>
          <a:xfrm>
            <a:off x="762000" y="729555"/>
            <a:ext cx="11049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FIRST AID, CLINICAL INTERVENTIONS &amp; PROPHYLAXIS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1028700" y="148679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First Aid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847725" y="1920180"/>
            <a:ext cx="113442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Positioning: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should lean forward to prevent blood aspiration.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847725" y="2248793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Compression: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Pinch the SOFT part of the nose continuously for 10–15 minutes.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847725" y="2791718"/>
            <a:ext cx="9772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Breathing: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Instruct patient to breathe through the mouth.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847725" y="3120330"/>
            <a:ext cx="10629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Adjuncts: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Cold compress on the back of neck or bridge of nose.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609600" y="3448943"/>
            <a:ext cx="5114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Anatomy:</a:t>
            </a:r>
            <a:r>
              <a:rPr lang="en-US" sz="105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common site is Little's area (Kiesselbach's plexus) on the antero-inferior septum.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1028700" y="463480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&amp; Medications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847725" y="5068193"/>
            <a:ext cx="113442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anticoagulants (Warfarin, NOACs) and antiplatelets (Aspirin).</a:t>
            </a:r>
            <a:endParaRPr lang="en-US" sz="1125" dirty="0"/>
          </a:p>
        </p:txBody>
      </p:sp>
      <p:sp>
        <p:nvSpPr>
          <p:cNvPr id="44" name="SK-7-text-43"/>
          <p:cNvSpPr/>
          <p:nvPr/>
        </p:nvSpPr>
        <p:spPr>
          <a:xfrm>
            <a:off x="847725" y="5396805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stopping or adjusting therapy if bleeds are recurrent or severe.</a:t>
            </a:r>
            <a:endParaRPr lang="en-US" sz="1125" dirty="0"/>
          </a:p>
        </p:txBody>
      </p:sp>
      <p:sp>
        <p:nvSpPr>
          <p:cNvPr id="45" name="SK-7-text-44"/>
          <p:cNvSpPr/>
          <p:nvPr/>
        </p:nvSpPr>
        <p:spPr>
          <a:xfrm>
            <a:off x="847725" y="5939730"/>
            <a:ext cx="10629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hypertension, coagulopathies, or history of trauma.</a:t>
            </a:r>
            <a:endParaRPr lang="en-US" sz="1125" dirty="0"/>
          </a:p>
        </p:txBody>
      </p:sp>
      <p:sp>
        <p:nvSpPr>
          <p:cNvPr id="46" name="SK-7-text-45"/>
          <p:cNvSpPr/>
          <p:nvPr/>
        </p:nvSpPr>
        <p:spPr>
          <a:xfrm>
            <a:off x="6886575" y="1486793"/>
            <a:ext cx="5305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Intervention &amp; Prophylaxis</a:t>
            </a:r>
            <a:endParaRPr lang="en-US" sz="1350" dirty="0"/>
          </a:p>
        </p:txBody>
      </p:sp>
      <p:sp>
        <p:nvSpPr>
          <p:cNvPr id="47" name="SK-7-text-46"/>
          <p:cNvSpPr/>
          <p:nvPr/>
        </p:nvSpPr>
        <p:spPr>
          <a:xfrm>
            <a:off x="6705600" y="1920180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Cauterisation: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Silver nitrate chemical cautery if bleeding point is clearly visible (anterior).</a:t>
            </a:r>
            <a:endParaRPr lang="en-US" sz="1125" dirty="0"/>
          </a:p>
        </p:txBody>
      </p:sp>
      <p:sp>
        <p:nvSpPr>
          <p:cNvPr id="48" name="SK-7-text-47"/>
          <p:cNvSpPr/>
          <p:nvPr/>
        </p:nvSpPr>
        <p:spPr>
          <a:xfrm>
            <a:off x="6705600" y="2463105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Naseptin Cream: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Prophylaxis for anterior epistaxis (Chlorhexidine + Neomycin).</a:t>
            </a:r>
            <a:endParaRPr lang="en-US" sz="1125" dirty="0"/>
          </a:p>
        </p:txBody>
      </p:sp>
      <p:sp>
        <p:nvSpPr>
          <p:cNvPr id="49" name="SK-7-text-48"/>
          <p:cNvSpPr/>
          <p:nvPr/>
        </p:nvSpPr>
        <p:spPr>
          <a:xfrm>
            <a:off x="6705600" y="3006030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Regimen: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Apply 3 times daily for 4 weeks to nasal vestibule.</a:t>
            </a:r>
            <a:endParaRPr lang="en-US" sz="1125" dirty="0"/>
          </a:p>
        </p:txBody>
      </p:sp>
      <p:sp>
        <p:nvSpPr>
          <p:cNvPr id="50" name="SK-7-text-49"/>
          <p:cNvSpPr/>
          <p:nvPr/>
        </p:nvSpPr>
        <p:spPr>
          <a:xfrm>
            <a:off x="6736556" y="3334643"/>
            <a:ext cx="5455444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CAUTION: Nut allergy (Naseptin has arachis oil base).</a:t>
            </a:r>
            <a:endParaRPr lang="en-US" sz="975" dirty="0"/>
          </a:p>
        </p:txBody>
      </p:sp>
      <p:sp>
        <p:nvSpPr>
          <p:cNvPr id="51" name="SK-7-text-50"/>
          <p:cNvSpPr/>
          <p:nvPr/>
        </p:nvSpPr>
        <p:spPr>
          <a:xfrm>
            <a:off x="6886575" y="422046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to Refer to ENT?</a:t>
            </a:r>
            <a:endParaRPr lang="en-US" sz="1350" dirty="0"/>
          </a:p>
        </p:txBody>
      </p:sp>
      <p:sp>
        <p:nvSpPr>
          <p:cNvPr id="52" name="SK-7-text-51"/>
          <p:cNvSpPr/>
          <p:nvPr/>
        </p:nvSpPr>
        <p:spPr>
          <a:xfrm>
            <a:off x="6705600" y="4653855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bleeding not controlled by 15-minute compression.</a:t>
            </a:r>
            <a:endParaRPr lang="en-US" sz="1125" dirty="0"/>
          </a:p>
        </p:txBody>
      </p:sp>
      <p:sp>
        <p:nvSpPr>
          <p:cNvPr id="53" name="SK-7-text-52"/>
          <p:cNvSpPr/>
          <p:nvPr/>
        </p:nvSpPr>
        <p:spPr>
          <a:xfrm>
            <a:off x="6705600" y="4982468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bleed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(bleeding from both nostrils or into throat).</a:t>
            </a:r>
            <a:endParaRPr lang="en-US" sz="1125" dirty="0"/>
          </a:p>
        </p:txBody>
      </p:sp>
      <p:sp>
        <p:nvSpPr>
          <p:cNvPr id="54" name="SK-7-text-53"/>
          <p:cNvSpPr/>
          <p:nvPr/>
        </p:nvSpPr>
        <p:spPr>
          <a:xfrm>
            <a:off x="6705600" y="5311080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anterior bleeds or suspected underlying HHT.</a:t>
            </a:r>
            <a:endParaRPr lang="en-US" sz="1125" dirty="0"/>
          </a:p>
        </p:txBody>
      </p:sp>
      <p:sp>
        <p:nvSpPr>
          <p:cNvPr id="55" name="SK-7-text-54"/>
          <p:cNvSpPr/>
          <p:nvPr/>
        </p:nvSpPr>
        <p:spPr>
          <a:xfrm>
            <a:off x="6581775" y="5734943"/>
            <a:ext cx="48863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ACTION:</a:t>
            </a:r>
            <a:endParaRPr lang="en-US" sz="1200" dirty="0"/>
          </a:p>
        </p:txBody>
      </p:sp>
      <p:sp>
        <p:nvSpPr>
          <p:cNvPr id="56" name="SK-7-text-55"/>
          <p:cNvSpPr/>
          <p:nvPr/>
        </p:nvSpPr>
        <p:spPr>
          <a:xfrm>
            <a:off x="6581775" y="6030218"/>
            <a:ext cx="561022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bleeding with hemodynamic instability → A&amp;E / 999.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5750"/>
            <a:ext cx="12192000" cy="93910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24484"/>
            <a:ext cx="6686550" cy="738188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2003078"/>
            <a:ext cx="381000" cy="3810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744" y="2105918"/>
            <a:ext cx="214313" cy="1753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676971"/>
            <a:ext cx="6686550" cy="73818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855565"/>
            <a:ext cx="381000" cy="3810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744" y="2958405"/>
            <a:ext cx="214313" cy="1753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529459"/>
            <a:ext cx="6686550" cy="73818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3708053"/>
            <a:ext cx="381000" cy="3810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744" y="3810893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381946"/>
            <a:ext cx="6686550" cy="73818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4560540"/>
            <a:ext cx="381000" cy="3810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744" y="4663380"/>
            <a:ext cx="214313" cy="1753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5234434"/>
            <a:ext cx="6686550" cy="73818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" y="5413028"/>
            <a:ext cx="381000" cy="3810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6744" y="5515868"/>
            <a:ext cx="214313" cy="17532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53300" y="1543496"/>
            <a:ext cx="4457700" cy="1471613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81900" y="1813024"/>
            <a:ext cx="214313" cy="17532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53300" y="3205609"/>
            <a:ext cx="4457700" cy="304800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53300" y="3205609"/>
            <a:ext cx="4457700" cy="3048000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381000" y="47625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Dysphonia and Hoarse Voice</a:t>
            </a:r>
            <a:endParaRPr lang="en-US" sz="2100" dirty="0"/>
          </a:p>
        </p:txBody>
      </p:sp>
      <p:sp>
        <p:nvSpPr>
          <p:cNvPr id="25" name="SK-8-text-24"/>
          <p:cNvSpPr/>
          <p:nvPr/>
        </p:nvSpPr>
        <p:spPr>
          <a:xfrm>
            <a:off x="381000" y="834330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CAUSES &amp; MANDATORY 2-WEEK WAIT (2WW) CRITERIA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1066800" y="1976884"/>
            <a:ext cx="4095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Viral Laryngitis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1066800" y="2224534"/>
            <a:ext cx="1030224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common; bilateral oedema; settles in 1–2 weeks with voice rest.</a:t>
            </a:r>
            <a:endParaRPr lang="en-US" sz="975" dirty="0"/>
          </a:p>
        </p:txBody>
      </p:sp>
      <p:sp>
        <p:nvSpPr>
          <p:cNvPr id="28" name="SK-8-text-27"/>
          <p:cNvSpPr/>
          <p:nvPr/>
        </p:nvSpPr>
        <p:spPr>
          <a:xfrm>
            <a:off x="1066800" y="2829371"/>
            <a:ext cx="4419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Vocal Cord Nodules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1066800" y="3077021"/>
            <a:ext cx="11125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"Singer's nodes"; bilateral; junction of anterior/middle 1/3; speech therapy.</a:t>
            </a:r>
            <a:endParaRPr lang="en-US" sz="975" dirty="0"/>
          </a:p>
        </p:txBody>
      </p:sp>
      <p:sp>
        <p:nvSpPr>
          <p:cNvPr id="30" name="SK-8-text-29"/>
          <p:cNvSpPr/>
          <p:nvPr/>
        </p:nvSpPr>
        <p:spPr>
          <a:xfrm>
            <a:off x="1066800" y="3681859"/>
            <a:ext cx="4457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Reinke’s Oedema / Polyp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1066800" y="3929509"/>
            <a:ext cx="109956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Mainly smokers; bilateral swelling; smoking cessation + microlaryngoscopy.</a:t>
            </a:r>
            <a:endParaRPr lang="en-US" sz="975" dirty="0"/>
          </a:p>
        </p:txBody>
      </p:sp>
      <p:sp>
        <p:nvSpPr>
          <p:cNvPr id="32" name="SK-8-text-31"/>
          <p:cNvSpPr/>
          <p:nvPr/>
        </p:nvSpPr>
        <p:spPr>
          <a:xfrm>
            <a:off x="1066800" y="4534346"/>
            <a:ext cx="42767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GORD-related Laryngitis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1066800" y="4781996"/>
            <a:ext cx="11125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laryngeal inflammation; treat with PPI and lifestyle adjustments.</a:t>
            </a:r>
            <a:endParaRPr lang="en-US" sz="975" dirty="0"/>
          </a:p>
        </p:txBody>
      </p:sp>
      <p:sp>
        <p:nvSpPr>
          <p:cNvPr id="34" name="SK-8-text-33"/>
          <p:cNvSpPr/>
          <p:nvPr/>
        </p:nvSpPr>
        <p:spPr>
          <a:xfrm>
            <a:off x="1066800" y="5386834"/>
            <a:ext cx="4105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Vocal Cord Paralysis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1066800" y="5634484"/>
            <a:ext cx="101041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Breathy "air-escape" voice; check PMHx for thyroid or chest surgery.</a:t>
            </a:r>
            <a:endParaRPr lang="en-US" sz="975" dirty="0"/>
          </a:p>
        </p:txBody>
      </p:sp>
      <p:sp>
        <p:nvSpPr>
          <p:cNvPr id="36" name="SK-8-text-35"/>
          <p:cNvSpPr/>
          <p:nvPr/>
        </p:nvSpPr>
        <p:spPr>
          <a:xfrm>
            <a:off x="7891463" y="1772096"/>
            <a:ext cx="4000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NG12 RED FLAG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7581900" y="2143571"/>
            <a:ext cx="40005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Persistent hoarseness for </a:t>
            </a:r>
            <a:r>
              <a:rPr lang="en-US" sz="1125" b="1" u="sng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THAN 3 WEEKS</a:t>
            </a:r>
            <a:r>
              <a:rPr lang="en-US" sz="1125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requires an </a:t>
            </a:r>
            <a:r>
              <a:rPr lang="en-US" sz="1125" b="1" u="sng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2-WEEK WAIT REFERRAL</a:t>
            </a:r>
            <a:r>
              <a:rPr lang="en-US" sz="1125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exclude laryngeal or pharyngeal malignancy.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5338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29580"/>
            <a:ext cx="5572125" cy="319474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77230"/>
            <a:ext cx="190500" cy="1524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2100"/>
            <a:ext cx="152400" cy="14287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71663"/>
            <a:ext cx="152400" cy="14287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81225"/>
            <a:ext cx="152400" cy="14287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490788"/>
            <a:ext cx="152400" cy="14287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777430"/>
            <a:ext cx="5114925" cy="59055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276725"/>
            <a:ext cx="5572125" cy="23526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276725"/>
            <a:ext cx="5572125" cy="235267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929580"/>
            <a:ext cx="5572125" cy="3041749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177230"/>
            <a:ext cx="190500" cy="1524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804988"/>
            <a:ext cx="152400" cy="14287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114550"/>
            <a:ext cx="152400" cy="14287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424113"/>
            <a:ext cx="152400" cy="14287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002905"/>
            <a:ext cx="152400" cy="13335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241030"/>
            <a:ext cx="152400" cy="13335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123730"/>
            <a:ext cx="5572125" cy="250567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911775"/>
            <a:ext cx="285750" cy="228600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381000" y="15240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Polyps and Dysphagia</a:t>
            </a:r>
            <a:endParaRPr lang="en-US" sz="2100" dirty="0"/>
          </a:p>
        </p:txBody>
      </p:sp>
      <p:sp>
        <p:nvSpPr>
          <p:cNvPr id="24" name="SK-9-text-23"/>
          <p:cNvSpPr/>
          <p:nvPr/>
        </p:nvSpPr>
        <p:spPr>
          <a:xfrm>
            <a:off x="381000" y="500955"/>
            <a:ext cx="1181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BILATERAL NASAL POLYPS AND CLINICAL RED FLAGS FOR PROGRESSIVE DYSPHAGIA REQUIRING URGENT INVESTIGATION.</a:t>
            </a:r>
            <a:endParaRPr lang="en-US" sz="1050" dirty="0"/>
          </a:p>
        </p:txBody>
      </p:sp>
      <p:sp>
        <p:nvSpPr>
          <p:cNvPr id="25" name="SK-9-text-24"/>
          <p:cNvSpPr/>
          <p:nvPr/>
        </p:nvSpPr>
        <p:spPr>
          <a:xfrm>
            <a:off x="914400" y="1110555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POLYPS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895350" y="1520130"/>
            <a:ext cx="10972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Features: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Bilateral, pale, gelatinous masses from middle meatus</a:t>
            </a:r>
            <a:endParaRPr lang="en-US" sz="1125" dirty="0"/>
          </a:p>
        </p:txBody>
      </p:sp>
      <p:sp>
        <p:nvSpPr>
          <p:cNvPr id="27" name="SK-9-text-26"/>
          <p:cNvSpPr/>
          <p:nvPr/>
        </p:nvSpPr>
        <p:spPr>
          <a:xfrm>
            <a:off x="895350" y="1829693"/>
            <a:ext cx="10229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Intranasal corticosteroid (INCS) spray long-term</a:t>
            </a:r>
            <a:endParaRPr lang="en-US" sz="1125" dirty="0"/>
          </a:p>
        </p:txBody>
      </p:sp>
      <p:sp>
        <p:nvSpPr>
          <p:cNvPr id="28" name="SK-9-text-27"/>
          <p:cNvSpPr/>
          <p:nvPr/>
        </p:nvSpPr>
        <p:spPr>
          <a:xfrm>
            <a:off x="895350" y="2139255"/>
            <a:ext cx="10629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Relief: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Short course oral steroids (e.g. Prednisolone)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895350" y="2448818"/>
            <a:ext cx="8058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ENT: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FESS if medical treatment fails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723900" y="2777430"/>
            <a:ext cx="48863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Samter's Triad (AERD):</a:t>
            </a: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Asthma + Nasal Polyps + Aspirin Sensitivity. Requires specialist referral.</a:t>
            </a:r>
            <a:endParaRPr lang="en-US" sz="1050" dirty="0"/>
          </a:p>
        </p:txBody>
      </p:sp>
      <p:sp>
        <p:nvSpPr>
          <p:cNvPr id="31" name="SK-9-text-30"/>
          <p:cNvSpPr/>
          <p:nvPr/>
        </p:nvSpPr>
        <p:spPr>
          <a:xfrm>
            <a:off x="6772275" y="111055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DYSPHAGIA ASSESSMENT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6467475" y="1520130"/>
            <a:ext cx="51149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CLUES</a:t>
            </a:r>
            <a:endParaRPr lang="en-US" sz="975" dirty="0"/>
          </a:p>
        </p:txBody>
      </p:sp>
      <p:sp>
        <p:nvSpPr>
          <p:cNvPr id="33" name="SK-9-text-32"/>
          <p:cNvSpPr/>
          <p:nvPr/>
        </p:nvSpPr>
        <p:spPr>
          <a:xfrm>
            <a:off x="6753225" y="1763018"/>
            <a:ext cx="5438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Solids: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Progressive difficulty suggests structural lesion (Cancer)</a:t>
            </a:r>
            <a:endParaRPr lang="en-US" sz="1125" dirty="0"/>
          </a:p>
        </p:txBody>
      </p:sp>
      <p:sp>
        <p:nvSpPr>
          <p:cNvPr id="34" name="SK-9-text-33"/>
          <p:cNvSpPr/>
          <p:nvPr/>
        </p:nvSpPr>
        <p:spPr>
          <a:xfrm>
            <a:off x="6753225" y="2072580"/>
            <a:ext cx="5438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Liquids: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 difficulty suggests neurological (Stroke, MND)</a:t>
            </a:r>
            <a:endParaRPr lang="en-US" sz="1125" dirty="0"/>
          </a:p>
        </p:txBody>
      </p:sp>
      <p:sp>
        <p:nvSpPr>
          <p:cNvPr id="35" name="SK-9-text-34"/>
          <p:cNvSpPr/>
          <p:nvPr/>
        </p:nvSpPr>
        <p:spPr>
          <a:xfrm>
            <a:off x="6753225" y="2382143"/>
            <a:ext cx="5438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Odynophagia:</a:t>
            </a:r>
            <a:r>
              <a:rPr lang="en-US" sz="1125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Painful swallow suggests infection or spasm</a:t>
            </a:r>
            <a:endParaRPr lang="en-US" sz="1125" dirty="0"/>
          </a:p>
        </p:txBody>
      </p:sp>
      <p:sp>
        <p:nvSpPr>
          <p:cNvPr id="36" name="SK-9-text-35"/>
          <p:cNvSpPr/>
          <p:nvPr/>
        </p:nvSpPr>
        <p:spPr>
          <a:xfrm>
            <a:off x="6467475" y="2710755"/>
            <a:ext cx="51149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 ESSENTIALS</a:t>
            </a:r>
            <a:endParaRPr lang="en-US" sz="975" dirty="0"/>
          </a:p>
        </p:txBody>
      </p:sp>
      <p:sp>
        <p:nvSpPr>
          <p:cNvPr id="37" name="SK-9-text-36"/>
          <p:cNvSpPr/>
          <p:nvPr/>
        </p:nvSpPr>
        <p:spPr>
          <a:xfrm>
            <a:off x="6715125" y="2953643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Oral: Tongue, gag reflex, soft palate elevation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6715125" y="3191768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Neck: Palpate for masses (nodes, thyroid)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6867525" y="4897487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NOT MISS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6467475" y="5249912"/>
            <a:ext cx="5114925" cy="605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dysphagia requires investigation.</a:t>
            </a: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for urgent OGD, videofluoroscopy, or CT to rule out malignancy.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2447</Words>
  <Application>Microsoft Office PowerPoint</Application>
  <PresentationFormat>Widescreen</PresentationFormat>
  <Paragraphs>295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2026-05-08T20:01:17Z</dcterms:created>
  <dcterms:modified xsi:type="dcterms:W3CDTF">2026-05-15T18:09:59Z</dcterms:modified>
</cp:coreProperties>
</file>