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embeddedFontLst>
    <p:embeddedFont>
      <p:font typeface="Noto Sans KR" panose="020B0604020202020204" charset="-128"/>
      <p:regular r:id="rId18"/>
      <p:bold r:id="rId19"/>
    </p:embeddedFont>
    <p:embeddedFont>
      <p:font typeface="Arial-Black" panose="020B0604020202020204" charset="0"/>
      <p:regular r:id="rId20"/>
    </p:embeddedFont>
    <p:embeddedFont>
      <p:font typeface="Arial-BoldMT" panose="020B0604020202020204" charset="0"/>
      <p:regular r:id="rId21"/>
    </p:embeddedFont>
    <p:embeddedFont>
      <p:font typeface="ArialMT" panose="020B0604020202020204" charset="0"/>
      <p:regular r:id="rId22"/>
    </p:embeddedFont>
    <p:embeddedFont>
      <p:font typeface="ArialNarrow-BoldItalic" panose="020B0604020202020204" charset="0"/>
      <p:regular r:id="rId23"/>
    </p:embeddedFont>
    <p:embeddedFont>
      <p:font typeface="ArialNarrow-Italic" panose="020B0604020202020204" charset="0"/>
      <p:regular r:id="rId24"/>
    </p:embeddedFont>
    <p:embeddedFont>
      <p:font typeface="Lato" panose="020F0502020204030203" pitchFamily="34" charset="0"/>
      <p:regular r:id="rId25"/>
      <p:bold r:id="rId26"/>
    </p:embeddedFont>
    <p:embeddedFont>
      <p:font typeface="Montserrat" panose="00000500000000000000" pitchFamily="2" charset="0"/>
      <p:regular r:id="rId27"/>
      <p:bold r:id="rId28"/>
      <p:italic r:id="rId29"/>
      <p:boldItalic r:id="rId30"/>
    </p:embeddedFont>
    <p:embeddedFont>
      <p:font typeface="Roboto-BoldItalic" panose="020B0604020202020204" charset="0"/>
      <p:regular r:id="rId31"/>
    </p:embeddedFont>
    <p:embeddedFont>
      <p:font typeface="Roboto-Regular" panose="020B0604020202020204" charset="0"/>
      <p:regular r:id="rId32"/>
    </p:embeddedFont>
    <p:embeddedFont>
      <p:font typeface="Trebuchet-BoldItalic" panose="020B0604020202020204" charset="0"/>
      <p:regular r:id="rId3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671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notesSlide" Target="../notesSlides/notesSlide4.xml"/><Relationship Id="rId16"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1-text-2"/>
          <p:cNvSpPr/>
          <p:nvPr/>
        </p:nvSpPr>
        <p:spPr>
          <a:xfrm>
            <a:off x="466725" y="266700"/>
            <a:ext cx="4976813" cy="634305"/>
          </a:xfrm>
          <a:prstGeom prst="rect">
            <a:avLst/>
          </a:prstGeom>
          <a:noFill/>
          <a:ln/>
        </p:spPr>
        <p:txBody>
          <a:bodyPr vert="horz" wrap="none" lIns="0" tIns="0" rIns="0" bIns="0" rtlCol="0" anchor="ctr"/>
          <a:lstStyle/>
          <a:p>
            <a:pPr marL="0" indent="0">
              <a:lnSpc>
                <a:spcPts val="2498"/>
              </a:lnSpc>
              <a:buNone/>
            </a:pPr>
            <a:r>
              <a:rPr lang="en-US" sz="2250" dirty="0">
                <a:solidFill>
                  <a:srgbClr val="FFFFFF"/>
                </a:solidFill>
                <a:latin typeface="Arial-BoldMT" pitchFamily="34" charset="0"/>
                <a:ea typeface="Arial-BoldMT" pitchFamily="34" charset="-122"/>
                <a:cs typeface="Arial-BoldMT" pitchFamily="34" charset="-120"/>
              </a:rPr>
              <a:t>Bradford VTS Teaching Deck</a:t>
            </a:r>
            <a:endParaRPr lang="en-US" sz="2250" dirty="0"/>
          </a:p>
        </p:txBody>
      </p:sp>
      <p:sp>
        <p:nvSpPr>
          <p:cNvPr id="4" name="SK-1-text-3"/>
          <p:cNvSpPr/>
          <p:nvPr/>
        </p:nvSpPr>
        <p:spPr>
          <a:xfrm>
            <a:off x="466725" y="2038350"/>
            <a:ext cx="11725275" cy="612130"/>
          </a:xfrm>
          <a:prstGeom prst="rect">
            <a:avLst/>
          </a:prstGeom>
          <a:noFill/>
          <a:ln/>
        </p:spPr>
        <p:txBody>
          <a:bodyPr vert="horz" wrap="none" lIns="0" tIns="0" rIns="0" bIns="0" rtlCol="0" anchor="ctr"/>
          <a:lstStyle/>
          <a:p>
            <a:pPr marL="0" indent="0">
              <a:lnSpc>
                <a:spcPts val="4820"/>
              </a:lnSpc>
              <a:buNone/>
            </a:pPr>
            <a:r>
              <a:rPr lang="en-US" sz="3825">
                <a:solidFill>
                  <a:srgbClr val="1C1C1C"/>
                </a:solidFill>
                <a:latin typeface="Arial-BoldMT" pitchFamily="34" charset="0"/>
                <a:ea typeface="Arial-BoldMT" pitchFamily="34" charset="-122"/>
                <a:cs typeface="Arial-BoldMT" pitchFamily="34" charset="-120"/>
              </a:rPr>
              <a:t>Eardrums</a:t>
            </a:r>
            <a:endParaRPr lang="en-US" sz="3825" dirty="0"/>
          </a:p>
        </p:txBody>
      </p:sp>
      <p:sp>
        <p:nvSpPr>
          <p:cNvPr id="5" name="SK-1-text-4"/>
          <p:cNvSpPr/>
          <p:nvPr/>
        </p:nvSpPr>
        <p:spPr>
          <a:xfrm>
            <a:off x="466725" y="2819400"/>
            <a:ext cx="10401300" cy="419993"/>
          </a:xfrm>
          <a:prstGeom prst="rect">
            <a:avLst/>
          </a:prstGeom>
          <a:noFill/>
          <a:ln/>
        </p:spPr>
        <p:txBody>
          <a:bodyPr vert="horz" wrap="none" lIns="0" tIns="0" rIns="0" bIns="0" rtlCol="0" anchor="ctr"/>
          <a:lstStyle/>
          <a:p>
            <a:pPr marL="0" indent="0">
              <a:lnSpc>
                <a:spcPts val="3308"/>
              </a:lnSpc>
              <a:buNone/>
            </a:pPr>
            <a:r>
              <a:rPr lang="en-US" sz="2625" dirty="0">
                <a:solidFill>
                  <a:srgbClr val="F96E18"/>
                </a:solidFill>
                <a:latin typeface="Arial-BoldMT" pitchFamily="34" charset="0"/>
                <a:ea typeface="Arial-BoldMT" pitchFamily="34" charset="-122"/>
                <a:cs typeface="Arial-BoldMT" pitchFamily="34" charset="-120"/>
              </a:rPr>
              <a:t>Bradford VTS Teaching Deck</a:t>
            </a:r>
            <a:endParaRPr lang="en-US" sz="2625" dirty="0"/>
          </a:p>
        </p:txBody>
      </p:sp>
      <p:sp>
        <p:nvSpPr>
          <p:cNvPr id="6" name="SK-1-text-5"/>
          <p:cNvSpPr/>
          <p:nvPr/>
        </p:nvSpPr>
        <p:spPr>
          <a:xfrm>
            <a:off x="466725" y="4381500"/>
            <a:ext cx="5520690" cy="291405"/>
          </a:xfrm>
          <a:prstGeom prst="rect">
            <a:avLst/>
          </a:prstGeom>
          <a:noFill/>
          <a:ln/>
        </p:spPr>
        <p:txBody>
          <a:bodyPr vert="horz" wrap="none" lIns="0" tIns="0" rIns="0" bIns="0" rtlCol="0" anchor="ctr"/>
          <a:lstStyle/>
          <a:p>
            <a:pPr marL="0" indent="0">
              <a:lnSpc>
                <a:spcPts val="2294"/>
              </a:lnSpc>
              <a:buNone/>
            </a:pPr>
            <a:r>
              <a:rPr lang="en-US" sz="1725" dirty="0">
                <a:solidFill>
                  <a:srgbClr val="F96E18"/>
                </a:solidFill>
                <a:latin typeface="ArialMT" pitchFamily="34" charset="0"/>
                <a:ea typeface="ArialMT" pitchFamily="34" charset="-122"/>
                <a:cs typeface="ArialMT" pitchFamily="34" charset="-120"/>
              </a:rPr>
              <a:t>www.bradfordvts.co.uk</a:t>
            </a:r>
            <a:endParaRPr lang="en-US" sz="1725" dirty="0"/>
          </a:p>
        </p:txBody>
      </p:sp>
      <p:sp>
        <p:nvSpPr>
          <p:cNvPr id="7" name="SK-1-text-6"/>
          <p:cNvSpPr/>
          <p:nvPr/>
        </p:nvSpPr>
        <p:spPr>
          <a:xfrm>
            <a:off x="466725" y="3476625"/>
            <a:ext cx="11725275" cy="334268"/>
          </a:xfrm>
          <a:prstGeom prst="rect">
            <a:avLst/>
          </a:prstGeom>
          <a:noFill/>
          <a:ln/>
        </p:spPr>
        <p:txBody>
          <a:bodyPr vert="horz" wrap="none" lIns="0" tIns="0" rIns="0" bIns="0" rtlCol="0" anchor="ctr"/>
          <a:lstStyle/>
          <a:p>
            <a:pPr marL="0" indent="0">
              <a:lnSpc>
                <a:spcPts val="2633"/>
              </a:lnSpc>
              <a:buNone/>
            </a:pPr>
            <a:r>
              <a:rPr lang="en-US" sz="1950" dirty="0">
                <a:solidFill>
                  <a:srgbClr val="404040"/>
                </a:solidFill>
                <a:latin typeface="ArialMT" pitchFamily="34" charset="0"/>
                <a:ea typeface="ArialMT" pitchFamily="34" charset="-122"/>
                <a:cs typeface="ArialMT" pitchFamily="34" charset="-120"/>
              </a:rPr>
              <a:t>For GP Trainees · Foundation &amp; Core Training</a:t>
            </a:r>
            <a:endParaRPr lang="en-US" sz="1950" dirty="0"/>
          </a:p>
        </p:txBody>
      </p:sp>
      <p:sp>
        <p:nvSpPr>
          <p:cNvPr id="8" name="SK-1-text-7"/>
          <p:cNvSpPr/>
          <p:nvPr/>
        </p:nvSpPr>
        <p:spPr>
          <a:xfrm>
            <a:off x="466725" y="4743450"/>
            <a:ext cx="2682240" cy="232618"/>
          </a:xfrm>
          <a:prstGeom prst="rect">
            <a:avLst/>
          </a:prstGeom>
          <a:noFill/>
          <a:ln/>
        </p:spPr>
        <p:txBody>
          <a:bodyPr vert="horz" wrap="none" lIns="0" tIns="0" rIns="0" bIns="0" rtlCol="0" anchor="ctr"/>
          <a:lstStyle/>
          <a:p>
            <a:pPr marL="0" indent="0">
              <a:lnSpc>
                <a:spcPts val="1832"/>
              </a:lnSpc>
              <a:buNone/>
            </a:pPr>
            <a:r>
              <a:rPr lang="en-US" sz="1650" dirty="0">
                <a:solidFill>
                  <a:srgbClr val="404040"/>
                </a:solidFill>
                <a:latin typeface="ArialMT" pitchFamily="34" charset="0"/>
                <a:ea typeface="ArialMT" pitchFamily="34" charset="-122"/>
                <a:cs typeface="ArialMT" pitchFamily="34" charset="-120"/>
              </a:rPr>
              <a:t>May 2026</a:t>
            </a:r>
            <a:endParaRPr lang="en-US" sz="1650" dirty="0"/>
          </a:p>
        </p:txBody>
      </p:sp>
      <p:sp>
        <p:nvSpPr>
          <p:cNvPr id="9" name="SK-1-text-8"/>
          <p:cNvSpPr/>
          <p:nvPr/>
        </p:nvSpPr>
        <p:spPr>
          <a:xfrm>
            <a:off x="10506075" y="523875"/>
            <a:ext cx="1685925" cy="232618"/>
          </a:xfrm>
          <a:prstGeom prst="rect">
            <a:avLst/>
          </a:prstGeom>
          <a:noFill/>
          <a:ln/>
        </p:spPr>
        <p:txBody>
          <a:bodyPr vert="horz" wrap="none" lIns="0" tIns="0" rIns="0" bIns="0" rtlCol="0" anchor="ctr"/>
          <a:lstStyle/>
          <a:p>
            <a:pPr marL="0" indent="0">
              <a:lnSpc>
                <a:spcPts val="1832"/>
              </a:lnSpc>
              <a:buNone/>
            </a:pPr>
            <a:r>
              <a:rPr lang="en-US" sz="1650" dirty="0">
                <a:solidFill>
                  <a:srgbClr val="000000"/>
                </a:solidFill>
                <a:latin typeface="ArialMT" pitchFamily="34" charset="0"/>
                <a:ea typeface="ArialMT" pitchFamily="34" charset="-122"/>
                <a:cs typeface="ArialMT" pitchFamily="34" charset="-120"/>
              </a:rPr>
              <a:t>May 2026</a:t>
            </a:r>
            <a:endParaRPr lang="en-US" sz="1650" dirty="0"/>
          </a:p>
        </p:txBody>
      </p:sp>
      <p:sp>
        <p:nvSpPr>
          <p:cNvPr id="10" name="SK-1-text-9"/>
          <p:cNvSpPr/>
          <p:nvPr/>
        </p:nvSpPr>
        <p:spPr>
          <a:xfrm>
            <a:off x="714375" y="5467350"/>
            <a:ext cx="6852196" cy="684014"/>
          </a:xfrm>
          <a:prstGeom prst="rect">
            <a:avLst/>
          </a:prstGeom>
          <a:noFill/>
          <a:ln/>
        </p:spPr>
        <p:txBody>
          <a:bodyPr vert="horz" wrap="none" lIns="0" tIns="0" rIns="0" bIns="0" rtlCol="0" anchor="ctr"/>
          <a:lstStyle/>
          <a:p>
            <a:pPr marL="0" indent="0">
              <a:lnSpc>
                <a:spcPts val="1796"/>
              </a:lnSpc>
              <a:buNone/>
            </a:pPr>
            <a:r>
              <a:rPr lang="en-US" sz="1350" dirty="0">
                <a:solidFill>
                  <a:srgbClr val="000000"/>
                </a:solidFill>
                <a:latin typeface="ArialMT" pitchFamily="34" charset="0"/>
                <a:ea typeface="ArialMT" pitchFamily="34" charset="-122"/>
                <a:cs typeface="ArialMT" pitchFamily="34" charset="-120"/>
              </a:rPr>
              <a:t>For educational use by GP trainees. Clinical decisions should always be
based on current NICE guidance, local protocols, and individual patient
assessment. Content reviewed May 2026.</a:t>
            </a:r>
            <a:endParaRPr lang="en-US" sz="1350" dirty="0"/>
          </a:p>
        </p:txBody>
      </p:sp>
      <p:sp>
        <p:nvSpPr>
          <p:cNvPr id="11" name="SK-1-text-10"/>
          <p:cNvSpPr/>
          <p:nvPr/>
        </p:nvSpPr>
        <p:spPr>
          <a:xfrm>
            <a:off x="533400" y="6600825"/>
            <a:ext cx="10458450" cy="171450"/>
          </a:xfrm>
          <a:prstGeom prst="rect">
            <a:avLst/>
          </a:prstGeom>
          <a:noFill/>
          <a:ln/>
        </p:spPr>
        <p:txBody>
          <a:bodyPr vert="horz" wrap="none" lIns="0" tIns="0" rIns="0" bIns="0" rtlCol="0" anchor="ctr"/>
          <a:lstStyle/>
          <a:p>
            <a:pPr marL="0" indent="0">
              <a:lnSpc>
                <a:spcPts val="1350"/>
              </a:lnSpc>
              <a:buNone/>
            </a:pPr>
            <a:r>
              <a:rPr lang="en-US" sz="1125" dirty="0">
                <a:solidFill>
                  <a:srgbClr val="FFFFFF"/>
                </a:solidFill>
                <a:latin typeface="ArialMT" pitchFamily="34" charset="0"/>
                <a:ea typeface="ArialMT" pitchFamily="34" charset="-122"/>
                <a:cs typeface="ArialMT" pitchFamily="34" charset="-120"/>
              </a:rPr>
              <a:t>Bradford VTS • The Eardrum Made Simple • Educational Use Only</a:t>
            </a:r>
            <a:endParaRPr lang="en-US" sz="1125" dirty="0"/>
          </a:p>
        </p:txBody>
      </p:sp>
      <p:sp>
        <p:nvSpPr>
          <p:cNvPr id="12" name="SK-1-text-11"/>
          <p:cNvSpPr/>
          <p:nvPr/>
        </p:nvSpPr>
        <p:spPr>
          <a:xfrm>
            <a:off x="9982200" y="6600825"/>
            <a:ext cx="1917353" cy="171450"/>
          </a:xfrm>
          <a:prstGeom prst="rect">
            <a:avLst/>
          </a:prstGeom>
          <a:noFill/>
          <a:ln/>
        </p:spPr>
        <p:txBody>
          <a:bodyPr vert="horz" wrap="none" lIns="0" tIns="0" rIns="0" bIns="0" rtlCol="0" anchor="ctr"/>
          <a:lstStyle/>
          <a:p>
            <a:pPr marL="0" indent="0" algn="r">
              <a:lnSpc>
                <a:spcPts val="1350"/>
              </a:lnSpc>
              <a:buNone/>
            </a:pPr>
            <a:r>
              <a:rPr lang="en-US" sz="1125" dirty="0">
                <a:solidFill>
                  <a:srgbClr val="FFFFFF"/>
                </a:solidFill>
                <a:latin typeface="ArialMT" pitchFamily="34" charset="0"/>
                <a:ea typeface="ArialMT" pitchFamily="34" charset="-122"/>
                <a:cs typeface="ArialMT" pitchFamily="34" charset="-120"/>
              </a:rPr>
              <a:t>www.bradfordvts.co.uk</a:t>
            </a:r>
            <a:endParaRPr lang="en-US" sz="11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6937177" y="1885950"/>
            <a:ext cx="4791373" cy="4080421"/>
          </a:xfrm>
          <a:prstGeom prst="rect">
            <a:avLst/>
          </a:prstGeom>
        </p:spPr>
      </p:pic>
      <p:sp>
        <p:nvSpPr>
          <p:cNvPr id="4" name="SK-10-text-3"/>
          <p:cNvSpPr/>
          <p:nvPr/>
        </p:nvSpPr>
        <p:spPr>
          <a:xfrm>
            <a:off x="771525" y="866775"/>
            <a:ext cx="11420475" cy="415230"/>
          </a:xfrm>
          <a:prstGeom prst="rect">
            <a:avLst/>
          </a:prstGeom>
          <a:noFill/>
          <a:ln/>
        </p:spPr>
        <p:txBody>
          <a:bodyPr vert="horz" wrap="none" lIns="0" tIns="0" rIns="0" bIns="0" rtlCol="0" anchor="ctr"/>
          <a:lstStyle/>
          <a:p>
            <a:pPr marL="0" indent="0">
              <a:lnSpc>
                <a:spcPts val="3270"/>
              </a:lnSpc>
              <a:buNone/>
            </a:pPr>
            <a:r>
              <a:rPr lang="en-US" sz="3000" b="1" dirty="0">
                <a:solidFill>
                  <a:srgbClr val="2B323B"/>
                </a:solidFill>
                <a:latin typeface="Noto Sans KR" pitchFamily="34" charset="0"/>
                <a:ea typeface="Noto Sans KR" pitchFamily="34" charset="-122"/>
                <a:cs typeface="Noto Sans KR" pitchFamily="34" charset="-120"/>
              </a:rPr>
              <a:t>Eustachian Tube Function and Dysfunction</a:t>
            </a:r>
            <a:endParaRPr lang="en-US" sz="3000" dirty="0"/>
          </a:p>
        </p:txBody>
      </p:sp>
      <p:sp>
        <p:nvSpPr>
          <p:cNvPr id="5" name="SK-10-text-4"/>
          <p:cNvSpPr/>
          <p:nvPr/>
        </p:nvSpPr>
        <p:spPr>
          <a:xfrm>
            <a:off x="771525" y="1390650"/>
            <a:ext cx="9144000" cy="283369"/>
          </a:xfrm>
          <a:prstGeom prst="rect">
            <a:avLst/>
          </a:prstGeom>
          <a:noFill/>
          <a:ln/>
        </p:spPr>
        <p:txBody>
          <a:bodyPr vert="horz" wrap="none" lIns="0" tIns="0" rIns="0" bIns="0" rtlCol="0" anchor="ctr"/>
          <a:lstStyle/>
          <a:p>
            <a:pPr marL="0" indent="0">
              <a:lnSpc>
                <a:spcPts val="2231"/>
              </a:lnSpc>
              <a:buNone/>
            </a:pPr>
            <a:r>
              <a:rPr lang="en-US" sz="1875" dirty="0">
                <a:solidFill>
                  <a:srgbClr val="787D84"/>
                </a:solidFill>
                <a:latin typeface="Noto Sans KR" pitchFamily="34" charset="0"/>
                <a:ea typeface="Noto Sans KR" pitchFamily="34" charset="-122"/>
                <a:cs typeface="Noto Sans KR" pitchFamily="34" charset="-120"/>
              </a:rPr>
              <a:t>Pressure • Drainage • Protection</a:t>
            </a:r>
            <a:endParaRPr lang="en-US" sz="1875" dirty="0"/>
          </a:p>
        </p:txBody>
      </p:sp>
      <p:sp>
        <p:nvSpPr>
          <p:cNvPr id="6" name="SK-10-text-5"/>
          <p:cNvSpPr/>
          <p:nvPr/>
        </p:nvSpPr>
        <p:spPr>
          <a:xfrm>
            <a:off x="2181225" y="2105025"/>
            <a:ext cx="5966460" cy="204043"/>
          </a:xfrm>
          <a:prstGeom prst="rect">
            <a:avLst/>
          </a:prstGeom>
          <a:noFill/>
          <a:ln/>
        </p:spPr>
        <p:txBody>
          <a:bodyPr vert="horz" wrap="none" lIns="0" tIns="0" rIns="0" bIns="0" rtlCol="0" anchor="ctr"/>
          <a:lstStyle/>
          <a:p>
            <a:pPr marL="0" indent="0">
              <a:lnSpc>
                <a:spcPts val="1607"/>
              </a:lnSpc>
              <a:buNone/>
            </a:pPr>
            <a:r>
              <a:rPr lang="en-US" sz="1350" b="1" dirty="0">
                <a:solidFill>
                  <a:srgbClr val="2B323B"/>
                </a:solidFill>
                <a:latin typeface="Noto Sans KR" pitchFamily="34" charset="0"/>
                <a:ea typeface="Noto Sans KR" pitchFamily="34" charset="-122"/>
                <a:cs typeface="Noto Sans KR" pitchFamily="34" charset="-120"/>
              </a:rPr>
              <a:t>What the Eustachian Tube Does</a:t>
            </a:r>
            <a:endParaRPr lang="en-US" sz="1350" dirty="0"/>
          </a:p>
        </p:txBody>
      </p:sp>
      <p:sp>
        <p:nvSpPr>
          <p:cNvPr id="7" name="SK-10-text-6"/>
          <p:cNvSpPr/>
          <p:nvPr/>
        </p:nvSpPr>
        <p:spPr>
          <a:xfrm>
            <a:off x="1876425" y="3829050"/>
            <a:ext cx="2674620" cy="204043"/>
          </a:xfrm>
          <a:prstGeom prst="rect">
            <a:avLst/>
          </a:prstGeom>
          <a:noFill/>
          <a:ln/>
        </p:spPr>
        <p:txBody>
          <a:bodyPr vert="horz" wrap="none" lIns="0" tIns="0" rIns="0" bIns="0" rtlCol="0" anchor="ctr"/>
          <a:lstStyle/>
          <a:p>
            <a:pPr marL="0" indent="0">
              <a:lnSpc>
                <a:spcPts val="1607"/>
              </a:lnSpc>
              <a:buNone/>
            </a:pPr>
            <a:r>
              <a:rPr lang="en-US" sz="1350" b="1" dirty="0">
                <a:solidFill>
                  <a:srgbClr val="2B323B"/>
                </a:solidFill>
                <a:latin typeface="Noto Sans KR" pitchFamily="34" charset="0"/>
                <a:ea typeface="Noto Sans KR" pitchFamily="34" charset="-122"/>
                <a:cs typeface="Noto Sans KR" pitchFamily="34" charset="-120"/>
              </a:rPr>
              <a:t>When It Fails</a:t>
            </a:r>
            <a:endParaRPr lang="en-US" sz="1350" dirty="0"/>
          </a:p>
        </p:txBody>
      </p:sp>
      <p:sp>
        <p:nvSpPr>
          <p:cNvPr id="8" name="SK-10-text-7"/>
          <p:cNvSpPr/>
          <p:nvPr/>
        </p:nvSpPr>
        <p:spPr>
          <a:xfrm>
            <a:off x="1019175" y="2409825"/>
            <a:ext cx="5469136" cy="417909"/>
          </a:xfrm>
          <a:prstGeom prst="rect">
            <a:avLst/>
          </a:prstGeom>
          <a:noFill/>
          <a:ln/>
        </p:spPr>
        <p:txBody>
          <a:bodyPr vert="horz" wrap="none" lIns="0" tIns="0" rIns="0" bIns="0" rtlCol="0" anchor="ctr"/>
          <a:lstStyle/>
          <a:p>
            <a:pPr marL="0" indent="0">
              <a:lnSpc>
                <a:spcPts val="1645"/>
              </a:lnSpc>
              <a:buNone/>
            </a:pPr>
            <a:r>
              <a:rPr lang="en-US" sz="1275" dirty="0">
                <a:solidFill>
                  <a:srgbClr val="2B323B"/>
                </a:solidFill>
                <a:latin typeface="Noto Sans KR" pitchFamily="34" charset="0"/>
                <a:ea typeface="Noto Sans KR" pitchFamily="34" charset="-122"/>
                <a:cs typeface="Noto Sans KR" pitchFamily="34" charset="-120"/>
              </a:rPr>
              <a:t>Pressure equalisation — balances middle ear pressure with
atmospheric pressure</a:t>
            </a:r>
            <a:endParaRPr lang="en-US" sz="1275" dirty="0"/>
          </a:p>
        </p:txBody>
      </p:sp>
      <p:sp>
        <p:nvSpPr>
          <p:cNvPr id="9" name="SK-10-text-8"/>
          <p:cNvSpPr/>
          <p:nvPr/>
        </p:nvSpPr>
        <p:spPr>
          <a:xfrm>
            <a:off x="1019175" y="2867025"/>
            <a:ext cx="11172825" cy="208955"/>
          </a:xfrm>
          <a:prstGeom prst="rect">
            <a:avLst/>
          </a:prstGeom>
          <a:noFill/>
          <a:ln/>
        </p:spPr>
        <p:txBody>
          <a:bodyPr vert="horz" wrap="none" lIns="0" tIns="0" rIns="0" bIns="0" rtlCol="0" anchor="ctr"/>
          <a:lstStyle/>
          <a:p>
            <a:pPr marL="0" indent="0">
              <a:lnSpc>
                <a:spcPts val="1645"/>
              </a:lnSpc>
              <a:buNone/>
            </a:pPr>
            <a:r>
              <a:rPr lang="en-US" sz="1275" dirty="0">
                <a:solidFill>
                  <a:srgbClr val="2B323B"/>
                </a:solidFill>
                <a:latin typeface="Noto Sans KR" pitchFamily="34" charset="0"/>
                <a:ea typeface="Noto Sans KR" pitchFamily="34" charset="-122"/>
                <a:cs typeface="Noto Sans KR" pitchFamily="34" charset="-120"/>
              </a:rPr>
              <a:t>Drainage — clears middle ear secretions into the nasopharynx</a:t>
            </a:r>
            <a:endParaRPr lang="en-US" sz="1275" dirty="0"/>
          </a:p>
        </p:txBody>
      </p:sp>
      <p:sp>
        <p:nvSpPr>
          <p:cNvPr id="10" name="SK-10-text-9"/>
          <p:cNvSpPr/>
          <p:nvPr/>
        </p:nvSpPr>
        <p:spPr>
          <a:xfrm>
            <a:off x="1019175" y="3133725"/>
            <a:ext cx="5835848" cy="417909"/>
          </a:xfrm>
          <a:prstGeom prst="rect">
            <a:avLst/>
          </a:prstGeom>
          <a:noFill/>
          <a:ln/>
        </p:spPr>
        <p:txBody>
          <a:bodyPr vert="horz" wrap="none" lIns="0" tIns="0" rIns="0" bIns="0" rtlCol="0" anchor="ctr"/>
          <a:lstStyle/>
          <a:p>
            <a:pPr marL="0" indent="0">
              <a:lnSpc>
                <a:spcPts val="1645"/>
              </a:lnSpc>
              <a:buNone/>
            </a:pPr>
            <a:r>
              <a:rPr lang="en-US" sz="1275" dirty="0">
                <a:solidFill>
                  <a:srgbClr val="2B323B"/>
                </a:solidFill>
                <a:latin typeface="Noto Sans KR" pitchFamily="34" charset="0"/>
                <a:ea typeface="Noto Sans KR" pitchFamily="34" charset="-122"/>
                <a:cs typeface="Noto Sans KR" pitchFamily="34" charset="-120"/>
              </a:rPr>
              <a:t>Protection — prevents nasopharyngeal secretions from entering
the middle ear</a:t>
            </a:r>
            <a:endParaRPr lang="en-US" sz="1275" dirty="0"/>
          </a:p>
        </p:txBody>
      </p:sp>
      <p:sp>
        <p:nvSpPr>
          <p:cNvPr id="11" name="SK-10-text-10"/>
          <p:cNvSpPr/>
          <p:nvPr/>
        </p:nvSpPr>
        <p:spPr>
          <a:xfrm>
            <a:off x="771525" y="2114550"/>
            <a:ext cx="2057400" cy="124569"/>
          </a:xfrm>
          <a:prstGeom prst="rect">
            <a:avLst/>
          </a:prstGeom>
          <a:noFill/>
          <a:ln/>
        </p:spPr>
        <p:txBody>
          <a:bodyPr vert="horz" wrap="none" lIns="0" tIns="0" rIns="0" bIns="0" rtlCol="0" anchor="ctr"/>
          <a:lstStyle/>
          <a:p>
            <a:pPr marL="0" indent="0">
              <a:lnSpc>
                <a:spcPts val="981"/>
              </a:lnSpc>
              <a:buNone/>
            </a:pPr>
            <a:r>
              <a:rPr lang="en-US" sz="900" b="1" dirty="0">
                <a:solidFill>
                  <a:srgbClr val="FFFFFF"/>
                </a:solidFill>
                <a:latin typeface="Noto Sans KR" pitchFamily="34" charset="0"/>
                <a:ea typeface="Noto Sans KR" pitchFamily="34" charset="-122"/>
                <a:cs typeface="Noto Sans KR" pitchFamily="34" charset="-120"/>
              </a:rPr>
              <a:t>NORMAL FUNCTION</a:t>
            </a:r>
            <a:endParaRPr lang="en-US" sz="900" dirty="0"/>
          </a:p>
        </p:txBody>
      </p:sp>
      <p:sp>
        <p:nvSpPr>
          <p:cNvPr id="12" name="SK-10-text-11"/>
          <p:cNvSpPr/>
          <p:nvPr/>
        </p:nvSpPr>
        <p:spPr>
          <a:xfrm>
            <a:off x="771525" y="3829050"/>
            <a:ext cx="1508760" cy="124569"/>
          </a:xfrm>
          <a:prstGeom prst="rect">
            <a:avLst/>
          </a:prstGeom>
          <a:noFill/>
          <a:ln/>
        </p:spPr>
        <p:txBody>
          <a:bodyPr vert="horz" wrap="none" lIns="0" tIns="0" rIns="0" bIns="0" rtlCol="0" anchor="ctr"/>
          <a:lstStyle/>
          <a:p>
            <a:pPr marL="0" indent="0">
              <a:lnSpc>
                <a:spcPts val="981"/>
              </a:lnSpc>
              <a:buNone/>
            </a:pPr>
            <a:r>
              <a:rPr lang="en-US" sz="900" b="1" dirty="0">
                <a:solidFill>
                  <a:srgbClr val="FFFFFF"/>
                </a:solidFill>
                <a:latin typeface="Noto Sans KR" pitchFamily="34" charset="0"/>
                <a:ea typeface="Noto Sans KR" pitchFamily="34" charset="-122"/>
                <a:cs typeface="Noto Sans KR" pitchFamily="34" charset="-120"/>
              </a:rPr>
              <a:t>DYSFUNCTION</a:t>
            </a:r>
            <a:endParaRPr lang="en-US" sz="900" dirty="0"/>
          </a:p>
        </p:txBody>
      </p:sp>
      <p:sp>
        <p:nvSpPr>
          <p:cNvPr id="13" name="SK-10-text-12"/>
          <p:cNvSpPr/>
          <p:nvPr/>
        </p:nvSpPr>
        <p:spPr>
          <a:xfrm>
            <a:off x="771525" y="5705475"/>
            <a:ext cx="1783080" cy="124569"/>
          </a:xfrm>
          <a:prstGeom prst="rect">
            <a:avLst/>
          </a:prstGeom>
          <a:noFill/>
          <a:ln/>
        </p:spPr>
        <p:txBody>
          <a:bodyPr vert="horz" wrap="none" lIns="0" tIns="0" rIns="0" bIns="0" rtlCol="0" anchor="ctr"/>
          <a:lstStyle/>
          <a:p>
            <a:pPr marL="0" indent="0">
              <a:lnSpc>
                <a:spcPts val="981"/>
              </a:lnSpc>
              <a:buNone/>
            </a:pPr>
            <a:r>
              <a:rPr lang="en-US" sz="900" b="1" dirty="0">
                <a:solidFill>
                  <a:srgbClr val="FFFFFF"/>
                </a:solidFill>
                <a:latin typeface="Noto Sans KR" pitchFamily="34" charset="0"/>
                <a:ea typeface="Noto Sans KR" pitchFamily="34" charset="-122"/>
                <a:cs typeface="Noto Sans KR" pitchFamily="34" charset="-120"/>
              </a:rPr>
              <a:t>AUTOINFLATION</a:t>
            </a:r>
            <a:endParaRPr lang="en-US" sz="900" dirty="0"/>
          </a:p>
        </p:txBody>
      </p:sp>
      <p:sp>
        <p:nvSpPr>
          <p:cNvPr id="14" name="SK-10-text-13"/>
          <p:cNvSpPr/>
          <p:nvPr/>
        </p:nvSpPr>
        <p:spPr>
          <a:xfrm>
            <a:off x="809625" y="4162425"/>
            <a:ext cx="1665833" cy="1253728"/>
          </a:xfrm>
          <a:prstGeom prst="rect">
            <a:avLst/>
          </a:prstGeom>
          <a:noFill/>
          <a:ln/>
        </p:spPr>
        <p:txBody>
          <a:bodyPr vert="horz" wrap="none" lIns="0" tIns="0" rIns="0" bIns="0" rtlCol="0" anchor="ctr"/>
          <a:lstStyle/>
          <a:p>
            <a:pPr marL="0" indent="0">
              <a:lnSpc>
                <a:spcPts val="1645"/>
              </a:lnSpc>
              <a:buNone/>
            </a:pPr>
            <a:r>
              <a:rPr lang="en-US" sz="1275" dirty="0">
                <a:solidFill>
                  <a:srgbClr val="2B323B"/>
                </a:solidFill>
                <a:latin typeface="Noto Sans KR" pitchFamily="34" charset="0"/>
                <a:ea typeface="Noto Sans KR" pitchFamily="34" charset="-122"/>
                <a:cs typeface="Noto Sans KR" pitchFamily="34" charset="-120"/>
              </a:rPr>
              <a:t>Causes
URTI / viral illness
Allergic rhinitis
Enlarged adenoids
Cleft palate
Barotrauma (flying, diving)</a:t>
            </a:r>
            <a:endParaRPr lang="en-US" sz="1275" dirty="0"/>
          </a:p>
        </p:txBody>
      </p:sp>
      <p:sp>
        <p:nvSpPr>
          <p:cNvPr id="15" name="SK-10-text-14"/>
          <p:cNvSpPr/>
          <p:nvPr/>
        </p:nvSpPr>
        <p:spPr>
          <a:xfrm>
            <a:off x="3638550" y="4162425"/>
            <a:ext cx="2734568" cy="1044773"/>
          </a:xfrm>
          <a:prstGeom prst="rect">
            <a:avLst/>
          </a:prstGeom>
          <a:noFill/>
          <a:ln/>
        </p:spPr>
        <p:txBody>
          <a:bodyPr vert="horz" wrap="none" lIns="0" tIns="0" rIns="0" bIns="0" rtlCol="0" anchor="ctr"/>
          <a:lstStyle/>
          <a:p>
            <a:pPr marL="0" indent="0">
              <a:lnSpc>
                <a:spcPts val="1645"/>
              </a:lnSpc>
              <a:buNone/>
            </a:pPr>
            <a:r>
              <a:rPr lang="en-US" sz="1275" dirty="0">
                <a:solidFill>
                  <a:srgbClr val="2B323B"/>
                </a:solidFill>
                <a:latin typeface="Noto Sans KR" pitchFamily="34" charset="0"/>
                <a:ea typeface="Noto Sans KR" pitchFamily="34" charset="-122"/>
                <a:cs typeface="Noto Sans KR" pitchFamily="34" charset="-120"/>
              </a:rPr>
              <a:t>Consequences
Negative middle ear pressure
TM retraction
Otitis Media with Effusion
Conductive hearing loss</a:t>
            </a:r>
            <a:endParaRPr lang="en-US" sz="1275" dirty="0"/>
          </a:p>
        </p:txBody>
      </p:sp>
      <p:sp>
        <p:nvSpPr>
          <p:cNvPr id="16" name="SK-10-text-15"/>
          <p:cNvSpPr/>
          <p:nvPr/>
        </p:nvSpPr>
        <p:spPr>
          <a:xfrm>
            <a:off x="1876425" y="5705475"/>
            <a:ext cx="4819650" cy="353020"/>
          </a:xfrm>
          <a:prstGeom prst="rect">
            <a:avLst/>
          </a:prstGeom>
          <a:noFill/>
          <a:ln/>
        </p:spPr>
        <p:txBody>
          <a:bodyPr vert="horz" wrap="none" lIns="0" tIns="0" rIns="0" bIns="0" rtlCol="0" anchor="ctr"/>
          <a:lstStyle/>
          <a:p>
            <a:pPr marL="0" indent="0">
              <a:lnSpc>
                <a:spcPts val="1390"/>
              </a:lnSpc>
              <a:buNone/>
            </a:pPr>
            <a:r>
              <a:rPr lang="en-US" sz="1275" dirty="0">
                <a:solidFill>
                  <a:srgbClr val="2B323B"/>
                </a:solidFill>
                <a:latin typeface="Noto Sans KR" pitchFamily="34" charset="0"/>
                <a:ea typeface="Noto Sans KR" pitchFamily="34" charset="-122"/>
                <a:cs typeface="Noto Sans KR" pitchFamily="34" charset="-120"/>
              </a:rPr>
              <a:t>Otovent — inflate a balloon through one nostril while
pinching the other. Opens the ET mechanically.</a:t>
            </a:r>
            <a:endParaRPr lang="en-US" sz="1275" dirty="0"/>
          </a:p>
        </p:txBody>
      </p:sp>
      <p:sp>
        <p:nvSpPr>
          <p:cNvPr id="17" name="SK-10-text-16"/>
          <p:cNvSpPr/>
          <p:nvPr/>
        </p:nvSpPr>
        <p:spPr>
          <a:xfrm>
            <a:off x="11201400" y="123825"/>
            <a:ext cx="785813" cy="215801"/>
          </a:xfrm>
          <a:prstGeom prst="rect">
            <a:avLst/>
          </a:prstGeom>
          <a:noFill/>
          <a:ln/>
        </p:spPr>
        <p:txBody>
          <a:bodyPr vert="horz" wrap="none" lIns="0" tIns="0" rIns="0" bIns="0" rtlCol="0" anchor="ctr"/>
          <a:lstStyle/>
          <a:p>
            <a:pPr marL="0" indent="0" algn="r">
              <a:lnSpc>
                <a:spcPts val="1700"/>
              </a:lnSpc>
              <a:buNone/>
            </a:pPr>
            <a:r>
              <a:rPr lang="en-US" sz="1650" dirty="0">
                <a:solidFill>
                  <a:srgbClr val="FFFFFF"/>
                </a:solidFill>
                <a:latin typeface="Noto Sans KR" pitchFamily="34" charset="0"/>
                <a:ea typeface="Noto Sans KR" pitchFamily="34" charset="-122"/>
                <a:cs typeface="Noto Sans KR" pitchFamily="34" charset="-120"/>
              </a:rPr>
              <a:t>10 / 15</a:t>
            </a:r>
            <a:endParaRPr lang="en-US" sz="1650" dirty="0"/>
          </a:p>
        </p:txBody>
      </p:sp>
      <p:sp>
        <p:nvSpPr>
          <p:cNvPr id="18" name="SK-10-text-17"/>
          <p:cNvSpPr/>
          <p:nvPr/>
        </p:nvSpPr>
        <p:spPr>
          <a:xfrm>
            <a:off x="409575" y="123825"/>
            <a:ext cx="9555480" cy="215801"/>
          </a:xfrm>
          <a:prstGeom prst="rect">
            <a:avLst/>
          </a:prstGeom>
          <a:noFill/>
          <a:ln/>
        </p:spPr>
        <p:txBody>
          <a:bodyPr vert="horz" wrap="none" lIns="0" tIns="0" rIns="0" bIns="0" rtlCol="0" anchor="ctr"/>
          <a:lstStyle/>
          <a:p>
            <a:pPr marL="0" indent="0">
              <a:lnSpc>
                <a:spcPts val="1700"/>
              </a:lnSpc>
              <a:buNone/>
            </a:pPr>
            <a:r>
              <a:rPr lang="en-US" sz="1650" dirty="0">
                <a:solidFill>
                  <a:srgbClr val="FFFFFF"/>
                </a:solidFill>
                <a:latin typeface="Noto Sans KR" pitchFamily="34" charset="0"/>
                <a:ea typeface="Noto Sans KR" pitchFamily="34" charset="-122"/>
                <a:cs typeface="Noto Sans KR" pitchFamily="34" charset="-120"/>
              </a:rPr>
              <a:t>Bradford VTS · The Eardrum Made Simple</a:t>
            </a:r>
            <a:endParaRPr lang="en-US" sz="1650" dirty="0"/>
          </a:p>
        </p:txBody>
      </p:sp>
      <p:sp>
        <p:nvSpPr>
          <p:cNvPr id="19" name="SK-10-text-18"/>
          <p:cNvSpPr/>
          <p:nvPr/>
        </p:nvSpPr>
        <p:spPr>
          <a:xfrm>
            <a:off x="10287000" y="6648450"/>
            <a:ext cx="1550640" cy="117723"/>
          </a:xfrm>
          <a:prstGeom prst="rect">
            <a:avLst/>
          </a:prstGeom>
          <a:noFill/>
          <a:ln/>
        </p:spPr>
        <p:txBody>
          <a:bodyPr vert="horz" wrap="none" lIns="0" tIns="0" rIns="0" bIns="0" rtlCol="0" anchor="ctr"/>
          <a:lstStyle/>
          <a:p>
            <a:pPr marL="0" indent="0" algn="r">
              <a:lnSpc>
                <a:spcPts val="927"/>
              </a:lnSpc>
              <a:buNone/>
            </a:pPr>
            <a:r>
              <a:rPr lang="en-US" sz="900" dirty="0">
                <a:solidFill>
                  <a:srgbClr val="FFFFFF"/>
                </a:solidFill>
                <a:latin typeface="Noto Sans KR" pitchFamily="34" charset="0"/>
                <a:ea typeface="Noto Sans KR" pitchFamily="34" charset="-122"/>
                <a:cs typeface="Noto Sans KR" pitchFamily="34" charset="-120"/>
              </a:rPr>
              <a:t>www.bradfordvts.co.uk</a:t>
            </a:r>
            <a:endParaRPr lang="en-US" sz="900" dirty="0"/>
          </a:p>
        </p:txBody>
      </p:sp>
      <p:sp>
        <p:nvSpPr>
          <p:cNvPr id="20" name="SK-10-text-19"/>
          <p:cNvSpPr/>
          <p:nvPr/>
        </p:nvSpPr>
        <p:spPr>
          <a:xfrm>
            <a:off x="466725" y="6648450"/>
            <a:ext cx="8366760" cy="117723"/>
          </a:xfrm>
          <a:prstGeom prst="rect">
            <a:avLst/>
          </a:prstGeom>
          <a:noFill/>
          <a:ln/>
        </p:spPr>
        <p:txBody>
          <a:bodyPr vert="horz" wrap="none" lIns="0" tIns="0" rIns="0" bIns="0" rtlCol="0" anchor="ctr"/>
          <a:lstStyle/>
          <a:p>
            <a:pPr marL="0" indent="0">
              <a:lnSpc>
                <a:spcPts val="927"/>
              </a:lnSpc>
              <a:buNone/>
            </a:pPr>
            <a:r>
              <a:rPr lang="en-US" sz="900" dirty="0">
                <a:solidFill>
                  <a:srgbClr val="FFFFFF"/>
                </a:solidFill>
                <a:latin typeface="Noto Sans KR" pitchFamily="34" charset="0"/>
                <a:ea typeface="Noto Sans KR" pitchFamily="34" charset="-122"/>
                <a:cs typeface="Noto Sans KR" pitchFamily="34" charset="-120"/>
              </a:rPr>
              <a:t>Bradford VTS · The Eardrum Made Simple · Educational Use Only</a:t>
            </a:r>
            <a:endParaRPr lang="en-US" sz="900" dirty="0"/>
          </a:p>
        </p:txBody>
      </p:sp>
      <p:sp>
        <p:nvSpPr>
          <p:cNvPr id="21" name="SK-10-text-20"/>
          <p:cNvSpPr/>
          <p:nvPr/>
        </p:nvSpPr>
        <p:spPr>
          <a:xfrm>
            <a:off x="6712148" y="6200775"/>
            <a:ext cx="5479852" cy="136029"/>
          </a:xfrm>
          <a:prstGeom prst="rect">
            <a:avLst/>
          </a:prstGeom>
          <a:noFill/>
          <a:ln/>
        </p:spPr>
        <p:txBody>
          <a:bodyPr vert="horz" wrap="none" lIns="0" tIns="0" rIns="0" bIns="0" rtlCol="0" anchor="ctr"/>
          <a:lstStyle/>
          <a:p>
            <a:pPr marL="0" indent="0">
              <a:lnSpc>
                <a:spcPts val="1071"/>
              </a:lnSpc>
              <a:buNone/>
            </a:pPr>
            <a:r>
              <a:rPr lang="en-US" sz="900" dirty="0">
                <a:solidFill>
                  <a:srgbClr val="2B323B"/>
                </a:solidFill>
                <a:latin typeface="Noto Sans KR" pitchFamily="34" charset="0"/>
                <a:ea typeface="Noto Sans KR" pitchFamily="34" charset="-122"/>
                <a:cs typeface="Noto Sans KR" pitchFamily="34" charset="-120"/>
              </a:rPr>
              <a:t>*Eustachian tube: ~35 mm long, runs at ~45° in adults, more horizontal in children</a:t>
            </a:r>
            <a:endParaRPr lang="en-US" sz="900" dirty="0"/>
          </a:p>
        </p:txBody>
      </p:sp>
      <p:sp>
        <p:nvSpPr>
          <p:cNvPr id="22" name="SK-10-text-21"/>
          <p:cNvSpPr/>
          <p:nvPr/>
        </p:nvSpPr>
        <p:spPr>
          <a:xfrm>
            <a:off x="714375" y="6153150"/>
            <a:ext cx="11477625" cy="147340"/>
          </a:xfrm>
          <a:prstGeom prst="rect">
            <a:avLst/>
          </a:prstGeom>
          <a:noFill/>
          <a:ln/>
        </p:spPr>
        <p:txBody>
          <a:bodyPr vert="horz" wrap="none" lIns="0" tIns="0" rIns="0" bIns="0" rtlCol="0" anchor="ctr"/>
          <a:lstStyle/>
          <a:p>
            <a:pPr marL="0" indent="0">
              <a:lnSpc>
                <a:spcPts val="1160"/>
              </a:lnSpc>
              <a:buNone/>
            </a:pPr>
            <a:r>
              <a:rPr lang="en-US" sz="975" dirty="0">
                <a:solidFill>
                  <a:srgbClr val="2B323B"/>
                </a:solidFill>
                <a:latin typeface="Noto Sans KR" pitchFamily="34" charset="0"/>
                <a:ea typeface="Noto Sans KR" pitchFamily="34" charset="-122"/>
                <a:cs typeface="Noto Sans KR" pitchFamily="34" charset="-120"/>
              </a:rPr>
              <a:t>NICE NG233 (2023): Recommended as first-line non-surgical treatment for OME in children.</a:t>
            </a:r>
            <a:endParaRPr lang="en-US" sz="97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9631561" y="3044875"/>
            <a:ext cx="621655" cy="541734"/>
          </a:xfrm>
          <a:prstGeom prst="rect">
            <a:avLst/>
          </a:prstGeom>
        </p:spPr>
      </p:pic>
      <p:pic>
        <p:nvPicPr>
          <p:cNvPr id="4" name="SK-11-img-3" descr="preencoded.png"/>
          <p:cNvPicPr>
            <a:picLocks noChangeAspect="1"/>
          </p:cNvPicPr>
          <p:nvPr/>
        </p:nvPicPr>
        <p:blipFill>
          <a:blip r:embed="rId5"/>
          <a:stretch>
            <a:fillRect/>
          </a:stretch>
        </p:blipFill>
        <p:spPr>
          <a:xfrm>
            <a:off x="5791200" y="2969419"/>
            <a:ext cx="585192" cy="685800"/>
          </a:xfrm>
          <a:prstGeom prst="rect">
            <a:avLst/>
          </a:prstGeom>
        </p:spPr>
      </p:pic>
      <p:pic>
        <p:nvPicPr>
          <p:cNvPr id="5" name="SK-11-img-4" descr="preencoded.png"/>
          <p:cNvPicPr>
            <a:picLocks noChangeAspect="1"/>
          </p:cNvPicPr>
          <p:nvPr/>
        </p:nvPicPr>
        <p:blipFill>
          <a:blip r:embed="rId6"/>
          <a:stretch>
            <a:fillRect/>
          </a:stretch>
        </p:blipFill>
        <p:spPr>
          <a:xfrm>
            <a:off x="1926282" y="3003798"/>
            <a:ext cx="609600" cy="610344"/>
          </a:xfrm>
          <a:prstGeom prst="rect">
            <a:avLst/>
          </a:prstGeom>
        </p:spPr>
      </p:pic>
      <p:sp>
        <p:nvSpPr>
          <p:cNvPr id="6" name="SK-11-text-5"/>
          <p:cNvSpPr/>
          <p:nvPr/>
        </p:nvSpPr>
        <p:spPr>
          <a:xfrm>
            <a:off x="714375" y="581025"/>
            <a:ext cx="11477625" cy="502890"/>
          </a:xfrm>
          <a:prstGeom prst="rect">
            <a:avLst/>
          </a:prstGeom>
          <a:noFill/>
          <a:ln/>
        </p:spPr>
        <p:txBody>
          <a:bodyPr vert="horz" wrap="none" lIns="0" tIns="0" rIns="0" bIns="0" rtlCol="0" anchor="ctr"/>
          <a:lstStyle/>
          <a:p>
            <a:pPr marL="0" indent="0">
              <a:lnSpc>
                <a:spcPts val="3960"/>
              </a:lnSpc>
              <a:buNone/>
            </a:pPr>
            <a:r>
              <a:rPr lang="en-US" sz="3300" b="1" dirty="0">
                <a:solidFill>
                  <a:srgbClr val="1C202C"/>
                </a:solidFill>
                <a:latin typeface="Montserrat" pitchFamily="34" charset="0"/>
                <a:ea typeface="Montserrat" pitchFamily="34" charset="-122"/>
                <a:cs typeface="Montserrat" pitchFamily="34" charset="-120"/>
              </a:rPr>
              <a:t>Grommet Insertion and Post-Operative Care</a:t>
            </a:r>
            <a:endParaRPr lang="en-US" sz="3300" dirty="0"/>
          </a:p>
        </p:txBody>
      </p:sp>
      <p:sp>
        <p:nvSpPr>
          <p:cNvPr id="7" name="SK-11-text-6"/>
          <p:cNvSpPr/>
          <p:nvPr/>
        </p:nvSpPr>
        <p:spPr>
          <a:xfrm>
            <a:off x="714375" y="1905000"/>
            <a:ext cx="3405188" cy="594420"/>
          </a:xfrm>
          <a:prstGeom prst="rect">
            <a:avLst/>
          </a:prstGeom>
          <a:noFill/>
          <a:ln/>
        </p:spPr>
        <p:txBody>
          <a:bodyPr vert="horz" wrap="none" lIns="0" tIns="0" rIns="0" bIns="0" rtlCol="0" anchor="ctr"/>
          <a:lstStyle/>
          <a:p>
            <a:pPr marL="0" indent="0">
              <a:lnSpc>
                <a:spcPts val="2340"/>
              </a:lnSpc>
              <a:buNone/>
            </a:pPr>
            <a:r>
              <a:rPr lang="en-US" sz="1950" b="1" dirty="0">
                <a:solidFill>
                  <a:srgbClr val="F16D02"/>
                </a:solidFill>
                <a:latin typeface="Montserrat" pitchFamily="34" charset="0"/>
                <a:ea typeface="Montserrat" pitchFamily="34" charset="-122"/>
                <a:cs typeface="Montserrat" pitchFamily="34" charset="-120"/>
              </a:rPr>
              <a:t>NICE NG233 Indications
for Grommets</a:t>
            </a:r>
            <a:endParaRPr lang="en-US" sz="1950" dirty="0"/>
          </a:p>
        </p:txBody>
      </p:sp>
      <p:sp>
        <p:nvSpPr>
          <p:cNvPr id="8" name="SK-11-text-7"/>
          <p:cNvSpPr/>
          <p:nvPr/>
        </p:nvSpPr>
        <p:spPr>
          <a:xfrm>
            <a:off x="1100138" y="3752850"/>
            <a:ext cx="2200275" cy="285750"/>
          </a:xfrm>
          <a:prstGeom prst="rect">
            <a:avLst/>
          </a:prstGeom>
          <a:noFill/>
          <a:ln/>
        </p:spPr>
        <p:txBody>
          <a:bodyPr vert="horz" wrap="none" lIns="0" tIns="0" rIns="0" bIns="0" rtlCol="0" anchor="ctr"/>
          <a:lstStyle/>
          <a:p>
            <a:pPr marL="0" indent="0" algn="ctr">
              <a:lnSpc>
                <a:spcPts val="2250"/>
              </a:lnSpc>
              <a:buNone/>
            </a:pPr>
            <a:r>
              <a:rPr lang="en-US" sz="1875" b="1" dirty="0">
                <a:solidFill>
                  <a:srgbClr val="1C202C"/>
                </a:solidFill>
                <a:latin typeface="Montserrat" pitchFamily="34" charset="0"/>
                <a:ea typeface="Montserrat" pitchFamily="34" charset="-122"/>
                <a:cs typeface="Montserrat" pitchFamily="34" charset="-120"/>
              </a:rPr>
              <a:t>How They Work</a:t>
            </a:r>
            <a:endParaRPr lang="en-US" sz="1875" dirty="0"/>
          </a:p>
        </p:txBody>
      </p:sp>
      <p:sp>
        <p:nvSpPr>
          <p:cNvPr id="9" name="SK-11-text-8"/>
          <p:cNvSpPr/>
          <p:nvPr/>
        </p:nvSpPr>
        <p:spPr>
          <a:xfrm>
            <a:off x="4470946" y="3752850"/>
            <a:ext cx="3268861" cy="285750"/>
          </a:xfrm>
          <a:prstGeom prst="rect">
            <a:avLst/>
          </a:prstGeom>
          <a:noFill/>
          <a:ln/>
        </p:spPr>
        <p:txBody>
          <a:bodyPr vert="horz" wrap="none" lIns="0" tIns="0" rIns="0" bIns="0" rtlCol="0" anchor="ctr"/>
          <a:lstStyle/>
          <a:p>
            <a:pPr marL="0" indent="0" algn="ctr">
              <a:lnSpc>
                <a:spcPts val="2250"/>
              </a:lnSpc>
              <a:buNone/>
            </a:pPr>
            <a:r>
              <a:rPr lang="en-US" sz="1875" b="1" dirty="0">
                <a:solidFill>
                  <a:srgbClr val="1C202C"/>
                </a:solidFill>
                <a:latin typeface="Montserrat" pitchFamily="34" charset="0"/>
                <a:ea typeface="Montserrat" pitchFamily="34" charset="-122"/>
                <a:cs typeface="Montserrat" pitchFamily="34" charset="-120"/>
              </a:rPr>
              <a:t>Water &amp; Activity Advice</a:t>
            </a:r>
            <a:endParaRPr lang="en-US" sz="1875" dirty="0"/>
          </a:p>
        </p:txBody>
      </p:sp>
      <p:sp>
        <p:nvSpPr>
          <p:cNvPr id="10" name="SK-11-text-9"/>
          <p:cNvSpPr/>
          <p:nvPr/>
        </p:nvSpPr>
        <p:spPr>
          <a:xfrm>
            <a:off x="8371433" y="3752850"/>
            <a:ext cx="3164086" cy="285750"/>
          </a:xfrm>
          <a:prstGeom prst="rect">
            <a:avLst/>
          </a:prstGeom>
          <a:noFill/>
          <a:ln/>
        </p:spPr>
        <p:txBody>
          <a:bodyPr vert="horz" wrap="none" lIns="0" tIns="0" rIns="0" bIns="0" rtlCol="0" anchor="ctr"/>
          <a:lstStyle/>
          <a:p>
            <a:pPr marL="0" indent="0" algn="ctr">
              <a:lnSpc>
                <a:spcPts val="2250"/>
              </a:lnSpc>
              <a:buNone/>
            </a:pPr>
            <a:r>
              <a:rPr lang="en-US" sz="1875" b="1" dirty="0">
                <a:solidFill>
                  <a:srgbClr val="1C202C"/>
                </a:solidFill>
                <a:latin typeface="Montserrat" pitchFamily="34" charset="0"/>
                <a:ea typeface="Montserrat" pitchFamily="34" charset="-122"/>
                <a:cs typeface="Montserrat" pitchFamily="34" charset="-120"/>
              </a:rPr>
              <a:t>Possible Complications</a:t>
            </a:r>
            <a:endParaRPr lang="en-US" sz="1875" dirty="0"/>
          </a:p>
        </p:txBody>
      </p:sp>
      <p:sp>
        <p:nvSpPr>
          <p:cNvPr id="11" name="SK-11-text-10"/>
          <p:cNvSpPr/>
          <p:nvPr/>
        </p:nvSpPr>
        <p:spPr>
          <a:xfrm>
            <a:off x="714375" y="1114425"/>
            <a:ext cx="11477625" cy="309563"/>
          </a:xfrm>
          <a:prstGeom prst="rect">
            <a:avLst/>
          </a:prstGeom>
          <a:noFill/>
          <a:ln/>
        </p:spPr>
        <p:txBody>
          <a:bodyPr vert="horz" wrap="none" lIns="0" tIns="0" rIns="0" bIns="0" rtlCol="0" anchor="ctr"/>
          <a:lstStyle/>
          <a:p>
            <a:pPr marL="0" indent="0">
              <a:lnSpc>
                <a:spcPts val="2438"/>
              </a:lnSpc>
              <a:buNone/>
            </a:pPr>
            <a:r>
              <a:rPr lang="en-US" sz="1875" b="1" dirty="0">
                <a:solidFill>
                  <a:srgbClr val="6D6D6D"/>
                </a:solidFill>
                <a:latin typeface="Montserrat" pitchFamily="34" charset="0"/>
                <a:ea typeface="Montserrat" pitchFamily="34" charset="-122"/>
                <a:cs typeface="Montserrat" pitchFamily="34" charset="-120"/>
              </a:rPr>
              <a:t>NICE NG233 (August 2023) · Ventilation Tube Guidance</a:t>
            </a:r>
            <a:endParaRPr lang="en-US" sz="1875" dirty="0"/>
          </a:p>
        </p:txBody>
      </p:sp>
      <p:sp>
        <p:nvSpPr>
          <p:cNvPr id="12" name="SK-11-text-11"/>
          <p:cNvSpPr/>
          <p:nvPr/>
        </p:nvSpPr>
        <p:spPr>
          <a:xfrm>
            <a:off x="4371975" y="1800225"/>
            <a:ext cx="7145536" cy="780008"/>
          </a:xfrm>
          <a:prstGeom prst="rect">
            <a:avLst/>
          </a:prstGeom>
          <a:noFill/>
          <a:ln/>
        </p:spPr>
        <p:txBody>
          <a:bodyPr vert="horz" wrap="none" lIns="0" tIns="0" rIns="0" bIns="0" rtlCol="0" anchor="ctr"/>
          <a:lstStyle/>
          <a:p>
            <a:pPr marL="0" indent="0">
              <a:lnSpc>
                <a:spcPts val="2048"/>
              </a:lnSpc>
              <a:buNone/>
            </a:pPr>
            <a:r>
              <a:rPr lang="en-US" sz="1575" dirty="0">
                <a:solidFill>
                  <a:srgbClr val="1C202C"/>
                </a:solidFill>
                <a:latin typeface="Roboto-Regular" pitchFamily="34" charset="0"/>
                <a:ea typeface="Roboto-Regular" pitchFamily="34" charset="-122"/>
                <a:cs typeface="Roboto-Regular" pitchFamily="34" charset="-120"/>
              </a:rPr>
              <a:t>• Persistent OME &gt;3 months + bilateral hearing loss ≥25 dB
• Speech or language delay attributed to hearing loss
• Bilateral OME in children with Down’s syndrome or cleft palate</a:t>
            </a:r>
            <a:endParaRPr lang="en-US" sz="1575" dirty="0"/>
          </a:p>
        </p:txBody>
      </p:sp>
      <p:sp>
        <p:nvSpPr>
          <p:cNvPr id="13" name="SK-11-text-12"/>
          <p:cNvSpPr/>
          <p:nvPr/>
        </p:nvSpPr>
        <p:spPr>
          <a:xfrm>
            <a:off x="228600" y="6629400"/>
            <a:ext cx="10458450" cy="171450"/>
          </a:xfrm>
          <a:prstGeom prst="rect">
            <a:avLst/>
          </a:prstGeom>
          <a:noFill/>
          <a:ln/>
        </p:spPr>
        <p:txBody>
          <a:bodyPr vert="horz" wrap="none" lIns="0" tIns="0" rIns="0" bIns="0" rtlCol="0" anchor="ctr"/>
          <a:lstStyle/>
          <a:p>
            <a:pPr marL="0" indent="0">
              <a:lnSpc>
                <a:spcPts val="1350"/>
              </a:lnSpc>
              <a:buNone/>
            </a:pPr>
            <a:r>
              <a:rPr lang="en-US" sz="1125" dirty="0">
                <a:solidFill>
                  <a:srgbClr val="FFFFFF"/>
                </a:solidFill>
                <a:latin typeface="Roboto-Regular" pitchFamily="34" charset="0"/>
                <a:ea typeface="Roboto-Regular" pitchFamily="34" charset="-122"/>
                <a:cs typeface="Roboto-Regular" pitchFamily="34" charset="-120"/>
              </a:rPr>
              <a:t>Bradford VTS · The Eardrum Made Simple · Educational Use Only</a:t>
            </a:r>
            <a:endParaRPr lang="en-US" sz="1125" dirty="0"/>
          </a:p>
        </p:txBody>
      </p:sp>
      <p:sp>
        <p:nvSpPr>
          <p:cNvPr id="14" name="SK-11-text-13"/>
          <p:cNvSpPr/>
          <p:nvPr/>
        </p:nvSpPr>
        <p:spPr>
          <a:xfrm rot="300000">
            <a:off x="10314555" y="2995154"/>
            <a:ext cx="1877445" cy="322832"/>
          </a:xfrm>
          <a:prstGeom prst="rect">
            <a:avLst/>
          </a:prstGeom>
          <a:noFill/>
          <a:ln/>
        </p:spPr>
        <p:txBody>
          <a:bodyPr vert="horz" wrap="none" lIns="0" tIns="0" rIns="0" bIns="0" rtlCol="0" anchor="ctr"/>
          <a:lstStyle/>
          <a:p>
            <a:pPr marL="0" indent="0">
              <a:lnSpc>
                <a:spcPts val="1260"/>
              </a:lnSpc>
              <a:buNone/>
            </a:pPr>
            <a:r>
              <a:rPr lang="en-US" sz="1050" dirty="0">
                <a:solidFill>
                  <a:srgbClr val="FFFFFF"/>
                </a:solidFill>
                <a:latin typeface="Roboto-BoldItalic" pitchFamily="34" charset="0"/>
                <a:ea typeface="Roboto-BoldItalic" pitchFamily="34" charset="-122"/>
                <a:cs typeface="Roboto-BoldItalic" pitchFamily="34" charset="-120"/>
              </a:rPr>
              <a:t>Surgical: GA required</a:t>
            </a:r>
            <a:endParaRPr lang="en-US" sz="1050" dirty="0"/>
          </a:p>
        </p:txBody>
      </p:sp>
      <p:sp>
        <p:nvSpPr>
          <p:cNvPr id="15" name="SK-11-text-14"/>
          <p:cNvSpPr/>
          <p:nvPr/>
        </p:nvSpPr>
        <p:spPr>
          <a:xfrm>
            <a:off x="657225" y="4200525"/>
            <a:ext cx="3708946" cy="1554956"/>
          </a:xfrm>
          <a:prstGeom prst="rect">
            <a:avLst/>
          </a:prstGeom>
          <a:noFill/>
          <a:ln/>
        </p:spPr>
        <p:txBody>
          <a:bodyPr vert="horz" wrap="none" lIns="0" tIns="0" rIns="0" bIns="0" rtlCol="0" anchor="ctr"/>
          <a:lstStyle/>
          <a:p>
            <a:pPr marL="0" indent="0">
              <a:lnSpc>
                <a:spcPts val="1530"/>
              </a:lnSpc>
              <a:buNone/>
            </a:pPr>
            <a:r>
              <a:rPr lang="en-US" sz="1275" dirty="0">
                <a:solidFill>
                  <a:srgbClr val="1C202C"/>
                </a:solidFill>
                <a:latin typeface="Roboto-Regular" pitchFamily="34" charset="0"/>
                <a:ea typeface="Roboto-Regular" pitchFamily="34" charset="-122"/>
                <a:cs typeface="Roboto-Regular" pitchFamily="34" charset="-120"/>
              </a:rPr>
              <a:t>- Small ventilation tube inserted through
a tiny incision in the TM
- Bypasses dysfunctional Eustachian tube
- Equalises middle ear pressure
- Drains accumulated fluid
- Usually lasts 6–12 months before
natural extrusion
- 20% of children require reinsertion</a:t>
            </a:r>
            <a:endParaRPr lang="en-US" sz="1275" dirty="0"/>
          </a:p>
        </p:txBody>
      </p:sp>
      <p:sp>
        <p:nvSpPr>
          <p:cNvPr id="16" name="SK-11-text-15"/>
          <p:cNvSpPr/>
          <p:nvPr/>
        </p:nvSpPr>
        <p:spPr>
          <a:xfrm>
            <a:off x="4495800" y="4200525"/>
            <a:ext cx="3771900" cy="1943695"/>
          </a:xfrm>
          <a:prstGeom prst="rect">
            <a:avLst/>
          </a:prstGeom>
          <a:noFill/>
          <a:ln/>
        </p:spPr>
        <p:txBody>
          <a:bodyPr vert="horz" wrap="none" lIns="0" tIns="0" rIns="0" bIns="0" rtlCol="0" anchor="ctr"/>
          <a:lstStyle/>
          <a:p>
            <a:pPr marL="0" indent="0">
              <a:lnSpc>
                <a:spcPts val="1530"/>
              </a:lnSpc>
              <a:buNone/>
            </a:pPr>
            <a:r>
              <a:rPr lang="en-US" sz="1275" dirty="0">
                <a:solidFill>
                  <a:srgbClr val="1C202C"/>
                </a:solidFill>
                <a:latin typeface="Roboto-Regular" pitchFamily="34" charset="0"/>
                <a:ea typeface="Roboto-Regular" pitchFamily="34" charset="-122"/>
                <a:cs typeface="Roboto-Regular" pitchFamily="34" charset="-120"/>
              </a:rPr>
              <a:t>- Bathing: Fine — surface water poses no
risk
- Swimming: Earplugs advised for deep
diving or full submersion
- Flying: Completely fine — grommets help
equalise pressure
- School / normal activity: Resume
immediately
- Avoid forceful nose blowing immediately
post-op</a:t>
            </a:r>
            <a:endParaRPr lang="en-US" sz="1275" dirty="0"/>
          </a:p>
        </p:txBody>
      </p:sp>
      <p:sp>
        <p:nvSpPr>
          <p:cNvPr id="17" name="SK-11-text-16"/>
          <p:cNvSpPr/>
          <p:nvPr/>
        </p:nvSpPr>
        <p:spPr>
          <a:xfrm>
            <a:off x="8378130" y="4200525"/>
            <a:ext cx="3813721" cy="1554956"/>
          </a:xfrm>
          <a:prstGeom prst="rect">
            <a:avLst/>
          </a:prstGeom>
          <a:noFill/>
          <a:ln/>
        </p:spPr>
        <p:txBody>
          <a:bodyPr vert="horz" wrap="none" lIns="0" tIns="0" rIns="0" bIns="0" rtlCol="0" anchor="ctr"/>
          <a:lstStyle/>
          <a:p>
            <a:pPr marL="0" indent="0">
              <a:lnSpc>
                <a:spcPts val="1530"/>
              </a:lnSpc>
              <a:buNone/>
            </a:pPr>
            <a:r>
              <a:rPr lang="en-US" sz="1275" dirty="0">
                <a:solidFill>
                  <a:srgbClr val="1C202C"/>
                </a:solidFill>
                <a:latin typeface="Roboto-Regular" pitchFamily="34" charset="0"/>
                <a:ea typeface="Roboto-Regular" pitchFamily="34" charset="-122"/>
                <a:cs typeface="Roboto-Regular" pitchFamily="34" charset="-120"/>
              </a:rPr>
              <a:t>- Persistent perforation — occurs in
~2% of cases
- Typanosclerosis — white calcified
plaques on TM
- Recurrent OME after grommet extrusion
- Otorrhoea (discharge) — treat with
topical antibiotic drops
- Rarely: scarring or long-term TM changes</a:t>
            </a:r>
            <a:endParaRPr lang="en-US" sz="1275" dirty="0"/>
          </a:p>
        </p:txBody>
      </p:sp>
      <p:sp>
        <p:nvSpPr>
          <p:cNvPr id="18" name="SK-11-text-17"/>
          <p:cNvSpPr/>
          <p:nvPr/>
        </p:nvSpPr>
        <p:spPr>
          <a:xfrm rot="300000">
            <a:off x="10604648" y="3240910"/>
            <a:ext cx="1507915" cy="425591"/>
          </a:xfrm>
          <a:prstGeom prst="rect">
            <a:avLst/>
          </a:prstGeom>
          <a:noFill/>
          <a:ln/>
        </p:spPr>
        <p:txBody>
          <a:bodyPr vert="horz" wrap="none" lIns="0" tIns="0" rIns="0" bIns="0" rtlCol="0" anchor="ctr"/>
          <a:lstStyle/>
          <a:p>
            <a:pPr marL="0" indent="0">
              <a:lnSpc>
                <a:spcPts val="1170"/>
              </a:lnSpc>
              <a:buNone/>
            </a:pPr>
            <a:r>
              <a:rPr lang="en-US" sz="975" dirty="0">
                <a:solidFill>
                  <a:srgbClr val="1C202C"/>
                </a:solidFill>
                <a:latin typeface="Roboto-Regular" pitchFamily="34" charset="0"/>
                <a:ea typeface="Roboto-Regular" pitchFamily="34" charset="-122"/>
                <a:cs typeface="Roboto-Regular" pitchFamily="34" charset="-120"/>
              </a:rPr>
              <a:t>Day case procedure,
usually &lt;30 min</a:t>
            </a:r>
            <a:endParaRPr lang="en-US" sz="975" dirty="0"/>
          </a:p>
        </p:txBody>
      </p:sp>
      <p:sp>
        <p:nvSpPr>
          <p:cNvPr id="19" name="SK-11-text-18"/>
          <p:cNvSpPr/>
          <p:nvPr/>
        </p:nvSpPr>
        <p:spPr>
          <a:xfrm>
            <a:off x="10306050" y="6648450"/>
            <a:ext cx="1718221" cy="173385"/>
          </a:xfrm>
          <a:prstGeom prst="rect">
            <a:avLst/>
          </a:prstGeom>
          <a:noFill/>
          <a:ln/>
        </p:spPr>
        <p:txBody>
          <a:bodyPr vert="horz" wrap="none" lIns="0" tIns="0" rIns="0" bIns="0" rtlCol="0" anchor="ctr"/>
          <a:lstStyle/>
          <a:p>
            <a:pPr marL="0" indent="0" algn="r">
              <a:lnSpc>
                <a:spcPts val="1365"/>
              </a:lnSpc>
              <a:buNone/>
            </a:pPr>
            <a:r>
              <a:rPr lang="en-US" sz="1050" dirty="0">
                <a:solidFill>
                  <a:srgbClr val="FFFFFF"/>
                </a:solidFill>
                <a:latin typeface="Roboto-Regular" pitchFamily="34" charset="0"/>
                <a:ea typeface="Roboto-Regular" pitchFamily="34" charset="-122"/>
                <a:cs typeface="Roboto-Regular" pitchFamily="34" charset="-120"/>
              </a:rPr>
              <a:t>www.bradfordvts.co.uk</a:t>
            </a:r>
            <a:endParaRPr lang="en-US" sz="1050" dirty="0"/>
          </a:p>
        </p:txBody>
      </p:sp>
      <p:sp>
        <p:nvSpPr>
          <p:cNvPr id="20" name="SK-11-text-19"/>
          <p:cNvSpPr/>
          <p:nvPr/>
        </p:nvSpPr>
        <p:spPr>
          <a:xfrm>
            <a:off x="10953750" y="95250"/>
            <a:ext cx="1131540" cy="173385"/>
          </a:xfrm>
          <a:prstGeom prst="rect">
            <a:avLst/>
          </a:prstGeom>
          <a:noFill/>
          <a:ln/>
        </p:spPr>
        <p:txBody>
          <a:bodyPr vert="horz" wrap="none" lIns="0" tIns="0" rIns="0" bIns="0" rtlCol="0" anchor="ctr"/>
          <a:lstStyle/>
          <a:p>
            <a:pPr marL="0" indent="0" algn="r">
              <a:lnSpc>
                <a:spcPts val="1365"/>
              </a:lnSpc>
              <a:buNone/>
            </a:pPr>
            <a:r>
              <a:rPr lang="en-US" sz="1050" dirty="0">
                <a:solidFill>
                  <a:srgbClr val="FFFFFF"/>
                </a:solidFill>
                <a:latin typeface="Roboto-Regular" pitchFamily="34" charset="0"/>
                <a:ea typeface="Roboto-Regular" pitchFamily="34" charset="-122"/>
                <a:cs typeface="Roboto-Regular" pitchFamily="34" charset="-120"/>
              </a:rPr>
              <a:t>Slide 11 of 15</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12-text-2"/>
          <p:cNvSpPr/>
          <p:nvPr/>
        </p:nvSpPr>
        <p:spPr>
          <a:xfrm>
            <a:off x="228600" y="123825"/>
            <a:ext cx="11887200" cy="381000"/>
          </a:xfrm>
          <a:prstGeom prst="rect">
            <a:avLst/>
          </a:prstGeom>
          <a:noFill/>
          <a:ln/>
        </p:spPr>
        <p:txBody>
          <a:bodyPr vert="horz" wrap="none" lIns="0" tIns="0" rIns="0" bIns="0" rtlCol="0" anchor="ctr"/>
          <a:lstStyle/>
          <a:p>
            <a:pPr marL="0" indent="0" algn="l">
              <a:lnSpc>
                <a:spcPts val="3000"/>
              </a:lnSpc>
              <a:buNone/>
            </a:pPr>
            <a:r>
              <a:rPr lang="en-US" sz="3000" dirty="0">
                <a:solidFill>
                  <a:srgbClr val="FFFFFF"/>
                </a:solidFill>
                <a:latin typeface="Arial-Black" pitchFamily="34" charset="0"/>
                <a:ea typeface="Arial-Black" pitchFamily="34" charset="-122"/>
                <a:cs typeface="Arial-Black" pitchFamily="34" charset="-120"/>
              </a:rPr>
              <a:t>AKT Pearls for the Eardrum</a:t>
            </a:r>
            <a:endParaRPr lang="en-US" sz="3000" dirty="0"/>
          </a:p>
        </p:txBody>
      </p:sp>
      <p:sp>
        <p:nvSpPr>
          <p:cNvPr id="4" name="SK-12-text-3"/>
          <p:cNvSpPr/>
          <p:nvPr/>
        </p:nvSpPr>
        <p:spPr>
          <a:xfrm>
            <a:off x="590550" y="876300"/>
            <a:ext cx="10241280" cy="319980"/>
          </a:xfrm>
          <a:prstGeom prst="rect">
            <a:avLst/>
          </a:prstGeom>
          <a:noFill/>
          <a:ln/>
        </p:spPr>
        <p:txBody>
          <a:bodyPr vert="horz" wrap="none" lIns="0" tIns="0" rIns="0" bIns="0" rtlCol="0" anchor="ctr"/>
          <a:lstStyle/>
          <a:p>
            <a:pPr marL="0" indent="0" algn="l">
              <a:lnSpc>
                <a:spcPts val="2520"/>
              </a:lnSpc>
              <a:buNone/>
            </a:pPr>
            <a:r>
              <a:rPr lang="en-US" sz="2100" b="1" dirty="0">
                <a:solidFill>
                  <a:srgbClr val="333333"/>
                </a:solidFill>
              </a:rPr>
              <a:t>What the AKT Expects You to Know</a:t>
            </a:r>
            <a:endParaRPr lang="en-US" sz="2100" dirty="0"/>
          </a:p>
        </p:txBody>
      </p:sp>
      <p:sp>
        <p:nvSpPr>
          <p:cNvPr id="5" name="SK-12-text-4"/>
          <p:cNvSpPr/>
          <p:nvPr/>
        </p:nvSpPr>
        <p:spPr>
          <a:xfrm>
            <a:off x="6096000" y="266700"/>
            <a:ext cx="4672905" cy="240060"/>
          </a:xfrm>
          <a:prstGeom prst="rect">
            <a:avLst/>
          </a:prstGeom>
          <a:noFill/>
          <a:ln/>
        </p:spPr>
        <p:txBody>
          <a:bodyPr vert="horz" wrap="none" lIns="0" tIns="0" rIns="0" bIns="0" rtlCol="0" anchor="ctr"/>
          <a:lstStyle/>
          <a:p>
            <a:pPr marL="0" indent="0" algn="r">
              <a:lnSpc>
                <a:spcPts val="1890"/>
              </a:lnSpc>
              <a:buNone/>
            </a:pPr>
            <a:r>
              <a:rPr lang="en-US" sz="1575" dirty="0">
                <a:solidFill>
                  <a:srgbClr val="FFFFFF"/>
                </a:solidFill>
                <a:latin typeface="Trebuchet-BoldItalic" pitchFamily="34" charset="0"/>
                <a:ea typeface="Trebuchet-BoldItalic" pitchFamily="34" charset="-122"/>
                <a:cs typeface="Trebuchet-BoldItalic" pitchFamily="34" charset="-120"/>
              </a:rPr>
              <a:t>High-Yield Exam Facts for GP Trainees</a:t>
            </a:r>
            <a:endParaRPr lang="en-US" sz="1575" dirty="0"/>
          </a:p>
        </p:txBody>
      </p:sp>
      <p:sp>
        <p:nvSpPr>
          <p:cNvPr id="6" name="SK-12-text-5"/>
          <p:cNvSpPr/>
          <p:nvPr/>
        </p:nvSpPr>
        <p:spPr>
          <a:xfrm>
            <a:off x="711398" y="6162675"/>
            <a:ext cx="10749855" cy="217140"/>
          </a:xfrm>
          <a:prstGeom prst="rect">
            <a:avLst/>
          </a:prstGeom>
          <a:noFill/>
          <a:ln/>
        </p:spPr>
        <p:txBody>
          <a:bodyPr vert="horz" wrap="none" lIns="0" tIns="0" rIns="0" bIns="0" rtlCol="0" anchor="ctr"/>
          <a:lstStyle/>
          <a:p>
            <a:pPr marL="0" indent="0" algn="ctr">
              <a:lnSpc>
                <a:spcPts val="1710"/>
              </a:lnSpc>
              <a:buNone/>
            </a:pPr>
            <a:r>
              <a:rPr lang="en-US" sz="1425" dirty="0">
                <a:solidFill>
                  <a:srgbClr val="333333"/>
                </a:solidFill>
                <a:latin typeface="ArialNarrow-BoldItalic" pitchFamily="34" charset="0"/>
                <a:ea typeface="ArialNarrow-BoldItalic" pitchFamily="34" charset="-122"/>
                <a:cs typeface="ArialNarrow-BoldItalic" pitchFamily="34" charset="-120"/>
              </a:rPr>
              <a:t>Remember: Attic perforation = urgent ENT. Type B tympanogram ≠ always OME — check ECV.</a:t>
            </a:r>
            <a:endParaRPr lang="en-US" sz="1425" dirty="0"/>
          </a:p>
        </p:txBody>
      </p:sp>
      <p:sp>
        <p:nvSpPr>
          <p:cNvPr id="7" name="SK-12-text-6"/>
          <p:cNvSpPr/>
          <p:nvPr/>
        </p:nvSpPr>
        <p:spPr>
          <a:xfrm>
            <a:off x="657225" y="1733550"/>
            <a:ext cx="2535436" cy="377130"/>
          </a:xfrm>
          <a:prstGeom prst="rect">
            <a:avLst/>
          </a:prstGeom>
          <a:noFill/>
          <a:ln/>
        </p:spPr>
        <p:txBody>
          <a:bodyPr vert="horz" wrap="none" lIns="0" tIns="0" rIns="0" bIns="0" rtlCol="0" anchor="ctr"/>
          <a:lstStyle/>
          <a:p>
            <a:pPr marL="0" indent="0" algn="l">
              <a:lnSpc>
                <a:spcPts val="1485"/>
              </a:lnSpc>
              <a:buNone/>
            </a:pPr>
            <a:r>
              <a:rPr lang="en-US" sz="1350" dirty="0">
                <a:solidFill>
                  <a:srgbClr val="333333"/>
                </a:solidFill>
              </a:rPr>
              <a:t>Type B Tympanogram =
Flat Trace</a:t>
            </a:r>
            <a:endParaRPr lang="en-US" sz="1350" dirty="0"/>
          </a:p>
        </p:txBody>
      </p:sp>
      <p:sp>
        <p:nvSpPr>
          <p:cNvPr id="8" name="SK-12-text-7"/>
          <p:cNvSpPr/>
          <p:nvPr/>
        </p:nvSpPr>
        <p:spPr>
          <a:xfrm>
            <a:off x="4552950" y="1838325"/>
            <a:ext cx="3143250" cy="377130"/>
          </a:xfrm>
          <a:prstGeom prst="rect">
            <a:avLst/>
          </a:prstGeom>
          <a:noFill/>
          <a:ln/>
        </p:spPr>
        <p:txBody>
          <a:bodyPr vert="horz" wrap="none" lIns="0" tIns="0" rIns="0" bIns="0" rtlCol="0" anchor="ctr"/>
          <a:lstStyle/>
          <a:p>
            <a:pPr marL="0" indent="0" algn="l">
              <a:lnSpc>
                <a:spcPts val="1485"/>
              </a:lnSpc>
              <a:buNone/>
            </a:pPr>
            <a:r>
              <a:rPr lang="en-US" sz="1350" dirty="0">
                <a:solidFill>
                  <a:srgbClr val="333333"/>
                </a:solidFill>
              </a:rPr>
              <a:t>Type C = Negative Middle
Negative Middle Ear Pressure</a:t>
            </a:r>
            <a:endParaRPr lang="en-US" sz="1350" dirty="0"/>
          </a:p>
        </p:txBody>
      </p:sp>
      <p:sp>
        <p:nvSpPr>
          <p:cNvPr id="9" name="SK-12-text-8"/>
          <p:cNvSpPr/>
          <p:nvPr/>
        </p:nvSpPr>
        <p:spPr>
          <a:xfrm>
            <a:off x="8458200" y="1809750"/>
            <a:ext cx="3258443" cy="377130"/>
          </a:xfrm>
          <a:prstGeom prst="rect">
            <a:avLst/>
          </a:prstGeom>
          <a:noFill/>
          <a:ln/>
        </p:spPr>
        <p:txBody>
          <a:bodyPr vert="horz" wrap="none" lIns="0" tIns="0" rIns="0" bIns="0" rtlCol="0" anchor="ctr"/>
          <a:lstStyle/>
          <a:p>
            <a:pPr marL="0" indent="0" algn="l">
              <a:lnSpc>
                <a:spcPts val="1485"/>
              </a:lnSpc>
              <a:buNone/>
            </a:pPr>
            <a:r>
              <a:rPr lang="en-US" sz="1350" dirty="0">
                <a:solidFill>
                  <a:srgbClr val="333333"/>
                </a:solidFill>
              </a:rPr>
              <a:t>Type As = Shallow, Reduced
Shallow, Reduced Compliance</a:t>
            </a:r>
            <a:endParaRPr lang="en-US" sz="1350" dirty="0"/>
          </a:p>
        </p:txBody>
      </p:sp>
      <p:sp>
        <p:nvSpPr>
          <p:cNvPr id="10" name="SK-12-text-9"/>
          <p:cNvSpPr/>
          <p:nvPr/>
        </p:nvSpPr>
        <p:spPr>
          <a:xfrm>
            <a:off x="657225" y="3962400"/>
            <a:ext cx="2839343" cy="377130"/>
          </a:xfrm>
          <a:prstGeom prst="rect">
            <a:avLst/>
          </a:prstGeom>
          <a:noFill/>
          <a:ln/>
        </p:spPr>
        <p:txBody>
          <a:bodyPr vert="horz" wrap="none" lIns="0" tIns="0" rIns="0" bIns="0" rtlCol="0" anchor="ctr"/>
          <a:lstStyle/>
          <a:p>
            <a:pPr marL="0" indent="0" algn="l">
              <a:lnSpc>
                <a:spcPts val="1485"/>
              </a:lnSpc>
              <a:buNone/>
            </a:pPr>
            <a:r>
              <a:rPr lang="en-US" sz="1350" dirty="0">
                <a:solidFill>
                  <a:srgbClr val="333333"/>
                </a:solidFill>
              </a:rPr>
              <a:t>Perforation Safety Rule
Central vs Attic Perforation</a:t>
            </a:r>
            <a:endParaRPr lang="en-US" sz="1350" dirty="0"/>
          </a:p>
        </p:txBody>
      </p:sp>
      <p:sp>
        <p:nvSpPr>
          <p:cNvPr id="11" name="SK-12-text-10"/>
          <p:cNvSpPr/>
          <p:nvPr/>
        </p:nvSpPr>
        <p:spPr>
          <a:xfrm>
            <a:off x="4552950" y="3895725"/>
            <a:ext cx="5760720" cy="171450"/>
          </a:xfrm>
          <a:prstGeom prst="rect">
            <a:avLst/>
          </a:prstGeom>
          <a:noFill/>
          <a:ln/>
        </p:spPr>
        <p:txBody>
          <a:bodyPr vert="horz" wrap="none" lIns="0" tIns="0" rIns="0" bIns="0" rtlCol="0" anchor="ctr"/>
          <a:lstStyle/>
          <a:p>
            <a:pPr marL="0" indent="0" algn="l">
              <a:lnSpc>
                <a:spcPts val="1350"/>
              </a:lnSpc>
              <a:buNone/>
            </a:pPr>
            <a:r>
              <a:rPr lang="en-US" sz="1350" dirty="0">
                <a:solidFill>
                  <a:srgbClr val="333333"/>
                </a:solidFill>
              </a:rPr>
              <a:t>Carhart Notch = Otosclerosis</a:t>
            </a:r>
            <a:endParaRPr lang="en-US" sz="1350" dirty="0"/>
          </a:p>
        </p:txBody>
      </p:sp>
      <p:sp>
        <p:nvSpPr>
          <p:cNvPr id="12" name="SK-12-text-11"/>
          <p:cNvSpPr/>
          <p:nvPr/>
        </p:nvSpPr>
        <p:spPr>
          <a:xfrm>
            <a:off x="8458200" y="3752850"/>
            <a:ext cx="2818358" cy="377130"/>
          </a:xfrm>
          <a:prstGeom prst="rect">
            <a:avLst/>
          </a:prstGeom>
          <a:noFill/>
          <a:ln/>
        </p:spPr>
        <p:txBody>
          <a:bodyPr vert="horz" wrap="none" lIns="0" tIns="0" rIns="0" bIns="0" rtlCol="0" anchor="ctr"/>
          <a:lstStyle/>
          <a:p>
            <a:pPr marL="0" indent="0" algn="l">
              <a:lnSpc>
                <a:spcPts val="1485"/>
              </a:lnSpc>
              <a:buNone/>
            </a:pPr>
            <a:r>
              <a:rPr lang="en-US" sz="1350" dirty="0">
                <a:solidFill>
                  <a:srgbClr val="333333"/>
                </a:solidFill>
              </a:rPr>
              <a:t>Grommet Referral — NICE
NG233 (2023)</a:t>
            </a:r>
            <a:endParaRPr lang="en-US" sz="1350" dirty="0"/>
          </a:p>
        </p:txBody>
      </p:sp>
      <p:sp>
        <p:nvSpPr>
          <p:cNvPr id="13" name="SK-12-text-12"/>
          <p:cNvSpPr/>
          <p:nvPr/>
        </p:nvSpPr>
        <p:spPr>
          <a:xfrm>
            <a:off x="657225" y="1219200"/>
            <a:ext cx="11534775" cy="228600"/>
          </a:xfrm>
          <a:prstGeom prst="rect">
            <a:avLst/>
          </a:prstGeom>
          <a:noFill/>
          <a:ln/>
        </p:spPr>
        <p:txBody>
          <a:bodyPr vert="horz" wrap="none" lIns="0" tIns="0" rIns="0" bIns="0" rtlCol="0" anchor="ctr"/>
          <a:lstStyle/>
          <a:p>
            <a:pPr marL="0" indent="0" algn="l">
              <a:lnSpc>
                <a:spcPts val="1800"/>
              </a:lnSpc>
              <a:buNone/>
            </a:pPr>
            <a:r>
              <a:rPr lang="en-US" sz="1500" i="1" dirty="0">
                <a:solidFill>
                  <a:srgbClr val="808080"/>
                </a:solidFill>
              </a:rPr>
              <a:t>Tympanograms · Perforations · Carhart Notch · Grommet Thresholds</a:t>
            </a:r>
            <a:endParaRPr lang="en-US" sz="1500" dirty="0"/>
          </a:p>
        </p:txBody>
      </p:sp>
      <p:sp>
        <p:nvSpPr>
          <p:cNvPr id="14" name="SK-12-text-13"/>
          <p:cNvSpPr/>
          <p:nvPr/>
        </p:nvSpPr>
        <p:spPr>
          <a:xfrm>
            <a:off x="657225" y="2276475"/>
            <a:ext cx="3614738" cy="1188541"/>
          </a:xfrm>
          <a:prstGeom prst="rect">
            <a:avLst/>
          </a:prstGeom>
          <a:noFill/>
          <a:ln/>
        </p:spPr>
        <p:txBody>
          <a:bodyPr vert="horz" wrap="none" lIns="0" tIns="0" rIns="0" bIns="0" rtlCol="0" anchor="ctr"/>
          <a:lstStyle/>
          <a:p>
            <a:pPr marL="0" indent="0" algn="l">
              <a:lnSpc>
                <a:spcPts val="1560"/>
              </a:lnSpc>
              <a:buNone/>
            </a:pPr>
            <a:r>
              <a:rPr lang="en-US" sz="1200" dirty="0">
                <a:solidFill>
                  <a:srgbClr val="333333"/>
                </a:solidFill>
              </a:rPr>
              <a:t>- No peak detected;
- Think: OME (glue ear), TM perforation, or
impacted wax
- Check ECV (ear canal volume) to
distinguish: large ECV = perforation;
normal ECV = fluid</a:t>
            </a:r>
            <a:endParaRPr lang="en-US" sz="1200" dirty="0"/>
          </a:p>
        </p:txBody>
      </p:sp>
      <p:sp>
        <p:nvSpPr>
          <p:cNvPr id="15" name="SK-12-text-14"/>
          <p:cNvSpPr/>
          <p:nvPr/>
        </p:nvSpPr>
        <p:spPr>
          <a:xfrm>
            <a:off x="4552950" y="2352675"/>
            <a:ext cx="3331815" cy="792361"/>
          </a:xfrm>
          <a:prstGeom prst="rect">
            <a:avLst/>
          </a:prstGeom>
          <a:noFill/>
          <a:ln/>
        </p:spPr>
        <p:txBody>
          <a:bodyPr vert="horz" wrap="none" lIns="0" tIns="0" rIns="0" bIns="0" rtlCol="0" anchor="ctr"/>
          <a:lstStyle/>
          <a:p>
            <a:pPr marL="0" indent="0" algn="l">
              <a:lnSpc>
                <a:spcPts val="1560"/>
              </a:lnSpc>
              <a:buNone/>
            </a:pPr>
            <a:r>
              <a:rPr lang="en-US" sz="1200" dirty="0">
                <a:solidFill>
                  <a:srgbClr val="333333"/>
                </a:solidFill>
              </a:rPr>
              <a:t>- Peak shifted to &lt; -100 daPa
- Think: Eustachian tube dysfunction or
early OME
- TM likely retracted</a:t>
            </a:r>
            <a:endParaRPr lang="en-US" sz="1200" dirty="0"/>
          </a:p>
        </p:txBody>
      </p:sp>
      <p:sp>
        <p:nvSpPr>
          <p:cNvPr id="16" name="SK-12-text-15"/>
          <p:cNvSpPr/>
          <p:nvPr/>
        </p:nvSpPr>
        <p:spPr>
          <a:xfrm>
            <a:off x="8458200" y="2352675"/>
            <a:ext cx="3593753" cy="594271"/>
          </a:xfrm>
          <a:prstGeom prst="rect">
            <a:avLst/>
          </a:prstGeom>
          <a:noFill/>
          <a:ln/>
        </p:spPr>
        <p:txBody>
          <a:bodyPr vert="horz" wrap="none" lIns="0" tIns="0" rIns="0" bIns="0" rtlCol="0" anchor="ctr"/>
          <a:lstStyle/>
          <a:p>
            <a:pPr marL="0" indent="0" algn="l">
              <a:lnSpc>
                <a:spcPts val="1560"/>
              </a:lnSpc>
              <a:buNone/>
            </a:pPr>
            <a:r>
              <a:rPr lang="en-US" sz="1200" dirty="0">
                <a:solidFill>
                  <a:srgbClr val="333333"/>
                </a:solidFill>
              </a:rPr>
              <a:t>- Low-amplitude peak
- Think: Otosclerosis or tympanosclerosis
- Stapes fixation limits TM movement</a:t>
            </a:r>
            <a:endParaRPr lang="en-US" sz="1200" dirty="0"/>
          </a:p>
        </p:txBody>
      </p:sp>
      <p:sp>
        <p:nvSpPr>
          <p:cNvPr id="17" name="SK-12-text-16"/>
          <p:cNvSpPr/>
          <p:nvPr/>
        </p:nvSpPr>
        <p:spPr>
          <a:xfrm>
            <a:off x="657225" y="4514850"/>
            <a:ext cx="3478411" cy="1188541"/>
          </a:xfrm>
          <a:prstGeom prst="rect">
            <a:avLst/>
          </a:prstGeom>
          <a:noFill/>
          <a:ln/>
        </p:spPr>
        <p:txBody>
          <a:bodyPr vert="horz" wrap="none" lIns="0" tIns="0" rIns="0" bIns="0" rtlCol="0" anchor="ctr"/>
          <a:lstStyle/>
          <a:p>
            <a:pPr marL="0" indent="0" algn="l">
              <a:lnSpc>
                <a:spcPts val="1560"/>
              </a:lnSpc>
              <a:buNone/>
            </a:pPr>
            <a:r>
              <a:rPr lang="en-US" sz="1200" dirty="0">
                <a:solidFill>
                  <a:srgbClr val="333333"/>
                </a:solidFill>
              </a:rPr>
              <a:t>- Central = SAFE — usually post-AOM or
trauma; 80–90% heal spontaneously in
6–8 weeks
- Attic / Marginal = UNSAFE —
cholesteatoma until proven otherwise
- Δ Attic perforation → Urgent ENT referral</a:t>
            </a:r>
            <a:endParaRPr lang="en-US" sz="1200" dirty="0"/>
          </a:p>
        </p:txBody>
      </p:sp>
      <p:sp>
        <p:nvSpPr>
          <p:cNvPr id="18" name="SK-12-text-17"/>
          <p:cNvSpPr/>
          <p:nvPr/>
        </p:nvSpPr>
        <p:spPr>
          <a:xfrm>
            <a:off x="4552950" y="4238625"/>
            <a:ext cx="3792736" cy="1386632"/>
          </a:xfrm>
          <a:prstGeom prst="rect">
            <a:avLst/>
          </a:prstGeom>
          <a:noFill/>
          <a:ln/>
        </p:spPr>
        <p:txBody>
          <a:bodyPr vert="horz" wrap="none" lIns="0" tIns="0" rIns="0" bIns="0" rtlCol="0" anchor="ctr"/>
          <a:lstStyle/>
          <a:p>
            <a:pPr marL="0" indent="0" algn="l">
              <a:lnSpc>
                <a:spcPts val="1560"/>
              </a:lnSpc>
              <a:buNone/>
            </a:pPr>
            <a:r>
              <a:rPr lang="en-US" sz="1200" dirty="0">
                <a:solidFill>
                  <a:srgbClr val="333333"/>
                </a:solidFill>
              </a:rPr>
              <a:t>- Dip in bone conduction at 2 kHz on pure
tone audiogram
- Mechanical artefact of stapes fixation — not
true sensorineural loss
- Associated with progressive conductive
hearing loss, normal TM
- Management: hearing aids or stapedectomy</a:t>
            </a:r>
            <a:endParaRPr lang="en-US" sz="1200" dirty="0"/>
          </a:p>
        </p:txBody>
      </p:sp>
      <p:sp>
        <p:nvSpPr>
          <p:cNvPr id="19" name="SK-12-text-18"/>
          <p:cNvSpPr/>
          <p:nvPr/>
        </p:nvSpPr>
        <p:spPr>
          <a:xfrm>
            <a:off x="8357146" y="4343400"/>
            <a:ext cx="3834705" cy="1386632"/>
          </a:xfrm>
          <a:prstGeom prst="rect">
            <a:avLst/>
          </a:prstGeom>
          <a:noFill/>
          <a:ln/>
        </p:spPr>
        <p:txBody>
          <a:bodyPr vert="horz" wrap="none" lIns="0" tIns="0" rIns="0" bIns="0" rtlCol="0" anchor="ctr"/>
          <a:lstStyle/>
          <a:p>
            <a:pPr marL="0" indent="0" algn="l">
              <a:lnSpc>
                <a:spcPts val="1560"/>
              </a:lnSpc>
              <a:buNone/>
            </a:pPr>
            <a:r>
              <a:rPr lang="en-US" sz="1200" dirty="0">
                <a:solidFill>
                  <a:srgbClr val="333333"/>
                </a:solidFill>
              </a:rPr>
              <a:t>- Refer if: persistent OME &gt; 3 months AND
bilateral hearing loss ≥ 25 dB
- Δ Previous threshold was lower — updated
in August 2023
- Also refer: Down's syndrome or cleft palate
with bilateral OME regardless of threshold
- Do NOT rush to grommets — watch wait first</a:t>
            </a:r>
            <a:endParaRPr lang="en-US" sz="1200" dirty="0"/>
          </a:p>
        </p:txBody>
      </p:sp>
      <p:sp>
        <p:nvSpPr>
          <p:cNvPr id="20" name="SK-12-text-19"/>
          <p:cNvSpPr/>
          <p:nvPr/>
        </p:nvSpPr>
        <p:spPr>
          <a:xfrm>
            <a:off x="9394478" y="6638925"/>
            <a:ext cx="2797373" cy="142875"/>
          </a:xfrm>
          <a:prstGeom prst="rect">
            <a:avLst/>
          </a:prstGeom>
          <a:noFill/>
          <a:ln/>
        </p:spPr>
        <p:txBody>
          <a:bodyPr vert="horz" wrap="none" lIns="0" tIns="0" rIns="0" bIns="0" rtlCol="0" anchor="ctr"/>
          <a:lstStyle/>
          <a:p>
            <a:pPr marL="0" indent="0" algn="r">
              <a:lnSpc>
                <a:spcPts val="1125"/>
              </a:lnSpc>
              <a:buNone/>
            </a:pPr>
            <a:r>
              <a:rPr lang="en-US" sz="1125" dirty="0">
                <a:solidFill>
                  <a:srgbClr val="FFFFFF"/>
                </a:solidFill>
                <a:latin typeface="ArialNarrow-Italic" pitchFamily="34" charset="0"/>
                <a:ea typeface="ArialNarrow-Italic" pitchFamily="34" charset="-122"/>
                <a:cs typeface="ArialNarrow-Italic" pitchFamily="34" charset="-120"/>
              </a:rPr>
              <a:t>www.bradfordvts.co.uk · May 2026</a:t>
            </a:r>
            <a:endParaRPr lang="en-US" sz="1125" dirty="0"/>
          </a:p>
        </p:txBody>
      </p:sp>
      <p:sp>
        <p:nvSpPr>
          <p:cNvPr id="21" name="SK-12-text-20"/>
          <p:cNvSpPr/>
          <p:nvPr/>
        </p:nvSpPr>
        <p:spPr>
          <a:xfrm>
            <a:off x="161925" y="6638925"/>
            <a:ext cx="8743950" cy="142875"/>
          </a:xfrm>
          <a:prstGeom prst="rect">
            <a:avLst/>
          </a:prstGeom>
          <a:noFill/>
          <a:ln/>
        </p:spPr>
        <p:txBody>
          <a:bodyPr vert="horz" wrap="none" lIns="0" tIns="0" rIns="0" bIns="0" rtlCol="0" anchor="ctr"/>
          <a:lstStyle/>
          <a:p>
            <a:pPr marL="0" indent="0" algn="l">
              <a:lnSpc>
                <a:spcPts val="1125"/>
              </a:lnSpc>
              <a:buNone/>
            </a:pPr>
            <a:r>
              <a:rPr lang="en-US" sz="1125" dirty="0">
                <a:solidFill>
                  <a:srgbClr val="FFFFFF"/>
                </a:solidFill>
                <a:latin typeface="ArialNarrow-Italic" pitchFamily="34" charset="0"/>
                <a:ea typeface="ArialNarrow-Italic" pitchFamily="34" charset="-122"/>
                <a:cs typeface="ArialNarrow-Italic" pitchFamily="34" charset="-120"/>
              </a:rPr>
              <a:t>Bradford VTS · The Eardrum Made Simple · AKT Pearls</a:t>
            </a:r>
            <a:endParaRPr lang="en-US" sz="1125" dirty="0"/>
          </a:p>
        </p:txBody>
      </p:sp>
      <p:sp>
        <p:nvSpPr>
          <p:cNvPr id="22" name="SK-12-text-21"/>
          <p:cNvSpPr/>
          <p:nvPr/>
        </p:nvSpPr>
        <p:spPr>
          <a:xfrm>
            <a:off x="10781258" y="190500"/>
            <a:ext cx="1068586" cy="173385"/>
          </a:xfrm>
          <a:prstGeom prst="rect">
            <a:avLst/>
          </a:prstGeom>
          <a:noFill/>
          <a:ln/>
        </p:spPr>
        <p:txBody>
          <a:bodyPr vert="horz" wrap="none" lIns="0" tIns="0" rIns="0" bIns="0" rtlCol="0" anchor="ctr"/>
          <a:lstStyle/>
          <a:p>
            <a:pPr marL="0" indent="0" algn="ctr">
              <a:lnSpc>
                <a:spcPts val="1365"/>
              </a:lnSpc>
              <a:buNone/>
            </a:pPr>
            <a:r>
              <a:rPr lang="en-US" sz="975" dirty="0">
                <a:solidFill>
                  <a:srgbClr val="333333"/>
                </a:solidFill>
                <a:latin typeface="ArialNarrow-BoldItalic" pitchFamily="34" charset="0"/>
                <a:ea typeface="ArialNarrow-BoldItalic" pitchFamily="34" charset="-122"/>
                <a:cs typeface="ArialNarrow-BoldItalic" pitchFamily="34" charset="-120"/>
              </a:rPr>
              <a:t>Slide 12 of 15</a:t>
            </a:r>
            <a:endParaRPr lang="en-US" sz="97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9668173" y="2921496"/>
            <a:ext cx="536377" cy="452586"/>
          </a:xfrm>
          <a:prstGeom prst="rect">
            <a:avLst/>
          </a:prstGeom>
        </p:spPr>
      </p:pic>
      <p:pic>
        <p:nvPicPr>
          <p:cNvPr id="4" name="SK-13-img-3" descr="preencoded.png"/>
          <p:cNvPicPr>
            <a:picLocks noChangeAspect="1"/>
          </p:cNvPicPr>
          <p:nvPr/>
        </p:nvPicPr>
        <p:blipFill>
          <a:blip r:embed="rId5"/>
          <a:stretch>
            <a:fillRect/>
          </a:stretch>
        </p:blipFill>
        <p:spPr>
          <a:xfrm>
            <a:off x="5815459" y="2921496"/>
            <a:ext cx="548580" cy="452586"/>
          </a:xfrm>
          <a:prstGeom prst="rect">
            <a:avLst/>
          </a:prstGeom>
        </p:spPr>
      </p:pic>
      <p:pic>
        <p:nvPicPr>
          <p:cNvPr id="5" name="SK-13-img-4" descr="preencoded.png"/>
          <p:cNvPicPr>
            <a:picLocks noChangeAspect="1"/>
          </p:cNvPicPr>
          <p:nvPr/>
        </p:nvPicPr>
        <p:blipFill>
          <a:blip r:embed="rId6"/>
          <a:stretch>
            <a:fillRect/>
          </a:stretch>
        </p:blipFill>
        <p:spPr>
          <a:xfrm>
            <a:off x="1975098" y="2921496"/>
            <a:ext cx="524173" cy="452586"/>
          </a:xfrm>
          <a:prstGeom prst="rect">
            <a:avLst/>
          </a:prstGeom>
        </p:spPr>
      </p:pic>
      <p:pic>
        <p:nvPicPr>
          <p:cNvPr id="6" name="SK-13-img-5" descr="preencoded.png"/>
          <p:cNvPicPr>
            <a:picLocks noChangeAspect="1"/>
          </p:cNvPicPr>
          <p:nvPr/>
        </p:nvPicPr>
        <p:blipFill>
          <a:blip r:embed="rId7"/>
          <a:stretch>
            <a:fillRect/>
          </a:stretch>
        </p:blipFill>
        <p:spPr>
          <a:xfrm>
            <a:off x="9290298" y="767953"/>
            <a:ext cx="2401788" cy="1446907"/>
          </a:xfrm>
          <a:prstGeom prst="rect">
            <a:avLst/>
          </a:prstGeom>
        </p:spPr>
      </p:pic>
      <p:sp>
        <p:nvSpPr>
          <p:cNvPr id="7" name="SK-13-text-6"/>
          <p:cNvSpPr/>
          <p:nvPr/>
        </p:nvSpPr>
        <p:spPr>
          <a:xfrm>
            <a:off x="704850" y="914400"/>
            <a:ext cx="11487150" cy="425648"/>
          </a:xfrm>
          <a:prstGeom prst="rect">
            <a:avLst/>
          </a:prstGeom>
          <a:noFill/>
          <a:ln/>
        </p:spPr>
        <p:txBody>
          <a:bodyPr vert="horz" wrap="none" lIns="0" tIns="0" rIns="0" bIns="0" rtlCol="0" anchor="ctr"/>
          <a:lstStyle/>
          <a:p>
            <a:pPr marL="0" indent="0">
              <a:lnSpc>
                <a:spcPts val="3352"/>
              </a:lnSpc>
              <a:buNone/>
            </a:pPr>
            <a:r>
              <a:rPr lang="en-US" sz="3075" b="1" dirty="0">
                <a:solidFill>
                  <a:srgbClr val="3D3D3D"/>
                </a:solidFill>
                <a:latin typeface="Noto Sans KR" pitchFamily="34" charset="0"/>
                <a:ea typeface="Noto Sans KR" pitchFamily="34" charset="-122"/>
                <a:cs typeface="Noto Sans KR" pitchFamily="34" charset="-120"/>
              </a:rPr>
              <a:t>SCA Pearls: Communicating with Parents</a:t>
            </a:r>
            <a:endParaRPr lang="en-US" sz="3075" dirty="0"/>
          </a:p>
        </p:txBody>
      </p:sp>
      <p:sp>
        <p:nvSpPr>
          <p:cNvPr id="8" name="SK-13-text-7"/>
          <p:cNvSpPr/>
          <p:nvPr/>
        </p:nvSpPr>
        <p:spPr>
          <a:xfrm>
            <a:off x="714375" y="1428750"/>
            <a:ext cx="11477625" cy="307181"/>
          </a:xfrm>
          <a:prstGeom prst="rect">
            <a:avLst/>
          </a:prstGeom>
          <a:noFill/>
          <a:ln/>
        </p:spPr>
        <p:txBody>
          <a:bodyPr vert="horz" wrap="none" lIns="0" tIns="0" rIns="0" bIns="0" rtlCol="0" anchor="ctr"/>
          <a:lstStyle/>
          <a:p>
            <a:pPr marL="0" indent="0">
              <a:lnSpc>
                <a:spcPts val="2419"/>
              </a:lnSpc>
              <a:buNone/>
            </a:pPr>
            <a:r>
              <a:rPr lang="en-US" sz="1875" dirty="0">
                <a:solidFill>
                  <a:srgbClr val="787878"/>
                </a:solidFill>
                <a:latin typeface="Noto Sans KR" pitchFamily="34" charset="0"/>
                <a:ea typeface="Noto Sans KR" pitchFamily="34" charset="-122"/>
                <a:cs typeface="Noto Sans KR" pitchFamily="34" charset="-120"/>
              </a:rPr>
              <a:t>How to explain glue ear, hearing tests, and grommets in plain language</a:t>
            </a:r>
            <a:endParaRPr lang="en-US" sz="1875" dirty="0"/>
          </a:p>
        </p:txBody>
      </p:sp>
      <p:sp>
        <p:nvSpPr>
          <p:cNvPr id="9" name="SK-13-text-8"/>
          <p:cNvSpPr/>
          <p:nvPr/>
        </p:nvSpPr>
        <p:spPr>
          <a:xfrm>
            <a:off x="447675" y="142875"/>
            <a:ext cx="9555480" cy="249436"/>
          </a:xfrm>
          <a:prstGeom prst="rect">
            <a:avLst/>
          </a:prstGeom>
          <a:noFill/>
          <a:ln/>
        </p:spPr>
        <p:txBody>
          <a:bodyPr vert="horz" wrap="none" lIns="0" tIns="0" rIns="0" bIns="0" rtlCol="0" anchor="ctr"/>
          <a:lstStyle/>
          <a:p>
            <a:pPr marL="0" indent="0">
              <a:lnSpc>
                <a:spcPts val="1963"/>
              </a:lnSpc>
              <a:buNone/>
            </a:pPr>
            <a:r>
              <a:rPr lang="en-US" sz="1650" b="1" dirty="0">
                <a:solidFill>
                  <a:srgbClr val="FFFFFF"/>
                </a:solidFill>
                <a:latin typeface="Noto Sans KR" pitchFamily="34" charset="0"/>
                <a:ea typeface="Noto Sans KR" pitchFamily="34" charset="-122"/>
                <a:cs typeface="Noto Sans KR" pitchFamily="34" charset="-120"/>
              </a:rPr>
              <a:t>Bradford VTS · The Eardrum Made Simple</a:t>
            </a:r>
            <a:endParaRPr lang="en-US" sz="1650" dirty="0"/>
          </a:p>
        </p:txBody>
      </p:sp>
      <p:sp>
        <p:nvSpPr>
          <p:cNvPr id="10" name="SK-13-text-9"/>
          <p:cNvSpPr/>
          <p:nvPr/>
        </p:nvSpPr>
        <p:spPr>
          <a:xfrm>
            <a:off x="10803136" y="142875"/>
            <a:ext cx="1005780" cy="215354"/>
          </a:xfrm>
          <a:prstGeom prst="rect">
            <a:avLst/>
          </a:prstGeom>
          <a:noFill/>
          <a:ln/>
        </p:spPr>
        <p:txBody>
          <a:bodyPr vert="horz" wrap="none" lIns="0" tIns="0" rIns="0" bIns="0" rtlCol="0" anchor="ctr"/>
          <a:lstStyle/>
          <a:p>
            <a:pPr marL="0" indent="0" algn="ctr">
              <a:lnSpc>
                <a:spcPts val="1696"/>
              </a:lnSpc>
              <a:buNone/>
            </a:pPr>
            <a:r>
              <a:rPr lang="en-US" sz="1425" b="1" dirty="0">
                <a:solidFill>
                  <a:srgbClr val="000000"/>
                </a:solidFill>
                <a:latin typeface="Noto Sans KR" pitchFamily="34" charset="0"/>
                <a:ea typeface="Noto Sans KR" pitchFamily="34" charset="-122"/>
                <a:cs typeface="Noto Sans KR" pitchFamily="34" charset="-120"/>
              </a:rPr>
              <a:t>SCA Focus</a:t>
            </a:r>
            <a:endParaRPr lang="en-US" sz="1425" dirty="0"/>
          </a:p>
        </p:txBody>
      </p:sp>
      <p:sp>
        <p:nvSpPr>
          <p:cNvPr id="11" name="SK-13-text-10"/>
          <p:cNvSpPr/>
          <p:nvPr/>
        </p:nvSpPr>
        <p:spPr>
          <a:xfrm>
            <a:off x="622399" y="2495550"/>
            <a:ext cx="3279428" cy="192732"/>
          </a:xfrm>
          <a:prstGeom prst="rect">
            <a:avLst/>
          </a:prstGeom>
          <a:noFill/>
          <a:ln/>
        </p:spPr>
        <p:txBody>
          <a:bodyPr vert="horz" wrap="none" lIns="0" tIns="0" rIns="0" bIns="0" rtlCol="0" anchor="ctr"/>
          <a:lstStyle/>
          <a:p>
            <a:pPr marL="0" indent="0" algn="ctr">
              <a:lnSpc>
                <a:spcPts val="1517"/>
              </a:lnSpc>
              <a:buNone/>
            </a:pPr>
            <a:r>
              <a:rPr lang="en-US" sz="1275" b="1" dirty="0">
                <a:solidFill>
                  <a:srgbClr val="3D3D3D"/>
                </a:solidFill>
                <a:latin typeface="Noto Sans KR" pitchFamily="34" charset="0"/>
                <a:ea typeface="Noto Sans KR" pitchFamily="34" charset="-122"/>
                <a:cs typeface="Noto Sans KR" pitchFamily="34" charset="-120"/>
              </a:rPr>
              <a:t>SCENARIO 1 · GLUE EAR DIAGNOSIS</a:t>
            </a:r>
            <a:endParaRPr lang="en-US" sz="1275" dirty="0"/>
          </a:p>
        </p:txBody>
      </p:sp>
      <p:sp>
        <p:nvSpPr>
          <p:cNvPr id="12" name="SK-13-text-11"/>
          <p:cNvSpPr/>
          <p:nvPr/>
        </p:nvSpPr>
        <p:spPr>
          <a:xfrm>
            <a:off x="4528542" y="2495550"/>
            <a:ext cx="3258443" cy="192732"/>
          </a:xfrm>
          <a:prstGeom prst="rect">
            <a:avLst/>
          </a:prstGeom>
          <a:noFill/>
          <a:ln/>
        </p:spPr>
        <p:txBody>
          <a:bodyPr vert="horz" wrap="none" lIns="0" tIns="0" rIns="0" bIns="0" rtlCol="0" anchor="ctr"/>
          <a:lstStyle/>
          <a:p>
            <a:pPr marL="0" indent="0" algn="ctr">
              <a:lnSpc>
                <a:spcPts val="1517"/>
              </a:lnSpc>
              <a:buNone/>
            </a:pPr>
            <a:r>
              <a:rPr lang="en-US" sz="1275" b="1" dirty="0">
                <a:solidFill>
                  <a:srgbClr val="3D3D3D"/>
                </a:solidFill>
                <a:latin typeface="Noto Sans KR" pitchFamily="34" charset="0"/>
                <a:ea typeface="Noto Sans KR" pitchFamily="34" charset="-122"/>
                <a:cs typeface="Noto Sans KR" pitchFamily="34" charset="-120"/>
              </a:rPr>
              <a:t>SCENARIO 2 · AUDIOGRAM RESULTS</a:t>
            </a:r>
            <a:endParaRPr lang="en-US" sz="1275" dirty="0"/>
          </a:p>
        </p:txBody>
      </p:sp>
      <p:sp>
        <p:nvSpPr>
          <p:cNvPr id="13" name="SK-13-text-12"/>
          <p:cNvSpPr/>
          <p:nvPr/>
        </p:nvSpPr>
        <p:spPr>
          <a:xfrm>
            <a:off x="8305800" y="2495550"/>
            <a:ext cx="3352800" cy="192732"/>
          </a:xfrm>
          <a:prstGeom prst="rect">
            <a:avLst/>
          </a:prstGeom>
          <a:noFill/>
          <a:ln/>
        </p:spPr>
        <p:txBody>
          <a:bodyPr vert="horz" wrap="none" lIns="0" tIns="0" rIns="0" bIns="0" rtlCol="0" anchor="ctr"/>
          <a:lstStyle/>
          <a:p>
            <a:pPr marL="0" indent="0" algn="ctr">
              <a:lnSpc>
                <a:spcPts val="1517"/>
              </a:lnSpc>
              <a:buNone/>
            </a:pPr>
            <a:r>
              <a:rPr lang="en-US" sz="1275" b="1" dirty="0">
                <a:solidFill>
                  <a:srgbClr val="3D3D3D"/>
                </a:solidFill>
                <a:latin typeface="Noto Sans KR" pitchFamily="34" charset="0"/>
                <a:ea typeface="Noto Sans KR" pitchFamily="34" charset="-122"/>
                <a:cs typeface="Noto Sans KR" pitchFamily="34" charset="-120"/>
              </a:rPr>
              <a:t>SCENARIO 3 · GROMMET PROCEDURE</a:t>
            </a:r>
            <a:endParaRPr lang="en-US" sz="1275" dirty="0"/>
          </a:p>
        </p:txBody>
      </p:sp>
      <p:sp>
        <p:nvSpPr>
          <p:cNvPr id="14" name="SK-13-text-13"/>
          <p:cNvSpPr/>
          <p:nvPr/>
        </p:nvSpPr>
        <p:spPr>
          <a:xfrm>
            <a:off x="657225" y="3486150"/>
            <a:ext cx="3656558" cy="1032272"/>
          </a:xfrm>
          <a:prstGeom prst="rect">
            <a:avLst/>
          </a:prstGeom>
          <a:noFill/>
          <a:ln/>
        </p:spPr>
        <p:txBody>
          <a:bodyPr vert="horz" wrap="none" lIns="0" tIns="0" rIns="0" bIns="0" rtlCol="0" anchor="ctr"/>
          <a:lstStyle/>
          <a:p>
            <a:pPr marL="0" indent="0">
              <a:lnSpc>
                <a:spcPts val="2032"/>
              </a:lnSpc>
              <a:buNone/>
            </a:pPr>
            <a:r>
              <a:rPr lang="en-US" sz="1575" dirty="0">
                <a:solidFill>
                  <a:srgbClr val="000000"/>
                </a:solidFill>
                <a:latin typeface="Noto Sans KR" pitchFamily="34" charset="0"/>
                <a:ea typeface="Noto Sans KR" pitchFamily="34" charset="-122"/>
                <a:cs typeface="Noto Sans KR" pitchFamily="34" charset="-120"/>
              </a:rPr>
              <a:t>The fluid you have is called glue
ear — it happens when the tube
that drains the middle ear gets
blocked.</a:t>
            </a:r>
            <a:endParaRPr lang="en-US" sz="1575" dirty="0"/>
          </a:p>
        </p:txBody>
      </p:sp>
      <p:sp>
        <p:nvSpPr>
          <p:cNvPr id="15" name="SK-13-text-14"/>
          <p:cNvSpPr/>
          <p:nvPr/>
        </p:nvSpPr>
        <p:spPr>
          <a:xfrm>
            <a:off x="590550" y="4629150"/>
            <a:ext cx="3729930" cy="774204"/>
          </a:xfrm>
          <a:prstGeom prst="rect">
            <a:avLst/>
          </a:prstGeom>
          <a:noFill/>
          <a:ln/>
        </p:spPr>
        <p:txBody>
          <a:bodyPr vert="horz" wrap="none" lIns="0" tIns="0" rIns="0" bIns="0" rtlCol="0" anchor="ctr"/>
          <a:lstStyle/>
          <a:p>
            <a:pPr marL="0" indent="0">
              <a:lnSpc>
                <a:spcPts val="2032"/>
              </a:lnSpc>
              <a:buNone/>
            </a:pPr>
            <a:r>
              <a:rPr lang="en-US" sz="1575" dirty="0">
                <a:solidFill>
                  <a:srgbClr val="000000"/>
                </a:solidFill>
                <a:latin typeface="Noto Sans KR" pitchFamily="34" charset="0"/>
                <a:ea typeface="Noto Sans KR" pitchFamily="34" charset="-122"/>
                <a:cs typeface="Noto Sans KR" pitchFamily="34" charset="-120"/>
              </a:rPr>
              <a:t>Most children's hearing returns to
normal on its own within 3 months,
so we watch and wait first.</a:t>
            </a:r>
            <a:endParaRPr lang="en-US" sz="1575" dirty="0"/>
          </a:p>
        </p:txBody>
      </p:sp>
      <p:sp>
        <p:nvSpPr>
          <p:cNvPr id="16" name="SK-13-text-15"/>
          <p:cNvSpPr/>
          <p:nvPr/>
        </p:nvSpPr>
        <p:spPr>
          <a:xfrm>
            <a:off x="4552950" y="3486150"/>
            <a:ext cx="3551783" cy="1032272"/>
          </a:xfrm>
          <a:prstGeom prst="rect">
            <a:avLst/>
          </a:prstGeom>
          <a:noFill/>
          <a:ln/>
        </p:spPr>
        <p:txBody>
          <a:bodyPr vert="horz" wrap="none" lIns="0" tIns="0" rIns="0" bIns="0" rtlCol="0" anchor="ctr"/>
          <a:lstStyle/>
          <a:p>
            <a:pPr marL="0" indent="0">
              <a:lnSpc>
                <a:spcPts val="2032"/>
              </a:lnSpc>
              <a:buNone/>
            </a:pPr>
            <a:r>
              <a:rPr lang="en-US" sz="1575" dirty="0">
                <a:solidFill>
                  <a:srgbClr val="000000"/>
                </a:solidFill>
                <a:latin typeface="Noto Sans KR" pitchFamily="34" charset="0"/>
                <a:ea typeface="Noto Sans KR" pitchFamily="34" charset="-122"/>
                <a:cs typeface="Noto Sans KR" pitchFamily="34" charset="-120"/>
              </a:rPr>
              <a:t>The hearing test shows you have
a fluid-based hearing loss — the
inner ear (the nerve of hearing) is
perfectly healthy.</a:t>
            </a:r>
            <a:endParaRPr lang="en-US" sz="1575" dirty="0"/>
          </a:p>
        </p:txBody>
      </p:sp>
      <p:sp>
        <p:nvSpPr>
          <p:cNvPr id="17" name="SK-13-text-16"/>
          <p:cNvSpPr/>
          <p:nvPr/>
        </p:nvSpPr>
        <p:spPr>
          <a:xfrm>
            <a:off x="4552950" y="4629150"/>
            <a:ext cx="3551783" cy="774204"/>
          </a:xfrm>
          <a:prstGeom prst="rect">
            <a:avLst/>
          </a:prstGeom>
          <a:noFill/>
          <a:ln/>
        </p:spPr>
        <p:txBody>
          <a:bodyPr vert="horz" wrap="none" lIns="0" tIns="0" rIns="0" bIns="0" rtlCol="0" anchor="ctr"/>
          <a:lstStyle/>
          <a:p>
            <a:pPr marL="0" indent="0">
              <a:lnSpc>
                <a:spcPts val="2032"/>
              </a:lnSpc>
              <a:buNone/>
            </a:pPr>
            <a:r>
              <a:rPr lang="en-US" sz="1575" dirty="0">
                <a:solidFill>
                  <a:srgbClr val="000000"/>
                </a:solidFill>
                <a:latin typeface="Noto Sans KR" pitchFamily="34" charset="0"/>
                <a:ea typeface="Noto Sans KR" pitchFamily="34" charset="-122"/>
                <a:cs typeface="Noto Sans KR" pitchFamily="34" charset="-120"/>
              </a:rPr>
              <a:t>The hearing loss is temporary and
caused by the fluid sitting behind
the eardrum.</a:t>
            </a:r>
            <a:endParaRPr lang="en-US" sz="1575" dirty="0"/>
          </a:p>
        </p:txBody>
      </p:sp>
      <p:sp>
        <p:nvSpPr>
          <p:cNvPr id="18" name="SK-13-text-17"/>
          <p:cNvSpPr/>
          <p:nvPr/>
        </p:nvSpPr>
        <p:spPr>
          <a:xfrm>
            <a:off x="8391525" y="3486150"/>
            <a:ext cx="3625155" cy="1032272"/>
          </a:xfrm>
          <a:prstGeom prst="rect">
            <a:avLst/>
          </a:prstGeom>
          <a:noFill/>
          <a:ln/>
        </p:spPr>
        <p:txBody>
          <a:bodyPr vert="horz" wrap="none" lIns="0" tIns="0" rIns="0" bIns="0" rtlCol="0" anchor="ctr"/>
          <a:lstStyle/>
          <a:p>
            <a:pPr marL="0" indent="0">
              <a:lnSpc>
                <a:spcPts val="2032"/>
              </a:lnSpc>
              <a:buNone/>
            </a:pPr>
            <a:r>
              <a:rPr lang="en-US" sz="1575" dirty="0">
                <a:solidFill>
                  <a:srgbClr val="000000"/>
                </a:solidFill>
                <a:latin typeface="Noto Sans KR" pitchFamily="34" charset="0"/>
                <a:ea typeface="Noto Sans KR" pitchFamily="34" charset="-122"/>
                <a:cs typeface="Noto Sans KR" pitchFamily="34" charset="-120"/>
              </a:rPr>
              <a:t>A small ventilation tube is put into
the eardrum under a short general
anaesthetic — it lets air into the
middle ear and drains the fluid.</a:t>
            </a:r>
            <a:endParaRPr lang="en-US" sz="1575" dirty="0"/>
          </a:p>
        </p:txBody>
      </p:sp>
      <p:sp>
        <p:nvSpPr>
          <p:cNvPr id="19" name="SK-13-text-18"/>
          <p:cNvSpPr/>
          <p:nvPr/>
        </p:nvSpPr>
        <p:spPr>
          <a:xfrm>
            <a:off x="8334375" y="4629150"/>
            <a:ext cx="3635573" cy="774204"/>
          </a:xfrm>
          <a:prstGeom prst="rect">
            <a:avLst/>
          </a:prstGeom>
          <a:noFill/>
          <a:ln/>
        </p:spPr>
        <p:txBody>
          <a:bodyPr vert="horz" wrap="none" lIns="0" tIns="0" rIns="0" bIns="0" rtlCol="0" anchor="ctr"/>
          <a:lstStyle/>
          <a:p>
            <a:pPr marL="0" indent="0">
              <a:lnSpc>
                <a:spcPts val="2032"/>
              </a:lnSpc>
              <a:buNone/>
            </a:pPr>
            <a:r>
              <a:rPr lang="en-US" sz="1575" dirty="0">
                <a:solidFill>
                  <a:srgbClr val="000000"/>
                </a:solidFill>
                <a:latin typeface="Noto Sans KR" pitchFamily="34" charset="0"/>
                <a:ea typeface="Noto Sans KR" pitchFamily="34" charset="-122"/>
                <a:cs typeface="Noto Sans KR" pitchFamily="34" charset="-120"/>
              </a:rPr>
              <a:t>It usually falls out on its own after
6–12 months. Bathing is fine;
swimming with earplugs is advised.</a:t>
            </a:r>
            <a:endParaRPr lang="en-US" sz="1575" dirty="0"/>
          </a:p>
        </p:txBody>
      </p:sp>
      <p:sp>
        <p:nvSpPr>
          <p:cNvPr id="20" name="SK-13-text-19"/>
          <p:cNvSpPr/>
          <p:nvPr/>
        </p:nvSpPr>
        <p:spPr>
          <a:xfrm>
            <a:off x="475655" y="5715000"/>
            <a:ext cx="3572768" cy="342900"/>
          </a:xfrm>
          <a:prstGeom prst="rect">
            <a:avLst/>
          </a:prstGeom>
          <a:noFill/>
          <a:ln/>
        </p:spPr>
        <p:txBody>
          <a:bodyPr vert="horz" wrap="none" lIns="0" tIns="0" rIns="0" bIns="0" rtlCol="0" anchor="ctr"/>
          <a:lstStyle/>
          <a:p>
            <a:pPr marL="0" indent="0" algn="ctr">
              <a:lnSpc>
                <a:spcPts val="1350"/>
              </a:lnSpc>
              <a:buNone/>
            </a:pPr>
            <a:r>
              <a:rPr lang="en-US" sz="1125" b="1" dirty="0">
                <a:solidFill>
                  <a:srgbClr val="000000"/>
                </a:solidFill>
                <a:latin typeface="Noto Sans KR" pitchFamily="34" charset="0"/>
                <a:ea typeface="Noto Sans KR" pitchFamily="34" charset="-122"/>
                <a:cs typeface="Noto Sans KR" pitchFamily="34" charset="-120"/>
              </a:rPr>
              <a:t>Tip: Reassure parents that watchful waiting
is active, not passive.</a:t>
            </a:r>
            <a:endParaRPr lang="en-US" sz="1125" dirty="0"/>
          </a:p>
        </p:txBody>
      </p:sp>
      <p:sp>
        <p:nvSpPr>
          <p:cNvPr id="21" name="SK-13-text-20"/>
          <p:cNvSpPr/>
          <p:nvPr/>
        </p:nvSpPr>
        <p:spPr>
          <a:xfrm>
            <a:off x="4258568" y="5715000"/>
            <a:ext cx="3750915" cy="342900"/>
          </a:xfrm>
          <a:prstGeom prst="rect">
            <a:avLst/>
          </a:prstGeom>
          <a:noFill/>
          <a:ln/>
        </p:spPr>
        <p:txBody>
          <a:bodyPr vert="horz" wrap="none" lIns="0" tIns="0" rIns="0" bIns="0" rtlCol="0" anchor="ctr"/>
          <a:lstStyle/>
          <a:p>
            <a:pPr marL="0" indent="0" algn="ctr">
              <a:lnSpc>
                <a:spcPts val="1350"/>
              </a:lnSpc>
              <a:buNone/>
            </a:pPr>
            <a:r>
              <a:rPr lang="en-US" sz="1125" b="1" dirty="0">
                <a:solidFill>
                  <a:srgbClr val="000000"/>
                </a:solidFill>
                <a:latin typeface="Noto Sans KR" pitchFamily="34" charset="0"/>
                <a:ea typeface="Noto Sans KR" pitchFamily="34" charset="-122"/>
                <a:cs typeface="Noto Sans KR" pitchFamily="34" charset="-120"/>
              </a:rPr>
              <a:t>Tip: Separating 'fluid loss' from 'nerve damage'
reduces parental anxiety immediately.</a:t>
            </a:r>
            <a:endParaRPr lang="en-US" sz="1125" dirty="0"/>
          </a:p>
        </p:txBody>
      </p:sp>
      <p:sp>
        <p:nvSpPr>
          <p:cNvPr id="22" name="SK-13-text-21"/>
          <p:cNvSpPr/>
          <p:nvPr/>
        </p:nvSpPr>
        <p:spPr>
          <a:xfrm>
            <a:off x="8170515" y="5715000"/>
            <a:ext cx="3604171" cy="342900"/>
          </a:xfrm>
          <a:prstGeom prst="rect">
            <a:avLst/>
          </a:prstGeom>
          <a:noFill/>
          <a:ln/>
        </p:spPr>
        <p:txBody>
          <a:bodyPr vert="horz" wrap="none" lIns="0" tIns="0" rIns="0" bIns="0" rtlCol="0" anchor="ctr"/>
          <a:lstStyle/>
          <a:p>
            <a:pPr marL="0" indent="0" algn="ctr">
              <a:lnSpc>
                <a:spcPts val="1350"/>
              </a:lnSpc>
              <a:buNone/>
            </a:pPr>
            <a:r>
              <a:rPr lang="en-US" sz="1125" b="1" dirty="0">
                <a:solidFill>
                  <a:srgbClr val="000000"/>
                </a:solidFill>
                <a:latin typeface="Noto Sans KR" pitchFamily="34" charset="0"/>
                <a:ea typeface="Noto Sans KR" pitchFamily="34" charset="-122"/>
                <a:cs typeface="Noto Sans KR" pitchFamily="34" charset="-120"/>
              </a:rPr>
              <a:t>Tip: Parents worry most about the
anaesthetic — address this directly and early.</a:t>
            </a:r>
            <a:endParaRPr lang="en-US" sz="1125" dirty="0"/>
          </a:p>
        </p:txBody>
      </p:sp>
      <p:sp>
        <p:nvSpPr>
          <p:cNvPr id="23" name="SK-13-text-22"/>
          <p:cNvSpPr/>
          <p:nvPr/>
        </p:nvSpPr>
        <p:spPr>
          <a:xfrm>
            <a:off x="352425" y="6610350"/>
            <a:ext cx="9063990" cy="147340"/>
          </a:xfrm>
          <a:prstGeom prst="rect">
            <a:avLst/>
          </a:prstGeom>
          <a:noFill/>
          <a:ln/>
        </p:spPr>
        <p:txBody>
          <a:bodyPr vert="horz" wrap="none" lIns="0" tIns="0" rIns="0" bIns="0" rtlCol="0" anchor="ctr"/>
          <a:lstStyle/>
          <a:p>
            <a:pPr marL="0" indent="0">
              <a:lnSpc>
                <a:spcPts val="1160"/>
              </a:lnSpc>
              <a:buNone/>
            </a:pPr>
            <a:r>
              <a:rPr lang="en-US" sz="975" dirty="0">
                <a:solidFill>
                  <a:srgbClr val="FFFFFF"/>
                </a:solidFill>
                <a:latin typeface="Noto Sans KR" pitchFamily="34" charset="0"/>
                <a:ea typeface="Noto Sans KR" pitchFamily="34" charset="-122"/>
                <a:cs typeface="Noto Sans KR" pitchFamily="34" charset="-120"/>
              </a:rPr>
              <a:t>Bradford VTS · The Eardrum Made Simple - Educational Use Only</a:t>
            </a:r>
            <a:endParaRPr lang="en-US" sz="975" dirty="0"/>
          </a:p>
        </p:txBody>
      </p:sp>
      <p:sp>
        <p:nvSpPr>
          <p:cNvPr id="24" name="SK-13-text-23"/>
          <p:cNvSpPr/>
          <p:nvPr/>
        </p:nvSpPr>
        <p:spPr>
          <a:xfrm>
            <a:off x="10325100" y="6638925"/>
            <a:ext cx="1676400" cy="147340"/>
          </a:xfrm>
          <a:prstGeom prst="rect">
            <a:avLst/>
          </a:prstGeom>
          <a:noFill/>
          <a:ln/>
        </p:spPr>
        <p:txBody>
          <a:bodyPr vert="horz" wrap="none" lIns="0" tIns="0" rIns="0" bIns="0" rtlCol="0" anchor="ctr"/>
          <a:lstStyle/>
          <a:p>
            <a:pPr marL="0" indent="0" algn="r">
              <a:lnSpc>
                <a:spcPts val="1160"/>
              </a:lnSpc>
              <a:buNone/>
            </a:pPr>
            <a:r>
              <a:rPr lang="en-US" sz="975" dirty="0">
                <a:solidFill>
                  <a:srgbClr val="FFFFFF"/>
                </a:solidFill>
                <a:latin typeface="Noto Sans KR" pitchFamily="34" charset="0"/>
                <a:ea typeface="Noto Sans KR" pitchFamily="34" charset="-122"/>
                <a:cs typeface="Noto Sans KR" pitchFamily="34" charset="-120"/>
              </a:rPr>
              <a:t>www.bradfordvts.co.uk</a:t>
            </a:r>
            <a:endParaRPr lang="en-US" sz="9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11301859" y="4142184"/>
            <a:ext cx="402282" cy="335905"/>
          </a:xfrm>
          <a:prstGeom prst="rect">
            <a:avLst/>
          </a:prstGeom>
        </p:spPr>
      </p:pic>
      <p:pic>
        <p:nvPicPr>
          <p:cNvPr id="4" name="SK-14-img-3" descr="preencoded.png"/>
          <p:cNvPicPr>
            <a:picLocks noChangeAspect="1"/>
          </p:cNvPicPr>
          <p:nvPr/>
        </p:nvPicPr>
        <p:blipFill>
          <a:blip r:embed="rId5"/>
          <a:stretch>
            <a:fillRect/>
          </a:stretch>
        </p:blipFill>
        <p:spPr>
          <a:xfrm>
            <a:off x="7461498" y="4135338"/>
            <a:ext cx="402282" cy="370284"/>
          </a:xfrm>
          <a:prstGeom prst="rect">
            <a:avLst/>
          </a:prstGeom>
        </p:spPr>
      </p:pic>
      <p:pic>
        <p:nvPicPr>
          <p:cNvPr id="5" name="SK-14-img-4" descr="preencoded.png"/>
          <p:cNvPicPr>
            <a:picLocks noChangeAspect="1"/>
          </p:cNvPicPr>
          <p:nvPr/>
        </p:nvPicPr>
        <p:blipFill>
          <a:blip r:embed="rId6"/>
          <a:stretch>
            <a:fillRect/>
          </a:stretch>
        </p:blipFill>
        <p:spPr>
          <a:xfrm>
            <a:off x="3608784" y="4128492"/>
            <a:ext cx="280392" cy="383977"/>
          </a:xfrm>
          <a:prstGeom prst="rect">
            <a:avLst/>
          </a:prstGeom>
        </p:spPr>
      </p:pic>
      <p:pic>
        <p:nvPicPr>
          <p:cNvPr id="6" name="SK-14-img-5" descr="preencoded.png"/>
          <p:cNvPicPr>
            <a:picLocks noChangeAspect="1"/>
          </p:cNvPicPr>
          <p:nvPr/>
        </p:nvPicPr>
        <p:blipFill>
          <a:blip r:embed="rId7"/>
          <a:stretch>
            <a:fillRect/>
          </a:stretch>
        </p:blipFill>
        <p:spPr>
          <a:xfrm>
            <a:off x="11301859" y="1789807"/>
            <a:ext cx="426690" cy="432048"/>
          </a:xfrm>
          <a:prstGeom prst="rect">
            <a:avLst/>
          </a:prstGeom>
        </p:spPr>
      </p:pic>
      <p:pic>
        <p:nvPicPr>
          <p:cNvPr id="7" name="SK-14-img-6" descr="preencoded.png"/>
          <p:cNvPicPr>
            <a:picLocks noChangeAspect="1"/>
          </p:cNvPicPr>
          <p:nvPr/>
        </p:nvPicPr>
        <p:blipFill>
          <a:blip r:embed="rId8"/>
          <a:stretch>
            <a:fillRect/>
          </a:stretch>
        </p:blipFill>
        <p:spPr>
          <a:xfrm>
            <a:off x="5449788" y="1789807"/>
            <a:ext cx="329059" cy="438894"/>
          </a:xfrm>
          <a:prstGeom prst="rect">
            <a:avLst/>
          </a:prstGeom>
        </p:spPr>
      </p:pic>
      <p:sp>
        <p:nvSpPr>
          <p:cNvPr id="8" name="SK-14-text-7"/>
          <p:cNvSpPr/>
          <p:nvPr/>
        </p:nvSpPr>
        <p:spPr>
          <a:xfrm>
            <a:off x="361950" y="638175"/>
            <a:ext cx="9875520" cy="408087"/>
          </a:xfrm>
          <a:prstGeom prst="rect">
            <a:avLst/>
          </a:prstGeom>
          <a:noFill/>
          <a:ln/>
        </p:spPr>
        <p:txBody>
          <a:bodyPr vert="horz" wrap="none" lIns="0" tIns="0" rIns="0" bIns="0" rtlCol="0" anchor="ctr"/>
          <a:lstStyle/>
          <a:p>
            <a:pPr marL="0" indent="0">
              <a:lnSpc>
                <a:spcPts val="3213"/>
              </a:lnSpc>
              <a:buNone/>
            </a:pPr>
            <a:r>
              <a:rPr lang="en-US" sz="2700" b="1" dirty="0">
                <a:solidFill>
                  <a:srgbClr val="3C3C3C"/>
                </a:solidFill>
                <a:latin typeface="Lato" pitchFamily="34" charset="0"/>
                <a:ea typeface="Lato" pitchFamily="34" charset="-122"/>
                <a:cs typeface="Lato" pitchFamily="34" charset="-120"/>
              </a:rPr>
              <a:t>Quick Recall and Summary</a:t>
            </a:r>
            <a:endParaRPr lang="en-US" sz="2700" dirty="0"/>
          </a:p>
        </p:txBody>
      </p:sp>
      <p:sp>
        <p:nvSpPr>
          <p:cNvPr id="9" name="SK-14-text-8"/>
          <p:cNvSpPr/>
          <p:nvPr/>
        </p:nvSpPr>
        <p:spPr>
          <a:xfrm>
            <a:off x="657225" y="1838325"/>
            <a:ext cx="2160270" cy="268039"/>
          </a:xfrm>
          <a:prstGeom prst="rect">
            <a:avLst/>
          </a:prstGeom>
          <a:noFill/>
          <a:ln/>
        </p:spPr>
        <p:txBody>
          <a:bodyPr vert="horz" wrap="none" lIns="0" tIns="0" rIns="0" bIns="0" rtlCol="0" anchor="ctr"/>
          <a:lstStyle/>
          <a:p>
            <a:pPr marL="0" indent="0">
              <a:lnSpc>
                <a:spcPts val="2111"/>
              </a:lnSpc>
              <a:buNone/>
            </a:pPr>
            <a:r>
              <a:rPr lang="en-US" sz="1575" b="1" dirty="0">
                <a:solidFill>
                  <a:srgbClr val="3C3C3C"/>
                </a:solidFill>
                <a:latin typeface="Lato" pitchFamily="34" charset="0"/>
                <a:ea typeface="Lato" pitchFamily="34" charset="-122"/>
                <a:cs typeface="Lato" pitchFamily="34" charset="-120"/>
              </a:rPr>
              <a:t>Normal TM</a:t>
            </a:r>
            <a:endParaRPr lang="en-US" sz="1575" dirty="0"/>
          </a:p>
        </p:txBody>
      </p:sp>
      <p:sp>
        <p:nvSpPr>
          <p:cNvPr id="10" name="SK-14-text-9"/>
          <p:cNvSpPr/>
          <p:nvPr/>
        </p:nvSpPr>
        <p:spPr>
          <a:xfrm>
            <a:off x="6562725" y="1838325"/>
            <a:ext cx="3920490" cy="268039"/>
          </a:xfrm>
          <a:prstGeom prst="rect">
            <a:avLst/>
          </a:prstGeom>
          <a:noFill/>
          <a:ln/>
        </p:spPr>
        <p:txBody>
          <a:bodyPr vert="horz" wrap="none" lIns="0" tIns="0" rIns="0" bIns="0" rtlCol="0" anchor="ctr"/>
          <a:lstStyle/>
          <a:p>
            <a:pPr marL="0" indent="0">
              <a:lnSpc>
                <a:spcPts val="2111"/>
              </a:lnSpc>
              <a:buNone/>
            </a:pPr>
            <a:r>
              <a:rPr lang="en-US" sz="1575" b="1" dirty="0">
                <a:solidFill>
                  <a:srgbClr val="3C3C3C"/>
                </a:solidFill>
                <a:latin typeface="Lato" pitchFamily="34" charset="0"/>
                <a:ea typeface="Lato" pitchFamily="34" charset="-122"/>
                <a:cs typeface="Lato" pitchFamily="34" charset="-120"/>
              </a:rPr>
              <a:t>AOM (NICE NG91)</a:t>
            </a:r>
            <a:endParaRPr lang="en-US" sz="1575" dirty="0"/>
          </a:p>
        </p:txBody>
      </p:sp>
      <p:sp>
        <p:nvSpPr>
          <p:cNvPr id="11" name="SK-14-text-10"/>
          <p:cNvSpPr/>
          <p:nvPr/>
        </p:nvSpPr>
        <p:spPr>
          <a:xfrm>
            <a:off x="657225" y="4133850"/>
            <a:ext cx="6400800" cy="268039"/>
          </a:xfrm>
          <a:prstGeom prst="rect">
            <a:avLst/>
          </a:prstGeom>
          <a:noFill/>
          <a:ln/>
        </p:spPr>
        <p:txBody>
          <a:bodyPr vert="horz" wrap="none" lIns="0" tIns="0" rIns="0" bIns="0" rtlCol="0" anchor="ctr"/>
          <a:lstStyle/>
          <a:p>
            <a:pPr marL="0" indent="0">
              <a:lnSpc>
                <a:spcPts val="2111"/>
              </a:lnSpc>
              <a:buNone/>
            </a:pPr>
            <a:r>
              <a:rPr lang="en-US" sz="1575" b="1" dirty="0">
                <a:solidFill>
                  <a:srgbClr val="3C3C3C"/>
                </a:solidFill>
                <a:latin typeface="Lato" pitchFamily="34" charset="0"/>
                <a:ea typeface="Lato" pitchFamily="34" charset="-122"/>
                <a:cs typeface="Lato" pitchFamily="34" charset="-120"/>
              </a:rPr>
              <a:t>OME (NICE NG233, 2023)</a:t>
            </a:r>
            <a:endParaRPr lang="en-US" sz="1575" dirty="0"/>
          </a:p>
        </p:txBody>
      </p:sp>
      <p:sp>
        <p:nvSpPr>
          <p:cNvPr id="12" name="SK-14-text-11"/>
          <p:cNvSpPr/>
          <p:nvPr/>
        </p:nvSpPr>
        <p:spPr>
          <a:xfrm>
            <a:off x="4533900" y="4133850"/>
            <a:ext cx="6000750" cy="268039"/>
          </a:xfrm>
          <a:prstGeom prst="rect">
            <a:avLst/>
          </a:prstGeom>
          <a:noFill/>
          <a:ln/>
        </p:spPr>
        <p:txBody>
          <a:bodyPr vert="horz" wrap="none" lIns="0" tIns="0" rIns="0" bIns="0" rtlCol="0" anchor="ctr"/>
          <a:lstStyle/>
          <a:p>
            <a:pPr marL="0" indent="0">
              <a:lnSpc>
                <a:spcPts val="2111"/>
              </a:lnSpc>
              <a:buNone/>
            </a:pPr>
            <a:r>
              <a:rPr lang="en-US" sz="1575" b="1" dirty="0">
                <a:solidFill>
                  <a:srgbClr val="3C3C3C"/>
                </a:solidFill>
                <a:latin typeface="Lato" pitchFamily="34" charset="0"/>
                <a:ea typeface="Lato" pitchFamily="34" charset="-122"/>
                <a:cs typeface="Lato" pitchFamily="34" charset="-120"/>
              </a:rPr>
              <a:t>Cholesteatoma — Red Flags</a:t>
            </a:r>
            <a:endParaRPr lang="en-US" sz="1575" dirty="0"/>
          </a:p>
        </p:txBody>
      </p:sp>
      <p:sp>
        <p:nvSpPr>
          <p:cNvPr id="13" name="SK-14-text-12"/>
          <p:cNvSpPr/>
          <p:nvPr/>
        </p:nvSpPr>
        <p:spPr>
          <a:xfrm>
            <a:off x="8515350" y="4133850"/>
            <a:ext cx="2880360" cy="268039"/>
          </a:xfrm>
          <a:prstGeom prst="rect">
            <a:avLst/>
          </a:prstGeom>
          <a:noFill/>
          <a:ln/>
        </p:spPr>
        <p:txBody>
          <a:bodyPr vert="horz" wrap="none" lIns="0" tIns="0" rIns="0" bIns="0" rtlCol="0" anchor="ctr"/>
          <a:lstStyle/>
          <a:p>
            <a:pPr marL="0" indent="0">
              <a:lnSpc>
                <a:spcPts val="2111"/>
              </a:lnSpc>
              <a:buNone/>
            </a:pPr>
            <a:r>
              <a:rPr lang="en-US" sz="1575" b="1" dirty="0">
                <a:solidFill>
                  <a:srgbClr val="3C3C3C"/>
                </a:solidFill>
                <a:latin typeface="Lato" pitchFamily="34" charset="0"/>
                <a:ea typeface="Lato" pitchFamily="34" charset="-122"/>
                <a:cs typeface="Lato" pitchFamily="34" charset="-120"/>
              </a:rPr>
              <a:t>Tympanometry</a:t>
            </a:r>
            <a:endParaRPr lang="en-US" sz="1575" dirty="0"/>
          </a:p>
        </p:txBody>
      </p:sp>
      <p:sp>
        <p:nvSpPr>
          <p:cNvPr id="14" name="SK-14-text-13"/>
          <p:cNvSpPr/>
          <p:nvPr/>
        </p:nvSpPr>
        <p:spPr>
          <a:xfrm>
            <a:off x="409575" y="57150"/>
            <a:ext cx="7818120" cy="186928"/>
          </a:xfrm>
          <a:prstGeom prst="rect">
            <a:avLst/>
          </a:prstGeom>
          <a:noFill/>
          <a:ln/>
        </p:spPr>
        <p:txBody>
          <a:bodyPr vert="horz" wrap="none" lIns="0" tIns="0" rIns="0" bIns="0" rtlCol="0" anchor="ctr"/>
          <a:lstStyle/>
          <a:p>
            <a:pPr marL="0" indent="0">
              <a:lnSpc>
                <a:spcPts val="1472"/>
              </a:lnSpc>
              <a:buNone/>
            </a:pPr>
            <a:r>
              <a:rPr lang="en-US" sz="1350" b="1" dirty="0">
                <a:solidFill>
                  <a:srgbClr val="F97726"/>
                </a:solidFill>
                <a:latin typeface="Lato" pitchFamily="34" charset="0"/>
                <a:ea typeface="Lato" pitchFamily="34" charset="-122"/>
                <a:cs typeface="Lato" pitchFamily="34" charset="-120"/>
              </a:rPr>
              <a:t>Bradford VTS · The Eardrum Made Simple</a:t>
            </a:r>
            <a:endParaRPr lang="en-US" sz="1350" dirty="0"/>
          </a:p>
        </p:txBody>
      </p:sp>
      <p:sp>
        <p:nvSpPr>
          <p:cNvPr id="15" name="SK-14-text-14"/>
          <p:cNvSpPr/>
          <p:nvPr/>
        </p:nvSpPr>
        <p:spPr>
          <a:xfrm>
            <a:off x="409575" y="1219200"/>
            <a:ext cx="11782425" cy="262830"/>
          </a:xfrm>
          <a:prstGeom prst="rect">
            <a:avLst/>
          </a:prstGeom>
          <a:noFill/>
          <a:ln/>
        </p:spPr>
        <p:txBody>
          <a:bodyPr vert="horz" wrap="none" lIns="0" tIns="0" rIns="0" bIns="0" rtlCol="0" anchor="ctr"/>
          <a:lstStyle/>
          <a:p>
            <a:pPr marL="0" indent="0">
              <a:lnSpc>
                <a:spcPts val="2070"/>
              </a:lnSpc>
              <a:buNone/>
            </a:pPr>
            <a:r>
              <a:rPr lang="en-US" sz="1725" dirty="0">
                <a:solidFill>
                  <a:srgbClr val="797979"/>
                </a:solidFill>
                <a:latin typeface="Lato" pitchFamily="34" charset="0"/>
                <a:ea typeface="Lato" pitchFamily="34" charset="-122"/>
                <a:cs typeface="Lato" pitchFamily="34" charset="-120"/>
              </a:rPr>
              <a:t>Key facts to carry into your AKT, SCA, and clinical practice</a:t>
            </a:r>
            <a:endParaRPr lang="en-US" sz="1725" dirty="0"/>
          </a:p>
        </p:txBody>
      </p:sp>
      <p:sp>
        <p:nvSpPr>
          <p:cNvPr id="16" name="SK-14-text-15"/>
          <p:cNvSpPr/>
          <p:nvPr/>
        </p:nvSpPr>
        <p:spPr>
          <a:xfrm>
            <a:off x="657225" y="2181225"/>
            <a:ext cx="4882455" cy="956965"/>
          </a:xfrm>
          <a:prstGeom prst="rect">
            <a:avLst/>
          </a:prstGeom>
          <a:noFill/>
          <a:ln/>
        </p:spPr>
        <p:txBody>
          <a:bodyPr vert="horz" wrap="none" lIns="0" tIns="0" rIns="0" bIns="0" rtlCol="0" anchor="ctr"/>
          <a:lstStyle/>
          <a:p>
            <a:pPr marL="0" indent="0">
              <a:lnSpc>
                <a:spcPts val="1508"/>
              </a:lnSpc>
              <a:buNone/>
            </a:pPr>
            <a:r>
              <a:rPr lang="en-US" sz="1125" dirty="0">
                <a:solidFill>
                  <a:srgbClr val="3C3C3C"/>
                </a:solidFill>
                <a:latin typeface="Lato" pitchFamily="34" charset="0"/>
                <a:ea typeface="Lato" pitchFamily="34" charset="-122"/>
                <a:cs typeface="Lato" pitchFamily="34" charset="-120"/>
              </a:rPr>
              <a:t>• Pearly grey, translucent, cone-shaped
• Cone of light — anteroinferior quadrant
• Handle of malleus visible as white vertical line
• Umbo at centre; annulus at periphery
• Pars tensa (majority) · Pars flaccida (superior, small)</a:t>
            </a:r>
            <a:endParaRPr lang="en-US" sz="1125" dirty="0"/>
          </a:p>
        </p:txBody>
      </p:sp>
      <p:sp>
        <p:nvSpPr>
          <p:cNvPr id="17" name="SK-14-text-16"/>
          <p:cNvSpPr/>
          <p:nvPr/>
        </p:nvSpPr>
        <p:spPr>
          <a:xfrm>
            <a:off x="6562725" y="2181225"/>
            <a:ext cx="5144393" cy="1148358"/>
          </a:xfrm>
          <a:prstGeom prst="rect">
            <a:avLst/>
          </a:prstGeom>
          <a:noFill/>
          <a:ln/>
        </p:spPr>
        <p:txBody>
          <a:bodyPr vert="horz" wrap="none" lIns="0" tIns="0" rIns="0" bIns="0" rtlCol="0" anchor="ctr"/>
          <a:lstStyle/>
          <a:p>
            <a:pPr marL="0" indent="0">
              <a:lnSpc>
                <a:spcPts val="1508"/>
              </a:lnSpc>
              <a:buNone/>
            </a:pPr>
            <a:r>
              <a:rPr lang="en-US" sz="1125" dirty="0">
                <a:solidFill>
                  <a:srgbClr val="3C3C3C"/>
                </a:solidFill>
                <a:latin typeface="Lato" pitchFamily="34" charset="0"/>
                <a:ea typeface="Lato" pitchFamily="34" charset="-122"/>
                <a:cs typeface="Lato" pitchFamily="34" charset="-120"/>
              </a:rPr>
              <a:t>• TM: red, bulging, loss of landmarks + light reflex
• Watchful wait first — most resolve in 24–72 h
• Amoxicillin 500 mg TDS, 5–7 days if: systemic features,
&lt;2 yrs bilateral, no improvement at 72 h
• 🚨 NOT amoxicillin if EBV suspected (rash risk)
• 🚨 NOT 3 days (old 1998 guidance — now superseded)</a:t>
            </a:r>
            <a:endParaRPr lang="en-US" sz="1125" dirty="0"/>
          </a:p>
        </p:txBody>
      </p:sp>
      <p:sp>
        <p:nvSpPr>
          <p:cNvPr id="18" name="SK-14-text-17"/>
          <p:cNvSpPr/>
          <p:nvPr/>
        </p:nvSpPr>
        <p:spPr>
          <a:xfrm>
            <a:off x="657225" y="4562475"/>
            <a:ext cx="3698528" cy="1339751"/>
          </a:xfrm>
          <a:prstGeom prst="rect">
            <a:avLst/>
          </a:prstGeom>
          <a:noFill/>
          <a:ln/>
        </p:spPr>
        <p:txBody>
          <a:bodyPr vert="horz" wrap="none" lIns="0" tIns="0" rIns="0" bIns="0" rtlCol="0" anchor="ctr"/>
          <a:lstStyle/>
          <a:p>
            <a:pPr marL="0" indent="0">
              <a:lnSpc>
                <a:spcPts val="1508"/>
              </a:lnSpc>
              <a:buNone/>
            </a:pPr>
            <a:r>
              <a:rPr lang="en-US" sz="1125" dirty="0">
                <a:solidFill>
                  <a:srgbClr val="3C3C3C"/>
                </a:solidFill>
                <a:latin typeface="Lato" pitchFamily="34" charset="0"/>
                <a:ea typeface="Lato" pitchFamily="34" charset="-122"/>
                <a:cs typeface="Lato" pitchFamily="34" charset="-120"/>
              </a:rPr>
              <a:t>• TM: amber/opaque, retracted, fluid level
or bubbles
• 80% resolve spontaneously within 3 months
• Watchful wait → autoinflation (Otovent)
• Refer if persistent &gt;3 months + bilateral
≥25 dB loss
• Grommets ± adenoidectomy if indicated</a:t>
            </a:r>
            <a:endParaRPr lang="en-US" sz="1125" dirty="0"/>
          </a:p>
        </p:txBody>
      </p:sp>
      <p:sp>
        <p:nvSpPr>
          <p:cNvPr id="19" name="SK-14-text-18"/>
          <p:cNvSpPr/>
          <p:nvPr/>
        </p:nvSpPr>
        <p:spPr>
          <a:xfrm>
            <a:off x="4533900" y="4562475"/>
            <a:ext cx="3698528" cy="1148358"/>
          </a:xfrm>
          <a:prstGeom prst="rect">
            <a:avLst/>
          </a:prstGeom>
          <a:noFill/>
          <a:ln/>
        </p:spPr>
        <p:txBody>
          <a:bodyPr vert="horz" wrap="none" lIns="0" tIns="0" rIns="0" bIns="0" rtlCol="0" anchor="ctr"/>
          <a:lstStyle/>
          <a:p>
            <a:pPr marL="0" indent="0">
              <a:lnSpc>
                <a:spcPts val="1508"/>
              </a:lnSpc>
              <a:buNone/>
            </a:pPr>
            <a:r>
              <a:rPr lang="en-US" sz="1125" dirty="0">
                <a:solidFill>
                  <a:srgbClr val="3C3C3C"/>
                </a:solidFill>
                <a:latin typeface="Lato" pitchFamily="34" charset="0"/>
                <a:ea typeface="Lato" pitchFamily="34" charset="-122"/>
                <a:cs typeface="Lato" pitchFamily="34" charset="-120"/>
              </a:rPr>
              <a:t>• Attic/marginal perforation = unsafe —
cholesteatoma until proven otherwise
• Offensive otorrhoea unresponsive to treatment
• White/pearly mass or keratin debris in EAC
• Conductive hearing loss + attic crust
→ URGENT ENT referral → surgical excision</a:t>
            </a:r>
            <a:endParaRPr lang="en-US" sz="1125" dirty="0"/>
          </a:p>
        </p:txBody>
      </p:sp>
      <p:sp>
        <p:nvSpPr>
          <p:cNvPr id="20" name="SK-14-text-19"/>
          <p:cNvSpPr/>
          <p:nvPr/>
        </p:nvSpPr>
        <p:spPr>
          <a:xfrm>
            <a:off x="8409533" y="4562475"/>
            <a:ext cx="3782318" cy="1339751"/>
          </a:xfrm>
          <a:prstGeom prst="rect">
            <a:avLst/>
          </a:prstGeom>
          <a:noFill/>
          <a:ln/>
        </p:spPr>
        <p:txBody>
          <a:bodyPr vert="horz" wrap="none" lIns="0" tIns="0" rIns="0" bIns="0" rtlCol="0" anchor="ctr"/>
          <a:lstStyle/>
          <a:p>
            <a:pPr marL="0" indent="0">
              <a:lnSpc>
                <a:spcPts val="1508"/>
              </a:lnSpc>
              <a:buNone/>
            </a:pPr>
            <a:r>
              <a:rPr lang="en-US" sz="1125" dirty="0">
                <a:solidFill>
                  <a:srgbClr val="3C3C3C"/>
                </a:solidFill>
                <a:latin typeface="Lato" pitchFamily="34" charset="0"/>
                <a:ea typeface="Lato" pitchFamily="34" charset="-122"/>
                <a:cs typeface="Lato" pitchFamily="34" charset="-120"/>
              </a:rPr>
              <a:t>A — Normal peak at 0 daPa → normal middle ear
As — Shallow peak → otosclerosis / tympanosclerosis
Ad — High peak → ossicular discontinuity
B — Flat, no peak → OME / perforation / wax
C — Negative pressure peak → ET dysfunction /
early OME
*Type B + large ECV = likely perforation (not OME)</a:t>
            </a:r>
            <a:endParaRPr lang="en-US" sz="1125" dirty="0"/>
          </a:p>
        </p:txBody>
      </p:sp>
      <p:sp>
        <p:nvSpPr>
          <p:cNvPr id="21" name="SK-14-text-20"/>
          <p:cNvSpPr/>
          <p:nvPr/>
        </p:nvSpPr>
        <p:spPr>
          <a:xfrm>
            <a:off x="11020425" y="95250"/>
            <a:ext cx="859036" cy="142875"/>
          </a:xfrm>
          <a:prstGeom prst="rect">
            <a:avLst/>
          </a:prstGeom>
          <a:noFill/>
          <a:ln/>
        </p:spPr>
        <p:txBody>
          <a:bodyPr vert="horz" wrap="none" lIns="0" tIns="0" rIns="0" bIns="0" rtlCol="0" anchor="ctr"/>
          <a:lstStyle/>
          <a:p>
            <a:pPr marL="0" indent="0" algn="r">
              <a:lnSpc>
                <a:spcPts val="1125"/>
              </a:lnSpc>
              <a:buNone/>
            </a:pPr>
            <a:r>
              <a:rPr lang="en-US" sz="1125" b="1" dirty="0">
                <a:solidFill>
                  <a:srgbClr val="F97726"/>
                </a:solidFill>
                <a:latin typeface="Lato" pitchFamily="34" charset="0"/>
                <a:ea typeface="Lato" pitchFamily="34" charset="-122"/>
                <a:cs typeface="Lato" pitchFamily="34" charset="-120"/>
              </a:rPr>
              <a:t>May 2026</a:t>
            </a:r>
            <a:endParaRPr lang="en-US" sz="1125" dirty="0"/>
          </a:p>
        </p:txBody>
      </p:sp>
      <p:sp>
        <p:nvSpPr>
          <p:cNvPr id="22" name="SK-14-text-21"/>
          <p:cNvSpPr/>
          <p:nvPr/>
        </p:nvSpPr>
        <p:spPr>
          <a:xfrm>
            <a:off x="9429750" y="6657975"/>
            <a:ext cx="2682180" cy="117277"/>
          </a:xfrm>
          <a:prstGeom prst="rect">
            <a:avLst/>
          </a:prstGeom>
          <a:noFill/>
          <a:ln/>
        </p:spPr>
        <p:txBody>
          <a:bodyPr vert="horz" wrap="none" lIns="0" tIns="0" rIns="0" bIns="0" rtlCol="0" anchor="ctr"/>
          <a:lstStyle/>
          <a:p>
            <a:pPr marL="0" indent="0" algn="r">
              <a:lnSpc>
                <a:spcPts val="924"/>
              </a:lnSpc>
              <a:buNone/>
            </a:pPr>
            <a:r>
              <a:rPr lang="en-US" sz="825" b="1" dirty="0">
                <a:solidFill>
                  <a:srgbClr val="F97726"/>
                </a:solidFill>
                <a:latin typeface="Lato" pitchFamily="34" charset="0"/>
                <a:ea typeface="Lato" pitchFamily="34" charset="-122"/>
                <a:cs typeface="Lato" pitchFamily="34" charset="-120"/>
              </a:rPr>
              <a:t>www.bradfordvts.co.uk • Slide 14 of 15</a:t>
            </a:r>
            <a:endParaRPr lang="en-US" sz="825" dirty="0"/>
          </a:p>
        </p:txBody>
      </p:sp>
      <p:sp>
        <p:nvSpPr>
          <p:cNvPr id="23" name="SK-14-text-22"/>
          <p:cNvSpPr/>
          <p:nvPr/>
        </p:nvSpPr>
        <p:spPr>
          <a:xfrm>
            <a:off x="4527203" y="6115050"/>
            <a:ext cx="984796" cy="171450"/>
          </a:xfrm>
          <a:prstGeom prst="rect">
            <a:avLst/>
          </a:prstGeom>
          <a:noFill/>
          <a:ln/>
        </p:spPr>
        <p:txBody>
          <a:bodyPr vert="horz" wrap="none" lIns="0" tIns="0" rIns="0" bIns="0" rtlCol="0" anchor="ctr"/>
          <a:lstStyle/>
          <a:p>
            <a:pPr marL="0" indent="0" algn="ctr">
              <a:lnSpc>
                <a:spcPts val="1350"/>
              </a:lnSpc>
              <a:buNone/>
            </a:pPr>
            <a:r>
              <a:rPr lang="en-US" sz="900" b="1" dirty="0">
                <a:solidFill>
                  <a:srgbClr val="FFFFFF"/>
                </a:solidFill>
                <a:latin typeface="Lato" pitchFamily="34" charset="0"/>
                <a:ea typeface="Lato" pitchFamily="34" charset="-122"/>
                <a:cs typeface="Lato" pitchFamily="34" charset="-120"/>
              </a:rPr>
              <a:t>URGENT ENT</a:t>
            </a:r>
            <a:endParaRPr lang="en-US" sz="900" dirty="0"/>
          </a:p>
        </p:txBody>
      </p:sp>
      <p:sp>
        <p:nvSpPr>
          <p:cNvPr id="24" name="SK-14-text-23"/>
          <p:cNvSpPr/>
          <p:nvPr/>
        </p:nvSpPr>
        <p:spPr>
          <a:xfrm>
            <a:off x="285750" y="6657975"/>
            <a:ext cx="7669530" cy="117277"/>
          </a:xfrm>
          <a:prstGeom prst="rect">
            <a:avLst/>
          </a:prstGeom>
          <a:noFill/>
          <a:ln/>
        </p:spPr>
        <p:txBody>
          <a:bodyPr vert="horz" wrap="none" lIns="0" tIns="0" rIns="0" bIns="0" rtlCol="0" anchor="ctr"/>
          <a:lstStyle/>
          <a:p>
            <a:pPr marL="0" indent="0">
              <a:lnSpc>
                <a:spcPts val="924"/>
              </a:lnSpc>
              <a:buNone/>
            </a:pPr>
            <a:r>
              <a:rPr lang="en-US" sz="825" b="1" dirty="0">
                <a:solidFill>
                  <a:srgbClr val="FFFFFF"/>
                </a:solidFill>
                <a:latin typeface="Lato" pitchFamily="34" charset="0"/>
                <a:ea typeface="Lato" pitchFamily="34" charset="-122"/>
                <a:cs typeface="Lato" pitchFamily="34" charset="-120"/>
              </a:rPr>
              <a:t>Bradford VTS · The Eardrum Made Simple · Educational Use Only</a:t>
            </a:r>
            <a:endParaRPr lang="en-US" sz="8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963067" y="5074890"/>
            <a:ext cx="353467" cy="390823"/>
          </a:xfrm>
          <a:prstGeom prst="rect">
            <a:avLst/>
          </a:prstGeom>
        </p:spPr>
      </p:pic>
      <p:pic>
        <p:nvPicPr>
          <p:cNvPr id="4" name="SK-15-img-3" descr="preencoded.png"/>
          <p:cNvPicPr>
            <a:picLocks noChangeAspect="1"/>
          </p:cNvPicPr>
          <p:nvPr/>
        </p:nvPicPr>
        <p:blipFill>
          <a:blip r:embed="rId5"/>
          <a:stretch>
            <a:fillRect/>
          </a:stretch>
        </p:blipFill>
        <p:spPr>
          <a:xfrm>
            <a:off x="950863" y="4190107"/>
            <a:ext cx="377875" cy="349746"/>
          </a:xfrm>
          <a:prstGeom prst="rect">
            <a:avLst/>
          </a:prstGeom>
        </p:spPr>
      </p:pic>
      <p:pic>
        <p:nvPicPr>
          <p:cNvPr id="5" name="SK-15-img-4" descr="preencoded.png"/>
          <p:cNvPicPr>
            <a:picLocks noChangeAspect="1"/>
          </p:cNvPicPr>
          <p:nvPr/>
        </p:nvPicPr>
        <p:blipFill>
          <a:blip r:embed="rId6"/>
          <a:stretch>
            <a:fillRect/>
          </a:stretch>
        </p:blipFill>
        <p:spPr>
          <a:xfrm>
            <a:off x="950863" y="3236863"/>
            <a:ext cx="365671" cy="432048"/>
          </a:xfrm>
          <a:prstGeom prst="rect">
            <a:avLst/>
          </a:prstGeom>
        </p:spPr>
      </p:pic>
      <p:pic>
        <p:nvPicPr>
          <p:cNvPr id="6" name="SK-15-img-5" descr="preencoded.png"/>
          <p:cNvPicPr>
            <a:picLocks noChangeAspect="1"/>
          </p:cNvPicPr>
          <p:nvPr/>
        </p:nvPicPr>
        <p:blipFill>
          <a:blip r:embed="rId7"/>
          <a:stretch>
            <a:fillRect/>
          </a:stretch>
        </p:blipFill>
        <p:spPr>
          <a:xfrm>
            <a:off x="926455" y="2372767"/>
            <a:ext cx="451098" cy="356592"/>
          </a:xfrm>
          <a:prstGeom prst="rect">
            <a:avLst/>
          </a:prstGeom>
        </p:spPr>
      </p:pic>
      <p:sp>
        <p:nvSpPr>
          <p:cNvPr id="7" name="SK-15-text-6"/>
          <p:cNvSpPr/>
          <p:nvPr/>
        </p:nvSpPr>
        <p:spPr>
          <a:xfrm>
            <a:off x="371475" y="123825"/>
            <a:ext cx="11820525" cy="388590"/>
          </a:xfrm>
          <a:prstGeom prst="rect">
            <a:avLst/>
          </a:prstGeom>
          <a:noFill/>
          <a:ln/>
        </p:spPr>
        <p:txBody>
          <a:bodyPr vert="horz" wrap="none" lIns="0" tIns="0" rIns="0" bIns="0" rtlCol="0" anchor="ctr"/>
          <a:lstStyle/>
          <a:p>
            <a:pPr marL="0" indent="0">
              <a:lnSpc>
                <a:spcPts val="3060"/>
              </a:lnSpc>
              <a:buNone/>
            </a:pPr>
            <a:r>
              <a:rPr lang="en-US" sz="2550" dirty="0">
                <a:solidFill>
                  <a:srgbClr val="FFFFFF"/>
                </a:solidFill>
                <a:latin typeface="Arial-BoldMT" pitchFamily="34" charset="0"/>
                <a:ea typeface="Arial-BoldMT" pitchFamily="34" charset="-122"/>
                <a:cs typeface="Arial-BoldMT" pitchFamily="34" charset="-120"/>
              </a:rPr>
              <a:t>Bradford VTS Vocational Training Scheme</a:t>
            </a:r>
            <a:endParaRPr lang="en-US" sz="2550" dirty="0"/>
          </a:p>
        </p:txBody>
      </p:sp>
      <p:sp>
        <p:nvSpPr>
          <p:cNvPr id="8" name="SK-15-text-7"/>
          <p:cNvSpPr/>
          <p:nvPr/>
        </p:nvSpPr>
        <p:spPr>
          <a:xfrm>
            <a:off x="714375" y="914400"/>
            <a:ext cx="11477625" cy="388590"/>
          </a:xfrm>
          <a:prstGeom prst="rect">
            <a:avLst/>
          </a:prstGeom>
          <a:noFill/>
          <a:ln/>
        </p:spPr>
        <p:txBody>
          <a:bodyPr vert="horz" wrap="none" lIns="0" tIns="0" rIns="0" bIns="0" rtlCol="0" anchor="ctr"/>
          <a:lstStyle/>
          <a:p>
            <a:pPr marL="0" indent="0">
              <a:lnSpc>
                <a:spcPts val="3060"/>
              </a:lnSpc>
              <a:buNone/>
            </a:pPr>
            <a:r>
              <a:rPr lang="en-US" sz="2550" dirty="0">
                <a:solidFill>
                  <a:srgbClr val="2B2B2B"/>
                </a:solidFill>
                <a:latin typeface="Arial-BoldMT" pitchFamily="34" charset="0"/>
                <a:ea typeface="Arial-BoldMT" pitchFamily="34" charset="-122"/>
                <a:cs typeface="Arial-BoldMT" pitchFamily="34" charset="-120"/>
              </a:rPr>
              <a:t>Disclaimer and Professional Use</a:t>
            </a:r>
            <a:endParaRPr lang="en-US" sz="2550" dirty="0"/>
          </a:p>
        </p:txBody>
      </p:sp>
      <p:sp>
        <p:nvSpPr>
          <p:cNvPr id="9" name="SK-15-text-8"/>
          <p:cNvSpPr/>
          <p:nvPr/>
        </p:nvSpPr>
        <p:spPr>
          <a:xfrm>
            <a:off x="4731990" y="5886450"/>
            <a:ext cx="2765971"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D35400"/>
                </a:solidFill>
                <a:latin typeface="ArialMT" pitchFamily="34" charset="0"/>
                <a:ea typeface="ArialMT" pitchFamily="34" charset="-122"/>
                <a:cs typeface="ArialMT" pitchFamily="34" charset="-120"/>
              </a:rPr>
              <a:t>www.bradfordvts.co.uk</a:t>
            </a:r>
            <a:endParaRPr lang="en-US" sz="1650" dirty="0"/>
          </a:p>
        </p:txBody>
      </p:sp>
      <p:sp>
        <p:nvSpPr>
          <p:cNvPr id="10" name="SK-15-text-9"/>
          <p:cNvSpPr/>
          <p:nvPr/>
        </p:nvSpPr>
        <p:spPr>
          <a:xfrm>
            <a:off x="771525" y="1466850"/>
            <a:ext cx="11292840" cy="321915"/>
          </a:xfrm>
          <a:prstGeom prst="rect">
            <a:avLst/>
          </a:prstGeom>
          <a:noFill/>
          <a:ln/>
        </p:spPr>
        <p:txBody>
          <a:bodyPr vert="horz" wrap="none" lIns="0" tIns="0" rIns="0" bIns="0" rtlCol="0" anchor="ctr"/>
          <a:lstStyle/>
          <a:p>
            <a:pPr marL="0" indent="0">
              <a:lnSpc>
                <a:spcPts val="2535"/>
              </a:lnSpc>
              <a:buNone/>
            </a:pPr>
            <a:r>
              <a:rPr lang="en-US" sz="1950" dirty="0">
                <a:solidFill>
                  <a:srgbClr val="787878"/>
                </a:solidFill>
                <a:latin typeface="ArialMT" pitchFamily="34" charset="0"/>
                <a:ea typeface="ArialMT" pitchFamily="34" charset="-122"/>
                <a:cs typeface="ArialMT" pitchFamily="34" charset="-120"/>
              </a:rPr>
              <a:t>Please read before using this resource</a:t>
            </a:r>
            <a:endParaRPr lang="en-US" sz="1950" dirty="0"/>
          </a:p>
        </p:txBody>
      </p:sp>
      <p:sp>
        <p:nvSpPr>
          <p:cNvPr id="11" name="SK-15-text-10"/>
          <p:cNvSpPr/>
          <p:nvPr/>
        </p:nvSpPr>
        <p:spPr>
          <a:xfrm>
            <a:off x="1590675" y="2247900"/>
            <a:ext cx="4114800" cy="205680"/>
          </a:xfrm>
          <a:prstGeom prst="rect">
            <a:avLst/>
          </a:prstGeom>
          <a:noFill/>
          <a:ln/>
        </p:spPr>
        <p:txBody>
          <a:bodyPr vert="horz" wrap="none" lIns="0" tIns="0" rIns="0" bIns="0" rtlCol="0" anchor="ctr"/>
          <a:lstStyle/>
          <a:p>
            <a:pPr marL="0" indent="0">
              <a:lnSpc>
                <a:spcPts val="1620"/>
              </a:lnSpc>
              <a:buNone/>
            </a:pPr>
            <a:r>
              <a:rPr lang="en-US" sz="1350" dirty="0">
                <a:solidFill>
                  <a:srgbClr val="2B2B2B"/>
                </a:solidFill>
                <a:latin typeface="Arial-BoldMT" pitchFamily="34" charset="0"/>
                <a:ea typeface="Arial-BoldMT" pitchFamily="34" charset="-122"/>
                <a:cs typeface="Arial-BoldMT" pitchFamily="34" charset="-120"/>
              </a:rPr>
              <a:t>Educational Use Only</a:t>
            </a:r>
            <a:endParaRPr lang="en-US" sz="1350" dirty="0"/>
          </a:p>
        </p:txBody>
      </p:sp>
      <p:sp>
        <p:nvSpPr>
          <p:cNvPr id="12" name="SK-15-text-11"/>
          <p:cNvSpPr/>
          <p:nvPr/>
        </p:nvSpPr>
        <p:spPr>
          <a:xfrm>
            <a:off x="1590675" y="3181350"/>
            <a:ext cx="4937760" cy="205680"/>
          </a:xfrm>
          <a:prstGeom prst="rect">
            <a:avLst/>
          </a:prstGeom>
          <a:noFill/>
          <a:ln/>
        </p:spPr>
        <p:txBody>
          <a:bodyPr vert="horz" wrap="none" lIns="0" tIns="0" rIns="0" bIns="0" rtlCol="0" anchor="ctr"/>
          <a:lstStyle/>
          <a:p>
            <a:pPr marL="0" indent="0">
              <a:lnSpc>
                <a:spcPts val="1620"/>
              </a:lnSpc>
              <a:buNone/>
            </a:pPr>
            <a:r>
              <a:rPr lang="en-US" sz="1350" dirty="0">
                <a:solidFill>
                  <a:srgbClr val="2B2B2B"/>
                </a:solidFill>
                <a:latin typeface="Arial-BoldMT" pitchFamily="34" charset="0"/>
                <a:ea typeface="Arial-BoldMT" pitchFamily="34" charset="-122"/>
                <a:cs typeface="Arial-BoldMT" pitchFamily="34" charset="-120"/>
              </a:rPr>
              <a:t>Clinical Decision Making</a:t>
            </a:r>
            <a:endParaRPr lang="en-US" sz="1350" dirty="0"/>
          </a:p>
        </p:txBody>
      </p:sp>
      <p:sp>
        <p:nvSpPr>
          <p:cNvPr id="13" name="SK-15-text-12"/>
          <p:cNvSpPr/>
          <p:nvPr/>
        </p:nvSpPr>
        <p:spPr>
          <a:xfrm>
            <a:off x="1590675" y="4095750"/>
            <a:ext cx="3703320" cy="205680"/>
          </a:xfrm>
          <a:prstGeom prst="rect">
            <a:avLst/>
          </a:prstGeom>
          <a:noFill/>
          <a:ln/>
        </p:spPr>
        <p:txBody>
          <a:bodyPr vert="horz" wrap="none" lIns="0" tIns="0" rIns="0" bIns="0" rtlCol="0" anchor="ctr"/>
          <a:lstStyle/>
          <a:p>
            <a:pPr marL="0" indent="0">
              <a:lnSpc>
                <a:spcPts val="1620"/>
              </a:lnSpc>
              <a:buNone/>
            </a:pPr>
            <a:r>
              <a:rPr lang="en-US" sz="1350" dirty="0">
                <a:solidFill>
                  <a:srgbClr val="2B2B2B"/>
                </a:solidFill>
                <a:latin typeface="Arial-BoldMT" pitchFamily="34" charset="0"/>
                <a:ea typeface="Arial-BoldMT" pitchFamily="34" charset="-122"/>
                <a:cs typeface="Arial-BoldMT" pitchFamily="34" charset="-120"/>
              </a:rPr>
              <a:t>Guideline Currency</a:t>
            </a:r>
            <a:endParaRPr lang="en-US" sz="1350" dirty="0"/>
          </a:p>
        </p:txBody>
      </p:sp>
      <p:sp>
        <p:nvSpPr>
          <p:cNvPr id="14" name="SK-15-text-13"/>
          <p:cNvSpPr/>
          <p:nvPr/>
        </p:nvSpPr>
        <p:spPr>
          <a:xfrm>
            <a:off x="1590675" y="4991100"/>
            <a:ext cx="5349240" cy="205680"/>
          </a:xfrm>
          <a:prstGeom prst="rect">
            <a:avLst/>
          </a:prstGeom>
          <a:noFill/>
          <a:ln/>
        </p:spPr>
        <p:txBody>
          <a:bodyPr vert="horz" wrap="none" lIns="0" tIns="0" rIns="0" bIns="0" rtlCol="0" anchor="ctr"/>
          <a:lstStyle/>
          <a:p>
            <a:pPr marL="0" indent="0">
              <a:lnSpc>
                <a:spcPts val="1620"/>
              </a:lnSpc>
              <a:buNone/>
            </a:pPr>
            <a:r>
              <a:rPr lang="en-US" sz="1350" dirty="0">
                <a:solidFill>
                  <a:srgbClr val="2B2B2B"/>
                </a:solidFill>
                <a:latin typeface="Arial-BoldMT" pitchFamily="34" charset="0"/>
                <a:ea typeface="Arial-BoldMT" pitchFamily="34" charset="-122"/>
                <a:cs typeface="Arial-BoldMT" pitchFamily="34" charset="-120"/>
              </a:rPr>
              <a:t>Copyright and Distribution</a:t>
            </a:r>
            <a:endParaRPr lang="en-US" sz="1350" dirty="0"/>
          </a:p>
        </p:txBody>
      </p:sp>
      <p:sp>
        <p:nvSpPr>
          <p:cNvPr id="15" name="SK-15-text-14"/>
          <p:cNvSpPr/>
          <p:nvPr/>
        </p:nvSpPr>
        <p:spPr>
          <a:xfrm>
            <a:off x="10914162" y="228600"/>
            <a:ext cx="869603" cy="181421"/>
          </a:xfrm>
          <a:prstGeom prst="rect">
            <a:avLst/>
          </a:prstGeom>
          <a:noFill/>
          <a:ln/>
        </p:spPr>
        <p:txBody>
          <a:bodyPr vert="horz" wrap="none" lIns="0" tIns="0" rIns="0" bIns="0" rtlCol="0" anchor="ctr"/>
          <a:lstStyle/>
          <a:p>
            <a:pPr marL="0" indent="0" algn="ctr">
              <a:lnSpc>
                <a:spcPts val="1428"/>
              </a:lnSpc>
              <a:buNone/>
            </a:pPr>
            <a:r>
              <a:rPr lang="en-US" sz="1200" dirty="0">
                <a:solidFill>
                  <a:srgbClr val="000000"/>
                </a:solidFill>
                <a:latin typeface="ArialMT" pitchFamily="34" charset="0"/>
                <a:ea typeface="ArialMT" pitchFamily="34" charset="-122"/>
                <a:cs typeface="ArialMT" pitchFamily="34" charset="-120"/>
              </a:rPr>
              <a:t>May 2026</a:t>
            </a:r>
            <a:endParaRPr lang="en-US" sz="1200" dirty="0"/>
          </a:p>
        </p:txBody>
      </p:sp>
      <p:sp>
        <p:nvSpPr>
          <p:cNvPr id="16" name="SK-15-text-15"/>
          <p:cNvSpPr/>
          <p:nvPr/>
        </p:nvSpPr>
        <p:spPr>
          <a:xfrm>
            <a:off x="1274415" y="2524125"/>
            <a:ext cx="10917436" cy="339923"/>
          </a:xfrm>
          <a:prstGeom prst="rect">
            <a:avLst/>
          </a:prstGeom>
          <a:noFill/>
          <a:ln/>
        </p:spPr>
        <p:txBody>
          <a:bodyPr vert="horz" wrap="none" lIns="0" tIns="0" rIns="0" bIns="0" rtlCol="0" anchor="ctr"/>
          <a:lstStyle/>
          <a:p>
            <a:pPr marL="0" indent="0">
              <a:lnSpc>
                <a:spcPts val="1339"/>
              </a:lnSpc>
              <a:buNone/>
            </a:pPr>
            <a:r>
              <a:rPr lang="en-US" sz="1125" dirty="0">
                <a:solidFill>
                  <a:srgbClr val="2B2B2B"/>
                </a:solidFill>
                <a:latin typeface="ArialMT" pitchFamily="34" charset="0"/>
                <a:ea typeface="ArialMT" pitchFamily="34" charset="-122"/>
                <a:cs typeface="ArialMT" pitchFamily="34" charset="-120"/>
              </a:rPr>
              <a:t>This teaching deck has been produced exclusively for educational purposes within the Bradford Vocational Training Scheme (VTS) GP
training programme. It is intended to support learning for GP trainees at foundation and core training level.</a:t>
            </a:r>
            <a:endParaRPr lang="en-US" sz="1125" dirty="0"/>
          </a:p>
        </p:txBody>
      </p:sp>
      <p:sp>
        <p:nvSpPr>
          <p:cNvPr id="17" name="SK-15-text-16"/>
          <p:cNvSpPr/>
          <p:nvPr/>
        </p:nvSpPr>
        <p:spPr>
          <a:xfrm>
            <a:off x="1284833" y="3429000"/>
            <a:ext cx="10907018" cy="339923"/>
          </a:xfrm>
          <a:prstGeom prst="rect">
            <a:avLst/>
          </a:prstGeom>
          <a:noFill/>
          <a:ln/>
        </p:spPr>
        <p:txBody>
          <a:bodyPr vert="horz" wrap="none" lIns="0" tIns="0" rIns="0" bIns="0" rtlCol="0" anchor="ctr"/>
          <a:lstStyle/>
          <a:p>
            <a:pPr marL="0" indent="0">
              <a:lnSpc>
                <a:spcPts val="1339"/>
              </a:lnSpc>
              <a:buNone/>
            </a:pPr>
            <a:r>
              <a:rPr lang="en-US" sz="1125" dirty="0">
                <a:solidFill>
                  <a:srgbClr val="2B2B2B"/>
                </a:solidFill>
                <a:latin typeface="ArialMT" pitchFamily="34" charset="0"/>
                <a:ea typeface="ArialMT" pitchFamily="34" charset="-122"/>
                <a:cs typeface="ArialMT" pitchFamily="34" charset="-120"/>
              </a:rPr>
              <a:t>Nothing in this resource constitutes formal clinical advice. All patient management decisions must be based on current NICE
guidelines, local trust protocols, up-to-date evidence, and individual clinical assessment. This deck does not replace professional judgement.</a:t>
            </a:r>
            <a:endParaRPr lang="en-US" sz="1125" dirty="0"/>
          </a:p>
        </p:txBody>
      </p:sp>
      <p:sp>
        <p:nvSpPr>
          <p:cNvPr id="18" name="SK-15-text-17"/>
          <p:cNvSpPr/>
          <p:nvPr/>
        </p:nvSpPr>
        <p:spPr>
          <a:xfrm>
            <a:off x="1462980" y="4333875"/>
            <a:ext cx="10728871" cy="339923"/>
          </a:xfrm>
          <a:prstGeom prst="rect">
            <a:avLst/>
          </a:prstGeom>
          <a:noFill/>
          <a:ln/>
        </p:spPr>
        <p:txBody>
          <a:bodyPr vert="horz" wrap="none" lIns="0" tIns="0" rIns="0" bIns="0" rtlCol="0" anchor="ctr"/>
          <a:lstStyle/>
          <a:p>
            <a:pPr marL="0" indent="0">
              <a:lnSpc>
                <a:spcPts val="1339"/>
              </a:lnSpc>
              <a:buNone/>
            </a:pPr>
            <a:r>
              <a:rPr lang="en-US" sz="1125" dirty="0">
                <a:solidFill>
                  <a:srgbClr val="2B2B2B"/>
                </a:solidFill>
                <a:latin typeface="ArialMT" pitchFamily="34" charset="0"/>
                <a:ea typeface="ArialMT" pitchFamily="34" charset="-122"/>
                <a:cs typeface="ArialMT" pitchFamily="34" charset="-120"/>
              </a:rPr>
              <a:t>Management recommendations are referenced to NICE NG91 (Acute Otitis Media) and NICE NG233 (Otitis Media with Effusion,
August 2023). Guidelines are subject to revision – always verify against the most current published version at www.nice.org.uk.</a:t>
            </a:r>
            <a:endParaRPr lang="en-US" sz="1125" dirty="0"/>
          </a:p>
        </p:txBody>
      </p:sp>
      <p:sp>
        <p:nvSpPr>
          <p:cNvPr id="19" name="SK-15-text-18"/>
          <p:cNvSpPr/>
          <p:nvPr/>
        </p:nvSpPr>
        <p:spPr>
          <a:xfrm>
            <a:off x="1628775" y="5229225"/>
            <a:ext cx="10529888" cy="339923"/>
          </a:xfrm>
          <a:prstGeom prst="rect">
            <a:avLst/>
          </a:prstGeom>
          <a:noFill/>
          <a:ln/>
        </p:spPr>
        <p:txBody>
          <a:bodyPr vert="horz" wrap="none" lIns="0" tIns="0" rIns="0" bIns="0" rtlCol="0" anchor="ctr"/>
          <a:lstStyle/>
          <a:p>
            <a:pPr marL="0" indent="0">
              <a:lnSpc>
                <a:spcPts val="1339"/>
              </a:lnSpc>
              <a:buNone/>
            </a:pPr>
            <a:r>
              <a:rPr lang="en-US" sz="1125" dirty="0">
                <a:solidFill>
                  <a:srgbClr val="2B2B2B"/>
                </a:solidFill>
                <a:latin typeface="ArialMT" pitchFamily="34" charset="0"/>
                <a:ea typeface="ArialMT" pitchFamily="34" charset="-122"/>
                <a:cs typeface="ArialMT" pitchFamily="34" charset="-120"/>
              </a:rPr>
              <a:t>This resource is the intellectual property of Bradford VTS. It may be used freely within GP training for non-commercial educational
purposes. Reproduction or redistribution for commercial use is not permitted without prior written consent.</a:t>
            </a:r>
            <a:endParaRPr lang="en-US" sz="1125" dirty="0"/>
          </a:p>
        </p:txBody>
      </p:sp>
      <p:sp>
        <p:nvSpPr>
          <p:cNvPr id="20" name="SK-15-text-19"/>
          <p:cNvSpPr/>
          <p:nvPr/>
        </p:nvSpPr>
        <p:spPr>
          <a:xfrm>
            <a:off x="2052637" y="6191250"/>
            <a:ext cx="8067675" cy="213420"/>
          </a:xfrm>
          <a:prstGeom prst="rect">
            <a:avLst/>
          </a:prstGeom>
          <a:noFill/>
          <a:ln/>
        </p:spPr>
        <p:txBody>
          <a:bodyPr vert="horz" wrap="none" lIns="0" tIns="0" rIns="0" bIns="0" rtlCol="0" anchor="ctr"/>
          <a:lstStyle/>
          <a:p>
            <a:pPr marL="0" indent="0" algn="ctr">
              <a:lnSpc>
                <a:spcPts val="1680"/>
              </a:lnSpc>
              <a:buNone/>
            </a:pPr>
            <a:r>
              <a:rPr lang="en-US" sz="1200" i="1" dirty="0">
                <a:solidFill>
                  <a:srgbClr val="2B2B2B"/>
                </a:solidFill>
                <a:latin typeface="ArialMT" pitchFamily="34" charset="0"/>
                <a:ea typeface="ArialMT" pitchFamily="34" charset="-122"/>
                <a:cs typeface="ArialMT" pitchFamily="34" charset="-120"/>
              </a:rPr>
              <a:t>Thank you for using this resource. We hope it supports your learning and your patients.</a:t>
            </a:r>
            <a:endParaRPr lang="en-US" sz="1200" dirty="0"/>
          </a:p>
        </p:txBody>
      </p:sp>
      <p:sp>
        <p:nvSpPr>
          <p:cNvPr id="21" name="SK-15-text-20"/>
          <p:cNvSpPr/>
          <p:nvPr/>
        </p:nvSpPr>
        <p:spPr>
          <a:xfrm>
            <a:off x="285750" y="6638925"/>
            <a:ext cx="8366760" cy="136029"/>
          </a:xfrm>
          <a:prstGeom prst="rect">
            <a:avLst/>
          </a:prstGeom>
          <a:noFill/>
          <a:ln/>
        </p:spPr>
        <p:txBody>
          <a:bodyPr vert="horz" wrap="none" lIns="0" tIns="0" rIns="0" bIns="0" rtlCol="0" anchor="ctr"/>
          <a:lstStyle/>
          <a:p>
            <a:pPr marL="0" indent="0">
              <a:lnSpc>
                <a:spcPts val="1071"/>
              </a:lnSpc>
              <a:buNone/>
            </a:pPr>
            <a:r>
              <a:rPr lang="en-US" sz="900" dirty="0">
                <a:solidFill>
                  <a:srgbClr val="FFFFFF"/>
                </a:solidFill>
                <a:latin typeface="Arial-BoldMT" pitchFamily="34" charset="0"/>
                <a:ea typeface="Arial-BoldMT" pitchFamily="34" charset="-122"/>
                <a:cs typeface="Arial-BoldMT" pitchFamily="34" charset="-120"/>
              </a:rPr>
              <a:t>Bradford VTS • The Eardrum Made Simple • Educational Use Only</a:t>
            </a:r>
            <a:endParaRPr lang="en-US" sz="900" dirty="0"/>
          </a:p>
        </p:txBody>
      </p:sp>
      <p:sp>
        <p:nvSpPr>
          <p:cNvPr id="22" name="SK-15-text-21"/>
          <p:cNvSpPr/>
          <p:nvPr/>
        </p:nvSpPr>
        <p:spPr>
          <a:xfrm>
            <a:off x="9496425" y="6638925"/>
            <a:ext cx="2629793" cy="158651"/>
          </a:xfrm>
          <a:prstGeom prst="rect">
            <a:avLst/>
          </a:prstGeom>
          <a:noFill/>
          <a:ln/>
        </p:spPr>
        <p:txBody>
          <a:bodyPr vert="horz" wrap="none" lIns="0" tIns="0" rIns="0" bIns="0" rtlCol="0" anchor="ctr"/>
          <a:lstStyle/>
          <a:p>
            <a:pPr marL="0" indent="0" algn="r">
              <a:lnSpc>
                <a:spcPts val="1250"/>
              </a:lnSpc>
              <a:buNone/>
            </a:pPr>
            <a:r>
              <a:rPr lang="en-US" sz="1050" dirty="0">
                <a:solidFill>
                  <a:srgbClr val="FFFFFF"/>
                </a:solidFill>
                <a:latin typeface="ArialMT" pitchFamily="34" charset="0"/>
                <a:ea typeface="ArialMT" pitchFamily="34" charset="-122"/>
                <a:cs typeface="ArialMT" pitchFamily="34" charset="-120"/>
              </a:rPr>
              <a:t>www.bradfordvts.co.uk • May 2026</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6803082" y="3861048"/>
            <a:ext cx="4669482" cy="2180779"/>
          </a:xfrm>
          <a:prstGeom prst="rect">
            <a:avLst/>
          </a:prstGeom>
        </p:spPr>
      </p:pic>
      <p:pic>
        <p:nvPicPr>
          <p:cNvPr id="4" name="SK-2-img-3" descr="preencoded.png"/>
          <p:cNvPicPr>
            <a:picLocks noChangeAspect="1"/>
          </p:cNvPicPr>
          <p:nvPr/>
        </p:nvPicPr>
        <p:blipFill>
          <a:blip r:embed="rId5"/>
          <a:stretch>
            <a:fillRect/>
          </a:stretch>
        </p:blipFill>
        <p:spPr>
          <a:xfrm>
            <a:off x="6790879" y="781794"/>
            <a:ext cx="4901059" cy="2736205"/>
          </a:xfrm>
          <a:prstGeom prst="rect">
            <a:avLst/>
          </a:prstGeom>
        </p:spPr>
      </p:pic>
      <p:sp>
        <p:nvSpPr>
          <p:cNvPr id="5" name="SK-2-text-4"/>
          <p:cNvSpPr/>
          <p:nvPr/>
        </p:nvSpPr>
        <p:spPr>
          <a:xfrm>
            <a:off x="590550" y="876300"/>
            <a:ext cx="11601450" cy="369094"/>
          </a:xfrm>
          <a:prstGeom prst="rect">
            <a:avLst/>
          </a:prstGeom>
          <a:noFill/>
          <a:ln/>
        </p:spPr>
        <p:txBody>
          <a:bodyPr vert="horz" wrap="none" lIns="0" tIns="0" rIns="0" bIns="0" rtlCol="0" anchor="ctr"/>
          <a:lstStyle/>
          <a:p>
            <a:pPr marL="0" indent="0">
              <a:lnSpc>
                <a:spcPts val="2906"/>
              </a:lnSpc>
              <a:buNone/>
            </a:pPr>
            <a:r>
              <a:rPr lang="en-US" sz="2325" b="1" dirty="0">
                <a:solidFill>
                  <a:srgbClr val="1C1C1C"/>
                </a:solidFill>
                <a:latin typeface="Noto Sans KR" pitchFamily="34" charset="0"/>
                <a:ea typeface="Noto Sans KR" pitchFamily="34" charset="-122"/>
                <a:cs typeface="Noto Sans KR" pitchFamily="34" charset="-120"/>
              </a:rPr>
              <a:t>Normal Ear Anatomy and TM Landmarks</a:t>
            </a:r>
            <a:endParaRPr lang="en-US" sz="2325" dirty="0"/>
          </a:p>
        </p:txBody>
      </p:sp>
      <p:sp>
        <p:nvSpPr>
          <p:cNvPr id="6" name="SK-2-text-5"/>
          <p:cNvSpPr/>
          <p:nvPr/>
        </p:nvSpPr>
        <p:spPr>
          <a:xfrm>
            <a:off x="809625" y="2590800"/>
            <a:ext cx="628650" cy="500063"/>
          </a:xfrm>
          <a:prstGeom prst="rect">
            <a:avLst/>
          </a:prstGeom>
          <a:noFill/>
          <a:ln/>
        </p:spPr>
        <p:txBody>
          <a:bodyPr vert="horz" wrap="none" lIns="0" tIns="0" rIns="0" bIns="0" rtlCol="0" anchor="ctr"/>
          <a:lstStyle/>
          <a:p>
            <a:pPr marL="0" indent="0" algn="ctr">
              <a:lnSpc>
                <a:spcPts val="1969"/>
              </a:lnSpc>
              <a:buNone/>
            </a:pPr>
            <a:r>
              <a:rPr lang="en-US" sz="1575" b="1" dirty="0">
                <a:solidFill>
                  <a:srgbClr val="1C1C1C"/>
                </a:solidFill>
                <a:latin typeface="Noto Sans KR" pitchFamily="34" charset="0"/>
                <a:ea typeface="Noto Sans KR" pitchFamily="34" charset="-122"/>
                <a:cs typeface="Noto Sans KR" pitchFamily="34" charset="-120"/>
              </a:rPr>
              <a:t>Outer
Ear</a:t>
            </a:r>
            <a:endParaRPr lang="en-US" sz="1575" dirty="0"/>
          </a:p>
        </p:txBody>
      </p:sp>
      <p:sp>
        <p:nvSpPr>
          <p:cNvPr id="7" name="SK-2-text-6"/>
          <p:cNvSpPr/>
          <p:nvPr/>
        </p:nvSpPr>
        <p:spPr>
          <a:xfrm>
            <a:off x="736699" y="3943350"/>
            <a:ext cx="764828" cy="500063"/>
          </a:xfrm>
          <a:prstGeom prst="rect">
            <a:avLst/>
          </a:prstGeom>
          <a:noFill/>
          <a:ln/>
        </p:spPr>
        <p:txBody>
          <a:bodyPr vert="horz" wrap="none" lIns="0" tIns="0" rIns="0" bIns="0" rtlCol="0" anchor="ctr"/>
          <a:lstStyle/>
          <a:p>
            <a:pPr marL="0" indent="0" algn="ctr">
              <a:lnSpc>
                <a:spcPts val="1969"/>
              </a:lnSpc>
              <a:buNone/>
            </a:pPr>
            <a:r>
              <a:rPr lang="en-US" sz="1575" b="1" dirty="0">
                <a:solidFill>
                  <a:srgbClr val="1C1C1C"/>
                </a:solidFill>
                <a:latin typeface="Noto Sans KR" pitchFamily="34" charset="0"/>
                <a:ea typeface="Noto Sans KR" pitchFamily="34" charset="-122"/>
                <a:cs typeface="Noto Sans KR" pitchFamily="34" charset="-120"/>
              </a:rPr>
              <a:t>Middle
Ear</a:t>
            </a:r>
            <a:endParaRPr lang="en-US" sz="1575" dirty="0"/>
          </a:p>
        </p:txBody>
      </p:sp>
      <p:sp>
        <p:nvSpPr>
          <p:cNvPr id="8" name="SK-2-text-7"/>
          <p:cNvSpPr/>
          <p:nvPr/>
        </p:nvSpPr>
        <p:spPr>
          <a:xfrm>
            <a:off x="809625" y="5172075"/>
            <a:ext cx="628650" cy="500063"/>
          </a:xfrm>
          <a:prstGeom prst="rect">
            <a:avLst/>
          </a:prstGeom>
          <a:noFill/>
          <a:ln/>
        </p:spPr>
        <p:txBody>
          <a:bodyPr vert="horz" wrap="none" lIns="0" tIns="0" rIns="0" bIns="0" rtlCol="0" anchor="ctr"/>
          <a:lstStyle/>
          <a:p>
            <a:pPr marL="0" indent="0" algn="ctr">
              <a:lnSpc>
                <a:spcPts val="1969"/>
              </a:lnSpc>
              <a:buNone/>
            </a:pPr>
            <a:r>
              <a:rPr lang="en-US" sz="1575" b="1" dirty="0">
                <a:solidFill>
                  <a:srgbClr val="1C1C1C"/>
                </a:solidFill>
                <a:latin typeface="Noto Sans KR" pitchFamily="34" charset="0"/>
                <a:ea typeface="Noto Sans KR" pitchFamily="34" charset="-122"/>
                <a:cs typeface="Noto Sans KR" pitchFamily="34" charset="-120"/>
              </a:rPr>
              <a:t>Inner
Ear</a:t>
            </a:r>
            <a:endParaRPr lang="en-US" sz="1575" dirty="0"/>
          </a:p>
        </p:txBody>
      </p:sp>
      <p:sp>
        <p:nvSpPr>
          <p:cNvPr id="9" name="SK-2-text-8"/>
          <p:cNvSpPr/>
          <p:nvPr/>
        </p:nvSpPr>
        <p:spPr>
          <a:xfrm>
            <a:off x="533400" y="1733550"/>
            <a:ext cx="11658600" cy="308967"/>
          </a:xfrm>
          <a:prstGeom prst="rect">
            <a:avLst/>
          </a:prstGeom>
          <a:noFill/>
          <a:ln/>
        </p:spPr>
        <p:txBody>
          <a:bodyPr vert="horz" wrap="none" lIns="0" tIns="0" rIns="0" bIns="0" rtlCol="0" anchor="ctr"/>
          <a:lstStyle/>
          <a:p>
            <a:pPr marL="0" indent="0">
              <a:lnSpc>
                <a:spcPts val="2432"/>
              </a:lnSpc>
              <a:buNone/>
            </a:pPr>
            <a:r>
              <a:rPr lang="en-US" sz="1725" dirty="0">
                <a:solidFill>
                  <a:srgbClr val="787878"/>
                </a:solidFill>
                <a:latin typeface="Noto Sans KR" pitchFamily="34" charset="0"/>
                <a:ea typeface="Noto Sans KR" pitchFamily="34" charset="-122"/>
                <a:cs typeface="Noto Sans KR" pitchFamily="34" charset="-120"/>
              </a:rPr>
              <a:t>From pinna to cochlea — and what to look for on otoscopy</a:t>
            </a:r>
            <a:endParaRPr lang="en-US" sz="1725" dirty="0"/>
          </a:p>
        </p:txBody>
      </p:sp>
      <p:sp>
        <p:nvSpPr>
          <p:cNvPr id="10" name="SK-2-text-9"/>
          <p:cNvSpPr/>
          <p:nvPr/>
        </p:nvSpPr>
        <p:spPr>
          <a:xfrm>
            <a:off x="1933575" y="2524125"/>
            <a:ext cx="4400550" cy="714375"/>
          </a:xfrm>
          <a:prstGeom prst="rect">
            <a:avLst/>
          </a:prstGeom>
          <a:noFill/>
          <a:ln/>
        </p:spPr>
        <p:txBody>
          <a:bodyPr vert="horz" wrap="none" lIns="0" tIns="0" rIns="0" bIns="0" rtlCol="0" anchor="ctr"/>
          <a:lstStyle/>
          <a:p>
            <a:pPr marL="0" indent="0">
              <a:lnSpc>
                <a:spcPts val="1875"/>
              </a:lnSpc>
              <a:buNone/>
            </a:pPr>
            <a:r>
              <a:rPr lang="en-US" sz="1500" dirty="0">
                <a:solidFill>
                  <a:srgbClr val="1C1C1C"/>
                </a:solidFill>
                <a:latin typeface="Noto Sans KR" pitchFamily="34" charset="0"/>
                <a:ea typeface="Noto Sans KR" pitchFamily="34" charset="-122"/>
                <a:cs typeface="Noto Sans KR" pitchFamily="34" charset="-120"/>
              </a:rPr>
              <a:t>• Pinna (auricle) — collects sound
• External auditory canal (EAC)
• Tympanic membrane (TM) — the boundary</a:t>
            </a:r>
            <a:endParaRPr lang="en-US" sz="1500" dirty="0"/>
          </a:p>
        </p:txBody>
      </p:sp>
      <p:sp>
        <p:nvSpPr>
          <p:cNvPr id="11" name="SK-2-text-10"/>
          <p:cNvSpPr/>
          <p:nvPr/>
        </p:nvSpPr>
        <p:spPr>
          <a:xfrm>
            <a:off x="1933575" y="3686175"/>
            <a:ext cx="4484340" cy="952500"/>
          </a:xfrm>
          <a:prstGeom prst="rect">
            <a:avLst/>
          </a:prstGeom>
          <a:noFill/>
          <a:ln/>
        </p:spPr>
        <p:txBody>
          <a:bodyPr vert="horz" wrap="none" lIns="0" tIns="0" rIns="0" bIns="0" rtlCol="0" anchor="ctr"/>
          <a:lstStyle/>
          <a:p>
            <a:pPr marL="0" indent="0">
              <a:lnSpc>
                <a:spcPts val="1875"/>
              </a:lnSpc>
              <a:buNone/>
            </a:pPr>
            <a:r>
              <a:rPr lang="en-US" sz="1500" dirty="0">
                <a:solidFill>
                  <a:srgbClr val="1C1C1C"/>
                </a:solidFill>
                <a:latin typeface="Noto Sans KR" pitchFamily="34" charset="0"/>
                <a:ea typeface="Noto Sans KR" pitchFamily="34" charset="-122"/>
                <a:cs typeface="Noto Sans KR" pitchFamily="34" charset="-120"/>
              </a:rPr>
              <a:t>• Ossicular chain: malleus → incus → stapes
• Oval window and round window
• Eustachian tube — pressure equalisation
• Mastoid air cells</a:t>
            </a:r>
            <a:endParaRPr lang="en-US" sz="1500" dirty="0"/>
          </a:p>
        </p:txBody>
      </p:sp>
      <p:sp>
        <p:nvSpPr>
          <p:cNvPr id="12" name="SK-2-text-11"/>
          <p:cNvSpPr/>
          <p:nvPr/>
        </p:nvSpPr>
        <p:spPr>
          <a:xfrm>
            <a:off x="1933575" y="5200650"/>
            <a:ext cx="4358580" cy="518220"/>
          </a:xfrm>
          <a:prstGeom prst="rect">
            <a:avLst/>
          </a:prstGeom>
          <a:noFill/>
          <a:ln/>
        </p:spPr>
        <p:txBody>
          <a:bodyPr vert="horz" wrap="none" lIns="0" tIns="0" rIns="0" bIns="0" rtlCol="0" anchor="ctr"/>
          <a:lstStyle/>
          <a:p>
            <a:pPr marL="0" indent="0">
              <a:lnSpc>
                <a:spcPts val="2040"/>
              </a:lnSpc>
              <a:buNone/>
            </a:pPr>
            <a:r>
              <a:rPr lang="en-US" sz="1500" dirty="0">
                <a:solidFill>
                  <a:srgbClr val="1C1C1C"/>
                </a:solidFill>
                <a:latin typeface="Noto Sans KR" pitchFamily="34" charset="0"/>
                <a:ea typeface="Noto Sans KR" pitchFamily="34" charset="-122"/>
                <a:cs typeface="Noto Sans KR" pitchFamily="34" charset="-120"/>
              </a:rPr>
              <a:t>• Cochlea — hearing
• Vestibule + semicircular canals — balance</a:t>
            </a:r>
            <a:endParaRPr lang="en-US" sz="1500" dirty="0"/>
          </a:p>
        </p:txBody>
      </p:sp>
      <p:sp>
        <p:nvSpPr>
          <p:cNvPr id="13" name="SK-2-text-12"/>
          <p:cNvSpPr/>
          <p:nvPr/>
        </p:nvSpPr>
        <p:spPr>
          <a:xfrm>
            <a:off x="590550" y="6086475"/>
            <a:ext cx="11601450" cy="182910"/>
          </a:xfrm>
          <a:prstGeom prst="rect">
            <a:avLst/>
          </a:prstGeom>
          <a:noFill/>
          <a:ln/>
        </p:spPr>
        <p:txBody>
          <a:bodyPr vert="horz" wrap="none" lIns="0" tIns="0" rIns="0" bIns="0" rtlCol="0" anchor="ctr"/>
          <a:lstStyle/>
          <a:p>
            <a:pPr marL="0" indent="0">
              <a:lnSpc>
                <a:spcPts val="1440"/>
              </a:lnSpc>
              <a:buNone/>
            </a:pPr>
            <a:r>
              <a:rPr lang="en-US" sz="1200" dirty="0">
                <a:solidFill>
                  <a:srgbClr val="1C1C1C"/>
                </a:solidFill>
                <a:latin typeface="Noto Sans KR" pitchFamily="34" charset="0"/>
                <a:ea typeface="Noto Sans KR" pitchFamily="34" charset="-122"/>
                <a:cs typeface="Noto Sans KR" pitchFamily="34" charset="-120"/>
              </a:rPr>
              <a:t>The TM sits at approximately 55° angle — pearly grey, translucent, cone-shaped.</a:t>
            </a:r>
            <a:endParaRPr lang="en-US" sz="1200" dirty="0"/>
          </a:p>
        </p:txBody>
      </p:sp>
      <p:sp>
        <p:nvSpPr>
          <p:cNvPr id="14" name="SK-2-text-13"/>
          <p:cNvSpPr/>
          <p:nvPr/>
        </p:nvSpPr>
        <p:spPr>
          <a:xfrm>
            <a:off x="6722715" y="6153150"/>
            <a:ext cx="5469285" cy="182910"/>
          </a:xfrm>
          <a:prstGeom prst="rect">
            <a:avLst/>
          </a:prstGeom>
          <a:noFill/>
          <a:ln/>
        </p:spPr>
        <p:txBody>
          <a:bodyPr vert="horz" wrap="none" lIns="0" tIns="0" rIns="0" bIns="0" rtlCol="0" anchor="ctr"/>
          <a:lstStyle/>
          <a:p>
            <a:pPr marL="0" indent="0">
              <a:lnSpc>
                <a:spcPts val="1440"/>
              </a:lnSpc>
              <a:buNone/>
            </a:pPr>
            <a:r>
              <a:rPr lang="en-US" sz="1200" dirty="0">
                <a:solidFill>
                  <a:srgbClr val="1C1C1C"/>
                </a:solidFill>
                <a:latin typeface="Noto Sans KR" pitchFamily="34" charset="0"/>
                <a:ea typeface="Noto Sans KR" pitchFamily="34" charset="-122"/>
                <a:cs typeface="Noto Sans KR" pitchFamily="34" charset="-120"/>
              </a:rPr>
              <a:t>Pars flaccida — small, lax, superior. Origin of acquired cholesteatoma.</a:t>
            </a:r>
            <a:endParaRPr lang="en-US" sz="1200" dirty="0"/>
          </a:p>
        </p:txBody>
      </p:sp>
      <p:sp>
        <p:nvSpPr>
          <p:cNvPr id="15" name="SK-2-text-14"/>
          <p:cNvSpPr/>
          <p:nvPr/>
        </p:nvSpPr>
        <p:spPr>
          <a:xfrm>
            <a:off x="161925" y="95250"/>
            <a:ext cx="11201400" cy="317302"/>
          </a:xfrm>
          <a:prstGeom prst="rect">
            <a:avLst/>
          </a:prstGeom>
          <a:noFill/>
          <a:ln/>
        </p:spPr>
        <p:txBody>
          <a:bodyPr vert="horz" wrap="none" lIns="0" tIns="0" rIns="0" bIns="0" rtlCol="0" anchor="ctr"/>
          <a:lstStyle/>
          <a:p>
            <a:pPr marL="0" indent="0">
              <a:lnSpc>
                <a:spcPts val="2499"/>
              </a:lnSpc>
              <a:buNone/>
            </a:pPr>
            <a:r>
              <a:rPr lang="en-US" sz="2100" b="1" dirty="0">
                <a:solidFill>
                  <a:srgbClr val="FFFFFF"/>
                </a:solidFill>
                <a:latin typeface="Noto Sans KR" pitchFamily="34" charset="0"/>
                <a:ea typeface="Noto Sans KR" pitchFamily="34" charset="-122"/>
                <a:cs typeface="Noto Sans KR" pitchFamily="34" charset="-120"/>
              </a:rPr>
              <a:t>Normal Ear Anatomy and TM Landmarks</a:t>
            </a:r>
            <a:endParaRPr lang="en-US" sz="2100" dirty="0"/>
          </a:p>
        </p:txBody>
      </p:sp>
      <p:sp>
        <p:nvSpPr>
          <p:cNvPr id="16" name="SK-2-text-15"/>
          <p:cNvSpPr/>
          <p:nvPr/>
        </p:nvSpPr>
        <p:spPr>
          <a:xfrm>
            <a:off x="8315325" y="142875"/>
            <a:ext cx="3876675" cy="160288"/>
          </a:xfrm>
          <a:prstGeom prst="rect">
            <a:avLst/>
          </a:prstGeom>
          <a:noFill/>
          <a:ln/>
        </p:spPr>
        <p:txBody>
          <a:bodyPr vert="horz" wrap="none" lIns="0" tIns="0" rIns="0" bIns="0" rtlCol="0" anchor="ctr"/>
          <a:lstStyle/>
          <a:p>
            <a:pPr marL="0" indent="0" algn="ctr">
              <a:lnSpc>
                <a:spcPts val="1262"/>
              </a:lnSpc>
              <a:buNone/>
            </a:pPr>
            <a:r>
              <a:rPr lang="en-US" sz="1275" b="1" dirty="0">
                <a:solidFill>
                  <a:srgbClr val="FFFFFF"/>
                </a:solidFill>
                <a:latin typeface="Noto Sans KR" pitchFamily="34" charset="0"/>
                <a:ea typeface="Noto Sans KR" pitchFamily="34" charset="-122"/>
                <a:cs typeface="Noto Sans KR" pitchFamily="34" charset="-120"/>
              </a:rPr>
              <a:t>Bradford VTS · The Eardrum Made Simple</a:t>
            </a:r>
            <a:endParaRPr lang="en-US" sz="1275" dirty="0"/>
          </a:p>
        </p:txBody>
      </p:sp>
      <p:sp>
        <p:nvSpPr>
          <p:cNvPr id="17" name="SK-2-text-16"/>
          <p:cNvSpPr/>
          <p:nvPr/>
        </p:nvSpPr>
        <p:spPr>
          <a:xfrm>
            <a:off x="161925" y="6657975"/>
            <a:ext cx="9761220" cy="132011"/>
          </a:xfrm>
          <a:prstGeom prst="rect">
            <a:avLst/>
          </a:prstGeom>
          <a:noFill/>
          <a:ln/>
        </p:spPr>
        <p:txBody>
          <a:bodyPr vert="horz" wrap="none" lIns="0" tIns="0" rIns="0" bIns="0" rtlCol="0" anchor="ctr"/>
          <a:lstStyle/>
          <a:p>
            <a:pPr marL="0" indent="0">
              <a:lnSpc>
                <a:spcPts val="1040"/>
              </a:lnSpc>
              <a:buNone/>
            </a:pPr>
            <a:r>
              <a:rPr lang="en-US" sz="1050" b="1" dirty="0">
                <a:solidFill>
                  <a:srgbClr val="FFFFFF"/>
                </a:solidFill>
                <a:latin typeface="Noto Sans KR" pitchFamily="34" charset="0"/>
                <a:ea typeface="Noto Sans KR" pitchFamily="34" charset="-122"/>
                <a:cs typeface="Noto Sans KR" pitchFamily="34" charset="-120"/>
              </a:rPr>
              <a:t>Bradford VTS · The Eardrum Made Simple · Educational Use Only</a:t>
            </a:r>
            <a:endParaRPr lang="en-US" sz="1050" dirty="0"/>
          </a:p>
        </p:txBody>
      </p:sp>
      <p:sp>
        <p:nvSpPr>
          <p:cNvPr id="18" name="SK-2-text-17"/>
          <p:cNvSpPr/>
          <p:nvPr/>
        </p:nvSpPr>
        <p:spPr>
          <a:xfrm>
            <a:off x="9310688" y="6657975"/>
            <a:ext cx="2881313" cy="132011"/>
          </a:xfrm>
          <a:prstGeom prst="rect">
            <a:avLst/>
          </a:prstGeom>
          <a:noFill/>
          <a:ln/>
        </p:spPr>
        <p:txBody>
          <a:bodyPr vert="horz" wrap="none" lIns="0" tIns="0" rIns="0" bIns="0" rtlCol="0" anchor="ctr"/>
          <a:lstStyle/>
          <a:p>
            <a:pPr marL="0" indent="0" algn="ctr">
              <a:lnSpc>
                <a:spcPts val="1040"/>
              </a:lnSpc>
              <a:buNone/>
            </a:pPr>
            <a:r>
              <a:rPr lang="en-US" sz="1050" b="1" dirty="0">
                <a:solidFill>
                  <a:srgbClr val="FFFFFF"/>
                </a:solidFill>
                <a:latin typeface="Noto Sans KR" pitchFamily="34" charset="0"/>
                <a:ea typeface="Noto Sans KR" pitchFamily="34" charset="-122"/>
                <a:cs typeface="Noto Sans KR" pitchFamily="34" charset="-120"/>
              </a:rPr>
              <a:t>Slide 2 of 15 · www.bradfordvts.co.uk</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4145161" y="3106638"/>
            <a:ext cx="707082" cy="788640"/>
          </a:xfrm>
          <a:prstGeom prst="rect">
            <a:avLst/>
          </a:prstGeom>
        </p:spPr>
      </p:pic>
      <p:pic>
        <p:nvPicPr>
          <p:cNvPr id="4" name="SK-3-img-3" descr="preencoded.png"/>
          <p:cNvPicPr>
            <a:picLocks noChangeAspect="1"/>
          </p:cNvPicPr>
          <p:nvPr/>
        </p:nvPicPr>
        <p:blipFill>
          <a:blip r:embed="rId5"/>
          <a:stretch>
            <a:fillRect/>
          </a:stretch>
        </p:blipFill>
        <p:spPr>
          <a:xfrm>
            <a:off x="1511796" y="3024336"/>
            <a:ext cx="853380" cy="953244"/>
          </a:xfrm>
          <a:prstGeom prst="rect">
            <a:avLst/>
          </a:prstGeom>
        </p:spPr>
      </p:pic>
      <p:sp>
        <p:nvSpPr>
          <p:cNvPr id="5" name="SK-3-text-4"/>
          <p:cNvSpPr/>
          <p:nvPr/>
        </p:nvSpPr>
        <p:spPr>
          <a:xfrm>
            <a:off x="228600" y="885825"/>
            <a:ext cx="11963400" cy="434280"/>
          </a:xfrm>
          <a:prstGeom prst="rect">
            <a:avLst/>
          </a:prstGeom>
          <a:noFill/>
          <a:ln/>
        </p:spPr>
        <p:txBody>
          <a:bodyPr vert="horz" wrap="none" lIns="0" tIns="0" rIns="0" bIns="0" rtlCol="0" anchor="ctr"/>
          <a:lstStyle/>
          <a:p>
            <a:pPr marL="0" indent="0">
              <a:lnSpc>
                <a:spcPts val="3420"/>
              </a:lnSpc>
              <a:buNone/>
            </a:pPr>
            <a:r>
              <a:rPr lang="en-US" sz="2850" dirty="0">
                <a:solidFill>
                  <a:srgbClr val="000000"/>
                </a:solidFill>
                <a:latin typeface="Arial-BoldMT" pitchFamily="34" charset="0"/>
                <a:ea typeface="Arial-BoldMT" pitchFamily="34" charset="-122"/>
                <a:cs typeface="Arial-BoldMT" pitchFamily="34" charset="-120"/>
              </a:rPr>
              <a:t>How to Look in the Ear — and What to Look For</a:t>
            </a:r>
            <a:endParaRPr lang="en-US" sz="2850" dirty="0"/>
          </a:p>
        </p:txBody>
      </p:sp>
      <p:sp>
        <p:nvSpPr>
          <p:cNvPr id="6" name="SK-3-text-5"/>
          <p:cNvSpPr/>
          <p:nvPr/>
        </p:nvSpPr>
        <p:spPr>
          <a:xfrm>
            <a:off x="92869" y="123825"/>
            <a:ext cx="8224837" cy="319980"/>
          </a:xfrm>
          <a:prstGeom prst="rect">
            <a:avLst/>
          </a:prstGeom>
          <a:noFill/>
          <a:ln/>
        </p:spPr>
        <p:txBody>
          <a:bodyPr vert="horz" wrap="none" lIns="0" tIns="0" rIns="0" bIns="0" rtlCol="0" anchor="ctr"/>
          <a:lstStyle/>
          <a:p>
            <a:pPr marL="0" indent="0" algn="ctr">
              <a:lnSpc>
                <a:spcPts val="2520"/>
              </a:lnSpc>
              <a:buNone/>
            </a:pPr>
            <a:r>
              <a:rPr lang="en-US" sz="2100" dirty="0">
                <a:solidFill>
                  <a:srgbClr val="FFFFFF"/>
                </a:solidFill>
                <a:latin typeface="Arial-BoldMT" pitchFamily="34" charset="0"/>
                <a:ea typeface="Arial-BoldMT" pitchFamily="34" charset="-122"/>
                <a:cs typeface="Arial-BoldMT" pitchFamily="34" charset="-120"/>
              </a:rPr>
              <a:t>Otoscopy Technique and Systematic Assessment</a:t>
            </a:r>
            <a:endParaRPr lang="en-US" sz="2100" dirty="0"/>
          </a:p>
        </p:txBody>
      </p:sp>
      <p:sp>
        <p:nvSpPr>
          <p:cNvPr id="7" name="SK-3-text-6"/>
          <p:cNvSpPr/>
          <p:nvPr/>
        </p:nvSpPr>
        <p:spPr>
          <a:xfrm>
            <a:off x="714375" y="2114550"/>
            <a:ext cx="7292340" cy="251520"/>
          </a:xfrm>
          <a:prstGeom prst="rect">
            <a:avLst/>
          </a:prstGeom>
          <a:noFill/>
          <a:ln/>
        </p:spPr>
        <p:txBody>
          <a:bodyPr vert="horz" wrap="none" lIns="0" tIns="0" rIns="0" bIns="0" rtlCol="0" anchor="ctr"/>
          <a:lstStyle/>
          <a:p>
            <a:pPr marL="0" indent="0">
              <a:lnSpc>
                <a:spcPts val="1980"/>
              </a:lnSpc>
              <a:buNone/>
            </a:pPr>
            <a:r>
              <a:rPr lang="en-US" sz="1650" dirty="0">
                <a:solidFill>
                  <a:srgbClr val="F57C00"/>
                </a:solidFill>
                <a:latin typeface="Arial-BoldMT" pitchFamily="34" charset="0"/>
                <a:ea typeface="Arial-BoldMT" pitchFamily="34" charset="-122"/>
                <a:cs typeface="Arial-BoldMT" pitchFamily="34" charset="-120"/>
              </a:rPr>
              <a:t>Canal Straightening Technique</a:t>
            </a:r>
            <a:endParaRPr lang="en-US" sz="1650" dirty="0"/>
          </a:p>
        </p:txBody>
      </p:sp>
      <p:sp>
        <p:nvSpPr>
          <p:cNvPr id="8" name="SK-3-text-7"/>
          <p:cNvSpPr/>
          <p:nvPr/>
        </p:nvSpPr>
        <p:spPr>
          <a:xfrm>
            <a:off x="6200775" y="2114550"/>
            <a:ext cx="5991225" cy="251520"/>
          </a:xfrm>
          <a:prstGeom prst="rect">
            <a:avLst/>
          </a:prstGeom>
          <a:noFill/>
          <a:ln/>
        </p:spPr>
        <p:txBody>
          <a:bodyPr vert="horz" wrap="none" lIns="0" tIns="0" rIns="0" bIns="0" rtlCol="0" anchor="ctr"/>
          <a:lstStyle/>
          <a:p>
            <a:pPr marL="0" indent="0">
              <a:lnSpc>
                <a:spcPts val="1980"/>
              </a:lnSpc>
              <a:buNone/>
            </a:pPr>
            <a:r>
              <a:rPr lang="en-US" sz="1650" dirty="0">
                <a:solidFill>
                  <a:srgbClr val="F57C00"/>
                </a:solidFill>
                <a:latin typeface="Arial-BoldMT" pitchFamily="34" charset="0"/>
                <a:ea typeface="Arial-BoldMT" pitchFamily="34" charset="-122"/>
                <a:cs typeface="Arial-BoldMT" pitchFamily="34" charset="-120"/>
              </a:rPr>
              <a:t>Systematic Assessment Checklist</a:t>
            </a:r>
            <a:endParaRPr lang="en-US" sz="1650" dirty="0"/>
          </a:p>
        </p:txBody>
      </p:sp>
      <p:sp>
        <p:nvSpPr>
          <p:cNvPr id="9" name="SK-3-text-8"/>
          <p:cNvSpPr/>
          <p:nvPr/>
        </p:nvSpPr>
        <p:spPr>
          <a:xfrm>
            <a:off x="1072902" y="4095750"/>
            <a:ext cx="1540073" cy="453330"/>
          </a:xfrm>
          <a:prstGeom prst="rect">
            <a:avLst/>
          </a:prstGeom>
          <a:noFill/>
          <a:ln/>
        </p:spPr>
        <p:txBody>
          <a:bodyPr vert="horz" wrap="none" lIns="0" tIns="0" rIns="0" bIns="0" rtlCol="0" anchor="ctr"/>
          <a:lstStyle/>
          <a:p>
            <a:pPr marL="0" indent="0" algn="ctr">
              <a:lnSpc>
                <a:spcPts val="1785"/>
              </a:lnSpc>
              <a:buNone/>
            </a:pPr>
            <a:r>
              <a:rPr lang="en-US" sz="1500" dirty="0">
                <a:solidFill>
                  <a:srgbClr val="F57C00"/>
                </a:solidFill>
                <a:latin typeface="Arial-BoldMT" pitchFamily="34" charset="0"/>
                <a:ea typeface="Arial-BoldMT" pitchFamily="34" charset="-122"/>
                <a:cs typeface="Arial-BoldMT" pitchFamily="34" charset="-120"/>
              </a:rPr>
              <a:t>Pull pinna UP
and BACK</a:t>
            </a:r>
            <a:endParaRPr lang="en-US" sz="1500" dirty="0"/>
          </a:p>
        </p:txBody>
      </p:sp>
      <p:sp>
        <p:nvSpPr>
          <p:cNvPr id="10" name="SK-3-text-9"/>
          <p:cNvSpPr/>
          <p:nvPr/>
        </p:nvSpPr>
        <p:spPr>
          <a:xfrm>
            <a:off x="3459956" y="4095750"/>
            <a:ext cx="2043113" cy="453330"/>
          </a:xfrm>
          <a:prstGeom prst="rect">
            <a:avLst/>
          </a:prstGeom>
          <a:noFill/>
          <a:ln/>
        </p:spPr>
        <p:txBody>
          <a:bodyPr vert="horz" wrap="none" lIns="0" tIns="0" rIns="0" bIns="0" rtlCol="0" anchor="ctr"/>
          <a:lstStyle/>
          <a:p>
            <a:pPr marL="0" indent="0" algn="ctr">
              <a:lnSpc>
                <a:spcPts val="1785"/>
              </a:lnSpc>
              <a:buNone/>
            </a:pPr>
            <a:r>
              <a:rPr lang="en-US" sz="1500" dirty="0">
                <a:solidFill>
                  <a:srgbClr val="457B9D"/>
                </a:solidFill>
                <a:latin typeface="Arial-BoldMT" pitchFamily="34" charset="0"/>
                <a:ea typeface="Arial-BoldMT" pitchFamily="34" charset="-122"/>
                <a:cs typeface="Arial-BoldMT" pitchFamily="34" charset="-120"/>
              </a:rPr>
              <a:t>Pull pinna DOWN
and BACK</a:t>
            </a:r>
            <a:endParaRPr lang="en-US" sz="1500" dirty="0"/>
          </a:p>
        </p:txBody>
      </p:sp>
      <p:sp>
        <p:nvSpPr>
          <p:cNvPr id="11" name="SK-3-text-10"/>
          <p:cNvSpPr/>
          <p:nvPr/>
        </p:nvSpPr>
        <p:spPr>
          <a:xfrm>
            <a:off x="664815" y="2686050"/>
            <a:ext cx="2346871" cy="205680"/>
          </a:xfrm>
          <a:prstGeom prst="rect">
            <a:avLst/>
          </a:prstGeom>
          <a:noFill/>
          <a:ln/>
        </p:spPr>
        <p:txBody>
          <a:bodyPr vert="horz" wrap="none" lIns="0" tIns="0" rIns="0" bIns="0" rtlCol="0" anchor="ctr"/>
          <a:lstStyle/>
          <a:p>
            <a:pPr marL="0" indent="0" algn="ctr">
              <a:lnSpc>
                <a:spcPts val="1620"/>
              </a:lnSpc>
              <a:buNone/>
            </a:pPr>
            <a:r>
              <a:rPr lang="en-US" sz="1350" dirty="0">
                <a:solidFill>
                  <a:srgbClr val="000000"/>
                </a:solidFill>
                <a:latin typeface="Arial-BoldMT" pitchFamily="34" charset="0"/>
                <a:ea typeface="Arial-BoldMT" pitchFamily="34" charset="-122"/>
                <a:cs typeface="Arial-BoldMT" pitchFamily="34" charset="-120"/>
              </a:rPr>
              <a:t>Adult / Child ≥ 3 years</a:t>
            </a:r>
            <a:endParaRPr lang="en-US" sz="1350" dirty="0"/>
          </a:p>
        </p:txBody>
      </p:sp>
      <p:sp>
        <p:nvSpPr>
          <p:cNvPr id="12" name="SK-3-text-11"/>
          <p:cNvSpPr/>
          <p:nvPr/>
        </p:nvSpPr>
        <p:spPr>
          <a:xfrm>
            <a:off x="3699867" y="2686050"/>
            <a:ext cx="1582043" cy="205680"/>
          </a:xfrm>
          <a:prstGeom prst="rect">
            <a:avLst/>
          </a:prstGeom>
          <a:noFill/>
          <a:ln/>
        </p:spPr>
        <p:txBody>
          <a:bodyPr vert="horz" wrap="none" lIns="0" tIns="0" rIns="0" bIns="0" rtlCol="0" anchor="ctr"/>
          <a:lstStyle/>
          <a:p>
            <a:pPr marL="0" indent="0" algn="ctr">
              <a:lnSpc>
                <a:spcPts val="1620"/>
              </a:lnSpc>
              <a:buNone/>
            </a:pPr>
            <a:r>
              <a:rPr lang="en-US" sz="1350" dirty="0">
                <a:solidFill>
                  <a:srgbClr val="000000"/>
                </a:solidFill>
                <a:latin typeface="Arial-BoldMT" pitchFamily="34" charset="0"/>
                <a:ea typeface="Arial-BoldMT" pitchFamily="34" charset="-122"/>
                <a:cs typeface="Arial-BoldMT" pitchFamily="34" charset="-120"/>
              </a:rPr>
              <a:t>Child &lt; 3 years</a:t>
            </a:r>
            <a:endParaRPr lang="en-US" sz="1350" dirty="0"/>
          </a:p>
        </p:txBody>
      </p:sp>
      <p:sp>
        <p:nvSpPr>
          <p:cNvPr id="13" name="SK-3-text-12"/>
          <p:cNvSpPr/>
          <p:nvPr/>
        </p:nvSpPr>
        <p:spPr>
          <a:xfrm>
            <a:off x="6562725" y="2543175"/>
            <a:ext cx="5629275" cy="205680"/>
          </a:xfrm>
          <a:prstGeom prst="rect">
            <a:avLst/>
          </a:prstGeom>
          <a:noFill/>
          <a:ln/>
        </p:spPr>
        <p:txBody>
          <a:bodyPr vert="horz" wrap="none" lIns="0" tIns="0" rIns="0" bIns="0" rtlCol="0" anchor="ctr"/>
          <a:lstStyle/>
          <a:p>
            <a:pPr marL="0" indent="0">
              <a:lnSpc>
                <a:spcPts val="1620"/>
              </a:lnSpc>
              <a:buNone/>
            </a:pPr>
            <a:r>
              <a:rPr lang="en-US" sz="1350" dirty="0">
                <a:solidFill>
                  <a:srgbClr val="000000"/>
                </a:solidFill>
                <a:latin typeface="Arial-BoldMT" pitchFamily="34" charset="0"/>
                <a:ea typeface="Arial-BoldMT" pitchFamily="34" charset="-122"/>
                <a:cs typeface="Arial-BoldMT" pitchFamily="34" charset="-120"/>
              </a:rPr>
              <a:t>1. External Auditory Canal (EAC)</a:t>
            </a:r>
            <a:endParaRPr lang="en-US" sz="1350" dirty="0"/>
          </a:p>
        </p:txBody>
      </p:sp>
      <p:sp>
        <p:nvSpPr>
          <p:cNvPr id="14" name="SK-3-text-13"/>
          <p:cNvSpPr/>
          <p:nvPr/>
        </p:nvSpPr>
        <p:spPr>
          <a:xfrm>
            <a:off x="6562725" y="3143250"/>
            <a:ext cx="5629275" cy="205680"/>
          </a:xfrm>
          <a:prstGeom prst="rect">
            <a:avLst/>
          </a:prstGeom>
          <a:noFill/>
          <a:ln/>
        </p:spPr>
        <p:txBody>
          <a:bodyPr vert="horz" wrap="none" lIns="0" tIns="0" rIns="0" bIns="0" rtlCol="0" anchor="ctr"/>
          <a:lstStyle/>
          <a:p>
            <a:pPr marL="0" indent="0">
              <a:lnSpc>
                <a:spcPts val="1620"/>
              </a:lnSpc>
              <a:buNone/>
            </a:pPr>
            <a:r>
              <a:rPr lang="en-US" sz="1350" dirty="0">
                <a:solidFill>
                  <a:srgbClr val="000000"/>
                </a:solidFill>
                <a:latin typeface="Arial-BoldMT" pitchFamily="34" charset="0"/>
                <a:ea typeface="Arial-BoldMT" pitchFamily="34" charset="-122"/>
                <a:cs typeface="Arial-BoldMT" pitchFamily="34" charset="-120"/>
              </a:rPr>
              <a:t>2. Tympanic Membrane — Colour</a:t>
            </a:r>
            <a:endParaRPr lang="en-US" sz="1350" dirty="0"/>
          </a:p>
        </p:txBody>
      </p:sp>
      <p:sp>
        <p:nvSpPr>
          <p:cNvPr id="15" name="SK-3-text-14"/>
          <p:cNvSpPr/>
          <p:nvPr/>
        </p:nvSpPr>
        <p:spPr>
          <a:xfrm>
            <a:off x="6562725" y="3733800"/>
            <a:ext cx="3429000" cy="205680"/>
          </a:xfrm>
          <a:prstGeom prst="rect">
            <a:avLst/>
          </a:prstGeom>
          <a:noFill/>
          <a:ln/>
        </p:spPr>
        <p:txBody>
          <a:bodyPr vert="horz" wrap="none" lIns="0" tIns="0" rIns="0" bIns="0" rtlCol="0" anchor="ctr"/>
          <a:lstStyle/>
          <a:p>
            <a:pPr marL="0" indent="0">
              <a:lnSpc>
                <a:spcPts val="1620"/>
              </a:lnSpc>
              <a:buNone/>
            </a:pPr>
            <a:r>
              <a:rPr lang="en-US" sz="1350" dirty="0">
                <a:solidFill>
                  <a:srgbClr val="000000"/>
                </a:solidFill>
                <a:latin typeface="Arial-BoldMT" pitchFamily="34" charset="0"/>
                <a:ea typeface="Arial-BoldMT" pitchFamily="34" charset="-122"/>
                <a:cs typeface="Arial-BoldMT" pitchFamily="34" charset="-120"/>
              </a:rPr>
              <a:t>3. TM — Position</a:t>
            </a:r>
            <a:endParaRPr lang="en-US" sz="1350" dirty="0"/>
          </a:p>
        </p:txBody>
      </p:sp>
      <p:sp>
        <p:nvSpPr>
          <p:cNvPr id="16" name="SK-3-text-15"/>
          <p:cNvSpPr/>
          <p:nvPr/>
        </p:nvSpPr>
        <p:spPr>
          <a:xfrm>
            <a:off x="6562725" y="4333875"/>
            <a:ext cx="5629275" cy="205680"/>
          </a:xfrm>
          <a:prstGeom prst="rect">
            <a:avLst/>
          </a:prstGeom>
          <a:noFill/>
          <a:ln/>
        </p:spPr>
        <p:txBody>
          <a:bodyPr vert="horz" wrap="none" lIns="0" tIns="0" rIns="0" bIns="0" rtlCol="0" anchor="ctr"/>
          <a:lstStyle/>
          <a:p>
            <a:pPr marL="0" indent="0">
              <a:lnSpc>
                <a:spcPts val="1620"/>
              </a:lnSpc>
              <a:buNone/>
            </a:pPr>
            <a:r>
              <a:rPr lang="en-US" sz="1350" dirty="0">
                <a:solidFill>
                  <a:srgbClr val="000000"/>
                </a:solidFill>
                <a:latin typeface="Arial-BoldMT" pitchFamily="34" charset="0"/>
                <a:ea typeface="Arial-BoldMT" pitchFamily="34" charset="-122"/>
                <a:cs typeface="Arial-BoldMT" pitchFamily="34" charset="-120"/>
              </a:rPr>
              <a:t>4. TM — Translucency and Light Reflex</a:t>
            </a:r>
            <a:endParaRPr lang="en-US" sz="1350" dirty="0"/>
          </a:p>
        </p:txBody>
      </p:sp>
      <p:sp>
        <p:nvSpPr>
          <p:cNvPr id="17" name="SK-3-text-16"/>
          <p:cNvSpPr/>
          <p:nvPr/>
        </p:nvSpPr>
        <p:spPr>
          <a:xfrm>
            <a:off x="6562725" y="4933950"/>
            <a:ext cx="3634740" cy="205680"/>
          </a:xfrm>
          <a:prstGeom prst="rect">
            <a:avLst/>
          </a:prstGeom>
          <a:noFill/>
          <a:ln/>
        </p:spPr>
        <p:txBody>
          <a:bodyPr vert="horz" wrap="none" lIns="0" tIns="0" rIns="0" bIns="0" rtlCol="0" anchor="ctr"/>
          <a:lstStyle/>
          <a:p>
            <a:pPr marL="0" indent="0">
              <a:lnSpc>
                <a:spcPts val="1620"/>
              </a:lnSpc>
              <a:buNone/>
            </a:pPr>
            <a:r>
              <a:rPr lang="en-US" sz="1350" dirty="0">
                <a:solidFill>
                  <a:srgbClr val="000000"/>
                </a:solidFill>
                <a:latin typeface="Arial-BoldMT" pitchFamily="34" charset="0"/>
                <a:ea typeface="Arial-BoldMT" pitchFamily="34" charset="-122"/>
                <a:cs typeface="Arial-BoldMT" pitchFamily="34" charset="-120"/>
              </a:rPr>
              <a:t>5. TM — Landmarks</a:t>
            </a:r>
            <a:endParaRPr lang="en-US" sz="1350" dirty="0"/>
          </a:p>
        </p:txBody>
      </p:sp>
      <p:sp>
        <p:nvSpPr>
          <p:cNvPr id="18" name="SK-3-text-17"/>
          <p:cNvSpPr/>
          <p:nvPr/>
        </p:nvSpPr>
        <p:spPr>
          <a:xfrm>
            <a:off x="6562725" y="5686425"/>
            <a:ext cx="5120640" cy="185291"/>
          </a:xfrm>
          <a:prstGeom prst="rect">
            <a:avLst/>
          </a:prstGeom>
          <a:noFill/>
          <a:ln/>
        </p:spPr>
        <p:txBody>
          <a:bodyPr vert="horz" wrap="none" lIns="0" tIns="0" rIns="0" bIns="0" rtlCol="0" anchor="ctr"/>
          <a:lstStyle/>
          <a:p>
            <a:pPr marL="0" indent="0">
              <a:lnSpc>
                <a:spcPts val="1460"/>
              </a:lnSpc>
              <a:buNone/>
            </a:pPr>
            <a:r>
              <a:rPr lang="en-US" sz="1050" dirty="0">
                <a:solidFill>
                  <a:srgbClr val="000000"/>
                </a:solidFill>
                <a:latin typeface="Arial-BoldMT" pitchFamily="34" charset="0"/>
                <a:ea typeface="Arial-BoldMT" pitchFamily="34" charset="-122"/>
                <a:cs typeface="Arial-BoldMT" pitchFamily="34" charset="-120"/>
              </a:rPr>
              <a:t>If pneumatic otoscopy available:</a:t>
            </a:r>
            <a:endParaRPr lang="en-US" sz="1050" dirty="0"/>
          </a:p>
        </p:txBody>
      </p:sp>
      <p:sp>
        <p:nvSpPr>
          <p:cNvPr id="19" name="SK-3-text-18"/>
          <p:cNvSpPr/>
          <p:nvPr/>
        </p:nvSpPr>
        <p:spPr>
          <a:xfrm>
            <a:off x="6562725" y="2809875"/>
            <a:ext cx="5629275" cy="198537"/>
          </a:xfrm>
          <a:prstGeom prst="rect">
            <a:avLst/>
          </a:prstGeom>
          <a:noFill/>
          <a:ln/>
        </p:spPr>
        <p:txBody>
          <a:bodyPr vert="horz" wrap="none" lIns="0" tIns="0" rIns="0" bIns="0" rtlCol="0" anchor="ctr"/>
          <a:lstStyle/>
          <a:p>
            <a:pPr marL="0" indent="0">
              <a:lnSpc>
                <a:spcPts val="1564"/>
              </a:lnSpc>
              <a:buNone/>
            </a:pPr>
            <a:r>
              <a:rPr lang="en-US" sz="1125" dirty="0">
                <a:solidFill>
                  <a:srgbClr val="000000"/>
                </a:solidFill>
                <a:latin typeface="ArialMT" pitchFamily="34" charset="0"/>
                <a:ea typeface="ArialMT" pitchFamily="34" charset="-122"/>
                <a:cs typeface="ArialMT" pitchFamily="34" charset="-120"/>
              </a:rPr>
              <a:t>Wax, discharge, inflammation, foreign body</a:t>
            </a:r>
            <a:endParaRPr lang="en-US" sz="1125" dirty="0"/>
          </a:p>
        </p:txBody>
      </p:sp>
      <p:sp>
        <p:nvSpPr>
          <p:cNvPr id="20" name="SK-3-text-19"/>
          <p:cNvSpPr/>
          <p:nvPr/>
        </p:nvSpPr>
        <p:spPr>
          <a:xfrm>
            <a:off x="6562725" y="3409950"/>
            <a:ext cx="5629275" cy="198537"/>
          </a:xfrm>
          <a:prstGeom prst="rect">
            <a:avLst/>
          </a:prstGeom>
          <a:noFill/>
          <a:ln/>
        </p:spPr>
        <p:txBody>
          <a:bodyPr vert="horz" wrap="none" lIns="0" tIns="0" rIns="0" bIns="0" rtlCol="0" anchor="ctr"/>
          <a:lstStyle/>
          <a:p>
            <a:pPr marL="0" indent="0">
              <a:lnSpc>
                <a:spcPts val="1564"/>
              </a:lnSpc>
              <a:buNone/>
            </a:pPr>
            <a:r>
              <a:rPr lang="en-US" sz="1125" dirty="0">
                <a:solidFill>
                  <a:srgbClr val="000000"/>
                </a:solidFill>
                <a:latin typeface="ArialMT" pitchFamily="34" charset="0"/>
                <a:ea typeface="ArialMT" pitchFamily="34" charset="-122"/>
                <a:cs typeface="ArialMT" pitchFamily="34" charset="-120"/>
              </a:rPr>
              <a:t>Pearly grey = normal · Red = AOM · Amber = OME</a:t>
            </a:r>
            <a:endParaRPr lang="en-US" sz="1125" dirty="0"/>
          </a:p>
        </p:txBody>
      </p:sp>
      <p:sp>
        <p:nvSpPr>
          <p:cNvPr id="21" name="SK-3-text-20"/>
          <p:cNvSpPr/>
          <p:nvPr/>
        </p:nvSpPr>
        <p:spPr>
          <a:xfrm>
            <a:off x="6562725" y="4010025"/>
            <a:ext cx="5629275" cy="198537"/>
          </a:xfrm>
          <a:prstGeom prst="rect">
            <a:avLst/>
          </a:prstGeom>
          <a:noFill/>
          <a:ln/>
        </p:spPr>
        <p:txBody>
          <a:bodyPr vert="horz" wrap="none" lIns="0" tIns="0" rIns="0" bIns="0" rtlCol="0" anchor="ctr"/>
          <a:lstStyle/>
          <a:p>
            <a:pPr marL="0" indent="0">
              <a:lnSpc>
                <a:spcPts val="1564"/>
              </a:lnSpc>
              <a:buNone/>
            </a:pPr>
            <a:r>
              <a:rPr lang="en-US" sz="1125" dirty="0">
                <a:solidFill>
                  <a:srgbClr val="000000"/>
                </a:solidFill>
                <a:latin typeface="ArialMT" pitchFamily="34" charset="0"/>
                <a:ea typeface="ArialMT" pitchFamily="34" charset="-122"/>
                <a:cs typeface="ArialMT" pitchFamily="34" charset="-120"/>
              </a:rPr>
              <a:t>Neutral · Retracted (ET dysfunction) · Bulging (AOM)</a:t>
            </a:r>
            <a:endParaRPr lang="en-US" sz="1125" dirty="0"/>
          </a:p>
        </p:txBody>
      </p:sp>
      <p:sp>
        <p:nvSpPr>
          <p:cNvPr id="22" name="SK-3-text-21"/>
          <p:cNvSpPr/>
          <p:nvPr/>
        </p:nvSpPr>
        <p:spPr>
          <a:xfrm>
            <a:off x="6562725" y="4600575"/>
            <a:ext cx="5629275" cy="198537"/>
          </a:xfrm>
          <a:prstGeom prst="rect">
            <a:avLst/>
          </a:prstGeom>
          <a:noFill/>
          <a:ln/>
        </p:spPr>
        <p:txBody>
          <a:bodyPr vert="horz" wrap="none" lIns="0" tIns="0" rIns="0" bIns="0" rtlCol="0" anchor="ctr"/>
          <a:lstStyle/>
          <a:p>
            <a:pPr marL="0" indent="0">
              <a:lnSpc>
                <a:spcPts val="1564"/>
              </a:lnSpc>
              <a:buNone/>
            </a:pPr>
            <a:r>
              <a:rPr lang="en-US" sz="1125" dirty="0">
                <a:solidFill>
                  <a:srgbClr val="000000"/>
                </a:solidFill>
                <a:latin typeface="ArialMT" pitchFamily="34" charset="0"/>
                <a:ea typeface="ArialMT" pitchFamily="34" charset="-122"/>
                <a:cs typeface="ArialMT" pitchFamily="34" charset="-120"/>
              </a:rPr>
              <a:t>Cone of light anteroinferior · Absent = abnormal TM</a:t>
            </a:r>
            <a:endParaRPr lang="en-US" sz="1125" dirty="0"/>
          </a:p>
        </p:txBody>
      </p:sp>
      <p:sp>
        <p:nvSpPr>
          <p:cNvPr id="23" name="SK-3-text-22"/>
          <p:cNvSpPr/>
          <p:nvPr/>
        </p:nvSpPr>
        <p:spPr>
          <a:xfrm>
            <a:off x="6562725" y="5210175"/>
            <a:ext cx="5629275" cy="198537"/>
          </a:xfrm>
          <a:prstGeom prst="rect">
            <a:avLst/>
          </a:prstGeom>
          <a:noFill/>
          <a:ln/>
        </p:spPr>
        <p:txBody>
          <a:bodyPr vert="horz" wrap="none" lIns="0" tIns="0" rIns="0" bIns="0" rtlCol="0" anchor="ctr"/>
          <a:lstStyle/>
          <a:p>
            <a:pPr marL="0" indent="0">
              <a:lnSpc>
                <a:spcPts val="1564"/>
              </a:lnSpc>
              <a:buNone/>
            </a:pPr>
            <a:r>
              <a:rPr lang="en-US" sz="1125" dirty="0">
                <a:solidFill>
                  <a:srgbClr val="000000"/>
                </a:solidFill>
                <a:latin typeface="ArialMT" pitchFamily="34" charset="0"/>
                <a:ea typeface="ArialMT" pitchFamily="34" charset="-122"/>
                <a:cs typeface="ArialMT" pitchFamily="34" charset="-120"/>
              </a:rPr>
              <a:t>Handle of malleus · Umbo · Lateral process · Annulus</a:t>
            </a:r>
            <a:endParaRPr lang="en-US" sz="1125" dirty="0"/>
          </a:p>
        </p:txBody>
      </p:sp>
      <p:sp>
        <p:nvSpPr>
          <p:cNvPr id="24" name="SK-3-text-23"/>
          <p:cNvSpPr/>
          <p:nvPr/>
        </p:nvSpPr>
        <p:spPr>
          <a:xfrm>
            <a:off x="6562725" y="5953125"/>
            <a:ext cx="4861471" cy="397073"/>
          </a:xfrm>
          <a:prstGeom prst="rect">
            <a:avLst/>
          </a:prstGeom>
          <a:noFill/>
          <a:ln/>
        </p:spPr>
        <p:txBody>
          <a:bodyPr vert="horz" wrap="none" lIns="0" tIns="0" rIns="0" bIns="0" rtlCol="0" anchor="ctr"/>
          <a:lstStyle/>
          <a:p>
            <a:pPr marL="0" indent="0">
              <a:lnSpc>
                <a:spcPts val="1564"/>
              </a:lnSpc>
              <a:buNone/>
            </a:pPr>
            <a:r>
              <a:rPr lang="en-US" sz="1125" dirty="0">
                <a:solidFill>
                  <a:srgbClr val="000000"/>
                </a:solidFill>
                <a:latin typeface="ArialMT" pitchFamily="34" charset="0"/>
                <a:ea typeface="ArialMT" pitchFamily="34" charset="-122"/>
                <a:cs typeface="ArialMT" pitchFamily="34" charset="-120"/>
              </a:rPr>
              <a:t>Assess TM mobility — reduced movement suggests middle
ear fluid or perforation</a:t>
            </a:r>
            <a:endParaRPr lang="en-US" sz="1125" dirty="0"/>
          </a:p>
        </p:txBody>
      </p:sp>
      <p:sp>
        <p:nvSpPr>
          <p:cNvPr id="25" name="SK-3-text-24"/>
          <p:cNvSpPr/>
          <p:nvPr/>
        </p:nvSpPr>
        <p:spPr>
          <a:xfrm>
            <a:off x="665262" y="4714875"/>
            <a:ext cx="2336453" cy="454223"/>
          </a:xfrm>
          <a:prstGeom prst="rect">
            <a:avLst/>
          </a:prstGeom>
          <a:noFill/>
          <a:ln/>
        </p:spPr>
        <p:txBody>
          <a:bodyPr vert="horz" wrap="none" lIns="0" tIns="0" rIns="0" bIns="0" rtlCol="0" anchor="ctr"/>
          <a:lstStyle/>
          <a:p>
            <a:pPr marL="0" indent="0" algn="ctr">
              <a:lnSpc>
                <a:spcPts val="1789"/>
              </a:lnSpc>
              <a:buNone/>
            </a:pPr>
            <a:r>
              <a:rPr lang="en-US" sz="1125" dirty="0">
                <a:solidFill>
                  <a:srgbClr val="000000"/>
                </a:solidFill>
                <a:latin typeface="ArialMT" pitchFamily="34" charset="0"/>
                <a:ea typeface="ArialMT" pitchFamily="34" charset="-122"/>
                <a:cs typeface="ArialMT" pitchFamily="34" charset="-120"/>
              </a:rPr>
              <a:t>Straightens the S-shaped
adult EAC</a:t>
            </a:r>
            <a:endParaRPr lang="en-US" sz="1125" dirty="0"/>
          </a:p>
        </p:txBody>
      </p:sp>
      <p:sp>
        <p:nvSpPr>
          <p:cNvPr id="26" name="SK-3-text-25"/>
          <p:cNvSpPr/>
          <p:nvPr/>
        </p:nvSpPr>
        <p:spPr>
          <a:xfrm>
            <a:off x="3270349" y="4714875"/>
            <a:ext cx="2441228" cy="454223"/>
          </a:xfrm>
          <a:prstGeom prst="rect">
            <a:avLst/>
          </a:prstGeom>
          <a:noFill/>
          <a:ln/>
        </p:spPr>
        <p:txBody>
          <a:bodyPr vert="horz" wrap="none" lIns="0" tIns="0" rIns="0" bIns="0" rtlCol="0" anchor="ctr"/>
          <a:lstStyle/>
          <a:p>
            <a:pPr marL="0" indent="0" algn="ctr">
              <a:lnSpc>
                <a:spcPts val="1789"/>
              </a:lnSpc>
              <a:buNone/>
            </a:pPr>
            <a:r>
              <a:rPr lang="en-US" sz="1125" dirty="0">
                <a:solidFill>
                  <a:srgbClr val="000000"/>
                </a:solidFill>
                <a:latin typeface="ArialMT" pitchFamily="34" charset="0"/>
                <a:ea typeface="ArialMT" pitchFamily="34" charset="-122"/>
                <a:cs typeface="ArialMT" pitchFamily="34" charset="-120"/>
              </a:rPr>
              <a:t>Straighter, more horizontal
infant EAC</a:t>
            </a:r>
            <a:endParaRPr lang="en-US" sz="1125" dirty="0"/>
          </a:p>
        </p:txBody>
      </p:sp>
      <p:sp>
        <p:nvSpPr>
          <p:cNvPr id="27" name="SK-3-text-26"/>
          <p:cNvSpPr/>
          <p:nvPr/>
        </p:nvSpPr>
        <p:spPr>
          <a:xfrm>
            <a:off x="714375" y="1428750"/>
            <a:ext cx="11477625" cy="319980"/>
          </a:xfrm>
          <a:prstGeom prst="rect">
            <a:avLst/>
          </a:prstGeom>
          <a:noFill/>
          <a:ln/>
        </p:spPr>
        <p:txBody>
          <a:bodyPr vert="horz" wrap="none" lIns="0" tIns="0" rIns="0" bIns="0" rtlCol="0" anchor="ctr"/>
          <a:lstStyle/>
          <a:p>
            <a:pPr marL="0" indent="0">
              <a:lnSpc>
                <a:spcPts val="2520"/>
              </a:lnSpc>
              <a:buNone/>
            </a:pPr>
            <a:r>
              <a:rPr lang="en-US" sz="2100" dirty="0">
                <a:solidFill>
                  <a:srgbClr val="555555"/>
                </a:solidFill>
                <a:latin typeface="ArialMT" pitchFamily="34" charset="0"/>
                <a:ea typeface="ArialMT" pitchFamily="34" charset="-122"/>
                <a:cs typeface="ArialMT" pitchFamily="34" charset="-120"/>
              </a:rPr>
              <a:t>Technique matters before interpretation</a:t>
            </a:r>
            <a:endParaRPr lang="en-US" sz="2100" dirty="0"/>
          </a:p>
        </p:txBody>
      </p:sp>
      <p:sp>
        <p:nvSpPr>
          <p:cNvPr id="28" name="SK-3-text-27"/>
          <p:cNvSpPr/>
          <p:nvPr/>
        </p:nvSpPr>
        <p:spPr>
          <a:xfrm>
            <a:off x="771525" y="5505450"/>
            <a:ext cx="2400300"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Arial-BoldMT" pitchFamily="34" charset="0"/>
                <a:ea typeface="Arial-BoldMT" pitchFamily="34" charset="-122"/>
                <a:cs typeface="Arial-BoldMT" pitchFamily="34" charset="-120"/>
              </a:rPr>
              <a:t>Practical Tips</a:t>
            </a:r>
            <a:endParaRPr lang="en-US" sz="1125" dirty="0"/>
          </a:p>
        </p:txBody>
      </p:sp>
      <p:sp>
        <p:nvSpPr>
          <p:cNvPr id="29" name="SK-3-text-28"/>
          <p:cNvSpPr/>
          <p:nvPr/>
        </p:nvSpPr>
        <p:spPr>
          <a:xfrm>
            <a:off x="8763000" y="190500"/>
            <a:ext cx="3363218" cy="212824"/>
          </a:xfrm>
          <a:prstGeom prst="rect">
            <a:avLst/>
          </a:prstGeom>
          <a:noFill/>
          <a:ln/>
        </p:spPr>
        <p:txBody>
          <a:bodyPr vert="horz" wrap="none" lIns="0" tIns="0" rIns="0" bIns="0" rtlCol="0" anchor="ctr"/>
          <a:lstStyle/>
          <a:p>
            <a:pPr marL="0" indent="0" algn="r">
              <a:lnSpc>
                <a:spcPts val="1676"/>
              </a:lnSpc>
              <a:buNone/>
            </a:pPr>
            <a:r>
              <a:rPr lang="en-US" sz="1125" dirty="0">
                <a:solidFill>
                  <a:srgbClr val="FFFFFF"/>
                </a:solidFill>
                <a:latin typeface="ArialMT" pitchFamily="34" charset="0"/>
                <a:ea typeface="ArialMT" pitchFamily="34" charset="-122"/>
                <a:cs typeface="ArialMT" pitchFamily="34" charset="-120"/>
              </a:rPr>
              <a:t>Bradford VTS · The Eardrum Made Simple</a:t>
            </a:r>
            <a:endParaRPr lang="en-US" sz="1125" dirty="0"/>
          </a:p>
        </p:txBody>
      </p:sp>
      <p:sp>
        <p:nvSpPr>
          <p:cNvPr id="30" name="SK-3-text-29"/>
          <p:cNvSpPr/>
          <p:nvPr/>
        </p:nvSpPr>
        <p:spPr>
          <a:xfrm>
            <a:off x="9142958" y="6638925"/>
            <a:ext cx="3048893" cy="132011"/>
          </a:xfrm>
          <a:prstGeom prst="rect">
            <a:avLst/>
          </a:prstGeom>
          <a:noFill/>
          <a:ln/>
        </p:spPr>
        <p:txBody>
          <a:bodyPr vert="horz" wrap="none" lIns="0" tIns="0" rIns="0" bIns="0" rtlCol="0" anchor="ctr"/>
          <a:lstStyle/>
          <a:p>
            <a:pPr marL="0" indent="0" algn="r">
              <a:lnSpc>
                <a:spcPts val="1040"/>
              </a:lnSpc>
              <a:buNone/>
            </a:pPr>
            <a:r>
              <a:rPr lang="en-US" sz="1050" dirty="0">
                <a:solidFill>
                  <a:srgbClr val="FFFFFF"/>
                </a:solidFill>
                <a:latin typeface="ArialMT" pitchFamily="34" charset="0"/>
                <a:ea typeface="ArialMT" pitchFamily="34" charset="-122"/>
                <a:cs typeface="ArialMT" pitchFamily="34" charset="-120"/>
              </a:rPr>
              <a:t>Slide 3 of 15 · www.bradfordvts.co.uk</a:t>
            </a:r>
            <a:endParaRPr lang="en-US" sz="1050" dirty="0"/>
          </a:p>
        </p:txBody>
      </p:sp>
      <p:sp>
        <p:nvSpPr>
          <p:cNvPr id="31" name="SK-3-text-30"/>
          <p:cNvSpPr/>
          <p:nvPr/>
        </p:nvSpPr>
        <p:spPr>
          <a:xfrm>
            <a:off x="228600" y="6638925"/>
            <a:ext cx="9761220" cy="132011"/>
          </a:xfrm>
          <a:prstGeom prst="rect">
            <a:avLst/>
          </a:prstGeom>
          <a:noFill/>
          <a:ln/>
        </p:spPr>
        <p:txBody>
          <a:bodyPr vert="horz" wrap="none" lIns="0" tIns="0" rIns="0" bIns="0" rtlCol="0" anchor="ctr"/>
          <a:lstStyle/>
          <a:p>
            <a:pPr marL="0" indent="0">
              <a:lnSpc>
                <a:spcPts val="1040"/>
              </a:lnSpc>
              <a:buNone/>
            </a:pPr>
            <a:r>
              <a:rPr lang="en-US" sz="1050" dirty="0">
                <a:solidFill>
                  <a:srgbClr val="FFFFFF"/>
                </a:solidFill>
                <a:latin typeface="ArialMT" pitchFamily="34" charset="0"/>
                <a:ea typeface="ArialMT" pitchFamily="34" charset="-122"/>
                <a:cs typeface="ArialMT" pitchFamily="34" charset="-120"/>
              </a:rPr>
              <a:t>Bradford VTS · The Eardrum Made Simple · Educational Use Only</a:t>
            </a:r>
            <a:endParaRPr lang="en-US" sz="1050" dirty="0"/>
          </a:p>
        </p:txBody>
      </p:sp>
      <p:sp>
        <p:nvSpPr>
          <p:cNvPr id="32" name="SK-3-text-31"/>
          <p:cNvSpPr/>
          <p:nvPr/>
        </p:nvSpPr>
        <p:spPr>
          <a:xfrm>
            <a:off x="771525" y="5724525"/>
            <a:ext cx="5594896" cy="595610"/>
          </a:xfrm>
          <a:prstGeom prst="rect">
            <a:avLst/>
          </a:prstGeom>
          <a:noFill/>
          <a:ln/>
        </p:spPr>
        <p:txBody>
          <a:bodyPr vert="horz" wrap="none" lIns="0" tIns="0" rIns="0" bIns="0" rtlCol="0" anchor="ctr"/>
          <a:lstStyle/>
          <a:p>
            <a:pPr marL="0" indent="0">
              <a:lnSpc>
                <a:spcPts val="1564"/>
              </a:lnSpc>
              <a:buNone/>
            </a:pPr>
            <a:r>
              <a:rPr lang="en-US" sz="1125" dirty="0">
                <a:solidFill>
                  <a:srgbClr val="000000"/>
                </a:solidFill>
                <a:latin typeface="ArialMT" pitchFamily="34" charset="0"/>
                <a:ea typeface="ArialMT" pitchFamily="34" charset="-122"/>
                <a:cs typeface="ArialMT" pitchFamily="34" charset="-120"/>
              </a:rPr>
              <a:t>• Use the largest speculum that fits comfortably
• Brace hand against patient's head — prevents injury if they move
• Warm the speculum tip if possible — improves comfort</a:t>
            </a:r>
            <a:endParaRPr lang="en-US" sz="11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438894" y="2331690"/>
            <a:ext cx="1804392" cy="950854"/>
          </a:xfrm>
          <a:prstGeom prst="rect">
            <a:avLst/>
          </a:prstGeom>
        </p:spPr>
      </p:pic>
      <p:pic>
        <p:nvPicPr>
          <p:cNvPr id="4" name="SK-4-img-3" descr="preencoded.png"/>
          <p:cNvPicPr>
            <a:picLocks noChangeAspect="1"/>
          </p:cNvPicPr>
          <p:nvPr/>
        </p:nvPicPr>
        <p:blipFill>
          <a:blip r:embed="rId5"/>
          <a:stretch>
            <a:fillRect/>
          </a:stretch>
        </p:blipFill>
        <p:spPr>
          <a:xfrm>
            <a:off x="2243286" y="2331690"/>
            <a:ext cx="4510980" cy="950854"/>
          </a:xfrm>
          <a:prstGeom prst="rect">
            <a:avLst/>
          </a:prstGeom>
        </p:spPr>
      </p:pic>
      <p:pic>
        <p:nvPicPr>
          <p:cNvPr id="5" name="SK-4-img-4" descr="preencoded.png"/>
          <p:cNvPicPr>
            <a:picLocks noChangeAspect="1"/>
          </p:cNvPicPr>
          <p:nvPr/>
        </p:nvPicPr>
        <p:blipFill>
          <a:blip r:embed="rId6"/>
          <a:stretch>
            <a:fillRect/>
          </a:stretch>
        </p:blipFill>
        <p:spPr>
          <a:xfrm>
            <a:off x="4933355" y="2636920"/>
            <a:ext cx="304800" cy="147308"/>
          </a:xfrm>
          <a:prstGeom prst="rect">
            <a:avLst/>
          </a:prstGeom>
        </p:spPr>
      </p:pic>
      <p:pic>
        <p:nvPicPr>
          <p:cNvPr id="6" name="SK-4-img-5" descr="preencoded.png"/>
          <p:cNvPicPr>
            <a:picLocks noChangeAspect="1"/>
          </p:cNvPicPr>
          <p:nvPr/>
        </p:nvPicPr>
        <p:blipFill>
          <a:blip r:embed="rId7"/>
          <a:stretch>
            <a:fillRect/>
          </a:stretch>
        </p:blipFill>
        <p:spPr>
          <a:xfrm>
            <a:off x="6754267" y="2331690"/>
            <a:ext cx="4962227" cy="950854"/>
          </a:xfrm>
          <a:prstGeom prst="rect">
            <a:avLst/>
          </a:prstGeom>
        </p:spPr>
      </p:pic>
      <p:pic>
        <p:nvPicPr>
          <p:cNvPr id="7" name="SK-4-img-6" descr="preencoded.png"/>
          <p:cNvPicPr>
            <a:picLocks noChangeAspect="1"/>
          </p:cNvPicPr>
          <p:nvPr/>
        </p:nvPicPr>
        <p:blipFill>
          <a:blip r:embed="rId8"/>
          <a:stretch>
            <a:fillRect/>
          </a:stretch>
        </p:blipFill>
        <p:spPr>
          <a:xfrm>
            <a:off x="438894" y="3282544"/>
            <a:ext cx="1804392" cy="688589"/>
          </a:xfrm>
          <a:prstGeom prst="rect">
            <a:avLst/>
          </a:prstGeom>
        </p:spPr>
      </p:pic>
      <p:pic>
        <p:nvPicPr>
          <p:cNvPr id="8" name="SK-4-img-7" descr="preencoded.png"/>
          <p:cNvPicPr>
            <a:picLocks noChangeAspect="1"/>
          </p:cNvPicPr>
          <p:nvPr/>
        </p:nvPicPr>
        <p:blipFill>
          <a:blip r:embed="rId9"/>
          <a:stretch>
            <a:fillRect/>
          </a:stretch>
        </p:blipFill>
        <p:spPr>
          <a:xfrm>
            <a:off x="2243286" y="3282544"/>
            <a:ext cx="4510980" cy="688589"/>
          </a:xfrm>
          <a:prstGeom prst="rect">
            <a:avLst/>
          </a:prstGeom>
        </p:spPr>
      </p:pic>
      <p:pic>
        <p:nvPicPr>
          <p:cNvPr id="9" name="SK-4-img-8" descr="preencoded.png"/>
          <p:cNvPicPr>
            <a:picLocks noChangeAspect="1"/>
          </p:cNvPicPr>
          <p:nvPr/>
        </p:nvPicPr>
        <p:blipFill>
          <a:blip r:embed="rId10"/>
          <a:stretch>
            <a:fillRect/>
          </a:stretch>
        </p:blipFill>
        <p:spPr>
          <a:xfrm>
            <a:off x="6754267" y="3282544"/>
            <a:ext cx="4962227" cy="688589"/>
          </a:xfrm>
          <a:prstGeom prst="rect">
            <a:avLst/>
          </a:prstGeom>
        </p:spPr>
      </p:pic>
      <p:pic>
        <p:nvPicPr>
          <p:cNvPr id="10" name="SK-4-img-9" descr="preencoded.png"/>
          <p:cNvPicPr>
            <a:picLocks noChangeAspect="1"/>
          </p:cNvPicPr>
          <p:nvPr/>
        </p:nvPicPr>
        <p:blipFill>
          <a:blip r:embed="rId11"/>
          <a:stretch>
            <a:fillRect/>
          </a:stretch>
        </p:blipFill>
        <p:spPr>
          <a:xfrm>
            <a:off x="438894" y="3971133"/>
            <a:ext cx="1804392" cy="918118"/>
          </a:xfrm>
          <a:prstGeom prst="rect">
            <a:avLst/>
          </a:prstGeom>
        </p:spPr>
      </p:pic>
      <p:pic>
        <p:nvPicPr>
          <p:cNvPr id="11" name="SK-4-img-10" descr="preencoded.png"/>
          <p:cNvPicPr>
            <a:picLocks noChangeAspect="1"/>
          </p:cNvPicPr>
          <p:nvPr/>
        </p:nvPicPr>
        <p:blipFill>
          <a:blip r:embed="rId12"/>
          <a:stretch>
            <a:fillRect/>
          </a:stretch>
        </p:blipFill>
        <p:spPr>
          <a:xfrm>
            <a:off x="2243286" y="3971133"/>
            <a:ext cx="4510980" cy="918118"/>
          </a:xfrm>
          <a:prstGeom prst="rect">
            <a:avLst/>
          </a:prstGeom>
        </p:spPr>
      </p:pic>
      <p:pic>
        <p:nvPicPr>
          <p:cNvPr id="12" name="SK-4-img-11" descr="preencoded.png"/>
          <p:cNvPicPr>
            <a:picLocks noChangeAspect="1"/>
          </p:cNvPicPr>
          <p:nvPr/>
        </p:nvPicPr>
        <p:blipFill>
          <a:blip r:embed="rId13"/>
          <a:stretch>
            <a:fillRect/>
          </a:stretch>
        </p:blipFill>
        <p:spPr>
          <a:xfrm>
            <a:off x="6754267" y="3971133"/>
            <a:ext cx="4962227" cy="918118"/>
          </a:xfrm>
          <a:prstGeom prst="rect">
            <a:avLst/>
          </a:prstGeom>
        </p:spPr>
      </p:pic>
      <p:pic>
        <p:nvPicPr>
          <p:cNvPr id="13" name="SK-4-img-12" descr="preencoded.png"/>
          <p:cNvPicPr>
            <a:picLocks noChangeAspect="1"/>
          </p:cNvPicPr>
          <p:nvPr/>
        </p:nvPicPr>
        <p:blipFill>
          <a:blip r:embed="rId14"/>
          <a:stretch>
            <a:fillRect/>
          </a:stretch>
        </p:blipFill>
        <p:spPr>
          <a:xfrm>
            <a:off x="438894" y="4889252"/>
            <a:ext cx="1804392" cy="688589"/>
          </a:xfrm>
          <a:prstGeom prst="rect">
            <a:avLst/>
          </a:prstGeom>
        </p:spPr>
      </p:pic>
      <p:pic>
        <p:nvPicPr>
          <p:cNvPr id="14" name="SK-4-img-13" descr="preencoded.png"/>
          <p:cNvPicPr>
            <a:picLocks noChangeAspect="1"/>
          </p:cNvPicPr>
          <p:nvPr/>
        </p:nvPicPr>
        <p:blipFill>
          <a:blip r:embed="rId15"/>
          <a:stretch>
            <a:fillRect/>
          </a:stretch>
        </p:blipFill>
        <p:spPr>
          <a:xfrm>
            <a:off x="2243286" y="4889252"/>
            <a:ext cx="4510980" cy="688589"/>
          </a:xfrm>
          <a:prstGeom prst="rect">
            <a:avLst/>
          </a:prstGeom>
        </p:spPr>
      </p:pic>
      <p:pic>
        <p:nvPicPr>
          <p:cNvPr id="15" name="SK-4-img-14" descr="preencoded.png"/>
          <p:cNvPicPr>
            <a:picLocks noChangeAspect="1"/>
          </p:cNvPicPr>
          <p:nvPr/>
        </p:nvPicPr>
        <p:blipFill>
          <a:blip r:embed="rId16"/>
          <a:stretch>
            <a:fillRect/>
          </a:stretch>
        </p:blipFill>
        <p:spPr>
          <a:xfrm>
            <a:off x="6754267" y="4889252"/>
            <a:ext cx="4962227" cy="688589"/>
          </a:xfrm>
          <a:prstGeom prst="rect">
            <a:avLst/>
          </a:prstGeom>
        </p:spPr>
      </p:pic>
      <p:pic>
        <p:nvPicPr>
          <p:cNvPr id="16" name="SK-4-img-15" descr="preencoded.png"/>
          <p:cNvPicPr>
            <a:picLocks noChangeAspect="1"/>
          </p:cNvPicPr>
          <p:nvPr/>
        </p:nvPicPr>
        <p:blipFill>
          <a:blip r:embed="rId17"/>
          <a:stretch>
            <a:fillRect/>
          </a:stretch>
        </p:blipFill>
        <p:spPr>
          <a:xfrm>
            <a:off x="10728871" y="651421"/>
            <a:ext cx="1011882" cy="1028700"/>
          </a:xfrm>
          <a:prstGeom prst="rect">
            <a:avLst/>
          </a:prstGeom>
        </p:spPr>
      </p:pic>
      <p:sp>
        <p:nvSpPr>
          <p:cNvPr id="17" name="SK-4-text-16"/>
          <p:cNvSpPr/>
          <p:nvPr/>
        </p:nvSpPr>
        <p:spPr>
          <a:xfrm>
            <a:off x="812453" y="2680268"/>
            <a:ext cx="771525" cy="253697"/>
          </a:xfrm>
          <a:prstGeom prst="rect">
            <a:avLst/>
          </a:prstGeom>
          <a:noFill/>
          <a:ln/>
        </p:spPr>
        <p:txBody>
          <a:bodyPr vert="horz" wrap="square" lIns="0" tIns="0" rIns="0" bIns="0" rtlCol="0" anchor="ctr"/>
          <a:lstStyle/>
          <a:p>
            <a:pPr marL="0" indent="0" algn="ctr">
              <a:buNone/>
            </a:pPr>
            <a:r>
              <a:rPr lang="en-US" sz="1350" b="1" kern="0" spc="30" dirty="0">
                <a:solidFill>
                  <a:srgbClr val="FFFFFF"/>
                </a:solidFill>
                <a:highlight>
                  <a:srgbClr val="E87C24"/>
                </a:highlight>
              </a:rPr>
              <a:t>COLOUR</a:t>
            </a:r>
            <a:endParaRPr lang="en-US" sz="1350" dirty="0"/>
          </a:p>
        </p:txBody>
      </p:sp>
      <p:sp>
        <p:nvSpPr>
          <p:cNvPr id="18" name="SK-4-text-17"/>
          <p:cNvSpPr/>
          <p:nvPr/>
        </p:nvSpPr>
        <p:spPr>
          <a:xfrm>
            <a:off x="2338536" y="2612368"/>
            <a:ext cx="2499568" cy="196411"/>
          </a:xfrm>
          <a:prstGeom prst="rect">
            <a:avLst/>
          </a:prstGeom>
          <a:noFill/>
          <a:ln/>
        </p:spPr>
        <p:txBody>
          <a:bodyPr vert="horz" wrap="square" lIns="0" tIns="0" rIns="0" bIns="0" rtlCol="0" anchor="ctr"/>
          <a:lstStyle/>
          <a:p>
            <a:pPr marL="0" indent="0" algn="ctr">
              <a:buNone/>
            </a:pPr>
            <a:r>
              <a:rPr lang="en-US" sz="1575" b="1" dirty="0">
                <a:solidFill>
                  <a:srgbClr val="000000"/>
                </a:solidFill>
              </a:rPr>
              <a:t>Pearly grey</a:t>
            </a:r>
            <a:endParaRPr lang="en-US" sz="1575" dirty="0"/>
          </a:p>
        </p:txBody>
      </p:sp>
      <p:sp>
        <p:nvSpPr>
          <p:cNvPr id="19" name="SK-4-text-18"/>
          <p:cNvSpPr/>
          <p:nvPr/>
        </p:nvSpPr>
        <p:spPr>
          <a:xfrm>
            <a:off x="2338536" y="2825147"/>
            <a:ext cx="4320480" cy="176719"/>
          </a:xfrm>
          <a:prstGeom prst="rect">
            <a:avLst/>
          </a:prstGeom>
          <a:noFill/>
          <a:ln/>
        </p:spPr>
        <p:txBody>
          <a:bodyPr vert="horz" wrap="square" lIns="0" tIns="0" rIns="0" bIns="0" rtlCol="0" anchor="ctr"/>
          <a:lstStyle/>
          <a:p>
            <a:pPr marL="0" indent="0" algn="ctr">
              <a:lnSpc>
                <a:spcPts val="1620"/>
              </a:lnSpc>
              <a:buNone/>
            </a:pPr>
            <a:r>
              <a:rPr lang="en-US" sz="1350" dirty="0">
                <a:solidFill>
                  <a:srgbClr val="1A1A1A"/>
                </a:solidFill>
              </a:rPr>
              <a:t>Translucent, clean, uniform tone</a:t>
            </a:r>
            <a:endParaRPr lang="en-US" sz="1350" dirty="0"/>
          </a:p>
        </p:txBody>
      </p:sp>
      <p:sp>
        <p:nvSpPr>
          <p:cNvPr id="20" name="SK-4-text-19"/>
          <p:cNvSpPr/>
          <p:nvPr/>
        </p:nvSpPr>
        <p:spPr>
          <a:xfrm>
            <a:off x="7201942" y="2364425"/>
            <a:ext cx="4990058" cy="196794"/>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 "</a:t>
            </a:r>
            <a:r>
              <a:rPr lang="en-US" sz="1388" b="1" dirty="0">
                <a:solidFill>
                  <a:srgbClr val="000000"/>
                </a:solidFill>
              </a:rPr>
              <a:t>Red</a:t>
            </a:r>
            <a:r>
              <a:rPr lang="en-US" sz="1388" dirty="0">
                <a:solidFill>
                  <a:srgbClr val="000000"/>
                </a:solidFill>
              </a:rPr>
              <a:t>" — </a:t>
            </a:r>
            <a:r>
              <a:rPr lang="en-US" sz="1388" i="1" dirty="0">
                <a:solidFill>
                  <a:srgbClr val="333333"/>
                </a:solidFill>
              </a:rPr>
              <a:t>Acute otitis media</a:t>
            </a:r>
            <a:endParaRPr lang="en-US" sz="1388" dirty="0"/>
          </a:p>
        </p:txBody>
      </p:sp>
      <p:sp>
        <p:nvSpPr>
          <p:cNvPr id="21" name="SK-4-text-20"/>
          <p:cNvSpPr/>
          <p:nvPr/>
        </p:nvSpPr>
        <p:spPr>
          <a:xfrm>
            <a:off x="7201942" y="2593955"/>
            <a:ext cx="4990058" cy="196794"/>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 "</a:t>
            </a:r>
            <a:r>
              <a:rPr lang="en-US" sz="1388" b="1" dirty="0">
                <a:solidFill>
                  <a:srgbClr val="000000"/>
                </a:solidFill>
              </a:rPr>
              <a:t>Amber / opaque</a:t>
            </a:r>
            <a:r>
              <a:rPr lang="en-US" sz="1388" dirty="0">
                <a:solidFill>
                  <a:srgbClr val="000000"/>
                </a:solidFill>
              </a:rPr>
              <a:t>" — </a:t>
            </a:r>
            <a:r>
              <a:rPr lang="en-US" sz="1388" i="1" dirty="0">
                <a:solidFill>
                  <a:srgbClr val="333333"/>
                </a:solidFill>
              </a:rPr>
              <a:t>Glue ear (OME)</a:t>
            </a:r>
            <a:endParaRPr lang="en-US" sz="1388" dirty="0"/>
          </a:p>
        </p:txBody>
      </p:sp>
      <p:sp>
        <p:nvSpPr>
          <p:cNvPr id="22" name="SK-4-text-21"/>
          <p:cNvSpPr/>
          <p:nvPr/>
        </p:nvSpPr>
        <p:spPr>
          <a:xfrm>
            <a:off x="7201942" y="2823485"/>
            <a:ext cx="4990058" cy="196795"/>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 "</a:t>
            </a:r>
            <a:r>
              <a:rPr lang="en-US" sz="1388" b="1" dirty="0">
                <a:solidFill>
                  <a:srgbClr val="000000"/>
                </a:solidFill>
              </a:rPr>
              <a:t>White calcified</a:t>
            </a:r>
            <a:r>
              <a:rPr lang="en-US" sz="1388" dirty="0">
                <a:solidFill>
                  <a:srgbClr val="000000"/>
                </a:solidFill>
              </a:rPr>
              <a:t>" — </a:t>
            </a:r>
            <a:r>
              <a:rPr lang="en-US" sz="1388" i="1" dirty="0">
                <a:solidFill>
                  <a:srgbClr val="333333"/>
                </a:solidFill>
              </a:rPr>
              <a:t>Tympanosclerosis</a:t>
            </a:r>
            <a:endParaRPr lang="en-US" sz="1388" dirty="0"/>
          </a:p>
        </p:txBody>
      </p:sp>
      <p:sp>
        <p:nvSpPr>
          <p:cNvPr id="23" name="SK-4-text-22"/>
          <p:cNvSpPr/>
          <p:nvPr/>
        </p:nvSpPr>
        <p:spPr>
          <a:xfrm>
            <a:off x="7201942" y="3053014"/>
            <a:ext cx="4990058" cy="196795"/>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 "</a:t>
            </a:r>
            <a:r>
              <a:rPr lang="en-US" sz="1388" b="1" dirty="0">
                <a:solidFill>
                  <a:srgbClr val="000000"/>
                </a:solidFill>
              </a:rPr>
              <a:t>Yellow / white bulge</a:t>
            </a:r>
            <a:r>
              <a:rPr lang="en-US" sz="1388" dirty="0">
                <a:solidFill>
                  <a:srgbClr val="000000"/>
                </a:solidFill>
              </a:rPr>
              <a:t>" — </a:t>
            </a:r>
            <a:r>
              <a:rPr lang="en-US" sz="1388" i="1" dirty="0">
                <a:solidFill>
                  <a:srgbClr val="333333"/>
                </a:solidFill>
              </a:rPr>
              <a:t>Pus behind TM</a:t>
            </a:r>
            <a:endParaRPr lang="en-US" sz="1388" dirty="0"/>
          </a:p>
        </p:txBody>
      </p:sp>
      <p:sp>
        <p:nvSpPr>
          <p:cNvPr id="24" name="SK-4-text-23"/>
          <p:cNvSpPr/>
          <p:nvPr/>
        </p:nvSpPr>
        <p:spPr>
          <a:xfrm>
            <a:off x="769441" y="3499926"/>
            <a:ext cx="857399" cy="253697"/>
          </a:xfrm>
          <a:prstGeom prst="rect">
            <a:avLst/>
          </a:prstGeom>
          <a:noFill/>
          <a:ln/>
        </p:spPr>
        <p:txBody>
          <a:bodyPr vert="horz" wrap="square" lIns="0" tIns="0" rIns="0" bIns="0" rtlCol="0" anchor="ctr"/>
          <a:lstStyle/>
          <a:p>
            <a:pPr marL="0" indent="0" algn="ctr">
              <a:buNone/>
            </a:pPr>
            <a:r>
              <a:rPr lang="en-US" sz="1350" b="1" kern="0" spc="30" dirty="0">
                <a:solidFill>
                  <a:srgbClr val="FFFFFF"/>
                </a:solidFill>
                <a:highlight>
                  <a:srgbClr val="E87C24"/>
                </a:highlight>
              </a:rPr>
              <a:t>POSITION</a:t>
            </a:r>
            <a:endParaRPr lang="en-US" sz="1350" dirty="0"/>
          </a:p>
        </p:txBody>
      </p:sp>
      <p:sp>
        <p:nvSpPr>
          <p:cNvPr id="25" name="SK-4-text-24"/>
          <p:cNvSpPr/>
          <p:nvPr/>
        </p:nvSpPr>
        <p:spPr>
          <a:xfrm>
            <a:off x="2338536" y="3343667"/>
            <a:ext cx="4320480" cy="196411"/>
          </a:xfrm>
          <a:prstGeom prst="rect">
            <a:avLst/>
          </a:prstGeom>
          <a:noFill/>
          <a:ln/>
        </p:spPr>
        <p:txBody>
          <a:bodyPr vert="horz" wrap="square" lIns="0" tIns="0" rIns="0" bIns="0" rtlCol="0" anchor="ctr"/>
          <a:lstStyle/>
          <a:p>
            <a:pPr marL="0" indent="0" algn="ctr">
              <a:buNone/>
            </a:pPr>
            <a:r>
              <a:rPr lang="en-US" sz="1575" b="1" dirty="0">
                <a:solidFill>
                  <a:srgbClr val="000000"/>
                </a:solidFill>
              </a:rPr>
              <a:t>Neutral / flat</a:t>
            </a:r>
            <a:endParaRPr lang="en-US" sz="1575" dirty="0"/>
          </a:p>
        </p:txBody>
      </p:sp>
      <p:sp>
        <p:nvSpPr>
          <p:cNvPr id="26" name="SK-4-text-25"/>
          <p:cNvSpPr/>
          <p:nvPr/>
        </p:nvSpPr>
        <p:spPr>
          <a:xfrm>
            <a:off x="2338536" y="3556445"/>
            <a:ext cx="4320480" cy="353437"/>
          </a:xfrm>
          <a:prstGeom prst="rect">
            <a:avLst/>
          </a:prstGeom>
          <a:noFill/>
          <a:ln/>
        </p:spPr>
        <p:txBody>
          <a:bodyPr vert="horz" wrap="square" lIns="0" tIns="0" rIns="0" bIns="0" rtlCol="0" anchor="ctr"/>
          <a:lstStyle/>
          <a:p>
            <a:pPr marL="0" indent="0" algn="ctr">
              <a:lnSpc>
                <a:spcPts val="1620"/>
              </a:lnSpc>
              <a:buNone/>
            </a:pPr>
            <a:r>
              <a:rPr lang="en-US" sz="1350" dirty="0">
                <a:solidFill>
                  <a:srgbClr val="1A1A1A"/>
                </a:solidFill>
              </a:rPr>
              <a:t>Sits at approximately 55° angle, neither retracted nor bulging</a:t>
            </a:r>
            <a:endParaRPr lang="en-US" sz="1350" dirty="0"/>
          </a:p>
        </p:txBody>
      </p:sp>
      <p:sp>
        <p:nvSpPr>
          <p:cNvPr id="27" name="SK-4-text-26"/>
          <p:cNvSpPr/>
          <p:nvPr/>
        </p:nvSpPr>
        <p:spPr>
          <a:xfrm>
            <a:off x="6992392" y="3315279"/>
            <a:ext cx="4628852" cy="393589"/>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a:t>
            </a:r>
            <a:r>
              <a:rPr lang="en-US" sz="1388" b="1" dirty="0">
                <a:solidFill>
                  <a:srgbClr val="000000"/>
                </a:solidFill>
              </a:rPr>
              <a:t>Retracted</a:t>
            </a:r>
            <a:r>
              <a:rPr lang="en-US" sz="1388" dirty="0">
                <a:solidFill>
                  <a:srgbClr val="000000"/>
                </a:solidFill>
              </a:rPr>
              <a:t>" — </a:t>
            </a:r>
            <a:r>
              <a:rPr lang="en-US" sz="1388" i="1" dirty="0">
                <a:solidFill>
                  <a:srgbClr val="333333"/>
                </a:solidFill>
              </a:rPr>
              <a:t>Negative middle ear pressure / ET dysfunction</a:t>
            </a:r>
            <a:endParaRPr lang="en-US" sz="1388" dirty="0"/>
          </a:p>
        </p:txBody>
      </p:sp>
      <p:sp>
        <p:nvSpPr>
          <p:cNvPr id="28" name="SK-4-text-27"/>
          <p:cNvSpPr/>
          <p:nvPr/>
        </p:nvSpPr>
        <p:spPr>
          <a:xfrm>
            <a:off x="6992392" y="3741603"/>
            <a:ext cx="5199608" cy="196795"/>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a:t>
            </a:r>
            <a:r>
              <a:rPr lang="en-US" sz="1388" b="1" dirty="0">
                <a:solidFill>
                  <a:srgbClr val="000000"/>
                </a:solidFill>
              </a:rPr>
              <a:t>Bulging</a:t>
            </a:r>
            <a:r>
              <a:rPr lang="en-US" sz="1388" dirty="0">
                <a:solidFill>
                  <a:srgbClr val="000000"/>
                </a:solidFill>
              </a:rPr>
              <a:t>" — </a:t>
            </a:r>
            <a:r>
              <a:rPr lang="en-US" sz="1388" i="1" dirty="0">
                <a:solidFill>
                  <a:srgbClr val="333333"/>
                </a:solidFill>
              </a:rPr>
              <a:t>Acute otitis media (AOM)</a:t>
            </a:r>
            <a:endParaRPr lang="en-US" sz="1388" dirty="0"/>
          </a:p>
        </p:txBody>
      </p:sp>
      <p:sp>
        <p:nvSpPr>
          <p:cNvPr id="29" name="SK-4-text-28"/>
          <p:cNvSpPr/>
          <p:nvPr/>
        </p:nvSpPr>
        <p:spPr>
          <a:xfrm>
            <a:off x="534144" y="4303344"/>
            <a:ext cx="1476524" cy="253697"/>
          </a:xfrm>
          <a:prstGeom prst="rect">
            <a:avLst/>
          </a:prstGeom>
          <a:noFill/>
          <a:ln/>
        </p:spPr>
        <p:txBody>
          <a:bodyPr vert="horz" wrap="square" lIns="0" tIns="0" rIns="0" bIns="0" rtlCol="0" anchor="ctr"/>
          <a:lstStyle/>
          <a:p>
            <a:pPr marL="0" indent="0" algn="ctr">
              <a:buNone/>
            </a:pPr>
            <a:r>
              <a:rPr lang="en-US" sz="1350" b="1" kern="0" spc="30" dirty="0">
                <a:solidFill>
                  <a:srgbClr val="FFFFFF"/>
                </a:solidFill>
                <a:highlight>
                  <a:srgbClr val="E87C24"/>
                </a:highlight>
              </a:rPr>
              <a:t>TRANSLUCENCY</a:t>
            </a:r>
            <a:endParaRPr lang="en-US" sz="1350" dirty="0"/>
          </a:p>
        </p:txBody>
      </p:sp>
      <p:sp>
        <p:nvSpPr>
          <p:cNvPr id="30" name="SK-4-text-29"/>
          <p:cNvSpPr/>
          <p:nvPr/>
        </p:nvSpPr>
        <p:spPr>
          <a:xfrm>
            <a:off x="2338536" y="4235444"/>
            <a:ext cx="4320480" cy="196411"/>
          </a:xfrm>
          <a:prstGeom prst="rect">
            <a:avLst/>
          </a:prstGeom>
          <a:noFill/>
          <a:ln/>
        </p:spPr>
        <p:txBody>
          <a:bodyPr vert="horz" wrap="square" lIns="0" tIns="0" rIns="0" bIns="0" rtlCol="0" anchor="ctr"/>
          <a:lstStyle/>
          <a:p>
            <a:pPr marL="0" indent="0" algn="ctr">
              <a:buNone/>
            </a:pPr>
            <a:r>
              <a:rPr lang="en-US" sz="1575" b="1" dirty="0">
                <a:solidFill>
                  <a:srgbClr val="000000"/>
                </a:solidFill>
              </a:rPr>
              <a:t>Semi-translucent</a:t>
            </a:r>
            <a:endParaRPr lang="en-US" sz="1575" dirty="0"/>
          </a:p>
        </p:txBody>
      </p:sp>
      <p:sp>
        <p:nvSpPr>
          <p:cNvPr id="31" name="SK-4-text-30"/>
          <p:cNvSpPr/>
          <p:nvPr/>
        </p:nvSpPr>
        <p:spPr>
          <a:xfrm>
            <a:off x="2338536" y="4448222"/>
            <a:ext cx="4320480" cy="176719"/>
          </a:xfrm>
          <a:prstGeom prst="rect">
            <a:avLst/>
          </a:prstGeom>
          <a:noFill/>
          <a:ln/>
        </p:spPr>
        <p:txBody>
          <a:bodyPr vert="horz" wrap="square" lIns="0" tIns="0" rIns="0" bIns="0" rtlCol="0" anchor="ctr"/>
          <a:lstStyle/>
          <a:p>
            <a:pPr marL="0" indent="0" algn="ctr">
              <a:lnSpc>
                <a:spcPts val="1620"/>
              </a:lnSpc>
              <a:buNone/>
            </a:pPr>
            <a:r>
              <a:rPr lang="en-US" sz="1350" dirty="0">
                <a:solidFill>
                  <a:srgbClr val="1A1A1A"/>
                </a:solidFill>
              </a:rPr>
              <a:t>Landmarks visible through membrane</a:t>
            </a:r>
            <a:endParaRPr lang="en-US" sz="1350" dirty="0"/>
          </a:p>
        </p:txBody>
      </p:sp>
      <p:sp>
        <p:nvSpPr>
          <p:cNvPr id="32" name="SK-4-text-31"/>
          <p:cNvSpPr/>
          <p:nvPr/>
        </p:nvSpPr>
        <p:spPr>
          <a:xfrm>
            <a:off x="6992392" y="4003868"/>
            <a:ext cx="5199608" cy="196794"/>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a:t>
            </a:r>
            <a:r>
              <a:rPr lang="en-US" sz="1388" b="1" dirty="0">
                <a:solidFill>
                  <a:srgbClr val="000000"/>
                </a:solidFill>
              </a:rPr>
              <a:t>Opaque / amber</a:t>
            </a:r>
            <a:r>
              <a:rPr lang="en-US" sz="1388" dirty="0">
                <a:solidFill>
                  <a:srgbClr val="000000"/>
                </a:solidFill>
              </a:rPr>
              <a:t>" — </a:t>
            </a:r>
            <a:r>
              <a:rPr lang="en-US" sz="1388" i="1" dirty="0">
                <a:solidFill>
                  <a:srgbClr val="333333"/>
                </a:solidFill>
              </a:rPr>
              <a:t>Fluid behind TM (OME)</a:t>
            </a:r>
            <a:endParaRPr lang="en-US" sz="1388" dirty="0"/>
          </a:p>
        </p:txBody>
      </p:sp>
      <p:sp>
        <p:nvSpPr>
          <p:cNvPr id="33" name="SK-4-text-32"/>
          <p:cNvSpPr/>
          <p:nvPr/>
        </p:nvSpPr>
        <p:spPr>
          <a:xfrm>
            <a:off x="6992392" y="4233398"/>
            <a:ext cx="4628852" cy="393589"/>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a:t>
            </a:r>
            <a:r>
              <a:rPr lang="en-US" sz="1388" b="1" dirty="0">
                <a:solidFill>
                  <a:srgbClr val="000000"/>
                </a:solidFill>
              </a:rPr>
              <a:t>Air-fluid level or bubbles visible</a:t>
            </a:r>
            <a:r>
              <a:rPr lang="en-US" sz="1388" dirty="0">
                <a:solidFill>
                  <a:srgbClr val="000000"/>
                </a:solidFill>
              </a:rPr>
              <a:t>" — </a:t>
            </a:r>
            <a:r>
              <a:rPr lang="en-US" sz="1388" i="1" dirty="0">
                <a:solidFill>
                  <a:srgbClr val="333333"/>
                </a:solidFill>
              </a:rPr>
              <a:t>OME with partial fluid</a:t>
            </a:r>
            <a:endParaRPr lang="en-US" sz="1388" dirty="0"/>
          </a:p>
        </p:txBody>
      </p:sp>
      <p:sp>
        <p:nvSpPr>
          <p:cNvPr id="34" name="SK-4-text-33"/>
          <p:cNvSpPr/>
          <p:nvPr/>
        </p:nvSpPr>
        <p:spPr>
          <a:xfrm>
            <a:off x="6992392" y="4659722"/>
            <a:ext cx="5199608" cy="196795"/>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a:t>
            </a:r>
            <a:r>
              <a:rPr lang="en-US" sz="1388" b="1" dirty="0">
                <a:solidFill>
                  <a:srgbClr val="000000"/>
                </a:solidFill>
              </a:rPr>
              <a:t>Thickened / white plaques</a:t>
            </a:r>
            <a:r>
              <a:rPr lang="en-US" sz="1388" dirty="0">
                <a:solidFill>
                  <a:srgbClr val="000000"/>
                </a:solidFill>
              </a:rPr>
              <a:t>" — </a:t>
            </a:r>
            <a:r>
              <a:rPr lang="en-US" sz="1388" i="1" dirty="0">
                <a:solidFill>
                  <a:srgbClr val="333333"/>
                </a:solidFill>
              </a:rPr>
              <a:t>Tympanosclerosis</a:t>
            </a:r>
            <a:endParaRPr lang="en-US" sz="1388" dirty="0"/>
          </a:p>
        </p:txBody>
      </p:sp>
      <p:sp>
        <p:nvSpPr>
          <p:cNvPr id="35" name="SK-4-text-34"/>
          <p:cNvSpPr/>
          <p:nvPr/>
        </p:nvSpPr>
        <p:spPr>
          <a:xfrm>
            <a:off x="550515" y="5106634"/>
            <a:ext cx="1295400" cy="253697"/>
          </a:xfrm>
          <a:prstGeom prst="rect">
            <a:avLst/>
          </a:prstGeom>
          <a:noFill/>
          <a:ln/>
        </p:spPr>
        <p:txBody>
          <a:bodyPr vert="horz" wrap="square" lIns="0" tIns="0" rIns="0" bIns="0" rtlCol="0" anchor="ctr"/>
          <a:lstStyle/>
          <a:p>
            <a:pPr marL="0" indent="0" algn="ctr">
              <a:buNone/>
            </a:pPr>
            <a:r>
              <a:rPr lang="en-US" sz="1350" b="1" kern="0" spc="30" dirty="0">
                <a:solidFill>
                  <a:srgbClr val="FFFFFF"/>
                </a:solidFill>
                <a:highlight>
                  <a:srgbClr val="E87C24"/>
                </a:highlight>
              </a:rPr>
              <a:t>LIGHT REFLEX</a:t>
            </a:r>
            <a:endParaRPr lang="en-US" sz="1350" dirty="0"/>
          </a:p>
        </p:txBody>
      </p:sp>
      <p:sp>
        <p:nvSpPr>
          <p:cNvPr id="36" name="SK-4-text-35"/>
          <p:cNvSpPr/>
          <p:nvPr/>
        </p:nvSpPr>
        <p:spPr>
          <a:xfrm>
            <a:off x="2338536" y="4950375"/>
            <a:ext cx="4320480" cy="196411"/>
          </a:xfrm>
          <a:prstGeom prst="rect">
            <a:avLst/>
          </a:prstGeom>
          <a:noFill/>
          <a:ln/>
        </p:spPr>
        <p:txBody>
          <a:bodyPr vert="horz" wrap="square" lIns="0" tIns="0" rIns="0" bIns="0" rtlCol="0" anchor="ctr"/>
          <a:lstStyle/>
          <a:p>
            <a:pPr marL="0" indent="0" algn="ctr">
              <a:buNone/>
            </a:pPr>
            <a:r>
              <a:rPr lang="en-US" sz="1575" b="1" dirty="0">
                <a:solidFill>
                  <a:srgbClr val="000000"/>
                </a:solidFill>
              </a:rPr>
              <a:t>Present</a:t>
            </a:r>
            <a:endParaRPr lang="en-US" sz="1575" dirty="0"/>
          </a:p>
        </p:txBody>
      </p:sp>
      <p:sp>
        <p:nvSpPr>
          <p:cNvPr id="37" name="SK-4-text-36"/>
          <p:cNvSpPr/>
          <p:nvPr/>
        </p:nvSpPr>
        <p:spPr>
          <a:xfrm>
            <a:off x="2338536" y="5163153"/>
            <a:ext cx="4320480" cy="353437"/>
          </a:xfrm>
          <a:prstGeom prst="rect">
            <a:avLst/>
          </a:prstGeom>
          <a:noFill/>
          <a:ln/>
        </p:spPr>
        <p:txBody>
          <a:bodyPr vert="horz" wrap="square" lIns="0" tIns="0" rIns="0" bIns="0" rtlCol="0" anchor="ctr"/>
          <a:lstStyle/>
          <a:p>
            <a:pPr marL="0" indent="0" algn="ctr">
              <a:lnSpc>
                <a:spcPts val="1620"/>
              </a:lnSpc>
              <a:buNone/>
            </a:pPr>
            <a:r>
              <a:rPr lang="en-US" sz="1350" dirty="0">
                <a:solidFill>
                  <a:srgbClr val="1A1A1A"/>
                </a:solidFill>
              </a:rPr>
              <a:t>Cone of light — bright triangular reflection,
anteroinferior quadrant</a:t>
            </a:r>
            <a:endParaRPr lang="en-US" sz="1350" dirty="0"/>
          </a:p>
        </p:txBody>
      </p:sp>
      <p:sp>
        <p:nvSpPr>
          <p:cNvPr id="38" name="SK-4-text-37"/>
          <p:cNvSpPr/>
          <p:nvPr/>
        </p:nvSpPr>
        <p:spPr>
          <a:xfrm>
            <a:off x="6992392" y="4921987"/>
            <a:ext cx="4628852" cy="393589"/>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a:t>
            </a:r>
            <a:r>
              <a:rPr lang="en-US" sz="1388" b="1" dirty="0">
                <a:solidFill>
                  <a:srgbClr val="000000"/>
                </a:solidFill>
              </a:rPr>
              <a:t>Absent</a:t>
            </a:r>
            <a:r>
              <a:rPr lang="en-US" sz="1388" dirty="0">
                <a:solidFill>
                  <a:srgbClr val="000000"/>
                </a:solidFill>
              </a:rPr>
              <a:t>" — </a:t>
            </a:r>
            <a:r>
              <a:rPr lang="en-US" sz="1388" i="1" dirty="0">
                <a:solidFill>
                  <a:srgbClr val="333333"/>
                </a:solidFill>
              </a:rPr>
              <a:t>TM abnormal (AOM, OME, perforation, retraction)</a:t>
            </a:r>
            <a:endParaRPr lang="en-US" sz="1388" dirty="0"/>
          </a:p>
        </p:txBody>
      </p:sp>
      <p:sp>
        <p:nvSpPr>
          <p:cNvPr id="39" name="SK-4-text-38"/>
          <p:cNvSpPr/>
          <p:nvPr/>
        </p:nvSpPr>
        <p:spPr>
          <a:xfrm>
            <a:off x="6992392" y="5348311"/>
            <a:ext cx="5199608" cy="196795"/>
          </a:xfrm>
          <a:prstGeom prst="rect">
            <a:avLst/>
          </a:prstGeom>
          <a:noFill/>
          <a:ln/>
        </p:spPr>
        <p:txBody>
          <a:bodyPr vert="horz" wrap="square" lIns="0" tIns="0" rIns="0" bIns="0" rtlCol="0" anchor="ctr"/>
          <a:lstStyle/>
          <a:p>
            <a:pPr marL="0" indent="0" algn="l">
              <a:lnSpc>
                <a:spcPts val="1804"/>
              </a:lnSpc>
              <a:buNone/>
            </a:pPr>
            <a:r>
              <a:rPr lang="en-US" sz="1388" dirty="0">
                <a:solidFill>
                  <a:srgbClr val="000000"/>
                </a:solidFill>
              </a:rPr>
              <a:t>- "</a:t>
            </a:r>
            <a:r>
              <a:rPr lang="en-US" sz="1388" b="1" dirty="0">
                <a:solidFill>
                  <a:srgbClr val="000000"/>
                </a:solidFill>
              </a:rPr>
              <a:t>Distorted</a:t>
            </a:r>
            <a:r>
              <a:rPr lang="en-US" sz="1388" dirty="0">
                <a:solidFill>
                  <a:srgbClr val="000000"/>
                </a:solidFill>
              </a:rPr>
              <a:t>" — </a:t>
            </a:r>
            <a:r>
              <a:rPr lang="en-US" sz="1388" i="1" dirty="0">
                <a:solidFill>
                  <a:srgbClr val="333333"/>
                </a:solidFill>
              </a:rPr>
              <a:t>TM irregular surface or scarring</a:t>
            </a:r>
            <a:endParaRPr lang="en-US" sz="1388" dirty="0"/>
          </a:p>
        </p:txBody>
      </p:sp>
      <p:sp>
        <p:nvSpPr>
          <p:cNvPr id="40" name="SK-4-text-39"/>
          <p:cNvSpPr/>
          <p:nvPr/>
        </p:nvSpPr>
        <p:spPr>
          <a:xfrm>
            <a:off x="714375" y="742950"/>
            <a:ext cx="11477625" cy="466874"/>
          </a:xfrm>
          <a:prstGeom prst="rect">
            <a:avLst/>
          </a:prstGeom>
          <a:noFill/>
          <a:ln/>
        </p:spPr>
        <p:txBody>
          <a:bodyPr vert="horz" wrap="none" lIns="0" tIns="0" rIns="0" bIns="0" rtlCol="0" anchor="ctr"/>
          <a:lstStyle/>
          <a:p>
            <a:pPr marL="0" indent="0">
              <a:lnSpc>
                <a:spcPts val="3677"/>
              </a:lnSpc>
              <a:buNone/>
            </a:pPr>
            <a:r>
              <a:rPr lang="en-US" sz="2850" b="1" dirty="0">
                <a:solidFill>
                  <a:srgbClr val="1C1C1C"/>
                </a:solidFill>
                <a:latin typeface="Noto Sans KR" pitchFamily="34" charset="0"/>
                <a:ea typeface="Noto Sans KR" pitchFamily="34" charset="-122"/>
                <a:cs typeface="Noto Sans KR" pitchFamily="34" charset="-120"/>
              </a:rPr>
              <a:t>Assessing the TM: Normal vs Abnormal</a:t>
            </a:r>
            <a:endParaRPr lang="en-US" sz="2850" dirty="0"/>
          </a:p>
        </p:txBody>
      </p:sp>
      <p:sp>
        <p:nvSpPr>
          <p:cNvPr id="41" name="SK-4-text-40"/>
          <p:cNvSpPr/>
          <p:nvPr/>
        </p:nvSpPr>
        <p:spPr>
          <a:xfrm>
            <a:off x="714375" y="1276350"/>
            <a:ext cx="11477625" cy="307181"/>
          </a:xfrm>
          <a:prstGeom prst="rect">
            <a:avLst/>
          </a:prstGeom>
          <a:noFill/>
          <a:ln/>
        </p:spPr>
        <p:txBody>
          <a:bodyPr vert="horz" wrap="none" lIns="0" tIns="0" rIns="0" bIns="0" rtlCol="0" anchor="ctr"/>
          <a:lstStyle/>
          <a:p>
            <a:pPr marL="0" indent="0">
              <a:lnSpc>
                <a:spcPts val="2419"/>
              </a:lnSpc>
              <a:buNone/>
            </a:pPr>
            <a:r>
              <a:rPr lang="en-US" sz="1875" dirty="0">
                <a:solidFill>
                  <a:srgbClr val="595959"/>
                </a:solidFill>
                <a:latin typeface="Noto Sans KR" pitchFamily="34" charset="0"/>
                <a:ea typeface="Noto Sans KR" pitchFamily="34" charset="-122"/>
                <a:cs typeface="Noto Sans KR" pitchFamily="34" charset="-120"/>
              </a:rPr>
              <a:t>Evaluate colour · position · translucency · light reflex</a:t>
            </a:r>
            <a:endParaRPr lang="en-US" sz="1875" dirty="0"/>
          </a:p>
        </p:txBody>
      </p:sp>
      <p:sp>
        <p:nvSpPr>
          <p:cNvPr id="42" name="SK-4-text-41"/>
          <p:cNvSpPr/>
          <p:nvPr/>
        </p:nvSpPr>
        <p:spPr>
          <a:xfrm>
            <a:off x="3933825" y="95250"/>
            <a:ext cx="8258175" cy="207466"/>
          </a:xfrm>
          <a:prstGeom prst="rect">
            <a:avLst/>
          </a:prstGeom>
          <a:noFill/>
          <a:ln/>
        </p:spPr>
        <p:txBody>
          <a:bodyPr vert="horz" wrap="none" lIns="0" tIns="0" rIns="0" bIns="0" rtlCol="0" anchor="ctr"/>
          <a:lstStyle/>
          <a:p>
            <a:pPr marL="0" indent="0">
              <a:lnSpc>
                <a:spcPts val="1634"/>
              </a:lnSpc>
              <a:buNone/>
            </a:pPr>
            <a:r>
              <a:rPr lang="en-US" sz="1650" dirty="0">
                <a:solidFill>
                  <a:srgbClr val="FFFFFF"/>
                </a:solidFill>
                <a:latin typeface="Noto Sans KR" pitchFamily="34" charset="0"/>
                <a:ea typeface="Noto Sans KR" pitchFamily="34" charset="-122"/>
                <a:cs typeface="Noto Sans KR" pitchFamily="34" charset="-120"/>
              </a:rPr>
              <a:t>Normal vs Abnormal — Four Key Criteria</a:t>
            </a:r>
            <a:endParaRPr lang="en-US" sz="1650" dirty="0"/>
          </a:p>
        </p:txBody>
      </p:sp>
      <p:sp>
        <p:nvSpPr>
          <p:cNvPr id="43" name="SK-4-text-42"/>
          <p:cNvSpPr/>
          <p:nvPr/>
        </p:nvSpPr>
        <p:spPr>
          <a:xfrm>
            <a:off x="3544639" y="1905000"/>
            <a:ext cx="1225748" cy="228451"/>
          </a:xfrm>
          <a:prstGeom prst="rect">
            <a:avLst/>
          </a:prstGeom>
          <a:noFill/>
          <a:ln/>
        </p:spPr>
        <p:txBody>
          <a:bodyPr vert="horz" wrap="none" lIns="0" tIns="0" rIns="0" bIns="0" rtlCol="0" anchor="ctr"/>
          <a:lstStyle/>
          <a:p>
            <a:pPr marL="0" indent="0" algn="ctr">
              <a:lnSpc>
                <a:spcPts val="1799"/>
              </a:lnSpc>
              <a:buNone/>
            </a:pPr>
            <a:r>
              <a:rPr lang="en-US" sz="1650" b="1" dirty="0">
                <a:solidFill>
                  <a:srgbClr val="FFFFFF"/>
                </a:solidFill>
                <a:latin typeface="Noto Sans KR" pitchFamily="34" charset="0"/>
                <a:ea typeface="Noto Sans KR" pitchFamily="34" charset="-122"/>
                <a:cs typeface="Noto Sans KR" pitchFamily="34" charset="-120"/>
              </a:rPr>
              <a:t>Normal</a:t>
            </a:r>
            <a:endParaRPr lang="en-US" sz="1650" dirty="0"/>
          </a:p>
        </p:txBody>
      </p:sp>
      <p:sp>
        <p:nvSpPr>
          <p:cNvPr id="44" name="SK-4-text-43"/>
          <p:cNvSpPr/>
          <p:nvPr/>
        </p:nvSpPr>
        <p:spPr>
          <a:xfrm>
            <a:off x="8507164" y="1905000"/>
            <a:ext cx="1225748" cy="228451"/>
          </a:xfrm>
          <a:prstGeom prst="rect">
            <a:avLst/>
          </a:prstGeom>
          <a:noFill/>
          <a:ln/>
        </p:spPr>
        <p:txBody>
          <a:bodyPr vert="horz" wrap="none" lIns="0" tIns="0" rIns="0" bIns="0" rtlCol="0" anchor="ctr"/>
          <a:lstStyle/>
          <a:p>
            <a:pPr marL="0" indent="0" algn="ctr">
              <a:lnSpc>
                <a:spcPts val="1799"/>
              </a:lnSpc>
              <a:buNone/>
            </a:pPr>
            <a:r>
              <a:rPr lang="en-US" sz="1650" b="1" dirty="0">
                <a:solidFill>
                  <a:srgbClr val="FFFFFF"/>
                </a:solidFill>
                <a:latin typeface="Noto Sans KR" pitchFamily="34" charset="0"/>
                <a:ea typeface="Noto Sans KR" pitchFamily="34" charset="-122"/>
                <a:cs typeface="Noto Sans KR" pitchFamily="34" charset="-120"/>
              </a:rPr>
              <a:t>Abnormal</a:t>
            </a:r>
            <a:endParaRPr lang="en-US" sz="1650" dirty="0"/>
          </a:p>
        </p:txBody>
      </p:sp>
      <p:sp>
        <p:nvSpPr>
          <p:cNvPr id="45" name="SK-4-text-44"/>
          <p:cNvSpPr/>
          <p:nvPr/>
        </p:nvSpPr>
        <p:spPr>
          <a:xfrm>
            <a:off x="11201400" y="123825"/>
            <a:ext cx="712440" cy="169664"/>
          </a:xfrm>
          <a:prstGeom prst="rect">
            <a:avLst/>
          </a:prstGeom>
          <a:noFill/>
          <a:ln/>
        </p:spPr>
        <p:txBody>
          <a:bodyPr vert="horz" wrap="none" lIns="0" tIns="0" rIns="0" bIns="0" rtlCol="0" anchor="ctr"/>
          <a:lstStyle/>
          <a:p>
            <a:pPr marL="0" indent="0" algn="r">
              <a:lnSpc>
                <a:spcPts val="1337"/>
              </a:lnSpc>
              <a:buNone/>
            </a:pPr>
            <a:r>
              <a:rPr lang="en-US" sz="1350" dirty="0">
                <a:solidFill>
                  <a:srgbClr val="FFFFFF"/>
                </a:solidFill>
                <a:latin typeface="Noto Sans KR" pitchFamily="34" charset="0"/>
                <a:ea typeface="Noto Sans KR" pitchFamily="34" charset="-122"/>
                <a:cs typeface="Noto Sans KR" pitchFamily="34" charset="-120"/>
              </a:rPr>
              <a:t>May 2026</a:t>
            </a:r>
            <a:endParaRPr lang="en-US" sz="1350" dirty="0"/>
          </a:p>
        </p:txBody>
      </p:sp>
      <p:sp>
        <p:nvSpPr>
          <p:cNvPr id="46" name="SK-4-text-45"/>
          <p:cNvSpPr/>
          <p:nvPr/>
        </p:nvSpPr>
        <p:spPr>
          <a:xfrm>
            <a:off x="161925" y="6657975"/>
            <a:ext cx="9761220" cy="112068"/>
          </a:xfrm>
          <a:prstGeom prst="rect">
            <a:avLst/>
          </a:prstGeom>
          <a:noFill/>
          <a:ln/>
        </p:spPr>
        <p:txBody>
          <a:bodyPr vert="horz" wrap="none" lIns="0" tIns="0" rIns="0" bIns="0" rtlCol="0" anchor="ctr"/>
          <a:lstStyle/>
          <a:p>
            <a:pPr marL="0" indent="0">
              <a:lnSpc>
                <a:spcPts val="882"/>
              </a:lnSpc>
              <a:buNone/>
            </a:pPr>
            <a:r>
              <a:rPr lang="en-US" sz="1050" dirty="0">
                <a:solidFill>
                  <a:srgbClr val="FFFFFF"/>
                </a:solidFill>
                <a:latin typeface="Noto Sans KR" pitchFamily="34" charset="0"/>
                <a:ea typeface="Noto Sans KR" pitchFamily="34" charset="-122"/>
                <a:cs typeface="Noto Sans KR" pitchFamily="34" charset="-120"/>
              </a:rPr>
              <a:t>Bradford VTS · The Eardrum Made Simple · Educational Use Only</a:t>
            </a:r>
            <a:endParaRPr lang="en-US" sz="1050" dirty="0"/>
          </a:p>
        </p:txBody>
      </p:sp>
      <p:sp>
        <p:nvSpPr>
          <p:cNvPr id="47" name="SK-4-text-46"/>
          <p:cNvSpPr/>
          <p:nvPr/>
        </p:nvSpPr>
        <p:spPr>
          <a:xfrm>
            <a:off x="9478268" y="6657975"/>
            <a:ext cx="2713583" cy="112068"/>
          </a:xfrm>
          <a:prstGeom prst="rect">
            <a:avLst/>
          </a:prstGeom>
          <a:noFill/>
          <a:ln/>
        </p:spPr>
        <p:txBody>
          <a:bodyPr vert="horz" wrap="none" lIns="0" tIns="0" rIns="0" bIns="0" rtlCol="0" anchor="ctr"/>
          <a:lstStyle/>
          <a:p>
            <a:pPr marL="0" indent="0" algn="r">
              <a:lnSpc>
                <a:spcPts val="882"/>
              </a:lnSpc>
              <a:buNone/>
            </a:pPr>
            <a:r>
              <a:rPr lang="en-US" sz="1050" dirty="0">
                <a:solidFill>
                  <a:srgbClr val="FFFFFF"/>
                </a:solidFill>
                <a:latin typeface="Noto Sans KR" pitchFamily="34" charset="0"/>
                <a:ea typeface="Noto Sans KR" pitchFamily="34" charset="-122"/>
                <a:cs typeface="Noto Sans KR" pitchFamily="34" charset="-120"/>
              </a:rPr>
              <a:t>Slide 4 of 15 · www.bradfordvts.co.uk</a:t>
            </a:r>
            <a:endParaRPr lang="en-US" sz="1050" dirty="0"/>
          </a:p>
        </p:txBody>
      </p:sp>
      <p:sp>
        <p:nvSpPr>
          <p:cNvPr id="48" name="SK-4-text-47"/>
          <p:cNvSpPr/>
          <p:nvPr/>
        </p:nvSpPr>
        <p:spPr>
          <a:xfrm>
            <a:off x="1787277" y="6010275"/>
            <a:ext cx="8664773" cy="362843"/>
          </a:xfrm>
          <a:prstGeom prst="rect">
            <a:avLst/>
          </a:prstGeom>
          <a:noFill/>
          <a:ln/>
        </p:spPr>
        <p:txBody>
          <a:bodyPr vert="horz" wrap="none" lIns="0" tIns="0" rIns="0" bIns="0" rtlCol="0" anchor="ctr"/>
          <a:lstStyle/>
          <a:p>
            <a:pPr marL="0" indent="0" algn="ctr">
              <a:lnSpc>
                <a:spcPts val="1428"/>
              </a:lnSpc>
              <a:buNone/>
            </a:pPr>
            <a:r>
              <a:rPr lang="en-US" sz="1200" dirty="0">
                <a:solidFill>
                  <a:srgbClr val="1C1C1C"/>
                </a:solidFill>
                <a:latin typeface="Noto Sans KR" pitchFamily="34" charset="0"/>
                <a:ea typeface="Noto Sans KR" pitchFamily="34" charset="-122"/>
                <a:cs typeface="Noto Sans KR" pitchFamily="34" charset="-120"/>
              </a:rPr>
              <a:t>Clinical tip: Always assess all four criteria together — no single sign is pathognomonic.
A red TM alone may be caused by crying or fever. Combine with position, translucency, and symptoms.</a:t>
            </a:r>
            <a:endParaRPr lang="en-US" sz="1200" dirty="0"/>
          </a:p>
        </p:txBody>
      </p:sp>
      <p:sp>
        <p:nvSpPr>
          <p:cNvPr id="49" name="SK-4-text-48"/>
          <p:cNvSpPr/>
          <p:nvPr/>
        </p:nvSpPr>
        <p:spPr>
          <a:xfrm>
            <a:off x="0" y="95250"/>
            <a:ext cx="7795260" cy="207466"/>
          </a:xfrm>
          <a:prstGeom prst="rect">
            <a:avLst/>
          </a:prstGeom>
          <a:noFill/>
          <a:ln/>
        </p:spPr>
        <p:txBody>
          <a:bodyPr vert="horz" wrap="none" lIns="0" tIns="0" rIns="0" bIns="0" rtlCol="0" anchor="ctr"/>
          <a:lstStyle/>
          <a:p>
            <a:pPr marL="0" indent="0">
              <a:lnSpc>
                <a:spcPts val="1634"/>
              </a:lnSpc>
              <a:buNone/>
            </a:pPr>
            <a:r>
              <a:rPr lang="en-US" sz="1650" dirty="0">
                <a:solidFill>
                  <a:srgbClr val="FFFFFF"/>
                </a:solidFill>
                <a:latin typeface="Noto Sans KR" pitchFamily="34" charset="0"/>
                <a:ea typeface="Noto Sans KR" pitchFamily="34" charset="-122"/>
                <a:cs typeface="Noto Sans KR" pitchFamily="34" charset="-120"/>
              </a:rPr>
              <a:t>Assessing the Tympanic Membrane</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7632055" y="4793605"/>
            <a:ext cx="280392" cy="233065"/>
          </a:xfrm>
          <a:prstGeom prst="rect">
            <a:avLst/>
          </a:prstGeom>
        </p:spPr>
      </p:pic>
      <p:pic>
        <p:nvPicPr>
          <p:cNvPr id="4" name="SK-5-img-3" descr="preencoded.png"/>
          <p:cNvPicPr>
            <a:picLocks noChangeAspect="1"/>
          </p:cNvPicPr>
          <p:nvPr/>
        </p:nvPicPr>
        <p:blipFill>
          <a:blip r:embed="rId5"/>
          <a:stretch>
            <a:fillRect/>
          </a:stretch>
        </p:blipFill>
        <p:spPr>
          <a:xfrm>
            <a:off x="7632055" y="2818507"/>
            <a:ext cx="280392" cy="287982"/>
          </a:xfrm>
          <a:prstGeom prst="rect">
            <a:avLst/>
          </a:prstGeom>
        </p:spPr>
      </p:pic>
      <p:pic>
        <p:nvPicPr>
          <p:cNvPr id="5" name="SK-5-img-4" descr="preencoded.png"/>
          <p:cNvPicPr>
            <a:picLocks noChangeAspect="1"/>
          </p:cNvPicPr>
          <p:nvPr/>
        </p:nvPicPr>
        <p:blipFill>
          <a:blip r:embed="rId6"/>
          <a:stretch>
            <a:fillRect/>
          </a:stretch>
        </p:blipFill>
        <p:spPr>
          <a:xfrm>
            <a:off x="7632055" y="1021705"/>
            <a:ext cx="280392" cy="287982"/>
          </a:xfrm>
          <a:prstGeom prst="rect">
            <a:avLst/>
          </a:prstGeom>
        </p:spPr>
      </p:pic>
      <p:pic>
        <p:nvPicPr>
          <p:cNvPr id="6" name="SK-5-img-5" descr="preencoded.png"/>
          <p:cNvPicPr>
            <a:picLocks noChangeAspect="1"/>
          </p:cNvPicPr>
          <p:nvPr/>
        </p:nvPicPr>
        <p:blipFill>
          <a:blip r:embed="rId7"/>
          <a:stretch>
            <a:fillRect/>
          </a:stretch>
        </p:blipFill>
        <p:spPr>
          <a:xfrm>
            <a:off x="3511153" y="2852886"/>
            <a:ext cx="3413671" cy="2359075"/>
          </a:xfrm>
          <a:prstGeom prst="rect">
            <a:avLst/>
          </a:prstGeom>
        </p:spPr>
      </p:pic>
      <p:pic>
        <p:nvPicPr>
          <p:cNvPr id="7" name="SK-5-img-6" descr="preencoded.png"/>
          <p:cNvPicPr>
            <a:picLocks noChangeAspect="1"/>
          </p:cNvPicPr>
          <p:nvPr/>
        </p:nvPicPr>
        <p:blipFill>
          <a:blip r:embed="rId8"/>
          <a:stretch>
            <a:fillRect/>
          </a:stretch>
        </p:blipFill>
        <p:spPr>
          <a:xfrm>
            <a:off x="585192" y="5198269"/>
            <a:ext cx="292596" cy="281136"/>
          </a:xfrm>
          <a:prstGeom prst="rect">
            <a:avLst/>
          </a:prstGeom>
        </p:spPr>
      </p:pic>
      <p:pic>
        <p:nvPicPr>
          <p:cNvPr id="8" name="SK-5-img-7" descr="preencoded.png"/>
          <p:cNvPicPr>
            <a:picLocks noChangeAspect="1"/>
          </p:cNvPicPr>
          <p:nvPr/>
        </p:nvPicPr>
        <p:blipFill>
          <a:blip r:embed="rId9"/>
          <a:stretch>
            <a:fillRect/>
          </a:stretch>
        </p:blipFill>
        <p:spPr>
          <a:xfrm>
            <a:off x="585192" y="4382244"/>
            <a:ext cx="292596" cy="281136"/>
          </a:xfrm>
          <a:prstGeom prst="rect">
            <a:avLst/>
          </a:prstGeom>
        </p:spPr>
      </p:pic>
      <p:pic>
        <p:nvPicPr>
          <p:cNvPr id="9" name="SK-5-img-8" descr="preencoded.png"/>
          <p:cNvPicPr>
            <a:picLocks noChangeAspect="1"/>
          </p:cNvPicPr>
          <p:nvPr/>
        </p:nvPicPr>
        <p:blipFill>
          <a:blip r:embed="rId10"/>
          <a:stretch>
            <a:fillRect/>
          </a:stretch>
        </p:blipFill>
        <p:spPr>
          <a:xfrm>
            <a:off x="585192" y="3572917"/>
            <a:ext cx="292596" cy="274290"/>
          </a:xfrm>
          <a:prstGeom prst="rect">
            <a:avLst/>
          </a:prstGeom>
        </p:spPr>
      </p:pic>
      <p:pic>
        <p:nvPicPr>
          <p:cNvPr id="10" name="SK-5-img-9" descr="preencoded.png"/>
          <p:cNvPicPr>
            <a:picLocks noChangeAspect="1"/>
          </p:cNvPicPr>
          <p:nvPr/>
        </p:nvPicPr>
        <p:blipFill>
          <a:blip r:embed="rId11"/>
          <a:stretch>
            <a:fillRect/>
          </a:stretch>
        </p:blipFill>
        <p:spPr>
          <a:xfrm>
            <a:off x="585192" y="2763738"/>
            <a:ext cx="292596" cy="281136"/>
          </a:xfrm>
          <a:prstGeom prst="rect">
            <a:avLst/>
          </a:prstGeom>
        </p:spPr>
      </p:pic>
      <p:pic>
        <p:nvPicPr>
          <p:cNvPr id="11" name="SK-5-img-10" descr="preencoded.png"/>
          <p:cNvPicPr>
            <a:picLocks noChangeAspect="1"/>
          </p:cNvPicPr>
          <p:nvPr/>
        </p:nvPicPr>
        <p:blipFill>
          <a:blip r:embed="rId12"/>
          <a:stretch>
            <a:fillRect/>
          </a:stretch>
        </p:blipFill>
        <p:spPr>
          <a:xfrm>
            <a:off x="585192" y="2208163"/>
            <a:ext cx="329059" cy="329059"/>
          </a:xfrm>
          <a:prstGeom prst="rect">
            <a:avLst/>
          </a:prstGeom>
        </p:spPr>
      </p:pic>
      <p:sp>
        <p:nvSpPr>
          <p:cNvPr id="12" name="SK-5-text-11"/>
          <p:cNvSpPr/>
          <p:nvPr/>
        </p:nvSpPr>
        <p:spPr>
          <a:xfrm>
            <a:off x="466725" y="809625"/>
            <a:ext cx="11725275" cy="354360"/>
          </a:xfrm>
          <a:prstGeom prst="rect">
            <a:avLst/>
          </a:prstGeom>
          <a:noFill/>
          <a:ln/>
        </p:spPr>
        <p:txBody>
          <a:bodyPr vert="horz" wrap="none" lIns="0" tIns="0" rIns="0" bIns="0" rtlCol="0" anchor="ctr"/>
          <a:lstStyle/>
          <a:p>
            <a:pPr marL="0" indent="0">
              <a:lnSpc>
                <a:spcPts val="2790"/>
              </a:lnSpc>
              <a:buNone/>
            </a:pPr>
            <a:r>
              <a:rPr lang="en-US" sz="2325" dirty="0">
                <a:solidFill>
                  <a:srgbClr val="000000"/>
                </a:solidFill>
                <a:latin typeface="Arial-BoldMT" pitchFamily="34" charset="0"/>
                <a:ea typeface="Arial-BoldMT" pitchFamily="34" charset="-122"/>
                <a:cs typeface="Arial-BoldMT" pitchFamily="34" charset="-120"/>
              </a:rPr>
              <a:t>Acute Otitis Media (AOM) Management</a:t>
            </a:r>
            <a:endParaRPr lang="en-US" sz="2325" dirty="0"/>
          </a:p>
        </p:txBody>
      </p:sp>
      <p:sp>
        <p:nvSpPr>
          <p:cNvPr id="13" name="SK-5-text-12"/>
          <p:cNvSpPr/>
          <p:nvPr/>
        </p:nvSpPr>
        <p:spPr>
          <a:xfrm>
            <a:off x="962025" y="2247900"/>
            <a:ext cx="3840480" cy="232023"/>
          </a:xfrm>
          <a:prstGeom prst="rect">
            <a:avLst/>
          </a:prstGeom>
          <a:noFill/>
          <a:ln/>
        </p:spPr>
        <p:txBody>
          <a:bodyPr vert="horz" wrap="none" lIns="0" tIns="0" rIns="0" bIns="0" rtlCol="0" anchor="ctr"/>
          <a:lstStyle/>
          <a:p>
            <a:pPr marL="0" indent="0">
              <a:lnSpc>
                <a:spcPts val="1827"/>
              </a:lnSpc>
              <a:buNone/>
            </a:pPr>
            <a:r>
              <a:rPr lang="en-US" sz="1575" dirty="0">
                <a:solidFill>
                  <a:srgbClr val="000000"/>
                </a:solidFill>
                <a:latin typeface="Arial-BoldMT" pitchFamily="34" charset="0"/>
                <a:ea typeface="Arial-BoldMT" pitchFamily="34" charset="-122"/>
                <a:cs typeface="Arial-BoldMT" pitchFamily="34" charset="-120"/>
              </a:rPr>
              <a:t>How the TM Looks</a:t>
            </a:r>
            <a:endParaRPr lang="en-US" sz="1575" dirty="0"/>
          </a:p>
        </p:txBody>
      </p:sp>
      <p:sp>
        <p:nvSpPr>
          <p:cNvPr id="14" name="SK-5-text-13"/>
          <p:cNvSpPr/>
          <p:nvPr/>
        </p:nvSpPr>
        <p:spPr>
          <a:xfrm>
            <a:off x="8029575" y="1009650"/>
            <a:ext cx="4162425" cy="232023"/>
          </a:xfrm>
          <a:prstGeom prst="rect">
            <a:avLst/>
          </a:prstGeom>
          <a:noFill/>
          <a:ln/>
        </p:spPr>
        <p:txBody>
          <a:bodyPr vert="horz" wrap="none" lIns="0" tIns="0" rIns="0" bIns="0" rtlCol="0" anchor="ctr"/>
          <a:lstStyle/>
          <a:p>
            <a:pPr marL="0" indent="0">
              <a:lnSpc>
                <a:spcPts val="1827"/>
              </a:lnSpc>
              <a:buNone/>
            </a:pPr>
            <a:r>
              <a:rPr lang="en-US" sz="1575" dirty="0">
                <a:solidFill>
                  <a:srgbClr val="000000"/>
                </a:solidFill>
                <a:latin typeface="Arial-BoldMT" pitchFamily="34" charset="0"/>
                <a:ea typeface="Arial-BoldMT" pitchFamily="34" charset="-122"/>
                <a:cs typeface="Arial-BoldMT" pitchFamily="34" charset="-120"/>
              </a:rPr>
              <a:t>Watchful Wait First</a:t>
            </a:r>
            <a:endParaRPr lang="en-US" sz="1575" dirty="0"/>
          </a:p>
        </p:txBody>
      </p:sp>
      <p:sp>
        <p:nvSpPr>
          <p:cNvPr id="15" name="SK-5-text-14"/>
          <p:cNvSpPr/>
          <p:nvPr/>
        </p:nvSpPr>
        <p:spPr>
          <a:xfrm>
            <a:off x="8029575" y="2847975"/>
            <a:ext cx="4162425" cy="232023"/>
          </a:xfrm>
          <a:prstGeom prst="rect">
            <a:avLst/>
          </a:prstGeom>
          <a:noFill/>
          <a:ln/>
        </p:spPr>
        <p:txBody>
          <a:bodyPr vert="horz" wrap="none" lIns="0" tIns="0" rIns="0" bIns="0" rtlCol="0" anchor="ctr"/>
          <a:lstStyle/>
          <a:p>
            <a:pPr marL="0" indent="0">
              <a:lnSpc>
                <a:spcPts val="1827"/>
              </a:lnSpc>
              <a:buNone/>
            </a:pPr>
            <a:r>
              <a:rPr lang="en-US" sz="1575" dirty="0">
                <a:solidFill>
                  <a:srgbClr val="000000"/>
                </a:solidFill>
                <a:latin typeface="Arial-BoldMT" pitchFamily="34" charset="0"/>
                <a:ea typeface="Arial-BoldMT" pitchFamily="34" charset="-122"/>
                <a:cs typeface="Arial-BoldMT" pitchFamily="34" charset="-120"/>
              </a:rPr>
              <a:t>Prescribe Amoxicillin When...</a:t>
            </a:r>
            <a:endParaRPr lang="en-US" sz="1575" dirty="0"/>
          </a:p>
        </p:txBody>
      </p:sp>
      <p:sp>
        <p:nvSpPr>
          <p:cNvPr id="16" name="SK-5-text-15"/>
          <p:cNvSpPr/>
          <p:nvPr/>
        </p:nvSpPr>
        <p:spPr>
          <a:xfrm>
            <a:off x="962025" y="2800350"/>
            <a:ext cx="2273498" cy="480120"/>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ArialMT" pitchFamily="34" charset="0"/>
                <a:ea typeface="ArialMT" pitchFamily="34" charset="-122"/>
                <a:cs typeface="ArialMT" pitchFamily="34" charset="-120"/>
              </a:rPr>
              <a:t>Red and bulging —
inflamed, tense TM</a:t>
            </a:r>
            <a:endParaRPr lang="en-US" sz="1575" dirty="0"/>
          </a:p>
        </p:txBody>
      </p:sp>
      <p:sp>
        <p:nvSpPr>
          <p:cNvPr id="17" name="SK-5-text-16"/>
          <p:cNvSpPr/>
          <p:nvPr/>
        </p:nvSpPr>
        <p:spPr>
          <a:xfrm>
            <a:off x="962025" y="3552825"/>
            <a:ext cx="2776538" cy="480120"/>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ArialMT" pitchFamily="34" charset="0"/>
                <a:ea typeface="ArialMT" pitchFamily="34" charset="-122"/>
                <a:cs typeface="ArialMT" pitchFamily="34" charset="-120"/>
              </a:rPr>
              <a:t>Loss of landmarks —
malleus handle obscured</a:t>
            </a:r>
            <a:endParaRPr lang="en-US" sz="1575" dirty="0"/>
          </a:p>
        </p:txBody>
      </p:sp>
      <p:sp>
        <p:nvSpPr>
          <p:cNvPr id="18" name="SK-5-text-17"/>
          <p:cNvSpPr/>
          <p:nvPr/>
        </p:nvSpPr>
        <p:spPr>
          <a:xfrm>
            <a:off x="962025" y="4371975"/>
            <a:ext cx="2074515" cy="480120"/>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ArialMT" pitchFamily="34" charset="0"/>
                <a:ea typeface="ArialMT" pitchFamily="34" charset="-122"/>
                <a:cs typeface="ArialMT" pitchFamily="34" charset="-120"/>
              </a:rPr>
              <a:t>No light reflex —
cone of light absent</a:t>
            </a:r>
            <a:endParaRPr lang="en-US" sz="1575" dirty="0"/>
          </a:p>
        </p:txBody>
      </p:sp>
      <p:sp>
        <p:nvSpPr>
          <p:cNvPr id="19" name="SK-5-text-18"/>
          <p:cNvSpPr/>
          <p:nvPr/>
        </p:nvSpPr>
        <p:spPr>
          <a:xfrm>
            <a:off x="962025" y="5200650"/>
            <a:ext cx="2755553" cy="480120"/>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ArialMT" pitchFamily="34" charset="0"/>
                <a:ea typeface="ArialMT" pitchFamily="34" charset="-122"/>
                <a:cs typeface="ArialMT" pitchFamily="34" charset="-120"/>
              </a:rPr>
              <a:t>Yellow/white tinge —
pus collecting behind TM</a:t>
            </a:r>
            <a:endParaRPr lang="en-US" sz="1575" dirty="0"/>
          </a:p>
        </p:txBody>
      </p:sp>
      <p:sp>
        <p:nvSpPr>
          <p:cNvPr id="20" name="SK-5-text-19"/>
          <p:cNvSpPr/>
          <p:nvPr/>
        </p:nvSpPr>
        <p:spPr>
          <a:xfrm>
            <a:off x="466725" y="123825"/>
            <a:ext cx="11601450" cy="232023"/>
          </a:xfrm>
          <a:prstGeom prst="rect">
            <a:avLst/>
          </a:prstGeom>
          <a:noFill/>
          <a:ln/>
        </p:spPr>
        <p:txBody>
          <a:bodyPr vert="horz" wrap="none" lIns="0" tIns="0" rIns="0" bIns="0" rtlCol="0" anchor="ctr"/>
          <a:lstStyle/>
          <a:p>
            <a:pPr marL="0" indent="0">
              <a:lnSpc>
                <a:spcPts val="1827"/>
              </a:lnSpc>
              <a:buNone/>
            </a:pPr>
            <a:r>
              <a:rPr lang="en-US" sz="1575" dirty="0">
                <a:solidFill>
                  <a:srgbClr val="FFFFFF"/>
                </a:solidFill>
                <a:latin typeface="Arial-BoldMT" pitchFamily="34" charset="0"/>
                <a:ea typeface="Arial-BoldMT" pitchFamily="34" charset="-122"/>
                <a:cs typeface="Arial-BoldMT" pitchFamily="34" charset="-120"/>
              </a:rPr>
              <a:t>Acute Otitis Media (AOM) Management · NICE NG91</a:t>
            </a:r>
            <a:endParaRPr lang="en-US" sz="1575" dirty="0"/>
          </a:p>
        </p:txBody>
      </p:sp>
      <p:sp>
        <p:nvSpPr>
          <p:cNvPr id="21" name="SK-5-text-20"/>
          <p:cNvSpPr/>
          <p:nvPr/>
        </p:nvSpPr>
        <p:spPr>
          <a:xfrm>
            <a:off x="7667625" y="1390650"/>
            <a:ext cx="3908078" cy="841177"/>
          </a:xfrm>
          <a:prstGeom prst="rect">
            <a:avLst/>
          </a:prstGeom>
          <a:noFill/>
          <a:ln/>
        </p:spPr>
        <p:txBody>
          <a:bodyPr vert="horz" wrap="none" lIns="0" tIns="0" rIns="0" bIns="0" rtlCol="0" anchor="ctr"/>
          <a:lstStyle/>
          <a:p>
            <a:pPr marL="0" indent="0">
              <a:lnSpc>
                <a:spcPts val="1656"/>
              </a:lnSpc>
              <a:buNone/>
            </a:pPr>
            <a:r>
              <a:rPr lang="en-US" sz="1200" dirty="0">
                <a:solidFill>
                  <a:srgbClr val="000000"/>
                </a:solidFill>
                <a:latin typeface="ArialMT" pitchFamily="34" charset="0"/>
                <a:ea typeface="ArialMT" pitchFamily="34" charset="-122"/>
                <a:cs typeface="ArialMT" pitchFamily="34" charset="-120"/>
              </a:rPr>
              <a:t>Most cases resolve within 24–72 hours
Offer a back-up (delayed) prescription
Safety-net: return if worsening, fever, or no
improvement at 72 hours</a:t>
            </a:r>
            <a:endParaRPr lang="en-US" sz="1200" dirty="0"/>
          </a:p>
        </p:txBody>
      </p:sp>
      <p:sp>
        <p:nvSpPr>
          <p:cNvPr id="22" name="SK-5-text-21"/>
          <p:cNvSpPr/>
          <p:nvPr/>
        </p:nvSpPr>
        <p:spPr>
          <a:xfrm>
            <a:off x="7466558" y="3209925"/>
            <a:ext cx="4725293" cy="630882"/>
          </a:xfrm>
          <a:prstGeom prst="rect">
            <a:avLst/>
          </a:prstGeom>
          <a:noFill/>
          <a:ln/>
        </p:spPr>
        <p:txBody>
          <a:bodyPr vert="horz" wrap="none" lIns="0" tIns="0" rIns="0" bIns="0" rtlCol="0" anchor="ctr"/>
          <a:lstStyle/>
          <a:p>
            <a:pPr marL="0" indent="0">
              <a:lnSpc>
                <a:spcPts val="1656"/>
              </a:lnSpc>
              <a:buNone/>
            </a:pPr>
            <a:r>
              <a:rPr lang="en-US" sz="1200" dirty="0">
                <a:solidFill>
                  <a:srgbClr val="000000"/>
                </a:solidFill>
                <a:latin typeface="ArialMT" pitchFamily="34" charset="0"/>
                <a:ea typeface="ArialMT" pitchFamily="34" charset="-122"/>
                <a:cs typeface="ArialMT" pitchFamily="34" charset="-120"/>
              </a:rPr>
              <a:t>→ Systemic features present (high fever, unwell child)
→ Child under 2 years with bilateral AOM
→ No improvement at 72 hours</a:t>
            </a:r>
            <a:endParaRPr lang="en-US" sz="1200" dirty="0"/>
          </a:p>
        </p:txBody>
      </p:sp>
      <p:sp>
        <p:nvSpPr>
          <p:cNvPr id="23" name="SK-5-text-22"/>
          <p:cNvSpPr/>
          <p:nvPr/>
        </p:nvSpPr>
        <p:spPr>
          <a:xfrm>
            <a:off x="7667625" y="4819650"/>
            <a:ext cx="4524375" cy="221010"/>
          </a:xfrm>
          <a:prstGeom prst="rect">
            <a:avLst/>
          </a:prstGeom>
          <a:noFill/>
          <a:ln/>
        </p:spPr>
        <p:txBody>
          <a:bodyPr vert="horz" wrap="none" lIns="0" tIns="0" rIns="0" bIns="0" rtlCol="0" anchor="ctr"/>
          <a:lstStyle/>
          <a:p>
            <a:pPr marL="0" indent="0">
              <a:lnSpc>
                <a:spcPts val="1740"/>
              </a:lnSpc>
              <a:buNone/>
            </a:pPr>
            <a:r>
              <a:rPr lang="en-US" sz="1500" dirty="0">
                <a:solidFill>
                  <a:srgbClr val="000000"/>
                </a:solidFill>
                <a:latin typeface="Arial-BoldMT" pitchFamily="34" charset="0"/>
                <a:ea typeface="Arial-BoldMT" pitchFamily="34" charset="-122"/>
                <a:cs typeface="Arial-BoldMT" pitchFamily="34" charset="-120"/>
              </a:rPr>
              <a:t>Important: Suspected EBV</a:t>
            </a:r>
            <a:endParaRPr lang="en-US" sz="1500" dirty="0"/>
          </a:p>
        </p:txBody>
      </p:sp>
      <p:sp>
        <p:nvSpPr>
          <p:cNvPr id="24" name="SK-5-text-23"/>
          <p:cNvSpPr/>
          <p:nvPr/>
        </p:nvSpPr>
        <p:spPr>
          <a:xfrm>
            <a:off x="7665690" y="5143500"/>
            <a:ext cx="4526161" cy="1051471"/>
          </a:xfrm>
          <a:prstGeom prst="rect">
            <a:avLst/>
          </a:prstGeom>
          <a:noFill/>
          <a:ln/>
        </p:spPr>
        <p:txBody>
          <a:bodyPr vert="horz" wrap="none" lIns="0" tIns="0" rIns="0" bIns="0" rtlCol="0" anchor="ctr"/>
          <a:lstStyle/>
          <a:p>
            <a:pPr marL="0" indent="0">
              <a:lnSpc>
                <a:spcPts val="1656"/>
              </a:lnSpc>
              <a:buNone/>
            </a:pPr>
            <a:r>
              <a:rPr lang="en-US" sz="1200" dirty="0">
                <a:solidFill>
                  <a:srgbClr val="000000"/>
                </a:solidFill>
                <a:latin typeface="ArialMT" pitchFamily="34" charset="0"/>
                <a:ea typeface="ArialMT" pitchFamily="34" charset="-122"/>
                <a:cs typeface="ArialMT" pitchFamily="34" charset="-120"/>
              </a:rPr>
              <a:t>Do NOT prescribe amoxicillin if glandular fever (EBV)
is suspected
Amoxicillin in EBV → widespread maculopapular rash
Consider throat exam, lymphadenopathy, and
monospot/Paul-Bunnell if in doubt</a:t>
            </a:r>
            <a:endParaRPr lang="en-US" sz="1200" dirty="0"/>
          </a:p>
        </p:txBody>
      </p:sp>
      <p:sp>
        <p:nvSpPr>
          <p:cNvPr id="25" name="SK-5-text-24"/>
          <p:cNvSpPr/>
          <p:nvPr/>
        </p:nvSpPr>
        <p:spPr>
          <a:xfrm>
            <a:off x="466725" y="1495425"/>
            <a:ext cx="11725275" cy="260747"/>
          </a:xfrm>
          <a:prstGeom prst="rect">
            <a:avLst/>
          </a:prstGeom>
          <a:noFill/>
          <a:ln/>
        </p:spPr>
        <p:txBody>
          <a:bodyPr vert="horz" wrap="none" lIns="0" tIns="0" rIns="0" bIns="0" rtlCol="0" anchor="ctr"/>
          <a:lstStyle/>
          <a:p>
            <a:pPr marL="0" indent="0">
              <a:lnSpc>
                <a:spcPts val="2053"/>
              </a:lnSpc>
              <a:buNone/>
            </a:pPr>
            <a:r>
              <a:rPr lang="en-US" sz="1725" dirty="0">
                <a:solidFill>
                  <a:srgbClr val="595959"/>
                </a:solidFill>
                <a:latin typeface="ArialMT" pitchFamily="34" charset="0"/>
                <a:ea typeface="ArialMT" pitchFamily="34" charset="-122"/>
                <a:cs typeface="ArialMT" pitchFamily="34" charset="-120"/>
              </a:rPr>
              <a:t>Diagnosis, management decisions, and prescribing guidance</a:t>
            </a:r>
            <a:endParaRPr lang="en-US" sz="1725" dirty="0"/>
          </a:p>
        </p:txBody>
      </p:sp>
      <p:sp>
        <p:nvSpPr>
          <p:cNvPr id="26" name="SK-5-text-25"/>
          <p:cNvSpPr/>
          <p:nvPr/>
        </p:nvSpPr>
        <p:spPr>
          <a:xfrm>
            <a:off x="10829925" y="142875"/>
            <a:ext cx="1026765" cy="141387"/>
          </a:xfrm>
          <a:prstGeom prst="rect">
            <a:avLst/>
          </a:prstGeom>
          <a:noFill/>
          <a:ln/>
        </p:spPr>
        <p:txBody>
          <a:bodyPr vert="horz" wrap="none" lIns="0" tIns="0" rIns="0" bIns="0" rtlCol="0" anchor="ctr"/>
          <a:lstStyle/>
          <a:p>
            <a:pPr marL="0" indent="0" algn="r">
              <a:lnSpc>
                <a:spcPts val="1114"/>
              </a:lnSpc>
              <a:buNone/>
            </a:pPr>
            <a:r>
              <a:rPr lang="en-US" sz="1125" dirty="0">
                <a:solidFill>
                  <a:srgbClr val="FFFFFF"/>
                </a:solidFill>
                <a:latin typeface="ArialMT" pitchFamily="34" charset="0"/>
                <a:ea typeface="ArialMT" pitchFamily="34" charset="-122"/>
                <a:cs typeface="ArialMT" pitchFamily="34" charset="-120"/>
              </a:rPr>
              <a:t>Page 5 of 15</a:t>
            </a:r>
            <a:endParaRPr lang="en-US" sz="1125" dirty="0"/>
          </a:p>
        </p:txBody>
      </p:sp>
      <p:sp>
        <p:nvSpPr>
          <p:cNvPr id="27" name="SK-5-text-26"/>
          <p:cNvSpPr/>
          <p:nvPr/>
        </p:nvSpPr>
        <p:spPr>
          <a:xfrm>
            <a:off x="7781925" y="4057650"/>
            <a:ext cx="4410075" cy="169962"/>
          </a:xfrm>
          <a:prstGeom prst="rect">
            <a:avLst/>
          </a:prstGeom>
          <a:noFill/>
          <a:ln/>
        </p:spPr>
        <p:txBody>
          <a:bodyPr vert="horz" wrap="none" lIns="0" tIns="0" rIns="0" bIns="0" rtlCol="0" anchor="ctr"/>
          <a:lstStyle/>
          <a:p>
            <a:pPr marL="0" indent="0">
              <a:lnSpc>
                <a:spcPts val="1339"/>
              </a:lnSpc>
              <a:buNone/>
            </a:pPr>
            <a:r>
              <a:rPr lang="en-US" sz="1125" dirty="0">
                <a:solidFill>
                  <a:srgbClr val="FFFFFF"/>
                </a:solidFill>
                <a:latin typeface="Arial-BoldMT" pitchFamily="34" charset="0"/>
                <a:ea typeface="Arial-BoldMT" pitchFamily="34" charset="-122"/>
                <a:cs typeface="Arial-BoldMT" pitchFamily="34" charset="-120"/>
              </a:rPr>
              <a:t>Amoxicillin 500 mg three times daily · 5-7 days</a:t>
            </a:r>
            <a:endParaRPr lang="en-US" sz="1125" dirty="0"/>
          </a:p>
        </p:txBody>
      </p:sp>
      <p:sp>
        <p:nvSpPr>
          <p:cNvPr id="28" name="SK-5-text-27"/>
          <p:cNvSpPr/>
          <p:nvPr/>
        </p:nvSpPr>
        <p:spPr>
          <a:xfrm>
            <a:off x="228600" y="6591300"/>
            <a:ext cx="3474720" cy="150912"/>
          </a:xfrm>
          <a:prstGeom prst="rect">
            <a:avLst/>
          </a:prstGeom>
          <a:noFill/>
          <a:ln/>
        </p:spPr>
        <p:txBody>
          <a:bodyPr vert="horz" wrap="none" lIns="0" tIns="0" rIns="0" bIns="0" rtlCol="0" anchor="ctr"/>
          <a:lstStyle/>
          <a:p>
            <a:pPr marL="0" indent="0">
              <a:lnSpc>
                <a:spcPts val="1188"/>
              </a:lnSpc>
              <a:buNone/>
            </a:pPr>
            <a:r>
              <a:rPr lang="en-US" sz="1200" dirty="0">
                <a:solidFill>
                  <a:srgbClr val="FFFFFF"/>
                </a:solidFill>
                <a:latin typeface="Arial-BoldMT" pitchFamily="34" charset="0"/>
                <a:ea typeface="Arial-BoldMT" pitchFamily="34" charset="-122"/>
                <a:cs typeface="Arial-BoldMT" pitchFamily="34" charset="-120"/>
              </a:rPr>
              <a:t>Bottom Footer Strip</a:t>
            </a:r>
            <a:endParaRPr lang="en-US" sz="1200" dirty="0"/>
          </a:p>
        </p:txBody>
      </p:sp>
      <p:sp>
        <p:nvSpPr>
          <p:cNvPr id="29" name="SK-5-text-28"/>
          <p:cNvSpPr/>
          <p:nvPr/>
        </p:nvSpPr>
        <p:spPr>
          <a:xfrm>
            <a:off x="3393728" y="6591300"/>
            <a:ext cx="5385346" cy="141387"/>
          </a:xfrm>
          <a:prstGeom prst="rect">
            <a:avLst/>
          </a:prstGeom>
          <a:noFill/>
          <a:ln/>
        </p:spPr>
        <p:txBody>
          <a:bodyPr vert="horz" wrap="none" lIns="0" tIns="0" rIns="0" bIns="0" rtlCol="0" anchor="ctr"/>
          <a:lstStyle/>
          <a:p>
            <a:pPr marL="0" indent="0" algn="ctr">
              <a:lnSpc>
                <a:spcPts val="1114"/>
              </a:lnSpc>
              <a:buNone/>
            </a:pPr>
            <a:r>
              <a:rPr lang="en-US" sz="1125" dirty="0">
                <a:solidFill>
                  <a:srgbClr val="FFFFFF"/>
                </a:solidFill>
                <a:latin typeface="ArialMT" pitchFamily="34" charset="0"/>
                <a:ea typeface="ArialMT" pitchFamily="34" charset="-122"/>
                <a:cs typeface="ArialMT" pitchFamily="34" charset="-120"/>
              </a:rPr>
              <a:t>Bradford VTS · The Eardrum Made Simple · Educational Use Only</a:t>
            </a:r>
            <a:endParaRPr lang="en-US" sz="1125" dirty="0"/>
          </a:p>
        </p:txBody>
      </p:sp>
      <p:sp>
        <p:nvSpPr>
          <p:cNvPr id="30" name="SK-5-text-29"/>
          <p:cNvSpPr/>
          <p:nvPr/>
        </p:nvSpPr>
        <p:spPr>
          <a:xfrm>
            <a:off x="10106025" y="6591300"/>
            <a:ext cx="1917353" cy="141387"/>
          </a:xfrm>
          <a:prstGeom prst="rect">
            <a:avLst/>
          </a:prstGeom>
          <a:noFill/>
          <a:ln/>
        </p:spPr>
        <p:txBody>
          <a:bodyPr vert="horz" wrap="none" lIns="0" tIns="0" rIns="0" bIns="0" rtlCol="0" anchor="ctr"/>
          <a:lstStyle/>
          <a:p>
            <a:pPr marL="0" indent="0" algn="r">
              <a:lnSpc>
                <a:spcPts val="1114"/>
              </a:lnSpc>
              <a:buNone/>
            </a:pPr>
            <a:r>
              <a:rPr lang="en-US" sz="1125" dirty="0">
                <a:solidFill>
                  <a:srgbClr val="FFFFFF"/>
                </a:solidFill>
                <a:latin typeface="ArialMT" pitchFamily="34" charset="0"/>
                <a:ea typeface="ArialMT" pitchFamily="34" charset="-122"/>
                <a:cs typeface="ArialMT" pitchFamily="34" charset="-120"/>
              </a:rPr>
              <a:t>www.bradfordvts.co.uk</a:t>
            </a:r>
            <a:endParaRPr lang="en-US" sz="1125" dirty="0"/>
          </a:p>
        </p:txBody>
      </p:sp>
      <p:sp>
        <p:nvSpPr>
          <p:cNvPr id="31" name="SK-5-text-30"/>
          <p:cNvSpPr/>
          <p:nvPr/>
        </p:nvSpPr>
        <p:spPr>
          <a:xfrm>
            <a:off x="409575" y="6315075"/>
            <a:ext cx="3200400" cy="145405"/>
          </a:xfrm>
          <a:prstGeom prst="rect">
            <a:avLst/>
          </a:prstGeom>
          <a:noFill/>
          <a:ln/>
        </p:spPr>
        <p:txBody>
          <a:bodyPr vert="horz" wrap="none" lIns="0" tIns="0" rIns="0" bIns="0" rtlCol="0" anchor="ctr"/>
          <a:lstStyle/>
          <a:p>
            <a:pPr marL="0" indent="0">
              <a:lnSpc>
                <a:spcPts val="1145"/>
              </a:lnSpc>
              <a:buNone/>
            </a:pPr>
            <a:r>
              <a:rPr lang="en-US" sz="1050" dirty="0">
                <a:solidFill>
                  <a:srgbClr val="000000"/>
                </a:solidFill>
                <a:latin typeface="Arial-BoldMT" pitchFamily="34" charset="0"/>
                <a:ea typeface="Arial-BoldMT" pitchFamily="34" charset="-122"/>
                <a:cs typeface="Arial-BoldMT" pitchFamily="34" charset="-120"/>
              </a:rPr>
              <a:t>NICE Reference Strip</a:t>
            </a:r>
            <a:endParaRPr lang="en-US" sz="1050" dirty="0"/>
          </a:p>
        </p:txBody>
      </p:sp>
      <p:sp>
        <p:nvSpPr>
          <p:cNvPr id="32" name="SK-5-text-31"/>
          <p:cNvSpPr/>
          <p:nvPr/>
        </p:nvSpPr>
        <p:spPr>
          <a:xfrm>
            <a:off x="3400425" y="6315075"/>
            <a:ext cx="8791575" cy="155674"/>
          </a:xfrm>
          <a:prstGeom prst="rect">
            <a:avLst/>
          </a:prstGeom>
          <a:noFill/>
          <a:ln/>
        </p:spPr>
        <p:txBody>
          <a:bodyPr vert="horz" wrap="none" lIns="0" tIns="0" rIns="0" bIns="0" rtlCol="0" anchor="ctr"/>
          <a:lstStyle/>
          <a:p>
            <a:pPr marL="0" indent="0">
              <a:lnSpc>
                <a:spcPts val="1226"/>
              </a:lnSpc>
              <a:buNone/>
            </a:pPr>
            <a:r>
              <a:rPr lang="en-US" sz="1125" dirty="0">
                <a:solidFill>
                  <a:srgbClr val="000000"/>
                </a:solidFill>
                <a:latin typeface="ArialMT" pitchFamily="34" charset="0"/>
                <a:ea typeface="ArialMT" pitchFamily="34" charset="-122"/>
                <a:cs typeface="ArialMT" pitchFamily="34" charset="-120"/>
              </a:rPr>
              <a:t>NICE NG91 · Otitis Media (Acute): Antimicrobial Prescribing · Updated 2018</a:t>
            </a:r>
            <a:endParaRPr lang="en-US" sz="1125" dirty="0"/>
          </a:p>
        </p:txBody>
      </p:sp>
      <p:sp>
        <p:nvSpPr>
          <p:cNvPr id="33" name="SK-5-text-32"/>
          <p:cNvSpPr/>
          <p:nvPr/>
        </p:nvSpPr>
        <p:spPr>
          <a:xfrm>
            <a:off x="8639175" y="4333875"/>
            <a:ext cx="3552825" cy="169962"/>
          </a:xfrm>
          <a:prstGeom prst="rect">
            <a:avLst/>
          </a:prstGeom>
          <a:noFill/>
          <a:ln/>
        </p:spPr>
        <p:txBody>
          <a:bodyPr vert="horz" wrap="none" lIns="0" tIns="0" rIns="0" bIns="0" rtlCol="0" anchor="ctr"/>
          <a:lstStyle/>
          <a:p>
            <a:pPr marL="0" indent="0">
              <a:lnSpc>
                <a:spcPts val="1339"/>
              </a:lnSpc>
              <a:buNone/>
            </a:pPr>
            <a:r>
              <a:rPr lang="en-US" sz="1125" dirty="0">
                <a:solidFill>
                  <a:srgbClr val="000000"/>
                </a:solidFill>
                <a:latin typeface="ArialMT" pitchFamily="34" charset="0"/>
                <a:ea typeface="ArialMT" pitchFamily="34" charset="-122"/>
                <a:cs typeface="ArialMT" pitchFamily="34" charset="-120"/>
              </a:rPr>
              <a:t>(NICE NG91 — NOT 3 days)</a:t>
            </a:r>
            <a:endParaRPr lang="en-US" sz="11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8412361" y="1995636"/>
            <a:ext cx="3169890" cy="3216325"/>
          </a:xfrm>
          <a:prstGeom prst="rect">
            <a:avLst/>
          </a:prstGeom>
        </p:spPr>
      </p:pic>
      <p:sp>
        <p:nvSpPr>
          <p:cNvPr id="4" name="SK-6-text-3"/>
          <p:cNvSpPr/>
          <p:nvPr/>
        </p:nvSpPr>
        <p:spPr>
          <a:xfrm>
            <a:off x="304800" y="161925"/>
            <a:ext cx="11887200" cy="415230"/>
          </a:xfrm>
          <a:prstGeom prst="rect">
            <a:avLst/>
          </a:prstGeom>
          <a:noFill/>
          <a:ln/>
        </p:spPr>
        <p:txBody>
          <a:bodyPr vert="horz" wrap="none" lIns="0" tIns="0" rIns="0" bIns="0" rtlCol="0" anchor="ctr"/>
          <a:lstStyle/>
          <a:p>
            <a:pPr marL="0" indent="0">
              <a:lnSpc>
                <a:spcPts val="3270"/>
              </a:lnSpc>
              <a:buNone/>
            </a:pPr>
            <a:r>
              <a:rPr lang="en-US" sz="3000" b="1" dirty="0">
                <a:solidFill>
                  <a:srgbClr val="FFFFFF"/>
                </a:solidFill>
                <a:latin typeface="Noto Sans KR" pitchFamily="34" charset="0"/>
                <a:ea typeface="Noto Sans KR" pitchFamily="34" charset="-122"/>
                <a:cs typeface="Noto Sans KR" pitchFamily="34" charset="-120"/>
              </a:rPr>
              <a:t>Otitis Media with Effusion (Glue Ear)</a:t>
            </a:r>
            <a:endParaRPr lang="en-US" sz="3000" dirty="0"/>
          </a:p>
        </p:txBody>
      </p:sp>
      <p:sp>
        <p:nvSpPr>
          <p:cNvPr id="5" name="SK-6-text-4"/>
          <p:cNvSpPr/>
          <p:nvPr/>
        </p:nvSpPr>
        <p:spPr>
          <a:xfrm>
            <a:off x="657225" y="923925"/>
            <a:ext cx="9212580" cy="295275"/>
          </a:xfrm>
          <a:prstGeom prst="rect">
            <a:avLst/>
          </a:prstGeom>
          <a:noFill/>
          <a:ln/>
        </p:spPr>
        <p:txBody>
          <a:bodyPr vert="horz" wrap="none" lIns="0" tIns="0" rIns="0" bIns="0" rtlCol="0" anchor="ctr"/>
          <a:lstStyle/>
          <a:p>
            <a:pPr marL="0" indent="0">
              <a:lnSpc>
                <a:spcPts val="2325"/>
              </a:lnSpc>
              <a:buNone/>
            </a:pPr>
            <a:r>
              <a:rPr lang="en-US" sz="2325" b="1" dirty="0">
                <a:solidFill>
                  <a:srgbClr val="494949"/>
                </a:solidFill>
                <a:latin typeface="Noto Sans KR" pitchFamily="34" charset="0"/>
                <a:ea typeface="Noto Sans KR" pitchFamily="34" charset="-122"/>
                <a:cs typeface="Noto Sans KR" pitchFamily="34" charset="-120"/>
              </a:rPr>
              <a:t>OME: What You Need to Know</a:t>
            </a:r>
            <a:endParaRPr lang="en-US" sz="2325" dirty="0"/>
          </a:p>
        </p:txBody>
      </p:sp>
      <p:sp>
        <p:nvSpPr>
          <p:cNvPr id="6" name="SK-6-text-5"/>
          <p:cNvSpPr/>
          <p:nvPr/>
        </p:nvSpPr>
        <p:spPr>
          <a:xfrm>
            <a:off x="234255" y="5486400"/>
            <a:ext cx="7837140" cy="905470"/>
          </a:xfrm>
          <a:prstGeom prst="rect">
            <a:avLst/>
          </a:prstGeom>
          <a:noFill/>
          <a:ln/>
        </p:spPr>
        <p:txBody>
          <a:bodyPr vert="horz" wrap="none" lIns="0" tIns="0" rIns="0" bIns="0" rtlCol="0" anchor="ctr"/>
          <a:lstStyle/>
          <a:p>
            <a:pPr marL="0" indent="0" algn="ctr">
              <a:lnSpc>
                <a:spcPts val="1782"/>
              </a:lnSpc>
              <a:buNone/>
            </a:pPr>
            <a:r>
              <a:rPr lang="en-US" sz="1350" b="1" dirty="0">
                <a:solidFill>
                  <a:srgbClr val="FFFFFF"/>
                </a:solidFill>
                <a:latin typeface="Noto Sans KR" pitchFamily="34" charset="0"/>
                <a:ea typeface="Noto Sans KR" pitchFamily="34" charset="-122"/>
                <a:cs typeface="Noto Sans KR" pitchFamily="34" charset="-120"/>
              </a:rPr>
              <a:t>Refer for Grommets if:
• Persistent OME &gt; 3 months AND
• Bilateral hearing loss ≥ 25 dB
± Speech/language delay • Down's syndrome • Cleft palate → lower threshold applies</a:t>
            </a:r>
            <a:endParaRPr lang="en-US" sz="1350" dirty="0"/>
          </a:p>
        </p:txBody>
      </p:sp>
      <p:sp>
        <p:nvSpPr>
          <p:cNvPr id="7" name="SK-6-text-6"/>
          <p:cNvSpPr/>
          <p:nvPr/>
        </p:nvSpPr>
        <p:spPr>
          <a:xfrm>
            <a:off x="657225" y="1733550"/>
            <a:ext cx="2514600" cy="190500"/>
          </a:xfrm>
          <a:prstGeom prst="rect">
            <a:avLst/>
          </a:prstGeom>
          <a:noFill/>
          <a:ln/>
        </p:spPr>
        <p:txBody>
          <a:bodyPr vert="horz" wrap="none" lIns="0" tIns="0" rIns="0" bIns="0" rtlCol="0" anchor="ctr"/>
          <a:lstStyle/>
          <a:p>
            <a:pPr marL="0" indent="0">
              <a:lnSpc>
                <a:spcPts val="1500"/>
              </a:lnSpc>
              <a:buNone/>
            </a:pPr>
            <a:r>
              <a:rPr lang="en-US" sz="1500" b="1" dirty="0">
                <a:solidFill>
                  <a:srgbClr val="F28C28"/>
                </a:solidFill>
                <a:latin typeface="Noto Sans KR" pitchFamily="34" charset="0"/>
                <a:ea typeface="Noto Sans KR" pitchFamily="34" charset="-122"/>
                <a:cs typeface="Noto Sans KR" pitchFamily="34" charset="-120"/>
              </a:rPr>
              <a:t>WHAT IS IT?</a:t>
            </a:r>
            <a:endParaRPr lang="en-US" sz="1500" dirty="0"/>
          </a:p>
        </p:txBody>
      </p:sp>
      <p:sp>
        <p:nvSpPr>
          <p:cNvPr id="8" name="SK-6-text-7"/>
          <p:cNvSpPr/>
          <p:nvPr/>
        </p:nvSpPr>
        <p:spPr>
          <a:xfrm>
            <a:off x="657225" y="2724150"/>
            <a:ext cx="2971800" cy="190500"/>
          </a:xfrm>
          <a:prstGeom prst="rect">
            <a:avLst/>
          </a:prstGeom>
          <a:noFill/>
          <a:ln/>
        </p:spPr>
        <p:txBody>
          <a:bodyPr vert="horz" wrap="none" lIns="0" tIns="0" rIns="0" bIns="0" rtlCol="0" anchor="ctr"/>
          <a:lstStyle/>
          <a:p>
            <a:pPr marL="0" indent="0">
              <a:lnSpc>
                <a:spcPts val="1500"/>
              </a:lnSpc>
              <a:buNone/>
            </a:pPr>
            <a:r>
              <a:rPr lang="en-US" sz="1500" b="1" dirty="0">
                <a:solidFill>
                  <a:srgbClr val="F28C28"/>
                </a:solidFill>
                <a:latin typeface="Noto Sans KR" pitchFamily="34" charset="0"/>
                <a:ea typeface="Noto Sans KR" pitchFamily="34" charset="-122"/>
                <a:cs typeface="Noto Sans KR" pitchFamily="34" charset="-120"/>
              </a:rPr>
              <a:t>TM APPEARANCE</a:t>
            </a:r>
            <a:endParaRPr lang="en-US" sz="1500" dirty="0"/>
          </a:p>
        </p:txBody>
      </p:sp>
      <p:sp>
        <p:nvSpPr>
          <p:cNvPr id="9" name="SK-6-text-8"/>
          <p:cNvSpPr/>
          <p:nvPr/>
        </p:nvSpPr>
        <p:spPr>
          <a:xfrm>
            <a:off x="657225" y="3514725"/>
            <a:ext cx="11534775" cy="190500"/>
          </a:xfrm>
          <a:prstGeom prst="rect">
            <a:avLst/>
          </a:prstGeom>
          <a:noFill/>
          <a:ln/>
        </p:spPr>
        <p:txBody>
          <a:bodyPr vert="horz" wrap="none" lIns="0" tIns="0" rIns="0" bIns="0" rtlCol="0" anchor="ctr"/>
          <a:lstStyle/>
          <a:p>
            <a:pPr marL="0" indent="0">
              <a:lnSpc>
                <a:spcPts val="1500"/>
              </a:lnSpc>
              <a:buNone/>
            </a:pPr>
            <a:r>
              <a:rPr lang="en-US" sz="1500" b="1" dirty="0">
                <a:solidFill>
                  <a:srgbClr val="494949"/>
                </a:solidFill>
                <a:latin typeface="Noto Sans KR" pitchFamily="34" charset="0"/>
                <a:ea typeface="Noto Sans KR" pitchFamily="34" charset="-122"/>
                <a:cs typeface="Noto Sans KR" pitchFamily="34" charset="-120"/>
              </a:rPr>
              <a:t>NATURAL HISTORY 80% resolve spontaneously within 3 months</a:t>
            </a:r>
            <a:endParaRPr lang="en-US" sz="1500" dirty="0"/>
          </a:p>
        </p:txBody>
      </p:sp>
      <p:sp>
        <p:nvSpPr>
          <p:cNvPr id="10" name="SK-6-text-9"/>
          <p:cNvSpPr/>
          <p:nvPr/>
        </p:nvSpPr>
        <p:spPr>
          <a:xfrm>
            <a:off x="657225" y="4229100"/>
            <a:ext cx="5715000" cy="190500"/>
          </a:xfrm>
          <a:prstGeom prst="rect">
            <a:avLst/>
          </a:prstGeom>
          <a:noFill/>
          <a:ln/>
        </p:spPr>
        <p:txBody>
          <a:bodyPr vert="horz" wrap="none" lIns="0" tIns="0" rIns="0" bIns="0" rtlCol="0" anchor="ctr"/>
          <a:lstStyle/>
          <a:p>
            <a:pPr marL="0" indent="0">
              <a:lnSpc>
                <a:spcPts val="1500"/>
              </a:lnSpc>
              <a:buNone/>
            </a:pPr>
            <a:r>
              <a:rPr lang="en-US" sz="1500" b="1" dirty="0">
                <a:solidFill>
                  <a:srgbClr val="F28C28"/>
                </a:solidFill>
                <a:latin typeface="Noto Sans KR" pitchFamily="34" charset="0"/>
                <a:ea typeface="Noto Sans KR" pitchFamily="34" charset="-122"/>
                <a:cs typeface="Noto Sans KR" pitchFamily="34" charset="-120"/>
              </a:rPr>
              <a:t>MANAGEMENT (NICE NG233)</a:t>
            </a:r>
            <a:endParaRPr lang="en-US" sz="1500" dirty="0"/>
          </a:p>
        </p:txBody>
      </p:sp>
      <p:sp>
        <p:nvSpPr>
          <p:cNvPr id="11" name="SK-6-text-10"/>
          <p:cNvSpPr/>
          <p:nvPr/>
        </p:nvSpPr>
        <p:spPr>
          <a:xfrm>
            <a:off x="7239000" y="257175"/>
            <a:ext cx="4953000" cy="249138"/>
          </a:xfrm>
          <a:prstGeom prst="rect">
            <a:avLst/>
          </a:prstGeom>
          <a:noFill/>
          <a:ln/>
        </p:spPr>
        <p:txBody>
          <a:bodyPr vert="horz" wrap="none" lIns="0" tIns="0" rIns="0" bIns="0" rtlCol="0" anchor="ctr"/>
          <a:lstStyle/>
          <a:p>
            <a:pPr marL="0" indent="0">
              <a:lnSpc>
                <a:spcPts val="1962"/>
              </a:lnSpc>
              <a:buNone/>
            </a:pPr>
            <a:r>
              <a:rPr lang="en-US" sz="1800" dirty="0">
                <a:solidFill>
                  <a:srgbClr val="FFFFFF"/>
                </a:solidFill>
                <a:latin typeface="Noto Sans KR" pitchFamily="34" charset="0"/>
                <a:ea typeface="Noto Sans KR" pitchFamily="34" charset="-122"/>
                <a:cs typeface="Noto Sans KR" pitchFamily="34" charset="-120"/>
              </a:rPr>
              <a:t>OME · NICE NG233 (August 2023)</a:t>
            </a:r>
            <a:endParaRPr lang="en-US" sz="1800" dirty="0"/>
          </a:p>
        </p:txBody>
      </p:sp>
      <p:sp>
        <p:nvSpPr>
          <p:cNvPr id="12" name="SK-6-text-11"/>
          <p:cNvSpPr/>
          <p:nvPr/>
        </p:nvSpPr>
        <p:spPr>
          <a:xfrm>
            <a:off x="9235380" y="1447800"/>
            <a:ext cx="1550640" cy="186928"/>
          </a:xfrm>
          <a:prstGeom prst="rect">
            <a:avLst/>
          </a:prstGeom>
          <a:noFill/>
          <a:ln/>
        </p:spPr>
        <p:txBody>
          <a:bodyPr vert="horz" wrap="none" lIns="0" tIns="0" rIns="0" bIns="0" rtlCol="0" anchor="ctr"/>
          <a:lstStyle/>
          <a:p>
            <a:pPr marL="0" indent="0" algn="ctr">
              <a:lnSpc>
                <a:spcPts val="1472"/>
              </a:lnSpc>
              <a:buNone/>
            </a:pPr>
            <a:r>
              <a:rPr lang="en-US" sz="1350" b="1" dirty="0">
                <a:solidFill>
                  <a:srgbClr val="494949"/>
                </a:solidFill>
                <a:latin typeface="Noto Sans KR" pitchFamily="34" charset="0"/>
                <a:ea typeface="Noto Sans KR" pitchFamily="34" charset="-122"/>
                <a:cs typeface="Noto Sans KR" pitchFamily="34" charset="-120"/>
              </a:rPr>
              <a:t>Otoscopic View</a:t>
            </a:r>
            <a:endParaRPr lang="en-US" sz="1350" dirty="0"/>
          </a:p>
        </p:txBody>
      </p:sp>
      <p:sp>
        <p:nvSpPr>
          <p:cNvPr id="13" name="SK-6-text-12"/>
          <p:cNvSpPr/>
          <p:nvPr/>
        </p:nvSpPr>
        <p:spPr>
          <a:xfrm>
            <a:off x="5662017" y="4686300"/>
            <a:ext cx="115193" cy="238869"/>
          </a:xfrm>
          <a:prstGeom prst="rect">
            <a:avLst/>
          </a:prstGeom>
          <a:noFill/>
          <a:ln/>
        </p:spPr>
        <p:txBody>
          <a:bodyPr vert="horz" wrap="none" lIns="0" tIns="0" rIns="0" bIns="0" rtlCol="0" anchor="ctr"/>
          <a:lstStyle/>
          <a:p>
            <a:pPr marL="0" indent="0" algn="ctr">
              <a:lnSpc>
                <a:spcPts val="1881"/>
              </a:lnSpc>
              <a:buNone/>
            </a:pPr>
            <a:r>
              <a:rPr lang="en-US" sz="1425" b="1" dirty="0">
                <a:solidFill>
                  <a:srgbClr val="494949"/>
                </a:solidFill>
                <a:latin typeface="Noto Sans KR" pitchFamily="34" charset="0"/>
                <a:ea typeface="Noto Sans KR" pitchFamily="34" charset="-122"/>
                <a:cs typeface="Noto Sans KR" pitchFamily="34" charset="-120"/>
              </a:rPr>
              <a:t>3</a:t>
            </a:r>
            <a:endParaRPr lang="en-US" sz="1425" dirty="0"/>
          </a:p>
        </p:txBody>
      </p:sp>
      <p:sp>
        <p:nvSpPr>
          <p:cNvPr id="14" name="SK-6-text-13"/>
          <p:cNvSpPr/>
          <p:nvPr/>
        </p:nvSpPr>
        <p:spPr>
          <a:xfrm>
            <a:off x="3156496" y="4686300"/>
            <a:ext cx="125611" cy="238869"/>
          </a:xfrm>
          <a:prstGeom prst="rect">
            <a:avLst/>
          </a:prstGeom>
          <a:noFill/>
          <a:ln/>
        </p:spPr>
        <p:txBody>
          <a:bodyPr vert="horz" wrap="none" lIns="0" tIns="0" rIns="0" bIns="0" rtlCol="0" anchor="ctr"/>
          <a:lstStyle/>
          <a:p>
            <a:pPr marL="0" indent="0" algn="ctr">
              <a:lnSpc>
                <a:spcPts val="1881"/>
              </a:lnSpc>
              <a:buNone/>
            </a:pPr>
            <a:r>
              <a:rPr lang="en-US" sz="1425" b="1" dirty="0">
                <a:solidFill>
                  <a:srgbClr val="494949"/>
                </a:solidFill>
                <a:latin typeface="Noto Sans KR" pitchFamily="34" charset="0"/>
                <a:ea typeface="Noto Sans KR" pitchFamily="34" charset="-122"/>
                <a:cs typeface="Noto Sans KR" pitchFamily="34" charset="-120"/>
              </a:rPr>
              <a:t>2</a:t>
            </a:r>
            <a:endParaRPr lang="en-US" sz="1425" dirty="0"/>
          </a:p>
        </p:txBody>
      </p:sp>
      <p:sp>
        <p:nvSpPr>
          <p:cNvPr id="15" name="SK-6-text-14"/>
          <p:cNvSpPr/>
          <p:nvPr/>
        </p:nvSpPr>
        <p:spPr>
          <a:xfrm>
            <a:off x="651867" y="4686300"/>
            <a:ext cx="115193" cy="238869"/>
          </a:xfrm>
          <a:prstGeom prst="rect">
            <a:avLst/>
          </a:prstGeom>
          <a:noFill/>
          <a:ln/>
        </p:spPr>
        <p:txBody>
          <a:bodyPr vert="horz" wrap="none" lIns="0" tIns="0" rIns="0" bIns="0" rtlCol="0" anchor="ctr"/>
          <a:lstStyle/>
          <a:p>
            <a:pPr marL="0" indent="0" algn="ctr">
              <a:lnSpc>
                <a:spcPts val="1881"/>
              </a:lnSpc>
              <a:buNone/>
            </a:pPr>
            <a:r>
              <a:rPr lang="en-US" sz="1425" b="1" dirty="0">
                <a:solidFill>
                  <a:srgbClr val="494949"/>
                </a:solidFill>
                <a:latin typeface="Noto Sans KR" pitchFamily="34" charset="0"/>
                <a:ea typeface="Noto Sans KR" pitchFamily="34" charset="-122"/>
                <a:cs typeface="Noto Sans KR" pitchFamily="34" charset="-120"/>
              </a:rPr>
              <a:t>1</a:t>
            </a:r>
            <a:endParaRPr lang="en-US" sz="1425" dirty="0"/>
          </a:p>
        </p:txBody>
      </p:sp>
      <p:sp>
        <p:nvSpPr>
          <p:cNvPr id="16" name="SK-6-text-15"/>
          <p:cNvSpPr/>
          <p:nvPr/>
        </p:nvSpPr>
        <p:spPr>
          <a:xfrm>
            <a:off x="962025" y="4638675"/>
            <a:ext cx="2971800" cy="228600"/>
          </a:xfrm>
          <a:prstGeom prst="rect">
            <a:avLst/>
          </a:prstGeom>
          <a:noFill/>
          <a:ln/>
        </p:spPr>
        <p:txBody>
          <a:bodyPr vert="horz" wrap="none" lIns="0" tIns="0" rIns="0" bIns="0" rtlCol="0" anchor="ctr"/>
          <a:lstStyle/>
          <a:p>
            <a:pPr marL="0" indent="0">
              <a:lnSpc>
                <a:spcPts val="1800"/>
              </a:lnSpc>
              <a:buNone/>
            </a:pPr>
            <a:r>
              <a:rPr lang="en-US" sz="1500" b="1" dirty="0">
                <a:solidFill>
                  <a:srgbClr val="494949"/>
                </a:solidFill>
                <a:latin typeface="Noto Sans KR" pitchFamily="34" charset="0"/>
                <a:ea typeface="Noto Sans KR" pitchFamily="34" charset="-122"/>
                <a:cs typeface="Noto Sans KR" pitchFamily="34" charset="-120"/>
              </a:rPr>
              <a:t>Watchful Wait</a:t>
            </a:r>
            <a:endParaRPr lang="en-US" sz="1500" dirty="0"/>
          </a:p>
        </p:txBody>
      </p:sp>
      <p:sp>
        <p:nvSpPr>
          <p:cNvPr id="17" name="SK-6-text-16"/>
          <p:cNvSpPr/>
          <p:nvPr/>
        </p:nvSpPr>
        <p:spPr>
          <a:xfrm>
            <a:off x="3581400" y="4638675"/>
            <a:ext cx="2971800" cy="228600"/>
          </a:xfrm>
          <a:prstGeom prst="rect">
            <a:avLst/>
          </a:prstGeom>
          <a:noFill/>
          <a:ln/>
        </p:spPr>
        <p:txBody>
          <a:bodyPr vert="horz" wrap="none" lIns="0" tIns="0" rIns="0" bIns="0" rtlCol="0" anchor="ctr"/>
          <a:lstStyle/>
          <a:p>
            <a:pPr marL="0" indent="0">
              <a:lnSpc>
                <a:spcPts val="1800"/>
              </a:lnSpc>
              <a:buNone/>
            </a:pPr>
            <a:r>
              <a:rPr lang="en-US" sz="1500" b="1" dirty="0">
                <a:solidFill>
                  <a:srgbClr val="494949"/>
                </a:solidFill>
                <a:latin typeface="Noto Sans KR" pitchFamily="34" charset="0"/>
                <a:ea typeface="Noto Sans KR" pitchFamily="34" charset="-122"/>
                <a:cs typeface="Noto Sans KR" pitchFamily="34" charset="-120"/>
              </a:rPr>
              <a:t>Autoinflation</a:t>
            </a:r>
            <a:endParaRPr lang="en-US" sz="1500" dirty="0"/>
          </a:p>
        </p:txBody>
      </p:sp>
      <p:sp>
        <p:nvSpPr>
          <p:cNvPr id="18" name="SK-6-text-17"/>
          <p:cNvSpPr/>
          <p:nvPr/>
        </p:nvSpPr>
        <p:spPr>
          <a:xfrm>
            <a:off x="6096000" y="4638675"/>
            <a:ext cx="2057400" cy="228600"/>
          </a:xfrm>
          <a:prstGeom prst="rect">
            <a:avLst/>
          </a:prstGeom>
          <a:noFill/>
          <a:ln/>
        </p:spPr>
        <p:txBody>
          <a:bodyPr vert="horz" wrap="none" lIns="0" tIns="0" rIns="0" bIns="0" rtlCol="0" anchor="ctr"/>
          <a:lstStyle/>
          <a:p>
            <a:pPr marL="0" indent="0">
              <a:lnSpc>
                <a:spcPts val="1800"/>
              </a:lnSpc>
              <a:buNone/>
            </a:pPr>
            <a:r>
              <a:rPr lang="en-US" sz="1500" b="1" dirty="0">
                <a:solidFill>
                  <a:srgbClr val="494949"/>
                </a:solidFill>
                <a:latin typeface="Noto Sans KR" pitchFamily="34" charset="0"/>
                <a:ea typeface="Noto Sans KR" pitchFamily="34" charset="-122"/>
                <a:cs typeface="Noto Sans KR" pitchFamily="34" charset="-120"/>
              </a:rPr>
              <a:t>Audiology</a:t>
            </a:r>
            <a:endParaRPr lang="en-US" sz="1500" dirty="0"/>
          </a:p>
        </p:txBody>
      </p:sp>
      <p:sp>
        <p:nvSpPr>
          <p:cNvPr id="19" name="SK-6-text-18"/>
          <p:cNvSpPr/>
          <p:nvPr/>
        </p:nvSpPr>
        <p:spPr>
          <a:xfrm>
            <a:off x="590550" y="2000250"/>
            <a:ext cx="8738146" cy="457200"/>
          </a:xfrm>
          <a:prstGeom prst="rect">
            <a:avLst/>
          </a:prstGeom>
          <a:noFill/>
          <a:ln/>
        </p:spPr>
        <p:txBody>
          <a:bodyPr vert="horz" wrap="none" lIns="0" tIns="0" rIns="0" bIns="0" rtlCol="0" anchor="ctr"/>
          <a:lstStyle/>
          <a:p>
            <a:pPr marL="0" indent="0">
              <a:lnSpc>
                <a:spcPts val="1800"/>
              </a:lnSpc>
              <a:buNone/>
            </a:pPr>
            <a:r>
              <a:rPr lang="en-US" sz="1500" dirty="0">
                <a:solidFill>
                  <a:srgbClr val="494949"/>
                </a:solidFill>
                <a:latin typeface="Noto Sans KR" pitchFamily="34" charset="0"/>
                <a:ea typeface="Noto Sans KR" pitchFamily="34" charset="-122"/>
                <a:cs typeface="Noto Sans KR" pitchFamily="34" charset="-120"/>
              </a:rPr>
              <a:t>• Fluid accumulates in the middle ear behind an intact TM – no acute infection or fever
• Most common cause of hearing loss in children aged 2–5 years</a:t>
            </a:r>
            <a:endParaRPr lang="en-US" sz="1500" dirty="0"/>
          </a:p>
        </p:txBody>
      </p:sp>
      <p:sp>
        <p:nvSpPr>
          <p:cNvPr id="20" name="SK-6-text-19"/>
          <p:cNvSpPr/>
          <p:nvPr/>
        </p:nvSpPr>
        <p:spPr>
          <a:xfrm>
            <a:off x="590550" y="3771900"/>
            <a:ext cx="11601450" cy="228600"/>
          </a:xfrm>
          <a:prstGeom prst="rect">
            <a:avLst/>
          </a:prstGeom>
          <a:noFill/>
          <a:ln/>
        </p:spPr>
        <p:txBody>
          <a:bodyPr vert="horz" wrap="none" lIns="0" tIns="0" rIns="0" bIns="0" rtlCol="0" anchor="ctr"/>
          <a:lstStyle/>
          <a:p>
            <a:pPr marL="0" indent="0">
              <a:lnSpc>
                <a:spcPts val="1800"/>
              </a:lnSpc>
              <a:buNone/>
            </a:pPr>
            <a:r>
              <a:rPr lang="en-US" sz="1500" dirty="0">
                <a:solidFill>
                  <a:srgbClr val="494949"/>
                </a:solidFill>
                <a:latin typeface="Noto Sans KR" pitchFamily="34" charset="0"/>
                <a:ea typeface="Noto Sans KR" pitchFamily="34" charset="-122"/>
                <a:cs typeface="Noto Sans KR" pitchFamily="34" charset="-120"/>
              </a:rPr>
              <a:t>Watchful waiting is the appropriate first step for most children</a:t>
            </a:r>
            <a:endParaRPr lang="en-US" sz="1500" dirty="0"/>
          </a:p>
        </p:txBody>
      </p:sp>
      <p:sp>
        <p:nvSpPr>
          <p:cNvPr id="21" name="SK-6-text-20"/>
          <p:cNvSpPr/>
          <p:nvPr/>
        </p:nvSpPr>
        <p:spPr>
          <a:xfrm>
            <a:off x="8495258" y="5438775"/>
            <a:ext cx="3164086" cy="411361"/>
          </a:xfrm>
          <a:prstGeom prst="rect">
            <a:avLst/>
          </a:prstGeom>
          <a:noFill/>
          <a:ln/>
        </p:spPr>
        <p:txBody>
          <a:bodyPr vert="horz" wrap="none" lIns="0" tIns="0" rIns="0" bIns="0" rtlCol="0" anchor="ctr"/>
          <a:lstStyle/>
          <a:p>
            <a:pPr marL="0" indent="0" algn="ctr">
              <a:lnSpc>
                <a:spcPts val="1620"/>
              </a:lnSpc>
              <a:buNone/>
            </a:pPr>
            <a:r>
              <a:rPr lang="en-US" sz="1350" i="1" dirty="0">
                <a:solidFill>
                  <a:srgbClr val="494949"/>
                </a:solidFill>
                <a:latin typeface="Noto Sans KR" pitchFamily="34" charset="0"/>
                <a:ea typeface="Noto Sans KR" pitchFamily="34" charset="-122"/>
                <a:cs typeface="Noto Sans KR" pitchFamily="34" charset="-120"/>
              </a:rPr>
              <a:t>Otoscopic appearance: amber
retracted TM with visible fluid level</a:t>
            </a:r>
            <a:endParaRPr lang="en-US" sz="1350" dirty="0"/>
          </a:p>
        </p:txBody>
      </p:sp>
      <p:sp>
        <p:nvSpPr>
          <p:cNvPr id="22" name="SK-6-text-21"/>
          <p:cNvSpPr/>
          <p:nvPr/>
        </p:nvSpPr>
        <p:spPr>
          <a:xfrm>
            <a:off x="962025" y="4933950"/>
            <a:ext cx="1783080" cy="221159"/>
          </a:xfrm>
          <a:prstGeom prst="rect">
            <a:avLst/>
          </a:prstGeom>
          <a:noFill/>
          <a:ln/>
        </p:spPr>
        <p:txBody>
          <a:bodyPr vert="horz" wrap="none" lIns="0" tIns="0" rIns="0" bIns="0" rtlCol="0" anchor="ctr"/>
          <a:lstStyle/>
          <a:p>
            <a:pPr marL="0" indent="0">
              <a:lnSpc>
                <a:spcPts val="1742"/>
              </a:lnSpc>
              <a:buNone/>
            </a:pPr>
            <a:r>
              <a:rPr lang="en-US" sz="1350" dirty="0">
                <a:solidFill>
                  <a:srgbClr val="494949"/>
                </a:solidFill>
                <a:latin typeface="Noto Sans KR" pitchFamily="34" charset="0"/>
                <a:ea typeface="Noto Sans KR" pitchFamily="34" charset="-122"/>
                <a:cs typeface="Noto Sans KR" pitchFamily="34" charset="-120"/>
              </a:rPr>
              <a:t>3 months</a:t>
            </a:r>
            <a:endParaRPr lang="en-US" sz="1350" dirty="0"/>
          </a:p>
        </p:txBody>
      </p:sp>
      <p:sp>
        <p:nvSpPr>
          <p:cNvPr id="23" name="SK-6-text-22"/>
          <p:cNvSpPr/>
          <p:nvPr/>
        </p:nvSpPr>
        <p:spPr>
          <a:xfrm>
            <a:off x="3581400" y="4933950"/>
            <a:ext cx="3086100" cy="221159"/>
          </a:xfrm>
          <a:prstGeom prst="rect">
            <a:avLst/>
          </a:prstGeom>
          <a:noFill/>
          <a:ln/>
        </p:spPr>
        <p:txBody>
          <a:bodyPr vert="horz" wrap="none" lIns="0" tIns="0" rIns="0" bIns="0" rtlCol="0" anchor="ctr"/>
          <a:lstStyle/>
          <a:p>
            <a:pPr marL="0" indent="0">
              <a:lnSpc>
                <a:spcPts val="1742"/>
              </a:lnSpc>
              <a:buNone/>
            </a:pPr>
            <a:r>
              <a:rPr lang="en-US" sz="1350" dirty="0">
                <a:solidFill>
                  <a:srgbClr val="494949"/>
                </a:solidFill>
                <a:latin typeface="Noto Sans KR" pitchFamily="34" charset="0"/>
                <a:ea typeface="Noto Sans KR" pitchFamily="34" charset="-122"/>
                <a:cs typeface="Noto Sans KR" pitchFamily="34" charset="-120"/>
              </a:rPr>
              <a:t>Otovent balloon</a:t>
            </a:r>
            <a:endParaRPr lang="en-US" sz="1350" dirty="0"/>
          </a:p>
        </p:txBody>
      </p:sp>
      <p:sp>
        <p:nvSpPr>
          <p:cNvPr id="24" name="SK-6-text-23"/>
          <p:cNvSpPr/>
          <p:nvPr/>
        </p:nvSpPr>
        <p:spPr>
          <a:xfrm>
            <a:off x="6096000" y="4933950"/>
            <a:ext cx="3909060" cy="221159"/>
          </a:xfrm>
          <a:prstGeom prst="rect">
            <a:avLst/>
          </a:prstGeom>
          <a:noFill/>
          <a:ln/>
        </p:spPr>
        <p:txBody>
          <a:bodyPr vert="horz" wrap="none" lIns="0" tIns="0" rIns="0" bIns="0" rtlCol="0" anchor="ctr"/>
          <a:lstStyle/>
          <a:p>
            <a:pPr marL="0" indent="0">
              <a:lnSpc>
                <a:spcPts val="1742"/>
              </a:lnSpc>
              <a:buNone/>
            </a:pPr>
            <a:r>
              <a:rPr lang="en-US" sz="1350" dirty="0">
                <a:solidFill>
                  <a:srgbClr val="494949"/>
                </a:solidFill>
                <a:latin typeface="Noto Sans KR" pitchFamily="34" charset="0"/>
                <a:ea typeface="Noto Sans KR" pitchFamily="34" charset="-122"/>
                <a:cs typeface="Noto Sans KR" pitchFamily="34" charset="-120"/>
              </a:rPr>
              <a:t>Formal hearing test</a:t>
            </a:r>
            <a:endParaRPr lang="en-US" sz="1350" dirty="0"/>
          </a:p>
        </p:txBody>
      </p:sp>
      <p:sp>
        <p:nvSpPr>
          <p:cNvPr id="25" name="SK-6-text-24"/>
          <p:cNvSpPr/>
          <p:nvPr/>
        </p:nvSpPr>
        <p:spPr>
          <a:xfrm>
            <a:off x="508099" y="3048000"/>
            <a:ext cx="1812578" cy="221159"/>
          </a:xfrm>
          <a:prstGeom prst="rect">
            <a:avLst/>
          </a:prstGeom>
          <a:noFill/>
          <a:ln/>
        </p:spPr>
        <p:txBody>
          <a:bodyPr vert="horz" wrap="none" lIns="0" tIns="0" rIns="0" bIns="0" rtlCol="0" anchor="ctr"/>
          <a:lstStyle/>
          <a:p>
            <a:pPr marL="0" indent="0" algn="ctr">
              <a:lnSpc>
                <a:spcPts val="1742"/>
              </a:lnSpc>
              <a:buNone/>
            </a:pPr>
            <a:r>
              <a:rPr lang="en-US" sz="1350" b="1" dirty="0">
                <a:solidFill>
                  <a:srgbClr val="494949"/>
                </a:solidFill>
                <a:latin typeface="Noto Sans KR" pitchFamily="34" charset="0"/>
                <a:ea typeface="Noto Sans KR" pitchFamily="34" charset="-122"/>
                <a:cs typeface="Noto Sans KR" pitchFamily="34" charset="-120"/>
              </a:rPr>
              <a:t>Amber or opaque</a:t>
            </a:r>
            <a:endParaRPr lang="en-US" sz="1350" dirty="0"/>
          </a:p>
        </p:txBody>
      </p:sp>
      <p:sp>
        <p:nvSpPr>
          <p:cNvPr id="26" name="SK-6-text-25"/>
          <p:cNvSpPr/>
          <p:nvPr/>
        </p:nvSpPr>
        <p:spPr>
          <a:xfrm>
            <a:off x="2441674" y="3048000"/>
            <a:ext cx="974378" cy="221159"/>
          </a:xfrm>
          <a:prstGeom prst="rect">
            <a:avLst/>
          </a:prstGeom>
          <a:noFill/>
          <a:ln/>
        </p:spPr>
        <p:txBody>
          <a:bodyPr vert="horz" wrap="none" lIns="0" tIns="0" rIns="0" bIns="0" rtlCol="0" anchor="ctr"/>
          <a:lstStyle/>
          <a:p>
            <a:pPr marL="0" indent="0" algn="ctr">
              <a:lnSpc>
                <a:spcPts val="1742"/>
              </a:lnSpc>
              <a:buNone/>
            </a:pPr>
            <a:r>
              <a:rPr lang="en-US" sz="1350" b="1" dirty="0">
                <a:solidFill>
                  <a:srgbClr val="494949"/>
                </a:solidFill>
                <a:latin typeface="Noto Sans KR" pitchFamily="34" charset="0"/>
                <a:ea typeface="Noto Sans KR" pitchFamily="34" charset="-122"/>
                <a:cs typeface="Noto Sans KR" pitchFamily="34" charset="-120"/>
              </a:rPr>
              <a:t>Retracted</a:t>
            </a:r>
            <a:endParaRPr lang="en-US" sz="1350" dirty="0"/>
          </a:p>
        </p:txBody>
      </p:sp>
      <p:sp>
        <p:nvSpPr>
          <p:cNvPr id="27" name="SK-6-text-26"/>
          <p:cNvSpPr/>
          <p:nvPr/>
        </p:nvSpPr>
        <p:spPr>
          <a:xfrm>
            <a:off x="3545086" y="3048000"/>
            <a:ext cx="2472630" cy="221159"/>
          </a:xfrm>
          <a:prstGeom prst="rect">
            <a:avLst/>
          </a:prstGeom>
          <a:noFill/>
          <a:ln/>
        </p:spPr>
        <p:txBody>
          <a:bodyPr vert="horz" wrap="none" lIns="0" tIns="0" rIns="0" bIns="0" rtlCol="0" anchor="ctr"/>
          <a:lstStyle/>
          <a:p>
            <a:pPr marL="0" indent="0" algn="ctr">
              <a:lnSpc>
                <a:spcPts val="1742"/>
              </a:lnSpc>
              <a:buNone/>
            </a:pPr>
            <a:r>
              <a:rPr lang="en-US" sz="1350" b="1" dirty="0">
                <a:solidFill>
                  <a:srgbClr val="494949"/>
                </a:solidFill>
                <a:latin typeface="Noto Sans KR" pitchFamily="34" charset="0"/>
                <a:ea typeface="Noto Sans KR" pitchFamily="34" charset="-122"/>
                <a:cs typeface="Noto Sans KR" pitchFamily="34" charset="-120"/>
              </a:rPr>
              <a:t>Fluid level or air bubbles</a:t>
            </a:r>
            <a:endParaRPr lang="en-US" sz="1350" dirty="0"/>
          </a:p>
        </p:txBody>
      </p:sp>
      <p:sp>
        <p:nvSpPr>
          <p:cNvPr id="28" name="SK-6-text-27"/>
          <p:cNvSpPr/>
          <p:nvPr/>
        </p:nvSpPr>
        <p:spPr>
          <a:xfrm>
            <a:off x="6010721" y="3048000"/>
            <a:ext cx="1875383" cy="221159"/>
          </a:xfrm>
          <a:prstGeom prst="rect">
            <a:avLst/>
          </a:prstGeom>
          <a:noFill/>
          <a:ln/>
        </p:spPr>
        <p:txBody>
          <a:bodyPr vert="horz" wrap="none" lIns="0" tIns="0" rIns="0" bIns="0" rtlCol="0" anchor="ctr"/>
          <a:lstStyle/>
          <a:p>
            <a:pPr marL="0" indent="0" algn="ctr">
              <a:lnSpc>
                <a:spcPts val="1742"/>
              </a:lnSpc>
              <a:buNone/>
            </a:pPr>
            <a:r>
              <a:rPr lang="en-US" sz="1350" b="1" dirty="0">
                <a:solidFill>
                  <a:srgbClr val="494949"/>
                </a:solidFill>
                <a:latin typeface="Noto Sans KR" pitchFamily="34" charset="0"/>
                <a:ea typeface="Noto Sans KR" pitchFamily="34" charset="-122"/>
                <a:cs typeface="Noto Sans KR" pitchFamily="34" charset="-120"/>
              </a:rPr>
              <a:t>Light reflex absent</a:t>
            </a:r>
            <a:endParaRPr lang="en-US" sz="1350" dirty="0"/>
          </a:p>
        </p:txBody>
      </p:sp>
      <p:sp>
        <p:nvSpPr>
          <p:cNvPr id="29" name="SK-6-text-28"/>
          <p:cNvSpPr/>
          <p:nvPr/>
        </p:nvSpPr>
        <p:spPr>
          <a:xfrm>
            <a:off x="104775" y="6610350"/>
            <a:ext cx="11155680" cy="181421"/>
          </a:xfrm>
          <a:prstGeom prst="rect">
            <a:avLst/>
          </a:prstGeom>
          <a:noFill/>
          <a:ln/>
        </p:spPr>
        <p:txBody>
          <a:bodyPr vert="horz" wrap="none" lIns="0" tIns="0" rIns="0" bIns="0" rtlCol="0" anchor="ctr"/>
          <a:lstStyle/>
          <a:p>
            <a:pPr marL="0" indent="0">
              <a:lnSpc>
                <a:spcPts val="1428"/>
              </a:lnSpc>
              <a:buNone/>
            </a:pPr>
            <a:r>
              <a:rPr lang="en-US" sz="1200" dirty="0">
                <a:solidFill>
                  <a:srgbClr val="FFFFFF"/>
                </a:solidFill>
                <a:latin typeface="Noto Sans KR" pitchFamily="34" charset="0"/>
                <a:ea typeface="Noto Sans KR" pitchFamily="34" charset="-122"/>
                <a:cs typeface="Noto Sans KR" pitchFamily="34" charset="-120"/>
              </a:rPr>
              <a:t>Bradford VTS · The Eardrum Made Simple · Educational Use Only</a:t>
            </a:r>
            <a:endParaRPr lang="en-US" sz="1200" dirty="0"/>
          </a:p>
        </p:txBody>
      </p:sp>
      <p:sp>
        <p:nvSpPr>
          <p:cNvPr id="30" name="SK-6-text-29"/>
          <p:cNvSpPr/>
          <p:nvPr/>
        </p:nvSpPr>
        <p:spPr>
          <a:xfrm>
            <a:off x="10163175" y="6610350"/>
            <a:ext cx="1948755" cy="181421"/>
          </a:xfrm>
          <a:prstGeom prst="rect">
            <a:avLst/>
          </a:prstGeom>
          <a:noFill/>
          <a:ln/>
        </p:spPr>
        <p:txBody>
          <a:bodyPr vert="horz" wrap="none" lIns="0" tIns="0" rIns="0" bIns="0" rtlCol="0" anchor="ctr"/>
          <a:lstStyle/>
          <a:p>
            <a:pPr marL="0" indent="0" algn="r">
              <a:lnSpc>
                <a:spcPts val="1428"/>
              </a:lnSpc>
              <a:buNone/>
            </a:pPr>
            <a:r>
              <a:rPr lang="en-US" sz="1200" dirty="0">
                <a:solidFill>
                  <a:srgbClr val="FFFFFF"/>
                </a:solidFill>
                <a:latin typeface="Noto Sans KR" pitchFamily="34" charset="0"/>
                <a:ea typeface="Noto Sans KR" pitchFamily="34" charset="-122"/>
                <a:cs typeface="Noto Sans KR" pitchFamily="34" charset="-120"/>
              </a:rPr>
              <a:t>www.bradfordvts.co.uk</a:t>
            </a:r>
            <a:endParaRPr lang="en-US" sz="1200" dirty="0"/>
          </a:p>
        </p:txBody>
      </p:sp>
      <p:sp>
        <p:nvSpPr>
          <p:cNvPr id="31" name="SK-6-text-30"/>
          <p:cNvSpPr/>
          <p:nvPr/>
        </p:nvSpPr>
        <p:spPr>
          <a:xfrm>
            <a:off x="11251406" y="257175"/>
            <a:ext cx="576263" cy="186928"/>
          </a:xfrm>
          <a:prstGeom prst="rect">
            <a:avLst/>
          </a:prstGeom>
          <a:noFill/>
          <a:ln/>
        </p:spPr>
        <p:txBody>
          <a:bodyPr vert="horz" wrap="none" lIns="0" tIns="0" rIns="0" bIns="0" rtlCol="0" anchor="ctr"/>
          <a:lstStyle/>
          <a:p>
            <a:pPr marL="0" indent="0" algn="ctr">
              <a:lnSpc>
                <a:spcPts val="1472"/>
              </a:lnSpc>
              <a:buNone/>
            </a:pPr>
            <a:r>
              <a:rPr lang="en-US" sz="1350" b="1" dirty="0">
                <a:solidFill>
                  <a:srgbClr val="494949"/>
                </a:solidFill>
                <a:latin typeface="Noto Sans KR" pitchFamily="34" charset="0"/>
                <a:ea typeface="Noto Sans KR" pitchFamily="34" charset="-122"/>
                <a:cs typeface="Noto Sans KR" pitchFamily="34" charset="-120"/>
              </a:rPr>
              <a:t>6 / 15</a:t>
            </a:r>
            <a:endParaRPr lang="en-US" sz="1350" dirty="0"/>
          </a:p>
        </p:txBody>
      </p:sp>
      <p:sp>
        <p:nvSpPr>
          <p:cNvPr id="33" name="SK-6-text-32"/>
          <p:cNvSpPr/>
          <p:nvPr/>
        </p:nvSpPr>
        <p:spPr>
          <a:xfrm>
            <a:off x="657225" y="1295400"/>
            <a:ext cx="9326880" cy="225028"/>
          </a:xfrm>
          <a:prstGeom prst="rect">
            <a:avLst/>
          </a:prstGeom>
          <a:noFill/>
          <a:ln/>
        </p:spPr>
        <p:txBody>
          <a:bodyPr vert="horz" wrap="none" lIns="0" tIns="0" rIns="0" bIns="0" rtlCol="0" anchor="ctr"/>
          <a:lstStyle/>
          <a:p>
            <a:pPr marL="0" indent="0">
              <a:lnSpc>
                <a:spcPts val="1772"/>
              </a:lnSpc>
              <a:buNone/>
            </a:pPr>
            <a:r>
              <a:rPr lang="en-US" sz="1275" dirty="0">
                <a:solidFill>
                  <a:srgbClr val="787878"/>
                </a:solidFill>
                <a:latin typeface="Noto Sans KR" pitchFamily="34" charset="0"/>
                <a:ea typeface="Noto Sans KR" pitchFamily="34" charset="-122"/>
                <a:cs typeface="Noto Sans KR" pitchFamily="34" charset="-120"/>
              </a:rPr>
              <a:t>Amber TM · Fluid Level · Conductive Hearing Loss</a:t>
            </a:r>
            <a:endParaRPr lang="en-US" sz="127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6961584" y="5342334"/>
            <a:ext cx="280392" cy="246757"/>
          </a:xfrm>
          <a:prstGeom prst="rect">
            <a:avLst/>
          </a:prstGeom>
        </p:spPr>
      </p:pic>
      <p:pic>
        <p:nvPicPr>
          <p:cNvPr id="4" name="SK-7-img-3" descr="preencoded.png"/>
          <p:cNvPicPr>
            <a:picLocks noChangeAspect="1"/>
          </p:cNvPicPr>
          <p:nvPr/>
        </p:nvPicPr>
        <p:blipFill>
          <a:blip r:embed="rId5"/>
          <a:stretch>
            <a:fillRect/>
          </a:stretch>
        </p:blipFill>
        <p:spPr>
          <a:xfrm>
            <a:off x="6425059" y="1995636"/>
            <a:ext cx="1024086" cy="1035546"/>
          </a:xfrm>
          <a:prstGeom prst="rect">
            <a:avLst/>
          </a:prstGeom>
        </p:spPr>
      </p:pic>
      <p:pic>
        <p:nvPicPr>
          <p:cNvPr id="5" name="SK-7-img-4" descr="preencoded.png"/>
          <p:cNvPicPr>
            <a:picLocks noChangeAspect="1"/>
          </p:cNvPicPr>
          <p:nvPr/>
        </p:nvPicPr>
        <p:blipFill>
          <a:blip r:embed="rId6"/>
          <a:stretch>
            <a:fillRect/>
          </a:stretch>
        </p:blipFill>
        <p:spPr>
          <a:xfrm>
            <a:off x="1450777" y="5335488"/>
            <a:ext cx="255984" cy="267444"/>
          </a:xfrm>
          <a:prstGeom prst="rect">
            <a:avLst/>
          </a:prstGeom>
        </p:spPr>
      </p:pic>
      <p:pic>
        <p:nvPicPr>
          <p:cNvPr id="6" name="SK-7-img-5" descr="preencoded.png"/>
          <p:cNvPicPr>
            <a:picLocks noChangeAspect="1"/>
          </p:cNvPicPr>
          <p:nvPr/>
        </p:nvPicPr>
        <p:blipFill>
          <a:blip r:embed="rId7"/>
          <a:stretch>
            <a:fillRect/>
          </a:stretch>
        </p:blipFill>
        <p:spPr>
          <a:xfrm>
            <a:off x="804565" y="1995636"/>
            <a:ext cx="1011882" cy="1035546"/>
          </a:xfrm>
          <a:prstGeom prst="rect">
            <a:avLst/>
          </a:prstGeom>
        </p:spPr>
      </p:pic>
      <p:sp>
        <p:nvSpPr>
          <p:cNvPr id="7" name="SK-7-text-6"/>
          <p:cNvSpPr/>
          <p:nvPr/>
        </p:nvSpPr>
        <p:spPr>
          <a:xfrm>
            <a:off x="809625" y="666750"/>
            <a:ext cx="11382375" cy="600670"/>
          </a:xfrm>
          <a:prstGeom prst="rect">
            <a:avLst/>
          </a:prstGeom>
          <a:noFill/>
          <a:ln/>
        </p:spPr>
        <p:txBody>
          <a:bodyPr vert="horz" wrap="none" lIns="0" tIns="0" rIns="0" bIns="0" rtlCol="0" anchor="ctr"/>
          <a:lstStyle/>
          <a:p>
            <a:pPr marL="0" indent="0">
              <a:lnSpc>
                <a:spcPts val="4730"/>
              </a:lnSpc>
              <a:buNone/>
            </a:pPr>
            <a:r>
              <a:rPr lang="en-US" sz="3975" b="1" dirty="0">
                <a:solidFill>
                  <a:srgbClr val="2B323B"/>
                </a:solidFill>
                <a:latin typeface="Noto Sans KR" pitchFamily="34" charset="0"/>
                <a:ea typeface="Noto Sans KR" pitchFamily="34" charset="-122"/>
                <a:cs typeface="Noto Sans KR" pitchFamily="34" charset="-120"/>
              </a:rPr>
              <a:t>Tympanic Membrane Perforations</a:t>
            </a:r>
            <a:endParaRPr lang="en-US" sz="3975" dirty="0"/>
          </a:p>
        </p:txBody>
      </p:sp>
      <p:sp>
        <p:nvSpPr>
          <p:cNvPr id="8" name="SK-7-text-7"/>
          <p:cNvSpPr/>
          <p:nvPr/>
        </p:nvSpPr>
        <p:spPr>
          <a:xfrm>
            <a:off x="1990725" y="2171700"/>
            <a:ext cx="1885950" cy="685800"/>
          </a:xfrm>
          <a:prstGeom prst="rect">
            <a:avLst/>
          </a:prstGeom>
          <a:noFill/>
          <a:ln/>
        </p:spPr>
        <p:txBody>
          <a:bodyPr vert="horz" wrap="none" lIns="0" tIns="0" rIns="0" bIns="0" rtlCol="0" anchor="ctr"/>
          <a:lstStyle/>
          <a:p>
            <a:pPr marL="0" indent="0">
              <a:lnSpc>
                <a:spcPts val="2700"/>
              </a:lnSpc>
              <a:buNone/>
            </a:pPr>
            <a:r>
              <a:rPr lang="en-US" sz="2250" b="1" dirty="0">
                <a:solidFill>
                  <a:srgbClr val="2B323B"/>
                </a:solidFill>
                <a:latin typeface="Noto Sans KR" pitchFamily="34" charset="0"/>
                <a:ea typeface="Noto Sans KR" pitchFamily="34" charset="-122"/>
                <a:cs typeface="Noto Sans KR" pitchFamily="34" charset="-120"/>
              </a:rPr>
              <a:t>Central
Perforation</a:t>
            </a:r>
            <a:endParaRPr lang="en-US" sz="2250" dirty="0"/>
          </a:p>
        </p:txBody>
      </p:sp>
      <p:sp>
        <p:nvSpPr>
          <p:cNvPr id="9" name="SK-7-text-8"/>
          <p:cNvSpPr/>
          <p:nvPr/>
        </p:nvSpPr>
        <p:spPr>
          <a:xfrm>
            <a:off x="7620000" y="2171700"/>
            <a:ext cx="2525018" cy="685800"/>
          </a:xfrm>
          <a:prstGeom prst="rect">
            <a:avLst/>
          </a:prstGeom>
          <a:noFill/>
          <a:ln/>
        </p:spPr>
        <p:txBody>
          <a:bodyPr vert="horz" wrap="none" lIns="0" tIns="0" rIns="0" bIns="0" rtlCol="0" anchor="ctr"/>
          <a:lstStyle/>
          <a:p>
            <a:pPr marL="0" indent="0">
              <a:lnSpc>
                <a:spcPts val="2700"/>
              </a:lnSpc>
              <a:buNone/>
            </a:pPr>
            <a:r>
              <a:rPr lang="en-US" sz="2250" b="1" dirty="0">
                <a:solidFill>
                  <a:srgbClr val="2B323B"/>
                </a:solidFill>
                <a:latin typeface="Noto Sans KR" pitchFamily="34" charset="0"/>
                <a:ea typeface="Noto Sans KR" pitchFamily="34" charset="-122"/>
                <a:cs typeface="Noto Sans KR" pitchFamily="34" charset="-120"/>
              </a:rPr>
              <a:t>Attic / Marginal
Perforation</a:t>
            </a:r>
            <a:endParaRPr lang="en-US" sz="2250" dirty="0"/>
          </a:p>
        </p:txBody>
      </p:sp>
      <p:sp>
        <p:nvSpPr>
          <p:cNvPr id="10" name="SK-7-text-9"/>
          <p:cNvSpPr/>
          <p:nvPr/>
        </p:nvSpPr>
        <p:spPr>
          <a:xfrm>
            <a:off x="720923" y="6019800"/>
            <a:ext cx="10540305" cy="262830"/>
          </a:xfrm>
          <a:prstGeom prst="rect">
            <a:avLst/>
          </a:prstGeom>
          <a:noFill/>
          <a:ln/>
        </p:spPr>
        <p:txBody>
          <a:bodyPr vert="horz" wrap="none" lIns="0" tIns="0" rIns="0" bIns="0" rtlCol="0" anchor="ctr"/>
          <a:lstStyle/>
          <a:p>
            <a:pPr marL="0" indent="0" algn="ctr">
              <a:lnSpc>
                <a:spcPts val="2070"/>
              </a:lnSpc>
              <a:buNone/>
            </a:pPr>
            <a:r>
              <a:rPr lang="en-US" sz="1725" b="1" dirty="0">
                <a:solidFill>
                  <a:srgbClr val="2B323B"/>
                </a:solidFill>
                <a:latin typeface="Noto Sans KR" pitchFamily="34" charset="0"/>
                <a:ea typeface="Noto Sans KR" pitchFamily="34" charset="-122"/>
                <a:cs typeface="Noto Sans KR" pitchFamily="34" charset="-120"/>
              </a:rPr>
              <a:t>Central = usually safe · Attic or marginal = cholesteatoma until proven otherwise</a:t>
            </a:r>
            <a:endParaRPr lang="en-US" sz="1725" dirty="0"/>
          </a:p>
        </p:txBody>
      </p:sp>
      <p:sp>
        <p:nvSpPr>
          <p:cNvPr id="11" name="SK-7-text-10"/>
          <p:cNvSpPr/>
          <p:nvPr/>
        </p:nvSpPr>
        <p:spPr>
          <a:xfrm>
            <a:off x="809625" y="1352550"/>
            <a:ext cx="11382375" cy="304502"/>
          </a:xfrm>
          <a:prstGeom prst="rect">
            <a:avLst/>
          </a:prstGeom>
          <a:noFill/>
          <a:ln/>
        </p:spPr>
        <p:txBody>
          <a:bodyPr vert="horz" wrap="none" lIns="0" tIns="0" rIns="0" bIns="0" rtlCol="0" anchor="ctr"/>
          <a:lstStyle/>
          <a:p>
            <a:pPr marL="0" indent="0">
              <a:lnSpc>
                <a:spcPts val="2398"/>
              </a:lnSpc>
              <a:buNone/>
            </a:pPr>
            <a:r>
              <a:rPr lang="en-US" sz="1725" dirty="0">
                <a:solidFill>
                  <a:srgbClr val="787878"/>
                </a:solidFill>
                <a:latin typeface="Noto Sans KR" pitchFamily="34" charset="0"/>
                <a:ea typeface="Noto Sans KR" pitchFamily="34" charset="-122"/>
                <a:cs typeface="Noto Sans KR" pitchFamily="34" charset="-120"/>
              </a:rPr>
              <a:t>Location determines safety — know the difference</a:t>
            </a:r>
            <a:endParaRPr lang="en-US" sz="1725" dirty="0"/>
          </a:p>
        </p:txBody>
      </p:sp>
      <p:sp>
        <p:nvSpPr>
          <p:cNvPr id="12" name="SK-7-text-11"/>
          <p:cNvSpPr/>
          <p:nvPr/>
        </p:nvSpPr>
        <p:spPr>
          <a:xfrm>
            <a:off x="4708624" y="2343150"/>
            <a:ext cx="974378" cy="249436"/>
          </a:xfrm>
          <a:prstGeom prst="rect">
            <a:avLst/>
          </a:prstGeom>
          <a:noFill/>
          <a:ln/>
        </p:spPr>
        <p:txBody>
          <a:bodyPr vert="horz" wrap="none" lIns="0" tIns="0" rIns="0" bIns="0" rtlCol="0" anchor="ctr"/>
          <a:lstStyle/>
          <a:p>
            <a:pPr marL="0" indent="0" algn="ctr">
              <a:lnSpc>
                <a:spcPts val="1963"/>
              </a:lnSpc>
              <a:buNone/>
            </a:pPr>
            <a:r>
              <a:rPr lang="en-US" sz="1650" b="1" dirty="0">
                <a:solidFill>
                  <a:srgbClr val="FFFFFF"/>
                </a:solidFill>
                <a:latin typeface="Noto Sans KR" pitchFamily="34" charset="0"/>
                <a:ea typeface="Noto Sans KR" pitchFamily="34" charset="-122"/>
                <a:cs typeface="Noto Sans KR" pitchFamily="34" charset="-120"/>
              </a:rPr>
              <a:t>✅ SAFE</a:t>
            </a:r>
            <a:endParaRPr lang="en-US" sz="1650" dirty="0"/>
          </a:p>
        </p:txBody>
      </p:sp>
      <p:sp>
        <p:nvSpPr>
          <p:cNvPr id="13" name="SK-7-text-12"/>
          <p:cNvSpPr/>
          <p:nvPr/>
        </p:nvSpPr>
        <p:spPr>
          <a:xfrm>
            <a:off x="10164068" y="2343150"/>
            <a:ext cx="1236315" cy="249436"/>
          </a:xfrm>
          <a:prstGeom prst="rect">
            <a:avLst/>
          </a:prstGeom>
          <a:noFill/>
          <a:ln/>
        </p:spPr>
        <p:txBody>
          <a:bodyPr vert="horz" wrap="none" lIns="0" tIns="0" rIns="0" bIns="0" rtlCol="0" anchor="ctr"/>
          <a:lstStyle/>
          <a:p>
            <a:pPr marL="0" indent="0" algn="ctr">
              <a:lnSpc>
                <a:spcPts val="1963"/>
              </a:lnSpc>
              <a:buNone/>
            </a:pPr>
            <a:r>
              <a:rPr lang="en-US" sz="1650" b="1" dirty="0">
                <a:solidFill>
                  <a:srgbClr val="FFFFFF"/>
                </a:solidFill>
                <a:latin typeface="Noto Sans KR" pitchFamily="34" charset="0"/>
                <a:ea typeface="Noto Sans KR" pitchFamily="34" charset="-122"/>
                <a:cs typeface="Noto Sans KR" pitchFamily="34" charset="-120"/>
              </a:rPr>
              <a:t>⚠️ UNSAFE</a:t>
            </a:r>
            <a:endParaRPr lang="en-US" sz="1650" dirty="0"/>
          </a:p>
        </p:txBody>
      </p:sp>
      <p:sp>
        <p:nvSpPr>
          <p:cNvPr id="14" name="SK-7-text-13"/>
          <p:cNvSpPr/>
          <p:nvPr/>
        </p:nvSpPr>
        <p:spPr>
          <a:xfrm>
            <a:off x="6727478" y="5343525"/>
            <a:ext cx="4547146" cy="249436"/>
          </a:xfrm>
          <a:prstGeom prst="rect">
            <a:avLst/>
          </a:prstGeom>
          <a:noFill/>
          <a:ln/>
        </p:spPr>
        <p:txBody>
          <a:bodyPr vert="horz" wrap="none" lIns="0" tIns="0" rIns="0" bIns="0" rtlCol="0" anchor="ctr"/>
          <a:lstStyle/>
          <a:p>
            <a:pPr marL="0" indent="0" algn="ctr">
              <a:lnSpc>
                <a:spcPts val="1963"/>
              </a:lnSpc>
              <a:buNone/>
            </a:pPr>
            <a:r>
              <a:rPr lang="en-US" sz="1650" b="1" dirty="0">
                <a:solidFill>
                  <a:srgbClr val="FFFFFF"/>
                </a:solidFill>
                <a:latin typeface="Noto Sans KR" pitchFamily="34" charset="0"/>
                <a:ea typeface="Noto Sans KR" pitchFamily="34" charset="-122"/>
                <a:cs typeface="Noto Sans KR" pitchFamily="34" charset="-120"/>
              </a:rPr>
              <a:t>⚠️ URGENT ENT REFERRAL — do not delay</a:t>
            </a:r>
            <a:endParaRPr lang="en-US" sz="1650" dirty="0"/>
          </a:p>
        </p:txBody>
      </p:sp>
      <p:sp>
        <p:nvSpPr>
          <p:cNvPr id="15" name="SK-7-text-14"/>
          <p:cNvSpPr/>
          <p:nvPr/>
        </p:nvSpPr>
        <p:spPr>
          <a:xfrm>
            <a:off x="1636365" y="5343525"/>
            <a:ext cx="3813721" cy="249436"/>
          </a:xfrm>
          <a:prstGeom prst="rect">
            <a:avLst/>
          </a:prstGeom>
          <a:noFill/>
          <a:ln/>
        </p:spPr>
        <p:txBody>
          <a:bodyPr vert="horz" wrap="none" lIns="0" tIns="0" rIns="0" bIns="0" rtlCol="0" anchor="ctr"/>
          <a:lstStyle/>
          <a:p>
            <a:pPr marL="0" indent="0" algn="ctr">
              <a:lnSpc>
                <a:spcPts val="1963"/>
              </a:lnSpc>
              <a:buNone/>
            </a:pPr>
            <a:r>
              <a:rPr lang="en-US" sz="1650" b="1" dirty="0">
                <a:solidFill>
                  <a:srgbClr val="FFFFFF"/>
                </a:solidFill>
                <a:latin typeface="Noto Sans KR" pitchFamily="34" charset="0"/>
                <a:ea typeface="Noto Sans KR" pitchFamily="34" charset="-122"/>
                <a:cs typeface="Noto Sans KR" pitchFamily="34" charset="-120"/>
              </a:rPr>
              <a:t>Refer to ENT if not healed at 3 months</a:t>
            </a:r>
            <a:endParaRPr lang="en-US" sz="1650" dirty="0"/>
          </a:p>
        </p:txBody>
      </p:sp>
      <p:sp>
        <p:nvSpPr>
          <p:cNvPr id="16" name="SK-7-text-15"/>
          <p:cNvSpPr/>
          <p:nvPr/>
        </p:nvSpPr>
        <p:spPr>
          <a:xfrm>
            <a:off x="838200" y="3171825"/>
            <a:ext cx="5605463" cy="1726109"/>
          </a:xfrm>
          <a:prstGeom prst="rect">
            <a:avLst/>
          </a:prstGeom>
          <a:noFill/>
          <a:ln/>
        </p:spPr>
        <p:txBody>
          <a:bodyPr vert="horz" wrap="none" lIns="0" tIns="0" rIns="0" bIns="0" rtlCol="0" anchor="ctr"/>
          <a:lstStyle/>
          <a:p>
            <a:pPr marL="0" indent="0">
              <a:lnSpc>
                <a:spcPts val="2266"/>
              </a:lnSpc>
              <a:buNone/>
            </a:pPr>
            <a:r>
              <a:rPr lang="en-US" sz="1425" dirty="0">
                <a:solidFill>
                  <a:srgbClr val="2B323B"/>
                </a:solidFill>
                <a:latin typeface="Noto Sans KR" pitchFamily="34" charset="0"/>
                <a:ea typeface="Noto Sans KR" pitchFamily="34" charset="-122"/>
                <a:cs typeface="Noto Sans KR" pitchFamily="34" charset="-120"/>
              </a:rPr>
              <a:t>• Location: Within the pars tensa, away from the annulus
• Common causes: Post-AOM, trauma, barotrauma
• Hearing loss: Proportional to perforation size
• Spontaneous healing: 80–90% close within 6–8 weeks
• Water precaution: Keep ear dry; cotton wool with
Vaseline when showering</a:t>
            </a:r>
            <a:endParaRPr lang="en-US" sz="1425" dirty="0"/>
          </a:p>
        </p:txBody>
      </p:sp>
      <p:sp>
        <p:nvSpPr>
          <p:cNvPr id="17" name="SK-7-text-16"/>
          <p:cNvSpPr/>
          <p:nvPr/>
        </p:nvSpPr>
        <p:spPr>
          <a:xfrm>
            <a:off x="6104483" y="3171825"/>
            <a:ext cx="6087368" cy="1726109"/>
          </a:xfrm>
          <a:prstGeom prst="rect">
            <a:avLst/>
          </a:prstGeom>
          <a:noFill/>
          <a:ln/>
        </p:spPr>
        <p:txBody>
          <a:bodyPr vert="horz" wrap="none" lIns="0" tIns="0" rIns="0" bIns="0" rtlCol="0" anchor="ctr"/>
          <a:lstStyle/>
          <a:p>
            <a:pPr marL="0" indent="0">
              <a:lnSpc>
                <a:spcPts val="2266"/>
              </a:lnSpc>
              <a:buNone/>
            </a:pPr>
            <a:r>
              <a:rPr lang="en-US" sz="1425" dirty="0">
                <a:solidFill>
                  <a:srgbClr val="2B323B"/>
                </a:solidFill>
                <a:latin typeface="Noto Sans KR" pitchFamily="34" charset="0"/>
                <a:ea typeface="Noto Sans KR" pitchFamily="34" charset="-122"/>
                <a:cs typeface="Noto Sans KR" pitchFamily="34" charset="-120"/>
              </a:rPr>
              <a:t>• Location: Pars flaccida (attic) or near the annulus (marginal)
• Key concern: Cholesteatoma until proven otherwise
• Signs: Attic crust, white pearly debris, offensive otorrhoea
• Risk: Ossicle erosion, mastoid involvement, facial nerve
damage
• Do not watch and wait</a:t>
            </a:r>
            <a:endParaRPr lang="en-US" sz="1425" dirty="0"/>
          </a:p>
        </p:txBody>
      </p:sp>
      <p:sp>
        <p:nvSpPr>
          <p:cNvPr id="18" name="SK-7-text-17"/>
          <p:cNvSpPr/>
          <p:nvPr/>
        </p:nvSpPr>
        <p:spPr>
          <a:xfrm>
            <a:off x="11325225" y="123825"/>
            <a:ext cx="649486" cy="226368"/>
          </a:xfrm>
          <a:prstGeom prst="rect">
            <a:avLst/>
          </a:prstGeom>
          <a:noFill/>
          <a:ln/>
        </p:spPr>
        <p:txBody>
          <a:bodyPr vert="horz" wrap="none" lIns="0" tIns="0" rIns="0" bIns="0" rtlCol="0" anchor="ctr"/>
          <a:lstStyle/>
          <a:p>
            <a:pPr marL="0" indent="0" algn="r">
              <a:lnSpc>
                <a:spcPts val="1782"/>
              </a:lnSpc>
              <a:buNone/>
            </a:pPr>
            <a:r>
              <a:rPr lang="en-US" sz="1800" dirty="0">
                <a:solidFill>
                  <a:srgbClr val="FFFFFF"/>
                </a:solidFill>
                <a:latin typeface="Noto Sans KR" pitchFamily="34" charset="0"/>
                <a:ea typeface="Noto Sans KR" pitchFamily="34" charset="-122"/>
                <a:cs typeface="Noto Sans KR" pitchFamily="34" charset="-120"/>
              </a:rPr>
              <a:t>7 / 15</a:t>
            </a:r>
            <a:endParaRPr lang="en-US" sz="1800" dirty="0"/>
          </a:p>
        </p:txBody>
      </p:sp>
      <p:sp>
        <p:nvSpPr>
          <p:cNvPr id="19" name="SK-7-text-18"/>
          <p:cNvSpPr/>
          <p:nvPr/>
        </p:nvSpPr>
        <p:spPr>
          <a:xfrm>
            <a:off x="161925" y="123825"/>
            <a:ext cx="9555480" cy="249436"/>
          </a:xfrm>
          <a:prstGeom prst="rect">
            <a:avLst/>
          </a:prstGeom>
          <a:noFill/>
          <a:ln/>
        </p:spPr>
        <p:txBody>
          <a:bodyPr vert="horz" wrap="none" lIns="0" tIns="0" rIns="0" bIns="0" rtlCol="0" anchor="ctr"/>
          <a:lstStyle/>
          <a:p>
            <a:pPr marL="0" indent="0">
              <a:lnSpc>
                <a:spcPts val="1963"/>
              </a:lnSpc>
              <a:buNone/>
            </a:pPr>
            <a:r>
              <a:rPr lang="en-US" sz="1650" dirty="0">
                <a:solidFill>
                  <a:srgbClr val="FFFFFF"/>
                </a:solidFill>
                <a:latin typeface="Noto Sans KR" pitchFamily="34" charset="0"/>
                <a:ea typeface="Noto Sans KR" pitchFamily="34" charset="-122"/>
                <a:cs typeface="Noto Sans KR" pitchFamily="34" charset="-120"/>
              </a:rPr>
              <a:t>Bradford VTS · The Eardrum Made Simple</a:t>
            </a:r>
            <a:endParaRPr lang="en-US" sz="1650" dirty="0"/>
          </a:p>
        </p:txBody>
      </p:sp>
      <p:sp>
        <p:nvSpPr>
          <p:cNvPr id="20" name="SK-7-text-19"/>
          <p:cNvSpPr/>
          <p:nvPr/>
        </p:nvSpPr>
        <p:spPr>
          <a:xfrm>
            <a:off x="10220325" y="6638925"/>
            <a:ext cx="1938337" cy="150912"/>
          </a:xfrm>
          <a:prstGeom prst="rect">
            <a:avLst/>
          </a:prstGeom>
          <a:noFill/>
          <a:ln/>
        </p:spPr>
        <p:txBody>
          <a:bodyPr vert="horz" wrap="none" lIns="0" tIns="0" rIns="0" bIns="0" rtlCol="0" anchor="ctr"/>
          <a:lstStyle/>
          <a:p>
            <a:pPr marL="0" indent="0" algn="r">
              <a:lnSpc>
                <a:spcPts val="1188"/>
              </a:lnSpc>
              <a:buNone/>
            </a:pPr>
            <a:r>
              <a:rPr lang="en-US" sz="1200" dirty="0">
                <a:solidFill>
                  <a:srgbClr val="FFFFFF"/>
                </a:solidFill>
                <a:latin typeface="Noto Sans KR" pitchFamily="34" charset="0"/>
                <a:ea typeface="Noto Sans KR" pitchFamily="34" charset="-122"/>
                <a:cs typeface="Noto Sans KR" pitchFamily="34" charset="-120"/>
              </a:rPr>
              <a:t>www.bradfordvts.co.uk</a:t>
            </a:r>
            <a:endParaRPr lang="en-US" sz="1200" dirty="0"/>
          </a:p>
        </p:txBody>
      </p:sp>
      <p:sp>
        <p:nvSpPr>
          <p:cNvPr id="21" name="SK-7-text-20"/>
          <p:cNvSpPr/>
          <p:nvPr/>
        </p:nvSpPr>
        <p:spPr>
          <a:xfrm>
            <a:off x="161925" y="6638925"/>
            <a:ext cx="11155680" cy="150912"/>
          </a:xfrm>
          <a:prstGeom prst="rect">
            <a:avLst/>
          </a:prstGeom>
          <a:noFill/>
          <a:ln/>
        </p:spPr>
        <p:txBody>
          <a:bodyPr vert="horz" wrap="none" lIns="0" tIns="0" rIns="0" bIns="0" rtlCol="0" anchor="ctr"/>
          <a:lstStyle/>
          <a:p>
            <a:pPr marL="0" indent="0">
              <a:lnSpc>
                <a:spcPts val="1188"/>
              </a:lnSpc>
              <a:buNone/>
            </a:pPr>
            <a:r>
              <a:rPr lang="en-US" sz="1200" dirty="0">
                <a:solidFill>
                  <a:srgbClr val="FFFFFF"/>
                </a:solidFill>
                <a:latin typeface="Noto Sans KR" pitchFamily="34" charset="0"/>
                <a:ea typeface="Noto Sans KR" pitchFamily="34" charset="-122"/>
                <a:cs typeface="Noto Sans KR" pitchFamily="34" charset="-120"/>
              </a:rPr>
              <a:t>Bradford VTS · The Eardrum Made Simple · Educational Use Only</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8997553" y="2221855"/>
            <a:ext cx="2706588" cy="3017490"/>
          </a:xfrm>
          <a:prstGeom prst="rect">
            <a:avLst/>
          </a:prstGeom>
        </p:spPr>
      </p:pic>
      <p:sp>
        <p:nvSpPr>
          <p:cNvPr id="4" name="SK-8-text-3"/>
          <p:cNvSpPr/>
          <p:nvPr/>
        </p:nvSpPr>
        <p:spPr>
          <a:xfrm>
            <a:off x="771525" y="781050"/>
            <a:ext cx="11420475" cy="385316"/>
          </a:xfrm>
          <a:prstGeom prst="rect">
            <a:avLst/>
          </a:prstGeom>
          <a:noFill/>
          <a:ln/>
        </p:spPr>
        <p:txBody>
          <a:bodyPr vert="horz" wrap="none" lIns="0" tIns="0" rIns="0" bIns="0" rtlCol="0" anchor="ctr"/>
          <a:lstStyle/>
          <a:p>
            <a:pPr marL="0" indent="0">
              <a:lnSpc>
                <a:spcPts val="3035"/>
              </a:lnSpc>
              <a:buNone/>
            </a:pPr>
            <a:r>
              <a:rPr lang="en-US" sz="2550" b="1" dirty="0">
                <a:solidFill>
                  <a:srgbClr val="000000"/>
                </a:solidFill>
              </a:rPr>
              <a:t>Cholesteatoma, Tympanosclerosis &amp; Otosclerosis</a:t>
            </a:r>
            <a:endParaRPr lang="en-US" sz="2550" dirty="0"/>
          </a:p>
        </p:txBody>
      </p:sp>
      <p:sp>
        <p:nvSpPr>
          <p:cNvPr id="5" name="SK-8-text-4"/>
          <p:cNvSpPr/>
          <p:nvPr/>
        </p:nvSpPr>
        <p:spPr>
          <a:xfrm>
            <a:off x="895350" y="2038350"/>
            <a:ext cx="3863340" cy="297210"/>
          </a:xfrm>
          <a:prstGeom prst="rect">
            <a:avLst/>
          </a:prstGeom>
          <a:noFill/>
          <a:ln/>
        </p:spPr>
        <p:txBody>
          <a:bodyPr vert="horz" wrap="none" lIns="0" tIns="0" rIns="0" bIns="0" rtlCol="0" anchor="ctr"/>
          <a:lstStyle/>
          <a:p>
            <a:pPr marL="0" indent="0">
              <a:lnSpc>
                <a:spcPts val="2340"/>
              </a:lnSpc>
              <a:buNone/>
            </a:pPr>
            <a:r>
              <a:rPr lang="en-US" sz="1950" b="1" dirty="0">
                <a:solidFill>
                  <a:srgbClr val="000000"/>
                </a:solidFill>
              </a:rPr>
              <a:t>Cholesteatoma</a:t>
            </a:r>
            <a:endParaRPr lang="en-US" sz="1950" dirty="0"/>
          </a:p>
        </p:txBody>
      </p:sp>
      <p:sp>
        <p:nvSpPr>
          <p:cNvPr id="6" name="SK-8-text-5"/>
          <p:cNvSpPr/>
          <p:nvPr/>
        </p:nvSpPr>
        <p:spPr>
          <a:xfrm>
            <a:off x="895350" y="5172075"/>
            <a:ext cx="3566160" cy="297210"/>
          </a:xfrm>
          <a:prstGeom prst="rect">
            <a:avLst/>
          </a:prstGeom>
          <a:noFill/>
          <a:ln/>
        </p:spPr>
        <p:txBody>
          <a:bodyPr vert="horz" wrap="none" lIns="0" tIns="0" rIns="0" bIns="0" rtlCol="0" anchor="ctr"/>
          <a:lstStyle/>
          <a:p>
            <a:pPr marL="0" indent="0">
              <a:lnSpc>
                <a:spcPts val="2340"/>
              </a:lnSpc>
              <a:buNone/>
            </a:pPr>
            <a:r>
              <a:rPr lang="en-US" sz="1950" b="1" dirty="0">
                <a:solidFill>
                  <a:srgbClr val="000000"/>
                </a:solidFill>
              </a:rPr>
              <a:t>Otosclerosis</a:t>
            </a:r>
            <a:endParaRPr lang="en-US" sz="1950" dirty="0"/>
          </a:p>
        </p:txBody>
      </p:sp>
      <p:sp>
        <p:nvSpPr>
          <p:cNvPr id="7" name="SK-8-text-6"/>
          <p:cNvSpPr/>
          <p:nvPr/>
        </p:nvSpPr>
        <p:spPr>
          <a:xfrm>
            <a:off x="895350" y="3705225"/>
            <a:ext cx="4754880" cy="297210"/>
          </a:xfrm>
          <a:prstGeom prst="rect">
            <a:avLst/>
          </a:prstGeom>
          <a:noFill/>
          <a:ln/>
        </p:spPr>
        <p:txBody>
          <a:bodyPr vert="horz" wrap="none" lIns="0" tIns="0" rIns="0" bIns="0" rtlCol="0" anchor="ctr"/>
          <a:lstStyle/>
          <a:p>
            <a:pPr marL="0" indent="0">
              <a:lnSpc>
                <a:spcPts val="2340"/>
              </a:lnSpc>
              <a:buNone/>
            </a:pPr>
            <a:r>
              <a:rPr lang="en-US" sz="1950" b="1" dirty="0">
                <a:solidFill>
                  <a:srgbClr val="000000"/>
                </a:solidFill>
              </a:rPr>
              <a:t>Tympanosclerosis</a:t>
            </a:r>
            <a:endParaRPr lang="en-US" sz="1950" dirty="0"/>
          </a:p>
        </p:txBody>
      </p:sp>
      <p:sp>
        <p:nvSpPr>
          <p:cNvPr id="8" name="SK-8-text-7"/>
          <p:cNvSpPr/>
          <p:nvPr/>
        </p:nvSpPr>
        <p:spPr>
          <a:xfrm>
            <a:off x="771525" y="1238250"/>
            <a:ext cx="11420475" cy="262830"/>
          </a:xfrm>
          <a:prstGeom prst="rect">
            <a:avLst/>
          </a:prstGeom>
          <a:noFill/>
          <a:ln/>
        </p:spPr>
        <p:txBody>
          <a:bodyPr vert="horz" wrap="none" lIns="0" tIns="0" rIns="0" bIns="0" rtlCol="0" anchor="ctr"/>
          <a:lstStyle/>
          <a:p>
            <a:pPr marL="0" indent="0">
              <a:lnSpc>
                <a:spcPts val="2070"/>
              </a:lnSpc>
              <a:buNone/>
            </a:pPr>
            <a:r>
              <a:rPr lang="en-US" sz="1725" dirty="0">
                <a:solidFill>
                  <a:srgbClr val="000000"/>
                </a:solidFill>
              </a:rPr>
              <a:t>Three distinct conditions — very different urgency levels</a:t>
            </a:r>
            <a:endParaRPr lang="en-US" sz="1725" dirty="0"/>
          </a:p>
        </p:txBody>
      </p:sp>
      <p:sp>
        <p:nvSpPr>
          <p:cNvPr id="9" name="SK-8-text-8"/>
          <p:cNvSpPr/>
          <p:nvPr/>
        </p:nvSpPr>
        <p:spPr>
          <a:xfrm>
            <a:off x="6284119" y="2400300"/>
            <a:ext cx="2147888" cy="129332"/>
          </a:xfrm>
          <a:prstGeom prst="rect">
            <a:avLst/>
          </a:prstGeom>
          <a:noFill/>
          <a:ln/>
        </p:spPr>
        <p:txBody>
          <a:bodyPr vert="horz" wrap="none" lIns="0" tIns="0" rIns="0" bIns="0" rtlCol="0" anchor="ctr"/>
          <a:lstStyle/>
          <a:p>
            <a:pPr marL="0" indent="0" algn="ctr">
              <a:lnSpc>
                <a:spcPts val="1019"/>
              </a:lnSpc>
              <a:buNone/>
            </a:pPr>
            <a:r>
              <a:rPr lang="en-US" sz="1050" dirty="0">
                <a:solidFill>
                  <a:srgbClr val="FFFFFF"/>
                </a:solidFill>
                <a:latin typeface="Arial-BoldMT" pitchFamily="34" charset="0"/>
                <a:ea typeface="Arial-BoldMT" pitchFamily="34" charset="-122"/>
                <a:cs typeface="Arial-BoldMT" pitchFamily="34" charset="-120"/>
              </a:rPr>
              <a:t>URGENT ENT REFERRAL</a:t>
            </a:r>
            <a:endParaRPr lang="en-US" sz="1050" dirty="0"/>
          </a:p>
        </p:txBody>
      </p:sp>
      <p:sp>
        <p:nvSpPr>
          <p:cNvPr id="10" name="SK-8-text-9"/>
          <p:cNvSpPr/>
          <p:nvPr/>
        </p:nvSpPr>
        <p:spPr>
          <a:xfrm>
            <a:off x="6597402" y="5467350"/>
            <a:ext cx="1959173" cy="129332"/>
          </a:xfrm>
          <a:prstGeom prst="rect">
            <a:avLst/>
          </a:prstGeom>
          <a:noFill/>
          <a:ln/>
        </p:spPr>
        <p:txBody>
          <a:bodyPr vert="horz" wrap="none" lIns="0" tIns="0" rIns="0" bIns="0" rtlCol="0" anchor="ctr"/>
          <a:lstStyle/>
          <a:p>
            <a:pPr marL="0" indent="0" algn="ctr">
              <a:lnSpc>
                <a:spcPts val="1019"/>
              </a:lnSpc>
              <a:buNone/>
            </a:pPr>
            <a:r>
              <a:rPr lang="en-US" sz="1050" dirty="0">
                <a:solidFill>
                  <a:srgbClr val="FFFFFF"/>
                </a:solidFill>
                <a:latin typeface="Arial-BoldMT" pitchFamily="34" charset="0"/>
                <a:ea typeface="Arial-BoldMT" pitchFamily="34" charset="-122"/>
                <a:cs typeface="Arial-BoldMT" pitchFamily="34" charset="-120"/>
              </a:rPr>
              <a:t>Carhart Notch @ 2 kHz</a:t>
            </a:r>
            <a:endParaRPr lang="en-US" sz="1050" dirty="0"/>
          </a:p>
        </p:txBody>
      </p:sp>
      <p:sp>
        <p:nvSpPr>
          <p:cNvPr id="11" name="SK-8-text-10"/>
          <p:cNvSpPr/>
          <p:nvPr/>
        </p:nvSpPr>
        <p:spPr>
          <a:xfrm>
            <a:off x="10350698" y="5286375"/>
            <a:ext cx="1320105" cy="266700"/>
          </a:xfrm>
          <a:prstGeom prst="rect">
            <a:avLst/>
          </a:prstGeom>
          <a:noFill/>
          <a:ln/>
        </p:spPr>
        <p:txBody>
          <a:bodyPr vert="horz" wrap="none" lIns="0" tIns="0" rIns="0" bIns="0" rtlCol="0" anchor="ctr"/>
          <a:lstStyle/>
          <a:p>
            <a:pPr marL="0" indent="0" algn="ctr">
              <a:lnSpc>
                <a:spcPts val="1050"/>
              </a:lnSpc>
              <a:buNone/>
            </a:pPr>
            <a:r>
              <a:rPr lang="en-US" sz="1050" b="1" dirty="0">
                <a:solidFill>
                  <a:srgbClr val="000000"/>
                </a:solidFill>
              </a:rPr>
              <a:t>Stapes fixation
(Otosclerosis)</a:t>
            </a:r>
            <a:endParaRPr lang="en-US" sz="1050" dirty="0"/>
          </a:p>
        </p:txBody>
      </p:sp>
      <p:sp>
        <p:nvSpPr>
          <p:cNvPr id="12" name="SK-8-text-11"/>
          <p:cNvSpPr/>
          <p:nvPr/>
        </p:nvSpPr>
        <p:spPr>
          <a:xfrm>
            <a:off x="895350" y="2400300"/>
            <a:ext cx="5678686" cy="670322"/>
          </a:xfrm>
          <a:prstGeom prst="rect">
            <a:avLst/>
          </a:prstGeom>
          <a:noFill/>
          <a:ln/>
        </p:spPr>
        <p:txBody>
          <a:bodyPr vert="horz" wrap="none" lIns="0" tIns="0" rIns="0" bIns="0" rtlCol="0" anchor="ctr"/>
          <a:lstStyle/>
          <a:p>
            <a:pPr marL="0" indent="0">
              <a:lnSpc>
                <a:spcPts val="1320"/>
              </a:lnSpc>
              <a:buNone/>
            </a:pPr>
            <a:r>
              <a:rPr lang="en-US" sz="1200" dirty="0">
                <a:solidFill>
                  <a:srgbClr val="000000"/>
                </a:solidFill>
              </a:rPr>
              <a:t>• Appearance: Attic crust, white pearly mass, keratin debris in EAC
• Warning signs: Offensive otorrhoea unresponsive to treatment +
conductive hearing loss + attic perforation
• Complications: Erodes ossicles, mastoid, facial nerve canal, tegmen</a:t>
            </a:r>
            <a:endParaRPr lang="en-US" sz="1200" dirty="0"/>
          </a:p>
        </p:txBody>
      </p:sp>
      <p:sp>
        <p:nvSpPr>
          <p:cNvPr id="13" name="SK-8-text-12"/>
          <p:cNvSpPr/>
          <p:nvPr/>
        </p:nvSpPr>
        <p:spPr>
          <a:xfrm>
            <a:off x="895350" y="5581650"/>
            <a:ext cx="8528596" cy="837902"/>
          </a:xfrm>
          <a:prstGeom prst="rect">
            <a:avLst/>
          </a:prstGeom>
          <a:noFill/>
          <a:ln/>
        </p:spPr>
        <p:txBody>
          <a:bodyPr vert="horz" wrap="none" lIns="0" tIns="0" rIns="0" bIns="0" rtlCol="0" anchor="ctr"/>
          <a:lstStyle/>
          <a:p>
            <a:pPr marL="0" indent="0">
              <a:lnSpc>
                <a:spcPts val="1320"/>
              </a:lnSpc>
              <a:buNone/>
            </a:pPr>
            <a:r>
              <a:rPr lang="en-US" sz="1200" dirty="0">
                <a:solidFill>
                  <a:srgbClr val="000000"/>
                </a:solidFill>
              </a:rPr>
              <a:t>• TM appearance: Normal – diagnosis is NOT made on otoscopy
• Audiogram hallmark: Carhart notch – characteristic dip in bone conductiat 2 kHz
BC dip on audiogram –
classic otosclerosis sign
• Management: Hearing aids; stapedectomy or stapedotomy</a:t>
            </a:r>
            <a:endParaRPr lang="en-US" sz="1200" dirty="0"/>
          </a:p>
        </p:txBody>
      </p:sp>
      <p:sp>
        <p:nvSpPr>
          <p:cNvPr id="14" name="SK-8-text-13"/>
          <p:cNvSpPr/>
          <p:nvPr/>
        </p:nvSpPr>
        <p:spPr>
          <a:xfrm>
            <a:off x="895350" y="4114800"/>
            <a:ext cx="6695033" cy="335161"/>
          </a:xfrm>
          <a:prstGeom prst="rect">
            <a:avLst/>
          </a:prstGeom>
          <a:noFill/>
          <a:ln/>
        </p:spPr>
        <p:txBody>
          <a:bodyPr vert="horz" wrap="none" lIns="0" tIns="0" rIns="0" bIns="0" rtlCol="0" anchor="ctr"/>
          <a:lstStyle/>
          <a:p>
            <a:pPr marL="0" indent="0">
              <a:lnSpc>
                <a:spcPts val="1320"/>
              </a:lnSpc>
              <a:buNone/>
            </a:pPr>
            <a:r>
              <a:rPr lang="en-US" sz="1200" dirty="0">
                <a:solidFill>
                  <a:srgbClr val="000000"/>
                </a:solidFill>
              </a:rPr>
              <a:t>• Cause: Previous AOM, grommet insertion – calcium deposits in TM layers
• Clinical significance: Usually incidental; rarely causes significant hearing loss</a:t>
            </a:r>
            <a:endParaRPr lang="en-US" sz="1200" dirty="0"/>
          </a:p>
        </p:txBody>
      </p:sp>
      <p:sp>
        <p:nvSpPr>
          <p:cNvPr id="15" name="SK-8-text-14"/>
          <p:cNvSpPr/>
          <p:nvPr/>
        </p:nvSpPr>
        <p:spPr>
          <a:xfrm>
            <a:off x="962025" y="1781175"/>
            <a:ext cx="1097280" cy="124569"/>
          </a:xfrm>
          <a:prstGeom prst="rect">
            <a:avLst/>
          </a:prstGeom>
          <a:noFill/>
          <a:ln/>
        </p:spPr>
        <p:txBody>
          <a:bodyPr vert="horz" wrap="none" lIns="0" tIns="0" rIns="0" bIns="0" rtlCol="0" anchor="ctr"/>
          <a:lstStyle/>
          <a:p>
            <a:pPr marL="0" indent="0">
              <a:lnSpc>
                <a:spcPts val="981"/>
              </a:lnSpc>
              <a:buNone/>
            </a:pPr>
            <a:r>
              <a:rPr lang="en-US" sz="900" dirty="0">
                <a:solidFill>
                  <a:srgbClr val="FFFFFF"/>
                </a:solidFill>
                <a:latin typeface="Arial-BoldMT" pitchFamily="34" charset="0"/>
                <a:ea typeface="Arial-BoldMT" pitchFamily="34" charset="-122"/>
                <a:cs typeface="Arial-BoldMT" pitchFamily="34" charset="-120"/>
              </a:rPr>
              <a:t>RED FLAG</a:t>
            </a:r>
            <a:endParaRPr lang="en-US" sz="900" dirty="0"/>
          </a:p>
        </p:txBody>
      </p:sp>
      <p:sp>
        <p:nvSpPr>
          <p:cNvPr id="16" name="SK-8-text-15"/>
          <p:cNvSpPr/>
          <p:nvPr/>
        </p:nvSpPr>
        <p:spPr>
          <a:xfrm>
            <a:off x="962025" y="4924425"/>
            <a:ext cx="2880360" cy="124569"/>
          </a:xfrm>
          <a:prstGeom prst="rect">
            <a:avLst/>
          </a:prstGeom>
          <a:noFill/>
          <a:ln/>
        </p:spPr>
        <p:txBody>
          <a:bodyPr vert="horz" wrap="none" lIns="0" tIns="0" rIns="0" bIns="0" rtlCol="0" anchor="ctr"/>
          <a:lstStyle/>
          <a:p>
            <a:pPr marL="0" indent="0">
              <a:lnSpc>
                <a:spcPts val="981"/>
              </a:lnSpc>
              <a:buNone/>
            </a:pPr>
            <a:r>
              <a:rPr lang="en-US" sz="900" dirty="0">
                <a:solidFill>
                  <a:srgbClr val="FFFFFF"/>
                </a:solidFill>
                <a:latin typeface="Arial-BoldMT" pitchFamily="34" charset="0"/>
                <a:ea typeface="Arial-BoldMT" pitchFamily="34" charset="-122"/>
                <a:cs typeface="Arial-BoldMT" pitchFamily="34" charset="-120"/>
              </a:rPr>
              <a:t>PROGRESSIVE CONDITION</a:t>
            </a:r>
            <a:endParaRPr lang="en-US" sz="900" dirty="0"/>
          </a:p>
        </p:txBody>
      </p:sp>
      <p:sp>
        <p:nvSpPr>
          <p:cNvPr id="17" name="SK-8-text-16"/>
          <p:cNvSpPr/>
          <p:nvPr/>
        </p:nvSpPr>
        <p:spPr>
          <a:xfrm>
            <a:off x="962025" y="3524250"/>
            <a:ext cx="2468880" cy="124569"/>
          </a:xfrm>
          <a:prstGeom prst="rect">
            <a:avLst/>
          </a:prstGeom>
          <a:noFill/>
          <a:ln/>
        </p:spPr>
        <p:txBody>
          <a:bodyPr vert="horz" wrap="none" lIns="0" tIns="0" rIns="0" bIns="0" rtlCol="0" anchor="ctr"/>
          <a:lstStyle/>
          <a:p>
            <a:pPr marL="0" indent="0">
              <a:lnSpc>
                <a:spcPts val="981"/>
              </a:lnSpc>
              <a:buNone/>
            </a:pPr>
            <a:r>
              <a:rPr lang="en-US" sz="900" dirty="0">
                <a:solidFill>
                  <a:srgbClr val="FFFFFF"/>
                </a:solidFill>
                <a:latin typeface="Arial-BoldMT" pitchFamily="34" charset="0"/>
                <a:ea typeface="Arial-BoldMT" pitchFamily="34" charset="-122"/>
                <a:cs typeface="Arial-BoldMT" pitchFamily="34" charset="-120"/>
              </a:rPr>
              <a:t>INCIDENTAL FINDING</a:t>
            </a:r>
            <a:endParaRPr lang="en-US" sz="900" dirty="0"/>
          </a:p>
        </p:txBody>
      </p:sp>
      <p:sp>
        <p:nvSpPr>
          <p:cNvPr id="18" name="SK-8-text-17"/>
          <p:cNvSpPr/>
          <p:nvPr/>
        </p:nvSpPr>
        <p:spPr>
          <a:xfrm>
            <a:off x="6610350" y="2686050"/>
            <a:ext cx="1676400" cy="266700"/>
          </a:xfrm>
          <a:prstGeom prst="rect">
            <a:avLst/>
          </a:prstGeom>
          <a:noFill/>
          <a:ln/>
        </p:spPr>
        <p:txBody>
          <a:bodyPr vert="horz" wrap="none" lIns="0" tIns="0" rIns="0" bIns="0" rtlCol="0" anchor="ctr"/>
          <a:lstStyle/>
          <a:p>
            <a:pPr marL="0" indent="0" algn="ctr">
              <a:lnSpc>
                <a:spcPts val="1050"/>
              </a:lnSpc>
              <a:buNone/>
            </a:pPr>
            <a:r>
              <a:rPr lang="en-US" sz="1050" i="1" dirty="0">
                <a:solidFill>
                  <a:srgbClr val="000000"/>
                </a:solidFill>
              </a:rPr>
              <a:t>Surgical excision
(mastoidectomy) required</a:t>
            </a:r>
            <a:endParaRPr lang="en-US" sz="1050" dirty="0"/>
          </a:p>
        </p:txBody>
      </p:sp>
      <p:sp>
        <p:nvSpPr>
          <p:cNvPr id="19" name="SK-8-text-18"/>
          <p:cNvSpPr/>
          <p:nvPr/>
        </p:nvSpPr>
        <p:spPr>
          <a:xfrm>
            <a:off x="6604546" y="4095750"/>
            <a:ext cx="1802011" cy="266700"/>
          </a:xfrm>
          <a:prstGeom prst="rect">
            <a:avLst/>
          </a:prstGeom>
          <a:noFill/>
          <a:ln/>
        </p:spPr>
        <p:txBody>
          <a:bodyPr vert="horz" wrap="none" lIns="0" tIns="0" rIns="0" bIns="0" rtlCol="0" anchor="ctr"/>
          <a:lstStyle/>
          <a:p>
            <a:pPr marL="0" indent="0" algn="ctr">
              <a:lnSpc>
                <a:spcPts val="1050"/>
              </a:lnSpc>
              <a:buNone/>
            </a:pPr>
            <a:r>
              <a:rPr lang="en-US" sz="1050" i="1" dirty="0">
                <a:solidFill>
                  <a:srgbClr val="000000"/>
                </a:solidFill>
              </a:rPr>
              <a:t>Unless symptomatic –
review audiogram</a:t>
            </a:r>
            <a:endParaRPr lang="en-US" sz="1050" dirty="0"/>
          </a:p>
        </p:txBody>
      </p:sp>
      <p:sp>
        <p:nvSpPr>
          <p:cNvPr id="20" name="SK-8-text-19"/>
          <p:cNvSpPr/>
          <p:nvPr/>
        </p:nvSpPr>
        <p:spPr>
          <a:xfrm>
            <a:off x="6601718" y="3914775"/>
            <a:ext cx="1864965" cy="145405"/>
          </a:xfrm>
          <a:prstGeom prst="rect">
            <a:avLst/>
          </a:prstGeom>
          <a:noFill/>
          <a:ln/>
        </p:spPr>
        <p:txBody>
          <a:bodyPr vert="horz" wrap="none" lIns="0" tIns="0" rIns="0" bIns="0" rtlCol="0" anchor="ctr"/>
          <a:lstStyle/>
          <a:p>
            <a:pPr marL="0" indent="0" algn="ctr">
              <a:lnSpc>
                <a:spcPts val="1145"/>
              </a:lnSpc>
              <a:buNone/>
            </a:pPr>
            <a:r>
              <a:rPr lang="en-US" sz="1050" dirty="0">
                <a:solidFill>
                  <a:srgbClr val="FFFFFF"/>
                </a:solidFill>
                <a:latin typeface="Arial-BoldMT" pitchFamily="34" charset="0"/>
                <a:ea typeface="Arial-BoldMT" pitchFamily="34" charset="-122"/>
                <a:cs typeface="Arial-BoldMT" pitchFamily="34" charset="-120"/>
              </a:rPr>
              <a:t>No treatment needed</a:t>
            </a:r>
            <a:endParaRPr lang="en-US" sz="1050" dirty="0"/>
          </a:p>
        </p:txBody>
      </p:sp>
      <p:sp>
        <p:nvSpPr>
          <p:cNvPr id="21" name="SK-8-text-20"/>
          <p:cNvSpPr/>
          <p:nvPr/>
        </p:nvSpPr>
        <p:spPr>
          <a:xfrm>
            <a:off x="3152775" y="2066925"/>
            <a:ext cx="9039225" cy="171450"/>
          </a:xfrm>
          <a:prstGeom prst="rect">
            <a:avLst/>
          </a:prstGeom>
          <a:noFill/>
          <a:ln/>
        </p:spPr>
        <p:txBody>
          <a:bodyPr vert="horz" wrap="none" lIns="0" tIns="0" rIns="0" bIns="0" rtlCol="0" anchor="ctr"/>
          <a:lstStyle/>
          <a:p>
            <a:pPr marL="0" indent="0">
              <a:lnSpc>
                <a:spcPts val="1350"/>
              </a:lnSpc>
              <a:buNone/>
            </a:pPr>
            <a:r>
              <a:rPr lang="en-US" sz="1125" i="1" dirty="0">
                <a:solidFill>
                  <a:srgbClr val="000000"/>
                </a:solidFill>
              </a:rPr>
              <a:t>Keratinising squamous epithelium invading the middle ear</a:t>
            </a:r>
            <a:endParaRPr lang="en-US" sz="1125" dirty="0"/>
          </a:p>
        </p:txBody>
      </p:sp>
      <p:sp>
        <p:nvSpPr>
          <p:cNvPr id="22" name="SK-8-text-21"/>
          <p:cNvSpPr/>
          <p:nvPr/>
        </p:nvSpPr>
        <p:spPr>
          <a:xfrm>
            <a:off x="3457575" y="3829050"/>
            <a:ext cx="6000750" cy="171450"/>
          </a:xfrm>
          <a:prstGeom prst="rect">
            <a:avLst/>
          </a:prstGeom>
          <a:noFill/>
          <a:ln/>
        </p:spPr>
        <p:txBody>
          <a:bodyPr vert="horz" wrap="none" lIns="0" tIns="0" rIns="0" bIns="0" rtlCol="0" anchor="ctr"/>
          <a:lstStyle/>
          <a:p>
            <a:pPr marL="0" indent="0">
              <a:lnSpc>
                <a:spcPts val="1350"/>
              </a:lnSpc>
              <a:buNone/>
            </a:pPr>
            <a:r>
              <a:rPr lang="en-US" sz="1125" i="1" dirty="0">
                <a:solidFill>
                  <a:srgbClr val="000000"/>
                </a:solidFill>
              </a:rPr>
              <a:t>White calcified plaques on the TM –</a:t>
            </a:r>
            <a:endParaRPr lang="en-US" sz="1125" dirty="0"/>
          </a:p>
        </p:txBody>
      </p:sp>
      <p:sp>
        <p:nvSpPr>
          <p:cNvPr id="23" name="SK-8-text-22"/>
          <p:cNvSpPr/>
          <p:nvPr/>
        </p:nvSpPr>
        <p:spPr>
          <a:xfrm>
            <a:off x="2724150" y="5219700"/>
            <a:ext cx="9467850" cy="171450"/>
          </a:xfrm>
          <a:prstGeom prst="rect">
            <a:avLst/>
          </a:prstGeom>
          <a:noFill/>
          <a:ln/>
        </p:spPr>
        <p:txBody>
          <a:bodyPr vert="horz" wrap="none" lIns="0" tIns="0" rIns="0" bIns="0" rtlCol="0" anchor="ctr"/>
          <a:lstStyle/>
          <a:p>
            <a:pPr marL="0" indent="0">
              <a:lnSpc>
                <a:spcPts val="1350"/>
              </a:lnSpc>
              <a:buNone/>
            </a:pPr>
            <a:r>
              <a:rPr lang="en-US" sz="1125" i="1" dirty="0">
                <a:solidFill>
                  <a:srgbClr val="000000"/>
                </a:solidFill>
              </a:rPr>
              <a:t>Abnormal bone remodelling fixing the stapes at the oval window</a:t>
            </a:r>
            <a:endParaRPr lang="en-US" sz="1125" dirty="0"/>
          </a:p>
        </p:txBody>
      </p:sp>
      <p:sp>
        <p:nvSpPr>
          <p:cNvPr id="24" name="SK-8-text-23"/>
          <p:cNvSpPr/>
          <p:nvPr/>
        </p:nvSpPr>
        <p:spPr>
          <a:xfrm>
            <a:off x="11020425" y="142875"/>
            <a:ext cx="984796" cy="206276"/>
          </a:xfrm>
          <a:prstGeom prst="rect">
            <a:avLst/>
          </a:prstGeom>
          <a:noFill/>
          <a:ln/>
        </p:spPr>
        <p:txBody>
          <a:bodyPr vert="horz" wrap="none" lIns="0" tIns="0" rIns="0" bIns="0" rtlCol="0" anchor="ctr"/>
          <a:lstStyle/>
          <a:p>
            <a:pPr marL="0" indent="0" algn="r">
              <a:lnSpc>
                <a:spcPts val="1625"/>
              </a:lnSpc>
              <a:buNone/>
            </a:pPr>
            <a:r>
              <a:rPr lang="en-US" sz="1425" dirty="0">
                <a:solidFill>
                  <a:srgbClr val="FFFFFF"/>
                </a:solidFill>
                <a:latin typeface="ArialMT" pitchFamily="34" charset="0"/>
                <a:ea typeface="ArialMT" pitchFamily="34" charset="-122"/>
                <a:cs typeface="ArialMT" pitchFamily="34" charset="-120"/>
              </a:rPr>
              <a:t>May 2026</a:t>
            </a:r>
            <a:endParaRPr lang="en-US" sz="1425" dirty="0"/>
          </a:p>
        </p:txBody>
      </p:sp>
      <p:sp>
        <p:nvSpPr>
          <p:cNvPr id="25" name="SK-8-text-24"/>
          <p:cNvSpPr/>
          <p:nvPr/>
        </p:nvSpPr>
        <p:spPr>
          <a:xfrm>
            <a:off x="228600" y="123825"/>
            <a:ext cx="9555480" cy="238869"/>
          </a:xfrm>
          <a:prstGeom prst="rect">
            <a:avLst/>
          </a:prstGeom>
          <a:noFill/>
          <a:ln/>
        </p:spPr>
        <p:txBody>
          <a:bodyPr vert="horz" wrap="none" lIns="0" tIns="0" rIns="0" bIns="0" rtlCol="0" anchor="ctr"/>
          <a:lstStyle/>
          <a:p>
            <a:pPr marL="0" indent="0">
              <a:lnSpc>
                <a:spcPts val="1881"/>
              </a:lnSpc>
              <a:buNone/>
            </a:pPr>
            <a:r>
              <a:rPr lang="en-US" sz="1650" dirty="0">
                <a:solidFill>
                  <a:srgbClr val="FFFFFF"/>
                </a:solidFill>
              </a:rPr>
              <a:t>Bradford VTS · The Eardrum Made Simple</a:t>
            </a:r>
            <a:endParaRPr lang="en-US" sz="1650" dirty="0"/>
          </a:p>
        </p:txBody>
      </p:sp>
      <p:sp>
        <p:nvSpPr>
          <p:cNvPr id="26" name="SK-8-text-25"/>
          <p:cNvSpPr/>
          <p:nvPr/>
        </p:nvSpPr>
        <p:spPr>
          <a:xfrm>
            <a:off x="962025" y="6638925"/>
            <a:ext cx="8366760" cy="130373"/>
          </a:xfrm>
          <a:prstGeom prst="rect">
            <a:avLst/>
          </a:prstGeom>
          <a:noFill/>
          <a:ln/>
        </p:spPr>
        <p:txBody>
          <a:bodyPr vert="horz" wrap="none" lIns="0" tIns="0" rIns="0" bIns="0" rtlCol="0" anchor="ctr"/>
          <a:lstStyle/>
          <a:p>
            <a:pPr marL="0" indent="0">
              <a:lnSpc>
                <a:spcPts val="1026"/>
              </a:lnSpc>
              <a:buNone/>
            </a:pPr>
            <a:r>
              <a:rPr lang="en-US" sz="900" dirty="0">
                <a:solidFill>
                  <a:srgbClr val="FFFFFF"/>
                </a:solidFill>
              </a:rPr>
              <a:t>Bradford VTS · The Eardrum Made Simple · Educational Use Only</a:t>
            </a:r>
            <a:endParaRPr lang="en-US" sz="900" dirty="0"/>
          </a:p>
        </p:txBody>
      </p:sp>
      <p:sp>
        <p:nvSpPr>
          <p:cNvPr id="27" name="SK-8-text-26"/>
          <p:cNvSpPr/>
          <p:nvPr/>
        </p:nvSpPr>
        <p:spPr>
          <a:xfrm>
            <a:off x="9496425" y="6638925"/>
            <a:ext cx="2661196" cy="130373"/>
          </a:xfrm>
          <a:prstGeom prst="rect">
            <a:avLst/>
          </a:prstGeom>
          <a:noFill/>
          <a:ln/>
        </p:spPr>
        <p:txBody>
          <a:bodyPr vert="horz" wrap="none" lIns="0" tIns="0" rIns="0" bIns="0" rtlCol="0" anchor="ctr"/>
          <a:lstStyle/>
          <a:p>
            <a:pPr marL="0" indent="0" algn="r">
              <a:lnSpc>
                <a:spcPts val="1026"/>
              </a:lnSpc>
              <a:buNone/>
            </a:pPr>
            <a:r>
              <a:rPr lang="en-US" sz="900" dirty="0">
                <a:solidFill>
                  <a:srgbClr val="FFFFFF"/>
                </a:solidFill>
              </a:rPr>
              <a:t>Slide 8 of 15 · www.bradfordvts.co.uk</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9314557" y="3017490"/>
            <a:ext cx="2072580" cy="1494979"/>
          </a:xfrm>
          <a:prstGeom prst="rect">
            <a:avLst/>
          </a:prstGeom>
        </p:spPr>
      </p:pic>
      <p:pic>
        <p:nvPicPr>
          <p:cNvPr id="4" name="SK-9-img-3" descr="preencoded.png"/>
          <p:cNvPicPr>
            <a:picLocks noChangeAspect="1"/>
          </p:cNvPicPr>
          <p:nvPr/>
        </p:nvPicPr>
        <p:blipFill>
          <a:blip r:embed="rId5"/>
          <a:stretch>
            <a:fillRect/>
          </a:stretch>
        </p:blipFill>
        <p:spPr>
          <a:xfrm>
            <a:off x="6510486" y="3017490"/>
            <a:ext cx="2084784" cy="1494979"/>
          </a:xfrm>
          <a:prstGeom prst="rect">
            <a:avLst/>
          </a:prstGeom>
        </p:spPr>
      </p:pic>
      <p:pic>
        <p:nvPicPr>
          <p:cNvPr id="5" name="SK-9-img-4" descr="preencoded.png"/>
          <p:cNvPicPr>
            <a:picLocks noChangeAspect="1"/>
          </p:cNvPicPr>
          <p:nvPr/>
        </p:nvPicPr>
        <p:blipFill>
          <a:blip r:embed="rId6"/>
          <a:stretch>
            <a:fillRect/>
          </a:stretch>
        </p:blipFill>
        <p:spPr>
          <a:xfrm>
            <a:off x="3706267" y="3017490"/>
            <a:ext cx="2084784" cy="1494979"/>
          </a:xfrm>
          <a:prstGeom prst="rect">
            <a:avLst/>
          </a:prstGeom>
        </p:spPr>
      </p:pic>
      <p:pic>
        <p:nvPicPr>
          <p:cNvPr id="6" name="SK-9-img-5" descr="preencoded.png"/>
          <p:cNvPicPr>
            <a:picLocks noChangeAspect="1"/>
          </p:cNvPicPr>
          <p:nvPr/>
        </p:nvPicPr>
        <p:blipFill>
          <a:blip r:embed="rId7"/>
          <a:stretch>
            <a:fillRect/>
          </a:stretch>
        </p:blipFill>
        <p:spPr>
          <a:xfrm>
            <a:off x="877788" y="3010644"/>
            <a:ext cx="2096988" cy="1501825"/>
          </a:xfrm>
          <a:prstGeom prst="rect">
            <a:avLst/>
          </a:prstGeom>
        </p:spPr>
      </p:pic>
      <p:sp>
        <p:nvSpPr>
          <p:cNvPr id="7" name="SK-9-text-6"/>
          <p:cNvSpPr/>
          <p:nvPr/>
        </p:nvSpPr>
        <p:spPr>
          <a:xfrm>
            <a:off x="76200" y="123825"/>
            <a:ext cx="12115800" cy="363438"/>
          </a:xfrm>
          <a:prstGeom prst="rect">
            <a:avLst/>
          </a:prstGeom>
          <a:noFill/>
          <a:ln/>
        </p:spPr>
        <p:txBody>
          <a:bodyPr vert="horz" wrap="none" lIns="0" tIns="0" rIns="0" bIns="0" rtlCol="0" anchor="ctr"/>
          <a:lstStyle/>
          <a:p>
            <a:pPr marL="0" indent="0">
              <a:lnSpc>
                <a:spcPts val="2861"/>
              </a:lnSpc>
              <a:buNone/>
            </a:pPr>
            <a:r>
              <a:rPr lang="en-US" sz="2625" dirty="0">
                <a:solidFill>
                  <a:srgbClr val="FFFFFF"/>
                </a:solidFill>
                <a:latin typeface="Arial-BoldMT" pitchFamily="34" charset="0"/>
                <a:ea typeface="Arial-BoldMT" pitchFamily="34" charset="-122"/>
                <a:cs typeface="Arial-BoldMT" pitchFamily="34" charset="-120"/>
              </a:rPr>
              <a:t>Understanding Tympanometry Results</a:t>
            </a:r>
            <a:endParaRPr lang="en-US" sz="2625" dirty="0"/>
          </a:p>
        </p:txBody>
      </p:sp>
      <p:sp>
        <p:nvSpPr>
          <p:cNvPr id="8" name="SK-9-text-7"/>
          <p:cNvSpPr/>
          <p:nvPr/>
        </p:nvSpPr>
        <p:spPr>
          <a:xfrm>
            <a:off x="838200" y="914400"/>
            <a:ext cx="9201150" cy="363438"/>
          </a:xfrm>
          <a:prstGeom prst="rect">
            <a:avLst/>
          </a:prstGeom>
          <a:noFill/>
          <a:ln/>
        </p:spPr>
        <p:txBody>
          <a:bodyPr vert="horz" wrap="none" lIns="0" tIns="0" rIns="0" bIns="0" rtlCol="0" anchor="ctr"/>
          <a:lstStyle/>
          <a:p>
            <a:pPr marL="0" indent="0">
              <a:lnSpc>
                <a:spcPts val="2861"/>
              </a:lnSpc>
              <a:buNone/>
            </a:pPr>
            <a:r>
              <a:rPr lang="en-US" sz="2625" dirty="0">
                <a:solidFill>
                  <a:srgbClr val="3A3A3A"/>
                </a:solidFill>
                <a:latin typeface="Arial-BoldMT" pitchFamily="34" charset="0"/>
                <a:ea typeface="Arial-BoldMT" pitchFamily="34" charset="-122"/>
                <a:cs typeface="Arial-BoldMT" pitchFamily="34" charset="-120"/>
              </a:rPr>
              <a:t>Reading the Tympanogram</a:t>
            </a:r>
            <a:endParaRPr lang="en-US" sz="2625" dirty="0"/>
          </a:p>
        </p:txBody>
      </p:sp>
      <p:sp>
        <p:nvSpPr>
          <p:cNvPr id="9" name="SK-9-text-8"/>
          <p:cNvSpPr/>
          <p:nvPr/>
        </p:nvSpPr>
        <p:spPr>
          <a:xfrm>
            <a:off x="1325314" y="2209800"/>
            <a:ext cx="1225748" cy="342900"/>
          </a:xfrm>
          <a:prstGeom prst="rect">
            <a:avLst/>
          </a:prstGeom>
          <a:noFill/>
          <a:ln/>
        </p:spPr>
        <p:txBody>
          <a:bodyPr vert="horz" wrap="none" lIns="0" tIns="0" rIns="0" bIns="0" rtlCol="0" anchor="ctr"/>
          <a:lstStyle/>
          <a:p>
            <a:pPr marL="0" indent="0" algn="ctr">
              <a:lnSpc>
                <a:spcPts val="2700"/>
              </a:lnSpc>
              <a:buNone/>
            </a:pPr>
            <a:r>
              <a:rPr lang="en-US" sz="2250" dirty="0">
                <a:solidFill>
                  <a:srgbClr val="3A3A3A"/>
                </a:solidFill>
                <a:latin typeface="Arial-BoldMT" pitchFamily="34" charset="0"/>
                <a:ea typeface="Arial-BoldMT" pitchFamily="34" charset="-122"/>
                <a:cs typeface="Arial-BoldMT" pitchFamily="34" charset="-120"/>
              </a:rPr>
              <a:t>Type A</a:t>
            </a:r>
            <a:endParaRPr lang="en-US" sz="2250" dirty="0"/>
          </a:p>
        </p:txBody>
      </p:sp>
      <p:sp>
        <p:nvSpPr>
          <p:cNvPr id="10" name="SK-9-text-9"/>
          <p:cNvSpPr/>
          <p:nvPr/>
        </p:nvSpPr>
        <p:spPr>
          <a:xfrm>
            <a:off x="4177605" y="2209800"/>
            <a:ext cx="1131540" cy="342900"/>
          </a:xfrm>
          <a:prstGeom prst="rect">
            <a:avLst/>
          </a:prstGeom>
          <a:noFill/>
          <a:ln/>
        </p:spPr>
        <p:txBody>
          <a:bodyPr vert="horz" wrap="none" lIns="0" tIns="0" rIns="0" bIns="0" rtlCol="0" anchor="ctr"/>
          <a:lstStyle/>
          <a:p>
            <a:pPr marL="0" indent="0" algn="ctr">
              <a:lnSpc>
                <a:spcPts val="2700"/>
              </a:lnSpc>
              <a:buNone/>
            </a:pPr>
            <a:r>
              <a:rPr lang="en-US" sz="2250" dirty="0">
                <a:solidFill>
                  <a:srgbClr val="3A3A3A"/>
                </a:solidFill>
                <a:latin typeface="Arial-BoldMT" pitchFamily="34" charset="0"/>
                <a:ea typeface="Arial-BoldMT" pitchFamily="34" charset="-122"/>
                <a:cs typeface="Arial-BoldMT" pitchFamily="34" charset="-120"/>
              </a:rPr>
              <a:t>Type B</a:t>
            </a:r>
            <a:endParaRPr lang="en-US" sz="2250" dirty="0"/>
          </a:p>
        </p:txBody>
      </p:sp>
      <p:sp>
        <p:nvSpPr>
          <p:cNvPr id="11" name="SK-9-text-10"/>
          <p:cNvSpPr/>
          <p:nvPr/>
        </p:nvSpPr>
        <p:spPr>
          <a:xfrm>
            <a:off x="6987034" y="2209800"/>
            <a:ext cx="1141958" cy="342900"/>
          </a:xfrm>
          <a:prstGeom prst="rect">
            <a:avLst/>
          </a:prstGeom>
          <a:noFill/>
          <a:ln/>
        </p:spPr>
        <p:txBody>
          <a:bodyPr vert="horz" wrap="none" lIns="0" tIns="0" rIns="0" bIns="0" rtlCol="0" anchor="ctr"/>
          <a:lstStyle/>
          <a:p>
            <a:pPr marL="0" indent="0" algn="ctr">
              <a:lnSpc>
                <a:spcPts val="2700"/>
              </a:lnSpc>
              <a:buNone/>
            </a:pPr>
            <a:r>
              <a:rPr lang="en-US" sz="2250" dirty="0">
                <a:solidFill>
                  <a:srgbClr val="3A3A3A"/>
                </a:solidFill>
                <a:latin typeface="Arial-BoldMT" pitchFamily="34" charset="0"/>
                <a:ea typeface="Arial-BoldMT" pitchFamily="34" charset="-122"/>
                <a:cs typeface="Arial-BoldMT" pitchFamily="34" charset="-120"/>
              </a:rPr>
              <a:t>Type C</a:t>
            </a:r>
            <a:endParaRPr lang="en-US" sz="2250" dirty="0"/>
          </a:p>
        </p:txBody>
      </p:sp>
      <p:sp>
        <p:nvSpPr>
          <p:cNvPr id="12" name="SK-9-text-11"/>
          <p:cNvSpPr/>
          <p:nvPr/>
        </p:nvSpPr>
        <p:spPr>
          <a:xfrm>
            <a:off x="9692580" y="2209800"/>
            <a:ext cx="1341090" cy="342900"/>
          </a:xfrm>
          <a:prstGeom prst="rect">
            <a:avLst/>
          </a:prstGeom>
          <a:noFill/>
          <a:ln/>
        </p:spPr>
        <p:txBody>
          <a:bodyPr vert="horz" wrap="none" lIns="0" tIns="0" rIns="0" bIns="0" rtlCol="0" anchor="ctr"/>
          <a:lstStyle/>
          <a:p>
            <a:pPr marL="0" indent="0" algn="ctr">
              <a:lnSpc>
                <a:spcPts val="2700"/>
              </a:lnSpc>
              <a:buNone/>
            </a:pPr>
            <a:r>
              <a:rPr lang="en-US" sz="2250" dirty="0">
                <a:solidFill>
                  <a:srgbClr val="3A3A3A"/>
                </a:solidFill>
                <a:latin typeface="Arial-BoldMT" pitchFamily="34" charset="0"/>
                <a:ea typeface="Arial-BoldMT" pitchFamily="34" charset="-122"/>
                <a:cs typeface="Arial-BoldMT" pitchFamily="34" charset="-120"/>
              </a:rPr>
              <a:t>Type As</a:t>
            </a:r>
            <a:endParaRPr lang="en-US" sz="2250" dirty="0"/>
          </a:p>
        </p:txBody>
      </p:sp>
      <p:sp>
        <p:nvSpPr>
          <p:cNvPr id="13" name="SK-9-text-12"/>
          <p:cNvSpPr/>
          <p:nvPr/>
        </p:nvSpPr>
        <p:spPr>
          <a:xfrm>
            <a:off x="838200" y="1390650"/>
            <a:ext cx="11353800" cy="262830"/>
          </a:xfrm>
          <a:prstGeom prst="rect">
            <a:avLst/>
          </a:prstGeom>
          <a:noFill/>
          <a:ln/>
        </p:spPr>
        <p:txBody>
          <a:bodyPr vert="horz" wrap="none" lIns="0" tIns="0" rIns="0" bIns="0" rtlCol="0" anchor="ctr"/>
          <a:lstStyle/>
          <a:p>
            <a:pPr marL="0" indent="0">
              <a:lnSpc>
                <a:spcPts val="2070"/>
              </a:lnSpc>
              <a:buNone/>
            </a:pPr>
            <a:r>
              <a:rPr lang="en-US" sz="1725" dirty="0">
                <a:solidFill>
                  <a:srgbClr val="787878"/>
                </a:solidFill>
                <a:latin typeface="ArialMT" pitchFamily="34" charset="0"/>
                <a:ea typeface="ArialMT" pitchFamily="34" charset="-122"/>
                <a:cs typeface="ArialMT" pitchFamily="34" charset="-120"/>
              </a:rPr>
              <a:t>Measures middle ear pressure and TM compliance – not cochlear function</a:t>
            </a:r>
            <a:endParaRPr lang="en-US" sz="1725" dirty="0"/>
          </a:p>
        </p:txBody>
      </p:sp>
      <p:sp>
        <p:nvSpPr>
          <p:cNvPr id="14" name="SK-9-text-13"/>
          <p:cNvSpPr/>
          <p:nvPr/>
        </p:nvSpPr>
        <p:spPr>
          <a:xfrm>
            <a:off x="1535311" y="2619375"/>
            <a:ext cx="796230" cy="228600"/>
          </a:xfrm>
          <a:prstGeom prst="rect">
            <a:avLst/>
          </a:prstGeom>
          <a:noFill/>
          <a:ln/>
        </p:spPr>
        <p:txBody>
          <a:bodyPr vert="horz" wrap="none" lIns="0" tIns="0" rIns="0" bIns="0" rtlCol="0" anchor="ctr"/>
          <a:lstStyle/>
          <a:p>
            <a:pPr marL="0" indent="0" algn="ctr">
              <a:lnSpc>
                <a:spcPts val="1800"/>
              </a:lnSpc>
              <a:buNone/>
            </a:pPr>
            <a:r>
              <a:rPr lang="en-US" sz="1500" dirty="0">
                <a:solidFill>
                  <a:srgbClr val="4CAF50"/>
                </a:solidFill>
                <a:latin typeface="Arial-BoldMT" pitchFamily="34" charset="0"/>
                <a:ea typeface="Arial-BoldMT" pitchFamily="34" charset="-122"/>
                <a:cs typeface="Arial-BoldMT" pitchFamily="34" charset="-120"/>
              </a:rPr>
              <a:t>Normal</a:t>
            </a:r>
            <a:endParaRPr lang="en-US" sz="1500" dirty="0"/>
          </a:p>
        </p:txBody>
      </p:sp>
      <p:sp>
        <p:nvSpPr>
          <p:cNvPr id="15" name="SK-9-text-14"/>
          <p:cNvSpPr/>
          <p:nvPr/>
        </p:nvSpPr>
        <p:spPr>
          <a:xfrm>
            <a:off x="3840361" y="2619375"/>
            <a:ext cx="1843980" cy="228600"/>
          </a:xfrm>
          <a:prstGeom prst="rect">
            <a:avLst/>
          </a:prstGeom>
          <a:noFill/>
          <a:ln/>
        </p:spPr>
        <p:txBody>
          <a:bodyPr vert="horz" wrap="none" lIns="0" tIns="0" rIns="0" bIns="0" rtlCol="0" anchor="ctr"/>
          <a:lstStyle/>
          <a:p>
            <a:pPr marL="0" indent="0" algn="ctr">
              <a:lnSpc>
                <a:spcPts val="1800"/>
              </a:lnSpc>
              <a:buNone/>
            </a:pPr>
            <a:r>
              <a:rPr lang="en-US" sz="1500" dirty="0">
                <a:solidFill>
                  <a:srgbClr val="D32F2F"/>
                </a:solidFill>
                <a:latin typeface="Arial-BoldMT" pitchFamily="34" charset="0"/>
                <a:ea typeface="Arial-BoldMT" pitchFamily="34" charset="-122"/>
                <a:cs typeface="Arial-BoldMT" pitchFamily="34" charset="-120"/>
              </a:rPr>
              <a:t>Flat – No Peak</a:t>
            </a:r>
            <a:endParaRPr lang="en-US" sz="1500" dirty="0"/>
          </a:p>
        </p:txBody>
      </p:sp>
      <p:sp>
        <p:nvSpPr>
          <p:cNvPr id="16" name="SK-9-text-15"/>
          <p:cNvSpPr/>
          <p:nvPr/>
        </p:nvSpPr>
        <p:spPr>
          <a:xfrm>
            <a:off x="6441281" y="2619375"/>
            <a:ext cx="2252663" cy="228600"/>
          </a:xfrm>
          <a:prstGeom prst="rect">
            <a:avLst/>
          </a:prstGeom>
          <a:noFill/>
          <a:ln/>
        </p:spPr>
        <p:txBody>
          <a:bodyPr vert="horz" wrap="none" lIns="0" tIns="0" rIns="0" bIns="0" rtlCol="0" anchor="ctr"/>
          <a:lstStyle/>
          <a:p>
            <a:pPr marL="0" indent="0" algn="ctr">
              <a:lnSpc>
                <a:spcPts val="1800"/>
              </a:lnSpc>
              <a:buNone/>
            </a:pPr>
            <a:r>
              <a:rPr lang="en-US" sz="1500" dirty="0">
                <a:solidFill>
                  <a:srgbClr val="F59C2F"/>
                </a:solidFill>
                <a:latin typeface="Arial-BoldMT" pitchFamily="34" charset="0"/>
                <a:ea typeface="Arial-BoldMT" pitchFamily="34" charset="-122"/>
                <a:cs typeface="Arial-BoldMT" pitchFamily="34" charset="-120"/>
              </a:rPr>
              <a:t>Negative Pressure</a:t>
            </a:r>
            <a:endParaRPr lang="en-US" sz="1500" dirty="0"/>
          </a:p>
        </p:txBody>
      </p:sp>
      <p:sp>
        <p:nvSpPr>
          <p:cNvPr id="17" name="SK-9-text-16"/>
          <p:cNvSpPr/>
          <p:nvPr/>
        </p:nvSpPr>
        <p:spPr>
          <a:xfrm>
            <a:off x="9177784" y="2619375"/>
            <a:ext cx="2399258" cy="228600"/>
          </a:xfrm>
          <a:prstGeom prst="rect">
            <a:avLst/>
          </a:prstGeom>
          <a:noFill/>
          <a:ln/>
        </p:spPr>
        <p:txBody>
          <a:bodyPr vert="horz" wrap="none" lIns="0" tIns="0" rIns="0" bIns="0" rtlCol="0" anchor="ctr"/>
          <a:lstStyle/>
          <a:p>
            <a:pPr marL="0" indent="0" algn="ctr">
              <a:lnSpc>
                <a:spcPts val="1800"/>
              </a:lnSpc>
              <a:buNone/>
            </a:pPr>
            <a:r>
              <a:rPr lang="en-US" sz="1500" dirty="0">
                <a:solidFill>
                  <a:srgbClr val="607D8B"/>
                </a:solidFill>
                <a:latin typeface="Arial-BoldMT" pitchFamily="34" charset="0"/>
                <a:ea typeface="Arial-BoldMT" pitchFamily="34" charset="-122"/>
                <a:cs typeface="Arial-BoldMT" pitchFamily="34" charset="-120"/>
              </a:rPr>
              <a:t>Shallow Compliance</a:t>
            </a:r>
            <a:endParaRPr lang="en-US" sz="1500" dirty="0"/>
          </a:p>
        </p:txBody>
      </p:sp>
      <p:sp>
        <p:nvSpPr>
          <p:cNvPr id="18" name="SK-9-text-17"/>
          <p:cNvSpPr/>
          <p:nvPr/>
        </p:nvSpPr>
        <p:spPr>
          <a:xfrm>
            <a:off x="7707511" y="228600"/>
            <a:ext cx="4484340" cy="204043"/>
          </a:xfrm>
          <a:prstGeom prst="rect">
            <a:avLst/>
          </a:prstGeom>
          <a:noFill/>
          <a:ln/>
        </p:spPr>
        <p:txBody>
          <a:bodyPr vert="horz" wrap="none" lIns="0" tIns="0" rIns="0" bIns="0" rtlCol="0" anchor="ctr"/>
          <a:lstStyle/>
          <a:p>
            <a:pPr marL="0" indent="0" algn="r">
              <a:lnSpc>
                <a:spcPts val="1607"/>
              </a:lnSpc>
              <a:buNone/>
            </a:pPr>
            <a:r>
              <a:rPr lang="en-US" sz="1350" dirty="0">
                <a:solidFill>
                  <a:srgbClr val="FFFFFF"/>
                </a:solidFill>
                <a:latin typeface="Arial-BoldMT" pitchFamily="34" charset="0"/>
                <a:ea typeface="Arial-BoldMT" pitchFamily="34" charset="-122"/>
                <a:cs typeface="Arial-BoldMT" pitchFamily="34" charset="-120"/>
              </a:rPr>
              <a:t>Bradford VTS · The Eardrum Made Simple</a:t>
            </a:r>
            <a:endParaRPr lang="en-US" sz="1350" dirty="0"/>
          </a:p>
        </p:txBody>
      </p:sp>
      <p:sp>
        <p:nvSpPr>
          <p:cNvPr id="19" name="SK-9-text-18"/>
          <p:cNvSpPr/>
          <p:nvPr/>
        </p:nvSpPr>
        <p:spPr>
          <a:xfrm>
            <a:off x="857250" y="4610100"/>
            <a:ext cx="2430661" cy="445889"/>
          </a:xfrm>
          <a:prstGeom prst="rect">
            <a:avLst/>
          </a:prstGeom>
          <a:noFill/>
          <a:ln/>
        </p:spPr>
        <p:txBody>
          <a:bodyPr vert="horz" wrap="none" lIns="0" tIns="0" rIns="0" bIns="0" rtlCol="0" anchor="ctr"/>
          <a:lstStyle/>
          <a:p>
            <a:pPr marL="0" indent="0">
              <a:lnSpc>
                <a:spcPts val="1755"/>
              </a:lnSpc>
              <a:buNone/>
            </a:pPr>
            <a:r>
              <a:rPr lang="en-US" sz="1350" dirty="0">
                <a:solidFill>
                  <a:srgbClr val="333333"/>
                </a:solidFill>
                <a:latin typeface="ArialMT" pitchFamily="34" charset="0"/>
                <a:ea typeface="ArialMT" pitchFamily="34" charset="-122"/>
                <a:cs typeface="ArialMT" pitchFamily="34" charset="-120"/>
              </a:rPr>
              <a:t>• Peak at 0 daPa
• Compliance 0.3–1.6 mL</a:t>
            </a:r>
            <a:endParaRPr lang="en-US" sz="1350" dirty="0"/>
          </a:p>
        </p:txBody>
      </p:sp>
      <p:sp>
        <p:nvSpPr>
          <p:cNvPr id="20" name="SK-9-text-19"/>
          <p:cNvSpPr/>
          <p:nvPr/>
        </p:nvSpPr>
        <p:spPr>
          <a:xfrm>
            <a:off x="3705225" y="4610100"/>
            <a:ext cx="2399258" cy="668834"/>
          </a:xfrm>
          <a:prstGeom prst="rect">
            <a:avLst/>
          </a:prstGeom>
          <a:noFill/>
          <a:ln/>
        </p:spPr>
        <p:txBody>
          <a:bodyPr vert="horz" wrap="none" lIns="0" tIns="0" rIns="0" bIns="0" rtlCol="0" anchor="ctr"/>
          <a:lstStyle/>
          <a:p>
            <a:pPr marL="0" indent="0">
              <a:lnSpc>
                <a:spcPts val="1755"/>
              </a:lnSpc>
              <a:buNone/>
            </a:pPr>
            <a:r>
              <a:rPr lang="en-US" sz="1350" dirty="0">
                <a:solidFill>
                  <a:srgbClr val="333333"/>
                </a:solidFill>
                <a:latin typeface="ArialMT" pitchFamily="34" charset="0"/>
                <a:ea typeface="ArialMT" pitchFamily="34" charset="-122"/>
                <a:cs typeface="ArialMT" pitchFamily="34" charset="-120"/>
              </a:rPr>
              <a:t>• No compliance peak
• OME (glue ear),
perforation, or impacted</a:t>
            </a:r>
            <a:endParaRPr lang="en-US" sz="1350" dirty="0"/>
          </a:p>
        </p:txBody>
      </p:sp>
      <p:sp>
        <p:nvSpPr>
          <p:cNvPr id="21" name="SK-9-text-20"/>
          <p:cNvSpPr/>
          <p:nvPr/>
        </p:nvSpPr>
        <p:spPr>
          <a:xfrm>
            <a:off x="6496050" y="4610100"/>
            <a:ext cx="2325886" cy="668834"/>
          </a:xfrm>
          <a:prstGeom prst="rect">
            <a:avLst/>
          </a:prstGeom>
          <a:noFill/>
          <a:ln/>
        </p:spPr>
        <p:txBody>
          <a:bodyPr vert="horz" wrap="none" lIns="0" tIns="0" rIns="0" bIns="0" rtlCol="0" anchor="ctr"/>
          <a:lstStyle/>
          <a:p>
            <a:pPr marL="0" indent="0">
              <a:lnSpc>
                <a:spcPts val="1755"/>
              </a:lnSpc>
              <a:buNone/>
            </a:pPr>
            <a:r>
              <a:rPr lang="en-US" sz="1350" dirty="0">
                <a:solidFill>
                  <a:srgbClr val="333333"/>
                </a:solidFill>
                <a:latin typeface="ArialMT" pitchFamily="34" charset="0"/>
                <a:ea typeface="ArialMT" pitchFamily="34" charset="-122"/>
                <a:cs typeface="ArialMT" pitchFamily="34" charset="-120"/>
              </a:rPr>
              <a:t>• Peak at &lt; -100 daPa
• Eustachian tube
dysfunction, early OME</a:t>
            </a:r>
            <a:endParaRPr lang="en-US" sz="1350" dirty="0"/>
          </a:p>
        </p:txBody>
      </p:sp>
      <p:sp>
        <p:nvSpPr>
          <p:cNvPr id="22" name="SK-9-text-21"/>
          <p:cNvSpPr/>
          <p:nvPr/>
        </p:nvSpPr>
        <p:spPr>
          <a:xfrm>
            <a:off x="9334500" y="4610100"/>
            <a:ext cx="2011561" cy="668834"/>
          </a:xfrm>
          <a:prstGeom prst="rect">
            <a:avLst/>
          </a:prstGeom>
          <a:noFill/>
          <a:ln/>
        </p:spPr>
        <p:txBody>
          <a:bodyPr vert="horz" wrap="none" lIns="0" tIns="0" rIns="0" bIns="0" rtlCol="0" anchor="ctr"/>
          <a:lstStyle/>
          <a:p>
            <a:pPr marL="0" indent="0">
              <a:lnSpc>
                <a:spcPts val="1755"/>
              </a:lnSpc>
              <a:buNone/>
            </a:pPr>
            <a:r>
              <a:rPr lang="en-US" sz="1350" dirty="0">
                <a:solidFill>
                  <a:srgbClr val="333333"/>
                </a:solidFill>
                <a:latin typeface="ArialMT" pitchFamily="34" charset="0"/>
                <a:ea typeface="ArialMT" pitchFamily="34" charset="-122"/>
                <a:cs typeface="ArialMT" pitchFamily="34" charset="-120"/>
              </a:rPr>
              <a:t>• Low-amplitude peak
• Otosclerosis or
tympanosclerosis</a:t>
            </a:r>
            <a:endParaRPr lang="en-US" sz="1350" dirty="0"/>
          </a:p>
        </p:txBody>
      </p:sp>
      <p:sp>
        <p:nvSpPr>
          <p:cNvPr id="23" name="SK-9-text-22"/>
          <p:cNvSpPr/>
          <p:nvPr/>
        </p:nvSpPr>
        <p:spPr>
          <a:xfrm>
            <a:off x="1169194" y="5486400"/>
            <a:ext cx="1519238" cy="214313"/>
          </a:xfrm>
          <a:prstGeom prst="rect">
            <a:avLst/>
          </a:prstGeom>
          <a:noFill/>
          <a:ln/>
        </p:spPr>
        <p:txBody>
          <a:bodyPr vert="horz" wrap="none" lIns="0" tIns="0" rIns="0" bIns="0" rtlCol="0" anchor="ctr"/>
          <a:lstStyle/>
          <a:p>
            <a:pPr marL="0" indent="0" algn="ctr">
              <a:lnSpc>
                <a:spcPts val="1688"/>
              </a:lnSpc>
              <a:buNone/>
            </a:pPr>
            <a:r>
              <a:rPr lang="en-US" sz="1125" dirty="0">
                <a:solidFill>
                  <a:srgbClr val="333333"/>
                </a:solidFill>
                <a:latin typeface="ArialMT" pitchFamily="34" charset="0"/>
                <a:ea typeface="ArialMT" pitchFamily="34" charset="-122"/>
                <a:cs typeface="ArialMT" pitchFamily="34" charset="-120"/>
              </a:rPr>
              <a:t>Normal middle ear</a:t>
            </a:r>
            <a:endParaRPr lang="en-US" sz="1125" dirty="0"/>
          </a:p>
        </p:txBody>
      </p:sp>
      <p:sp>
        <p:nvSpPr>
          <p:cNvPr id="24" name="SK-9-text-23"/>
          <p:cNvSpPr/>
          <p:nvPr/>
        </p:nvSpPr>
        <p:spPr>
          <a:xfrm>
            <a:off x="3565178" y="5486400"/>
            <a:ext cx="2451646" cy="214313"/>
          </a:xfrm>
          <a:prstGeom prst="rect">
            <a:avLst/>
          </a:prstGeom>
          <a:noFill/>
          <a:ln/>
        </p:spPr>
        <p:txBody>
          <a:bodyPr vert="horz" wrap="none" lIns="0" tIns="0" rIns="0" bIns="0" rtlCol="0" anchor="ctr"/>
          <a:lstStyle/>
          <a:p>
            <a:pPr marL="0" indent="0" algn="ctr">
              <a:lnSpc>
                <a:spcPts val="1688"/>
              </a:lnSpc>
              <a:buNone/>
            </a:pPr>
            <a:r>
              <a:rPr lang="en-US" sz="1125" dirty="0">
                <a:solidFill>
                  <a:srgbClr val="333333"/>
                </a:solidFill>
                <a:latin typeface="ArialMT" pitchFamily="34" charset="0"/>
                <a:ea typeface="ArialMT" pitchFamily="34" charset="-122"/>
                <a:cs typeface="ArialMT" pitchFamily="34" charset="-120"/>
              </a:rPr>
              <a:t>Check ear canal volume (ECV)</a:t>
            </a:r>
            <a:endParaRPr lang="en-US" sz="1125" dirty="0"/>
          </a:p>
        </p:txBody>
      </p:sp>
      <p:sp>
        <p:nvSpPr>
          <p:cNvPr id="25" name="SK-9-text-24"/>
          <p:cNvSpPr/>
          <p:nvPr/>
        </p:nvSpPr>
        <p:spPr>
          <a:xfrm>
            <a:off x="6776442" y="5486400"/>
            <a:ext cx="1582043" cy="214313"/>
          </a:xfrm>
          <a:prstGeom prst="rect">
            <a:avLst/>
          </a:prstGeom>
          <a:noFill/>
          <a:ln/>
        </p:spPr>
        <p:txBody>
          <a:bodyPr vert="horz" wrap="none" lIns="0" tIns="0" rIns="0" bIns="0" rtlCol="0" anchor="ctr"/>
          <a:lstStyle/>
          <a:p>
            <a:pPr marL="0" indent="0" algn="ctr">
              <a:lnSpc>
                <a:spcPts val="1688"/>
              </a:lnSpc>
              <a:buNone/>
            </a:pPr>
            <a:r>
              <a:rPr lang="en-US" sz="1125" dirty="0">
                <a:solidFill>
                  <a:srgbClr val="333333"/>
                </a:solidFill>
                <a:latin typeface="ArialMT" pitchFamily="34" charset="0"/>
                <a:ea typeface="ArialMT" pitchFamily="34" charset="-122"/>
                <a:cs typeface="ArialMT" pitchFamily="34" charset="-120"/>
              </a:rPr>
              <a:t>Retracted TM likely</a:t>
            </a:r>
            <a:endParaRPr lang="en-US" sz="1125" dirty="0"/>
          </a:p>
        </p:txBody>
      </p:sp>
      <p:sp>
        <p:nvSpPr>
          <p:cNvPr id="26" name="SK-9-text-25"/>
          <p:cNvSpPr/>
          <p:nvPr/>
        </p:nvSpPr>
        <p:spPr>
          <a:xfrm>
            <a:off x="9314408" y="5429250"/>
            <a:ext cx="2116336" cy="414338"/>
          </a:xfrm>
          <a:prstGeom prst="rect">
            <a:avLst/>
          </a:prstGeom>
          <a:noFill/>
          <a:ln/>
        </p:spPr>
        <p:txBody>
          <a:bodyPr vert="horz" wrap="none" lIns="0" tIns="0" rIns="0" bIns="0" rtlCol="0" anchor="ctr"/>
          <a:lstStyle/>
          <a:p>
            <a:pPr marL="0" indent="0" algn="ctr">
              <a:lnSpc>
                <a:spcPts val="1631"/>
              </a:lnSpc>
              <a:buNone/>
            </a:pPr>
            <a:r>
              <a:rPr lang="en-US" sz="1125" dirty="0">
                <a:solidFill>
                  <a:srgbClr val="333333"/>
                </a:solidFill>
                <a:latin typeface="ArialMT" pitchFamily="34" charset="0"/>
                <a:ea typeface="ArialMT" pitchFamily="34" charset="-122"/>
                <a:cs typeface="ArialMT" pitchFamily="34" charset="-120"/>
              </a:rPr>
              <a:t>Consider Carhart notch on
audiogram</a:t>
            </a:r>
            <a:endParaRPr lang="en-US" sz="1125" dirty="0"/>
          </a:p>
        </p:txBody>
      </p:sp>
      <p:sp>
        <p:nvSpPr>
          <p:cNvPr id="27" name="SK-9-text-26"/>
          <p:cNvSpPr/>
          <p:nvPr/>
        </p:nvSpPr>
        <p:spPr>
          <a:xfrm>
            <a:off x="1397794" y="6105525"/>
            <a:ext cx="1100138" cy="198537"/>
          </a:xfrm>
          <a:prstGeom prst="rect">
            <a:avLst/>
          </a:prstGeom>
          <a:noFill/>
          <a:ln/>
        </p:spPr>
        <p:txBody>
          <a:bodyPr vert="horz" wrap="none" lIns="0" tIns="0" rIns="0" bIns="0" rtlCol="0" anchor="ctr"/>
          <a:lstStyle/>
          <a:p>
            <a:pPr marL="0" indent="0" algn="ctr">
              <a:lnSpc>
                <a:spcPts val="1564"/>
              </a:lnSpc>
              <a:buNone/>
            </a:pPr>
            <a:r>
              <a:rPr lang="en-US" sz="1125" dirty="0">
                <a:solidFill>
                  <a:srgbClr val="FFFFFF"/>
                </a:solidFill>
                <a:latin typeface="Arial-BoldMT" pitchFamily="34" charset="0"/>
                <a:ea typeface="Arial-BoldMT" pitchFamily="34" charset="-122"/>
                <a:cs typeface="Arial-BoldMT" pitchFamily="34" charset="-120"/>
              </a:rPr>
              <a:t>A = Normal</a:t>
            </a:r>
            <a:endParaRPr lang="en-US" sz="1125" dirty="0"/>
          </a:p>
        </p:txBody>
      </p:sp>
      <p:sp>
        <p:nvSpPr>
          <p:cNvPr id="28" name="SK-9-text-27"/>
          <p:cNvSpPr/>
          <p:nvPr/>
        </p:nvSpPr>
        <p:spPr>
          <a:xfrm>
            <a:off x="3437037" y="6105525"/>
            <a:ext cx="2546003" cy="198537"/>
          </a:xfrm>
          <a:prstGeom prst="rect">
            <a:avLst/>
          </a:prstGeom>
          <a:noFill/>
          <a:ln/>
        </p:spPr>
        <p:txBody>
          <a:bodyPr vert="horz" wrap="none" lIns="0" tIns="0" rIns="0" bIns="0" rtlCol="0" anchor="ctr"/>
          <a:lstStyle/>
          <a:p>
            <a:pPr marL="0" indent="0" algn="ctr">
              <a:lnSpc>
                <a:spcPts val="1564"/>
              </a:lnSpc>
              <a:buNone/>
            </a:pPr>
            <a:r>
              <a:rPr lang="en-US" sz="1125" dirty="0">
                <a:solidFill>
                  <a:srgbClr val="FFFFFF"/>
                </a:solidFill>
                <a:latin typeface="Arial-BoldMT" pitchFamily="34" charset="0"/>
                <a:ea typeface="Arial-BoldMT" pitchFamily="34" charset="-122"/>
                <a:cs typeface="Arial-BoldMT" pitchFamily="34" charset="-120"/>
              </a:rPr>
              <a:t>B = Flat = Fluid/Perforation</a:t>
            </a:r>
            <a:endParaRPr lang="en-US" sz="1125" dirty="0"/>
          </a:p>
        </p:txBody>
      </p:sp>
      <p:sp>
        <p:nvSpPr>
          <p:cNvPr id="29" name="SK-9-text-28"/>
          <p:cNvSpPr/>
          <p:nvPr/>
        </p:nvSpPr>
        <p:spPr>
          <a:xfrm>
            <a:off x="6110734" y="6105525"/>
            <a:ext cx="2818358" cy="198537"/>
          </a:xfrm>
          <a:prstGeom prst="rect">
            <a:avLst/>
          </a:prstGeom>
          <a:noFill/>
          <a:ln/>
        </p:spPr>
        <p:txBody>
          <a:bodyPr vert="horz" wrap="none" lIns="0" tIns="0" rIns="0" bIns="0" rtlCol="0" anchor="ctr"/>
          <a:lstStyle/>
          <a:p>
            <a:pPr marL="0" indent="0" algn="ctr">
              <a:lnSpc>
                <a:spcPts val="1564"/>
              </a:lnSpc>
              <a:buNone/>
            </a:pPr>
            <a:r>
              <a:rPr lang="en-US" sz="1125" dirty="0">
                <a:solidFill>
                  <a:srgbClr val="FFFFFF"/>
                </a:solidFill>
                <a:latin typeface="Arial-BoldMT" pitchFamily="34" charset="0"/>
                <a:ea typeface="Arial-BoldMT" pitchFamily="34" charset="-122"/>
                <a:cs typeface="Arial-BoldMT" pitchFamily="34" charset="-120"/>
              </a:rPr>
              <a:t>C = Negative = ET Dysfunction</a:t>
            </a:r>
            <a:endParaRPr lang="en-US" sz="1125" dirty="0"/>
          </a:p>
        </p:txBody>
      </p:sp>
      <p:sp>
        <p:nvSpPr>
          <p:cNvPr id="30" name="SK-9-text-29"/>
          <p:cNvSpPr/>
          <p:nvPr/>
        </p:nvSpPr>
        <p:spPr>
          <a:xfrm>
            <a:off x="8999637" y="6105525"/>
            <a:ext cx="2546003" cy="198537"/>
          </a:xfrm>
          <a:prstGeom prst="rect">
            <a:avLst/>
          </a:prstGeom>
          <a:noFill/>
          <a:ln/>
        </p:spPr>
        <p:txBody>
          <a:bodyPr vert="horz" wrap="none" lIns="0" tIns="0" rIns="0" bIns="0" rtlCol="0" anchor="ctr"/>
          <a:lstStyle/>
          <a:p>
            <a:pPr marL="0" indent="0" algn="ctr">
              <a:lnSpc>
                <a:spcPts val="1564"/>
              </a:lnSpc>
              <a:buNone/>
            </a:pPr>
            <a:r>
              <a:rPr lang="en-US" sz="1125" dirty="0">
                <a:solidFill>
                  <a:srgbClr val="FFFFFF"/>
                </a:solidFill>
                <a:latin typeface="Arial-BoldMT" pitchFamily="34" charset="0"/>
                <a:ea typeface="Arial-BoldMT" pitchFamily="34" charset="-122"/>
                <a:cs typeface="Arial-BoldMT" pitchFamily="34" charset="-120"/>
              </a:rPr>
              <a:t>As = Shallow = Otosclerosis</a:t>
            </a:r>
            <a:endParaRPr lang="en-US" sz="1125" dirty="0"/>
          </a:p>
        </p:txBody>
      </p:sp>
      <p:sp>
        <p:nvSpPr>
          <p:cNvPr id="31" name="SK-9-text-30"/>
          <p:cNvSpPr/>
          <p:nvPr/>
        </p:nvSpPr>
        <p:spPr>
          <a:xfrm>
            <a:off x="285750" y="6638925"/>
            <a:ext cx="9761220" cy="149423"/>
          </a:xfrm>
          <a:prstGeom prst="rect">
            <a:avLst/>
          </a:prstGeom>
          <a:noFill/>
          <a:ln/>
        </p:spPr>
        <p:txBody>
          <a:bodyPr vert="horz" wrap="none" lIns="0" tIns="0" rIns="0" bIns="0" rtlCol="0" anchor="ctr"/>
          <a:lstStyle/>
          <a:p>
            <a:pPr marL="0" indent="0">
              <a:lnSpc>
                <a:spcPts val="1176"/>
              </a:lnSpc>
              <a:buNone/>
            </a:pPr>
            <a:r>
              <a:rPr lang="en-US" sz="1050" dirty="0">
                <a:solidFill>
                  <a:srgbClr val="FFFFFF"/>
                </a:solidFill>
                <a:latin typeface="ArialMT" pitchFamily="34" charset="0"/>
                <a:ea typeface="ArialMT" pitchFamily="34" charset="-122"/>
                <a:cs typeface="ArialMT" pitchFamily="34" charset="-120"/>
              </a:rPr>
              <a:t>Bradford VTS · The Eardrum Made Simple · Educational Use Only</a:t>
            </a:r>
            <a:endParaRPr lang="en-US" sz="1050" dirty="0"/>
          </a:p>
        </p:txBody>
      </p:sp>
      <p:sp>
        <p:nvSpPr>
          <p:cNvPr id="32" name="SK-9-text-31"/>
          <p:cNvSpPr/>
          <p:nvPr/>
        </p:nvSpPr>
        <p:spPr>
          <a:xfrm>
            <a:off x="10220325" y="6638925"/>
            <a:ext cx="1843980" cy="149423"/>
          </a:xfrm>
          <a:prstGeom prst="rect">
            <a:avLst/>
          </a:prstGeom>
          <a:noFill/>
          <a:ln/>
        </p:spPr>
        <p:txBody>
          <a:bodyPr vert="horz" wrap="none" lIns="0" tIns="0" rIns="0" bIns="0" rtlCol="0" anchor="ctr"/>
          <a:lstStyle/>
          <a:p>
            <a:pPr marL="0" indent="0" algn="r">
              <a:lnSpc>
                <a:spcPts val="1176"/>
              </a:lnSpc>
              <a:buNone/>
            </a:pPr>
            <a:r>
              <a:rPr lang="en-US" sz="1050" dirty="0">
                <a:solidFill>
                  <a:srgbClr val="FFFFFF"/>
                </a:solidFill>
                <a:latin typeface="ArialMT" pitchFamily="34" charset="0"/>
                <a:ea typeface="ArialMT" pitchFamily="34" charset="-122"/>
                <a:cs typeface="ArialMT" pitchFamily="34" charset="-120"/>
              </a:rPr>
              <a:t>www.bradfordvts.co.uk</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3367</Words>
  <Application>Microsoft Office PowerPoint</Application>
  <PresentationFormat>Widescreen</PresentationFormat>
  <Paragraphs>321</Paragraphs>
  <Slides>15</Slides>
  <Notes>15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Trebuchet-BoldItalic</vt:lpstr>
      <vt:lpstr>Lato</vt:lpstr>
      <vt:lpstr>Roboto-Regular</vt:lpstr>
      <vt:lpstr>Noto Sans KR</vt:lpstr>
      <vt:lpstr>Roboto-BoldItalic</vt:lpstr>
      <vt:lpstr>Montserrat</vt:lpstr>
      <vt:lpstr>Arial-Black</vt:lpstr>
      <vt:lpstr>ArialNarrow-BoldItalic</vt:lpstr>
      <vt:lpstr>Arial-BoldMT</vt:lpstr>
      <vt:lpstr>ArialNarrow-Italic</vt:lpstr>
      <vt:lpstr>ArialMT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3</cp:revision>
  <dcterms:created xsi:type="dcterms:W3CDTF">2026-05-08T20:25:11Z</dcterms:created>
  <dcterms:modified xsi:type="dcterms:W3CDTF">2026-05-15T19:06:36Z</dcterms:modified>
</cp:coreProperties>
</file>