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62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18" Type="http://schemas.openxmlformats.org/officeDocument/2006/relationships/image" Target="../media/image145.png"/><Relationship Id="rId3" Type="http://schemas.openxmlformats.org/officeDocument/2006/relationships/image" Target="../media/image1.png"/><Relationship Id="rId21" Type="http://schemas.openxmlformats.org/officeDocument/2006/relationships/image" Target="../media/image147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17" Type="http://schemas.openxmlformats.org/officeDocument/2006/relationships/image" Target="../media/image14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3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5" Type="http://schemas.openxmlformats.org/officeDocument/2006/relationships/image" Target="../media/image142.png"/><Relationship Id="rId10" Type="http://schemas.openxmlformats.org/officeDocument/2006/relationships/image" Target="../media/image137.png"/><Relationship Id="rId19" Type="http://schemas.openxmlformats.org/officeDocument/2006/relationships/image" Target="../media/image97.png"/><Relationship Id="rId4" Type="http://schemas.openxmlformats.org/officeDocument/2006/relationships/image" Target="../media/image52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Relationship Id="rId22" Type="http://schemas.openxmlformats.org/officeDocument/2006/relationships/image" Target="../media/image1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3" Type="http://schemas.openxmlformats.org/officeDocument/2006/relationships/image" Target="../media/image1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0" Type="http://schemas.openxmlformats.org/officeDocument/2006/relationships/image" Target="../media/image154.png"/><Relationship Id="rId4" Type="http://schemas.openxmlformats.org/officeDocument/2006/relationships/image" Target="../media/image52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26" Type="http://schemas.openxmlformats.org/officeDocument/2006/relationships/image" Target="../media/image179.png"/><Relationship Id="rId3" Type="http://schemas.openxmlformats.org/officeDocument/2006/relationships/image" Target="../media/image1.png"/><Relationship Id="rId21" Type="http://schemas.openxmlformats.org/officeDocument/2006/relationships/image" Target="../media/image174.png"/><Relationship Id="rId7" Type="http://schemas.openxmlformats.org/officeDocument/2006/relationships/image" Target="../media/image135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5" Type="http://schemas.openxmlformats.org/officeDocument/2006/relationships/image" Target="../media/image17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9.png"/><Relationship Id="rId20" Type="http://schemas.openxmlformats.org/officeDocument/2006/relationships/image" Target="../media/image1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11" Type="http://schemas.openxmlformats.org/officeDocument/2006/relationships/image" Target="../media/image164.png"/><Relationship Id="rId24" Type="http://schemas.openxmlformats.org/officeDocument/2006/relationships/image" Target="../media/image177.png"/><Relationship Id="rId5" Type="http://schemas.openxmlformats.org/officeDocument/2006/relationships/image" Target="../media/image159.png"/><Relationship Id="rId15" Type="http://schemas.openxmlformats.org/officeDocument/2006/relationships/image" Target="../media/image168.png"/><Relationship Id="rId23" Type="http://schemas.openxmlformats.org/officeDocument/2006/relationships/image" Target="../media/image176.png"/><Relationship Id="rId28" Type="http://schemas.openxmlformats.org/officeDocument/2006/relationships/image" Target="../media/image180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8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75.png"/><Relationship Id="rId27" Type="http://schemas.openxmlformats.org/officeDocument/2006/relationships/image" Target="../media/image9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openxmlformats.org/officeDocument/2006/relationships/image" Target="../media/image188.png"/><Relationship Id="rId3" Type="http://schemas.openxmlformats.org/officeDocument/2006/relationships/image" Target="../media/image1.png"/><Relationship Id="rId7" Type="http://schemas.openxmlformats.org/officeDocument/2006/relationships/image" Target="../media/image182.png"/><Relationship Id="rId12" Type="http://schemas.openxmlformats.org/officeDocument/2006/relationships/image" Target="../media/image18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186.png"/><Relationship Id="rId5" Type="http://schemas.openxmlformats.org/officeDocument/2006/relationships/image" Target="../media/image181.png"/><Relationship Id="rId10" Type="http://schemas.openxmlformats.org/officeDocument/2006/relationships/image" Target="../media/image185.png"/><Relationship Id="rId4" Type="http://schemas.openxmlformats.org/officeDocument/2006/relationships/image" Target="../media/image8.png"/><Relationship Id="rId9" Type="http://schemas.openxmlformats.org/officeDocument/2006/relationships/image" Target="../media/image184.png"/><Relationship Id="rId14" Type="http://schemas.openxmlformats.org/officeDocument/2006/relationships/image" Target="../media/image18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3" Type="http://schemas.openxmlformats.org/officeDocument/2006/relationships/image" Target="../media/image1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17" Type="http://schemas.openxmlformats.org/officeDocument/2006/relationships/image" Target="../media/image20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10" Type="http://schemas.openxmlformats.org/officeDocument/2006/relationships/image" Target="../media/image195.png"/><Relationship Id="rId4" Type="http://schemas.openxmlformats.org/officeDocument/2006/relationships/image" Target="../media/image113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161.png"/><Relationship Id="rId12" Type="http://schemas.openxmlformats.org/officeDocument/2006/relationships/image" Target="../media/image208.png"/><Relationship Id="rId17" Type="http://schemas.openxmlformats.org/officeDocument/2006/relationships/image" Target="../media/image21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11" Type="http://schemas.openxmlformats.org/officeDocument/2006/relationships/image" Target="../media/image207.png"/><Relationship Id="rId5" Type="http://schemas.openxmlformats.org/officeDocument/2006/relationships/image" Target="../media/image204.png"/><Relationship Id="rId15" Type="http://schemas.openxmlformats.org/officeDocument/2006/relationships/image" Target="../media/image210.png"/><Relationship Id="rId10" Type="http://schemas.openxmlformats.org/officeDocument/2006/relationships/image" Target="../media/image206.png"/><Relationship Id="rId4" Type="http://schemas.openxmlformats.org/officeDocument/2006/relationships/image" Target="../media/image8.png"/><Relationship Id="rId9" Type="http://schemas.openxmlformats.org/officeDocument/2006/relationships/image" Target="../media/image135.png"/><Relationship Id="rId14" Type="http://schemas.openxmlformats.org/officeDocument/2006/relationships/image" Target="../media/image20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8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1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1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52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1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12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8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Relationship Id="rId22" Type="http://schemas.openxmlformats.org/officeDocument/2006/relationships/image" Target="../media/image1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71500"/>
            <a:ext cx="5562600" cy="2222897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0" y="4375547"/>
            <a:ext cx="1562100" cy="35242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7475" y="4375547"/>
            <a:ext cx="1409700" cy="35242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0050" y="4375547"/>
            <a:ext cx="1266825" cy="35242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4870847"/>
            <a:ext cx="1590675" cy="352425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952500" y="952500"/>
            <a:ext cx="5045529" cy="2952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1" name="SK-1-text-10"/>
          <p:cNvSpPr/>
          <p:nvPr/>
        </p:nvSpPr>
        <p:spPr>
          <a:xfrm>
            <a:off x="952500" y="1323975"/>
            <a:ext cx="4800600" cy="1089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Obstructive Sleep Apnoea &amp; Snoring</a:t>
            </a:r>
            <a:endParaRPr lang="en-US" sz="3900" dirty="0"/>
          </a:p>
        </p:txBody>
      </p:sp>
      <p:sp>
        <p:nvSpPr>
          <p:cNvPr id="12" name="SK-1-text-11"/>
          <p:cNvSpPr/>
          <p:nvPr/>
        </p:nvSpPr>
        <p:spPr>
          <a:xfrm>
            <a:off x="952500" y="3175397"/>
            <a:ext cx="466338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Primary Care Training: Pathophysiology, Diagnostic Assessment, and Evidence-Based Management for GP Trainees.</a:t>
            </a:r>
            <a:endParaRPr lang="en-US" sz="1500" dirty="0"/>
          </a:p>
        </p:txBody>
      </p:sp>
      <p:sp>
        <p:nvSpPr>
          <p:cNvPr id="13" name="SK-1-text-12"/>
          <p:cNvSpPr/>
          <p:nvPr/>
        </p:nvSpPr>
        <p:spPr>
          <a:xfrm>
            <a:off x="1104900" y="4375547"/>
            <a:ext cx="2790593" cy="3524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NG202 (2021)</a:t>
            </a:r>
            <a:endParaRPr lang="en-US" sz="1050" dirty="0"/>
          </a:p>
        </p:txBody>
      </p:sp>
      <p:sp>
        <p:nvSpPr>
          <p:cNvPr id="14" name="SK-1-text-13"/>
          <p:cNvSpPr/>
          <p:nvPr/>
        </p:nvSpPr>
        <p:spPr>
          <a:xfrm>
            <a:off x="2809875" y="4375547"/>
            <a:ext cx="2215772" cy="3524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(2025)</a:t>
            </a:r>
            <a:endParaRPr lang="en-US" sz="1050" dirty="0"/>
          </a:p>
        </p:txBody>
      </p:sp>
      <p:sp>
        <p:nvSpPr>
          <p:cNvPr id="15" name="SK-1-text-14"/>
          <p:cNvSpPr/>
          <p:nvPr/>
        </p:nvSpPr>
        <p:spPr>
          <a:xfrm>
            <a:off x="4362450" y="4375547"/>
            <a:ext cx="1782278" cy="3524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BNF May 2026</a:t>
            </a:r>
            <a:endParaRPr lang="en-US" sz="1050" dirty="0"/>
          </a:p>
        </p:txBody>
      </p:sp>
      <p:sp>
        <p:nvSpPr>
          <p:cNvPr id="16" name="SK-1-text-15"/>
          <p:cNvSpPr/>
          <p:nvPr/>
        </p:nvSpPr>
        <p:spPr>
          <a:xfrm>
            <a:off x="1104900" y="4870847"/>
            <a:ext cx="1940362" cy="3524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COMPLIANCE</a:t>
            </a:r>
            <a:endParaRPr lang="en-US" sz="1050" dirty="0"/>
          </a:p>
        </p:txBody>
      </p:sp>
      <p:sp>
        <p:nvSpPr>
          <p:cNvPr id="17" name="SK-1-text-16"/>
          <p:cNvSpPr/>
          <p:nvPr/>
        </p:nvSpPr>
        <p:spPr>
          <a:xfrm>
            <a:off x="952500" y="5753100"/>
            <a:ext cx="9509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Audience: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Trainees (Postgraduate Medicine)</a:t>
            </a:r>
            <a:endParaRPr lang="en-US" sz="1200" dirty="0"/>
          </a:p>
        </p:txBody>
      </p:sp>
      <p:sp>
        <p:nvSpPr>
          <p:cNvPr id="18" name="SK-1-text-17"/>
          <p:cNvSpPr/>
          <p:nvPr/>
        </p:nvSpPr>
        <p:spPr>
          <a:xfrm>
            <a:off x="952500" y="6057900"/>
            <a:ext cx="5242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Academic Session: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382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71575"/>
            <a:ext cx="5595938" cy="2605088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00175"/>
            <a:ext cx="5138738" cy="35242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33513"/>
            <a:ext cx="238125" cy="1905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52625"/>
            <a:ext cx="142875" cy="14287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495550"/>
            <a:ext cx="142875" cy="14287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38475"/>
            <a:ext cx="142875" cy="14287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67163"/>
            <a:ext cx="5595938" cy="260508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95763"/>
            <a:ext cx="5138738" cy="35242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229100"/>
            <a:ext cx="238125" cy="1905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700588"/>
            <a:ext cx="5138738" cy="1138833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171575"/>
            <a:ext cx="5595938" cy="22860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3648075"/>
            <a:ext cx="5595938" cy="2924175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3876675"/>
            <a:ext cx="5138738" cy="35242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3910013"/>
            <a:ext cx="238125" cy="1905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4429125"/>
            <a:ext cx="142875" cy="14287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4972050"/>
            <a:ext cx="142875" cy="11430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3663" y="5300663"/>
            <a:ext cx="142875" cy="1143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3663" y="5610225"/>
            <a:ext cx="5138738" cy="56197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38913" y="5742087"/>
            <a:ext cx="154781" cy="125760"/>
          </a:xfrm>
          <a:prstGeom prst="rect">
            <a:avLst/>
          </a:prstGeom>
        </p:spPr>
      </p:pic>
      <p:sp>
        <p:nvSpPr>
          <p:cNvPr id="24" name="SK-10-text-23"/>
          <p:cNvSpPr/>
          <p:nvPr/>
        </p:nvSpPr>
        <p:spPr>
          <a:xfrm>
            <a:off x="666750" y="333375"/>
            <a:ext cx="8686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STEP 3: CPAP THERAPY</a:t>
            </a:r>
            <a:endParaRPr lang="en-US" sz="1800" dirty="0"/>
          </a:p>
        </p:txBody>
      </p:sp>
      <p:sp>
        <p:nvSpPr>
          <p:cNvPr id="25" name="SK-10-text-24"/>
          <p:cNvSpPr/>
          <p:nvPr/>
        </p:nvSpPr>
        <p:spPr>
          <a:xfrm>
            <a:off x="666750" y="714375"/>
            <a:ext cx="10858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NICE TA139 REFERENCE</a:t>
            </a:r>
            <a:endParaRPr lang="en-US" sz="900" dirty="0"/>
          </a:p>
        </p:txBody>
      </p:sp>
      <p:sp>
        <p:nvSpPr>
          <p:cNvPr id="26" name="SK-10-text-25"/>
          <p:cNvSpPr/>
          <p:nvPr/>
        </p:nvSpPr>
        <p:spPr>
          <a:xfrm>
            <a:off x="962025" y="140017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Indications (TA139)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847725" y="1905000"/>
            <a:ext cx="49006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or Severe OSAHS: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Recommended as first-line treatment if AHI ≥ 15, regardless of symptoms.</a:t>
            </a:r>
            <a:endParaRPr lang="en-US" sz="1125" dirty="0"/>
          </a:p>
        </p:txBody>
      </p:sp>
      <p:sp>
        <p:nvSpPr>
          <p:cNvPr id="28" name="SK-10-text-27"/>
          <p:cNvSpPr/>
          <p:nvPr/>
        </p:nvSpPr>
        <p:spPr>
          <a:xfrm>
            <a:off x="847725" y="2447925"/>
            <a:ext cx="49006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 OSAHS: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Recommended if AHI 5–14 AND symptoms (e.g., daytime sleepiness) significantly affect quality of life.</a:t>
            </a:r>
            <a:endParaRPr lang="en-US" sz="1125" dirty="0"/>
          </a:p>
        </p:txBody>
      </p:sp>
      <p:sp>
        <p:nvSpPr>
          <p:cNvPr id="29" name="SK-10-text-28"/>
          <p:cNvSpPr/>
          <p:nvPr/>
        </p:nvSpPr>
        <p:spPr>
          <a:xfrm>
            <a:off x="847725" y="2990850"/>
            <a:ext cx="49006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Trial Period: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initiated via specialist sleep clinics to assess response and mask fit.</a:t>
            </a:r>
            <a:endParaRPr lang="en-US" sz="1125" dirty="0"/>
          </a:p>
        </p:txBody>
      </p:sp>
      <p:sp>
        <p:nvSpPr>
          <p:cNvPr id="30" name="SK-10-text-29"/>
          <p:cNvSpPr/>
          <p:nvPr/>
        </p:nvSpPr>
        <p:spPr>
          <a:xfrm>
            <a:off x="962025" y="4195763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 of Action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752475" y="4700588"/>
            <a:ext cx="4852988" cy="11388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Positive Airway Pressure: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Delivers a constant stream of compressed air via a mask. This acts as a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"pneumatic splint"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keeping the upper airway open during sleep, preventing pharyngeal collapse and subsequent apnoeas.</a:t>
            </a:r>
            <a:endParaRPr lang="en-US" sz="1050" dirty="0"/>
          </a:p>
        </p:txBody>
      </p:sp>
      <p:sp>
        <p:nvSpPr>
          <p:cNvPr id="32" name="SK-10-text-31"/>
          <p:cNvSpPr/>
          <p:nvPr/>
        </p:nvSpPr>
        <p:spPr>
          <a:xfrm>
            <a:off x="6796088" y="3876675"/>
            <a:ext cx="53959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Benefits &amp; Compliance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6681788" y="4381500"/>
            <a:ext cx="490061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 Control: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Significant reduction in EDS, improved mood, and cognitive function.</a:t>
            </a:r>
            <a:endParaRPr lang="en-US" sz="1125" dirty="0"/>
          </a:p>
        </p:txBody>
      </p:sp>
      <p:sp>
        <p:nvSpPr>
          <p:cNvPr id="34" name="SK-10-text-33"/>
          <p:cNvSpPr/>
          <p:nvPr/>
        </p:nvSpPr>
        <p:spPr>
          <a:xfrm>
            <a:off x="6681788" y="4924425"/>
            <a:ext cx="55102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Significant reduction in </a:t>
            </a: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 Traffic Accident (RTA)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risk.</a:t>
            </a:r>
            <a:endParaRPr lang="en-US" sz="1125" dirty="0"/>
          </a:p>
        </p:txBody>
      </p:sp>
      <p:sp>
        <p:nvSpPr>
          <p:cNvPr id="35" name="SK-10-text-34"/>
          <p:cNvSpPr/>
          <p:nvPr/>
        </p:nvSpPr>
        <p:spPr>
          <a:xfrm>
            <a:off x="6681788" y="5253038"/>
            <a:ext cx="55102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Physiology: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nocturnal hypertension and cardiovascular strain.</a:t>
            </a:r>
            <a:endParaRPr lang="en-US" sz="1125" dirty="0"/>
          </a:p>
        </p:txBody>
      </p:sp>
      <p:sp>
        <p:nvSpPr>
          <p:cNvPr id="36" name="SK-10-text-35"/>
          <p:cNvSpPr/>
          <p:nvPr/>
        </p:nvSpPr>
        <p:spPr>
          <a:xfrm>
            <a:off x="6769894" y="5610225"/>
            <a:ext cx="4948238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75" b="1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Tip:</a:t>
            </a:r>
            <a:r>
              <a:rPr lang="en-US" sz="97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Common issues include dryness or mask leak. Suggest a </a:t>
            </a:r>
            <a:r>
              <a:rPr lang="en-US" sz="975" b="1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heated humidifier</a:t>
            </a:r>
            <a:r>
              <a:rPr lang="en-US" sz="97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different mask style to improve long-term compliance.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382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19200"/>
            <a:ext cx="5572125" cy="535305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43038"/>
            <a:ext cx="238125" cy="1905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47850"/>
            <a:ext cx="142875" cy="131862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584996"/>
            <a:ext cx="142875" cy="131862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322141"/>
            <a:ext cx="142875" cy="15582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19200"/>
            <a:ext cx="5572125" cy="535305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443038"/>
            <a:ext cx="238125" cy="1905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2100263"/>
            <a:ext cx="5191125" cy="40005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2981325"/>
            <a:ext cx="5191125" cy="200025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3371850"/>
            <a:ext cx="5191125" cy="88582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2250" y="3562052"/>
            <a:ext cx="166688" cy="137220"/>
          </a:xfrm>
          <a:prstGeom prst="rect">
            <a:avLst/>
          </a:prstGeom>
        </p:spPr>
      </p:pic>
      <p:sp>
        <p:nvSpPr>
          <p:cNvPr id="16" name="SK-11-text-15"/>
          <p:cNvSpPr/>
          <p:nvPr/>
        </p:nvSpPr>
        <p:spPr>
          <a:xfrm>
            <a:off x="666750" y="333375"/>
            <a:ext cx="10858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SURGICAL OPTIONS AND COMPLIANCE</a:t>
            </a:r>
            <a:endParaRPr lang="en-US" sz="1800" dirty="0"/>
          </a:p>
        </p:txBody>
      </p:sp>
      <p:sp>
        <p:nvSpPr>
          <p:cNvPr id="17" name="SK-11-text-16"/>
          <p:cNvSpPr/>
          <p:nvPr/>
        </p:nvSpPr>
        <p:spPr>
          <a:xfrm>
            <a:off x="666750" y="714375"/>
            <a:ext cx="10858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18" name="SK-11-text-17"/>
          <p:cNvSpPr/>
          <p:nvPr/>
        </p:nvSpPr>
        <p:spPr>
          <a:xfrm>
            <a:off x="923925" y="1409700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Care Interventions</a:t>
            </a:r>
            <a:endParaRPr lang="en-US" sz="1350" dirty="0"/>
          </a:p>
        </p:txBody>
      </p:sp>
      <p:sp>
        <p:nvSpPr>
          <p:cNvPr id="19" name="SK-11-text-18"/>
          <p:cNvSpPr/>
          <p:nvPr/>
        </p:nvSpPr>
        <p:spPr>
          <a:xfrm>
            <a:off x="809625" y="1809750"/>
            <a:ext cx="4953000" cy="6228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Tonsillectomy: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Primary option if large tonsils identified as the anatomical cause.
</a:t>
            </a:r>
            <a:r>
              <a:rPr lang="en-US" sz="825" b="1" dirty="0">
                <a:solidFill>
                  <a:srgbClr val="008080"/>
                </a:solidFill>
                <a:highlight>
                  <a:srgbClr val="E6F3F3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Most effective in children</a:t>
            </a:r>
            <a:endParaRPr lang="en-US" sz="1125" dirty="0"/>
          </a:p>
        </p:txBody>
      </p:sp>
      <p:sp>
        <p:nvSpPr>
          <p:cNvPr id="20" name="SK-11-text-19"/>
          <p:cNvSpPr/>
          <p:nvPr/>
        </p:nvSpPr>
        <p:spPr>
          <a:xfrm>
            <a:off x="809625" y="2546896"/>
            <a:ext cx="4953000" cy="6228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UPPP: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Uvulopalatopharyngoplasty involving removal of excess soft palate tissue.
</a:t>
            </a:r>
            <a:r>
              <a:rPr lang="en-US" sz="825" b="1" dirty="0">
                <a:solidFill>
                  <a:srgbClr val="008080"/>
                </a:solidFill>
                <a:highlight>
                  <a:srgbClr val="E6F3F3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Limited evidence in adults</a:t>
            </a:r>
            <a:endParaRPr lang="en-US" sz="1125" dirty="0"/>
          </a:p>
        </p:txBody>
      </p:sp>
      <p:sp>
        <p:nvSpPr>
          <p:cNvPr id="21" name="SK-11-text-20"/>
          <p:cNvSpPr/>
          <p:nvPr/>
        </p:nvSpPr>
        <p:spPr>
          <a:xfrm>
            <a:off x="809625" y="3284041"/>
            <a:ext cx="4953000" cy="6228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Bariatric Surgery: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Considered for patients with morbid obesity where lifestyle interventions fail.
</a:t>
            </a:r>
            <a:r>
              <a:rPr lang="en-US" sz="825" b="1" dirty="0">
                <a:solidFill>
                  <a:srgbClr val="008080"/>
                </a:solidFill>
                <a:highlight>
                  <a:srgbClr val="E6F3F3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Long-term AHI reduction</a:t>
            </a:r>
            <a:endParaRPr lang="en-US" sz="1125" dirty="0"/>
          </a:p>
        </p:txBody>
      </p:sp>
      <p:sp>
        <p:nvSpPr>
          <p:cNvPr id="22" name="SK-11-text-21"/>
          <p:cNvSpPr/>
          <p:nvPr/>
        </p:nvSpPr>
        <p:spPr>
          <a:xfrm>
            <a:off x="6781800" y="140970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CPAP Compliance &amp; Support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6429375" y="1809750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Barriers</a:t>
            </a:r>
            <a:endParaRPr lang="en-US" sz="1125" dirty="0"/>
          </a:p>
        </p:txBody>
      </p:sp>
      <p:sp>
        <p:nvSpPr>
          <p:cNvPr id="24" name="SK-11-text-23"/>
          <p:cNvSpPr/>
          <p:nvPr/>
        </p:nvSpPr>
        <p:spPr>
          <a:xfrm>
            <a:off x="6572250" y="2100263"/>
            <a:ext cx="5048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congestion, dryness, mask discomfort, and noise disturbances for partners.</a:t>
            </a:r>
            <a:endParaRPr lang="en-US" sz="1050" dirty="0"/>
          </a:p>
        </p:txBody>
      </p:sp>
      <p:sp>
        <p:nvSpPr>
          <p:cNvPr id="25" name="SK-11-text-24"/>
          <p:cNvSpPr/>
          <p:nvPr/>
        </p:nvSpPr>
        <p:spPr>
          <a:xfrm>
            <a:off x="6429375" y="2690813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Optimising Therapy</a:t>
            </a:r>
            <a:endParaRPr lang="en-US" sz="1125" dirty="0"/>
          </a:p>
        </p:txBody>
      </p:sp>
      <p:sp>
        <p:nvSpPr>
          <p:cNvPr id="26" name="SK-11-text-25"/>
          <p:cNvSpPr/>
          <p:nvPr/>
        </p:nvSpPr>
        <p:spPr>
          <a:xfrm>
            <a:off x="6572250" y="2981325"/>
            <a:ext cx="5619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of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heated humidifiers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mask fitting sessions, and early clinic follow-up.</a:t>
            </a:r>
            <a:endParaRPr lang="en-US" sz="1050" dirty="0"/>
          </a:p>
        </p:txBody>
      </p:sp>
      <p:sp>
        <p:nvSpPr>
          <p:cNvPr id="27" name="SK-11-text-26"/>
          <p:cNvSpPr/>
          <p:nvPr/>
        </p:nvSpPr>
        <p:spPr>
          <a:xfrm>
            <a:off x="6853238" y="3514725"/>
            <a:ext cx="49053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i="1" dirty="0">
                <a:solidFill>
                  <a:srgbClr val="00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Tip:</a:t>
            </a:r>
            <a:r>
              <a:rPr lang="en-US" sz="1050" i="1" dirty="0">
                <a:solidFill>
                  <a:srgbClr val="00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Compliance is safety-critical. If a patient stops CPAP, they may no longer be legally safe to drive. </a:t>
            </a:r>
            <a:r>
              <a:rPr lang="en-US" sz="1050" b="1" i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back to sleep clinic</a:t>
            </a:r>
            <a:r>
              <a:rPr lang="en-US" sz="1050" i="1" dirty="0">
                <a:solidFill>
                  <a:srgbClr val="00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side effects prevent use.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8382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71575"/>
            <a:ext cx="5126385" cy="187642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414463"/>
            <a:ext cx="190500" cy="1524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771650"/>
            <a:ext cx="178594" cy="178594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2314575"/>
            <a:ext cx="178594" cy="16475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750" y="3238500"/>
            <a:ext cx="5126385" cy="271462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" y="3519488"/>
            <a:ext cx="190500" cy="1524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350" y="3876675"/>
            <a:ext cx="4669185" cy="18478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7225" y="4281488"/>
            <a:ext cx="178594" cy="164753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7225" y="4767263"/>
            <a:ext cx="178594" cy="14287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225" y="5038725"/>
            <a:ext cx="178594" cy="14287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40735" y="1171575"/>
            <a:ext cx="6265515" cy="478155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69335" y="1452563"/>
            <a:ext cx="190500" cy="1524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69335" y="1809750"/>
            <a:ext cx="2832646" cy="1862138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12210" y="1984028"/>
            <a:ext cx="166688" cy="13722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12210" y="2228850"/>
            <a:ext cx="178594" cy="194816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12210" y="2771775"/>
            <a:ext cx="178594" cy="267891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844855" y="1809750"/>
            <a:ext cx="2832795" cy="1862138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87730" y="1984028"/>
            <a:ext cx="166688" cy="13722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987730" y="2228850"/>
            <a:ext cx="178594" cy="194816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987730" y="2771775"/>
            <a:ext cx="178594" cy="214313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869335" y="3862387"/>
            <a:ext cx="5808315" cy="1318171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869335" y="4043363"/>
            <a:ext cx="190500" cy="15240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869335" y="4637633"/>
            <a:ext cx="178594" cy="142875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869335" y="4966246"/>
            <a:ext cx="178594" cy="142875"/>
          </a:xfrm>
          <a:prstGeom prst="rect">
            <a:avLst/>
          </a:prstGeom>
        </p:spPr>
      </p:pic>
      <p:sp>
        <p:nvSpPr>
          <p:cNvPr id="29" name="SK-12-text-28"/>
          <p:cNvSpPr/>
          <p:nvPr/>
        </p:nvSpPr>
        <p:spPr>
          <a:xfrm>
            <a:off x="571500" y="285750"/>
            <a:ext cx="7680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DRIVING AND DVLA REGULATIONS</a:t>
            </a:r>
            <a:endParaRPr lang="en-US" sz="1800" dirty="0"/>
          </a:p>
        </p:txBody>
      </p:sp>
      <p:sp>
        <p:nvSpPr>
          <p:cNvPr id="30" name="SK-12-text-29"/>
          <p:cNvSpPr/>
          <p:nvPr/>
        </p:nvSpPr>
        <p:spPr>
          <a:xfrm>
            <a:off x="571500" y="66675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31" name="SK-12-text-30"/>
          <p:cNvSpPr/>
          <p:nvPr/>
        </p:nvSpPr>
        <p:spPr>
          <a:xfrm>
            <a:off x="781050" y="136207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Driving Ban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750094" y="1771650"/>
            <a:ext cx="447154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patient with </a:t>
            </a: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excessive daytime sleepiness (EDS)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from any cause </a:t>
            </a: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NOT DRIVE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until symptoms are controlled.</a:t>
            </a:r>
            <a:endParaRPr lang="en-US" sz="1125" dirty="0"/>
          </a:p>
        </p:txBody>
      </p:sp>
      <p:sp>
        <p:nvSpPr>
          <p:cNvPr id="33" name="SK-12-text-32"/>
          <p:cNvSpPr/>
          <p:nvPr/>
        </p:nvSpPr>
        <p:spPr>
          <a:xfrm>
            <a:off x="750094" y="2314575"/>
            <a:ext cx="447154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Driving is a safety-critical activity; OSAHS increases accident risk by 7-fold.</a:t>
            </a:r>
            <a:endParaRPr lang="en-US" sz="1125" dirty="0"/>
          </a:p>
        </p:txBody>
      </p:sp>
      <p:sp>
        <p:nvSpPr>
          <p:cNvPr id="34" name="SK-12-text-33"/>
          <p:cNvSpPr/>
          <p:nvPr/>
        </p:nvSpPr>
        <p:spPr>
          <a:xfrm>
            <a:off x="819150" y="346710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GP's Professional Duty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657225" y="4019550"/>
            <a:ext cx="4972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Communication &amp; Documentation</a:t>
            </a:r>
            <a:endParaRPr lang="en-US" sz="1125" dirty="0"/>
          </a:p>
        </p:txBody>
      </p:sp>
      <p:sp>
        <p:nvSpPr>
          <p:cNvPr id="36" name="SK-12-text-35"/>
          <p:cNvSpPr/>
          <p:nvPr/>
        </p:nvSpPr>
        <p:spPr>
          <a:xfrm>
            <a:off x="931069" y="4281488"/>
            <a:ext cx="410959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 of their legal duty to notify DVLA if EDS affects driving.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931069" y="4767263"/>
            <a:ext cx="7886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this advice clearly in medical notes.</a:t>
            </a:r>
            <a:endParaRPr lang="en-US" sz="1125" dirty="0"/>
          </a:p>
        </p:txBody>
      </p:sp>
      <p:sp>
        <p:nvSpPr>
          <p:cNvPr id="38" name="SK-12-text-37"/>
          <p:cNvSpPr/>
          <p:nvPr/>
        </p:nvSpPr>
        <p:spPr>
          <a:xfrm>
            <a:off x="931069" y="5038725"/>
            <a:ext cx="410959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they refuse to stop driving, GMC guidance on public interest may apply.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6174135" y="140017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Licence Category Requirements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6255097" y="1952625"/>
            <a:ext cx="29870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 1 (Car/Bike)</a:t>
            </a:r>
            <a:endParaRPr lang="en-US" sz="1050" dirty="0"/>
          </a:p>
        </p:txBody>
      </p:sp>
      <p:sp>
        <p:nvSpPr>
          <p:cNvPr id="41" name="SK-12-text-40"/>
          <p:cNvSpPr/>
          <p:nvPr/>
        </p:nvSpPr>
        <p:spPr>
          <a:xfrm>
            <a:off x="6286054" y="2228850"/>
            <a:ext cx="227305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notify DVLA if symptoms of EDS occur.</a:t>
            </a:r>
            <a:endParaRPr lang="en-US" sz="1125" dirty="0"/>
          </a:p>
        </p:txBody>
      </p:sp>
      <p:sp>
        <p:nvSpPr>
          <p:cNvPr id="42" name="SK-12-text-41"/>
          <p:cNvSpPr/>
          <p:nvPr/>
        </p:nvSpPr>
        <p:spPr>
          <a:xfrm>
            <a:off x="6286054" y="2771775"/>
            <a:ext cx="2273052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 drive if CPAP/MAD is effective and sleepiness is resolved.</a:t>
            </a:r>
            <a:endParaRPr lang="en-US" sz="1125" dirty="0"/>
          </a:p>
        </p:txBody>
      </p:sp>
      <p:sp>
        <p:nvSpPr>
          <p:cNvPr id="43" name="SK-12-text-42"/>
          <p:cNvSpPr/>
          <p:nvPr/>
        </p:nvSpPr>
        <p:spPr>
          <a:xfrm>
            <a:off x="9230618" y="1952625"/>
            <a:ext cx="2827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 2 (HGV/Bus)</a:t>
            </a:r>
            <a:endParaRPr lang="en-US" sz="1050" dirty="0"/>
          </a:p>
        </p:txBody>
      </p:sp>
      <p:sp>
        <p:nvSpPr>
          <p:cNvPr id="44" name="SK-12-text-43"/>
          <p:cNvSpPr/>
          <p:nvPr/>
        </p:nvSpPr>
        <p:spPr>
          <a:xfrm>
            <a:off x="9261574" y="2228850"/>
            <a:ext cx="227320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NOTIFY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DVLA immediately of diagnosis.</a:t>
            </a:r>
            <a:endParaRPr lang="en-US" sz="1125" dirty="0"/>
          </a:p>
        </p:txBody>
      </p:sp>
      <p:sp>
        <p:nvSpPr>
          <p:cNvPr id="45" name="SK-12-text-44"/>
          <p:cNvSpPr/>
          <p:nvPr/>
        </p:nvSpPr>
        <p:spPr>
          <a:xfrm>
            <a:off x="9261574" y="2771775"/>
            <a:ext cx="227320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Stricter compliance monitoring (CPAP downloads).</a:t>
            </a:r>
            <a:endParaRPr lang="en-US" sz="1125" dirty="0"/>
          </a:p>
        </p:txBody>
      </p:sp>
      <p:sp>
        <p:nvSpPr>
          <p:cNvPr id="46" name="SK-12-text-45"/>
          <p:cNvSpPr/>
          <p:nvPr/>
        </p:nvSpPr>
        <p:spPr>
          <a:xfrm>
            <a:off x="6174135" y="4005262"/>
            <a:ext cx="3840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Returning to the Road</a:t>
            </a:r>
            <a:endParaRPr lang="en-US" sz="1200" dirty="0"/>
          </a:p>
        </p:txBody>
      </p:sp>
      <p:sp>
        <p:nvSpPr>
          <p:cNvPr id="47" name="SK-12-text-46"/>
          <p:cNvSpPr/>
          <p:nvPr/>
        </p:nvSpPr>
        <p:spPr>
          <a:xfrm>
            <a:off x="5869335" y="4329113"/>
            <a:ext cx="632266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with OSAHS on CPAP therapy may usually continue driving once:</a:t>
            </a:r>
            <a:endParaRPr lang="en-US" sz="1050" dirty="0"/>
          </a:p>
        </p:txBody>
      </p:sp>
      <p:sp>
        <p:nvSpPr>
          <p:cNvPr id="48" name="SK-12-text-47"/>
          <p:cNvSpPr/>
          <p:nvPr/>
        </p:nvSpPr>
        <p:spPr>
          <a:xfrm>
            <a:off x="6143179" y="4637633"/>
            <a:ext cx="604882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Medical review confirms control of symptoms and adherence to treatment.</a:t>
            </a:r>
            <a:endParaRPr lang="en-US" sz="1125" dirty="0"/>
          </a:p>
        </p:txBody>
      </p:sp>
      <p:sp>
        <p:nvSpPr>
          <p:cNvPr id="49" name="SK-12-text-48"/>
          <p:cNvSpPr/>
          <p:nvPr/>
        </p:nvSpPr>
        <p:spPr>
          <a:xfrm>
            <a:off x="6143179" y="4966246"/>
            <a:ext cx="604882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Sleepiness is no longer a risk to road safety.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8382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71575"/>
            <a:ext cx="5695950" cy="2605088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400175"/>
            <a:ext cx="5238750" cy="35242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" y="1433513"/>
            <a:ext cx="238125" cy="1905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50" y="3967163"/>
            <a:ext cx="5695950" cy="2605088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" y="4195763"/>
            <a:ext cx="5238750" cy="3524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" y="4229100"/>
            <a:ext cx="238125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1171575"/>
            <a:ext cx="5695950" cy="2605088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8900" y="1400175"/>
            <a:ext cx="5238750" cy="35242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1433513"/>
            <a:ext cx="238125" cy="1905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3967163"/>
            <a:ext cx="5695950" cy="2605088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4195763"/>
            <a:ext cx="5238750" cy="35242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4229100"/>
            <a:ext cx="238125" cy="1905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5462588"/>
            <a:ext cx="5238750" cy="65722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1300" y="5615880"/>
            <a:ext cx="178594" cy="148828"/>
          </a:xfrm>
          <a:prstGeom prst="rect">
            <a:avLst/>
          </a:prstGeom>
        </p:spPr>
      </p:pic>
      <p:sp>
        <p:nvSpPr>
          <p:cNvPr id="19" name="SK-13-text-18"/>
          <p:cNvSpPr/>
          <p:nvPr/>
        </p:nvSpPr>
        <p:spPr>
          <a:xfrm>
            <a:off x="571500" y="285750"/>
            <a:ext cx="1162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CARDIOVASCULAR CONSEQUENCES OF UNTREATED OSAHS</a:t>
            </a:r>
            <a:endParaRPr lang="en-US" sz="1800" dirty="0"/>
          </a:p>
        </p:txBody>
      </p:sp>
      <p:sp>
        <p:nvSpPr>
          <p:cNvPr id="20" name="SK-13-text-19"/>
          <p:cNvSpPr/>
          <p:nvPr/>
        </p:nvSpPr>
        <p:spPr>
          <a:xfrm>
            <a:off x="571500" y="66675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1" name="SK-13-text-20"/>
          <p:cNvSpPr/>
          <p:nvPr/>
        </p:nvSpPr>
        <p:spPr>
          <a:xfrm>
            <a:off x="866775" y="140017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Hypertension</a:t>
            </a:r>
            <a:endParaRPr lang="en-US" sz="1350" dirty="0"/>
          </a:p>
        </p:txBody>
      </p:sp>
      <p:sp>
        <p:nvSpPr>
          <p:cNvPr id="22" name="SK-13-text-21"/>
          <p:cNvSpPr/>
          <p:nvPr/>
        </p:nvSpPr>
        <p:spPr>
          <a:xfrm>
            <a:off x="781050" y="1905000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Well-established causal relationship; risk increases with OSAHS severity.</a:t>
            </a:r>
            <a:endParaRPr lang="en-US" sz="1200" dirty="0"/>
          </a:p>
        </p:txBody>
      </p:sp>
      <p:sp>
        <p:nvSpPr>
          <p:cNvPr id="23" name="SK-13-text-22"/>
          <p:cNvSpPr/>
          <p:nvPr/>
        </p:nvSpPr>
        <p:spPr>
          <a:xfrm>
            <a:off x="781050" y="2476500"/>
            <a:ext cx="1093489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Loss of normal nocturnal BP "dipping" due to repeated arousals.</a:t>
            </a:r>
            <a:endParaRPr lang="en-US" sz="1200" dirty="0"/>
          </a:p>
        </p:txBody>
      </p:sp>
      <p:sp>
        <p:nvSpPr>
          <p:cNvPr id="24" name="SK-13-text-23"/>
          <p:cNvSpPr/>
          <p:nvPr/>
        </p:nvSpPr>
        <p:spPr>
          <a:xfrm>
            <a:off x="781050" y="2819400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 association with </a:t>
            </a:r>
            <a:r>
              <a:rPr lang="en-US" sz="120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Resistant Hypertension</a:t>
            </a: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(failure of 3+ meds).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866775" y="4195763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Cardiac &amp; Cerebrovascular</a:t>
            </a:r>
            <a:endParaRPr lang="en-US" sz="1350" dirty="0"/>
          </a:p>
        </p:txBody>
      </p:sp>
      <p:sp>
        <p:nvSpPr>
          <p:cNvPr id="26" name="SK-13-text-25"/>
          <p:cNvSpPr/>
          <p:nvPr/>
        </p:nvSpPr>
        <p:spPr>
          <a:xfrm>
            <a:off x="781050" y="4700588"/>
            <a:ext cx="11410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Strongly associated with </a:t>
            </a:r>
            <a:r>
              <a:rPr lang="en-US" sz="120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Atrial Fibrillation</a:t>
            </a: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other dysrhythmias.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781050" y="5043488"/>
            <a:ext cx="1093489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risk of Ischaemic Stroke and Coronary Artery Disease.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781050" y="5386388"/>
            <a:ext cx="114109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Intermittent hypoxaemia triggers oxidative stress and inflammation.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6791325" y="140017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Pulmonary &amp; Right Heart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6705600" y="190500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nocturnal hypoxia leads to </a:t>
            </a:r>
            <a:r>
              <a:rPr lang="en-US" sz="120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Pulmonary Hypertension</a:t>
            </a: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6705600" y="224790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Potential development of </a:t>
            </a:r>
            <a:r>
              <a:rPr lang="en-US" sz="120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 Pulmonale</a:t>
            </a: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(Right Heart Failure).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6705600" y="259080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Symptoms: Peripheral oedema, raised JVP, and unrefreshing sleep.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6791325" y="4195763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 &amp; Safety Risks</a:t>
            </a:r>
            <a:endParaRPr lang="en-US" sz="1350" dirty="0"/>
          </a:p>
        </p:txBody>
      </p:sp>
      <p:sp>
        <p:nvSpPr>
          <p:cNvPr id="34" name="SK-13-text-33"/>
          <p:cNvSpPr/>
          <p:nvPr/>
        </p:nvSpPr>
        <p:spPr>
          <a:xfrm>
            <a:off x="6705600" y="4700588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Association with Metabolic Syndrome and Insulin Resistance.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6705600" y="5043488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7x Increased Risk</a:t>
            </a:r>
            <a:r>
              <a:rPr lang="en-US" sz="120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road traffic accidents (RTA).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6846094" y="5576888"/>
            <a:ext cx="49339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Untreated OSAHS is linked to significantly increased all-cause mortality.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14300"/>
            <a:ext cx="11620500" cy="771525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038225"/>
            <a:ext cx="5695950" cy="2700338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302990"/>
            <a:ext cx="261937" cy="21342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" y="1781175"/>
            <a:ext cx="76200" cy="762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" y="2367855"/>
            <a:ext cx="76200" cy="762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750" y="3929063"/>
            <a:ext cx="5695950" cy="2700338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" y="4193828"/>
            <a:ext cx="261937" cy="21342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350" y="4672013"/>
            <a:ext cx="76200" cy="762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" y="5258693"/>
            <a:ext cx="76200" cy="762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038225"/>
            <a:ext cx="5695950" cy="2719388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1255365"/>
            <a:ext cx="261937" cy="21342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1733550"/>
            <a:ext cx="76200" cy="762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2320230"/>
            <a:ext cx="76200" cy="7620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2906911"/>
            <a:ext cx="76200" cy="762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3910013"/>
            <a:ext cx="5695950" cy="2719388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4127153"/>
            <a:ext cx="261937" cy="21342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4605338"/>
            <a:ext cx="76200" cy="7620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5192018"/>
            <a:ext cx="76200" cy="7620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5778698"/>
            <a:ext cx="76200" cy="76200"/>
          </a:xfrm>
          <a:prstGeom prst="rect">
            <a:avLst/>
          </a:prstGeom>
        </p:spPr>
      </p:pic>
      <p:sp>
        <p:nvSpPr>
          <p:cNvPr id="22" name="SK-14-text-21"/>
          <p:cNvSpPr/>
          <p:nvPr/>
        </p:nvSpPr>
        <p:spPr>
          <a:xfrm>
            <a:off x="571500" y="228600"/>
            <a:ext cx="85039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 AND TOP CLINICAL TIPS</a:t>
            </a:r>
            <a:endParaRPr lang="en-US" sz="1800" dirty="0"/>
          </a:p>
        </p:txBody>
      </p:sp>
      <p:sp>
        <p:nvSpPr>
          <p:cNvPr id="23" name="SK-14-text-22"/>
          <p:cNvSpPr/>
          <p:nvPr/>
        </p:nvSpPr>
        <p:spPr>
          <a:xfrm>
            <a:off x="571500" y="600075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4" name="SK-14-text-23"/>
          <p:cNvSpPr/>
          <p:nvPr/>
        </p:nvSpPr>
        <p:spPr>
          <a:xfrm>
            <a:off x="890588" y="126682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Safety Red Flags</a:t>
            </a:r>
            <a:endParaRPr lang="en-US" sz="1500" dirty="0"/>
          </a:p>
        </p:txBody>
      </p:sp>
      <p:sp>
        <p:nvSpPr>
          <p:cNvPr id="25" name="SK-14-text-24"/>
          <p:cNvSpPr/>
          <p:nvPr/>
        </p:nvSpPr>
        <p:spPr>
          <a:xfrm>
            <a:off x="704850" y="1704975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EDS: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Excessive sleepiness causing immediate driving or occupational safety risks.</a:t>
            </a:r>
            <a:endParaRPr lang="en-US" sz="1275" dirty="0"/>
          </a:p>
        </p:txBody>
      </p:sp>
      <p:sp>
        <p:nvSpPr>
          <p:cNvPr id="26" name="SK-14-text-25"/>
          <p:cNvSpPr/>
          <p:nvPr/>
        </p:nvSpPr>
        <p:spPr>
          <a:xfrm>
            <a:off x="704850" y="2291655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OSA Triad: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Witnessed apnoeas combined with obesity and persistent daytime fatigue.</a:t>
            </a:r>
            <a:endParaRPr lang="en-US" sz="1275" dirty="0"/>
          </a:p>
        </p:txBody>
      </p:sp>
      <p:sp>
        <p:nvSpPr>
          <p:cNvPr id="27" name="SK-14-text-26"/>
          <p:cNvSpPr/>
          <p:nvPr/>
        </p:nvSpPr>
        <p:spPr>
          <a:xfrm>
            <a:off x="890588" y="4157663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Complications</a:t>
            </a:r>
            <a:endParaRPr lang="en-US" sz="1500" dirty="0"/>
          </a:p>
        </p:txBody>
      </p:sp>
      <p:sp>
        <p:nvSpPr>
          <p:cNvPr id="28" name="SK-14-text-27"/>
          <p:cNvSpPr/>
          <p:nvPr/>
        </p:nvSpPr>
        <p:spPr>
          <a:xfrm>
            <a:off x="704850" y="4595813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 Pulmonale: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Signs of right heart failure (peripheral oedema, raised JVP).</a:t>
            </a:r>
            <a:endParaRPr lang="en-US" sz="1275" dirty="0"/>
          </a:p>
        </p:txBody>
      </p:sp>
      <p:sp>
        <p:nvSpPr>
          <p:cNvPr id="29" name="SK-14-text-28"/>
          <p:cNvSpPr/>
          <p:nvPr/>
        </p:nvSpPr>
        <p:spPr>
          <a:xfrm>
            <a:off x="704850" y="5182493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Endocrine Triggers: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Suspected hypothyroidism or acromegaly as the underlying cause.</a:t>
            </a:r>
            <a:endParaRPr lang="en-US" sz="1275" dirty="0"/>
          </a:p>
        </p:txBody>
      </p:sp>
      <p:sp>
        <p:nvSpPr>
          <p:cNvPr id="30" name="SK-14-text-29"/>
          <p:cNvSpPr/>
          <p:nvPr/>
        </p:nvSpPr>
        <p:spPr>
          <a:xfrm>
            <a:off x="6815138" y="1219200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Wisdom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6629400" y="1657350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Slim OSA: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Up to 1/3 of patients have a BMI &lt;25; do not rely on obesity for diagnosis.</a:t>
            </a:r>
            <a:endParaRPr lang="en-US" sz="1275" dirty="0"/>
          </a:p>
        </p:txBody>
      </p:sp>
      <p:sp>
        <p:nvSpPr>
          <p:cNvPr id="32" name="SK-14-text-31"/>
          <p:cNvSpPr/>
          <p:nvPr/>
        </p:nvSpPr>
        <p:spPr>
          <a:xfrm>
            <a:off x="6629400" y="2244030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 Screening: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ESS + STOP-Bang together to maximize detection sensitivity.</a:t>
            </a:r>
            <a:endParaRPr lang="en-US" sz="1275" dirty="0"/>
          </a:p>
        </p:txBody>
      </p:sp>
      <p:sp>
        <p:nvSpPr>
          <p:cNvPr id="33" name="SK-14-text-32"/>
          <p:cNvSpPr/>
          <p:nvPr/>
        </p:nvSpPr>
        <p:spPr>
          <a:xfrm>
            <a:off x="6629400" y="2830711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 TSH: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check thyroid function as it is a highly treatable cause of OSA.</a:t>
            </a:r>
            <a:endParaRPr lang="en-US" sz="1275" dirty="0"/>
          </a:p>
        </p:txBody>
      </p:sp>
      <p:sp>
        <p:nvSpPr>
          <p:cNvPr id="34" name="SK-14-text-33"/>
          <p:cNvSpPr/>
          <p:nvPr/>
        </p:nvSpPr>
        <p:spPr>
          <a:xfrm>
            <a:off x="6815138" y="4090987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&amp; Legal</a:t>
            </a:r>
            <a:endParaRPr lang="en-US" sz="1500" dirty="0"/>
          </a:p>
        </p:txBody>
      </p:sp>
      <p:sp>
        <p:nvSpPr>
          <p:cNvPr id="35" name="SK-14-text-34"/>
          <p:cNvSpPr/>
          <p:nvPr/>
        </p:nvSpPr>
        <p:spPr>
          <a:xfrm>
            <a:off x="6629400" y="4529138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Duty: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Advise all EDS patients to notify DVLA and </a:t>
            </a: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this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notes.</a:t>
            </a:r>
            <a:endParaRPr lang="en-US" sz="1275" dirty="0"/>
          </a:p>
        </p:txBody>
      </p:sp>
      <p:sp>
        <p:nvSpPr>
          <p:cNvPr id="36" name="SK-14-text-35"/>
          <p:cNvSpPr/>
          <p:nvPr/>
        </p:nvSpPr>
        <p:spPr>
          <a:xfrm>
            <a:off x="6629400" y="5115818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Impactful Changes: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Weight loss and alcohol reduction are the most effective lifestyle interventions.</a:t>
            </a:r>
            <a:endParaRPr lang="en-US" sz="1275" dirty="0"/>
          </a:p>
        </p:txBody>
      </p:sp>
      <p:sp>
        <p:nvSpPr>
          <p:cNvPr id="37" name="SK-14-text-36"/>
          <p:cNvSpPr/>
          <p:nvPr/>
        </p:nvSpPr>
        <p:spPr>
          <a:xfrm>
            <a:off x="6629400" y="5702498"/>
            <a:ext cx="5048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Device Choice:</a:t>
            </a:r>
            <a:r>
              <a:rPr lang="en-US" sz="12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CPAP is gold standard for moderate/severe; MAD for snoring/mild cases.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8382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71575"/>
            <a:ext cx="5667375" cy="2605088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433513"/>
            <a:ext cx="238125" cy="1905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" y="1847850"/>
            <a:ext cx="142875" cy="131862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" y="2419350"/>
            <a:ext cx="142875" cy="142875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" y="2990850"/>
            <a:ext cx="142875" cy="14287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750" y="3967163"/>
            <a:ext cx="5667375" cy="2605088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350" y="4229100"/>
            <a:ext cx="238125" cy="1905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" y="4643438"/>
            <a:ext cx="142875" cy="122337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4350" y="5214938"/>
            <a:ext cx="142875" cy="14287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" y="5786438"/>
            <a:ext cx="142875" cy="122337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71575"/>
            <a:ext cx="5667375" cy="22860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648075"/>
            <a:ext cx="5667375" cy="2924175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910013"/>
            <a:ext cx="238125" cy="1905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324350"/>
            <a:ext cx="142875" cy="142875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895850"/>
            <a:ext cx="142875" cy="142875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5467350"/>
            <a:ext cx="142875" cy="142875"/>
          </a:xfrm>
          <a:prstGeom prst="rect">
            <a:avLst/>
          </a:prstGeom>
        </p:spPr>
      </p:pic>
      <p:sp>
        <p:nvSpPr>
          <p:cNvPr id="21" name="SK-15-text-20"/>
          <p:cNvSpPr/>
          <p:nvPr/>
        </p:nvSpPr>
        <p:spPr>
          <a:xfrm>
            <a:off x="571500" y="285750"/>
            <a:ext cx="74066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PEARLS FOR AKT AND SCA</a:t>
            </a:r>
            <a:endParaRPr lang="en-US" sz="1800" dirty="0"/>
          </a:p>
        </p:txBody>
      </p:sp>
      <p:sp>
        <p:nvSpPr>
          <p:cNvPr id="22" name="SK-15-text-21"/>
          <p:cNvSpPr/>
          <p:nvPr/>
        </p:nvSpPr>
        <p:spPr>
          <a:xfrm>
            <a:off x="571500" y="66675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3" name="SK-15-text-22"/>
          <p:cNvSpPr/>
          <p:nvPr/>
        </p:nvSpPr>
        <p:spPr>
          <a:xfrm>
            <a:off x="866775" y="140017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Diagnostic Thresholds</a:t>
            </a:r>
            <a:endParaRPr lang="en-US" sz="1350" dirty="0"/>
          </a:p>
        </p:txBody>
      </p:sp>
      <p:sp>
        <p:nvSpPr>
          <p:cNvPr id="24" name="SK-15-text-23"/>
          <p:cNvSpPr/>
          <p:nvPr/>
        </p:nvSpPr>
        <p:spPr>
          <a:xfrm>
            <a:off x="752475" y="1800225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 ≥10: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for sleep study. </a:t>
            </a: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 ≥16: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 probability of significant EDS.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752475" y="2371725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AHI ≥15: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Moderate/Severe OSAHS. CPAP is the first-line gold standard treatment.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752475" y="2943225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2025: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ESS + STOP-Bang together for maximum screening sensitivity.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866775" y="4195763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Clinical Nuances</a:t>
            </a:r>
            <a:endParaRPr lang="en-US" sz="1350" dirty="0"/>
          </a:p>
        </p:txBody>
      </p:sp>
      <p:sp>
        <p:nvSpPr>
          <p:cNvPr id="28" name="SK-15-text-27"/>
          <p:cNvSpPr/>
          <p:nvPr/>
        </p:nvSpPr>
        <p:spPr>
          <a:xfrm>
            <a:off x="752475" y="4595813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Fallacy: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Up to 1/3 of OSAHS sufferers have a healthy BMI (&lt;25).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752475" y="5167313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Reversible Causes: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check TSH; hypothyroidism is a common treatable trigger.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752475" y="5738813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Mandibular Advancement: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Evidence-based for snoring and mild OSA.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6819900" y="3876675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Safety &amp; Communication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6705600" y="4276725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Duty: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Must advise patients with EDS to stop driving and notify DVLA. </a:t>
            </a: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this advice clearly.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6705600" y="4848225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Phrase: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"Losing just 10% of your body weight can significantly improve your breathing at night."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6705600" y="5419725"/>
            <a:ext cx="4972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CPAP Brief: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"The machine uses gentle air pressure to act like a splint, keeping your airway open while you sleep."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8382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71575"/>
            <a:ext cx="5691188" cy="2704802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62075"/>
            <a:ext cx="5310188" cy="33337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403003"/>
            <a:ext cx="214313" cy="17532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50" y="4066877"/>
            <a:ext cx="5691188" cy="250537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257377"/>
            <a:ext cx="5310188" cy="333375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4298305"/>
            <a:ext cx="214313" cy="17532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171575"/>
            <a:ext cx="5691188" cy="26670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563" y="1362075"/>
            <a:ext cx="5295900" cy="226695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4029075"/>
            <a:ext cx="5691188" cy="254317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4219575"/>
            <a:ext cx="2229892" cy="390525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35454" y="4219575"/>
            <a:ext cx="3080296" cy="390525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4610100"/>
            <a:ext cx="2229892" cy="42862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5454" y="4610100"/>
            <a:ext cx="3080296" cy="428625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5038725"/>
            <a:ext cx="2229892" cy="428625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5454" y="5038725"/>
            <a:ext cx="3080296" cy="42862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5467350"/>
            <a:ext cx="2229892" cy="428625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5454" y="5467350"/>
            <a:ext cx="3080296" cy="428625"/>
          </a:xfrm>
          <a:prstGeom prst="rect">
            <a:avLst/>
          </a:prstGeom>
        </p:spPr>
      </p:pic>
      <p:sp>
        <p:nvSpPr>
          <p:cNvPr id="22" name="SK-2-text-21"/>
          <p:cNvSpPr/>
          <p:nvPr/>
        </p:nvSpPr>
        <p:spPr>
          <a:xfrm>
            <a:off x="571500" y="285750"/>
            <a:ext cx="106984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DEFINITIONS AND SEVERITY CLASSIFICATION</a:t>
            </a:r>
            <a:endParaRPr lang="en-US" sz="1800" dirty="0"/>
          </a:p>
        </p:txBody>
      </p:sp>
      <p:sp>
        <p:nvSpPr>
          <p:cNvPr id="23" name="SK-2-text-22"/>
          <p:cNvSpPr/>
          <p:nvPr/>
        </p:nvSpPr>
        <p:spPr>
          <a:xfrm>
            <a:off x="571500" y="66675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4" name="SK-2-text-23"/>
          <p:cNvSpPr/>
          <p:nvPr/>
        </p:nvSpPr>
        <p:spPr>
          <a:xfrm>
            <a:off x="804863" y="1362075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Events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476250" y="1809750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Snoring</a:t>
            </a:r>
            <a:endParaRPr lang="en-US" sz="1125" dirty="0"/>
          </a:p>
        </p:txBody>
      </p:sp>
      <p:sp>
        <p:nvSpPr>
          <p:cNvPr id="26" name="SK-2-text-25"/>
          <p:cNvSpPr/>
          <p:nvPr/>
        </p:nvSpPr>
        <p:spPr>
          <a:xfrm>
            <a:off x="476250" y="2009775"/>
            <a:ext cx="53101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Noise from partial upper airway obstruction; vibration of soft palate and pharyngeal walls. Often non-pathological.</a:t>
            </a:r>
            <a:endParaRPr lang="en-US" sz="1050" dirty="0"/>
          </a:p>
        </p:txBody>
      </p:sp>
      <p:sp>
        <p:nvSpPr>
          <p:cNvPr id="27" name="SK-2-text-26"/>
          <p:cNvSpPr/>
          <p:nvPr/>
        </p:nvSpPr>
        <p:spPr>
          <a:xfrm>
            <a:off x="476250" y="2497336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Apnoea</a:t>
            </a:r>
            <a:endParaRPr lang="en-US" sz="1125" dirty="0"/>
          </a:p>
        </p:txBody>
      </p:sp>
      <p:sp>
        <p:nvSpPr>
          <p:cNvPr id="28" name="SK-2-text-27"/>
          <p:cNvSpPr/>
          <p:nvPr/>
        </p:nvSpPr>
        <p:spPr>
          <a:xfrm>
            <a:off x="476250" y="2697361"/>
            <a:ext cx="106146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cessation of nasal/oral airflow for at least 10 seconds.</a:t>
            </a:r>
            <a:endParaRPr lang="en-US" sz="1050" dirty="0"/>
          </a:p>
        </p:txBody>
      </p:sp>
      <p:sp>
        <p:nvSpPr>
          <p:cNvPr id="29" name="SK-2-text-28"/>
          <p:cNvSpPr/>
          <p:nvPr/>
        </p:nvSpPr>
        <p:spPr>
          <a:xfrm>
            <a:off x="476250" y="2998291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Hypopnoea</a:t>
            </a:r>
            <a:endParaRPr lang="en-US" sz="1125" dirty="0"/>
          </a:p>
        </p:txBody>
      </p:sp>
      <p:sp>
        <p:nvSpPr>
          <p:cNvPr id="30" name="SK-2-text-29"/>
          <p:cNvSpPr/>
          <p:nvPr/>
        </p:nvSpPr>
        <p:spPr>
          <a:xfrm>
            <a:off x="476250" y="3198316"/>
            <a:ext cx="53101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≥30–50% reduction in ventilation from baseline, associated with oxygen desaturation or arousal.</a:t>
            </a:r>
            <a:endParaRPr lang="en-US" sz="1050" dirty="0"/>
          </a:p>
        </p:txBody>
      </p:sp>
      <p:sp>
        <p:nvSpPr>
          <p:cNvPr id="31" name="SK-2-text-30"/>
          <p:cNvSpPr/>
          <p:nvPr/>
        </p:nvSpPr>
        <p:spPr>
          <a:xfrm>
            <a:off x="804863" y="4257377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Syndrome (OSAHS)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476250" y="4705052"/>
            <a:ext cx="7372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Obstructive Sleep Apnoea/Hypopnoea Syndrome</a:t>
            </a:r>
            <a:endParaRPr lang="en-US" sz="1125" dirty="0"/>
          </a:p>
        </p:txBody>
      </p:sp>
      <p:sp>
        <p:nvSpPr>
          <p:cNvPr id="33" name="SK-2-text-32"/>
          <p:cNvSpPr/>
          <p:nvPr/>
        </p:nvSpPr>
        <p:spPr>
          <a:xfrm>
            <a:off x="476250" y="4905077"/>
            <a:ext cx="53101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Recurrent episodes of upper airway collapse during sleep causing apnoeas/hypopnoeas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plus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clinical symptoms (e.g., EDS).</a:t>
            </a:r>
            <a:endParaRPr lang="en-US" sz="1050" dirty="0"/>
          </a:p>
        </p:txBody>
      </p:sp>
      <p:sp>
        <p:nvSpPr>
          <p:cNvPr id="34" name="SK-2-text-33"/>
          <p:cNvSpPr/>
          <p:nvPr/>
        </p:nvSpPr>
        <p:spPr>
          <a:xfrm>
            <a:off x="476250" y="5392638"/>
            <a:ext cx="5310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Apnoea-Hypopnoea Index (AHI)</a:t>
            </a:r>
            <a:endParaRPr lang="en-US" sz="1125" dirty="0"/>
          </a:p>
        </p:txBody>
      </p:sp>
      <p:sp>
        <p:nvSpPr>
          <p:cNvPr id="35" name="SK-2-text-34"/>
          <p:cNvSpPr/>
          <p:nvPr/>
        </p:nvSpPr>
        <p:spPr>
          <a:xfrm>
            <a:off x="476250" y="5592663"/>
            <a:ext cx="105613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total number of apnoea and hypopnoea events per hour of sleep.</a:t>
            </a:r>
            <a:endParaRPr lang="en-US" sz="1050" dirty="0"/>
          </a:p>
        </p:txBody>
      </p:sp>
      <p:sp>
        <p:nvSpPr>
          <p:cNvPr id="36" name="SK-2-text-35"/>
          <p:cNvSpPr/>
          <p:nvPr/>
        </p:nvSpPr>
        <p:spPr>
          <a:xfrm>
            <a:off x="6500813" y="4219575"/>
            <a:ext cx="2039392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Severity</a:t>
            </a:r>
            <a:endParaRPr lang="en-US" sz="1050" dirty="0"/>
          </a:p>
        </p:txBody>
      </p:sp>
      <p:sp>
        <p:nvSpPr>
          <p:cNvPr id="37" name="SK-2-text-36"/>
          <p:cNvSpPr/>
          <p:nvPr/>
        </p:nvSpPr>
        <p:spPr>
          <a:xfrm>
            <a:off x="8730704" y="4219575"/>
            <a:ext cx="345284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AHI Range (Events/Hour)</a:t>
            </a:r>
            <a:endParaRPr lang="en-US" sz="1050" dirty="0"/>
          </a:p>
        </p:txBody>
      </p:sp>
      <p:sp>
        <p:nvSpPr>
          <p:cNvPr id="38" name="SK-2-text-37"/>
          <p:cNvSpPr/>
          <p:nvPr/>
        </p:nvSpPr>
        <p:spPr>
          <a:xfrm>
            <a:off x="6500813" y="4610100"/>
            <a:ext cx="203939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 OSAHS</a:t>
            </a:r>
            <a:endParaRPr lang="en-US" sz="1050" dirty="0"/>
          </a:p>
        </p:txBody>
      </p:sp>
      <p:sp>
        <p:nvSpPr>
          <p:cNvPr id="39" name="SK-2-text-38"/>
          <p:cNvSpPr/>
          <p:nvPr/>
        </p:nvSpPr>
        <p:spPr>
          <a:xfrm>
            <a:off x="8730704" y="4610100"/>
            <a:ext cx="288979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– 14</a:t>
            </a:r>
            <a:endParaRPr lang="en-US" sz="1050" dirty="0"/>
          </a:p>
        </p:txBody>
      </p:sp>
      <p:sp>
        <p:nvSpPr>
          <p:cNvPr id="40" name="SK-2-text-39"/>
          <p:cNvSpPr/>
          <p:nvPr/>
        </p:nvSpPr>
        <p:spPr>
          <a:xfrm>
            <a:off x="6500813" y="5038725"/>
            <a:ext cx="204889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9E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OSAHS</a:t>
            </a:r>
            <a:endParaRPr lang="en-US" sz="1050" dirty="0"/>
          </a:p>
        </p:txBody>
      </p:sp>
      <p:sp>
        <p:nvSpPr>
          <p:cNvPr id="41" name="SK-2-text-40"/>
          <p:cNvSpPr/>
          <p:nvPr/>
        </p:nvSpPr>
        <p:spPr>
          <a:xfrm>
            <a:off x="8730704" y="5038725"/>
            <a:ext cx="288979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– 30</a:t>
            </a:r>
            <a:endParaRPr lang="en-US" sz="1050" dirty="0"/>
          </a:p>
        </p:txBody>
      </p:sp>
      <p:sp>
        <p:nvSpPr>
          <p:cNvPr id="42" name="SK-2-text-41"/>
          <p:cNvSpPr/>
          <p:nvPr/>
        </p:nvSpPr>
        <p:spPr>
          <a:xfrm>
            <a:off x="6500813" y="5467350"/>
            <a:ext cx="203939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OSAHS</a:t>
            </a:r>
            <a:endParaRPr lang="en-US" sz="1050" dirty="0"/>
          </a:p>
        </p:txBody>
      </p:sp>
      <p:sp>
        <p:nvSpPr>
          <p:cNvPr id="43" name="SK-2-text-42"/>
          <p:cNvSpPr/>
          <p:nvPr/>
        </p:nvSpPr>
        <p:spPr>
          <a:xfrm>
            <a:off x="8730704" y="5467350"/>
            <a:ext cx="288979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 30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8382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71575"/>
            <a:ext cx="5695950" cy="540067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400175"/>
            <a:ext cx="5238750" cy="3524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" y="1433513"/>
            <a:ext cx="238125" cy="1905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" y="3019425"/>
            <a:ext cx="5238750" cy="20955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" y="5210175"/>
            <a:ext cx="5238750" cy="7429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5406628"/>
            <a:ext cx="190500" cy="1524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9825" y="1171575"/>
            <a:ext cx="5686425" cy="3525589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8425" y="1400175"/>
            <a:ext cx="5229225" cy="35242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8425" y="1433513"/>
            <a:ext cx="238125" cy="1905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8425" y="2002631"/>
            <a:ext cx="2019300" cy="20955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58225" y="1990725"/>
            <a:ext cx="3019425" cy="947737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01100" y="2172593"/>
            <a:ext cx="178594" cy="14882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58225" y="3119438"/>
            <a:ext cx="142875" cy="11430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58225" y="3395663"/>
            <a:ext cx="142875" cy="1143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58225" y="3671888"/>
            <a:ext cx="142875" cy="142875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9825" y="4887664"/>
            <a:ext cx="5686425" cy="1684586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8425" y="5602932"/>
            <a:ext cx="285750" cy="253901"/>
          </a:xfrm>
          <a:prstGeom prst="rect">
            <a:avLst/>
          </a:prstGeom>
        </p:spPr>
      </p:pic>
      <p:sp>
        <p:nvSpPr>
          <p:cNvPr id="21" name="SK-3-text-20"/>
          <p:cNvSpPr/>
          <p:nvPr/>
        </p:nvSpPr>
        <p:spPr>
          <a:xfrm>
            <a:off x="571500" y="285750"/>
            <a:ext cx="74066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EPIDEMIOLOGY AND PREVALENCE</a:t>
            </a:r>
            <a:endParaRPr lang="en-US" sz="1800" dirty="0"/>
          </a:p>
        </p:txBody>
      </p:sp>
      <p:sp>
        <p:nvSpPr>
          <p:cNvPr id="22" name="SK-3-text-21"/>
          <p:cNvSpPr/>
          <p:nvPr/>
        </p:nvSpPr>
        <p:spPr>
          <a:xfrm>
            <a:off x="571500" y="66675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3" name="SK-3-text-22"/>
          <p:cNvSpPr/>
          <p:nvPr/>
        </p:nvSpPr>
        <p:spPr>
          <a:xfrm>
            <a:off x="866775" y="140017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PREVALENCE STATISTICS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514350" y="1895475"/>
            <a:ext cx="11734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~4%</a:t>
            </a:r>
            <a:endParaRPr lang="en-US" sz="2100" dirty="0"/>
          </a:p>
        </p:txBody>
      </p:sp>
      <p:sp>
        <p:nvSpPr>
          <p:cNvPr id="25" name="SK-3-text-24"/>
          <p:cNvSpPr/>
          <p:nvPr/>
        </p:nvSpPr>
        <p:spPr>
          <a:xfrm>
            <a:off x="1419225" y="1995487"/>
            <a:ext cx="4114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Middle-aged Men affected</a:t>
            </a:r>
            <a:endParaRPr lang="en-US" sz="1125" dirty="0"/>
          </a:p>
        </p:txBody>
      </p:sp>
      <p:sp>
        <p:nvSpPr>
          <p:cNvPr id="26" name="SK-3-text-25"/>
          <p:cNvSpPr/>
          <p:nvPr/>
        </p:nvSpPr>
        <p:spPr>
          <a:xfrm>
            <a:off x="514350" y="2409825"/>
            <a:ext cx="11734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~2%</a:t>
            </a:r>
            <a:endParaRPr lang="en-US" sz="2100" dirty="0"/>
          </a:p>
        </p:txBody>
      </p:sp>
      <p:sp>
        <p:nvSpPr>
          <p:cNvPr id="27" name="SK-3-text-26"/>
          <p:cNvSpPr/>
          <p:nvPr/>
        </p:nvSpPr>
        <p:spPr>
          <a:xfrm>
            <a:off x="1419225" y="2509838"/>
            <a:ext cx="4457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Middle-aged Women affected</a:t>
            </a:r>
            <a:endParaRPr lang="en-US" sz="1125" dirty="0"/>
          </a:p>
        </p:txBody>
      </p:sp>
      <p:sp>
        <p:nvSpPr>
          <p:cNvPr id="28" name="SK-3-text-27"/>
          <p:cNvSpPr/>
          <p:nvPr/>
        </p:nvSpPr>
        <p:spPr>
          <a:xfrm>
            <a:off x="923925" y="5353050"/>
            <a:ext cx="495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Prevalence is similar to Type 1 Diabetes; however, underdiagnosis remains a significant hurdle in primary care.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6800850" y="140017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"SLIM OSA" PARADOX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9055894" y="2133600"/>
            <a:ext cx="3086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Rhetorical Focus: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8801100" y="2395538"/>
            <a:ext cx="27336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"Why does a BMI under 25 not rule out OSA?"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8896350" y="3081338"/>
            <a:ext cx="3295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in 3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sufferers have a BMI &lt; 25.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8896350" y="3357563"/>
            <a:ext cx="3295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Peak age range: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40–60 years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4" name="SK-3-text-33"/>
          <p:cNvSpPr/>
          <p:nvPr/>
        </p:nvSpPr>
        <p:spPr>
          <a:xfrm>
            <a:off x="8896350" y="3633788"/>
            <a:ext cx="2781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index of suspicion required for non-obese patients.</a:t>
            </a:r>
            <a:endParaRPr lang="en-US" sz="1125" dirty="0"/>
          </a:p>
        </p:txBody>
      </p:sp>
      <p:sp>
        <p:nvSpPr>
          <p:cNvPr id="35" name="SK-3-text-34"/>
          <p:cNvSpPr/>
          <p:nvPr/>
        </p:nvSpPr>
        <p:spPr>
          <a:xfrm>
            <a:off x="6877050" y="5529858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Tip: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rely solely on obesity as a screening filter. One-third of your OSAHS caseload will be patients of normal weight.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8382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076325"/>
            <a:ext cx="5691188" cy="14923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584275"/>
            <a:ext cx="476250" cy="47625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13" y="1727150"/>
            <a:ext cx="238125" cy="1905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0" y="2758827"/>
            <a:ext cx="166688" cy="13722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750" y="3006775"/>
            <a:ext cx="5691188" cy="14923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3514725"/>
            <a:ext cx="476250" cy="47625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5313" y="3657600"/>
            <a:ext cx="238125" cy="1905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0" y="4689277"/>
            <a:ext cx="166688" cy="13722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750" y="4937224"/>
            <a:ext cx="5691188" cy="14923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5445175"/>
            <a:ext cx="476250" cy="4762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5313" y="5588050"/>
            <a:ext cx="238125" cy="1905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063" y="1076325"/>
            <a:ext cx="5691188" cy="3196828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1355378"/>
            <a:ext cx="214313" cy="17532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1752600"/>
            <a:ext cx="190500" cy="1524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2076450"/>
            <a:ext cx="190500" cy="1524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2400300"/>
            <a:ext cx="190500" cy="1524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2724150"/>
            <a:ext cx="190500" cy="1524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5063" y="4463653"/>
            <a:ext cx="5691188" cy="2108597"/>
          </a:xfrm>
          <a:prstGeom prst="rect">
            <a:avLst/>
          </a:prstGeom>
        </p:spPr>
      </p:pic>
      <p:sp>
        <p:nvSpPr>
          <p:cNvPr id="22" name="SK-4-text-21"/>
          <p:cNvSpPr/>
          <p:nvPr/>
        </p:nvSpPr>
        <p:spPr>
          <a:xfrm>
            <a:off x="571500" y="285750"/>
            <a:ext cx="93268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 OF AIRWAY COLLAPSE</a:t>
            </a:r>
            <a:endParaRPr lang="en-US" sz="1800" dirty="0"/>
          </a:p>
        </p:txBody>
      </p:sp>
      <p:sp>
        <p:nvSpPr>
          <p:cNvPr id="23" name="SK-4-text-22"/>
          <p:cNvSpPr/>
          <p:nvPr/>
        </p:nvSpPr>
        <p:spPr>
          <a:xfrm>
            <a:off x="571500" y="66675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4" name="SK-4-text-23"/>
          <p:cNvSpPr/>
          <p:nvPr/>
        </p:nvSpPr>
        <p:spPr>
          <a:xfrm>
            <a:off x="1143000" y="1489025"/>
            <a:ext cx="4693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SLEEP ONSET &amp; COLLAPSE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1143000" y="1755725"/>
            <a:ext cx="46434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Pharyngeal muscle tone decreases during sleep, leading to partial or complete upper airway obstruction.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1143000" y="3419475"/>
            <a:ext cx="5791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HYPOXIA &amp; RESPIRATORY EFFORT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1143000" y="3686175"/>
            <a:ext cx="46434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Obstruction causes apnoea/hypopnoea, oxygen desaturation, and increased effort to breathe against the blockage.</a:t>
            </a:r>
            <a:endParaRPr lang="en-US" sz="1125" dirty="0"/>
          </a:p>
        </p:txBody>
      </p:sp>
      <p:sp>
        <p:nvSpPr>
          <p:cNvPr id="28" name="SK-4-text-27"/>
          <p:cNvSpPr/>
          <p:nvPr/>
        </p:nvSpPr>
        <p:spPr>
          <a:xfrm>
            <a:off x="1143000" y="5349925"/>
            <a:ext cx="4693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NEURAL AROUSAL &amp; RESET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1143000" y="5616625"/>
            <a:ext cx="46434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Brain triggers a brief arousal from deep sleep; muscle tone is restored, airway reopens, and the cycle repeats.</a:t>
            </a:r>
            <a:endParaRPr lang="en-US" sz="1125" dirty="0"/>
          </a:p>
        </p:txBody>
      </p:sp>
      <p:sp>
        <p:nvSpPr>
          <p:cNvPr id="30" name="SK-4-text-29"/>
          <p:cNvSpPr/>
          <p:nvPr/>
        </p:nvSpPr>
        <p:spPr>
          <a:xfrm>
            <a:off x="6762750" y="1314450"/>
            <a:ext cx="5429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Sites of Obstruction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6738938" y="1714500"/>
            <a:ext cx="54530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Nose &amp; Nasopharynx: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Deviated septum, polyps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6738938" y="2038350"/>
            <a:ext cx="54530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Oropharynx: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Large tonsils, long soft palate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6738938" y="2362200"/>
            <a:ext cx="54530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Tongue Base: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Macroglossia, retrognathia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6738938" y="2686050"/>
            <a:ext cx="54530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Laryngotracheal: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Epiglottic collapse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453188" y="5031284"/>
            <a:ext cx="52149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THINKING FOR GPS</a:t>
            </a:r>
            <a:endParaRPr lang="en-US" sz="900" dirty="0"/>
          </a:p>
        </p:txBody>
      </p:sp>
      <p:sp>
        <p:nvSpPr>
          <p:cNvPr id="36" name="SK-4-text-35"/>
          <p:cNvSpPr/>
          <p:nvPr/>
        </p:nvSpPr>
        <p:spPr>
          <a:xfrm>
            <a:off x="6453188" y="5278934"/>
            <a:ext cx="57388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"Why does a BMI under 25 not rule out OSAHS?"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6453188" y="5631359"/>
            <a:ext cx="521493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Recall that 1 in 3 sufferers are not obese; anatomical factors and pharyngeal stability are often the primary drivers.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382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3950"/>
            <a:ext cx="5572125" cy="258127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14450"/>
            <a:ext cx="5191125" cy="32385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41090"/>
            <a:ext cx="214313" cy="17532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38325"/>
            <a:ext cx="95250" cy="762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028825"/>
            <a:ext cx="4267200" cy="3905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590800"/>
            <a:ext cx="95250" cy="762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905125"/>
            <a:ext cx="95250" cy="9525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95725"/>
            <a:ext cx="5572125" cy="258127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086225"/>
            <a:ext cx="5191125" cy="3238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12865"/>
            <a:ext cx="214313" cy="17532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610100"/>
            <a:ext cx="95250" cy="9525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124450"/>
            <a:ext cx="95250" cy="762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438775"/>
            <a:ext cx="95250" cy="952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23950"/>
            <a:ext cx="5572125" cy="2581275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1314450"/>
            <a:ext cx="5191125" cy="32385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341090"/>
            <a:ext cx="214313" cy="17532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838325"/>
            <a:ext cx="95250" cy="9525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2352675"/>
            <a:ext cx="95250" cy="9525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2867025"/>
            <a:ext cx="95250" cy="7620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3895725"/>
            <a:ext cx="5572125" cy="2581275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4086225"/>
            <a:ext cx="5191125" cy="32385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4112865"/>
            <a:ext cx="214313" cy="175320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4610100"/>
            <a:ext cx="95250" cy="95250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5124450"/>
            <a:ext cx="95250" cy="95250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5638800"/>
            <a:ext cx="95250" cy="76200"/>
          </a:xfrm>
          <a:prstGeom prst="rect">
            <a:avLst/>
          </a:prstGeom>
        </p:spPr>
      </p:pic>
      <p:sp>
        <p:nvSpPr>
          <p:cNvPr id="30" name="SK-5-text-29"/>
          <p:cNvSpPr/>
          <p:nvPr/>
        </p:nvSpPr>
        <p:spPr>
          <a:xfrm>
            <a:off x="666750" y="333375"/>
            <a:ext cx="60350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FACTORS FOR OSAHS</a:t>
            </a:r>
            <a:endParaRPr lang="en-US" sz="1800" dirty="0"/>
          </a:p>
        </p:txBody>
      </p:sp>
      <p:sp>
        <p:nvSpPr>
          <p:cNvPr id="31" name="SK-5-text-30"/>
          <p:cNvSpPr/>
          <p:nvPr/>
        </p:nvSpPr>
        <p:spPr>
          <a:xfrm>
            <a:off x="666750" y="714375"/>
            <a:ext cx="10858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32" name="SK-5-text-31"/>
          <p:cNvSpPr/>
          <p:nvPr/>
        </p:nvSpPr>
        <p:spPr>
          <a:xfrm>
            <a:off x="900113" y="131445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ANTHROPOMETRICS &amp; DEMOGRAPHICS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762000" y="1781175"/>
            <a:ext cx="4267200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Obesity: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most significant modifiable factor (BMI &gt; 30).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762000" y="2533650"/>
            <a:ext cx="9544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Neck Circumference: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&gt;43 cm (Male) or &gt;40 cm (Female).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762000" y="2847975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Gender &amp; Age: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Higher prevalence in males and with increasing age (peaks 40–60 years).</a:t>
            </a:r>
            <a:endParaRPr lang="en-US" sz="1125" dirty="0"/>
          </a:p>
        </p:txBody>
      </p:sp>
      <p:sp>
        <p:nvSpPr>
          <p:cNvPr id="36" name="SK-5-text-35"/>
          <p:cNvSpPr/>
          <p:nvPr/>
        </p:nvSpPr>
        <p:spPr>
          <a:xfrm>
            <a:off x="900113" y="4086225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ANATOMICAL FACTORS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762000" y="455295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Oropharyngeal: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Macroglossia (large tongue), tonsillar hypertrophy, or large adenoids.</a:t>
            </a:r>
            <a:endParaRPr lang="en-US" sz="1125" dirty="0"/>
          </a:p>
        </p:txBody>
      </p:sp>
      <p:sp>
        <p:nvSpPr>
          <p:cNvPr id="38" name="SK-5-text-37"/>
          <p:cNvSpPr/>
          <p:nvPr/>
        </p:nvSpPr>
        <p:spPr>
          <a:xfrm>
            <a:off x="762000" y="5067300"/>
            <a:ext cx="1011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Craniofacial: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Retrognathia (receding chin) or micrognathia.</a:t>
            </a:r>
            <a:endParaRPr lang="en-US" sz="1125" dirty="0"/>
          </a:p>
        </p:txBody>
      </p:sp>
      <p:sp>
        <p:nvSpPr>
          <p:cNvPr id="39" name="SK-5-text-38"/>
          <p:cNvSpPr/>
          <p:nvPr/>
        </p:nvSpPr>
        <p:spPr>
          <a:xfrm>
            <a:off x="762000" y="5381625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Obstruction: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Deviated septum, nasal polyps, or chronic turbinate hypertrophy.</a:t>
            </a:r>
            <a:endParaRPr lang="en-US" sz="1125" dirty="0"/>
          </a:p>
        </p:txBody>
      </p:sp>
      <p:sp>
        <p:nvSpPr>
          <p:cNvPr id="40" name="SK-5-text-39"/>
          <p:cNvSpPr/>
          <p:nvPr/>
        </p:nvSpPr>
        <p:spPr>
          <a:xfrm>
            <a:off x="6757988" y="1314450"/>
            <a:ext cx="42062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LIFESTYLE &amp; MEDICATIONS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6619875" y="1781175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Alcohol: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Acts as a pharyngeal muscle relaxant; risk increases with evening consumption.</a:t>
            </a:r>
            <a:endParaRPr lang="en-US" sz="1125" dirty="0"/>
          </a:p>
        </p:txBody>
      </p:sp>
      <p:sp>
        <p:nvSpPr>
          <p:cNvPr id="42" name="SK-5-text-41"/>
          <p:cNvSpPr/>
          <p:nvPr/>
        </p:nvSpPr>
        <p:spPr>
          <a:xfrm>
            <a:off x="6619875" y="2295525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Sedative Medications: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Benzodiazepines, Z-drugs, opioids, and certain antihistamines.</a:t>
            </a:r>
            <a:endParaRPr lang="en-US" sz="1125" dirty="0"/>
          </a:p>
        </p:txBody>
      </p:sp>
      <p:sp>
        <p:nvSpPr>
          <p:cNvPr id="43" name="SK-5-text-42"/>
          <p:cNvSpPr/>
          <p:nvPr/>
        </p:nvSpPr>
        <p:spPr>
          <a:xfrm>
            <a:off x="6619875" y="2809875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Smoking: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Induces upper airway inflammation and oedema.</a:t>
            </a:r>
            <a:endParaRPr lang="en-US" sz="1125" dirty="0"/>
          </a:p>
        </p:txBody>
      </p:sp>
      <p:sp>
        <p:nvSpPr>
          <p:cNvPr id="44" name="SK-5-text-43"/>
          <p:cNvSpPr/>
          <p:nvPr/>
        </p:nvSpPr>
        <p:spPr>
          <a:xfrm>
            <a:off x="6757988" y="4086225"/>
            <a:ext cx="4937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&amp; SYSTEMIC FACTORS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6619875" y="455295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Reversible Causes: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Hypothyroidism and Acromegaly (always screen with TSH if suspected).</a:t>
            </a:r>
            <a:endParaRPr lang="en-US" sz="1125" dirty="0"/>
          </a:p>
        </p:txBody>
      </p:sp>
      <p:sp>
        <p:nvSpPr>
          <p:cNvPr id="46" name="SK-5-text-45"/>
          <p:cNvSpPr/>
          <p:nvPr/>
        </p:nvSpPr>
        <p:spPr>
          <a:xfrm>
            <a:off x="6619875" y="5067300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Comorbidities: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Down’s Syndrome (macroglossia/midface hypoplasia) and family history.</a:t>
            </a:r>
            <a:endParaRPr lang="en-US" sz="1125" dirty="0"/>
          </a:p>
        </p:txBody>
      </p:sp>
      <p:sp>
        <p:nvSpPr>
          <p:cNvPr id="47" name="SK-5-text-46"/>
          <p:cNvSpPr/>
          <p:nvPr/>
        </p:nvSpPr>
        <p:spPr>
          <a:xfrm>
            <a:off x="6619875" y="5581650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Increased upper airway oedema and weight gain.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715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6325"/>
            <a:ext cx="5572125" cy="2770733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57300"/>
            <a:ext cx="5114925" cy="35242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76350"/>
            <a:ext cx="285750" cy="21907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90700"/>
            <a:ext cx="107156" cy="8766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74540"/>
            <a:ext cx="107156" cy="8766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58380"/>
            <a:ext cx="107156" cy="8766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289846"/>
            <a:ext cx="5114925" cy="376238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3401764"/>
            <a:ext cx="190500" cy="1524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99458"/>
            <a:ext cx="5572125" cy="2629942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180433"/>
            <a:ext cx="5114925" cy="35242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199483"/>
            <a:ext cx="285750" cy="21907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713833"/>
            <a:ext cx="107156" cy="8766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197673"/>
            <a:ext cx="107156" cy="8766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681514"/>
            <a:ext cx="107156" cy="8766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076325"/>
            <a:ext cx="5572125" cy="2700338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57300"/>
            <a:ext cx="5114925" cy="35242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276350"/>
            <a:ext cx="285750" cy="21907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790700"/>
            <a:ext cx="107156" cy="8766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274540"/>
            <a:ext cx="107156" cy="8766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758380"/>
            <a:ext cx="107156" cy="8766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929063"/>
            <a:ext cx="5572125" cy="2700338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110038"/>
            <a:ext cx="5114925" cy="352425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129088"/>
            <a:ext cx="285750" cy="219075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4643438"/>
            <a:ext cx="107156" cy="87660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5127278"/>
            <a:ext cx="107156" cy="87660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5611118"/>
            <a:ext cx="107156" cy="87660"/>
          </a:xfrm>
          <a:prstGeom prst="rect">
            <a:avLst/>
          </a:prstGeom>
        </p:spPr>
      </p:pic>
      <p:sp>
        <p:nvSpPr>
          <p:cNvPr id="31" name="SK-6-text-30"/>
          <p:cNvSpPr/>
          <p:nvPr/>
        </p:nvSpPr>
        <p:spPr>
          <a:xfrm>
            <a:off x="666750" y="304800"/>
            <a:ext cx="10858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FEATURES AND SYMPTOMS</a:t>
            </a:r>
            <a:endParaRPr lang="en-US" sz="1800" dirty="0"/>
          </a:p>
        </p:txBody>
      </p:sp>
      <p:sp>
        <p:nvSpPr>
          <p:cNvPr id="32" name="SK-6-text-31"/>
          <p:cNvSpPr/>
          <p:nvPr/>
        </p:nvSpPr>
        <p:spPr>
          <a:xfrm>
            <a:off x="666750" y="676275"/>
            <a:ext cx="10858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33" name="SK-6-text-32"/>
          <p:cNvSpPr/>
          <p:nvPr/>
        </p:nvSpPr>
        <p:spPr>
          <a:xfrm>
            <a:off x="1009650" y="125730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Daytime Symptoms</a:t>
            </a:r>
            <a:endParaRPr lang="en-US" sz="1350" dirty="0"/>
          </a:p>
        </p:txBody>
      </p:sp>
      <p:sp>
        <p:nvSpPr>
          <p:cNvPr id="34" name="SK-6-text-33"/>
          <p:cNvSpPr/>
          <p:nvPr/>
        </p:nvSpPr>
        <p:spPr>
          <a:xfrm>
            <a:off x="831056" y="1771650"/>
            <a:ext cx="58293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Excessive Daytime Sleepiness (EDS)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831056" y="1981200"/>
            <a:ext cx="754380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significant feature; falling asleep involuntarily.</a:t>
            </a:r>
            <a:endParaRPr lang="en-US" sz="900" dirty="0"/>
          </a:p>
        </p:txBody>
      </p:sp>
      <p:sp>
        <p:nvSpPr>
          <p:cNvPr id="36" name="SK-6-text-35"/>
          <p:cNvSpPr/>
          <p:nvPr/>
        </p:nvSpPr>
        <p:spPr>
          <a:xfrm>
            <a:off x="831056" y="2255490"/>
            <a:ext cx="48006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Unrefreshing Sleep &amp; Fatigue</a:t>
            </a:r>
            <a:endParaRPr lang="en-US" sz="1125" dirty="0"/>
          </a:p>
        </p:txBody>
      </p:sp>
      <p:sp>
        <p:nvSpPr>
          <p:cNvPr id="37" name="SK-6-text-36"/>
          <p:cNvSpPr/>
          <p:nvPr/>
        </p:nvSpPr>
        <p:spPr>
          <a:xfrm>
            <a:off x="831056" y="2465040"/>
            <a:ext cx="754380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Feeling tired despite seemingly adequate hours of rest.</a:t>
            </a:r>
            <a:endParaRPr lang="en-US" sz="900" dirty="0"/>
          </a:p>
        </p:txBody>
      </p:sp>
      <p:sp>
        <p:nvSpPr>
          <p:cNvPr id="38" name="SK-6-text-37"/>
          <p:cNvSpPr/>
          <p:nvPr/>
        </p:nvSpPr>
        <p:spPr>
          <a:xfrm>
            <a:off x="831056" y="2739330"/>
            <a:ext cx="29146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Morning Headaches</a:t>
            </a:r>
            <a:endParaRPr lang="en-US" sz="1125" dirty="0"/>
          </a:p>
        </p:txBody>
      </p:sp>
      <p:sp>
        <p:nvSpPr>
          <p:cNvPr id="39" name="SK-6-text-38"/>
          <p:cNvSpPr/>
          <p:nvPr/>
        </p:nvSpPr>
        <p:spPr>
          <a:xfrm>
            <a:off x="831056" y="2948880"/>
            <a:ext cx="672084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Resulting from nocturnal hypercapnia and hypoxia.</a:t>
            </a:r>
            <a:endParaRPr lang="en-US" sz="900" dirty="0"/>
          </a:p>
        </p:txBody>
      </p:sp>
      <p:sp>
        <p:nvSpPr>
          <p:cNvPr id="40" name="SK-6-text-39"/>
          <p:cNvSpPr/>
          <p:nvPr/>
        </p:nvSpPr>
        <p:spPr>
          <a:xfrm>
            <a:off x="1009650" y="3385096"/>
            <a:ext cx="102527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CRITICAL: Falling asleep while driving or operating machinery.</a:t>
            </a:r>
            <a:endParaRPr lang="en-US" sz="975" dirty="0"/>
          </a:p>
        </p:txBody>
      </p:sp>
      <p:sp>
        <p:nvSpPr>
          <p:cNvPr id="41" name="SK-6-text-40"/>
          <p:cNvSpPr/>
          <p:nvPr/>
        </p:nvSpPr>
        <p:spPr>
          <a:xfrm>
            <a:off x="1009650" y="4180433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Cognitive &amp; Social Impact</a:t>
            </a:r>
            <a:endParaRPr lang="en-US" sz="1350" dirty="0"/>
          </a:p>
        </p:txBody>
      </p:sp>
      <p:sp>
        <p:nvSpPr>
          <p:cNvPr id="42" name="SK-6-text-41"/>
          <p:cNvSpPr/>
          <p:nvPr/>
        </p:nvSpPr>
        <p:spPr>
          <a:xfrm>
            <a:off x="831056" y="4694783"/>
            <a:ext cx="37719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Impaired Concentration</a:t>
            </a:r>
            <a:endParaRPr lang="en-US" sz="1125" dirty="0"/>
          </a:p>
        </p:txBody>
      </p:sp>
      <p:sp>
        <p:nvSpPr>
          <p:cNvPr id="43" name="SK-6-text-42"/>
          <p:cNvSpPr/>
          <p:nvPr/>
        </p:nvSpPr>
        <p:spPr>
          <a:xfrm>
            <a:off x="831056" y="4904333"/>
            <a:ext cx="630936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memory and poor cognitive performance.</a:t>
            </a:r>
            <a:endParaRPr lang="en-US" sz="900" dirty="0"/>
          </a:p>
        </p:txBody>
      </p:sp>
      <p:sp>
        <p:nvSpPr>
          <p:cNvPr id="44" name="SK-6-text-43"/>
          <p:cNvSpPr/>
          <p:nvPr/>
        </p:nvSpPr>
        <p:spPr>
          <a:xfrm>
            <a:off x="831056" y="5178623"/>
            <a:ext cx="44577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Mood &amp; Personality Changes</a:t>
            </a:r>
            <a:endParaRPr lang="en-US" sz="1125" dirty="0"/>
          </a:p>
        </p:txBody>
      </p:sp>
      <p:sp>
        <p:nvSpPr>
          <p:cNvPr id="45" name="SK-6-text-44"/>
          <p:cNvSpPr/>
          <p:nvPr/>
        </p:nvSpPr>
        <p:spPr>
          <a:xfrm>
            <a:off x="831056" y="5388173"/>
            <a:ext cx="630936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Irritability, anxiety, or depressive symptoms.</a:t>
            </a:r>
            <a:endParaRPr lang="en-US" sz="900" dirty="0"/>
          </a:p>
        </p:txBody>
      </p:sp>
      <p:sp>
        <p:nvSpPr>
          <p:cNvPr id="46" name="SK-6-text-45"/>
          <p:cNvSpPr/>
          <p:nvPr/>
        </p:nvSpPr>
        <p:spPr>
          <a:xfrm>
            <a:off x="831056" y="5662464"/>
            <a:ext cx="30861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Sexual Dysfunction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831056" y="5872014"/>
            <a:ext cx="672084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Reported impotence or significant loss of libido.</a:t>
            </a:r>
            <a:endParaRPr lang="en-US" sz="900" dirty="0"/>
          </a:p>
        </p:txBody>
      </p:sp>
      <p:sp>
        <p:nvSpPr>
          <p:cNvPr id="48" name="SK-6-text-47"/>
          <p:cNvSpPr/>
          <p:nvPr/>
        </p:nvSpPr>
        <p:spPr>
          <a:xfrm>
            <a:off x="6867525" y="125730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Night-time Symptoms</a:t>
            </a:r>
            <a:endParaRPr lang="en-US" sz="1350" dirty="0"/>
          </a:p>
        </p:txBody>
      </p:sp>
      <p:sp>
        <p:nvSpPr>
          <p:cNvPr id="49" name="SK-6-text-48"/>
          <p:cNvSpPr/>
          <p:nvPr/>
        </p:nvSpPr>
        <p:spPr>
          <a:xfrm>
            <a:off x="6688931" y="1771650"/>
            <a:ext cx="37719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Loud, Habitual Snoring</a:t>
            </a:r>
            <a:endParaRPr lang="en-US" sz="1125" dirty="0"/>
          </a:p>
        </p:txBody>
      </p:sp>
      <p:sp>
        <p:nvSpPr>
          <p:cNvPr id="50" name="SK-6-text-49"/>
          <p:cNvSpPr/>
          <p:nvPr/>
        </p:nvSpPr>
        <p:spPr>
          <a:xfrm>
            <a:off x="6688931" y="1981200"/>
            <a:ext cx="5503069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the primary reason for partner consultation.</a:t>
            </a:r>
            <a:endParaRPr lang="en-US" sz="900" dirty="0"/>
          </a:p>
        </p:txBody>
      </p:sp>
      <p:sp>
        <p:nvSpPr>
          <p:cNvPr id="51" name="SK-6-text-50"/>
          <p:cNvSpPr/>
          <p:nvPr/>
        </p:nvSpPr>
        <p:spPr>
          <a:xfrm>
            <a:off x="6688931" y="2255490"/>
            <a:ext cx="29146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Witnessed Apnoeas</a:t>
            </a:r>
            <a:endParaRPr lang="en-US" sz="1125" dirty="0"/>
          </a:p>
        </p:txBody>
      </p:sp>
      <p:sp>
        <p:nvSpPr>
          <p:cNvPr id="52" name="SK-6-text-51"/>
          <p:cNvSpPr/>
          <p:nvPr/>
        </p:nvSpPr>
        <p:spPr>
          <a:xfrm>
            <a:off x="6688931" y="2465040"/>
            <a:ext cx="5503069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Gasping, choking, or pauses in breathing (partner report).</a:t>
            </a:r>
            <a:endParaRPr lang="en-US" sz="900" dirty="0"/>
          </a:p>
        </p:txBody>
      </p:sp>
      <p:sp>
        <p:nvSpPr>
          <p:cNvPr id="53" name="SK-6-text-52"/>
          <p:cNvSpPr/>
          <p:nvPr/>
        </p:nvSpPr>
        <p:spPr>
          <a:xfrm>
            <a:off x="6688931" y="2739330"/>
            <a:ext cx="24003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Restless Sleep</a:t>
            </a:r>
            <a:endParaRPr lang="en-US" sz="1125" dirty="0"/>
          </a:p>
        </p:txBody>
      </p:sp>
      <p:sp>
        <p:nvSpPr>
          <p:cNvPr id="54" name="SK-6-text-53"/>
          <p:cNvSpPr/>
          <p:nvPr/>
        </p:nvSpPr>
        <p:spPr>
          <a:xfrm>
            <a:off x="6688931" y="2948880"/>
            <a:ext cx="5503069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Excessive thrashing or "fighting for air" in bed.</a:t>
            </a:r>
            <a:endParaRPr lang="en-US" sz="900" dirty="0"/>
          </a:p>
        </p:txBody>
      </p:sp>
      <p:sp>
        <p:nvSpPr>
          <p:cNvPr id="55" name="SK-6-text-54"/>
          <p:cNvSpPr/>
          <p:nvPr/>
        </p:nvSpPr>
        <p:spPr>
          <a:xfrm>
            <a:off x="6867525" y="4110038"/>
            <a:ext cx="53244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Associated Nocturnal Signs</a:t>
            </a:r>
            <a:endParaRPr lang="en-US" sz="1350" dirty="0"/>
          </a:p>
        </p:txBody>
      </p:sp>
      <p:sp>
        <p:nvSpPr>
          <p:cNvPr id="56" name="SK-6-text-55"/>
          <p:cNvSpPr/>
          <p:nvPr/>
        </p:nvSpPr>
        <p:spPr>
          <a:xfrm>
            <a:off x="6688931" y="4624388"/>
            <a:ext cx="13716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Nocturia</a:t>
            </a:r>
            <a:endParaRPr lang="en-US" sz="1125" dirty="0"/>
          </a:p>
        </p:txBody>
      </p:sp>
      <p:sp>
        <p:nvSpPr>
          <p:cNvPr id="57" name="SK-6-text-56"/>
          <p:cNvSpPr/>
          <p:nvPr/>
        </p:nvSpPr>
        <p:spPr>
          <a:xfrm>
            <a:off x="6688931" y="4833938"/>
            <a:ext cx="5503069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Waking frequently to pass urine (common in OSAHS).</a:t>
            </a:r>
            <a:endParaRPr lang="en-US" sz="900" dirty="0"/>
          </a:p>
        </p:txBody>
      </p:sp>
      <p:sp>
        <p:nvSpPr>
          <p:cNvPr id="58" name="SK-6-text-57"/>
          <p:cNvSpPr/>
          <p:nvPr/>
        </p:nvSpPr>
        <p:spPr>
          <a:xfrm>
            <a:off x="6688931" y="5108228"/>
            <a:ext cx="30861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Nocturnal Sweating</a:t>
            </a:r>
            <a:endParaRPr lang="en-US" sz="1125" dirty="0"/>
          </a:p>
        </p:txBody>
      </p:sp>
      <p:sp>
        <p:nvSpPr>
          <p:cNvPr id="59" name="SK-6-text-58"/>
          <p:cNvSpPr/>
          <p:nvPr/>
        </p:nvSpPr>
        <p:spPr>
          <a:xfrm>
            <a:off x="6688931" y="5317778"/>
            <a:ext cx="5503069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localized to the head and neck area.</a:t>
            </a:r>
            <a:endParaRPr lang="en-US" sz="900" dirty="0"/>
          </a:p>
        </p:txBody>
      </p:sp>
      <p:sp>
        <p:nvSpPr>
          <p:cNvPr id="60" name="SK-6-text-59"/>
          <p:cNvSpPr/>
          <p:nvPr/>
        </p:nvSpPr>
        <p:spPr>
          <a:xfrm>
            <a:off x="6688931" y="5592068"/>
            <a:ext cx="42862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Gastro-oesophageal Reflux</a:t>
            </a:r>
            <a:endParaRPr lang="en-US" sz="1125" dirty="0"/>
          </a:p>
        </p:txBody>
      </p:sp>
      <p:sp>
        <p:nvSpPr>
          <p:cNvPr id="61" name="SK-6-text-60"/>
          <p:cNvSpPr/>
          <p:nvPr/>
        </p:nvSpPr>
        <p:spPr>
          <a:xfrm>
            <a:off x="6688931" y="5801618"/>
            <a:ext cx="5503069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Higher prevalence due to negative intrathoracic pressure.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8382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02556"/>
            <a:ext cx="5572125" cy="503396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72084"/>
            <a:ext cx="214313" cy="17532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683919"/>
            <a:ext cx="1248073" cy="35242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7673" y="4683919"/>
            <a:ext cx="3866852" cy="35242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036344"/>
            <a:ext cx="1248073" cy="39052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7673" y="5036344"/>
            <a:ext cx="3866852" cy="39052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426869"/>
            <a:ext cx="1248073" cy="39052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57673" y="5426869"/>
            <a:ext cx="3866852" cy="39052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817394"/>
            <a:ext cx="1248073" cy="39052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7673" y="5817394"/>
            <a:ext cx="3866852" cy="39052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316831"/>
            <a:ext cx="5572125" cy="234791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586359"/>
            <a:ext cx="214313" cy="17532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059906"/>
            <a:ext cx="5114925" cy="376238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0350" y="3185071"/>
            <a:ext cx="154781" cy="12576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855244"/>
            <a:ext cx="5572125" cy="266700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3855244"/>
            <a:ext cx="5572125" cy="2667000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666750" y="381000"/>
            <a:ext cx="93268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ASSESSMENT TOOLS ESS AND STOP-BANG</a:t>
            </a:r>
            <a:endParaRPr lang="en-US" sz="1800" dirty="0"/>
          </a:p>
        </p:txBody>
      </p:sp>
      <p:sp>
        <p:nvSpPr>
          <p:cNvPr id="22" name="SK-7-text-21"/>
          <p:cNvSpPr/>
          <p:nvPr/>
        </p:nvSpPr>
        <p:spPr>
          <a:xfrm>
            <a:off x="666750" y="762000"/>
            <a:ext cx="10858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3" name="SK-7-text-22"/>
          <p:cNvSpPr/>
          <p:nvPr/>
        </p:nvSpPr>
        <p:spPr>
          <a:xfrm>
            <a:off x="919162" y="1631156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Epworth Sleepiness Scale (ESS)</a:t>
            </a:r>
            <a:endParaRPr lang="en-US" sz="1350" dirty="0"/>
          </a:p>
        </p:txBody>
      </p:sp>
      <p:sp>
        <p:nvSpPr>
          <p:cNvPr id="24" name="SK-7-text-23"/>
          <p:cNvSpPr/>
          <p:nvPr/>
        </p:nvSpPr>
        <p:spPr>
          <a:xfrm>
            <a:off x="609600" y="2031206"/>
            <a:ext cx="802386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Likelihood of dozing (0-3) in 8 everyday situations:</a:t>
            </a:r>
            <a:endParaRPr lang="en-US" sz="975" dirty="0"/>
          </a:p>
        </p:txBody>
      </p:sp>
      <p:sp>
        <p:nvSpPr>
          <p:cNvPr id="25" name="SK-7-text-24"/>
          <p:cNvSpPr/>
          <p:nvPr/>
        </p:nvSpPr>
        <p:spPr>
          <a:xfrm>
            <a:off x="609600" y="233124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Sitting and reading</a:t>
            </a:r>
            <a:endParaRPr lang="en-US" sz="1050" dirty="0"/>
          </a:p>
        </p:txBody>
      </p:sp>
      <p:sp>
        <p:nvSpPr>
          <p:cNvPr id="26" name="SK-7-text-25"/>
          <p:cNvSpPr/>
          <p:nvPr/>
        </p:nvSpPr>
        <p:spPr>
          <a:xfrm>
            <a:off x="609600" y="261699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Watching television</a:t>
            </a:r>
            <a:endParaRPr lang="en-US" sz="1050" dirty="0"/>
          </a:p>
        </p:txBody>
      </p:sp>
      <p:sp>
        <p:nvSpPr>
          <p:cNvPr id="27" name="SK-7-text-26"/>
          <p:cNvSpPr/>
          <p:nvPr/>
        </p:nvSpPr>
        <p:spPr>
          <a:xfrm>
            <a:off x="609600" y="290274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Sitting inactive in a public place</a:t>
            </a:r>
            <a:endParaRPr lang="en-US" sz="1050" dirty="0"/>
          </a:p>
        </p:txBody>
      </p:sp>
      <p:sp>
        <p:nvSpPr>
          <p:cNvPr id="28" name="SK-7-text-27"/>
          <p:cNvSpPr/>
          <p:nvPr/>
        </p:nvSpPr>
        <p:spPr>
          <a:xfrm>
            <a:off x="609600" y="318849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Passenger in a car for 1 hour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609600" y="347424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Lying down to rest in the afternoon</a:t>
            </a:r>
            <a:endParaRPr lang="en-US" sz="1050" dirty="0"/>
          </a:p>
        </p:txBody>
      </p:sp>
      <p:sp>
        <p:nvSpPr>
          <p:cNvPr id="30" name="SK-7-text-29"/>
          <p:cNvSpPr/>
          <p:nvPr/>
        </p:nvSpPr>
        <p:spPr>
          <a:xfrm>
            <a:off x="609600" y="375999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Sitting and talking to someone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609600" y="404574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Sitting quietly after lunch without alcohol</a:t>
            </a:r>
            <a:endParaRPr lang="en-US" sz="1050" dirty="0"/>
          </a:p>
        </p:txBody>
      </p:sp>
      <p:sp>
        <p:nvSpPr>
          <p:cNvPr id="32" name="SK-7-text-31"/>
          <p:cNvSpPr/>
          <p:nvPr/>
        </p:nvSpPr>
        <p:spPr>
          <a:xfrm>
            <a:off x="609600" y="4331494"/>
            <a:ext cx="51149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●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a car, while stopped for a few minutes</a:t>
            </a:r>
            <a:endParaRPr lang="en-US" sz="1050" dirty="0"/>
          </a:p>
        </p:txBody>
      </p:sp>
      <p:sp>
        <p:nvSpPr>
          <p:cNvPr id="33" name="SK-7-text-32"/>
          <p:cNvSpPr/>
          <p:nvPr/>
        </p:nvSpPr>
        <p:spPr>
          <a:xfrm>
            <a:off x="685800" y="4683919"/>
            <a:ext cx="1545283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Score Range</a:t>
            </a:r>
            <a:endParaRPr lang="en-US" sz="1050" dirty="0"/>
          </a:p>
        </p:txBody>
      </p:sp>
      <p:sp>
        <p:nvSpPr>
          <p:cNvPr id="34" name="SK-7-text-33"/>
          <p:cNvSpPr/>
          <p:nvPr/>
        </p:nvSpPr>
        <p:spPr>
          <a:xfrm>
            <a:off x="1933873" y="4683919"/>
            <a:ext cx="3714452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Interpretation &amp; Action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685800" y="5036344"/>
            <a:ext cx="1123842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 – 10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1933873" y="5036344"/>
            <a:ext cx="3714452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— OSA unlikely</a:t>
            </a:r>
            <a:endParaRPr lang="en-US" sz="1050" dirty="0"/>
          </a:p>
        </p:txBody>
      </p:sp>
      <p:sp>
        <p:nvSpPr>
          <p:cNvPr id="37" name="SK-7-text-36"/>
          <p:cNvSpPr/>
          <p:nvPr/>
        </p:nvSpPr>
        <p:spPr>
          <a:xfrm>
            <a:off x="685800" y="5426869"/>
            <a:ext cx="1357976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– 15</a:t>
            </a:r>
            <a:endParaRPr lang="en-US" sz="1050" dirty="0"/>
          </a:p>
        </p:txBody>
      </p:sp>
      <p:sp>
        <p:nvSpPr>
          <p:cNvPr id="38" name="SK-7-text-37"/>
          <p:cNvSpPr/>
          <p:nvPr/>
        </p:nvSpPr>
        <p:spPr>
          <a:xfrm>
            <a:off x="1933873" y="5426869"/>
            <a:ext cx="6609672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Possible excessive daytime sleepiness (EDS)</a:t>
            </a:r>
            <a:endParaRPr lang="en-US" sz="1050" dirty="0"/>
          </a:p>
        </p:txBody>
      </p:sp>
      <p:sp>
        <p:nvSpPr>
          <p:cNvPr id="39" name="SK-7-text-38"/>
          <p:cNvSpPr/>
          <p:nvPr/>
        </p:nvSpPr>
        <p:spPr>
          <a:xfrm>
            <a:off x="685800" y="5817394"/>
            <a:ext cx="109567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≥ 16</a:t>
            </a:r>
            <a:endParaRPr lang="en-US" sz="1050" dirty="0"/>
          </a:p>
        </p:txBody>
      </p:sp>
      <p:sp>
        <p:nvSpPr>
          <p:cNvPr id="40" name="SK-7-text-39"/>
          <p:cNvSpPr/>
          <p:nvPr/>
        </p:nvSpPr>
        <p:spPr>
          <a:xfrm>
            <a:off x="1933873" y="5817394"/>
            <a:ext cx="6609672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probability of significant EDS — REFER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6777038" y="1545431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STOP-Bang Questionnaire</a:t>
            </a:r>
            <a:endParaRPr lang="en-US" sz="1350" dirty="0"/>
          </a:p>
        </p:txBody>
      </p:sp>
      <p:sp>
        <p:nvSpPr>
          <p:cNvPr id="42" name="SK-7-text-41"/>
          <p:cNvSpPr/>
          <p:nvPr/>
        </p:nvSpPr>
        <p:spPr>
          <a:xfrm>
            <a:off x="6467475" y="1945481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noring (Loud)</a:t>
            </a:r>
            <a:endParaRPr lang="en-US" sz="975" dirty="0"/>
          </a:p>
        </p:txBody>
      </p:sp>
      <p:sp>
        <p:nvSpPr>
          <p:cNvPr id="43" name="SK-7-text-42"/>
          <p:cNvSpPr/>
          <p:nvPr/>
        </p:nvSpPr>
        <p:spPr>
          <a:xfrm>
            <a:off x="9120188" y="1945481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 &gt; 35 kg/m²</a:t>
            </a:r>
            <a:endParaRPr lang="en-US" sz="975" dirty="0"/>
          </a:p>
        </p:txBody>
      </p:sp>
      <p:sp>
        <p:nvSpPr>
          <p:cNvPr id="44" name="SK-7-text-43"/>
          <p:cNvSpPr/>
          <p:nvPr/>
        </p:nvSpPr>
        <p:spPr>
          <a:xfrm>
            <a:off x="6467475" y="2207419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ired (Daytime)</a:t>
            </a:r>
            <a:endParaRPr lang="en-US" sz="975" dirty="0"/>
          </a:p>
        </p:txBody>
      </p:sp>
      <p:sp>
        <p:nvSpPr>
          <p:cNvPr id="45" name="SK-7-text-44"/>
          <p:cNvSpPr/>
          <p:nvPr/>
        </p:nvSpPr>
        <p:spPr>
          <a:xfrm>
            <a:off x="9120188" y="2207419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 &gt; 50 years</a:t>
            </a:r>
            <a:endParaRPr lang="en-US" sz="975" dirty="0"/>
          </a:p>
        </p:txBody>
      </p:sp>
      <p:sp>
        <p:nvSpPr>
          <p:cNvPr id="46" name="SK-7-text-45"/>
          <p:cNvSpPr/>
          <p:nvPr/>
        </p:nvSpPr>
        <p:spPr>
          <a:xfrm>
            <a:off x="6467475" y="2469356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bserved apnoea</a:t>
            </a:r>
            <a:endParaRPr lang="en-US" sz="975" dirty="0"/>
          </a:p>
        </p:txBody>
      </p:sp>
      <p:sp>
        <p:nvSpPr>
          <p:cNvPr id="47" name="SK-7-text-46"/>
          <p:cNvSpPr/>
          <p:nvPr/>
        </p:nvSpPr>
        <p:spPr>
          <a:xfrm>
            <a:off x="9120188" y="2469356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eck &gt; 40 cm</a:t>
            </a:r>
            <a:endParaRPr lang="en-US" sz="975" dirty="0"/>
          </a:p>
        </p:txBody>
      </p:sp>
      <p:sp>
        <p:nvSpPr>
          <p:cNvPr id="48" name="SK-7-text-47"/>
          <p:cNvSpPr/>
          <p:nvPr/>
        </p:nvSpPr>
        <p:spPr>
          <a:xfrm>
            <a:off x="6467475" y="2731294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ressure (HTN)</a:t>
            </a:r>
            <a:endParaRPr lang="en-US" sz="975" dirty="0"/>
          </a:p>
        </p:txBody>
      </p:sp>
      <p:sp>
        <p:nvSpPr>
          <p:cNvPr id="49" name="SK-7-text-48"/>
          <p:cNvSpPr/>
          <p:nvPr/>
        </p:nvSpPr>
        <p:spPr>
          <a:xfrm>
            <a:off x="9120188" y="2731294"/>
            <a:ext cx="246221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</a:t>
            </a:r>
            <a:r>
              <a:rPr lang="en-US" sz="975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ender (Male)</a:t>
            </a:r>
            <a:endParaRPr lang="en-US" sz="975" dirty="0"/>
          </a:p>
        </p:txBody>
      </p:sp>
      <p:sp>
        <p:nvSpPr>
          <p:cNvPr id="50" name="SK-7-text-49"/>
          <p:cNvSpPr/>
          <p:nvPr/>
        </p:nvSpPr>
        <p:spPr>
          <a:xfrm>
            <a:off x="6860381" y="3059906"/>
            <a:ext cx="5331619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Score ≥ 3: High risk for Moderate/Severe OSA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8382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71575"/>
            <a:ext cx="5667375" cy="25908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400175"/>
            <a:ext cx="5210175" cy="3524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" y="1433513"/>
            <a:ext cx="238125" cy="1905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" y="1943100"/>
            <a:ext cx="142875" cy="1143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" y="2486025"/>
            <a:ext cx="142875" cy="1143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" y="3028950"/>
            <a:ext cx="142875" cy="1143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750" y="3952875"/>
            <a:ext cx="5667375" cy="218122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4181475"/>
            <a:ext cx="5210175" cy="352425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" y="4214813"/>
            <a:ext cx="238125" cy="1905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4350" y="4686300"/>
            <a:ext cx="5210175" cy="12192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225" y="4867275"/>
            <a:ext cx="142875" cy="11430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225" y="5372100"/>
            <a:ext cx="142875" cy="1143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171575"/>
            <a:ext cx="5667375" cy="305752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400175"/>
            <a:ext cx="5210175" cy="352425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433513"/>
            <a:ext cx="238125" cy="1905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486025"/>
            <a:ext cx="142875" cy="11430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10663" y="2486025"/>
            <a:ext cx="142875" cy="11430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824163"/>
            <a:ext cx="142875" cy="11430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10663" y="2824163"/>
            <a:ext cx="142875" cy="11430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3143250"/>
            <a:ext cx="5210175" cy="428625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81775" y="3304877"/>
            <a:ext cx="166688" cy="13722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38875" y="4419600"/>
            <a:ext cx="5667375" cy="1714500"/>
          </a:xfrm>
          <a:prstGeom prst="rect">
            <a:avLst/>
          </a:prstGeom>
        </p:spPr>
      </p:pic>
      <p:sp>
        <p:nvSpPr>
          <p:cNvPr id="26" name="SK-8-text-25"/>
          <p:cNvSpPr/>
          <p:nvPr/>
        </p:nvSpPr>
        <p:spPr>
          <a:xfrm>
            <a:off x="571500" y="285750"/>
            <a:ext cx="101498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EXAMINATION &amp; INVESTIGATIONS</a:t>
            </a:r>
            <a:endParaRPr lang="en-US" sz="1800" dirty="0"/>
          </a:p>
        </p:txBody>
      </p:sp>
      <p:sp>
        <p:nvSpPr>
          <p:cNvPr id="27" name="SK-8-text-26"/>
          <p:cNvSpPr/>
          <p:nvPr/>
        </p:nvSpPr>
        <p:spPr>
          <a:xfrm>
            <a:off x="571500" y="66675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8" name="SK-8-text-27"/>
          <p:cNvSpPr/>
          <p:nvPr/>
        </p:nvSpPr>
        <p:spPr>
          <a:xfrm>
            <a:off x="866775" y="140017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Physical Examination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838200" y="1905000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Weight, height, BMI; </a:t>
            </a: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Neck circumference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&gt;43cm (Male) or &gt;40cm (Female).</a:t>
            </a:r>
            <a:endParaRPr lang="en-US" sz="1125" dirty="0"/>
          </a:p>
        </p:txBody>
      </p:sp>
      <p:sp>
        <p:nvSpPr>
          <p:cNvPr id="30" name="SK-8-text-29"/>
          <p:cNvSpPr/>
          <p:nvPr/>
        </p:nvSpPr>
        <p:spPr>
          <a:xfrm>
            <a:off x="838200" y="2447925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Upper Airway (ENT):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Nasal obstruction, polyps, septal deviation, large tonsils/adenoids, macroglossia, or retrognathia.</a:t>
            </a:r>
            <a:endParaRPr lang="en-US" sz="1125" dirty="0"/>
          </a:p>
        </p:txBody>
      </p:sp>
      <p:sp>
        <p:nvSpPr>
          <p:cNvPr id="31" name="SK-8-text-30"/>
          <p:cNvSpPr/>
          <p:nvPr/>
        </p:nvSpPr>
        <p:spPr>
          <a:xfrm>
            <a:off x="838200" y="2990850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CVS/Respiratory: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Blood pressure (check for nocturnal hypertension), heart sounds, and full chest examination.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866775" y="4181475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Laboratory Workup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981075" y="4829175"/>
            <a:ext cx="46005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TSH: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check to exclude hypothyroidism as a reversible cause.</a:t>
            </a:r>
            <a:endParaRPr lang="en-US" sz="1125" dirty="0"/>
          </a:p>
        </p:txBody>
      </p:sp>
      <p:sp>
        <p:nvSpPr>
          <p:cNvPr id="34" name="SK-8-text-33"/>
          <p:cNvSpPr/>
          <p:nvPr/>
        </p:nvSpPr>
        <p:spPr>
          <a:xfrm>
            <a:off x="981075" y="5334000"/>
            <a:ext cx="46005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Comorbidity Screen: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FBC, fasting glucose, and lipids to assess cardiovascular risk profile.</a:t>
            </a:r>
            <a:endParaRPr lang="en-US" sz="1125" dirty="0"/>
          </a:p>
        </p:txBody>
      </p:sp>
      <p:sp>
        <p:nvSpPr>
          <p:cNvPr id="35" name="SK-8-text-34"/>
          <p:cNvSpPr/>
          <p:nvPr/>
        </p:nvSpPr>
        <p:spPr>
          <a:xfrm>
            <a:off x="6819900" y="140017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Definitive Investigation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6467475" y="1905000"/>
            <a:ext cx="52101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Overnight Sleep Study: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Polysomnography or limited sleep study/oximetry (can be home-based).</a:t>
            </a:r>
            <a:endParaRPr lang="en-US" sz="1125" dirty="0"/>
          </a:p>
        </p:txBody>
      </p:sp>
      <p:sp>
        <p:nvSpPr>
          <p:cNvPr id="37" name="SK-8-text-36"/>
          <p:cNvSpPr/>
          <p:nvPr/>
        </p:nvSpPr>
        <p:spPr>
          <a:xfrm>
            <a:off x="6791325" y="2447925"/>
            <a:ext cx="2686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SpO2 / Oximetry</a:t>
            </a:r>
            <a:endParaRPr lang="en-US" sz="1125" dirty="0"/>
          </a:p>
        </p:txBody>
      </p:sp>
      <p:sp>
        <p:nvSpPr>
          <p:cNvPr id="38" name="SK-8-text-37"/>
          <p:cNvSpPr/>
          <p:nvPr/>
        </p:nvSpPr>
        <p:spPr>
          <a:xfrm>
            <a:off x="9434513" y="2447925"/>
            <a:ext cx="22431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Airflow</a:t>
            </a:r>
            <a:endParaRPr lang="en-US" sz="1125" dirty="0"/>
          </a:p>
        </p:txBody>
      </p:sp>
      <p:sp>
        <p:nvSpPr>
          <p:cNvPr id="39" name="SK-8-text-38"/>
          <p:cNvSpPr/>
          <p:nvPr/>
        </p:nvSpPr>
        <p:spPr>
          <a:xfrm>
            <a:off x="6791325" y="2786063"/>
            <a:ext cx="3257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Chest/Abdo Movement</a:t>
            </a:r>
            <a:endParaRPr lang="en-US" sz="1125" dirty="0"/>
          </a:p>
        </p:txBody>
      </p:sp>
      <p:sp>
        <p:nvSpPr>
          <p:cNvPr id="40" name="SK-8-text-39"/>
          <p:cNvSpPr/>
          <p:nvPr/>
        </p:nvSpPr>
        <p:spPr>
          <a:xfrm>
            <a:off x="9434513" y="2786063"/>
            <a:ext cx="224313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 &amp; Snoring</a:t>
            </a:r>
            <a:endParaRPr lang="en-US" sz="1125" dirty="0"/>
          </a:p>
        </p:txBody>
      </p:sp>
      <p:sp>
        <p:nvSpPr>
          <p:cNvPr id="41" name="SK-8-text-40"/>
          <p:cNvSpPr/>
          <p:nvPr/>
        </p:nvSpPr>
        <p:spPr>
          <a:xfrm>
            <a:off x="6862763" y="3143250"/>
            <a:ext cx="53292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AHI Index:</a:t>
            </a: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Measures apnoea + hypopnoea events per hour.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14300"/>
            <a:ext cx="11620500" cy="7715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038225"/>
            <a:ext cx="5667375" cy="559117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219200"/>
            <a:ext cx="5210175" cy="40005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" y="1219200"/>
            <a:ext cx="304800" cy="3048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" y="1859310"/>
            <a:ext cx="152995" cy="122337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" y="2397026"/>
            <a:ext cx="142280" cy="11370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" y="2911078"/>
            <a:ext cx="190500" cy="1524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350" y="3276749"/>
            <a:ext cx="157311" cy="12576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" y="3798243"/>
            <a:ext cx="187077" cy="149572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4350" y="4330303"/>
            <a:ext cx="190500" cy="1524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4350" y="5911453"/>
            <a:ext cx="5210175" cy="536972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" y="6043315"/>
            <a:ext cx="154781" cy="12576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038225"/>
            <a:ext cx="5667375" cy="253365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724275"/>
            <a:ext cx="5667375" cy="290512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3905250"/>
            <a:ext cx="5210175" cy="40005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905250"/>
            <a:ext cx="304800" cy="30480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457700"/>
            <a:ext cx="5210175" cy="295275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964162"/>
            <a:ext cx="129778" cy="103733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476875"/>
            <a:ext cx="181421" cy="145107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6025902"/>
            <a:ext cx="142577" cy="114002"/>
          </a:xfrm>
          <a:prstGeom prst="rect">
            <a:avLst/>
          </a:prstGeom>
        </p:spPr>
      </p:pic>
      <p:sp>
        <p:nvSpPr>
          <p:cNvPr id="24" name="SK-9-text-23"/>
          <p:cNvSpPr/>
          <p:nvPr/>
        </p:nvSpPr>
        <p:spPr>
          <a:xfrm>
            <a:off x="571500" y="228600"/>
            <a:ext cx="1162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STEP 1 AND 2 LIFESTYLE AND SNORING</a:t>
            </a:r>
            <a:endParaRPr lang="en-US" sz="1800" dirty="0"/>
          </a:p>
        </p:txBody>
      </p:sp>
      <p:sp>
        <p:nvSpPr>
          <p:cNvPr id="25" name="SK-9-text-24"/>
          <p:cNvSpPr/>
          <p:nvPr/>
        </p:nvSpPr>
        <p:spPr>
          <a:xfrm>
            <a:off x="571500" y="600075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 NG202 / CKS 2025 REFERENCE</a:t>
            </a:r>
            <a:endParaRPr lang="en-US" sz="900" dirty="0"/>
          </a:p>
        </p:txBody>
      </p:sp>
      <p:sp>
        <p:nvSpPr>
          <p:cNvPr id="26" name="SK-9-text-25"/>
          <p:cNvSpPr/>
          <p:nvPr/>
        </p:nvSpPr>
        <p:spPr>
          <a:xfrm>
            <a:off x="638175" y="121920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050" dirty="0"/>
          </a:p>
        </p:txBody>
      </p:sp>
      <p:sp>
        <p:nvSpPr>
          <p:cNvPr id="27" name="SK-9-text-26"/>
          <p:cNvSpPr/>
          <p:nvPr/>
        </p:nvSpPr>
        <p:spPr>
          <a:xfrm>
            <a:off x="933450" y="1243013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LIFESTYLE ADVICE (ALL PATIENTS)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781645" y="1771650"/>
            <a:ext cx="494288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Loss: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important modifiable factor. 10% weight loss significantly improves AHI.</a:t>
            </a:r>
            <a:endParaRPr lang="en-US" sz="1125" dirty="0"/>
          </a:p>
        </p:txBody>
      </p:sp>
      <p:sp>
        <p:nvSpPr>
          <p:cNvPr id="29" name="SK-9-text-28"/>
          <p:cNvSpPr/>
          <p:nvPr/>
        </p:nvSpPr>
        <p:spPr>
          <a:xfrm>
            <a:off x="770930" y="2305050"/>
            <a:ext cx="495359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Alcohol Reduction: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Especially in the 4 hours before sleep; reduces pharyngeal muscle relaxation.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819150" y="2838450"/>
            <a:ext cx="10801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Smoking Cessation: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upper airway inflammation and edema.</a:t>
            </a:r>
            <a:endParaRPr lang="en-US" sz="1125" dirty="0"/>
          </a:p>
        </p:txBody>
      </p:sp>
      <p:sp>
        <p:nvSpPr>
          <p:cNvPr id="31" name="SK-9-text-30"/>
          <p:cNvSpPr/>
          <p:nvPr/>
        </p:nvSpPr>
        <p:spPr>
          <a:xfrm>
            <a:off x="785961" y="3190875"/>
            <a:ext cx="493856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Positional Therapy: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Lateral sleep position prevents tongue base collapse (avoid supine).</a:t>
            </a:r>
            <a:endParaRPr lang="en-US" sz="1125" dirty="0"/>
          </a:p>
        </p:txBody>
      </p:sp>
      <p:sp>
        <p:nvSpPr>
          <p:cNvPr id="32" name="SK-9-text-31"/>
          <p:cNvSpPr/>
          <p:nvPr/>
        </p:nvSpPr>
        <p:spPr>
          <a:xfrm>
            <a:off x="815727" y="3724275"/>
            <a:ext cx="490879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Medication Review: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sedatives (Benzodiazepines, Z-drugs, Opioids).</a:t>
            </a:r>
            <a:endParaRPr lang="en-US" sz="1125" dirty="0"/>
          </a:p>
        </p:txBody>
      </p:sp>
      <p:sp>
        <p:nvSpPr>
          <p:cNvPr id="33" name="SK-9-text-32"/>
          <p:cNvSpPr/>
          <p:nvPr/>
        </p:nvSpPr>
        <p:spPr>
          <a:xfrm>
            <a:off x="819150" y="4257675"/>
            <a:ext cx="11315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Health: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Treat obstruction if present (INCS, antihistamines).</a:t>
            </a:r>
            <a:endParaRPr lang="en-US" sz="1125" dirty="0"/>
          </a:p>
        </p:txBody>
      </p:sp>
      <p:sp>
        <p:nvSpPr>
          <p:cNvPr id="34" name="SK-9-text-33"/>
          <p:cNvSpPr/>
          <p:nvPr/>
        </p:nvSpPr>
        <p:spPr>
          <a:xfrm>
            <a:off x="840581" y="6006703"/>
            <a:ext cx="49815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 suggests positional therapy is specifically effective for patients with "supine-predominant" OSA.</a:t>
            </a:r>
            <a:endParaRPr lang="en-US" sz="975" dirty="0"/>
          </a:p>
        </p:txBody>
      </p:sp>
      <p:sp>
        <p:nvSpPr>
          <p:cNvPr id="35" name="SK-9-text-34"/>
          <p:cNvSpPr/>
          <p:nvPr/>
        </p:nvSpPr>
        <p:spPr>
          <a:xfrm>
            <a:off x="6577013" y="390525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050" dirty="0"/>
          </a:p>
        </p:txBody>
      </p:sp>
      <p:sp>
        <p:nvSpPr>
          <p:cNvPr id="36" name="SK-9-text-35"/>
          <p:cNvSpPr/>
          <p:nvPr/>
        </p:nvSpPr>
        <p:spPr>
          <a:xfrm>
            <a:off x="6886575" y="3929063"/>
            <a:ext cx="5305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SNORING (WITHOUT SIGNIFICANT OSA)</a:t>
            </a:r>
            <a:endParaRPr lang="en-US" sz="1350" dirty="0"/>
          </a:p>
        </p:txBody>
      </p:sp>
      <p:sp>
        <p:nvSpPr>
          <p:cNvPr id="37" name="SK-9-text-36"/>
          <p:cNvSpPr/>
          <p:nvPr/>
        </p:nvSpPr>
        <p:spPr>
          <a:xfrm>
            <a:off x="6562725" y="4457700"/>
            <a:ext cx="562927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Criteria: ESS &lt; 10 and no witnessed apnoeas</a:t>
            </a:r>
            <a:endParaRPr lang="en-US" sz="1050" dirty="0"/>
          </a:p>
        </p:txBody>
      </p:sp>
      <p:sp>
        <p:nvSpPr>
          <p:cNvPr id="38" name="SK-9-text-37"/>
          <p:cNvSpPr/>
          <p:nvPr/>
        </p:nvSpPr>
        <p:spPr>
          <a:xfrm>
            <a:off x="6711553" y="4867275"/>
            <a:ext cx="496609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Mandibular Advancement Device (MAD):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Advances lower jaw forward; effective for snoring and mild OSA.</a:t>
            </a:r>
            <a:endParaRPr lang="en-US" sz="1125" dirty="0"/>
          </a:p>
        </p:txBody>
      </p:sp>
      <p:sp>
        <p:nvSpPr>
          <p:cNvPr id="39" name="SK-9-text-38"/>
          <p:cNvSpPr/>
          <p:nvPr/>
        </p:nvSpPr>
        <p:spPr>
          <a:xfrm>
            <a:off x="6763196" y="5400675"/>
            <a:ext cx="491445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Dilators: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"Breathe Right" strips; low risk but limited evidence for OSA.</a:t>
            </a:r>
            <a:endParaRPr lang="en-US" sz="1125" dirty="0"/>
          </a:p>
        </p:txBody>
      </p:sp>
      <p:sp>
        <p:nvSpPr>
          <p:cNvPr id="40" name="SK-9-text-39"/>
          <p:cNvSpPr/>
          <p:nvPr/>
        </p:nvSpPr>
        <p:spPr>
          <a:xfrm>
            <a:off x="6724352" y="5934075"/>
            <a:ext cx="495329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Referral: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Only if anatomical cause identified (large tonsils, polyps) that is surgically treatable.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2334</Words>
  <Application>Microsoft Office PowerPoint</Application>
  <PresentationFormat>Widescreen</PresentationFormat>
  <Paragraphs>283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2026-05-08T20:01:55Z</dcterms:created>
  <dcterms:modified xsi:type="dcterms:W3CDTF">2026-05-15T18:03:30Z</dcterms:modified>
</cp:coreProperties>
</file>