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12192000"/>
  <p:embeddedFontLst>
    <p:embeddedFont>
      <p:font typeface="Roboto" panose="02000000000000000000" pitchFamily="2" charset="0"/>
      <p:regular r:id="rId16"/>
      <p:bold r:id="rId17"/>
      <p:italic r:id="rId18"/>
      <p:boldItalic r:id="rId19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88444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6.png"/><Relationship Id="rId13" Type="http://schemas.openxmlformats.org/officeDocument/2006/relationships/image" Target="../media/image161.png"/><Relationship Id="rId18" Type="http://schemas.openxmlformats.org/officeDocument/2006/relationships/image" Target="../media/image166.png"/><Relationship Id="rId3" Type="http://schemas.openxmlformats.org/officeDocument/2006/relationships/image" Target="../media/image153.png"/><Relationship Id="rId21" Type="http://schemas.openxmlformats.org/officeDocument/2006/relationships/image" Target="../media/image169.png"/><Relationship Id="rId7" Type="http://schemas.openxmlformats.org/officeDocument/2006/relationships/image" Target="../media/image155.png"/><Relationship Id="rId12" Type="http://schemas.openxmlformats.org/officeDocument/2006/relationships/image" Target="../media/image160.png"/><Relationship Id="rId17" Type="http://schemas.openxmlformats.org/officeDocument/2006/relationships/image" Target="../media/image165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64.png"/><Relationship Id="rId20" Type="http://schemas.openxmlformats.org/officeDocument/2006/relationships/image" Target="../media/image16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4.png"/><Relationship Id="rId11" Type="http://schemas.openxmlformats.org/officeDocument/2006/relationships/image" Target="../media/image159.png"/><Relationship Id="rId24" Type="http://schemas.openxmlformats.org/officeDocument/2006/relationships/image" Target="../media/image172.png"/><Relationship Id="rId5" Type="http://schemas.openxmlformats.org/officeDocument/2006/relationships/image" Target="../media/image7.png"/><Relationship Id="rId15" Type="http://schemas.openxmlformats.org/officeDocument/2006/relationships/image" Target="../media/image163.png"/><Relationship Id="rId23" Type="http://schemas.openxmlformats.org/officeDocument/2006/relationships/image" Target="../media/image171.png"/><Relationship Id="rId10" Type="http://schemas.openxmlformats.org/officeDocument/2006/relationships/image" Target="../media/image158.png"/><Relationship Id="rId19" Type="http://schemas.openxmlformats.org/officeDocument/2006/relationships/image" Target="../media/image167.png"/><Relationship Id="rId4" Type="http://schemas.openxmlformats.org/officeDocument/2006/relationships/image" Target="../media/image2.png"/><Relationship Id="rId9" Type="http://schemas.openxmlformats.org/officeDocument/2006/relationships/image" Target="../media/image157.png"/><Relationship Id="rId14" Type="http://schemas.openxmlformats.org/officeDocument/2006/relationships/image" Target="../media/image162.png"/><Relationship Id="rId22" Type="http://schemas.openxmlformats.org/officeDocument/2006/relationships/image" Target="../media/image17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6.png"/><Relationship Id="rId13" Type="http://schemas.openxmlformats.org/officeDocument/2006/relationships/image" Target="../media/image181.png"/><Relationship Id="rId18" Type="http://schemas.openxmlformats.org/officeDocument/2006/relationships/image" Target="../media/image186.png"/><Relationship Id="rId3" Type="http://schemas.openxmlformats.org/officeDocument/2006/relationships/image" Target="../media/image2.png"/><Relationship Id="rId21" Type="http://schemas.openxmlformats.org/officeDocument/2006/relationships/image" Target="../media/image189.png"/><Relationship Id="rId7" Type="http://schemas.openxmlformats.org/officeDocument/2006/relationships/image" Target="../media/image175.png"/><Relationship Id="rId12" Type="http://schemas.openxmlformats.org/officeDocument/2006/relationships/image" Target="../media/image180.png"/><Relationship Id="rId17" Type="http://schemas.openxmlformats.org/officeDocument/2006/relationships/image" Target="../media/image185.png"/><Relationship Id="rId25" Type="http://schemas.openxmlformats.org/officeDocument/2006/relationships/image" Target="../media/image193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184.png"/><Relationship Id="rId20" Type="http://schemas.openxmlformats.org/officeDocument/2006/relationships/image" Target="../media/image18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4.png"/><Relationship Id="rId11" Type="http://schemas.openxmlformats.org/officeDocument/2006/relationships/image" Target="../media/image179.png"/><Relationship Id="rId24" Type="http://schemas.openxmlformats.org/officeDocument/2006/relationships/image" Target="../media/image192.png"/><Relationship Id="rId5" Type="http://schemas.openxmlformats.org/officeDocument/2006/relationships/image" Target="../media/image173.png"/><Relationship Id="rId15" Type="http://schemas.openxmlformats.org/officeDocument/2006/relationships/image" Target="../media/image183.png"/><Relationship Id="rId23" Type="http://schemas.openxmlformats.org/officeDocument/2006/relationships/image" Target="../media/image191.png"/><Relationship Id="rId10" Type="http://schemas.openxmlformats.org/officeDocument/2006/relationships/image" Target="../media/image178.png"/><Relationship Id="rId19" Type="http://schemas.openxmlformats.org/officeDocument/2006/relationships/image" Target="../media/image187.png"/><Relationship Id="rId4" Type="http://schemas.openxmlformats.org/officeDocument/2006/relationships/image" Target="../media/image7.png"/><Relationship Id="rId9" Type="http://schemas.openxmlformats.org/officeDocument/2006/relationships/image" Target="../media/image177.png"/><Relationship Id="rId14" Type="http://schemas.openxmlformats.org/officeDocument/2006/relationships/image" Target="../media/image182.png"/><Relationship Id="rId22" Type="http://schemas.openxmlformats.org/officeDocument/2006/relationships/image" Target="../media/image19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7.png"/><Relationship Id="rId13" Type="http://schemas.openxmlformats.org/officeDocument/2006/relationships/image" Target="../media/image202.png"/><Relationship Id="rId18" Type="http://schemas.openxmlformats.org/officeDocument/2006/relationships/image" Target="../media/image207.png"/><Relationship Id="rId3" Type="http://schemas.openxmlformats.org/officeDocument/2006/relationships/image" Target="../media/image1.png"/><Relationship Id="rId21" Type="http://schemas.openxmlformats.org/officeDocument/2006/relationships/image" Target="../media/image210.png"/><Relationship Id="rId7" Type="http://schemas.openxmlformats.org/officeDocument/2006/relationships/image" Target="../media/image196.png"/><Relationship Id="rId12" Type="http://schemas.openxmlformats.org/officeDocument/2006/relationships/image" Target="../media/image201.png"/><Relationship Id="rId17" Type="http://schemas.openxmlformats.org/officeDocument/2006/relationships/image" Target="../media/image206.png"/><Relationship Id="rId25" Type="http://schemas.openxmlformats.org/officeDocument/2006/relationships/image" Target="../media/image214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205.png"/><Relationship Id="rId20" Type="http://schemas.openxmlformats.org/officeDocument/2006/relationships/image" Target="../media/image20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5.png"/><Relationship Id="rId11" Type="http://schemas.openxmlformats.org/officeDocument/2006/relationships/image" Target="../media/image200.png"/><Relationship Id="rId24" Type="http://schemas.openxmlformats.org/officeDocument/2006/relationships/image" Target="../media/image213.png"/><Relationship Id="rId5" Type="http://schemas.openxmlformats.org/officeDocument/2006/relationships/image" Target="../media/image194.png"/><Relationship Id="rId15" Type="http://schemas.openxmlformats.org/officeDocument/2006/relationships/image" Target="../media/image204.png"/><Relationship Id="rId23" Type="http://schemas.openxmlformats.org/officeDocument/2006/relationships/image" Target="../media/image212.png"/><Relationship Id="rId10" Type="http://schemas.openxmlformats.org/officeDocument/2006/relationships/image" Target="../media/image199.png"/><Relationship Id="rId19" Type="http://schemas.openxmlformats.org/officeDocument/2006/relationships/image" Target="../media/image208.png"/><Relationship Id="rId4" Type="http://schemas.openxmlformats.org/officeDocument/2006/relationships/image" Target="../media/image2.png"/><Relationship Id="rId9" Type="http://schemas.openxmlformats.org/officeDocument/2006/relationships/image" Target="../media/image198.png"/><Relationship Id="rId14" Type="http://schemas.openxmlformats.org/officeDocument/2006/relationships/image" Target="../media/image203.png"/><Relationship Id="rId22" Type="http://schemas.openxmlformats.org/officeDocument/2006/relationships/image" Target="../media/image21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7.png"/><Relationship Id="rId13" Type="http://schemas.openxmlformats.org/officeDocument/2006/relationships/image" Target="../media/image222.png"/><Relationship Id="rId18" Type="http://schemas.openxmlformats.org/officeDocument/2006/relationships/image" Target="../media/image227.png"/><Relationship Id="rId3" Type="http://schemas.openxmlformats.org/officeDocument/2006/relationships/image" Target="../media/image2.png"/><Relationship Id="rId21" Type="http://schemas.openxmlformats.org/officeDocument/2006/relationships/image" Target="../media/image229.png"/><Relationship Id="rId7" Type="http://schemas.openxmlformats.org/officeDocument/2006/relationships/image" Target="../media/image216.png"/><Relationship Id="rId12" Type="http://schemas.openxmlformats.org/officeDocument/2006/relationships/image" Target="../media/image221.png"/><Relationship Id="rId17" Type="http://schemas.openxmlformats.org/officeDocument/2006/relationships/image" Target="../media/image226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225.png"/><Relationship Id="rId20" Type="http://schemas.openxmlformats.org/officeDocument/2006/relationships/image" Target="../media/image22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4.png"/><Relationship Id="rId11" Type="http://schemas.openxmlformats.org/officeDocument/2006/relationships/image" Target="../media/image220.png"/><Relationship Id="rId24" Type="http://schemas.openxmlformats.org/officeDocument/2006/relationships/image" Target="../media/image232.png"/><Relationship Id="rId5" Type="http://schemas.openxmlformats.org/officeDocument/2006/relationships/image" Target="../media/image215.png"/><Relationship Id="rId15" Type="http://schemas.openxmlformats.org/officeDocument/2006/relationships/image" Target="../media/image224.png"/><Relationship Id="rId23" Type="http://schemas.openxmlformats.org/officeDocument/2006/relationships/image" Target="../media/image231.png"/><Relationship Id="rId10" Type="http://schemas.openxmlformats.org/officeDocument/2006/relationships/image" Target="../media/image219.png"/><Relationship Id="rId19" Type="http://schemas.openxmlformats.org/officeDocument/2006/relationships/image" Target="../media/image180.png"/><Relationship Id="rId4" Type="http://schemas.openxmlformats.org/officeDocument/2006/relationships/image" Target="../media/image7.png"/><Relationship Id="rId9" Type="http://schemas.openxmlformats.org/officeDocument/2006/relationships/image" Target="../media/image218.png"/><Relationship Id="rId14" Type="http://schemas.openxmlformats.org/officeDocument/2006/relationships/image" Target="../media/image223.png"/><Relationship Id="rId22" Type="http://schemas.openxmlformats.org/officeDocument/2006/relationships/image" Target="../media/image23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18" Type="http://schemas.openxmlformats.org/officeDocument/2006/relationships/image" Target="../media/image21.png"/><Relationship Id="rId3" Type="http://schemas.openxmlformats.org/officeDocument/2006/relationships/image" Target="../media/image2.png"/><Relationship Id="rId21" Type="http://schemas.openxmlformats.org/officeDocument/2006/relationships/image" Target="../media/image24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5" Type="http://schemas.openxmlformats.org/officeDocument/2006/relationships/image" Target="../media/image28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9.png"/><Relationship Id="rId20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24" Type="http://schemas.openxmlformats.org/officeDocument/2006/relationships/image" Target="../media/image27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23" Type="http://schemas.openxmlformats.org/officeDocument/2006/relationships/image" Target="../media/image26.png"/><Relationship Id="rId10" Type="http://schemas.openxmlformats.org/officeDocument/2006/relationships/image" Target="../media/image13.png"/><Relationship Id="rId19" Type="http://schemas.openxmlformats.org/officeDocument/2006/relationships/image" Target="../media/image22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Relationship Id="rId22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png"/><Relationship Id="rId18" Type="http://schemas.openxmlformats.org/officeDocument/2006/relationships/image" Target="../media/image42.png"/><Relationship Id="rId3" Type="http://schemas.openxmlformats.org/officeDocument/2006/relationships/image" Target="../media/image2.png"/><Relationship Id="rId21" Type="http://schemas.openxmlformats.org/officeDocument/2006/relationships/image" Target="../media/image45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17" Type="http://schemas.openxmlformats.org/officeDocument/2006/relationships/image" Target="../media/image41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40.png"/><Relationship Id="rId20" Type="http://schemas.openxmlformats.org/officeDocument/2006/relationships/image" Target="../media/image4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24" Type="http://schemas.openxmlformats.org/officeDocument/2006/relationships/image" Target="../media/image48.png"/><Relationship Id="rId5" Type="http://schemas.openxmlformats.org/officeDocument/2006/relationships/image" Target="../media/image29.png"/><Relationship Id="rId15" Type="http://schemas.openxmlformats.org/officeDocument/2006/relationships/image" Target="../media/image39.png"/><Relationship Id="rId23" Type="http://schemas.openxmlformats.org/officeDocument/2006/relationships/image" Target="../media/image47.png"/><Relationship Id="rId10" Type="http://schemas.openxmlformats.org/officeDocument/2006/relationships/image" Target="../media/image34.png"/><Relationship Id="rId19" Type="http://schemas.openxmlformats.org/officeDocument/2006/relationships/image" Target="../media/image43.png"/><Relationship Id="rId4" Type="http://schemas.openxmlformats.org/officeDocument/2006/relationships/image" Target="../media/image7.png"/><Relationship Id="rId9" Type="http://schemas.openxmlformats.org/officeDocument/2006/relationships/image" Target="../media/image33.png"/><Relationship Id="rId14" Type="http://schemas.openxmlformats.org/officeDocument/2006/relationships/image" Target="../media/image38.png"/><Relationship Id="rId22" Type="http://schemas.openxmlformats.org/officeDocument/2006/relationships/image" Target="../media/image4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58.png"/><Relationship Id="rId18" Type="http://schemas.openxmlformats.org/officeDocument/2006/relationships/image" Target="../media/image63.png"/><Relationship Id="rId3" Type="http://schemas.openxmlformats.org/officeDocument/2006/relationships/image" Target="../media/image2.png"/><Relationship Id="rId7" Type="http://schemas.openxmlformats.org/officeDocument/2006/relationships/image" Target="../media/image52.png"/><Relationship Id="rId12" Type="http://schemas.openxmlformats.org/officeDocument/2006/relationships/image" Target="../media/image57.png"/><Relationship Id="rId17" Type="http://schemas.openxmlformats.org/officeDocument/2006/relationships/image" Target="../media/image62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png"/><Relationship Id="rId11" Type="http://schemas.openxmlformats.org/officeDocument/2006/relationships/image" Target="../media/image56.png"/><Relationship Id="rId5" Type="http://schemas.openxmlformats.org/officeDocument/2006/relationships/image" Target="../media/image50.png"/><Relationship Id="rId15" Type="http://schemas.openxmlformats.org/officeDocument/2006/relationships/image" Target="../media/image60.png"/><Relationship Id="rId10" Type="http://schemas.openxmlformats.org/officeDocument/2006/relationships/image" Target="../media/image55.png"/><Relationship Id="rId4" Type="http://schemas.openxmlformats.org/officeDocument/2006/relationships/image" Target="../media/image49.png"/><Relationship Id="rId9" Type="http://schemas.openxmlformats.org/officeDocument/2006/relationships/image" Target="../media/image54.png"/><Relationship Id="rId14" Type="http://schemas.openxmlformats.org/officeDocument/2006/relationships/image" Target="../media/image5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13" Type="http://schemas.openxmlformats.org/officeDocument/2006/relationships/image" Target="../media/image72.png"/><Relationship Id="rId3" Type="http://schemas.openxmlformats.org/officeDocument/2006/relationships/image" Target="../media/image2.png"/><Relationship Id="rId7" Type="http://schemas.openxmlformats.org/officeDocument/2006/relationships/image" Target="../media/image66.png"/><Relationship Id="rId12" Type="http://schemas.openxmlformats.org/officeDocument/2006/relationships/image" Target="../media/image71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7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5.png"/><Relationship Id="rId11" Type="http://schemas.openxmlformats.org/officeDocument/2006/relationships/image" Target="../media/image70.png"/><Relationship Id="rId5" Type="http://schemas.openxmlformats.org/officeDocument/2006/relationships/image" Target="../media/image64.png"/><Relationship Id="rId15" Type="http://schemas.openxmlformats.org/officeDocument/2006/relationships/image" Target="../media/image74.png"/><Relationship Id="rId10" Type="http://schemas.openxmlformats.org/officeDocument/2006/relationships/image" Target="../media/image69.png"/><Relationship Id="rId4" Type="http://schemas.openxmlformats.org/officeDocument/2006/relationships/image" Target="../media/image7.png"/><Relationship Id="rId9" Type="http://schemas.openxmlformats.org/officeDocument/2006/relationships/image" Target="../media/image68.png"/><Relationship Id="rId14" Type="http://schemas.openxmlformats.org/officeDocument/2006/relationships/image" Target="../media/image7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13" Type="http://schemas.openxmlformats.org/officeDocument/2006/relationships/image" Target="../media/image85.png"/><Relationship Id="rId18" Type="http://schemas.openxmlformats.org/officeDocument/2006/relationships/image" Target="../media/image90.png"/><Relationship Id="rId3" Type="http://schemas.openxmlformats.org/officeDocument/2006/relationships/image" Target="../media/image2.png"/><Relationship Id="rId7" Type="http://schemas.openxmlformats.org/officeDocument/2006/relationships/image" Target="../media/image79.png"/><Relationship Id="rId12" Type="http://schemas.openxmlformats.org/officeDocument/2006/relationships/image" Target="../media/image84.png"/><Relationship Id="rId17" Type="http://schemas.openxmlformats.org/officeDocument/2006/relationships/image" Target="../media/image89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88.png"/><Relationship Id="rId20" Type="http://schemas.openxmlformats.org/officeDocument/2006/relationships/image" Target="../media/image9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8.png"/><Relationship Id="rId11" Type="http://schemas.openxmlformats.org/officeDocument/2006/relationships/image" Target="../media/image83.png"/><Relationship Id="rId5" Type="http://schemas.openxmlformats.org/officeDocument/2006/relationships/image" Target="../media/image77.png"/><Relationship Id="rId15" Type="http://schemas.openxmlformats.org/officeDocument/2006/relationships/image" Target="../media/image87.png"/><Relationship Id="rId10" Type="http://schemas.openxmlformats.org/officeDocument/2006/relationships/image" Target="../media/image82.png"/><Relationship Id="rId19" Type="http://schemas.openxmlformats.org/officeDocument/2006/relationships/image" Target="../media/image91.png"/><Relationship Id="rId4" Type="http://schemas.openxmlformats.org/officeDocument/2006/relationships/image" Target="../media/image76.png"/><Relationship Id="rId9" Type="http://schemas.openxmlformats.org/officeDocument/2006/relationships/image" Target="../media/image81.png"/><Relationship Id="rId14" Type="http://schemas.openxmlformats.org/officeDocument/2006/relationships/image" Target="../media/image8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13" Type="http://schemas.openxmlformats.org/officeDocument/2006/relationships/image" Target="../media/image101.png"/><Relationship Id="rId18" Type="http://schemas.openxmlformats.org/officeDocument/2006/relationships/image" Target="../media/image106.png"/><Relationship Id="rId3" Type="http://schemas.openxmlformats.org/officeDocument/2006/relationships/image" Target="../media/image2.png"/><Relationship Id="rId21" Type="http://schemas.openxmlformats.org/officeDocument/2006/relationships/image" Target="../media/image109.png"/><Relationship Id="rId7" Type="http://schemas.openxmlformats.org/officeDocument/2006/relationships/image" Target="../media/image95.png"/><Relationship Id="rId12" Type="http://schemas.openxmlformats.org/officeDocument/2006/relationships/image" Target="../media/image100.png"/><Relationship Id="rId17" Type="http://schemas.openxmlformats.org/officeDocument/2006/relationships/image" Target="../media/image105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04.png"/><Relationship Id="rId20" Type="http://schemas.openxmlformats.org/officeDocument/2006/relationships/image" Target="../media/image10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4.png"/><Relationship Id="rId11" Type="http://schemas.openxmlformats.org/officeDocument/2006/relationships/image" Target="../media/image99.png"/><Relationship Id="rId5" Type="http://schemas.openxmlformats.org/officeDocument/2006/relationships/image" Target="../media/image93.png"/><Relationship Id="rId15" Type="http://schemas.openxmlformats.org/officeDocument/2006/relationships/image" Target="../media/image103.png"/><Relationship Id="rId10" Type="http://schemas.openxmlformats.org/officeDocument/2006/relationships/image" Target="../media/image98.png"/><Relationship Id="rId19" Type="http://schemas.openxmlformats.org/officeDocument/2006/relationships/image" Target="../media/image107.png"/><Relationship Id="rId4" Type="http://schemas.openxmlformats.org/officeDocument/2006/relationships/image" Target="../media/image49.png"/><Relationship Id="rId9" Type="http://schemas.openxmlformats.org/officeDocument/2006/relationships/image" Target="../media/image97.png"/><Relationship Id="rId14" Type="http://schemas.openxmlformats.org/officeDocument/2006/relationships/image" Target="../media/image102.png"/><Relationship Id="rId22" Type="http://schemas.openxmlformats.org/officeDocument/2006/relationships/image" Target="../media/image11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png"/><Relationship Id="rId13" Type="http://schemas.openxmlformats.org/officeDocument/2006/relationships/image" Target="../media/image119.png"/><Relationship Id="rId18" Type="http://schemas.openxmlformats.org/officeDocument/2006/relationships/image" Target="../media/image124.png"/><Relationship Id="rId3" Type="http://schemas.openxmlformats.org/officeDocument/2006/relationships/image" Target="../media/image2.png"/><Relationship Id="rId21" Type="http://schemas.openxmlformats.org/officeDocument/2006/relationships/image" Target="../media/image127.png"/><Relationship Id="rId7" Type="http://schemas.openxmlformats.org/officeDocument/2006/relationships/image" Target="../media/image113.png"/><Relationship Id="rId12" Type="http://schemas.openxmlformats.org/officeDocument/2006/relationships/image" Target="../media/image118.png"/><Relationship Id="rId17" Type="http://schemas.openxmlformats.org/officeDocument/2006/relationships/image" Target="../media/image123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22.png"/><Relationship Id="rId20" Type="http://schemas.openxmlformats.org/officeDocument/2006/relationships/image" Target="../media/image12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2.png"/><Relationship Id="rId11" Type="http://schemas.openxmlformats.org/officeDocument/2006/relationships/image" Target="../media/image117.png"/><Relationship Id="rId5" Type="http://schemas.openxmlformats.org/officeDocument/2006/relationships/image" Target="../media/image111.png"/><Relationship Id="rId15" Type="http://schemas.openxmlformats.org/officeDocument/2006/relationships/image" Target="../media/image121.png"/><Relationship Id="rId23" Type="http://schemas.openxmlformats.org/officeDocument/2006/relationships/image" Target="../media/image129.png"/><Relationship Id="rId10" Type="http://schemas.openxmlformats.org/officeDocument/2006/relationships/image" Target="../media/image116.png"/><Relationship Id="rId19" Type="http://schemas.openxmlformats.org/officeDocument/2006/relationships/image" Target="../media/image125.png"/><Relationship Id="rId4" Type="http://schemas.openxmlformats.org/officeDocument/2006/relationships/image" Target="../media/image49.png"/><Relationship Id="rId9" Type="http://schemas.openxmlformats.org/officeDocument/2006/relationships/image" Target="../media/image115.png"/><Relationship Id="rId14" Type="http://schemas.openxmlformats.org/officeDocument/2006/relationships/image" Target="../media/image120.png"/><Relationship Id="rId22" Type="http://schemas.openxmlformats.org/officeDocument/2006/relationships/image" Target="../media/image12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4.png"/><Relationship Id="rId13" Type="http://schemas.openxmlformats.org/officeDocument/2006/relationships/image" Target="../media/image139.png"/><Relationship Id="rId18" Type="http://schemas.openxmlformats.org/officeDocument/2006/relationships/image" Target="../media/image144.png"/><Relationship Id="rId26" Type="http://schemas.openxmlformats.org/officeDocument/2006/relationships/image" Target="../media/image152.png"/><Relationship Id="rId3" Type="http://schemas.openxmlformats.org/officeDocument/2006/relationships/image" Target="../media/image2.png"/><Relationship Id="rId21" Type="http://schemas.openxmlformats.org/officeDocument/2006/relationships/image" Target="../media/image147.png"/><Relationship Id="rId7" Type="http://schemas.openxmlformats.org/officeDocument/2006/relationships/image" Target="../media/image133.png"/><Relationship Id="rId12" Type="http://schemas.openxmlformats.org/officeDocument/2006/relationships/image" Target="../media/image138.png"/><Relationship Id="rId17" Type="http://schemas.openxmlformats.org/officeDocument/2006/relationships/image" Target="../media/image143.png"/><Relationship Id="rId25" Type="http://schemas.openxmlformats.org/officeDocument/2006/relationships/image" Target="../media/image151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42.png"/><Relationship Id="rId20" Type="http://schemas.openxmlformats.org/officeDocument/2006/relationships/image" Target="../media/image14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2.png"/><Relationship Id="rId11" Type="http://schemas.openxmlformats.org/officeDocument/2006/relationships/image" Target="../media/image137.png"/><Relationship Id="rId24" Type="http://schemas.openxmlformats.org/officeDocument/2006/relationships/image" Target="../media/image150.png"/><Relationship Id="rId5" Type="http://schemas.openxmlformats.org/officeDocument/2006/relationships/image" Target="../media/image131.png"/><Relationship Id="rId15" Type="http://schemas.openxmlformats.org/officeDocument/2006/relationships/image" Target="../media/image141.png"/><Relationship Id="rId23" Type="http://schemas.openxmlformats.org/officeDocument/2006/relationships/image" Target="../media/image149.png"/><Relationship Id="rId10" Type="http://schemas.openxmlformats.org/officeDocument/2006/relationships/image" Target="../media/image136.png"/><Relationship Id="rId19" Type="http://schemas.openxmlformats.org/officeDocument/2006/relationships/image" Target="../media/image145.png"/><Relationship Id="rId4" Type="http://schemas.openxmlformats.org/officeDocument/2006/relationships/image" Target="../media/image130.png"/><Relationship Id="rId9" Type="http://schemas.openxmlformats.org/officeDocument/2006/relationships/image" Target="../media/image135.png"/><Relationship Id="rId14" Type="http://schemas.openxmlformats.org/officeDocument/2006/relationships/image" Target="../media/image140.png"/><Relationship Id="rId22" Type="http://schemas.openxmlformats.org/officeDocument/2006/relationships/image" Target="../media/image14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000" y="4641800"/>
            <a:ext cx="1014413" cy="338138"/>
          </a:xfrm>
          <a:prstGeom prst="rect">
            <a:avLst/>
          </a:prstGeom>
        </p:spPr>
      </p:pic>
      <p:pic>
        <p:nvPicPr>
          <p:cNvPr id="5" name="SK-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90713" y="4641800"/>
            <a:ext cx="952500" cy="338138"/>
          </a:xfrm>
          <a:prstGeom prst="rect">
            <a:avLst/>
          </a:prstGeom>
        </p:spPr>
      </p:pic>
      <p:pic>
        <p:nvPicPr>
          <p:cNvPr id="6" name="SK-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57513" y="4641800"/>
            <a:ext cx="1266825" cy="338138"/>
          </a:xfrm>
          <a:prstGeom prst="rect">
            <a:avLst/>
          </a:prstGeom>
        </p:spPr>
      </p:pic>
      <p:pic>
        <p:nvPicPr>
          <p:cNvPr id="7" name="SK-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15200" y="666750"/>
            <a:ext cx="4305300" cy="5524500"/>
          </a:xfrm>
          <a:prstGeom prst="rect">
            <a:avLst/>
          </a:prstGeom>
        </p:spPr>
      </p:pic>
      <p:sp>
        <p:nvSpPr>
          <p:cNvPr id="8" name="SK-1-text-7"/>
          <p:cNvSpPr/>
          <p:nvPr/>
        </p:nvSpPr>
        <p:spPr>
          <a:xfrm>
            <a:off x="762000" y="773013"/>
            <a:ext cx="6172200" cy="228600"/>
          </a:xfrm>
          <a:prstGeom prst="rect">
            <a:avLst/>
          </a:prstGeom>
          <a:solidFill>
            <a:schemeClr val="accent2"/>
          </a:solidFill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kern="0" spc="90" dirty="0">
                <a:solidFill>
                  <a:schemeClr val="bg1"/>
                </a:solidFill>
              </a:rPr>
              <a:t>BRADFORD VTS TEACHING DECK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9" name="SK-1-text-8"/>
          <p:cNvSpPr/>
          <p:nvPr/>
        </p:nvSpPr>
        <p:spPr>
          <a:xfrm>
            <a:off x="762000" y="1001613"/>
            <a:ext cx="6172200" cy="20114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5280"/>
              </a:lnSpc>
              <a:buNone/>
            </a:pPr>
            <a:r>
              <a:rPr lang="en-US" sz="4800" b="1" dirty="0">
                <a:solidFill>
                  <a:srgbClr val="1E293B"/>
                </a:solidFill>
              </a:rPr>
              <a:t>Sinusitis &amp; Rhinosinusitis in General Practice</a:t>
            </a:r>
            <a:endParaRPr lang="en-US" sz="4800" dirty="0"/>
          </a:p>
        </p:txBody>
      </p:sp>
      <p:sp>
        <p:nvSpPr>
          <p:cNvPr id="10" name="SK-1-text-9"/>
          <p:cNvSpPr/>
          <p:nvPr/>
        </p:nvSpPr>
        <p:spPr>
          <a:xfrm>
            <a:off x="762000" y="3241625"/>
            <a:ext cx="5554861" cy="9429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dirty="0">
                <a:solidFill>
                  <a:srgbClr val="475569"/>
                </a:solidFill>
              </a:rPr>
              <a:t>A comprehensive guide to evidence-based management, clinical criteria, and exam preparation for GP trainees.</a:t>
            </a:r>
            <a:endParaRPr lang="en-US" sz="1650" dirty="0"/>
          </a:p>
        </p:txBody>
      </p:sp>
      <p:sp>
        <p:nvSpPr>
          <p:cNvPr id="11" name="SK-1-text-10"/>
          <p:cNvSpPr/>
          <p:nvPr/>
        </p:nvSpPr>
        <p:spPr>
          <a:xfrm>
            <a:off x="914400" y="4641800"/>
            <a:ext cx="1074080" cy="3381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kern="0" spc="30" dirty="0">
                <a:solidFill>
                  <a:srgbClr val="0D9488"/>
                </a:solidFill>
              </a:rPr>
              <a:t>NICE NG79</a:t>
            </a:r>
            <a:endParaRPr lang="en-US" sz="975" dirty="0"/>
          </a:p>
        </p:txBody>
      </p:sp>
      <p:sp>
        <p:nvSpPr>
          <p:cNvPr id="12" name="SK-1-text-11"/>
          <p:cNvSpPr/>
          <p:nvPr/>
        </p:nvSpPr>
        <p:spPr>
          <a:xfrm>
            <a:off x="2043113" y="4641800"/>
            <a:ext cx="1077773" cy="3381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kern="0" spc="30" dirty="0">
                <a:solidFill>
                  <a:srgbClr val="0D9488"/>
                </a:solidFill>
              </a:rPr>
              <a:t>CKS 2024</a:t>
            </a:r>
            <a:endParaRPr lang="en-US" sz="975" dirty="0"/>
          </a:p>
        </p:txBody>
      </p:sp>
      <p:sp>
        <p:nvSpPr>
          <p:cNvPr id="13" name="SK-1-text-12"/>
          <p:cNvSpPr/>
          <p:nvPr/>
        </p:nvSpPr>
        <p:spPr>
          <a:xfrm>
            <a:off x="3109913" y="4641800"/>
            <a:ext cx="1654972" cy="3381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kern="0" spc="30" dirty="0">
                <a:solidFill>
                  <a:srgbClr val="0D9488"/>
                </a:solidFill>
              </a:rPr>
              <a:t>BNF MAY 2026</a:t>
            </a:r>
            <a:endParaRPr lang="en-US" sz="975" dirty="0"/>
          </a:p>
        </p:txBody>
      </p:sp>
      <p:sp>
        <p:nvSpPr>
          <p:cNvPr id="14" name="SK-1-text-13"/>
          <p:cNvSpPr/>
          <p:nvPr/>
        </p:nvSpPr>
        <p:spPr>
          <a:xfrm>
            <a:off x="762000" y="5551438"/>
            <a:ext cx="61722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94A3B8"/>
                </a:solidFill>
              </a:rPr>
              <a:t>Clinical Session: 2026-05-07</a:t>
            </a:r>
            <a:endParaRPr lang="en-US" sz="1200" dirty="0"/>
          </a:p>
        </p:txBody>
      </p:sp>
      <p:sp>
        <p:nvSpPr>
          <p:cNvPr id="15" name="SK-1-text-14"/>
          <p:cNvSpPr/>
          <p:nvPr/>
        </p:nvSpPr>
        <p:spPr>
          <a:xfrm>
            <a:off x="762000" y="5856238"/>
            <a:ext cx="65836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94A3B8"/>
                </a:solidFill>
              </a:rPr>
              <a:t>Focus: Primary Care &amp; AKT/SCA Pearls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0500" y="95250"/>
            <a:ext cx="11811000" cy="939105"/>
          </a:xfrm>
          <a:prstGeom prst="rect">
            <a:avLst/>
          </a:prstGeom>
        </p:spPr>
      </p:pic>
      <p:pic>
        <p:nvPicPr>
          <p:cNvPr id="5" name="SK-1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129605"/>
            <a:ext cx="5572125" cy="4533900"/>
          </a:xfrm>
          <a:prstGeom prst="rect">
            <a:avLst/>
          </a:prstGeom>
        </p:spPr>
      </p:pic>
      <p:pic>
        <p:nvPicPr>
          <p:cNvPr id="6" name="SK-1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125" y="1367730"/>
            <a:ext cx="457200" cy="457200"/>
          </a:xfrm>
          <a:prstGeom prst="rect">
            <a:avLst/>
          </a:prstGeom>
        </p:spPr>
      </p:pic>
      <p:pic>
        <p:nvPicPr>
          <p:cNvPr id="7" name="SK-1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6756" y="1489621"/>
            <a:ext cx="261937" cy="213420"/>
          </a:xfrm>
          <a:prstGeom prst="rect">
            <a:avLst/>
          </a:prstGeom>
        </p:spPr>
      </p:pic>
      <p:pic>
        <p:nvPicPr>
          <p:cNvPr id="8" name="SK-10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125" y="2015430"/>
            <a:ext cx="5095875" cy="604838"/>
          </a:xfrm>
          <a:prstGeom prst="rect">
            <a:avLst/>
          </a:prstGeom>
        </p:spPr>
      </p:pic>
      <p:pic>
        <p:nvPicPr>
          <p:cNvPr id="9" name="SK-10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9125" y="2053530"/>
            <a:ext cx="190500" cy="152400"/>
          </a:xfrm>
          <a:prstGeom prst="rect">
            <a:avLst/>
          </a:prstGeom>
        </p:spPr>
      </p:pic>
      <p:pic>
        <p:nvPicPr>
          <p:cNvPr id="10" name="SK-10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9125" y="2791718"/>
            <a:ext cx="5095875" cy="604838"/>
          </a:xfrm>
          <a:prstGeom prst="rect">
            <a:avLst/>
          </a:prstGeom>
        </p:spPr>
      </p:pic>
      <p:pic>
        <p:nvPicPr>
          <p:cNvPr id="11" name="SK-10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9125" y="2829818"/>
            <a:ext cx="190500" cy="152400"/>
          </a:xfrm>
          <a:prstGeom prst="rect">
            <a:avLst/>
          </a:prstGeom>
        </p:spPr>
      </p:pic>
      <p:pic>
        <p:nvPicPr>
          <p:cNvPr id="12" name="SK-10-img-11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125" y="3568005"/>
            <a:ext cx="5095875" cy="604838"/>
          </a:xfrm>
          <a:prstGeom prst="rect">
            <a:avLst/>
          </a:prstGeom>
        </p:spPr>
      </p:pic>
      <p:pic>
        <p:nvPicPr>
          <p:cNvPr id="13" name="SK-10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9125" y="3606105"/>
            <a:ext cx="190500" cy="152400"/>
          </a:xfrm>
          <a:prstGeom prst="rect">
            <a:avLst/>
          </a:prstGeom>
        </p:spPr>
      </p:pic>
      <p:pic>
        <p:nvPicPr>
          <p:cNvPr id="14" name="SK-10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19125" y="4382393"/>
            <a:ext cx="190500" cy="152400"/>
          </a:xfrm>
          <a:prstGeom prst="rect">
            <a:avLst/>
          </a:prstGeom>
        </p:spPr>
      </p:pic>
      <p:pic>
        <p:nvPicPr>
          <p:cNvPr id="15" name="SK-10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19125" y="4996755"/>
            <a:ext cx="5095875" cy="428625"/>
          </a:xfrm>
          <a:prstGeom prst="rect">
            <a:avLst/>
          </a:prstGeom>
        </p:spPr>
      </p:pic>
      <p:pic>
        <p:nvPicPr>
          <p:cNvPr id="16" name="SK-10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38875" y="1129605"/>
            <a:ext cx="5572125" cy="4533900"/>
          </a:xfrm>
          <a:prstGeom prst="rect">
            <a:avLst/>
          </a:prstGeom>
        </p:spPr>
      </p:pic>
      <p:pic>
        <p:nvPicPr>
          <p:cNvPr id="17" name="SK-10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77000" y="1367730"/>
            <a:ext cx="457200" cy="457200"/>
          </a:xfrm>
          <a:prstGeom prst="rect">
            <a:avLst/>
          </a:prstGeom>
        </p:spPr>
      </p:pic>
      <p:pic>
        <p:nvPicPr>
          <p:cNvPr id="18" name="SK-10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574631" y="1489621"/>
            <a:ext cx="261937" cy="213420"/>
          </a:xfrm>
          <a:prstGeom prst="rect">
            <a:avLst/>
          </a:prstGeom>
        </p:spPr>
      </p:pic>
      <p:pic>
        <p:nvPicPr>
          <p:cNvPr id="19" name="SK-10-img-1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77000" y="2015430"/>
            <a:ext cx="5095875" cy="604838"/>
          </a:xfrm>
          <a:prstGeom prst="rect">
            <a:avLst/>
          </a:prstGeom>
        </p:spPr>
      </p:pic>
      <p:pic>
        <p:nvPicPr>
          <p:cNvPr id="20" name="SK-10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77000" y="2053530"/>
            <a:ext cx="190500" cy="152400"/>
          </a:xfrm>
          <a:prstGeom prst="rect">
            <a:avLst/>
          </a:prstGeom>
        </p:spPr>
      </p:pic>
      <p:pic>
        <p:nvPicPr>
          <p:cNvPr id="21" name="SK-10-img-2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77000" y="2791718"/>
            <a:ext cx="5095875" cy="604838"/>
          </a:xfrm>
          <a:prstGeom prst="rect">
            <a:avLst/>
          </a:prstGeom>
        </p:spPr>
      </p:pic>
      <p:pic>
        <p:nvPicPr>
          <p:cNvPr id="22" name="SK-10-img-21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77000" y="2829818"/>
            <a:ext cx="190500" cy="152400"/>
          </a:xfrm>
          <a:prstGeom prst="rect">
            <a:avLst/>
          </a:prstGeom>
        </p:spPr>
      </p:pic>
      <p:pic>
        <p:nvPicPr>
          <p:cNvPr id="23" name="SK-10-img-22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77000" y="3568005"/>
            <a:ext cx="5095875" cy="604838"/>
          </a:xfrm>
          <a:prstGeom prst="rect">
            <a:avLst/>
          </a:prstGeom>
        </p:spPr>
      </p:pic>
      <p:pic>
        <p:nvPicPr>
          <p:cNvPr id="24" name="SK-10-img-23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77000" y="3606105"/>
            <a:ext cx="190500" cy="152400"/>
          </a:xfrm>
          <a:prstGeom prst="rect">
            <a:avLst/>
          </a:prstGeom>
        </p:spPr>
      </p:pic>
      <p:pic>
        <p:nvPicPr>
          <p:cNvPr id="25" name="SK-10-img-24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77000" y="4382393"/>
            <a:ext cx="190500" cy="152400"/>
          </a:xfrm>
          <a:prstGeom prst="rect">
            <a:avLst/>
          </a:prstGeom>
        </p:spPr>
      </p:pic>
      <p:pic>
        <p:nvPicPr>
          <p:cNvPr id="26" name="SK-10-img-2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77000" y="4996755"/>
            <a:ext cx="5095875" cy="428625"/>
          </a:xfrm>
          <a:prstGeom prst="rect">
            <a:avLst/>
          </a:prstGeom>
        </p:spPr>
      </p:pic>
      <p:pic>
        <p:nvPicPr>
          <p:cNvPr id="27" name="SK-10-img-26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381000" y="5949255"/>
            <a:ext cx="11430000" cy="685800"/>
          </a:xfrm>
          <a:prstGeom prst="rect">
            <a:avLst/>
          </a:prstGeom>
        </p:spPr>
      </p:pic>
      <p:pic>
        <p:nvPicPr>
          <p:cNvPr id="28" name="SK-10-img-27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19125" y="6213723"/>
            <a:ext cx="190500" cy="152400"/>
          </a:xfrm>
          <a:prstGeom prst="rect">
            <a:avLst/>
          </a:prstGeom>
        </p:spPr>
      </p:pic>
      <p:sp>
        <p:nvSpPr>
          <p:cNvPr id="29" name="SK-10-text-28"/>
          <p:cNvSpPr/>
          <p:nvPr/>
        </p:nvSpPr>
        <p:spPr>
          <a:xfrm>
            <a:off x="571500" y="285750"/>
            <a:ext cx="10561320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0D9488"/>
                </a:solidFill>
              </a:rPr>
              <a:t>Red Flags and Emergency Referrals</a:t>
            </a:r>
            <a:endParaRPr lang="en-US" sz="2100" dirty="0"/>
          </a:p>
        </p:txBody>
      </p:sp>
      <p:sp>
        <p:nvSpPr>
          <p:cNvPr id="30" name="SK-10-text-29"/>
          <p:cNvSpPr/>
          <p:nvPr/>
        </p:nvSpPr>
        <p:spPr>
          <a:xfrm>
            <a:off x="571500" y="643830"/>
            <a:ext cx="592074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kern="0" spc="60" dirty="0">
                <a:solidFill>
                  <a:srgbClr val="64748B"/>
                </a:solidFill>
              </a:rPr>
              <a:t>CRITICAL CLINICAL SIGNS &amp; DISPOSITION</a:t>
            </a:r>
            <a:endParaRPr lang="en-US" sz="1050" dirty="0"/>
          </a:p>
        </p:txBody>
      </p:sp>
      <p:sp>
        <p:nvSpPr>
          <p:cNvPr id="31" name="SK-10-text-30"/>
          <p:cNvSpPr/>
          <p:nvPr/>
        </p:nvSpPr>
        <p:spPr>
          <a:xfrm>
            <a:off x="1219200" y="1439168"/>
            <a:ext cx="452628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1E293B"/>
                </a:solidFill>
              </a:rPr>
              <a:t>Same-Day A&amp;E / ENT</a:t>
            </a:r>
            <a:endParaRPr lang="en-US" sz="1650" dirty="0"/>
          </a:p>
        </p:txBody>
      </p:sp>
      <p:sp>
        <p:nvSpPr>
          <p:cNvPr id="32" name="SK-10-text-31"/>
          <p:cNvSpPr/>
          <p:nvPr/>
        </p:nvSpPr>
        <p:spPr>
          <a:xfrm>
            <a:off x="923925" y="2015430"/>
            <a:ext cx="3993952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E293B"/>
                </a:solidFill>
              </a:rPr>
              <a:t>Orbital Involvement</a:t>
            </a:r>
            <a:endParaRPr lang="en-US" sz="1275" dirty="0"/>
          </a:p>
        </p:txBody>
      </p:sp>
      <p:sp>
        <p:nvSpPr>
          <p:cNvPr id="33" name="SK-10-text-32"/>
          <p:cNvSpPr/>
          <p:nvPr/>
        </p:nvSpPr>
        <p:spPr>
          <a:xfrm>
            <a:off x="923925" y="2277368"/>
            <a:ext cx="1126807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64748B"/>
                </a:solidFill>
              </a:rPr>
              <a:t>Swelling, erythema, or proptosis (Orbital cellulitis/abscess risk).</a:t>
            </a:r>
            <a:endParaRPr lang="en-US" sz="1125" dirty="0"/>
          </a:p>
        </p:txBody>
      </p:sp>
      <p:sp>
        <p:nvSpPr>
          <p:cNvPr id="34" name="SK-10-text-33"/>
          <p:cNvSpPr/>
          <p:nvPr/>
        </p:nvSpPr>
        <p:spPr>
          <a:xfrm>
            <a:off x="923925" y="2791718"/>
            <a:ext cx="466344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E293B"/>
                </a:solidFill>
              </a:rPr>
              <a:t>Diplopia (Double Vision)</a:t>
            </a:r>
            <a:endParaRPr lang="en-US" sz="1275" dirty="0"/>
          </a:p>
        </p:txBody>
      </p:sp>
      <p:sp>
        <p:nvSpPr>
          <p:cNvPr id="35" name="SK-10-text-34"/>
          <p:cNvSpPr/>
          <p:nvPr/>
        </p:nvSpPr>
        <p:spPr>
          <a:xfrm>
            <a:off x="923925" y="3053655"/>
            <a:ext cx="104584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64748B"/>
                </a:solidFill>
              </a:rPr>
              <a:t>Suggests orbital nerve involvement or intracranial extension.</a:t>
            </a:r>
            <a:endParaRPr lang="en-US" sz="1125" dirty="0"/>
          </a:p>
        </p:txBody>
      </p:sp>
      <p:sp>
        <p:nvSpPr>
          <p:cNvPr id="36" name="SK-10-text-35"/>
          <p:cNvSpPr/>
          <p:nvPr/>
        </p:nvSpPr>
        <p:spPr>
          <a:xfrm>
            <a:off x="923925" y="3568005"/>
            <a:ext cx="4367808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E293B"/>
                </a:solidFill>
              </a:rPr>
              <a:t>Neurological Signs</a:t>
            </a:r>
            <a:endParaRPr lang="en-US" sz="1275" dirty="0"/>
          </a:p>
        </p:txBody>
      </p:sp>
      <p:sp>
        <p:nvSpPr>
          <p:cNvPr id="37" name="SK-10-text-36"/>
          <p:cNvSpPr/>
          <p:nvPr/>
        </p:nvSpPr>
        <p:spPr>
          <a:xfrm>
            <a:off x="923925" y="3829943"/>
            <a:ext cx="1126807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64748B"/>
                </a:solidFill>
              </a:rPr>
              <a:t>Severe headache, meningism, or focal deficits (Intracranial abscess).</a:t>
            </a:r>
            <a:endParaRPr lang="en-US" sz="1125" dirty="0"/>
          </a:p>
        </p:txBody>
      </p:sp>
      <p:sp>
        <p:nvSpPr>
          <p:cNvPr id="38" name="SK-10-text-37"/>
          <p:cNvSpPr/>
          <p:nvPr/>
        </p:nvSpPr>
        <p:spPr>
          <a:xfrm>
            <a:off x="923925" y="4344293"/>
            <a:ext cx="4296221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E293B"/>
                </a:solidFill>
              </a:rPr>
              <a:t>Immunocompromised</a:t>
            </a:r>
            <a:endParaRPr lang="en-US" sz="1275" dirty="0"/>
          </a:p>
        </p:txBody>
      </p:sp>
      <p:sp>
        <p:nvSpPr>
          <p:cNvPr id="39" name="SK-10-text-38"/>
          <p:cNvSpPr/>
          <p:nvPr/>
        </p:nvSpPr>
        <p:spPr>
          <a:xfrm>
            <a:off x="923925" y="4606230"/>
            <a:ext cx="1126807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64748B"/>
                </a:solidFill>
              </a:rPr>
              <a:t>Severe symptoms in high-risk patients (Aggressive fungal infection).</a:t>
            </a:r>
            <a:endParaRPr lang="en-US" sz="1125" dirty="0"/>
          </a:p>
        </p:txBody>
      </p:sp>
      <p:sp>
        <p:nvSpPr>
          <p:cNvPr id="40" name="SK-10-text-39"/>
          <p:cNvSpPr/>
          <p:nvPr/>
        </p:nvSpPr>
        <p:spPr>
          <a:xfrm>
            <a:off x="762000" y="4996755"/>
            <a:ext cx="11026425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i="1" dirty="0">
                <a:solidFill>
                  <a:srgbClr val="1E293B"/>
                </a:solidFill>
              </a:rPr>
              <a:t>Pathway:</a:t>
            </a:r>
            <a:r>
              <a:rPr lang="en-US" sz="1050" i="1" dirty="0">
                <a:solidFill>
                  <a:srgbClr val="475569"/>
                </a:solidFill>
              </a:rPr>
              <a:t> Immediate telephone referral to ENT Registrar or A&amp;E assessment.</a:t>
            </a:r>
            <a:endParaRPr lang="en-US" sz="1050" dirty="0"/>
          </a:p>
        </p:txBody>
      </p:sp>
      <p:sp>
        <p:nvSpPr>
          <p:cNvPr id="41" name="SK-10-text-40"/>
          <p:cNvSpPr/>
          <p:nvPr/>
        </p:nvSpPr>
        <p:spPr>
          <a:xfrm>
            <a:off x="7077075" y="1439168"/>
            <a:ext cx="477774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1E293B"/>
                </a:solidFill>
              </a:rPr>
              <a:t>Urgent ENT Referral</a:t>
            </a:r>
            <a:endParaRPr lang="en-US" sz="1650" dirty="0"/>
          </a:p>
        </p:txBody>
      </p:sp>
      <p:sp>
        <p:nvSpPr>
          <p:cNvPr id="42" name="SK-10-text-41"/>
          <p:cNvSpPr/>
          <p:nvPr/>
        </p:nvSpPr>
        <p:spPr>
          <a:xfrm>
            <a:off x="6781800" y="2015430"/>
            <a:ext cx="4447133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E293B"/>
                </a:solidFill>
              </a:rPr>
              <a:t>Unilateral Symptoms</a:t>
            </a:r>
            <a:endParaRPr lang="en-US" sz="1275" dirty="0"/>
          </a:p>
        </p:txBody>
      </p:sp>
      <p:sp>
        <p:nvSpPr>
          <p:cNvPr id="43" name="SK-10-text-42"/>
          <p:cNvSpPr/>
          <p:nvPr/>
        </p:nvSpPr>
        <p:spPr>
          <a:xfrm>
            <a:off x="6781800" y="2277368"/>
            <a:ext cx="54102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64748B"/>
                </a:solidFill>
              </a:rPr>
              <a:t>Unilateral polyp, mass, or bloody discharge (Suspicion of malignancy).</a:t>
            </a:r>
            <a:endParaRPr lang="en-US" sz="1125" dirty="0"/>
          </a:p>
        </p:txBody>
      </p:sp>
      <p:sp>
        <p:nvSpPr>
          <p:cNvPr id="44" name="SK-10-text-43"/>
          <p:cNvSpPr/>
          <p:nvPr/>
        </p:nvSpPr>
        <p:spPr>
          <a:xfrm>
            <a:off x="6781800" y="2791718"/>
            <a:ext cx="3899446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E293B"/>
                </a:solidFill>
              </a:rPr>
              <a:t>Facial Numbness</a:t>
            </a:r>
            <a:endParaRPr lang="en-US" sz="1275" dirty="0"/>
          </a:p>
        </p:txBody>
      </p:sp>
      <p:sp>
        <p:nvSpPr>
          <p:cNvPr id="45" name="SK-10-text-44"/>
          <p:cNvSpPr/>
          <p:nvPr/>
        </p:nvSpPr>
        <p:spPr>
          <a:xfrm>
            <a:off x="6781800" y="3053655"/>
            <a:ext cx="54102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64748B"/>
                </a:solidFill>
              </a:rPr>
              <a:t>Maxillary paraesthesia suggests perineural spread of a tumor.</a:t>
            </a:r>
            <a:endParaRPr lang="en-US" sz="1125" dirty="0"/>
          </a:p>
        </p:txBody>
      </p:sp>
      <p:sp>
        <p:nvSpPr>
          <p:cNvPr id="46" name="SK-10-text-45"/>
          <p:cNvSpPr/>
          <p:nvPr/>
        </p:nvSpPr>
        <p:spPr>
          <a:xfrm>
            <a:off x="6781800" y="3568005"/>
            <a:ext cx="450220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E293B"/>
                </a:solidFill>
              </a:rPr>
              <a:t>Duration &gt;12 Weeks</a:t>
            </a:r>
            <a:endParaRPr lang="en-US" sz="1275" dirty="0"/>
          </a:p>
        </p:txBody>
      </p:sp>
      <p:sp>
        <p:nvSpPr>
          <p:cNvPr id="47" name="SK-10-text-46"/>
          <p:cNvSpPr/>
          <p:nvPr/>
        </p:nvSpPr>
        <p:spPr>
          <a:xfrm>
            <a:off x="6781800" y="3829943"/>
            <a:ext cx="54102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64748B"/>
                </a:solidFill>
              </a:rPr>
              <a:t>Chronic rhinosinusitis failing maximum medical therapy in primary care.</a:t>
            </a:r>
            <a:endParaRPr lang="en-US" sz="1125" dirty="0"/>
          </a:p>
        </p:txBody>
      </p:sp>
      <p:sp>
        <p:nvSpPr>
          <p:cNvPr id="48" name="SK-10-text-47"/>
          <p:cNvSpPr/>
          <p:nvPr/>
        </p:nvSpPr>
        <p:spPr>
          <a:xfrm>
            <a:off x="6781800" y="4344293"/>
            <a:ext cx="4531965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E293B"/>
                </a:solidFill>
              </a:rPr>
              <a:t>Recurrent Failures</a:t>
            </a:r>
            <a:endParaRPr lang="en-US" sz="1275" dirty="0"/>
          </a:p>
        </p:txBody>
      </p:sp>
      <p:sp>
        <p:nvSpPr>
          <p:cNvPr id="49" name="SK-10-text-48"/>
          <p:cNvSpPr/>
          <p:nvPr/>
        </p:nvSpPr>
        <p:spPr>
          <a:xfrm>
            <a:off x="6781800" y="4606230"/>
            <a:ext cx="54102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64748B"/>
                </a:solidFill>
              </a:rPr>
              <a:t>Failure of second-line antibiotics or suspicion of rare pathologies (GPA).</a:t>
            </a:r>
            <a:endParaRPr lang="en-US" sz="1125" dirty="0"/>
          </a:p>
        </p:txBody>
      </p:sp>
      <p:sp>
        <p:nvSpPr>
          <p:cNvPr id="50" name="SK-10-text-49"/>
          <p:cNvSpPr/>
          <p:nvPr/>
        </p:nvSpPr>
        <p:spPr>
          <a:xfrm>
            <a:off x="6619875" y="4996755"/>
            <a:ext cx="5572125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i="1" dirty="0">
                <a:solidFill>
                  <a:srgbClr val="1E293B"/>
                </a:solidFill>
              </a:rPr>
              <a:t>Pathway:</a:t>
            </a:r>
            <a:r>
              <a:rPr lang="en-US" sz="1050" i="1" dirty="0">
                <a:solidFill>
                  <a:srgbClr val="475569"/>
                </a:solidFill>
              </a:rPr>
              <a:t> 2-Week Wait (2WW) if cancer suspected; routine ENT if chronic.</a:t>
            </a:r>
            <a:endParaRPr lang="en-US" sz="1050" dirty="0"/>
          </a:p>
        </p:txBody>
      </p:sp>
      <p:sp>
        <p:nvSpPr>
          <p:cNvPr id="51" name="SK-10-text-50"/>
          <p:cNvSpPr/>
          <p:nvPr/>
        </p:nvSpPr>
        <p:spPr>
          <a:xfrm>
            <a:off x="809625" y="6177855"/>
            <a:ext cx="2743200" cy="2286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E11D48"/>
                </a:solidFill>
              </a:rPr>
              <a:t> SAFETY NETTING</a:t>
            </a:r>
            <a:endParaRPr lang="en-US" sz="1200" dirty="0"/>
          </a:p>
        </p:txBody>
      </p:sp>
      <p:sp>
        <p:nvSpPr>
          <p:cNvPr id="52" name="SK-10-text-51"/>
          <p:cNvSpPr/>
          <p:nvPr/>
        </p:nvSpPr>
        <p:spPr>
          <a:xfrm>
            <a:off x="2208461" y="6092130"/>
            <a:ext cx="9364414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1E293B"/>
                </a:solidFill>
              </a:rPr>
              <a:t>"If you develop any </a:t>
            </a:r>
            <a:r>
              <a:rPr lang="en-US" sz="1125" b="1" dirty="0">
                <a:solidFill>
                  <a:srgbClr val="1E293B"/>
                </a:solidFill>
              </a:rPr>
              <a:t>swelling around your eye</a:t>
            </a:r>
            <a:r>
              <a:rPr lang="en-US" sz="1125" dirty="0">
                <a:solidFill>
                  <a:srgbClr val="1E293B"/>
                </a:solidFill>
              </a:rPr>
              <a:t>, </a:t>
            </a:r>
            <a:r>
              <a:rPr lang="en-US" sz="1125" b="1" dirty="0">
                <a:solidFill>
                  <a:srgbClr val="1E293B"/>
                </a:solidFill>
              </a:rPr>
              <a:t>double vision</a:t>
            </a:r>
            <a:r>
              <a:rPr lang="en-US" sz="1125" dirty="0">
                <a:solidFill>
                  <a:srgbClr val="1E293B"/>
                </a:solidFill>
              </a:rPr>
              <a:t>, or a </a:t>
            </a:r>
            <a:r>
              <a:rPr lang="en-US" sz="1125" b="1" dirty="0">
                <a:solidFill>
                  <a:srgbClr val="1E293B"/>
                </a:solidFill>
              </a:rPr>
              <a:t>severe headache</a:t>
            </a:r>
            <a:r>
              <a:rPr lang="en-US" sz="1125" dirty="0">
                <a:solidFill>
                  <a:srgbClr val="1E293B"/>
                </a:solidFill>
              </a:rPr>
              <a:t> that won't go away—this is an emergency and you must go straight to A&amp;E."</a:t>
            </a:r>
            <a:endParaRPr lang="en-US" sz="1125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1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1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500" y="95250"/>
            <a:ext cx="11811000" cy="939105"/>
          </a:xfrm>
          <a:prstGeom prst="rect">
            <a:avLst/>
          </a:prstGeom>
        </p:spPr>
      </p:pic>
      <p:pic>
        <p:nvPicPr>
          <p:cNvPr id="5" name="SK-11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320105"/>
            <a:ext cx="5572125" cy="5156895"/>
          </a:xfrm>
          <a:prstGeom prst="rect">
            <a:avLst/>
          </a:prstGeom>
        </p:spPr>
      </p:pic>
      <p:pic>
        <p:nvPicPr>
          <p:cNvPr id="6" name="SK-11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125" y="1586805"/>
            <a:ext cx="285750" cy="228600"/>
          </a:xfrm>
          <a:prstGeom prst="rect">
            <a:avLst/>
          </a:prstGeom>
        </p:spPr>
      </p:pic>
      <p:pic>
        <p:nvPicPr>
          <p:cNvPr id="7" name="SK-11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125" y="2034480"/>
            <a:ext cx="5095875" cy="381000"/>
          </a:xfrm>
          <a:prstGeom prst="rect">
            <a:avLst/>
          </a:prstGeom>
        </p:spPr>
      </p:pic>
      <p:pic>
        <p:nvPicPr>
          <p:cNvPr id="8" name="SK-11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125" y="2034480"/>
            <a:ext cx="266700" cy="266700"/>
          </a:xfrm>
          <a:prstGeom prst="rect">
            <a:avLst/>
          </a:prstGeom>
        </p:spPr>
      </p:pic>
      <p:pic>
        <p:nvPicPr>
          <p:cNvPr id="9" name="SK-11-img-8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125" y="2567880"/>
            <a:ext cx="5095875" cy="381000"/>
          </a:xfrm>
          <a:prstGeom prst="rect">
            <a:avLst/>
          </a:prstGeom>
        </p:spPr>
      </p:pic>
      <p:pic>
        <p:nvPicPr>
          <p:cNvPr id="10" name="SK-11-img-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125" y="2567880"/>
            <a:ext cx="266700" cy="266700"/>
          </a:xfrm>
          <a:prstGeom prst="rect">
            <a:avLst/>
          </a:prstGeom>
        </p:spPr>
      </p:pic>
      <p:pic>
        <p:nvPicPr>
          <p:cNvPr id="11" name="SK-11-img-10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125" y="3101280"/>
            <a:ext cx="5095875" cy="381000"/>
          </a:xfrm>
          <a:prstGeom prst="rect">
            <a:avLst/>
          </a:prstGeom>
        </p:spPr>
      </p:pic>
      <p:pic>
        <p:nvPicPr>
          <p:cNvPr id="12" name="SK-11-img-11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125" y="3101280"/>
            <a:ext cx="266700" cy="266700"/>
          </a:xfrm>
          <a:prstGeom prst="rect">
            <a:avLst/>
          </a:prstGeom>
        </p:spPr>
      </p:pic>
      <p:pic>
        <p:nvPicPr>
          <p:cNvPr id="13" name="SK-11-img-12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125" y="3634680"/>
            <a:ext cx="5095875" cy="381000"/>
          </a:xfrm>
          <a:prstGeom prst="rect">
            <a:avLst/>
          </a:prstGeom>
        </p:spPr>
      </p:pic>
      <p:pic>
        <p:nvPicPr>
          <p:cNvPr id="14" name="SK-11-img-13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125" y="3634680"/>
            <a:ext cx="266700" cy="266700"/>
          </a:xfrm>
          <a:prstGeom prst="rect">
            <a:avLst/>
          </a:prstGeom>
        </p:spPr>
      </p:pic>
      <p:pic>
        <p:nvPicPr>
          <p:cNvPr id="15" name="SK-11-img-14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125" y="4168080"/>
            <a:ext cx="266700" cy="266700"/>
          </a:xfrm>
          <a:prstGeom prst="rect">
            <a:avLst/>
          </a:prstGeom>
        </p:spPr>
      </p:pic>
      <p:pic>
        <p:nvPicPr>
          <p:cNvPr id="16" name="SK-11-img-15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9125" y="4739580"/>
            <a:ext cx="5095875" cy="733425"/>
          </a:xfrm>
          <a:prstGeom prst="rect">
            <a:avLst/>
          </a:prstGeom>
        </p:spPr>
      </p:pic>
      <p:pic>
        <p:nvPicPr>
          <p:cNvPr id="17" name="SK-11-img-16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38875" y="1320105"/>
            <a:ext cx="5572125" cy="5156895"/>
          </a:xfrm>
          <a:prstGeom prst="rect">
            <a:avLst/>
          </a:prstGeom>
        </p:spPr>
      </p:pic>
      <p:pic>
        <p:nvPicPr>
          <p:cNvPr id="18" name="SK-11-img-17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77000" y="1586805"/>
            <a:ext cx="285750" cy="228600"/>
          </a:xfrm>
          <a:prstGeom prst="rect">
            <a:avLst/>
          </a:prstGeom>
        </p:spPr>
      </p:pic>
      <p:pic>
        <p:nvPicPr>
          <p:cNvPr id="19" name="SK-11-img-18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77000" y="2034480"/>
            <a:ext cx="5095875" cy="540841"/>
          </a:xfrm>
          <a:prstGeom prst="rect">
            <a:avLst/>
          </a:prstGeom>
        </p:spPr>
      </p:pic>
      <p:pic>
        <p:nvPicPr>
          <p:cNvPr id="20" name="SK-11-img-19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77000" y="2034480"/>
            <a:ext cx="266700" cy="266700"/>
          </a:xfrm>
          <a:prstGeom prst="rect">
            <a:avLst/>
          </a:prstGeom>
        </p:spPr>
      </p:pic>
      <p:pic>
        <p:nvPicPr>
          <p:cNvPr id="21" name="SK-11-img-20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527006" y="2099221"/>
            <a:ext cx="166688" cy="137220"/>
          </a:xfrm>
          <a:prstGeom prst="rect">
            <a:avLst/>
          </a:prstGeom>
        </p:spPr>
      </p:pic>
      <p:pic>
        <p:nvPicPr>
          <p:cNvPr id="22" name="SK-11-img-21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77000" y="2727722"/>
            <a:ext cx="5095875" cy="540841"/>
          </a:xfrm>
          <a:prstGeom prst="rect">
            <a:avLst/>
          </a:prstGeom>
        </p:spPr>
      </p:pic>
      <p:pic>
        <p:nvPicPr>
          <p:cNvPr id="23" name="SK-11-img-22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77000" y="2727722"/>
            <a:ext cx="266700" cy="266700"/>
          </a:xfrm>
          <a:prstGeom prst="rect">
            <a:avLst/>
          </a:prstGeom>
        </p:spPr>
      </p:pic>
      <p:pic>
        <p:nvPicPr>
          <p:cNvPr id="24" name="SK-11-img-23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527006" y="2792462"/>
            <a:ext cx="166688" cy="137220"/>
          </a:xfrm>
          <a:prstGeom prst="rect">
            <a:avLst/>
          </a:prstGeom>
        </p:spPr>
      </p:pic>
      <p:pic>
        <p:nvPicPr>
          <p:cNvPr id="25" name="SK-11-img-24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77000" y="3420963"/>
            <a:ext cx="5095875" cy="381000"/>
          </a:xfrm>
          <a:prstGeom prst="rect">
            <a:avLst/>
          </a:prstGeom>
        </p:spPr>
      </p:pic>
      <p:pic>
        <p:nvPicPr>
          <p:cNvPr id="26" name="SK-11-img-25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77000" y="3420963"/>
            <a:ext cx="266700" cy="266700"/>
          </a:xfrm>
          <a:prstGeom prst="rect">
            <a:avLst/>
          </a:prstGeom>
        </p:spPr>
      </p:pic>
      <p:pic>
        <p:nvPicPr>
          <p:cNvPr id="27" name="SK-11-img-26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527006" y="3485704"/>
            <a:ext cx="166688" cy="137220"/>
          </a:xfrm>
          <a:prstGeom prst="rect">
            <a:avLst/>
          </a:prstGeom>
        </p:spPr>
      </p:pic>
      <p:pic>
        <p:nvPicPr>
          <p:cNvPr id="28" name="SK-11-img-2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77000" y="3954363"/>
            <a:ext cx="5095875" cy="381000"/>
          </a:xfrm>
          <a:prstGeom prst="rect">
            <a:avLst/>
          </a:prstGeom>
        </p:spPr>
      </p:pic>
      <p:pic>
        <p:nvPicPr>
          <p:cNvPr id="29" name="SK-11-img-28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77000" y="3954363"/>
            <a:ext cx="266700" cy="266700"/>
          </a:xfrm>
          <a:prstGeom prst="rect">
            <a:avLst/>
          </a:prstGeom>
        </p:spPr>
      </p:pic>
      <p:pic>
        <p:nvPicPr>
          <p:cNvPr id="30" name="SK-11-img-29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527006" y="4019104"/>
            <a:ext cx="166688" cy="137220"/>
          </a:xfrm>
          <a:prstGeom prst="rect">
            <a:avLst/>
          </a:prstGeom>
        </p:spPr>
      </p:pic>
      <p:pic>
        <p:nvPicPr>
          <p:cNvPr id="31" name="SK-11-img-3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77000" y="4487763"/>
            <a:ext cx="266700" cy="266700"/>
          </a:xfrm>
          <a:prstGeom prst="rect">
            <a:avLst/>
          </a:prstGeom>
        </p:spPr>
      </p:pic>
      <p:pic>
        <p:nvPicPr>
          <p:cNvPr id="32" name="SK-11-img-31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527006" y="4552504"/>
            <a:ext cx="166688" cy="137220"/>
          </a:xfrm>
          <a:prstGeom prst="rect">
            <a:avLst/>
          </a:prstGeom>
        </p:spPr>
      </p:pic>
      <p:pic>
        <p:nvPicPr>
          <p:cNvPr id="33" name="SK-11-img-32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477000" y="4964013"/>
            <a:ext cx="1176933" cy="247650"/>
          </a:xfrm>
          <a:prstGeom prst="rect">
            <a:avLst/>
          </a:prstGeom>
        </p:spPr>
      </p:pic>
      <p:sp>
        <p:nvSpPr>
          <p:cNvPr id="34" name="SK-11-text-33"/>
          <p:cNvSpPr/>
          <p:nvPr/>
        </p:nvSpPr>
        <p:spPr>
          <a:xfrm>
            <a:off x="571500" y="285750"/>
            <a:ext cx="11521440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0D9488"/>
                </a:solidFill>
              </a:rPr>
              <a:t>Diagnostic Scoring &amp; Common Pitfalls</a:t>
            </a:r>
            <a:endParaRPr lang="en-US" sz="2100" dirty="0"/>
          </a:p>
        </p:txBody>
      </p:sp>
      <p:sp>
        <p:nvSpPr>
          <p:cNvPr id="35" name="SK-11-text-34"/>
          <p:cNvSpPr/>
          <p:nvPr/>
        </p:nvSpPr>
        <p:spPr>
          <a:xfrm>
            <a:off x="571500" y="643830"/>
            <a:ext cx="49606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kern="0" spc="60" dirty="0">
                <a:solidFill>
                  <a:srgbClr val="64748B"/>
                </a:solidFill>
              </a:rPr>
              <a:t>MEREC CRITERIA &amp; CLINICAL TRAPS</a:t>
            </a:r>
            <a:endParaRPr lang="en-US" sz="1050" dirty="0"/>
          </a:p>
        </p:txBody>
      </p:sp>
      <p:sp>
        <p:nvSpPr>
          <p:cNvPr id="36" name="SK-11-text-35"/>
          <p:cNvSpPr/>
          <p:nvPr/>
        </p:nvSpPr>
        <p:spPr>
          <a:xfrm>
            <a:off x="1019175" y="1558230"/>
            <a:ext cx="52578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D9488"/>
                </a:solidFill>
              </a:rPr>
              <a:t>MEREC Bacterial Scoring</a:t>
            </a:r>
            <a:endParaRPr lang="en-US" sz="1500" dirty="0"/>
          </a:p>
        </p:txBody>
      </p:sp>
      <p:sp>
        <p:nvSpPr>
          <p:cNvPr id="37" name="SK-11-text-36"/>
          <p:cNvSpPr/>
          <p:nvPr/>
        </p:nvSpPr>
        <p:spPr>
          <a:xfrm>
            <a:off x="715268" y="2034480"/>
            <a:ext cx="2667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0D9488"/>
                </a:solidFill>
              </a:rPr>
              <a:t>1</a:t>
            </a:r>
            <a:endParaRPr lang="en-US" sz="1050" dirty="0"/>
          </a:p>
        </p:txBody>
      </p:sp>
      <p:sp>
        <p:nvSpPr>
          <p:cNvPr id="38" name="SK-11-text-37"/>
          <p:cNvSpPr/>
          <p:nvPr/>
        </p:nvSpPr>
        <p:spPr>
          <a:xfrm>
            <a:off x="1028700" y="2034480"/>
            <a:ext cx="73152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334155"/>
                </a:solidFill>
              </a:rPr>
              <a:t>Toothache originating from the upper jaw</a:t>
            </a:r>
            <a:endParaRPr lang="en-US" sz="1200" dirty="0"/>
          </a:p>
        </p:txBody>
      </p:sp>
      <p:sp>
        <p:nvSpPr>
          <p:cNvPr id="39" name="SK-11-text-38"/>
          <p:cNvSpPr/>
          <p:nvPr/>
        </p:nvSpPr>
        <p:spPr>
          <a:xfrm>
            <a:off x="715268" y="2567880"/>
            <a:ext cx="2667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0D9488"/>
                </a:solidFill>
              </a:rPr>
              <a:t>2</a:t>
            </a:r>
            <a:endParaRPr lang="en-US" sz="1050" dirty="0"/>
          </a:p>
        </p:txBody>
      </p:sp>
      <p:sp>
        <p:nvSpPr>
          <p:cNvPr id="40" name="SK-11-text-39"/>
          <p:cNvSpPr/>
          <p:nvPr/>
        </p:nvSpPr>
        <p:spPr>
          <a:xfrm>
            <a:off x="1028700" y="2567880"/>
            <a:ext cx="658368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334155"/>
                </a:solidFill>
              </a:rPr>
              <a:t>Poor response to nasal decongestants</a:t>
            </a:r>
            <a:endParaRPr lang="en-US" sz="1200" dirty="0"/>
          </a:p>
        </p:txBody>
      </p:sp>
      <p:sp>
        <p:nvSpPr>
          <p:cNvPr id="41" name="SK-11-text-40"/>
          <p:cNvSpPr/>
          <p:nvPr/>
        </p:nvSpPr>
        <p:spPr>
          <a:xfrm>
            <a:off x="715268" y="3101280"/>
            <a:ext cx="2667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0D9488"/>
                </a:solidFill>
              </a:rPr>
              <a:t>3</a:t>
            </a:r>
            <a:endParaRPr lang="en-US" sz="1050" dirty="0"/>
          </a:p>
        </p:txBody>
      </p:sp>
      <p:sp>
        <p:nvSpPr>
          <p:cNvPr id="42" name="SK-11-text-41"/>
          <p:cNvSpPr/>
          <p:nvPr/>
        </p:nvSpPr>
        <p:spPr>
          <a:xfrm>
            <a:off x="1028700" y="3101280"/>
            <a:ext cx="877824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334155"/>
                </a:solidFill>
              </a:rPr>
              <a:t>Purulent nasal secretions visible on examination</a:t>
            </a:r>
            <a:endParaRPr lang="en-US" sz="1200" dirty="0"/>
          </a:p>
        </p:txBody>
      </p:sp>
      <p:sp>
        <p:nvSpPr>
          <p:cNvPr id="43" name="SK-11-text-42"/>
          <p:cNvSpPr/>
          <p:nvPr/>
        </p:nvSpPr>
        <p:spPr>
          <a:xfrm>
            <a:off x="715268" y="3634680"/>
            <a:ext cx="2667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0D9488"/>
                </a:solidFill>
              </a:rPr>
              <a:t>4</a:t>
            </a:r>
            <a:endParaRPr lang="en-US" sz="1050" dirty="0"/>
          </a:p>
        </p:txBody>
      </p:sp>
      <p:sp>
        <p:nvSpPr>
          <p:cNvPr id="44" name="SK-11-text-43"/>
          <p:cNvSpPr/>
          <p:nvPr/>
        </p:nvSpPr>
        <p:spPr>
          <a:xfrm>
            <a:off x="1028700" y="3634680"/>
            <a:ext cx="676656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334155"/>
                </a:solidFill>
              </a:rPr>
              <a:t>Abnormal transillumination of sinuses</a:t>
            </a:r>
            <a:endParaRPr lang="en-US" sz="1200" dirty="0"/>
          </a:p>
        </p:txBody>
      </p:sp>
      <p:sp>
        <p:nvSpPr>
          <p:cNvPr id="45" name="SK-11-text-44"/>
          <p:cNvSpPr/>
          <p:nvPr/>
        </p:nvSpPr>
        <p:spPr>
          <a:xfrm>
            <a:off x="715268" y="4168080"/>
            <a:ext cx="2667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0D9488"/>
                </a:solidFill>
              </a:rPr>
              <a:t>5</a:t>
            </a:r>
            <a:endParaRPr lang="en-US" sz="1050" dirty="0"/>
          </a:p>
        </p:txBody>
      </p:sp>
      <p:sp>
        <p:nvSpPr>
          <p:cNvPr id="46" name="SK-11-text-45"/>
          <p:cNvSpPr/>
          <p:nvPr/>
        </p:nvSpPr>
        <p:spPr>
          <a:xfrm>
            <a:off x="1028700" y="4168080"/>
            <a:ext cx="64008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334155"/>
                </a:solidFill>
              </a:rPr>
              <a:t>Coloured (purulent) nasal discharge</a:t>
            </a:r>
            <a:endParaRPr lang="en-US" sz="1200" dirty="0"/>
          </a:p>
        </p:txBody>
      </p:sp>
      <p:sp>
        <p:nvSpPr>
          <p:cNvPr id="47" name="SK-11-text-46"/>
          <p:cNvSpPr/>
          <p:nvPr/>
        </p:nvSpPr>
        <p:spPr>
          <a:xfrm>
            <a:off x="762000" y="4882455"/>
            <a:ext cx="110871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0D9488"/>
                </a:solidFill>
              </a:rPr>
              <a:t>Interpretation: 4+ points = High probability of bacterial cause.</a:t>
            </a:r>
            <a:endParaRPr lang="en-US" sz="1125" dirty="0"/>
          </a:p>
        </p:txBody>
      </p:sp>
      <p:sp>
        <p:nvSpPr>
          <p:cNvPr id="48" name="SK-11-text-47"/>
          <p:cNvSpPr/>
          <p:nvPr/>
        </p:nvSpPr>
        <p:spPr>
          <a:xfrm>
            <a:off x="762000" y="5144393"/>
            <a:ext cx="995553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64748B"/>
                </a:solidFill>
              </a:rPr>
              <a:t>Note: Even with 4+ points, 80% still resolve without antibiotics.</a:t>
            </a:r>
            <a:endParaRPr lang="en-US" sz="975" dirty="0"/>
          </a:p>
        </p:txBody>
      </p:sp>
      <p:sp>
        <p:nvSpPr>
          <p:cNvPr id="49" name="SK-11-text-48"/>
          <p:cNvSpPr/>
          <p:nvPr/>
        </p:nvSpPr>
        <p:spPr>
          <a:xfrm>
            <a:off x="6877050" y="1558230"/>
            <a:ext cx="53149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E11D48"/>
                </a:solidFill>
              </a:rPr>
              <a:t>Clinical Pitfalls to Avoid</a:t>
            </a:r>
            <a:endParaRPr lang="en-US" sz="1500" dirty="0"/>
          </a:p>
        </p:txBody>
      </p:sp>
      <p:sp>
        <p:nvSpPr>
          <p:cNvPr id="50" name="SK-11-text-49"/>
          <p:cNvSpPr/>
          <p:nvPr/>
        </p:nvSpPr>
        <p:spPr>
          <a:xfrm>
            <a:off x="6886575" y="2034480"/>
            <a:ext cx="46863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334155"/>
                </a:solidFill>
              </a:rPr>
              <a:t>Antibiotic Overuse:</a:t>
            </a:r>
            <a:r>
              <a:rPr lang="en-US" sz="1200" dirty="0">
                <a:solidFill>
                  <a:srgbClr val="334155"/>
                </a:solidFill>
              </a:rPr>
              <a:t> Prescribing for viral URTI (98% of cases are viral).</a:t>
            </a:r>
            <a:endParaRPr lang="en-US" sz="1200" dirty="0"/>
          </a:p>
        </p:txBody>
      </p:sp>
      <p:sp>
        <p:nvSpPr>
          <p:cNvPr id="51" name="SK-11-text-50"/>
          <p:cNvSpPr/>
          <p:nvPr/>
        </p:nvSpPr>
        <p:spPr>
          <a:xfrm>
            <a:off x="6886575" y="2727722"/>
            <a:ext cx="46863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334155"/>
                </a:solidFill>
              </a:rPr>
              <a:t>Erythromycin:</a:t>
            </a:r>
            <a:r>
              <a:rPr lang="en-US" sz="1200" dirty="0">
                <a:solidFill>
                  <a:srgbClr val="334155"/>
                </a:solidFill>
              </a:rPr>
              <a:t> Using it for sinusitis (fails to cover 21% of </a:t>
            </a:r>
            <a:r>
              <a:rPr lang="en-US" sz="1200" i="1" dirty="0">
                <a:solidFill>
                  <a:srgbClr val="334155"/>
                </a:solidFill>
              </a:rPr>
              <a:t>H. influenzae</a:t>
            </a:r>
            <a:r>
              <a:rPr lang="en-US" sz="1200" dirty="0">
                <a:solidFill>
                  <a:srgbClr val="334155"/>
                </a:solidFill>
              </a:rPr>
              <a:t>).</a:t>
            </a:r>
            <a:endParaRPr lang="en-US" sz="1200" dirty="0"/>
          </a:p>
        </p:txBody>
      </p:sp>
      <p:sp>
        <p:nvSpPr>
          <p:cNvPr id="52" name="SK-11-text-51"/>
          <p:cNvSpPr/>
          <p:nvPr/>
        </p:nvSpPr>
        <p:spPr>
          <a:xfrm>
            <a:off x="6886575" y="3420963"/>
            <a:ext cx="530542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334155"/>
                </a:solidFill>
              </a:rPr>
              <a:t>Rebound Rhinitis:</a:t>
            </a:r>
            <a:r>
              <a:rPr lang="en-US" sz="1200" dirty="0">
                <a:solidFill>
                  <a:srgbClr val="334155"/>
                </a:solidFill>
              </a:rPr>
              <a:t> Using decongestant sprays for &gt;7 days.</a:t>
            </a:r>
            <a:endParaRPr lang="en-US" sz="1200" dirty="0"/>
          </a:p>
        </p:txBody>
      </p:sp>
      <p:sp>
        <p:nvSpPr>
          <p:cNvPr id="53" name="SK-11-text-52"/>
          <p:cNvSpPr/>
          <p:nvPr/>
        </p:nvSpPr>
        <p:spPr>
          <a:xfrm>
            <a:off x="6886575" y="3954363"/>
            <a:ext cx="530542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334155"/>
                </a:solidFill>
              </a:rPr>
              <a:t>MAO Interaction:</a:t>
            </a:r>
            <a:r>
              <a:rPr lang="en-US" sz="1200" dirty="0">
                <a:solidFill>
                  <a:srgbClr val="334155"/>
                </a:solidFill>
              </a:rPr>
              <a:t> Missing hypertensive risk with sympathomimetics.</a:t>
            </a:r>
            <a:endParaRPr lang="en-US" sz="1200" dirty="0"/>
          </a:p>
        </p:txBody>
      </p:sp>
      <p:sp>
        <p:nvSpPr>
          <p:cNvPr id="54" name="SK-11-text-53"/>
          <p:cNvSpPr/>
          <p:nvPr/>
        </p:nvSpPr>
        <p:spPr>
          <a:xfrm>
            <a:off x="6886575" y="4487763"/>
            <a:ext cx="530542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334155"/>
                </a:solidFill>
              </a:rPr>
              <a:t>Red Flag Blindness:</a:t>
            </a:r>
            <a:r>
              <a:rPr lang="en-US" sz="1200" dirty="0">
                <a:solidFill>
                  <a:srgbClr val="334155"/>
                </a:solidFill>
              </a:rPr>
              <a:t> Missing unilateral mass or orbital swelling.</a:t>
            </a:r>
            <a:endParaRPr lang="en-US" sz="1200" dirty="0"/>
          </a:p>
        </p:txBody>
      </p:sp>
      <p:sp>
        <p:nvSpPr>
          <p:cNvPr id="55" name="SK-11-text-54"/>
          <p:cNvSpPr/>
          <p:nvPr/>
        </p:nvSpPr>
        <p:spPr>
          <a:xfrm>
            <a:off x="6572250" y="4964013"/>
            <a:ext cx="1724386" cy="247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</a:rPr>
              <a:t>AKT / SCA PEARL</a:t>
            </a:r>
            <a:endParaRPr lang="en-US" sz="900" dirty="0"/>
          </a:p>
        </p:txBody>
      </p:sp>
      <p:sp>
        <p:nvSpPr>
          <p:cNvPr id="56" name="SK-11-text-55"/>
          <p:cNvSpPr/>
          <p:nvPr/>
        </p:nvSpPr>
        <p:spPr>
          <a:xfrm>
            <a:off x="6477000" y="5287863"/>
            <a:ext cx="57150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475569"/>
                </a:solidFill>
              </a:rPr>
              <a:t>"Diplopia + Sinus Pain = Immediate Hospital Referral"</a:t>
            </a:r>
            <a:endParaRPr lang="en-US" sz="10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600" y="133350"/>
            <a:ext cx="11734800" cy="862905"/>
          </a:xfrm>
          <a:prstGeom prst="rect">
            <a:avLst/>
          </a:prstGeom>
        </p:spPr>
      </p:pic>
      <p:pic>
        <p:nvPicPr>
          <p:cNvPr id="5" name="SK-1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8600" y="2170361"/>
            <a:ext cx="5550545" cy="366713"/>
          </a:xfrm>
          <a:prstGeom prst="rect">
            <a:avLst/>
          </a:prstGeom>
        </p:spPr>
      </p:pic>
      <p:pic>
        <p:nvPicPr>
          <p:cNvPr id="6" name="SK-1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1950" y="2277517"/>
            <a:ext cx="190500" cy="152400"/>
          </a:xfrm>
          <a:prstGeom prst="rect">
            <a:avLst/>
          </a:prstGeom>
        </p:spPr>
      </p:pic>
      <p:pic>
        <p:nvPicPr>
          <p:cNvPr id="7" name="SK-1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8600" y="2632323"/>
            <a:ext cx="5550545" cy="2661047"/>
          </a:xfrm>
          <a:prstGeom prst="rect">
            <a:avLst/>
          </a:prstGeom>
        </p:spPr>
      </p:pic>
      <p:pic>
        <p:nvPicPr>
          <p:cNvPr id="8" name="SK-1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50595" y="1956941"/>
            <a:ext cx="6012805" cy="366713"/>
          </a:xfrm>
          <a:prstGeom prst="rect">
            <a:avLst/>
          </a:prstGeom>
        </p:spPr>
      </p:pic>
      <p:pic>
        <p:nvPicPr>
          <p:cNvPr id="9" name="SK-1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83945" y="2064097"/>
            <a:ext cx="190500" cy="152400"/>
          </a:xfrm>
          <a:prstGeom prst="rect">
            <a:avLst/>
          </a:prstGeom>
        </p:spPr>
      </p:pic>
      <p:pic>
        <p:nvPicPr>
          <p:cNvPr id="10" name="SK-1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950595" y="2418904"/>
            <a:ext cx="6012805" cy="3087886"/>
          </a:xfrm>
          <a:prstGeom prst="rect">
            <a:avLst/>
          </a:prstGeom>
        </p:spPr>
      </p:pic>
      <p:pic>
        <p:nvPicPr>
          <p:cNvPr id="11" name="SK-12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02995" y="2533204"/>
            <a:ext cx="5708005" cy="866775"/>
          </a:xfrm>
          <a:prstGeom prst="rect">
            <a:avLst/>
          </a:prstGeom>
        </p:spPr>
      </p:pic>
      <p:pic>
        <p:nvPicPr>
          <p:cNvPr id="12" name="SK-12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17295" y="2648992"/>
            <a:ext cx="119063" cy="99120"/>
          </a:xfrm>
          <a:prstGeom prst="rect">
            <a:avLst/>
          </a:prstGeom>
        </p:spPr>
      </p:pic>
      <p:pic>
        <p:nvPicPr>
          <p:cNvPr id="13" name="SK-12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102995" y="3495229"/>
            <a:ext cx="5708005" cy="695325"/>
          </a:xfrm>
          <a:prstGeom prst="rect">
            <a:avLst/>
          </a:prstGeom>
        </p:spPr>
      </p:pic>
      <p:pic>
        <p:nvPicPr>
          <p:cNvPr id="14" name="SK-12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17295" y="3611017"/>
            <a:ext cx="119063" cy="99120"/>
          </a:xfrm>
          <a:prstGeom prst="rect">
            <a:avLst/>
          </a:prstGeom>
        </p:spPr>
      </p:pic>
      <p:pic>
        <p:nvPicPr>
          <p:cNvPr id="15" name="SK-12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102995" y="4285804"/>
            <a:ext cx="5708005" cy="1106686"/>
          </a:xfrm>
          <a:prstGeom prst="rect">
            <a:avLst/>
          </a:prstGeom>
        </p:spPr>
      </p:pic>
      <p:pic>
        <p:nvPicPr>
          <p:cNvPr id="16" name="SK-12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17295" y="4392662"/>
            <a:ext cx="119063" cy="100608"/>
          </a:xfrm>
          <a:prstGeom prst="rect">
            <a:avLst/>
          </a:prstGeom>
        </p:spPr>
      </p:pic>
      <p:pic>
        <p:nvPicPr>
          <p:cNvPr id="17" name="SK-12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6524625"/>
            <a:ext cx="12192000" cy="333375"/>
          </a:xfrm>
          <a:prstGeom prst="rect">
            <a:avLst/>
          </a:prstGeom>
        </p:spPr>
      </p:pic>
      <p:pic>
        <p:nvPicPr>
          <p:cNvPr id="18" name="SK-12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95375" y="6591300"/>
            <a:ext cx="2395538" cy="200025"/>
          </a:xfrm>
          <a:prstGeom prst="rect">
            <a:avLst/>
          </a:prstGeom>
        </p:spPr>
      </p:pic>
      <p:pic>
        <p:nvPicPr>
          <p:cNvPr id="19" name="SK-12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171575" y="6649938"/>
            <a:ext cx="119063" cy="99120"/>
          </a:xfrm>
          <a:prstGeom prst="rect">
            <a:avLst/>
          </a:prstGeom>
        </p:spPr>
      </p:pic>
      <p:pic>
        <p:nvPicPr>
          <p:cNvPr id="20" name="SK-12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681413" y="6591300"/>
            <a:ext cx="1347788" cy="200025"/>
          </a:xfrm>
          <a:prstGeom prst="rect">
            <a:avLst/>
          </a:prstGeom>
        </p:spPr>
      </p:pic>
      <p:pic>
        <p:nvPicPr>
          <p:cNvPr id="21" name="SK-12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3757613" y="6649938"/>
            <a:ext cx="119063" cy="99120"/>
          </a:xfrm>
          <a:prstGeom prst="rect">
            <a:avLst/>
          </a:prstGeom>
        </p:spPr>
      </p:pic>
      <p:pic>
        <p:nvPicPr>
          <p:cNvPr id="22" name="SK-12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5219700" y="6591300"/>
            <a:ext cx="938213" cy="200025"/>
          </a:xfrm>
          <a:prstGeom prst="rect">
            <a:avLst/>
          </a:prstGeom>
        </p:spPr>
      </p:pic>
      <p:pic>
        <p:nvPicPr>
          <p:cNvPr id="23" name="SK-12-img-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5295900" y="6649938"/>
            <a:ext cx="119063" cy="99120"/>
          </a:xfrm>
          <a:prstGeom prst="rect">
            <a:avLst/>
          </a:prstGeom>
        </p:spPr>
      </p:pic>
      <p:pic>
        <p:nvPicPr>
          <p:cNvPr id="24" name="SK-12-img-23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0142934" y="6646515"/>
            <a:ext cx="125016" cy="96143"/>
          </a:xfrm>
          <a:prstGeom prst="rect">
            <a:avLst/>
          </a:prstGeom>
        </p:spPr>
      </p:pic>
      <p:sp>
        <p:nvSpPr>
          <p:cNvPr id="25" name="SK-12-text-24"/>
          <p:cNvSpPr/>
          <p:nvPr/>
        </p:nvSpPr>
        <p:spPr>
          <a:xfrm>
            <a:off x="609600" y="304800"/>
            <a:ext cx="8641080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0D948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Exam Pearls for AKT and SCA</a:t>
            </a:r>
            <a:endParaRPr lang="en-US" sz="2100" dirty="0"/>
          </a:p>
        </p:txBody>
      </p:sp>
      <p:sp>
        <p:nvSpPr>
          <p:cNvPr id="26" name="SK-12-text-25"/>
          <p:cNvSpPr/>
          <p:nvPr/>
        </p:nvSpPr>
        <p:spPr>
          <a:xfrm>
            <a:off x="609600" y="662880"/>
            <a:ext cx="115824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kern="0" spc="60" dirty="0">
                <a:solidFill>
                  <a:srgbClr val="64748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HIGH-YIELD FACTS, PRESCRIBING RULES &amp; COMMUNICATION STRATEGIES — NICE NG79 · NICE CKS 2024 · BNF MAY 2026</a:t>
            </a:r>
            <a:endParaRPr lang="en-US" sz="1050" dirty="0"/>
          </a:p>
        </p:txBody>
      </p:sp>
      <p:sp>
        <p:nvSpPr>
          <p:cNvPr id="27" name="SK-12-text-26"/>
          <p:cNvSpPr/>
          <p:nvPr/>
        </p:nvSpPr>
        <p:spPr>
          <a:xfrm>
            <a:off x="647700" y="2246561"/>
            <a:ext cx="34290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kern="0" spc="3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AKT High-Yield Facts</a:t>
            </a:r>
            <a:endParaRPr lang="en-US" sz="1125" dirty="0"/>
          </a:p>
        </p:txBody>
      </p:sp>
      <p:sp>
        <p:nvSpPr>
          <p:cNvPr id="28" name="SK-12-text-27"/>
          <p:cNvSpPr/>
          <p:nvPr/>
        </p:nvSpPr>
        <p:spPr>
          <a:xfrm>
            <a:off x="4125516" y="2275136"/>
            <a:ext cx="2766060" cy="1571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825" kern="0" spc="48" dirty="0">
                <a:solidFill>
                  <a:srgbClr val="DDD6F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APPLIED KNOWLEDGE TEST</a:t>
            </a:r>
            <a:endParaRPr lang="en-US" sz="825" dirty="0"/>
          </a:p>
        </p:txBody>
      </p:sp>
      <p:sp>
        <p:nvSpPr>
          <p:cNvPr id="29" name="SK-12-text-28"/>
          <p:cNvSpPr/>
          <p:nvPr/>
        </p:nvSpPr>
        <p:spPr>
          <a:xfrm>
            <a:off x="571500" y="2746623"/>
            <a:ext cx="11620500" cy="1726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59"/>
              </a:lnSpc>
              <a:buNone/>
            </a:pPr>
            <a:r>
              <a:rPr lang="en-US" sz="938" dirty="0">
                <a:solidFill>
                  <a:srgbClr val="1E293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Acute rhinosinusitis: prefer </a:t>
            </a:r>
            <a:r>
              <a:rPr lang="en-US" sz="938" b="1" dirty="0">
                <a:solidFill>
                  <a:srgbClr val="0D948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watchful wait</a:t>
            </a:r>
            <a:r>
              <a:rPr lang="en-US" sz="938" dirty="0">
                <a:solidFill>
                  <a:srgbClr val="1E293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or </a:t>
            </a:r>
            <a:r>
              <a:rPr lang="en-US" sz="938" b="1" dirty="0">
                <a:solidFill>
                  <a:srgbClr val="0D948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delayed prescription</a:t>
            </a:r>
            <a:r>
              <a:rPr lang="en-US" sz="938" dirty="0">
                <a:solidFill>
                  <a:srgbClr val="1E293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— NICE NG79 first principle</a:t>
            </a:r>
            <a:endParaRPr lang="en-US" sz="938" dirty="0"/>
          </a:p>
        </p:txBody>
      </p:sp>
      <p:sp>
        <p:nvSpPr>
          <p:cNvPr id="30" name="SK-12-text-29"/>
          <p:cNvSpPr/>
          <p:nvPr/>
        </p:nvSpPr>
        <p:spPr>
          <a:xfrm>
            <a:off x="571500" y="2985939"/>
            <a:ext cx="5055245" cy="34528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59"/>
              </a:lnSpc>
              <a:buNone/>
            </a:pPr>
            <a:r>
              <a:rPr lang="en-US" sz="938" dirty="0">
                <a:solidFill>
                  <a:srgbClr val="1E293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Immediate antibiotics ONLY if: systemically unwell, </a:t>
            </a:r>
            <a:r>
              <a:rPr lang="en-US" sz="938" b="1" dirty="0">
                <a:solidFill>
                  <a:srgbClr val="E11D4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worsening after initial improvement</a:t>
            </a:r>
            <a:r>
              <a:rPr lang="en-US" sz="938" dirty="0">
                <a:solidFill>
                  <a:srgbClr val="1E293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, significant comorbidity, or complications</a:t>
            </a:r>
            <a:endParaRPr lang="en-US" sz="938" dirty="0"/>
          </a:p>
        </p:txBody>
      </p:sp>
      <p:sp>
        <p:nvSpPr>
          <p:cNvPr id="31" name="SK-12-text-30"/>
          <p:cNvSpPr/>
          <p:nvPr/>
        </p:nvSpPr>
        <p:spPr>
          <a:xfrm>
            <a:off x="571500" y="3397895"/>
            <a:ext cx="5055245" cy="34528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59"/>
              </a:lnSpc>
              <a:buNone/>
            </a:pPr>
            <a:r>
              <a:rPr lang="en-US" sz="938" b="1" dirty="0">
                <a:solidFill>
                  <a:srgbClr val="7C3AE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First-line antibiotic:</a:t>
            </a:r>
            <a:r>
              <a:rPr lang="en-US" sz="938" dirty="0">
                <a:solidFill>
                  <a:srgbClr val="1E293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938" b="1" dirty="0">
                <a:solidFill>
                  <a:srgbClr val="0D948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Phenoxymethylpenicillin (Pen V)</a:t>
            </a:r>
            <a:r>
              <a:rPr lang="en-US" sz="938" dirty="0">
                <a:solidFill>
                  <a:srgbClr val="1E293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500 mg QDS × 5 days — or Amoxicillin 500 mg TDS × 5 days</a:t>
            </a:r>
            <a:endParaRPr lang="en-US" sz="938" dirty="0"/>
          </a:p>
        </p:txBody>
      </p:sp>
      <p:sp>
        <p:nvSpPr>
          <p:cNvPr id="32" name="SK-12-text-31"/>
          <p:cNvSpPr/>
          <p:nvPr/>
        </p:nvSpPr>
        <p:spPr>
          <a:xfrm>
            <a:off x="571500" y="3809851"/>
            <a:ext cx="11620500" cy="1726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59"/>
              </a:lnSpc>
              <a:buNone/>
            </a:pPr>
            <a:r>
              <a:rPr lang="en-US" sz="938" dirty="0">
                <a:solidFill>
                  <a:srgbClr val="1E293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Penicillin allergy: </a:t>
            </a:r>
            <a:r>
              <a:rPr lang="en-US" sz="938" b="1" dirty="0">
                <a:solidFill>
                  <a:srgbClr val="7C3AE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Doxycycline</a:t>
            </a:r>
            <a:r>
              <a:rPr lang="en-US" sz="938" dirty="0">
                <a:solidFill>
                  <a:srgbClr val="1E293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200 mg day 1, then 100 mg daily × 5 days (adults only)</a:t>
            </a:r>
            <a:endParaRPr lang="en-US" sz="938" dirty="0"/>
          </a:p>
        </p:txBody>
      </p:sp>
      <p:sp>
        <p:nvSpPr>
          <p:cNvPr id="33" name="SK-12-text-32"/>
          <p:cNvSpPr/>
          <p:nvPr/>
        </p:nvSpPr>
        <p:spPr>
          <a:xfrm>
            <a:off x="571500" y="4049167"/>
            <a:ext cx="10647754" cy="1726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59"/>
              </a:lnSpc>
              <a:buNone/>
            </a:pPr>
            <a:r>
              <a:rPr lang="en-US" sz="938" b="1" dirty="0">
                <a:solidFill>
                  <a:srgbClr val="E11D4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NOT Erythromycin</a:t>
            </a:r>
            <a:r>
              <a:rPr lang="en-US" sz="938" dirty="0">
                <a:solidFill>
                  <a:srgbClr val="1E293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— lacks H. influenzae coverage (21% of bacterial sinusitis)</a:t>
            </a:r>
            <a:endParaRPr lang="en-US" sz="938" dirty="0"/>
          </a:p>
        </p:txBody>
      </p:sp>
      <p:sp>
        <p:nvSpPr>
          <p:cNvPr id="34" name="SK-12-text-33"/>
          <p:cNvSpPr/>
          <p:nvPr/>
        </p:nvSpPr>
        <p:spPr>
          <a:xfrm>
            <a:off x="571500" y="4288482"/>
            <a:ext cx="11620500" cy="1726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59"/>
              </a:lnSpc>
              <a:buNone/>
            </a:pPr>
            <a:r>
              <a:rPr lang="en-US" sz="938" b="1" dirty="0">
                <a:solidFill>
                  <a:srgbClr val="7C3AE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INCS (mometasone):</a:t>
            </a:r>
            <a:r>
              <a:rPr lang="en-US" sz="938" dirty="0">
                <a:solidFill>
                  <a:srgbClr val="1E293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Cochrane evidence — </a:t>
            </a:r>
            <a:r>
              <a:rPr lang="en-US" sz="938" b="1" dirty="0">
                <a:solidFill>
                  <a:srgbClr val="0D948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73% improved vs 66% placebo</a:t>
            </a:r>
            <a:r>
              <a:rPr lang="en-US" sz="938" dirty="0">
                <a:solidFill>
                  <a:srgbClr val="1E293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; use in all cases</a:t>
            </a:r>
            <a:endParaRPr lang="en-US" sz="938" dirty="0"/>
          </a:p>
        </p:txBody>
      </p:sp>
      <p:sp>
        <p:nvSpPr>
          <p:cNvPr id="35" name="SK-12-text-34"/>
          <p:cNvSpPr/>
          <p:nvPr/>
        </p:nvSpPr>
        <p:spPr>
          <a:xfrm>
            <a:off x="571500" y="4527798"/>
            <a:ext cx="9775740" cy="1726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59"/>
              </a:lnSpc>
              <a:buNone/>
            </a:pPr>
            <a:r>
              <a:rPr lang="en-US" sz="938" dirty="0">
                <a:solidFill>
                  <a:srgbClr val="1E293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Saline irrigation: evidence-based — reduces symptoms and antibiotic use</a:t>
            </a:r>
            <a:endParaRPr lang="en-US" sz="938" dirty="0"/>
          </a:p>
        </p:txBody>
      </p:sp>
      <p:sp>
        <p:nvSpPr>
          <p:cNvPr id="36" name="SK-12-text-35"/>
          <p:cNvSpPr/>
          <p:nvPr/>
        </p:nvSpPr>
        <p:spPr>
          <a:xfrm>
            <a:off x="571500" y="4767114"/>
            <a:ext cx="10280590" cy="1726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59"/>
              </a:lnSpc>
              <a:buNone/>
            </a:pPr>
            <a:r>
              <a:rPr lang="en-US" sz="938" b="1" dirty="0">
                <a:solidFill>
                  <a:srgbClr val="E11D4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Unilateral symptoms + bloody discharge</a:t>
            </a:r>
            <a:r>
              <a:rPr lang="en-US" sz="938" dirty="0">
                <a:solidFill>
                  <a:srgbClr val="1E293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= 2WW referral for sinonasal tumour</a:t>
            </a:r>
            <a:endParaRPr lang="en-US" sz="938" dirty="0"/>
          </a:p>
        </p:txBody>
      </p:sp>
      <p:sp>
        <p:nvSpPr>
          <p:cNvPr id="37" name="SK-12-text-36"/>
          <p:cNvSpPr/>
          <p:nvPr/>
        </p:nvSpPr>
        <p:spPr>
          <a:xfrm>
            <a:off x="571500" y="5006429"/>
            <a:ext cx="9638053" cy="1726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59"/>
              </a:lnSpc>
              <a:buNone/>
            </a:pPr>
            <a:r>
              <a:rPr lang="en-US" sz="938" b="1" dirty="0">
                <a:solidFill>
                  <a:srgbClr val="E11D4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Orbital swelling + sinusitis</a:t>
            </a:r>
            <a:r>
              <a:rPr lang="en-US" sz="938" dirty="0">
                <a:solidFill>
                  <a:srgbClr val="1E293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= EMERGENCY referral (orbital cellulitis)</a:t>
            </a:r>
            <a:endParaRPr lang="en-US" sz="938" dirty="0"/>
          </a:p>
        </p:txBody>
      </p:sp>
      <p:sp>
        <p:nvSpPr>
          <p:cNvPr id="38" name="SK-12-text-37"/>
          <p:cNvSpPr/>
          <p:nvPr/>
        </p:nvSpPr>
        <p:spPr>
          <a:xfrm>
            <a:off x="6369695" y="2033141"/>
            <a:ext cx="48006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kern="0" spc="3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SCA Communication Strategies</a:t>
            </a:r>
            <a:endParaRPr lang="en-US" sz="1125" dirty="0"/>
          </a:p>
        </p:txBody>
      </p:sp>
      <p:sp>
        <p:nvSpPr>
          <p:cNvPr id="39" name="SK-12-text-38"/>
          <p:cNvSpPr/>
          <p:nvPr/>
        </p:nvSpPr>
        <p:spPr>
          <a:xfrm>
            <a:off x="9753600" y="2061716"/>
            <a:ext cx="2438400" cy="1571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825" kern="0" spc="48" dirty="0">
                <a:solidFill>
                  <a:srgbClr val="99F6E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STRUCTURED CLINICAL ASSESSMENT</a:t>
            </a:r>
            <a:endParaRPr lang="en-US" sz="825" dirty="0"/>
          </a:p>
        </p:txBody>
      </p:sp>
      <p:sp>
        <p:nvSpPr>
          <p:cNvPr id="40" name="SK-12-text-39"/>
          <p:cNvSpPr/>
          <p:nvPr/>
        </p:nvSpPr>
        <p:spPr>
          <a:xfrm>
            <a:off x="6383982" y="2618929"/>
            <a:ext cx="5479405" cy="1428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25"/>
              </a:lnSpc>
              <a:buNone/>
            </a:pPr>
            <a:r>
              <a:rPr lang="en-US" sz="750" b="1" kern="0" spc="48" dirty="0">
                <a:solidFill>
                  <a:srgbClr val="0D948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DELAYED PRESCRIPTION RATIONALE</a:t>
            </a:r>
            <a:endParaRPr lang="en-US" sz="750" dirty="0"/>
          </a:p>
        </p:txBody>
      </p:sp>
      <p:sp>
        <p:nvSpPr>
          <p:cNvPr id="41" name="SK-12-text-40"/>
          <p:cNvSpPr/>
          <p:nvPr/>
        </p:nvSpPr>
        <p:spPr>
          <a:xfrm>
            <a:off x="6217295" y="2799904"/>
            <a:ext cx="5479405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i="1" dirty="0">
                <a:solidFill>
                  <a:srgbClr val="1E293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"Most sinus infections are caused by viruses and will clear up on their own within 2–3 weeks. I'd like to give you a prescription that you can use if you're not improving after a week, rather than starting antibiotics now."</a:t>
            </a:r>
            <a:endParaRPr lang="en-US" sz="900" dirty="0"/>
          </a:p>
        </p:txBody>
      </p:sp>
      <p:sp>
        <p:nvSpPr>
          <p:cNvPr id="42" name="SK-12-text-41"/>
          <p:cNvSpPr/>
          <p:nvPr/>
        </p:nvSpPr>
        <p:spPr>
          <a:xfrm>
            <a:off x="6383982" y="3580954"/>
            <a:ext cx="5479405" cy="1428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25"/>
              </a:lnSpc>
              <a:buNone/>
            </a:pPr>
            <a:r>
              <a:rPr lang="en-US" sz="750" b="1" kern="0" spc="48" dirty="0">
                <a:solidFill>
                  <a:srgbClr val="0D948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EXPLAINING NASAL STEROID SPRAY</a:t>
            </a:r>
            <a:endParaRPr lang="en-US" sz="750" dirty="0"/>
          </a:p>
        </p:txBody>
      </p:sp>
      <p:sp>
        <p:nvSpPr>
          <p:cNvPr id="43" name="SK-12-text-42"/>
          <p:cNvSpPr/>
          <p:nvPr/>
        </p:nvSpPr>
        <p:spPr>
          <a:xfrm>
            <a:off x="6217295" y="3761929"/>
            <a:ext cx="5479405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i="1" dirty="0">
                <a:solidFill>
                  <a:srgbClr val="1E293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"The nasal steroid spray will help reduce the inflammation inside your nose and sinuses — this is the best treatment we have for this. It takes a day or two to kick in, so it's important to keep using it."</a:t>
            </a:r>
            <a:endParaRPr lang="en-US" sz="900" dirty="0"/>
          </a:p>
        </p:txBody>
      </p:sp>
      <p:sp>
        <p:nvSpPr>
          <p:cNvPr id="44" name="SK-12-text-43"/>
          <p:cNvSpPr/>
          <p:nvPr/>
        </p:nvSpPr>
        <p:spPr>
          <a:xfrm>
            <a:off x="6383982" y="4371529"/>
            <a:ext cx="5479405" cy="1428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25"/>
              </a:lnSpc>
              <a:buNone/>
            </a:pPr>
            <a:r>
              <a:rPr lang="en-US" sz="750" b="1" kern="0" spc="48" dirty="0">
                <a:solidFill>
                  <a:srgbClr val="E11D4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SAFETY-NETTING — GO STRAIGHT TO A&amp;E IF:</a:t>
            </a:r>
            <a:endParaRPr lang="en-US" sz="750" dirty="0"/>
          </a:p>
        </p:txBody>
      </p:sp>
      <p:sp>
        <p:nvSpPr>
          <p:cNvPr id="45" name="SK-12-text-44"/>
          <p:cNvSpPr/>
          <p:nvPr/>
        </p:nvSpPr>
        <p:spPr>
          <a:xfrm>
            <a:off x="6369695" y="4552504"/>
            <a:ext cx="5822305" cy="1599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900" b="1" dirty="0">
                <a:solidFill>
                  <a:srgbClr val="E11D4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Swelling or redness around the eye</a:t>
            </a:r>
            <a:r>
              <a:rPr lang="en-US" sz="900" dirty="0">
                <a:solidFill>
                  <a:srgbClr val="1E293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— may indicate orbital cellulitis</a:t>
            </a:r>
            <a:endParaRPr lang="en-US" sz="900" dirty="0"/>
          </a:p>
        </p:txBody>
      </p:sp>
      <p:sp>
        <p:nvSpPr>
          <p:cNvPr id="46" name="SK-12-text-45"/>
          <p:cNvSpPr/>
          <p:nvPr/>
        </p:nvSpPr>
        <p:spPr>
          <a:xfrm>
            <a:off x="6369695" y="4750594"/>
            <a:ext cx="5822305" cy="1599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900" b="1" dirty="0">
                <a:solidFill>
                  <a:srgbClr val="E11D4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Double vision (diplopia)</a:t>
            </a:r>
            <a:r>
              <a:rPr lang="en-US" sz="900" dirty="0">
                <a:solidFill>
                  <a:srgbClr val="1E293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— possible orbital or intracranial extension</a:t>
            </a:r>
            <a:endParaRPr lang="en-US" sz="900" dirty="0"/>
          </a:p>
        </p:txBody>
      </p:sp>
      <p:sp>
        <p:nvSpPr>
          <p:cNvPr id="47" name="SK-12-text-46"/>
          <p:cNvSpPr/>
          <p:nvPr/>
        </p:nvSpPr>
        <p:spPr>
          <a:xfrm>
            <a:off x="6369695" y="4948684"/>
            <a:ext cx="5822305" cy="1599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900" b="1" dirty="0">
                <a:solidFill>
                  <a:srgbClr val="E11D4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Severe headache or neck stiffness</a:t>
            </a:r>
            <a:r>
              <a:rPr lang="en-US" sz="900" dirty="0">
                <a:solidFill>
                  <a:srgbClr val="1E293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— possible meningitis or cerebral abscess</a:t>
            </a:r>
            <a:endParaRPr lang="en-US" sz="900" dirty="0"/>
          </a:p>
        </p:txBody>
      </p:sp>
      <p:sp>
        <p:nvSpPr>
          <p:cNvPr id="48" name="SK-12-text-47"/>
          <p:cNvSpPr/>
          <p:nvPr/>
        </p:nvSpPr>
        <p:spPr>
          <a:xfrm>
            <a:off x="6369695" y="5146774"/>
            <a:ext cx="5822305" cy="1599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900" dirty="0">
                <a:solidFill>
                  <a:srgbClr val="1E293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Symptoms significantly worsening after initial improvement</a:t>
            </a:r>
            <a:endParaRPr lang="en-US" sz="900" dirty="0"/>
          </a:p>
        </p:txBody>
      </p:sp>
      <p:sp>
        <p:nvSpPr>
          <p:cNvPr id="49" name="SK-12-text-48"/>
          <p:cNvSpPr/>
          <p:nvPr/>
        </p:nvSpPr>
        <p:spPr>
          <a:xfrm>
            <a:off x="228600" y="6619875"/>
            <a:ext cx="1143000" cy="1428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125"/>
              </a:lnSpc>
              <a:buNone/>
            </a:pPr>
            <a:r>
              <a:rPr lang="en-US" sz="750" b="1" kern="0" spc="60" dirty="0">
                <a:solidFill>
                  <a:srgbClr val="94A3B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GUIDELINES</a:t>
            </a:r>
            <a:endParaRPr lang="en-US" sz="750" dirty="0"/>
          </a:p>
        </p:txBody>
      </p:sp>
      <p:sp>
        <p:nvSpPr>
          <p:cNvPr id="50" name="SK-12-text-49"/>
          <p:cNvSpPr/>
          <p:nvPr/>
        </p:nvSpPr>
        <p:spPr>
          <a:xfrm>
            <a:off x="1328738" y="6591300"/>
            <a:ext cx="5636831" cy="2000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125"/>
              </a:lnSpc>
              <a:buNone/>
            </a:pPr>
            <a:r>
              <a:rPr lang="en-US" sz="750" dirty="0">
                <a:solidFill>
                  <a:srgbClr val="E2E8F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NG79 — Sinusitis Antimicrobials 2017/2024</a:t>
            </a:r>
            <a:endParaRPr lang="en-US" sz="750" dirty="0"/>
          </a:p>
        </p:txBody>
      </p:sp>
      <p:sp>
        <p:nvSpPr>
          <p:cNvPr id="51" name="SK-12-text-50"/>
          <p:cNvSpPr/>
          <p:nvPr/>
        </p:nvSpPr>
        <p:spPr>
          <a:xfrm>
            <a:off x="3914775" y="6591300"/>
            <a:ext cx="2601974" cy="2000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125"/>
              </a:lnSpc>
              <a:buNone/>
            </a:pPr>
            <a:r>
              <a:rPr lang="en-US" sz="750" dirty="0">
                <a:solidFill>
                  <a:srgbClr val="E2E8F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CKS Sinusitis 2024</a:t>
            </a:r>
            <a:endParaRPr lang="en-US" sz="750" dirty="0"/>
          </a:p>
        </p:txBody>
      </p:sp>
      <p:sp>
        <p:nvSpPr>
          <p:cNvPr id="52" name="SK-12-text-51"/>
          <p:cNvSpPr/>
          <p:nvPr/>
        </p:nvSpPr>
        <p:spPr>
          <a:xfrm>
            <a:off x="5453063" y="6591300"/>
            <a:ext cx="1404091" cy="2000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125"/>
              </a:lnSpc>
              <a:buNone/>
            </a:pPr>
            <a:r>
              <a:rPr lang="en-US" sz="750" dirty="0">
                <a:solidFill>
                  <a:srgbClr val="E2E8F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BNF May 2026</a:t>
            </a:r>
            <a:endParaRPr lang="en-US" sz="750" dirty="0"/>
          </a:p>
        </p:txBody>
      </p:sp>
      <p:sp>
        <p:nvSpPr>
          <p:cNvPr id="53" name="SK-12-text-52"/>
          <p:cNvSpPr/>
          <p:nvPr/>
        </p:nvSpPr>
        <p:spPr>
          <a:xfrm>
            <a:off x="10267950" y="6616303"/>
            <a:ext cx="1924050" cy="1500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181"/>
              </a:lnSpc>
              <a:buNone/>
            </a:pPr>
            <a:r>
              <a:rPr lang="en-US" sz="788" b="1" dirty="0">
                <a:solidFill>
                  <a:srgbClr val="7C3AE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— AKT/SCA Exam Prep</a:t>
            </a:r>
            <a:endParaRPr lang="en-US" sz="788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3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3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500" y="95250"/>
            <a:ext cx="11811000" cy="939105"/>
          </a:xfrm>
          <a:prstGeom prst="rect">
            <a:avLst/>
          </a:prstGeom>
        </p:spPr>
      </p:pic>
      <p:pic>
        <p:nvPicPr>
          <p:cNvPr id="5" name="SK-13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129605"/>
            <a:ext cx="2714625" cy="4656832"/>
          </a:xfrm>
          <a:prstGeom prst="rect">
            <a:avLst/>
          </a:prstGeom>
        </p:spPr>
      </p:pic>
      <p:pic>
        <p:nvPicPr>
          <p:cNvPr id="6" name="SK-13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386780"/>
            <a:ext cx="285750" cy="228600"/>
          </a:xfrm>
          <a:prstGeom prst="rect">
            <a:avLst/>
          </a:prstGeom>
        </p:spPr>
      </p:pic>
      <p:pic>
        <p:nvPicPr>
          <p:cNvPr id="7" name="SK-13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877616"/>
            <a:ext cx="190500" cy="156865"/>
          </a:xfrm>
          <a:prstGeom prst="rect">
            <a:avLst/>
          </a:prstGeom>
        </p:spPr>
      </p:pic>
      <p:pic>
        <p:nvPicPr>
          <p:cNvPr id="8" name="SK-13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2715816"/>
            <a:ext cx="190500" cy="156865"/>
          </a:xfrm>
          <a:prstGeom prst="rect">
            <a:avLst/>
          </a:prstGeom>
        </p:spPr>
      </p:pic>
      <p:pic>
        <p:nvPicPr>
          <p:cNvPr id="9" name="SK-13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3554016"/>
            <a:ext cx="190500" cy="156865"/>
          </a:xfrm>
          <a:prstGeom prst="rect">
            <a:avLst/>
          </a:prstGeom>
        </p:spPr>
      </p:pic>
      <p:pic>
        <p:nvPicPr>
          <p:cNvPr id="10" name="SK-13-img-9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86125" y="1129605"/>
            <a:ext cx="2714625" cy="4656832"/>
          </a:xfrm>
          <a:prstGeom prst="rect">
            <a:avLst/>
          </a:prstGeom>
        </p:spPr>
      </p:pic>
      <p:pic>
        <p:nvPicPr>
          <p:cNvPr id="11" name="SK-13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14725" y="1386780"/>
            <a:ext cx="285750" cy="228600"/>
          </a:xfrm>
          <a:prstGeom prst="rect">
            <a:avLst/>
          </a:prstGeom>
        </p:spPr>
      </p:pic>
      <p:pic>
        <p:nvPicPr>
          <p:cNvPr id="12" name="SK-13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514725" y="1877616"/>
            <a:ext cx="190500" cy="156865"/>
          </a:xfrm>
          <a:prstGeom prst="rect">
            <a:avLst/>
          </a:prstGeom>
        </p:spPr>
      </p:pic>
      <p:pic>
        <p:nvPicPr>
          <p:cNvPr id="13" name="SK-13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514725" y="2487216"/>
            <a:ext cx="190500" cy="156865"/>
          </a:xfrm>
          <a:prstGeom prst="rect">
            <a:avLst/>
          </a:prstGeom>
        </p:spPr>
      </p:pic>
      <p:pic>
        <p:nvPicPr>
          <p:cNvPr id="14" name="SK-13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514725" y="3325416"/>
            <a:ext cx="190500" cy="156865"/>
          </a:xfrm>
          <a:prstGeom prst="rect">
            <a:avLst/>
          </a:prstGeom>
        </p:spPr>
      </p:pic>
      <p:pic>
        <p:nvPicPr>
          <p:cNvPr id="15" name="SK-13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191250" y="1129605"/>
            <a:ext cx="2714625" cy="4656832"/>
          </a:xfrm>
          <a:prstGeom prst="rect">
            <a:avLst/>
          </a:prstGeom>
        </p:spPr>
      </p:pic>
      <p:pic>
        <p:nvPicPr>
          <p:cNvPr id="16" name="SK-13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19850" y="1386780"/>
            <a:ext cx="285750" cy="228600"/>
          </a:xfrm>
          <a:prstGeom prst="rect">
            <a:avLst/>
          </a:prstGeom>
        </p:spPr>
      </p:pic>
      <p:pic>
        <p:nvPicPr>
          <p:cNvPr id="17" name="SK-13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19850" y="1877616"/>
            <a:ext cx="190500" cy="156865"/>
          </a:xfrm>
          <a:prstGeom prst="rect">
            <a:avLst/>
          </a:prstGeom>
        </p:spPr>
      </p:pic>
      <p:pic>
        <p:nvPicPr>
          <p:cNvPr id="18" name="SK-13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19850" y="2487216"/>
            <a:ext cx="190500" cy="156865"/>
          </a:xfrm>
          <a:prstGeom prst="rect">
            <a:avLst/>
          </a:prstGeom>
        </p:spPr>
      </p:pic>
      <p:pic>
        <p:nvPicPr>
          <p:cNvPr id="19" name="SK-13-img-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19850" y="3096816"/>
            <a:ext cx="190500" cy="156865"/>
          </a:xfrm>
          <a:prstGeom prst="rect">
            <a:avLst/>
          </a:prstGeom>
        </p:spPr>
      </p:pic>
      <p:pic>
        <p:nvPicPr>
          <p:cNvPr id="20" name="SK-13-img-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096375" y="1129605"/>
            <a:ext cx="2714625" cy="4656832"/>
          </a:xfrm>
          <a:prstGeom prst="rect">
            <a:avLst/>
          </a:prstGeom>
        </p:spPr>
      </p:pic>
      <p:pic>
        <p:nvPicPr>
          <p:cNvPr id="21" name="SK-13-img-2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324975" y="1386780"/>
            <a:ext cx="285750" cy="228600"/>
          </a:xfrm>
          <a:prstGeom prst="rect">
            <a:avLst/>
          </a:prstGeom>
        </p:spPr>
      </p:pic>
      <p:pic>
        <p:nvPicPr>
          <p:cNvPr id="22" name="SK-13-img-21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324975" y="1877616"/>
            <a:ext cx="190500" cy="156865"/>
          </a:xfrm>
          <a:prstGeom prst="rect">
            <a:avLst/>
          </a:prstGeom>
        </p:spPr>
      </p:pic>
      <p:pic>
        <p:nvPicPr>
          <p:cNvPr id="23" name="SK-13-img-22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324975" y="2487216"/>
            <a:ext cx="190500" cy="156865"/>
          </a:xfrm>
          <a:prstGeom prst="rect">
            <a:avLst/>
          </a:prstGeom>
        </p:spPr>
      </p:pic>
      <p:pic>
        <p:nvPicPr>
          <p:cNvPr id="24" name="SK-13-img-23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9324975" y="3096816"/>
            <a:ext cx="190500" cy="156865"/>
          </a:xfrm>
          <a:prstGeom prst="rect">
            <a:avLst/>
          </a:prstGeom>
        </p:spPr>
      </p:pic>
      <p:pic>
        <p:nvPicPr>
          <p:cNvPr id="25" name="SK-13-img-24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381000" y="5976938"/>
            <a:ext cx="11430000" cy="500063"/>
          </a:xfrm>
          <a:prstGeom prst="rect">
            <a:avLst/>
          </a:prstGeom>
        </p:spPr>
      </p:pic>
      <p:pic>
        <p:nvPicPr>
          <p:cNvPr id="26" name="SK-13-img-25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19125" y="6131719"/>
            <a:ext cx="238125" cy="190500"/>
          </a:xfrm>
          <a:prstGeom prst="rect">
            <a:avLst/>
          </a:prstGeom>
        </p:spPr>
      </p:pic>
      <p:sp>
        <p:nvSpPr>
          <p:cNvPr id="27" name="SK-13-text-26"/>
          <p:cNvSpPr/>
          <p:nvPr/>
        </p:nvSpPr>
        <p:spPr>
          <a:xfrm>
            <a:off x="571500" y="285750"/>
            <a:ext cx="10347960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0D9488"/>
                </a:solidFill>
              </a:rPr>
              <a:t>Sinusitis Management: NICE NG79</a:t>
            </a:r>
            <a:endParaRPr lang="en-US" sz="2100" dirty="0"/>
          </a:p>
        </p:txBody>
      </p:sp>
      <p:sp>
        <p:nvSpPr>
          <p:cNvPr id="28" name="SK-13-text-27"/>
          <p:cNvSpPr/>
          <p:nvPr/>
        </p:nvSpPr>
        <p:spPr>
          <a:xfrm>
            <a:off x="571500" y="643830"/>
            <a:ext cx="49606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kern="0" spc="60" dirty="0">
                <a:solidFill>
                  <a:srgbClr val="64748B"/>
                </a:solidFill>
              </a:rPr>
              <a:t>CLINICAL GUIDANCE &amp; PRESCRIBING</a:t>
            </a:r>
            <a:endParaRPr lang="en-US" sz="1050" dirty="0"/>
          </a:p>
        </p:txBody>
      </p:sp>
      <p:sp>
        <p:nvSpPr>
          <p:cNvPr id="29" name="SK-13-text-28"/>
          <p:cNvSpPr/>
          <p:nvPr/>
        </p:nvSpPr>
        <p:spPr>
          <a:xfrm>
            <a:off x="1009650" y="1358205"/>
            <a:ext cx="34290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E293B"/>
                </a:solidFill>
              </a:rPr>
              <a:t>Diagnostic Core</a:t>
            </a:r>
            <a:endParaRPr lang="en-US" sz="1500" dirty="0"/>
          </a:p>
        </p:txBody>
      </p:sp>
      <p:sp>
        <p:nvSpPr>
          <p:cNvPr id="30" name="SK-13-text-29"/>
          <p:cNvSpPr/>
          <p:nvPr/>
        </p:nvSpPr>
        <p:spPr>
          <a:xfrm>
            <a:off x="838200" y="1834455"/>
            <a:ext cx="2257425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4155"/>
                </a:solidFill>
              </a:rPr>
              <a:t> </a:t>
            </a:r>
            <a:r>
              <a:rPr lang="en-US" sz="1200" b="1" dirty="0">
                <a:solidFill>
                  <a:srgbClr val="1E293B"/>
                </a:solidFill>
              </a:rPr>
              <a:t>Criteria:</a:t>
            </a:r>
            <a:r>
              <a:rPr lang="en-US" sz="1200" dirty="0">
                <a:solidFill>
                  <a:srgbClr val="334155"/>
                </a:solidFill>
              </a:rPr>
              <a:t> ≥2 symptoms (Blockage, Discharge, Facial Pain, Anosmia).</a:t>
            </a:r>
            <a:endParaRPr lang="en-US" sz="1200" dirty="0"/>
          </a:p>
        </p:txBody>
      </p:sp>
      <p:sp>
        <p:nvSpPr>
          <p:cNvPr id="31" name="SK-13-text-30"/>
          <p:cNvSpPr/>
          <p:nvPr/>
        </p:nvSpPr>
        <p:spPr>
          <a:xfrm>
            <a:off x="838200" y="2672655"/>
            <a:ext cx="2257425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4155"/>
                </a:solidFill>
              </a:rPr>
              <a:t> </a:t>
            </a:r>
            <a:r>
              <a:rPr lang="en-US" sz="1200" b="1" dirty="0">
                <a:solidFill>
                  <a:srgbClr val="1E293B"/>
                </a:solidFill>
              </a:rPr>
              <a:t>Viral First:</a:t>
            </a:r>
            <a:r>
              <a:rPr lang="en-US" sz="1200" dirty="0">
                <a:solidFill>
                  <a:srgbClr val="334155"/>
                </a:solidFill>
              </a:rPr>
              <a:t> 90% of colds involve sinusitis; 80% resolve in 2 weeks.</a:t>
            </a:r>
            <a:endParaRPr lang="en-US" sz="1200" dirty="0"/>
          </a:p>
        </p:txBody>
      </p:sp>
      <p:sp>
        <p:nvSpPr>
          <p:cNvPr id="32" name="SK-13-text-31"/>
          <p:cNvSpPr/>
          <p:nvPr/>
        </p:nvSpPr>
        <p:spPr>
          <a:xfrm>
            <a:off x="838200" y="3510855"/>
            <a:ext cx="2257425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4155"/>
                </a:solidFill>
              </a:rPr>
              <a:t> </a:t>
            </a:r>
            <a:r>
              <a:rPr lang="en-US" sz="1200" b="1" dirty="0">
                <a:solidFill>
                  <a:srgbClr val="1E293B"/>
                </a:solidFill>
              </a:rPr>
              <a:t>Bacterial:</a:t>
            </a:r>
            <a:r>
              <a:rPr lang="en-US" sz="1200" dirty="0">
                <a:solidFill>
                  <a:srgbClr val="334155"/>
                </a:solidFill>
              </a:rPr>
              <a:t> Suspect if symptoms &gt;10 days or "double sickening".</a:t>
            </a:r>
            <a:endParaRPr lang="en-US" sz="1200" dirty="0"/>
          </a:p>
        </p:txBody>
      </p:sp>
      <p:sp>
        <p:nvSpPr>
          <p:cNvPr id="33" name="SK-13-text-32"/>
          <p:cNvSpPr/>
          <p:nvPr/>
        </p:nvSpPr>
        <p:spPr>
          <a:xfrm>
            <a:off x="3914775" y="1358205"/>
            <a:ext cx="29718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E293B"/>
                </a:solidFill>
              </a:rPr>
              <a:t>Best Practice</a:t>
            </a:r>
            <a:endParaRPr lang="en-US" sz="1500" dirty="0"/>
          </a:p>
        </p:txBody>
      </p:sp>
      <p:sp>
        <p:nvSpPr>
          <p:cNvPr id="34" name="SK-13-text-33"/>
          <p:cNvSpPr/>
          <p:nvPr/>
        </p:nvSpPr>
        <p:spPr>
          <a:xfrm>
            <a:off x="3743325" y="1834455"/>
            <a:ext cx="22574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4155"/>
                </a:solidFill>
              </a:rPr>
              <a:t> </a:t>
            </a:r>
            <a:r>
              <a:rPr lang="en-US" sz="1200" b="1" dirty="0">
                <a:solidFill>
                  <a:srgbClr val="1E293B"/>
                </a:solidFill>
              </a:rPr>
              <a:t>NICE NG79:</a:t>
            </a:r>
            <a:r>
              <a:rPr lang="en-US" sz="1200" dirty="0">
                <a:solidFill>
                  <a:srgbClr val="334155"/>
                </a:solidFill>
              </a:rPr>
              <a:t> Watchful wait or delayed Rx for most patients.</a:t>
            </a:r>
            <a:endParaRPr lang="en-US" sz="1200" dirty="0"/>
          </a:p>
        </p:txBody>
      </p:sp>
      <p:sp>
        <p:nvSpPr>
          <p:cNvPr id="35" name="SK-13-text-34"/>
          <p:cNvSpPr/>
          <p:nvPr/>
        </p:nvSpPr>
        <p:spPr>
          <a:xfrm>
            <a:off x="3743325" y="2444055"/>
            <a:ext cx="2257425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4155"/>
                </a:solidFill>
              </a:rPr>
              <a:t> </a:t>
            </a:r>
            <a:r>
              <a:rPr lang="en-US" sz="1200" b="1" dirty="0">
                <a:solidFill>
                  <a:srgbClr val="1E293B"/>
                </a:solidFill>
              </a:rPr>
              <a:t>Cochrane Evidence:</a:t>
            </a:r>
            <a:r>
              <a:rPr lang="en-US" sz="1200" dirty="0">
                <a:solidFill>
                  <a:srgbClr val="334155"/>
                </a:solidFill>
              </a:rPr>
              <a:t> INCS (Mometasone) reduces symptoms effectively.</a:t>
            </a:r>
            <a:endParaRPr lang="en-US" sz="1200" dirty="0"/>
          </a:p>
        </p:txBody>
      </p:sp>
      <p:sp>
        <p:nvSpPr>
          <p:cNvPr id="36" name="SK-13-text-35"/>
          <p:cNvSpPr/>
          <p:nvPr/>
        </p:nvSpPr>
        <p:spPr>
          <a:xfrm>
            <a:off x="3743325" y="3282255"/>
            <a:ext cx="22574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4155"/>
                </a:solidFill>
              </a:rPr>
              <a:t> </a:t>
            </a:r>
            <a:r>
              <a:rPr lang="en-US" sz="1200" b="1" dirty="0">
                <a:solidFill>
                  <a:srgbClr val="1E293B"/>
                </a:solidFill>
              </a:rPr>
              <a:t>Saline Irrigation:</a:t>
            </a:r>
            <a:r>
              <a:rPr lang="en-US" sz="1200" dirty="0">
                <a:solidFill>
                  <a:srgbClr val="334155"/>
                </a:solidFill>
              </a:rPr>
              <a:t> High-volume saline reduces antibiotic need.</a:t>
            </a:r>
            <a:endParaRPr lang="en-US" sz="1200" dirty="0"/>
          </a:p>
        </p:txBody>
      </p:sp>
      <p:sp>
        <p:nvSpPr>
          <p:cNvPr id="37" name="SK-13-text-36"/>
          <p:cNvSpPr/>
          <p:nvPr/>
        </p:nvSpPr>
        <p:spPr>
          <a:xfrm>
            <a:off x="6819900" y="1358205"/>
            <a:ext cx="41148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E293B"/>
                </a:solidFill>
              </a:rPr>
              <a:t>Prescribing Pearls</a:t>
            </a:r>
            <a:endParaRPr lang="en-US" sz="1500" dirty="0"/>
          </a:p>
        </p:txBody>
      </p:sp>
      <p:sp>
        <p:nvSpPr>
          <p:cNvPr id="38" name="SK-13-text-37"/>
          <p:cNvSpPr/>
          <p:nvPr/>
        </p:nvSpPr>
        <p:spPr>
          <a:xfrm>
            <a:off x="6648450" y="1834455"/>
            <a:ext cx="22574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4155"/>
                </a:solidFill>
              </a:rPr>
              <a:t> </a:t>
            </a:r>
            <a:r>
              <a:rPr lang="en-US" sz="1200" b="1" dirty="0">
                <a:solidFill>
                  <a:srgbClr val="1E293B"/>
                </a:solidFill>
              </a:rPr>
              <a:t>1st Line:</a:t>
            </a:r>
            <a:r>
              <a:rPr lang="en-US" sz="1200" dirty="0">
                <a:solidFill>
                  <a:srgbClr val="334155"/>
                </a:solidFill>
              </a:rPr>
              <a:t> Penicillin V or Amoxicillin for 5 days.</a:t>
            </a:r>
            <a:endParaRPr lang="en-US" sz="1200" dirty="0"/>
          </a:p>
        </p:txBody>
      </p:sp>
      <p:sp>
        <p:nvSpPr>
          <p:cNvPr id="39" name="SK-13-text-38"/>
          <p:cNvSpPr/>
          <p:nvPr/>
        </p:nvSpPr>
        <p:spPr>
          <a:xfrm>
            <a:off x="6648450" y="2444055"/>
            <a:ext cx="22574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4155"/>
                </a:solidFill>
              </a:rPr>
              <a:t> </a:t>
            </a:r>
            <a:r>
              <a:rPr lang="en-US" sz="1200" b="1" dirty="0">
                <a:solidFill>
                  <a:srgbClr val="1E293B"/>
                </a:solidFill>
              </a:rPr>
              <a:t>Allergy:</a:t>
            </a:r>
            <a:r>
              <a:rPr lang="en-US" sz="1200" dirty="0">
                <a:solidFill>
                  <a:srgbClr val="334155"/>
                </a:solidFill>
              </a:rPr>
              <a:t> Doxycycline 200mg day 1, then 100mg (Adults).</a:t>
            </a:r>
            <a:endParaRPr lang="en-US" sz="1200" dirty="0"/>
          </a:p>
        </p:txBody>
      </p:sp>
      <p:sp>
        <p:nvSpPr>
          <p:cNvPr id="40" name="SK-13-text-39"/>
          <p:cNvSpPr/>
          <p:nvPr/>
        </p:nvSpPr>
        <p:spPr>
          <a:xfrm>
            <a:off x="6648450" y="3053655"/>
            <a:ext cx="22574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4155"/>
                </a:solidFill>
              </a:rPr>
              <a:t> </a:t>
            </a:r>
            <a:r>
              <a:rPr lang="en-US" sz="1200" b="1" dirty="0">
                <a:solidFill>
                  <a:srgbClr val="1E293B"/>
                </a:solidFill>
              </a:rPr>
              <a:t>NO Erythromycin:</a:t>
            </a:r>
            <a:r>
              <a:rPr lang="en-US" sz="1200" dirty="0">
                <a:solidFill>
                  <a:srgbClr val="334155"/>
                </a:solidFill>
              </a:rPr>
              <a:t> Lacks H. influenzae coverage.</a:t>
            </a:r>
            <a:endParaRPr lang="en-US" sz="1200" dirty="0"/>
          </a:p>
        </p:txBody>
      </p:sp>
      <p:sp>
        <p:nvSpPr>
          <p:cNvPr id="41" name="SK-13-text-40"/>
          <p:cNvSpPr/>
          <p:nvPr/>
        </p:nvSpPr>
        <p:spPr>
          <a:xfrm>
            <a:off x="9725025" y="1358205"/>
            <a:ext cx="2466975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E293B"/>
                </a:solidFill>
              </a:rPr>
              <a:t>Safety Netting</a:t>
            </a:r>
            <a:endParaRPr lang="en-US" sz="1500" dirty="0"/>
          </a:p>
        </p:txBody>
      </p:sp>
      <p:sp>
        <p:nvSpPr>
          <p:cNvPr id="42" name="SK-13-text-41"/>
          <p:cNvSpPr/>
          <p:nvPr/>
        </p:nvSpPr>
        <p:spPr>
          <a:xfrm>
            <a:off x="9553575" y="1834455"/>
            <a:ext cx="22574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4155"/>
                </a:solidFill>
              </a:rPr>
              <a:t> </a:t>
            </a:r>
            <a:r>
              <a:rPr lang="en-US" sz="1200" b="1" dirty="0">
                <a:solidFill>
                  <a:srgbClr val="1E293B"/>
                </a:solidFill>
              </a:rPr>
              <a:t>Emergency:</a:t>
            </a:r>
            <a:r>
              <a:rPr lang="en-US" sz="1200" dirty="0">
                <a:solidFill>
                  <a:srgbClr val="334155"/>
                </a:solidFill>
              </a:rPr>
              <a:t> Orbital swelling, diplopia, or severe headache.</a:t>
            </a:r>
            <a:endParaRPr lang="en-US" sz="1200" dirty="0"/>
          </a:p>
        </p:txBody>
      </p:sp>
      <p:sp>
        <p:nvSpPr>
          <p:cNvPr id="43" name="SK-13-text-42"/>
          <p:cNvSpPr/>
          <p:nvPr/>
        </p:nvSpPr>
        <p:spPr>
          <a:xfrm>
            <a:off x="9553575" y="2444055"/>
            <a:ext cx="22574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4155"/>
                </a:solidFill>
              </a:rPr>
              <a:t> </a:t>
            </a:r>
            <a:r>
              <a:rPr lang="en-US" sz="1200" b="1" dirty="0">
                <a:solidFill>
                  <a:srgbClr val="1E293B"/>
                </a:solidFill>
              </a:rPr>
              <a:t>Tumour Red Flag:</a:t>
            </a:r>
            <a:r>
              <a:rPr lang="en-US" sz="1200" dirty="0">
                <a:solidFill>
                  <a:srgbClr val="334155"/>
                </a:solidFill>
              </a:rPr>
              <a:t> Unilateral symptoms or bloody discharge.</a:t>
            </a:r>
            <a:endParaRPr lang="en-US" sz="1200" dirty="0"/>
          </a:p>
        </p:txBody>
      </p:sp>
      <p:sp>
        <p:nvSpPr>
          <p:cNvPr id="44" name="SK-13-text-43"/>
          <p:cNvSpPr/>
          <p:nvPr/>
        </p:nvSpPr>
        <p:spPr>
          <a:xfrm>
            <a:off x="9553575" y="3053655"/>
            <a:ext cx="2257425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4155"/>
                </a:solidFill>
              </a:rPr>
              <a:t> </a:t>
            </a:r>
            <a:r>
              <a:rPr lang="en-US" sz="1200" b="1" dirty="0">
                <a:solidFill>
                  <a:srgbClr val="1E293B"/>
                </a:solidFill>
              </a:rPr>
              <a:t>Interactions:</a:t>
            </a:r>
            <a:r>
              <a:rPr lang="en-US" sz="1200" dirty="0">
                <a:solidFill>
                  <a:srgbClr val="334155"/>
                </a:solidFill>
              </a:rPr>
              <a:t> No decongestants with MAO inhibitors (HTN crisis).</a:t>
            </a:r>
            <a:endParaRPr lang="en-US" sz="1200" dirty="0"/>
          </a:p>
        </p:txBody>
      </p:sp>
      <p:sp>
        <p:nvSpPr>
          <p:cNvPr id="45" name="SK-13-text-44"/>
          <p:cNvSpPr/>
          <p:nvPr/>
        </p:nvSpPr>
        <p:spPr>
          <a:xfrm>
            <a:off x="1000125" y="6119813"/>
            <a:ext cx="1119187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1E293B"/>
                </a:solidFill>
              </a:rPr>
              <a:t>Top Takeaway:</a:t>
            </a:r>
            <a:r>
              <a:rPr lang="en-US" sz="1125" dirty="0">
                <a:solidFill>
                  <a:srgbClr val="475569"/>
                </a:solidFill>
              </a:rPr>
              <a:t> Focus on </a:t>
            </a:r>
            <a:r>
              <a:rPr lang="en-US" sz="1125" b="1" dirty="0">
                <a:solidFill>
                  <a:srgbClr val="1E293B"/>
                </a:solidFill>
              </a:rPr>
              <a:t>Delayed Prescribing</a:t>
            </a:r>
            <a:r>
              <a:rPr lang="en-US" sz="1125" dirty="0">
                <a:solidFill>
                  <a:srgbClr val="475569"/>
                </a:solidFill>
              </a:rPr>
              <a:t> and </a:t>
            </a:r>
            <a:r>
              <a:rPr lang="en-US" sz="1125" b="1" dirty="0">
                <a:solidFill>
                  <a:srgbClr val="1E293B"/>
                </a:solidFill>
              </a:rPr>
              <a:t>Intranasal Steroids</a:t>
            </a:r>
            <a:r>
              <a:rPr lang="en-US" sz="1125" dirty="0">
                <a:solidFill>
                  <a:srgbClr val="475569"/>
                </a:solidFill>
              </a:rPr>
              <a:t>. Avoid antibiotics for viral symptoms &lt;10 days. Always check for </a:t>
            </a:r>
            <a:r>
              <a:rPr lang="en-US" sz="1125" b="1" dirty="0">
                <a:solidFill>
                  <a:srgbClr val="1E293B"/>
                </a:solidFill>
              </a:rPr>
              <a:t>unilateral red flags</a:t>
            </a:r>
            <a:r>
              <a:rPr lang="en-US" sz="1125" dirty="0">
                <a:solidFill>
                  <a:srgbClr val="475569"/>
                </a:solidFill>
              </a:rPr>
              <a:t>.</a:t>
            </a:r>
            <a:endParaRPr lang="en-US" sz="1125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2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500" y="95250"/>
            <a:ext cx="11811000" cy="939105"/>
          </a:xfrm>
          <a:prstGeom prst="rect">
            <a:avLst/>
          </a:prstGeom>
        </p:spPr>
      </p:pic>
      <p:pic>
        <p:nvPicPr>
          <p:cNvPr id="5" name="SK-2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598265"/>
            <a:ext cx="4419600" cy="1600200"/>
          </a:xfrm>
          <a:prstGeom prst="rect">
            <a:avLst/>
          </a:prstGeom>
        </p:spPr>
      </p:pic>
      <p:pic>
        <p:nvPicPr>
          <p:cNvPr id="6" name="SK-2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3829943"/>
            <a:ext cx="214313" cy="175320"/>
          </a:xfrm>
          <a:prstGeom prst="rect">
            <a:avLst/>
          </a:prstGeom>
        </p:spPr>
      </p:pic>
      <p:pic>
        <p:nvPicPr>
          <p:cNvPr id="7" name="SK-2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4198590"/>
            <a:ext cx="2133600" cy="762000"/>
          </a:xfrm>
          <a:prstGeom prst="rect">
            <a:avLst/>
          </a:prstGeom>
        </p:spPr>
      </p:pic>
      <p:pic>
        <p:nvPicPr>
          <p:cNvPr id="8" name="SK-2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3400" y="4389090"/>
            <a:ext cx="381000" cy="381000"/>
          </a:xfrm>
          <a:prstGeom prst="rect">
            <a:avLst/>
          </a:prstGeom>
        </p:spPr>
      </p:pic>
      <p:pic>
        <p:nvPicPr>
          <p:cNvPr id="9" name="SK-2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6744" y="4491930"/>
            <a:ext cx="214313" cy="175320"/>
          </a:xfrm>
          <a:prstGeom prst="rect">
            <a:avLst/>
          </a:prstGeom>
        </p:spPr>
      </p:pic>
      <p:pic>
        <p:nvPicPr>
          <p:cNvPr id="10" name="SK-2-img-9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67000" y="4198590"/>
            <a:ext cx="2133600" cy="762000"/>
          </a:xfrm>
          <a:prstGeom prst="rect">
            <a:avLst/>
          </a:prstGeom>
        </p:spPr>
      </p:pic>
      <p:pic>
        <p:nvPicPr>
          <p:cNvPr id="11" name="SK-2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19400" y="4389090"/>
            <a:ext cx="381000" cy="381000"/>
          </a:xfrm>
          <a:prstGeom prst="rect">
            <a:avLst/>
          </a:prstGeom>
        </p:spPr>
      </p:pic>
      <p:pic>
        <p:nvPicPr>
          <p:cNvPr id="12" name="SK-2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902744" y="4491930"/>
            <a:ext cx="214313" cy="175320"/>
          </a:xfrm>
          <a:prstGeom prst="rect">
            <a:avLst/>
          </a:prstGeom>
        </p:spPr>
      </p:pic>
      <p:pic>
        <p:nvPicPr>
          <p:cNvPr id="13" name="SK-2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1000" y="5112990"/>
            <a:ext cx="2133600" cy="990600"/>
          </a:xfrm>
          <a:prstGeom prst="rect">
            <a:avLst/>
          </a:prstGeom>
        </p:spPr>
      </p:pic>
      <p:pic>
        <p:nvPicPr>
          <p:cNvPr id="14" name="SK-2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33400" y="5417790"/>
            <a:ext cx="381000" cy="381000"/>
          </a:xfrm>
          <a:prstGeom prst="rect">
            <a:avLst/>
          </a:prstGeom>
        </p:spPr>
      </p:pic>
      <p:pic>
        <p:nvPicPr>
          <p:cNvPr id="15" name="SK-2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16744" y="5520630"/>
            <a:ext cx="214313" cy="175320"/>
          </a:xfrm>
          <a:prstGeom prst="rect">
            <a:avLst/>
          </a:prstGeom>
        </p:spPr>
      </p:pic>
      <p:pic>
        <p:nvPicPr>
          <p:cNvPr id="16" name="SK-2-img-15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667000" y="5112990"/>
            <a:ext cx="2133600" cy="990600"/>
          </a:xfrm>
          <a:prstGeom prst="rect">
            <a:avLst/>
          </a:prstGeom>
        </p:spPr>
      </p:pic>
      <p:pic>
        <p:nvPicPr>
          <p:cNvPr id="17" name="SK-2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819400" y="5417790"/>
            <a:ext cx="381000" cy="381000"/>
          </a:xfrm>
          <a:prstGeom prst="rect">
            <a:avLst/>
          </a:prstGeom>
        </p:spPr>
      </p:pic>
      <p:pic>
        <p:nvPicPr>
          <p:cNvPr id="18" name="SK-2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902744" y="5520630"/>
            <a:ext cx="214313" cy="175320"/>
          </a:xfrm>
          <a:prstGeom prst="rect">
            <a:avLst/>
          </a:prstGeom>
        </p:spPr>
      </p:pic>
      <p:pic>
        <p:nvPicPr>
          <p:cNvPr id="19" name="SK-2-img-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181600" y="1915418"/>
            <a:ext cx="214313" cy="175320"/>
          </a:xfrm>
          <a:prstGeom prst="rect">
            <a:avLst/>
          </a:prstGeom>
        </p:spPr>
      </p:pic>
      <p:pic>
        <p:nvPicPr>
          <p:cNvPr id="20" name="SK-2-img-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181600" y="2284065"/>
            <a:ext cx="6629400" cy="3543300"/>
          </a:xfrm>
          <a:prstGeom prst="rect">
            <a:avLst/>
          </a:prstGeom>
        </p:spPr>
      </p:pic>
      <p:pic>
        <p:nvPicPr>
          <p:cNvPr id="21" name="SK-2-img-2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181600" y="2284065"/>
            <a:ext cx="1657350" cy="571500"/>
          </a:xfrm>
          <a:prstGeom prst="rect">
            <a:avLst/>
          </a:prstGeom>
        </p:spPr>
      </p:pic>
      <p:pic>
        <p:nvPicPr>
          <p:cNvPr id="22" name="SK-2-img-21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838950" y="2284065"/>
            <a:ext cx="1657350" cy="571500"/>
          </a:xfrm>
          <a:prstGeom prst="rect">
            <a:avLst/>
          </a:prstGeom>
        </p:spPr>
      </p:pic>
      <p:pic>
        <p:nvPicPr>
          <p:cNvPr id="23" name="SK-2-img-22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496300" y="2284065"/>
            <a:ext cx="3314700" cy="571500"/>
          </a:xfrm>
          <a:prstGeom prst="rect">
            <a:avLst/>
          </a:prstGeom>
        </p:spPr>
      </p:pic>
      <p:pic>
        <p:nvPicPr>
          <p:cNvPr id="24" name="SK-2-img-23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181600" y="2855565"/>
            <a:ext cx="1657350" cy="742950"/>
          </a:xfrm>
          <a:prstGeom prst="rect">
            <a:avLst/>
          </a:prstGeom>
        </p:spPr>
      </p:pic>
      <p:pic>
        <p:nvPicPr>
          <p:cNvPr id="25" name="SK-2-img-24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838950" y="2855565"/>
            <a:ext cx="1657350" cy="742950"/>
          </a:xfrm>
          <a:prstGeom prst="rect">
            <a:avLst/>
          </a:prstGeom>
        </p:spPr>
      </p:pic>
      <p:pic>
        <p:nvPicPr>
          <p:cNvPr id="26" name="SK-2-img-25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496300" y="2855565"/>
            <a:ext cx="3314700" cy="742950"/>
          </a:xfrm>
          <a:prstGeom prst="rect">
            <a:avLst/>
          </a:prstGeom>
        </p:spPr>
      </p:pic>
      <p:pic>
        <p:nvPicPr>
          <p:cNvPr id="27" name="SK-2-img-26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5181600" y="3598515"/>
            <a:ext cx="6629400" cy="742950"/>
          </a:xfrm>
          <a:prstGeom prst="rect">
            <a:avLst/>
          </a:prstGeom>
        </p:spPr>
      </p:pic>
      <p:pic>
        <p:nvPicPr>
          <p:cNvPr id="28" name="SK-2-img-27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5181600" y="3598515"/>
            <a:ext cx="1657350" cy="742950"/>
          </a:xfrm>
          <a:prstGeom prst="rect">
            <a:avLst/>
          </a:prstGeom>
        </p:spPr>
      </p:pic>
      <p:pic>
        <p:nvPicPr>
          <p:cNvPr id="29" name="SK-2-img-28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838950" y="3598515"/>
            <a:ext cx="1657350" cy="742950"/>
          </a:xfrm>
          <a:prstGeom prst="rect">
            <a:avLst/>
          </a:prstGeom>
        </p:spPr>
      </p:pic>
      <p:pic>
        <p:nvPicPr>
          <p:cNvPr id="30" name="SK-2-img-29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496300" y="3598515"/>
            <a:ext cx="3314700" cy="742950"/>
          </a:xfrm>
          <a:prstGeom prst="rect">
            <a:avLst/>
          </a:prstGeom>
        </p:spPr>
      </p:pic>
      <p:pic>
        <p:nvPicPr>
          <p:cNvPr id="31" name="SK-2-img-3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181600" y="4341465"/>
            <a:ext cx="1657350" cy="742950"/>
          </a:xfrm>
          <a:prstGeom prst="rect">
            <a:avLst/>
          </a:prstGeom>
        </p:spPr>
      </p:pic>
      <p:pic>
        <p:nvPicPr>
          <p:cNvPr id="32" name="SK-2-img-3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838950" y="4341465"/>
            <a:ext cx="1657350" cy="742950"/>
          </a:xfrm>
          <a:prstGeom prst="rect">
            <a:avLst/>
          </a:prstGeom>
        </p:spPr>
      </p:pic>
      <p:pic>
        <p:nvPicPr>
          <p:cNvPr id="33" name="SK-2-img-32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496300" y="4341465"/>
            <a:ext cx="3314700" cy="742950"/>
          </a:xfrm>
          <a:prstGeom prst="rect">
            <a:avLst/>
          </a:prstGeom>
        </p:spPr>
      </p:pic>
      <p:pic>
        <p:nvPicPr>
          <p:cNvPr id="34" name="SK-2-img-33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5181600" y="5084415"/>
            <a:ext cx="6629400" cy="742950"/>
          </a:xfrm>
          <a:prstGeom prst="rect">
            <a:avLst/>
          </a:prstGeom>
        </p:spPr>
      </p:pic>
      <p:sp>
        <p:nvSpPr>
          <p:cNvPr id="35" name="SK-2-text-34"/>
          <p:cNvSpPr/>
          <p:nvPr/>
        </p:nvSpPr>
        <p:spPr>
          <a:xfrm>
            <a:off x="571500" y="285750"/>
            <a:ext cx="9281160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0D9488"/>
                </a:solidFill>
              </a:rPr>
              <a:t>Definition and Classification</a:t>
            </a:r>
            <a:endParaRPr lang="en-US" sz="2100" dirty="0"/>
          </a:p>
        </p:txBody>
      </p:sp>
      <p:sp>
        <p:nvSpPr>
          <p:cNvPr id="36" name="SK-2-text-35"/>
          <p:cNvSpPr/>
          <p:nvPr/>
        </p:nvSpPr>
        <p:spPr>
          <a:xfrm>
            <a:off x="571500" y="643830"/>
            <a:ext cx="570738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kern="0" spc="60" dirty="0">
                <a:solidFill>
                  <a:srgbClr val="64748B"/>
                </a:solidFill>
              </a:rPr>
              <a:t>NICE CKS 2024 &amp; CLINICAL CRITERIA</a:t>
            </a:r>
            <a:endParaRPr lang="en-US" sz="1050" dirty="0"/>
          </a:p>
        </p:txBody>
      </p:sp>
      <p:sp>
        <p:nvSpPr>
          <p:cNvPr id="37" name="SK-2-text-36"/>
          <p:cNvSpPr/>
          <p:nvPr/>
        </p:nvSpPr>
        <p:spPr>
          <a:xfrm>
            <a:off x="609600" y="1826865"/>
            <a:ext cx="3962400" cy="1143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u="sng" dirty="0">
                <a:solidFill>
                  <a:srgbClr val="0D9488"/>
                </a:solidFill>
              </a:rPr>
              <a:t>Rhinosinusitis</a:t>
            </a:r>
            <a:r>
              <a:rPr lang="en-US" sz="1500" dirty="0">
                <a:solidFill>
                  <a:srgbClr val="334155"/>
                </a:solidFill>
              </a:rPr>
              <a:t> is inflammation of the nose </a:t>
            </a:r>
            <a:r>
              <a:rPr lang="en-US" sz="1500" b="1" u="sng" dirty="0">
                <a:solidFill>
                  <a:srgbClr val="0D9488"/>
                </a:solidFill>
              </a:rPr>
              <a:t>and</a:t>
            </a:r>
            <a:r>
              <a:rPr lang="en-US" sz="1500" dirty="0">
                <a:solidFill>
                  <a:srgbClr val="334155"/>
                </a:solidFill>
              </a:rPr>
              <a:t> paranasal sinuses. "Sinusitis" alone is often inaccurate as the nose is almost always involved.</a:t>
            </a:r>
            <a:endParaRPr lang="en-US" sz="1500" dirty="0"/>
          </a:p>
        </p:txBody>
      </p:sp>
      <p:sp>
        <p:nvSpPr>
          <p:cNvPr id="38" name="SK-2-text-37"/>
          <p:cNvSpPr/>
          <p:nvPr/>
        </p:nvSpPr>
        <p:spPr>
          <a:xfrm>
            <a:off x="495300" y="3427065"/>
            <a:ext cx="2075049" cy="247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  <a:highlight>
                  <a:srgbClr val="0D9488"/>
                </a:highlight>
              </a:rPr>
              <a:t>CLINICAL DIAGNOSIS</a:t>
            </a:r>
            <a:endParaRPr lang="en-US" sz="900" dirty="0"/>
          </a:p>
        </p:txBody>
      </p:sp>
      <p:sp>
        <p:nvSpPr>
          <p:cNvPr id="39" name="SK-2-text-38"/>
          <p:cNvSpPr/>
          <p:nvPr/>
        </p:nvSpPr>
        <p:spPr>
          <a:xfrm>
            <a:off x="690563" y="3789015"/>
            <a:ext cx="87782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334155"/>
                </a:solidFill>
              </a:rPr>
              <a:t>Diagnostic Criteria (Requires ≥2 Symptoms)</a:t>
            </a:r>
            <a:endParaRPr lang="en-US" sz="1350" dirty="0"/>
          </a:p>
        </p:txBody>
      </p:sp>
      <p:sp>
        <p:nvSpPr>
          <p:cNvPr id="40" name="SK-2-text-39"/>
          <p:cNvSpPr/>
          <p:nvPr/>
        </p:nvSpPr>
        <p:spPr>
          <a:xfrm>
            <a:off x="1057275" y="4350990"/>
            <a:ext cx="13049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E293B"/>
                </a:solidFill>
              </a:rPr>
              <a:t>Nasal blockage or congestion</a:t>
            </a:r>
            <a:endParaRPr lang="en-US" sz="1200" dirty="0"/>
          </a:p>
        </p:txBody>
      </p:sp>
      <p:sp>
        <p:nvSpPr>
          <p:cNvPr id="41" name="SK-2-text-40"/>
          <p:cNvSpPr/>
          <p:nvPr/>
        </p:nvSpPr>
        <p:spPr>
          <a:xfrm>
            <a:off x="3343275" y="4350990"/>
            <a:ext cx="13049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E293B"/>
                </a:solidFill>
              </a:rPr>
              <a:t>Nasal discharge (ant/post drip)</a:t>
            </a:r>
            <a:endParaRPr lang="en-US" sz="1200" dirty="0"/>
          </a:p>
        </p:txBody>
      </p:sp>
      <p:sp>
        <p:nvSpPr>
          <p:cNvPr id="42" name="SK-2-text-41"/>
          <p:cNvSpPr/>
          <p:nvPr/>
        </p:nvSpPr>
        <p:spPr>
          <a:xfrm>
            <a:off x="1057275" y="5265390"/>
            <a:ext cx="1304925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E293B"/>
                </a:solidFill>
              </a:rPr>
              <a:t>Facial pain, pressure, or fullness</a:t>
            </a:r>
            <a:endParaRPr lang="en-US" sz="1200" dirty="0"/>
          </a:p>
        </p:txBody>
      </p:sp>
      <p:sp>
        <p:nvSpPr>
          <p:cNvPr id="43" name="SK-2-text-42"/>
          <p:cNvSpPr/>
          <p:nvPr/>
        </p:nvSpPr>
        <p:spPr>
          <a:xfrm>
            <a:off x="3343275" y="5265390"/>
            <a:ext cx="1304925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E293B"/>
                </a:solidFill>
              </a:rPr>
              <a:t>Reduced or absent sense of smell</a:t>
            </a:r>
            <a:endParaRPr lang="en-US" sz="1200" dirty="0"/>
          </a:p>
        </p:txBody>
      </p:sp>
      <p:sp>
        <p:nvSpPr>
          <p:cNvPr id="44" name="SK-2-text-43"/>
          <p:cNvSpPr/>
          <p:nvPr/>
        </p:nvSpPr>
        <p:spPr>
          <a:xfrm>
            <a:off x="5491163" y="1874490"/>
            <a:ext cx="66294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334155"/>
                </a:solidFill>
              </a:rPr>
              <a:t>Temporal Classification</a:t>
            </a:r>
            <a:endParaRPr lang="en-US" sz="1350" dirty="0"/>
          </a:p>
        </p:txBody>
      </p:sp>
      <p:sp>
        <p:nvSpPr>
          <p:cNvPr id="45" name="SK-2-text-44"/>
          <p:cNvSpPr/>
          <p:nvPr/>
        </p:nvSpPr>
        <p:spPr>
          <a:xfrm>
            <a:off x="5353050" y="2284065"/>
            <a:ext cx="1314450" cy="571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kern="0" spc="30" dirty="0">
                <a:solidFill>
                  <a:srgbClr val="FFFFFF"/>
                </a:solidFill>
              </a:rPr>
              <a:t>TYPE</a:t>
            </a:r>
            <a:endParaRPr lang="en-US" sz="1200" dirty="0"/>
          </a:p>
        </p:txBody>
      </p:sp>
      <p:sp>
        <p:nvSpPr>
          <p:cNvPr id="46" name="SK-2-text-45"/>
          <p:cNvSpPr/>
          <p:nvPr/>
        </p:nvSpPr>
        <p:spPr>
          <a:xfrm>
            <a:off x="7010400" y="2284065"/>
            <a:ext cx="1314450" cy="571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kern="0" spc="30" dirty="0">
                <a:solidFill>
                  <a:srgbClr val="FFFFFF"/>
                </a:solidFill>
              </a:rPr>
              <a:t>DURATION</a:t>
            </a:r>
            <a:endParaRPr lang="en-US" sz="1200" dirty="0"/>
          </a:p>
        </p:txBody>
      </p:sp>
      <p:sp>
        <p:nvSpPr>
          <p:cNvPr id="47" name="SK-2-text-46"/>
          <p:cNvSpPr/>
          <p:nvPr/>
        </p:nvSpPr>
        <p:spPr>
          <a:xfrm>
            <a:off x="8667750" y="2284065"/>
            <a:ext cx="2971800" cy="571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kern="0" spc="30" dirty="0">
                <a:solidFill>
                  <a:srgbClr val="FFFFFF"/>
                </a:solidFill>
              </a:rPr>
              <a:t>KEY FEATURES</a:t>
            </a:r>
            <a:endParaRPr lang="en-US" sz="1200" dirty="0"/>
          </a:p>
        </p:txBody>
      </p:sp>
      <p:sp>
        <p:nvSpPr>
          <p:cNvPr id="48" name="SK-2-text-47"/>
          <p:cNvSpPr/>
          <p:nvPr/>
        </p:nvSpPr>
        <p:spPr>
          <a:xfrm>
            <a:off x="5353050" y="2855565"/>
            <a:ext cx="1314450" cy="7429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D9488"/>
                </a:solidFill>
              </a:rPr>
              <a:t>Acute</a:t>
            </a:r>
            <a:endParaRPr lang="en-US" sz="1125" dirty="0"/>
          </a:p>
        </p:txBody>
      </p:sp>
      <p:sp>
        <p:nvSpPr>
          <p:cNvPr id="49" name="SK-2-text-48"/>
          <p:cNvSpPr/>
          <p:nvPr/>
        </p:nvSpPr>
        <p:spPr>
          <a:xfrm>
            <a:off x="7010400" y="2855565"/>
            <a:ext cx="1541079" cy="7429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475569"/>
                </a:solidFill>
              </a:rPr>
              <a:t>≤ 12 weeks</a:t>
            </a:r>
            <a:endParaRPr lang="en-US" sz="1125" dirty="0"/>
          </a:p>
        </p:txBody>
      </p:sp>
      <p:sp>
        <p:nvSpPr>
          <p:cNvPr id="50" name="SK-2-text-49"/>
          <p:cNvSpPr/>
          <p:nvPr/>
        </p:nvSpPr>
        <p:spPr>
          <a:xfrm>
            <a:off x="8667750" y="2855565"/>
            <a:ext cx="2971800" cy="7429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1E293B"/>
                </a:solidFill>
              </a:rPr>
              <a:t>Complete resolution of symptoms. Usually starts as viral (cold).</a:t>
            </a:r>
            <a:endParaRPr lang="en-US" sz="1125" dirty="0"/>
          </a:p>
        </p:txBody>
      </p:sp>
      <p:sp>
        <p:nvSpPr>
          <p:cNvPr id="51" name="SK-2-text-50"/>
          <p:cNvSpPr/>
          <p:nvPr/>
        </p:nvSpPr>
        <p:spPr>
          <a:xfrm>
            <a:off x="5353050" y="3598515"/>
            <a:ext cx="1314450" cy="7429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D9488"/>
                </a:solidFill>
              </a:rPr>
              <a:t>Subacute</a:t>
            </a:r>
            <a:endParaRPr lang="en-US" sz="1125" dirty="0"/>
          </a:p>
        </p:txBody>
      </p:sp>
      <p:sp>
        <p:nvSpPr>
          <p:cNvPr id="52" name="SK-2-text-51"/>
          <p:cNvSpPr/>
          <p:nvPr/>
        </p:nvSpPr>
        <p:spPr>
          <a:xfrm>
            <a:off x="7010400" y="3598515"/>
            <a:ext cx="1903686" cy="7429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475569"/>
                </a:solidFill>
              </a:rPr>
              <a:t>4 – 12 weeks</a:t>
            </a:r>
            <a:endParaRPr lang="en-US" sz="1125" dirty="0"/>
          </a:p>
        </p:txBody>
      </p:sp>
      <p:sp>
        <p:nvSpPr>
          <p:cNvPr id="53" name="SK-2-text-52"/>
          <p:cNvSpPr/>
          <p:nvPr/>
        </p:nvSpPr>
        <p:spPr>
          <a:xfrm>
            <a:off x="8667750" y="3598515"/>
            <a:ext cx="2971800" cy="7429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1E293B"/>
                </a:solidFill>
              </a:rPr>
              <a:t>Partial improvement but symptoms linger beyond the acute phase.</a:t>
            </a:r>
            <a:endParaRPr lang="en-US" sz="1125" dirty="0"/>
          </a:p>
        </p:txBody>
      </p:sp>
      <p:sp>
        <p:nvSpPr>
          <p:cNvPr id="54" name="SK-2-text-53"/>
          <p:cNvSpPr/>
          <p:nvPr/>
        </p:nvSpPr>
        <p:spPr>
          <a:xfrm>
            <a:off x="5353050" y="4341465"/>
            <a:ext cx="1314450" cy="7429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D9488"/>
                </a:solidFill>
              </a:rPr>
              <a:t>Recurrent</a:t>
            </a:r>
            <a:endParaRPr lang="en-US" sz="1125" dirty="0"/>
          </a:p>
        </p:txBody>
      </p:sp>
      <p:sp>
        <p:nvSpPr>
          <p:cNvPr id="55" name="SK-2-text-54"/>
          <p:cNvSpPr/>
          <p:nvPr/>
        </p:nvSpPr>
        <p:spPr>
          <a:xfrm>
            <a:off x="7010400" y="4341465"/>
            <a:ext cx="2402271" cy="7429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475569"/>
                </a:solidFill>
              </a:rPr>
              <a:t>≥ 3 episodes/year</a:t>
            </a:r>
            <a:endParaRPr lang="en-US" sz="1125" dirty="0"/>
          </a:p>
        </p:txBody>
      </p:sp>
      <p:sp>
        <p:nvSpPr>
          <p:cNvPr id="56" name="SK-2-text-55"/>
          <p:cNvSpPr/>
          <p:nvPr/>
        </p:nvSpPr>
        <p:spPr>
          <a:xfrm>
            <a:off x="8667750" y="4341465"/>
            <a:ext cx="2971800" cy="7429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1E293B"/>
                </a:solidFill>
              </a:rPr>
              <a:t>Each episode lasts &gt;10 days; patient is symptom-free between bouts.</a:t>
            </a:r>
            <a:endParaRPr lang="en-US" sz="1125" dirty="0"/>
          </a:p>
        </p:txBody>
      </p:sp>
      <p:sp>
        <p:nvSpPr>
          <p:cNvPr id="57" name="SK-2-text-56"/>
          <p:cNvSpPr/>
          <p:nvPr/>
        </p:nvSpPr>
        <p:spPr>
          <a:xfrm>
            <a:off x="5353050" y="5084415"/>
            <a:ext cx="1314450" cy="7429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D9488"/>
                </a:solidFill>
              </a:rPr>
              <a:t>Chronic</a:t>
            </a:r>
            <a:endParaRPr lang="en-US" sz="1125" dirty="0"/>
          </a:p>
        </p:txBody>
      </p:sp>
      <p:sp>
        <p:nvSpPr>
          <p:cNvPr id="58" name="SK-2-text-57"/>
          <p:cNvSpPr/>
          <p:nvPr/>
        </p:nvSpPr>
        <p:spPr>
          <a:xfrm>
            <a:off x="7010400" y="5084415"/>
            <a:ext cx="1541079" cy="7429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475569"/>
                </a:solidFill>
              </a:rPr>
              <a:t>&gt; 12 weeks</a:t>
            </a:r>
            <a:endParaRPr lang="en-US" sz="1125" dirty="0"/>
          </a:p>
        </p:txBody>
      </p:sp>
      <p:sp>
        <p:nvSpPr>
          <p:cNvPr id="59" name="SK-2-text-58"/>
          <p:cNvSpPr/>
          <p:nvPr/>
        </p:nvSpPr>
        <p:spPr>
          <a:xfrm>
            <a:off x="8667750" y="5084415"/>
            <a:ext cx="2971800" cy="7429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1E293B"/>
                </a:solidFill>
              </a:rPr>
              <a:t>No complete resolution. Irreversible mucosal changes; polyps may be present.</a:t>
            </a:r>
            <a:endParaRPr lang="en-US" sz="1125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3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500" y="95250"/>
            <a:ext cx="11811000" cy="939105"/>
          </a:xfrm>
          <a:prstGeom prst="rect">
            <a:avLst/>
          </a:prstGeom>
        </p:spPr>
      </p:pic>
      <p:pic>
        <p:nvPicPr>
          <p:cNvPr id="5" name="SK-3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129605"/>
            <a:ext cx="5572125" cy="5442645"/>
          </a:xfrm>
          <a:prstGeom prst="rect">
            <a:avLst/>
          </a:prstGeom>
        </p:spPr>
      </p:pic>
      <p:pic>
        <p:nvPicPr>
          <p:cNvPr id="6" name="SK-3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358205"/>
            <a:ext cx="5114925" cy="371475"/>
          </a:xfrm>
          <a:prstGeom prst="rect">
            <a:avLst/>
          </a:prstGeom>
        </p:spPr>
      </p:pic>
      <p:pic>
        <p:nvPicPr>
          <p:cNvPr id="7" name="SK-3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391543"/>
            <a:ext cx="238125" cy="190500"/>
          </a:xfrm>
          <a:prstGeom prst="rect">
            <a:avLst/>
          </a:prstGeom>
        </p:spPr>
      </p:pic>
      <p:pic>
        <p:nvPicPr>
          <p:cNvPr id="8" name="SK-3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4533900"/>
            <a:ext cx="5114925" cy="1809750"/>
          </a:xfrm>
          <a:prstGeom prst="rect">
            <a:avLst/>
          </a:prstGeom>
        </p:spPr>
      </p:pic>
      <p:pic>
        <p:nvPicPr>
          <p:cNvPr id="9" name="SK-3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2000" y="4725293"/>
            <a:ext cx="166688" cy="137220"/>
          </a:xfrm>
          <a:prstGeom prst="rect">
            <a:avLst/>
          </a:prstGeom>
        </p:spPr>
      </p:pic>
      <p:pic>
        <p:nvPicPr>
          <p:cNvPr id="10" name="SK-3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2000" y="4981575"/>
            <a:ext cx="4810125" cy="352425"/>
          </a:xfrm>
          <a:prstGeom prst="rect">
            <a:avLst/>
          </a:prstGeom>
        </p:spPr>
      </p:pic>
      <p:pic>
        <p:nvPicPr>
          <p:cNvPr id="11" name="SK-3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76300" y="5089178"/>
            <a:ext cx="166688" cy="137220"/>
          </a:xfrm>
          <a:prstGeom prst="rect">
            <a:avLst/>
          </a:prstGeom>
        </p:spPr>
      </p:pic>
      <p:pic>
        <p:nvPicPr>
          <p:cNvPr id="12" name="SK-3-img-1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2000" y="5410200"/>
            <a:ext cx="4810125" cy="352425"/>
          </a:xfrm>
          <a:prstGeom prst="rect">
            <a:avLst/>
          </a:prstGeom>
        </p:spPr>
      </p:pic>
      <p:pic>
        <p:nvPicPr>
          <p:cNvPr id="13" name="SK-3-img-1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76300" y="5517803"/>
            <a:ext cx="166688" cy="137220"/>
          </a:xfrm>
          <a:prstGeom prst="rect">
            <a:avLst/>
          </a:prstGeom>
        </p:spPr>
      </p:pic>
      <p:pic>
        <p:nvPicPr>
          <p:cNvPr id="14" name="SK-3-img-13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2000" y="5838825"/>
            <a:ext cx="4810125" cy="352425"/>
          </a:xfrm>
          <a:prstGeom prst="rect">
            <a:avLst/>
          </a:prstGeom>
        </p:spPr>
      </p:pic>
      <p:pic>
        <p:nvPicPr>
          <p:cNvPr id="15" name="SK-3-img-14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76300" y="5946428"/>
            <a:ext cx="166688" cy="137220"/>
          </a:xfrm>
          <a:prstGeom prst="rect">
            <a:avLst/>
          </a:prstGeom>
        </p:spPr>
      </p:pic>
      <p:pic>
        <p:nvPicPr>
          <p:cNvPr id="16" name="SK-3-img-15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8875" y="1129605"/>
            <a:ext cx="5572125" cy="5442645"/>
          </a:xfrm>
          <a:prstGeom prst="rect">
            <a:avLst/>
          </a:prstGeom>
        </p:spPr>
      </p:pic>
      <p:pic>
        <p:nvPicPr>
          <p:cNvPr id="17" name="SK-3-img-16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67475" y="1358205"/>
            <a:ext cx="5114925" cy="371475"/>
          </a:xfrm>
          <a:prstGeom prst="rect">
            <a:avLst/>
          </a:prstGeom>
        </p:spPr>
      </p:pic>
      <p:pic>
        <p:nvPicPr>
          <p:cNvPr id="18" name="SK-3-img-17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67475" y="1391543"/>
            <a:ext cx="238125" cy="190500"/>
          </a:xfrm>
          <a:prstGeom prst="rect">
            <a:avLst/>
          </a:prstGeom>
        </p:spPr>
      </p:pic>
      <p:pic>
        <p:nvPicPr>
          <p:cNvPr id="19" name="SK-3-img-18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67475" y="1920180"/>
            <a:ext cx="2481263" cy="862013"/>
          </a:xfrm>
          <a:prstGeom prst="rect">
            <a:avLst/>
          </a:prstGeom>
        </p:spPr>
      </p:pic>
      <p:pic>
        <p:nvPicPr>
          <p:cNvPr id="20" name="SK-3-img-19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62725" y="2044005"/>
            <a:ext cx="190500" cy="190500"/>
          </a:xfrm>
          <a:prstGeom prst="rect">
            <a:avLst/>
          </a:prstGeom>
        </p:spPr>
      </p:pic>
      <p:pic>
        <p:nvPicPr>
          <p:cNvPr id="21" name="SK-3-img-20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101138" y="1920180"/>
            <a:ext cx="2481263" cy="862013"/>
          </a:xfrm>
          <a:prstGeom prst="rect">
            <a:avLst/>
          </a:prstGeom>
        </p:spPr>
      </p:pic>
      <p:pic>
        <p:nvPicPr>
          <p:cNvPr id="22" name="SK-3-img-21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196388" y="2044005"/>
            <a:ext cx="190500" cy="169218"/>
          </a:xfrm>
          <a:prstGeom prst="rect">
            <a:avLst/>
          </a:prstGeom>
        </p:spPr>
      </p:pic>
      <p:pic>
        <p:nvPicPr>
          <p:cNvPr id="23" name="SK-3-img-22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67475" y="2934593"/>
            <a:ext cx="2481263" cy="862013"/>
          </a:xfrm>
          <a:prstGeom prst="rect">
            <a:avLst/>
          </a:prstGeom>
        </p:spPr>
      </p:pic>
      <p:pic>
        <p:nvPicPr>
          <p:cNvPr id="24" name="SK-3-img-23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562725" y="3058418"/>
            <a:ext cx="190500" cy="190500"/>
          </a:xfrm>
          <a:prstGeom prst="rect">
            <a:avLst/>
          </a:prstGeom>
        </p:spPr>
      </p:pic>
      <p:pic>
        <p:nvPicPr>
          <p:cNvPr id="25" name="SK-3-img-24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101138" y="2934593"/>
            <a:ext cx="2481263" cy="862013"/>
          </a:xfrm>
          <a:prstGeom prst="rect">
            <a:avLst/>
          </a:prstGeom>
        </p:spPr>
      </p:pic>
      <p:pic>
        <p:nvPicPr>
          <p:cNvPr id="26" name="SK-3-img-25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196388" y="3058418"/>
            <a:ext cx="190500" cy="190500"/>
          </a:xfrm>
          <a:prstGeom prst="rect">
            <a:avLst/>
          </a:prstGeom>
        </p:spPr>
      </p:pic>
      <p:pic>
        <p:nvPicPr>
          <p:cNvPr id="27" name="SK-3-img-26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67475" y="3987105"/>
            <a:ext cx="5114925" cy="633413"/>
          </a:xfrm>
          <a:prstGeom prst="rect">
            <a:avLst/>
          </a:prstGeom>
        </p:spPr>
      </p:pic>
      <p:pic>
        <p:nvPicPr>
          <p:cNvPr id="28" name="SK-3-img-27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562725" y="4110930"/>
            <a:ext cx="190500" cy="152400"/>
          </a:xfrm>
          <a:prstGeom prst="rect">
            <a:avLst/>
          </a:prstGeom>
        </p:spPr>
      </p:pic>
      <p:pic>
        <p:nvPicPr>
          <p:cNvPr id="29" name="SK-3-img-28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467475" y="5394127"/>
            <a:ext cx="5114925" cy="949523"/>
          </a:xfrm>
          <a:prstGeom prst="rect">
            <a:avLst/>
          </a:prstGeom>
        </p:spPr>
      </p:pic>
      <p:pic>
        <p:nvPicPr>
          <p:cNvPr id="30" name="SK-3-img-29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619875" y="5579269"/>
            <a:ext cx="178594" cy="148828"/>
          </a:xfrm>
          <a:prstGeom prst="rect">
            <a:avLst/>
          </a:prstGeom>
        </p:spPr>
      </p:pic>
      <p:sp>
        <p:nvSpPr>
          <p:cNvPr id="31" name="SK-3-text-30"/>
          <p:cNvSpPr/>
          <p:nvPr/>
        </p:nvSpPr>
        <p:spPr>
          <a:xfrm>
            <a:off x="571500" y="285750"/>
            <a:ext cx="11620500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0D9488"/>
                </a:solidFill>
              </a:rPr>
              <a:t>Clinical Case Scenario and Risk Factors</a:t>
            </a:r>
            <a:endParaRPr lang="en-US" sz="2100" dirty="0"/>
          </a:p>
        </p:txBody>
      </p:sp>
      <p:sp>
        <p:nvSpPr>
          <p:cNvPr id="32" name="SK-3-text-31"/>
          <p:cNvSpPr/>
          <p:nvPr/>
        </p:nvSpPr>
        <p:spPr>
          <a:xfrm>
            <a:off x="571500" y="643830"/>
            <a:ext cx="49606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kern="0" spc="60" dirty="0">
                <a:solidFill>
                  <a:srgbClr val="64748B"/>
                </a:solidFill>
              </a:rPr>
              <a:t>CLINICAL GUIDANCE &amp; PRESCRIBING</a:t>
            </a:r>
            <a:endParaRPr lang="en-US" sz="1050" dirty="0"/>
          </a:p>
        </p:txBody>
      </p:sp>
      <p:sp>
        <p:nvSpPr>
          <p:cNvPr id="33" name="SK-3-text-32"/>
          <p:cNvSpPr/>
          <p:nvPr/>
        </p:nvSpPr>
        <p:spPr>
          <a:xfrm>
            <a:off x="962025" y="1358205"/>
            <a:ext cx="63779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334155"/>
                </a:solidFill>
              </a:rPr>
              <a:t>The Scenario: Jo's Presentation</a:t>
            </a:r>
            <a:endParaRPr lang="en-US" sz="1350" dirty="0"/>
          </a:p>
        </p:txBody>
      </p:sp>
      <p:sp>
        <p:nvSpPr>
          <p:cNvPr id="34" name="SK-3-text-33"/>
          <p:cNvSpPr/>
          <p:nvPr/>
        </p:nvSpPr>
        <p:spPr>
          <a:xfrm>
            <a:off x="609600" y="1920180"/>
            <a:ext cx="5114925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20"/>
              </a:lnSpc>
              <a:buNone/>
            </a:pPr>
            <a:r>
              <a:rPr lang="en-US" sz="1200" b="1" dirty="0">
                <a:solidFill>
                  <a:srgbClr val="475569"/>
                </a:solidFill>
              </a:rPr>
              <a:t>Jo (35F, Teacher)</a:t>
            </a:r>
            <a:r>
              <a:rPr lang="en-US" sz="1200" dirty="0">
                <a:solidFill>
                  <a:srgbClr val="475569"/>
                </a:solidFill>
              </a:rPr>
              <a:t> presents with a 6-day history of URTI symptoms. She describes a </a:t>
            </a:r>
            <a:r>
              <a:rPr lang="en-US" sz="1200" b="1" dirty="0">
                <a:solidFill>
                  <a:srgbClr val="475569"/>
                </a:solidFill>
              </a:rPr>
              <a:t>bilateral blocked nose</a:t>
            </a:r>
            <a:r>
              <a:rPr lang="en-US" sz="1200" dirty="0">
                <a:solidFill>
                  <a:srgbClr val="475569"/>
                </a:solidFill>
              </a:rPr>
              <a:t>, intense facial pressure, and a total loss of smell (didn't notice toast burning).</a:t>
            </a:r>
            <a:endParaRPr lang="en-US" sz="1200" dirty="0"/>
          </a:p>
        </p:txBody>
      </p:sp>
      <p:sp>
        <p:nvSpPr>
          <p:cNvPr id="35" name="SK-3-text-34"/>
          <p:cNvSpPr/>
          <p:nvPr/>
        </p:nvSpPr>
        <p:spPr>
          <a:xfrm>
            <a:off x="609600" y="2765822"/>
            <a:ext cx="5114925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20"/>
              </a:lnSpc>
              <a:buNone/>
            </a:pPr>
            <a:r>
              <a:rPr lang="en-US" sz="1200" dirty="0">
                <a:solidFill>
                  <a:srgbClr val="475569"/>
                </a:solidFill>
              </a:rPr>
              <a:t>Crucially, she reports </a:t>
            </a:r>
            <a:r>
              <a:rPr lang="en-US" sz="1200" b="1" dirty="0">
                <a:solidFill>
                  <a:srgbClr val="475569"/>
                </a:solidFill>
              </a:rPr>
              <a:t>aching in her upper gums</a:t>
            </a:r>
            <a:r>
              <a:rPr lang="en-US" sz="1200" dirty="0">
                <a:solidFill>
                  <a:srgbClr val="475569"/>
                </a:solidFill>
              </a:rPr>
              <a:t>, which she compares to teething. She is feeling stressed due to upcoming exams and </a:t>
            </a:r>
            <a:r>
              <a:rPr lang="en-US" sz="1200" b="1" dirty="0">
                <a:solidFill>
                  <a:srgbClr val="475569"/>
                </a:solidFill>
              </a:rPr>
              <a:t>demands antibiotics</a:t>
            </a:r>
            <a:r>
              <a:rPr lang="en-US" sz="1200" dirty="0">
                <a:solidFill>
                  <a:srgbClr val="475569"/>
                </a:solidFill>
              </a:rPr>
              <a:t> today.</a:t>
            </a:r>
            <a:endParaRPr lang="en-US" sz="1200" dirty="0"/>
          </a:p>
        </p:txBody>
      </p:sp>
      <p:sp>
        <p:nvSpPr>
          <p:cNvPr id="36" name="SK-3-text-35"/>
          <p:cNvSpPr/>
          <p:nvPr/>
        </p:nvSpPr>
        <p:spPr>
          <a:xfrm>
            <a:off x="928688" y="4686300"/>
            <a:ext cx="544068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7C3AED"/>
                </a:solidFill>
              </a:rPr>
              <a:t> TRAINEE VOTING: MANAGEMENT CHOICE</a:t>
            </a:r>
            <a:endParaRPr lang="en-US" sz="1050" dirty="0"/>
          </a:p>
        </p:txBody>
      </p:sp>
      <p:sp>
        <p:nvSpPr>
          <p:cNvPr id="37" name="SK-3-text-36"/>
          <p:cNvSpPr/>
          <p:nvPr/>
        </p:nvSpPr>
        <p:spPr>
          <a:xfrm>
            <a:off x="1138238" y="4981575"/>
            <a:ext cx="7620754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1E293B"/>
                </a:solidFill>
              </a:rPr>
              <a:t>A: Immediate Antibiotics (Phenoxymethylpenicillin)</a:t>
            </a:r>
            <a:endParaRPr lang="en-US" sz="1050" dirty="0"/>
          </a:p>
        </p:txBody>
      </p:sp>
      <p:sp>
        <p:nvSpPr>
          <p:cNvPr id="38" name="SK-3-text-37"/>
          <p:cNvSpPr/>
          <p:nvPr/>
        </p:nvSpPr>
        <p:spPr>
          <a:xfrm>
            <a:off x="1138238" y="5410200"/>
            <a:ext cx="6401434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1E293B"/>
                </a:solidFill>
              </a:rPr>
              <a:t>B: Delayed Prescription (Wait 7-10 days)</a:t>
            </a:r>
            <a:endParaRPr lang="en-US" sz="1050" dirty="0"/>
          </a:p>
        </p:txBody>
      </p:sp>
      <p:sp>
        <p:nvSpPr>
          <p:cNvPr id="39" name="SK-3-text-38"/>
          <p:cNvSpPr/>
          <p:nvPr/>
        </p:nvSpPr>
        <p:spPr>
          <a:xfrm>
            <a:off x="1138238" y="5838825"/>
            <a:ext cx="6096604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1E293B"/>
                </a:solidFill>
              </a:rPr>
              <a:t>C: Symptomatic Care Only (Watchful Wait)</a:t>
            </a:r>
            <a:endParaRPr lang="en-US" sz="1050" dirty="0"/>
          </a:p>
        </p:txBody>
      </p:sp>
      <p:sp>
        <p:nvSpPr>
          <p:cNvPr id="40" name="SK-3-text-39"/>
          <p:cNvSpPr/>
          <p:nvPr/>
        </p:nvSpPr>
        <p:spPr>
          <a:xfrm>
            <a:off x="6819900" y="1358205"/>
            <a:ext cx="53721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334155"/>
                </a:solidFill>
              </a:rPr>
              <a:t>Identifying Triggers &amp; Risks</a:t>
            </a:r>
            <a:endParaRPr lang="en-US" sz="1350" dirty="0"/>
          </a:p>
        </p:txBody>
      </p:sp>
      <p:sp>
        <p:nvSpPr>
          <p:cNvPr id="41" name="SK-3-text-40"/>
          <p:cNvSpPr/>
          <p:nvPr/>
        </p:nvSpPr>
        <p:spPr>
          <a:xfrm>
            <a:off x="6867525" y="2015430"/>
            <a:ext cx="1985963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64748B"/>
                </a:solidFill>
              </a:rPr>
              <a:t>Post-URTI</a:t>
            </a:r>
            <a:endParaRPr lang="en-US" sz="1125" dirty="0"/>
          </a:p>
        </p:txBody>
      </p:sp>
      <p:sp>
        <p:nvSpPr>
          <p:cNvPr id="42" name="SK-3-text-41"/>
          <p:cNvSpPr/>
          <p:nvPr/>
        </p:nvSpPr>
        <p:spPr>
          <a:xfrm>
            <a:off x="6867525" y="2267843"/>
            <a:ext cx="1940719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64748B"/>
                </a:solidFill>
              </a:rPr>
              <a:t>Most common trigger; 90% of colds involve sinuses.</a:t>
            </a:r>
            <a:endParaRPr lang="en-US" sz="975" dirty="0"/>
          </a:p>
        </p:txBody>
      </p:sp>
      <p:sp>
        <p:nvSpPr>
          <p:cNvPr id="43" name="SK-3-text-42"/>
          <p:cNvSpPr/>
          <p:nvPr/>
        </p:nvSpPr>
        <p:spPr>
          <a:xfrm>
            <a:off x="9501188" y="2015430"/>
            <a:ext cx="1985963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64748B"/>
                </a:solidFill>
              </a:rPr>
              <a:t>Smoking</a:t>
            </a:r>
            <a:endParaRPr lang="en-US" sz="1125" dirty="0"/>
          </a:p>
        </p:txBody>
      </p:sp>
      <p:sp>
        <p:nvSpPr>
          <p:cNvPr id="44" name="SK-3-text-43"/>
          <p:cNvSpPr/>
          <p:nvPr/>
        </p:nvSpPr>
        <p:spPr>
          <a:xfrm>
            <a:off x="9501188" y="2267843"/>
            <a:ext cx="1548557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64748B"/>
                </a:solidFill>
              </a:rPr>
              <a:t>Causes ciliary dysfunction &amp; impaired clearance.</a:t>
            </a:r>
            <a:endParaRPr lang="en-US" sz="975" dirty="0"/>
          </a:p>
        </p:txBody>
      </p:sp>
      <p:sp>
        <p:nvSpPr>
          <p:cNvPr id="45" name="SK-3-text-44"/>
          <p:cNvSpPr/>
          <p:nvPr/>
        </p:nvSpPr>
        <p:spPr>
          <a:xfrm>
            <a:off x="6867525" y="3029843"/>
            <a:ext cx="27432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64748B"/>
                </a:solidFill>
              </a:rPr>
              <a:t>Dental Infection</a:t>
            </a:r>
            <a:endParaRPr lang="en-US" sz="1125" dirty="0"/>
          </a:p>
        </p:txBody>
      </p:sp>
      <p:sp>
        <p:nvSpPr>
          <p:cNvPr id="46" name="SK-3-text-45"/>
          <p:cNvSpPr/>
          <p:nvPr/>
        </p:nvSpPr>
        <p:spPr>
          <a:xfrm>
            <a:off x="6867525" y="3282255"/>
            <a:ext cx="1631156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64748B"/>
                </a:solidFill>
              </a:rPr>
              <a:t>Upper molar roots project into maxillary floor.</a:t>
            </a:r>
            <a:endParaRPr lang="en-US" sz="975" dirty="0"/>
          </a:p>
        </p:txBody>
      </p:sp>
      <p:sp>
        <p:nvSpPr>
          <p:cNvPr id="47" name="SK-3-text-46"/>
          <p:cNvSpPr/>
          <p:nvPr/>
        </p:nvSpPr>
        <p:spPr>
          <a:xfrm>
            <a:off x="9501188" y="3029843"/>
            <a:ext cx="25717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64748B"/>
                </a:solidFill>
              </a:rPr>
              <a:t>Diving/Swimming</a:t>
            </a:r>
            <a:endParaRPr lang="en-US" sz="1125" dirty="0"/>
          </a:p>
        </p:txBody>
      </p:sp>
      <p:sp>
        <p:nvSpPr>
          <p:cNvPr id="48" name="SK-3-text-47"/>
          <p:cNvSpPr/>
          <p:nvPr/>
        </p:nvSpPr>
        <p:spPr>
          <a:xfrm>
            <a:off x="9501188" y="3282255"/>
            <a:ext cx="1824038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64748B"/>
                </a:solidFill>
              </a:rPr>
              <a:t>Barotrauma and pressure-related inflammation.</a:t>
            </a:r>
            <a:endParaRPr lang="en-US" sz="975" dirty="0"/>
          </a:p>
        </p:txBody>
      </p:sp>
      <p:sp>
        <p:nvSpPr>
          <p:cNvPr id="49" name="SK-3-text-48"/>
          <p:cNvSpPr/>
          <p:nvPr/>
        </p:nvSpPr>
        <p:spPr>
          <a:xfrm>
            <a:off x="6867525" y="4082355"/>
            <a:ext cx="34290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64748B"/>
                </a:solidFill>
              </a:rPr>
              <a:t>Psychosocial Factors</a:t>
            </a:r>
            <a:endParaRPr lang="en-US" sz="1125" dirty="0"/>
          </a:p>
        </p:txBody>
      </p:sp>
      <p:sp>
        <p:nvSpPr>
          <p:cNvPr id="50" name="SK-3-text-49"/>
          <p:cNvSpPr/>
          <p:nvPr/>
        </p:nvSpPr>
        <p:spPr>
          <a:xfrm>
            <a:off x="6867525" y="4334768"/>
            <a:ext cx="5324475" cy="1428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64748B"/>
                </a:solidFill>
              </a:rPr>
              <a:t>Depression and high stress (like Jo's exams) impact recovery.</a:t>
            </a:r>
            <a:endParaRPr lang="en-US" sz="975" dirty="0"/>
          </a:p>
        </p:txBody>
      </p:sp>
      <p:sp>
        <p:nvSpPr>
          <p:cNvPr id="51" name="SK-3-text-50"/>
          <p:cNvSpPr/>
          <p:nvPr/>
        </p:nvSpPr>
        <p:spPr>
          <a:xfrm>
            <a:off x="6874669" y="5546527"/>
            <a:ext cx="481012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E11D48"/>
                </a:solidFill>
              </a:rPr>
              <a:t>CRITICAL SAFETY ALERT</a:t>
            </a:r>
            <a:endParaRPr lang="en-US" sz="1125" dirty="0"/>
          </a:p>
        </p:txBody>
      </p:sp>
      <p:sp>
        <p:nvSpPr>
          <p:cNvPr id="52" name="SK-3-text-51"/>
          <p:cNvSpPr/>
          <p:nvPr/>
        </p:nvSpPr>
        <p:spPr>
          <a:xfrm>
            <a:off x="6619875" y="5817989"/>
            <a:ext cx="4810125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9F1239"/>
                </a:solidFill>
              </a:rPr>
              <a:t>Beware of </a:t>
            </a:r>
            <a:r>
              <a:rPr lang="en-US" sz="1050" b="1" dirty="0">
                <a:solidFill>
                  <a:srgbClr val="9F1239"/>
                </a:solidFill>
              </a:rPr>
              <a:t>MAO Inhibitors</a:t>
            </a:r>
            <a:r>
              <a:rPr lang="en-US" sz="1050" dirty="0">
                <a:solidFill>
                  <a:srgbClr val="9F1239"/>
                </a:solidFill>
              </a:rPr>
              <a:t> (e.g., Selegiline). Use of </a:t>
            </a:r>
            <a:r>
              <a:rPr lang="en-US" sz="1050" b="1" dirty="0">
                <a:solidFill>
                  <a:srgbClr val="9F1239"/>
                </a:solidFill>
              </a:rPr>
              <a:t>sympathomimetic decongestants</a:t>
            </a:r>
            <a:r>
              <a:rPr lang="en-US" sz="1050" dirty="0">
                <a:solidFill>
                  <a:srgbClr val="9F1239"/>
                </a:solidFill>
              </a:rPr>
              <a:t> in these patients carries a high risk of </a:t>
            </a:r>
            <a:r>
              <a:rPr lang="en-US" sz="1050" b="1" dirty="0">
                <a:solidFill>
                  <a:srgbClr val="9F1239"/>
                </a:solidFill>
              </a:rPr>
              <a:t>Hypertensive Crisis</a:t>
            </a:r>
            <a:r>
              <a:rPr lang="en-US" sz="1050" dirty="0">
                <a:solidFill>
                  <a:srgbClr val="9F1239"/>
                </a:solidFill>
              </a:rPr>
              <a:t>.</a:t>
            </a:r>
            <a:endParaRPr lang="en-US" sz="10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4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4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430000" cy="939105"/>
          </a:xfrm>
          <a:prstGeom prst="rect">
            <a:avLst/>
          </a:prstGeom>
        </p:spPr>
      </p:pic>
      <p:pic>
        <p:nvPicPr>
          <p:cNvPr id="5" name="SK-4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545878"/>
            <a:ext cx="5019675" cy="4000500"/>
          </a:xfrm>
          <a:prstGeom prst="rect">
            <a:avLst/>
          </a:prstGeom>
        </p:spPr>
      </p:pic>
      <p:pic>
        <p:nvPicPr>
          <p:cNvPr id="6" name="SK-4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2088803"/>
            <a:ext cx="4638675" cy="3019425"/>
          </a:xfrm>
          <a:prstGeom prst="rect">
            <a:avLst/>
          </a:prstGeom>
        </p:spPr>
      </p:pic>
      <p:pic>
        <p:nvPicPr>
          <p:cNvPr id="7" name="SK-4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86425" y="1224855"/>
            <a:ext cx="6124575" cy="2226022"/>
          </a:xfrm>
          <a:prstGeom prst="rect">
            <a:avLst/>
          </a:prstGeom>
        </p:spPr>
      </p:pic>
      <p:pic>
        <p:nvPicPr>
          <p:cNvPr id="8" name="SK-4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15025" y="1493937"/>
            <a:ext cx="238125" cy="190500"/>
          </a:xfrm>
          <a:prstGeom prst="rect">
            <a:avLst/>
          </a:prstGeom>
        </p:spPr>
      </p:pic>
      <p:pic>
        <p:nvPicPr>
          <p:cNvPr id="9" name="SK-4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15025" y="1894136"/>
            <a:ext cx="190500" cy="190500"/>
          </a:xfrm>
          <a:prstGeom prst="rect">
            <a:avLst/>
          </a:prstGeom>
        </p:spPr>
      </p:pic>
      <p:pic>
        <p:nvPicPr>
          <p:cNvPr id="10" name="SK-4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15025" y="2237036"/>
            <a:ext cx="190500" cy="190500"/>
          </a:xfrm>
          <a:prstGeom prst="rect">
            <a:avLst/>
          </a:prstGeom>
        </p:spPr>
      </p:pic>
      <p:pic>
        <p:nvPicPr>
          <p:cNvPr id="11" name="SK-4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915025" y="2579936"/>
            <a:ext cx="190500" cy="190500"/>
          </a:xfrm>
          <a:prstGeom prst="rect">
            <a:avLst/>
          </a:prstGeom>
        </p:spPr>
      </p:pic>
      <p:pic>
        <p:nvPicPr>
          <p:cNvPr id="12" name="SK-4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686425" y="3641378"/>
            <a:ext cx="6124575" cy="2226022"/>
          </a:xfrm>
          <a:prstGeom prst="rect">
            <a:avLst/>
          </a:prstGeom>
        </p:spPr>
      </p:pic>
      <p:pic>
        <p:nvPicPr>
          <p:cNvPr id="13" name="SK-4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915025" y="3910459"/>
            <a:ext cx="238125" cy="190500"/>
          </a:xfrm>
          <a:prstGeom prst="rect">
            <a:avLst/>
          </a:prstGeom>
        </p:spPr>
      </p:pic>
      <p:pic>
        <p:nvPicPr>
          <p:cNvPr id="14" name="SK-4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915025" y="4310658"/>
            <a:ext cx="190500" cy="190500"/>
          </a:xfrm>
          <a:prstGeom prst="rect">
            <a:avLst/>
          </a:prstGeom>
        </p:spPr>
      </p:pic>
      <p:pic>
        <p:nvPicPr>
          <p:cNvPr id="15" name="SK-4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915025" y="4653558"/>
            <a:ext cx="190500" cy="190500"/>
          </a:xfrm>
          <a:prstGeom prst="rect">
            <a:avLst/>
          </a:prstGeom>
        </p:spPr>
      </p:pic>
      <p:pic>
        <p:nvPicPr>
          <p:cNvPr id="16" name="SK-4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915025" y="4996458"/>
            <a:ext cx="190500" cy="190500"/>
          </a:xfrm>
          <a:prstGeom prst="rect">
            <a:avLst/>
          </a:prstGeom>
        </p:spPr>
      </p:pic>
      <p:pic>
        <p:nvPicPr>
          <p:cNvPr id="17" name="SK-4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81000" y="6057900"/>
            <a:ext cx="11430000" cy="514350"/>
          </a:xfrm>
          <a:prstGeom prst="rect">
            <a:avLst/>
          </a:prstGeom>
        </p:spPr>
      </p:pic>
      <p:pic>
        <p:nvPicPr>
          <p:cNvPr id="18" name="SK-4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66750" y="6246168"/>
            <a:ext cx="190500" cy="152400"/>
          </a:xfrm>
          <a:prstGeom prst="rect">
            <a:avLst/>
          </a:prstGeom>
        </p:spPr>
      </p:pic>
      <p:sp>
        <p:nvSpPr>
          <p:cNvPr id="19" name="SK-4-text-18"/>
          <p:cNvSpPr/>
          <p:nvPr/>
        </p:nvSpPr>
        <p:spPr>
          <a:xfrm>
            <a:off x="762000" y="381000"/>
            <a:ext cx="11201400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0D9488"/>
                </a:solidFill>
              </a:rPr>
              <a:t>Pathophysiology: Viral vs Bacterial</a:t>
            </a:r>
            <a:endParaRPr lang="en-US" sz="2100" dirty="0"/>
          </a:p>
        </p:txBody>
      </p:sp>
      <p:sp>
        <p:nvSpPr>
          <p:cNvPr id="20" name="SK-4-text-19"/>
          <p:cNvSpPr/>
          <p:nvPr/>
        </p:nvSpPr>
        <p:spPr>
          <a:xfrm>
            <a:off x="762000" y="739080"/>
            <a:ext cx="672084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kern="0" spc="60" dirty="0">
                <a:solidFill>
                  <a:srgbClr val="64748B"/>
                </a:solidFill>
              </a:rPr>
              <a:t>PROGRESSION &amp; SECONDARY INFECTION CRITERIA</a:t>
            </a:r>
            <a:endParaRPr lang="en-US" sz="1050" dirty="0"/>
          </a:p>
        </p:txBody>
      </p:sp>
      <p:sp>
        <p:nvSpPr>
          <p:cNvPr id="21" name="SK-4-text-20"/>
          <p:cNvSpPr/>
          <p:nvPr/>
        </p:nvSpPr>
        <p:spPr>
          <a:xfrm>
            <a:off x="571500" y="1736378"/>
            <a:ext cx="463867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E293B"/>
                </a:solidFill>
              </a:rPr>
              <a:t>Incidence &amp; Transformation Rates</a:t>
            </a:r>
            <a:endParaRPr lang="en-US" sz="1350" dirty="0"/>
          </a:p>
        </p:txBody>
      </p:sp>
      <p:sp>
        <p:nvSpPr>
          <p:cNvPr id="22" name="SK-4-text-21"/>
          <p:cNvSpPr/>
          <p:nvPr/>
        </p:nvSpPr>
        <p:spPr>
          <a:xfrm>
            <a:off x="571500" y="5155853"/>
            <a:ext cx="463867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050" dirty="0">
                <a:solidFill>
                  <a:srgbClr val="64748B"/>
                </a:solidFill>
              </a:rPr>
              <a:t>90% of URTI involve sinuses; only 2% progress to bacterial.</a:t>
            </a:r>
            <a:endParaRPr lang="en-US" sz="1050" dirty="0"/>
          </a:p>
        </p:txBody>
      </p:sp>
      <p:sp>
        <p:nvSpPr>
          <p:cNvPr id="23" name="SK-4-text-22"/>
          <p:cNvSpPr/>
          <p:nvPr/>
        </p:nvSpPr>
        <p:spPr>
          <a:xfrm>
            <a:off x="6267450" y="1453455"/>
            <a:ext cx="5863590" cy="2714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38"/>
              </a:lnSpc>
              <a:buNone/>
            </a:pPr>
            <a:r>
              <a:rPr lang="en-US" sz="1425" b="1" dirty="0">
                <a:solidFill>
                  <a:srgbClr val="0D9488"/>
                </a:solidFill>
              </a:rPr>
              <a:t>Suspect Bacterial Cause If:</a:t>
            </a:r>
            <a:endParaRPr lang="en-US" sz="1425" dirty="0"/>
          </a:p>
        </p:txBody>
      </p:sp>
      <p:sp>
        <p:nvSpPr>
          <p:cNvPr id="24" name="SK-4-text-23"/>
          <p:cNvSpPr/>
          <p:nvPr/>
        </p:nvSpPr>
        <p:spPr>
          <a:xfrm>
            <a:off x="6105525" y="1867793"/>
            <a:ext cx="608647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4155"/>
                </a:solidFill>
              </a:rPr>
              <a:t> Symptoms last </a:t>
            </a:r>
            <a:r>
              <a:rPr lang="en-US" sz="1200" b="1" dirty="0">
                <a:solidFill>
                  <a:srgbClr val="334155"/>
                </a:solidFill>
              </a:rPr>
              <a:t>&gt;7–10 days</a:t>
            </a:r>
            <a:r>
              <a:rPr lang="en-US" sz="1200" dirty="0">
                <a:solidFill>
                  <a:srgbClr val="334155"/>
                </a:solidFill>
              </a:rPr>
              <a:t> without improvement.</a:t>
            </a:r>
            <a:endParaRPr lang="en-US" sz="1200" dirty="0"/>
          </a:p>
        </p:txBody>
      </p:sp>
      <p:sp>
        <p:nvSpPr>
          <p:cNvPr id="25" name="SK-4-text-24"/>
          <p:cNvSpPr/>
          <p:nvPr/>
        </p:nvSpPr>
        <p:spPr>
          <a:xfrm>
            <a:off x="6143625" y="2210693"/>
            <a:ext cx="604837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4155"/>
                </a:solidFill>
              </a:rPr>
              <a:t> </a:t>
            </a:r>
            <a:r>
              <a:rPr lang="en-US" sz="1200" b="1" dirty="0">
                <a:solidFill>
                  <a:srgbClr val="334155"/>
                </a:solidFill>
              </a:rPr>
              <a:t>"Double Sickening"</a:t>
            </a:r>
            <a:r>
              <a:rPr lang="en-US" sz="1200" dirty="0">
                <a:solidFill>
                  <a:srgbClr val="334155"/>
                </a:solidFill>
              </a:rPr>
              <a:t>: Worsening after initial recovery.</a:t>
            </a:r>
            <a:endParaRPr lang="en-US" sz="1200" dirty="0"/>
          </a:p>
        </p:txBody>
      </p:sp>
      <p:sp>
        <p:nvSpPr>
          <p:cNvPr id="26" name="SK-4-text-25"/>
          <p:cNvSpPr/>
          <p:nvPr/>
        </p:nvSpPr>
        <p:spPr>
          <a:xfrm>
            <a:off x="6105525" y="2553593"/>
            <a:ext cx="608647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4155"/>
                </a:solidFill>
              </a:rPr>
              <a:t> Severe local pain, fever, or purulent discharge.</a:t>
            </a:r>
            <a:endParaRPr lang="en-US" sz="1200" dirty="0"/>
          </a:p>
        </p:txBody>
      </p:sp>
      <p:sp>
        <p:nvSpPr>
          <p:cNvPr id="27" name="SK-4-text-26"/>
          <p:cNvSpPr/>
          <p:nvPr/>
        </p:nvSpPr>
        <p:spPr>
          <a:xfrm>
            <a:off x="6267450" y="3869978"/>
            <a:ext cx="5212080" cy="2714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38"/>
              </a:lnSpc>
              <a:buNone/>
            </a:pPr>
            <a:r>
              <a:rPr lang="en-US" sz="1425" b="1" dirty="0">
                <a:solidFill>
                  <a:srgbClr val="7C3AED"/>
                </a:solidFill>
              </a:rPr>
              <a:t>Key Pathogens &amp; Exam Tip</a:t>
            </a:r>
            <a:endParaRPr lang="en-US" sz="1425" dirty="0"/>
          </a:p>
        </p:txBody>
      </p:sp>
      <p:sp>
        <p:nvSpPr>
          <p:cNvPr id="28" name="SK-4-text-27"/>
          <p:cNvSpPr/>
          <p:nvPr/>
        </p:nvSpPr>
        <p:spPr>
          <a:xfrm>
            <a:off x="6105525" y="4284315"/>
            <a:ext cx="608647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4155"/>
                </a:solidFill>
              </a:rPr>
              <a:t> Primarily </a:t>
            </a:r>
            <a:r>
              <a:rPr lang="en-US" sz="1200" i="1" dirty="0">
                <a:solidFill>
                  <a:srgbClr val="334155"/>
                </a:solidFill>
              </a:rPr>
              <a:t>S. pneumoniae</a:t>
            </a:r>
            <a:r>
              <a:rPr lang="en-US" sz="1200" dirty="0">
                <a:solidFill>
                  <a:srgbClr val="334155"/>
                </a:solidFill>
              </a:rPr>
              <a:t> and </a:t>
            </a:r>
            <a:r>
              <a:rPr lang="en-US" sz="1200" i="1" dirty="0">
                <a:solidFill>
                  <a:srgbClr val="334155"/>
                </a:solidFill>
              </a:rPr>
              <a:t>H. influenzae</a:t>
            </a:r>
            <a:r>
              <a:rPr lang="en-US" sz="1200" dirty="0">
                <a:solidFill>
                  <a:srgbClr val="334155"/>
                </a:solidFill>
              </a:rPr>
              <a:t>.</a:t>
            </a:r>
            <a:endParaRPr lang="en-US" sz="1200" dirty="0"/>
          </a:p>
        </p:txBody>
      </p:sp>
      <p:sp>
        <p:nvSpPr>
          <p:cNvPr id="29" name="SK-4-text-28"/>
          <p:cNvSpPr/>
          <p:nvPr/>
        </p:nvSpPr>
        <p:spPr>
          <a:xfrm>
            <a:off x="6143625" y="4627215"/>
            <a:ext cx="604837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4155"/>
                </a:solidFill>
              </a:rPr>
              <a:t> </a:t>
            </a:r>
            <a:r>
              <a:rPr lang="en-US" sz="1200" b="1" dirty="0">
                <a:solidFill>
                  <a:srgbClr val="7C3AED"/>
                </a:solidFill>
              </a:rPr>
              <a:t>AKT:</a:t>
            </a:r>
            <a:r>
              <a:rPr lang="en-US" sz="1200" dirty="0">
                <a:solidFill>
                  <a:srgbClr val="334155"/>
                </a:solidFill>
              </a:rPr>
              <a:t> Viral rhinosinusitis is the "normal" course; bacterial is the complication.</a:t>
            </a:r>
            <a:endParaRPr lang="en-US" sz="1200" dirty="0"/>
          </a:p>
        </p:txBody>
      </p:sp>
      <p:sp>
        <p:nvSpPr>
          <p:cNvPr id="30" name="SK-4-text-29"/>
          <p:cNvSpPr/>
          <p:nvPr/>
        </p:nvSpPr>
        <p:spPr>
          <a:xfrm>
            <a:off x="6105525" y="4970115"/>
            <a:ext cx="608647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4155"/>
                </a:solidFill>
              </a:rPr>
              <a:t> Facial pain (upper jaw toothache) is highly suggestive.</a:t>
            </a:r>
            <a:endParaRPr lang="en-US" sz="1200" dirty="0"/>
          </a:p>
        </p:txBody>
      </p:sp>
      <p:sp>
        <p:nvSpPr>
          <p:cNvPr id="31" name="SK-4-text-30"/>
          <p:cNvSpPr/>
          <p:nvPr/>
        </p:nvSpPr>
        <p:spPr>
          <a:xfrm>
            <a:off x="857250" y="6200775"/>
            <a:ext cx="113347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i="1" dirty="0">
                <a:solidFill>
                  <a:srgbClr val="475569"/>
                </a:solidFill>
              </a:rPr>
              <a:t> Rhetorical Checkpoint: Based on these criteria, how many patients did you see last week who actually required an antibiotic?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5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5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500" y="95250"/>
            <a:ext cx="11811000" cy="939105"/>
          </a:xfrm>
          <a:prstGeom prst="rect">
            <a:avLst/>
          </a:prstGeom>
        </p:spPr>
      </p:pic>
      <p:pic>
        <p:nvPicPr>
          <p:cNvPr id="5" name="SK-5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177230"/>
            <a:ext cx="5595938" cy="5395020"/>
          </a:xfrm>
          <a:prstGeom prst="rect">
            <a:avLst/>
          </a:prstGeom>
        </p:spPr>
      </p:pic>
      <p:pic>
        <p:nvPicPr>
          <p:cNvPr id="6" name="SK-5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405830"/>
            <a:ext cx="5138738" cy="400050"/>
          </a:xfrm>
          <a:prstGeom prst="rect">
            <a:avLst/>
          </a:prstGeom>
        </p:spPr>
      </p:pic>
      <p:pic>
        <p:nvPicPr>
          <p:cNvPr id="7" name="SK-5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441996"/>
            <a:ext cx="261937" cy="213420"/>
          </a:xfrm>
          <a:prstGeom prst="rect">
            <a:avLst/>
          </a:prstGeom>
        </p:spPr>
      </p:pic>
      <p:pic>
        <p:nvPicPr>
          <p:cNvPr id="8" name="SK-5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2034480"/>
            <a:ext cx="166688" cy="137220"/>
          </a:xfrm>
          <a:prstGeom prst="rect">
            <a:avLst/>
          </a:prstGeom>
        </p:spPr>
      </p:pic>
      <p:pic>
        <p:nvPicPr>
          <p:cNvPr id="9" name="SK-5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2648843"/>
            <a:ext cx="166688" cy="137220"/>
          </a:xfrm>
          <a:prstGeom prst="rect">
            <a:avLst/>
          </a:prstGeom>
        </p:spPr>
      </p:pic>
      <p:pic>
        <p:nvPicPr>
          <p:cNvPr id="10" name="SK-5-img-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3263205"/>
            <a:ext cx="166688" cy="137220"/>
          </a:xfrm>
          <a:prstGeom prst="rect">
            <a:avLst/>
          </a:prstGeom>
        </p:spPr>
      </p:pic>
      <p:pic>
        <p:nvPicPr>
          <p:cNvPr id="11" name="SK-5-img-1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3877568"/>
            <a:ext cx="166688" cy="137220"/>
          </a:xfrm>
          <a:prstGeom prst="rect">
            <a:avLst/>
          </a:prstGeom>
        </p:spPr>
      </p:pic>
      <p:pic>
        <p:nvPicPr>
          <p:cNvPr id="12" name="SK-5-img-11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4491930"/>
            <a:ext cx="166688" cy="137220"/>
          </a:xfrm>
          <a:prstGeom prst="rect">
            <a:avLst/>
          </a:prstGeom>
        </p:spPr>
      </p:pic>
      <p:pic>
        <p:nvPicPr>
          <p:cNvPr id="13" name="SK-5-img-12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15063" y="1177230"/>
            <a:ext cx="5595938" cy="5395020"/>
          </a:xfrm>
          <a:prstGeom prst="rect">
            <a:avLst/>
          </a:prstGeom>
        </p:spPr>
      </p:pic>
      <p:pic>
        <p:nvPicPr>
          <p:cNvPr id="14" name="SK-5-img-13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43663" y="1405830"/>
            <a:ext cx="5138738" cy="400050"/>
          </a:xfrm>
          <a:prstGeom prst="rect">
            <a:avLst/>
          </a:prstGeom>
        </p:spPr>
      </p:pic>
      <p:pic>
        <p:nvPicPr>
          <p:cNvPr id="15" name="SK-5-img-14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43663" y="1441996"/>
            <a:ext cx="261937" cy="213420"/>
          </a:xfrm>
          <a:prstGeom prst="rect">
            <a:avLst/>
          </a:prstGeom>
        </p:spPr>
      </p:pic>
      <p:pic>
        <p:nvPicPr>
          <p:cNvPr id="16" name="SK-5-img-15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43663" y="2034480"/>
            <a:ext cx="166688" cy="137220"/>
          </a:xfrm>
          <a:prstGeom prst="rect">
            <a:avLst/>
          </a:prstGeom>
        </p:spPr>
      </p:pic>
      <p:pic>
        <p:nvPicPr>
          <p:cNvPr id="17" name="SK-5-img-16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724650" y="2601218"/>
            <a:ext cx="4857750" cy="685800"/>
          </a:xfrm>
          <a:prstGeom prst="rect">
            <a:avLst/>
          </a:prstGeom>
        </p:spPr>
      </p:pic>
      <p:pic>
        <p:nvPicPr>
          <p:cNvPr id="18" name="SK-5-img-1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43663" y="3477518"/>
            <a:ext cx="166688" cy="137220"/>
          </a:xfrm>
          <a:prstGeom prst="rect">
            <a:avLst/>
          </a:prstGeom>
        </p:spPr>
      </p:pic>
      <p:pic>
        <p:nvPicPr>
          <p:cNvPr id="19" name="SK-5-img-1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43663" y="4091880"/>
            <a:ext cx="166688" cy="137220"/>
          </a:xfrm>
          <a:prstGeom prst="rect">
            <a:avLst/>
          </a:prstGeom>
        </p:spPr>
      </p:pic>
      <p:pic>
        <p:nvPicPr>
          <p:cNvPr id="20" name="SK-5-img-1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43663" y="4706243"/>
            <a:ext cx="166688" cy="137220"/>
          </a:xfrm>
          <a:prstGeom prst="rect">
            <a:avLst/>
          </a:prstGeom>
        </p:spPr>
      </p:pic>
      <p:pic>
        <p:nvPicPr>
          <p:cNvPr id="21" name="SK-5-img-20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724650" y="5225355"/>
            <a:ext cx="3446859" cy="352425"/>
          </a:xfrm>
          <a:prstGeom prst="rect">
            <a:avLst/>
          </a:prstGeom>
        </p:spPr>
      </p:pic>
      <p:pic>
        <p:nvPicPr>
          <p:cNvPr id="22" name="SK-5-img-21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838950" y="5340548"/>
            <a:ext cx="166688" cy="137220"/>
          </a:xfrm>
          <a:prstGeom prst="rect">
            <a:avLst/>
          </a:prstGeom>
        </p:spPr>
      </p:pic>
      <p:sp>
        <p:nvSpPr>
          <p:cNvPr id="23" name="SK-5-text-22"/>
          <p:cNvSpPr/>
          <p:nvPr/>
        </p:nvSpPr>
        <p:spPr>
          <a:xfrm>
            <a:off x="571500" y="285750"/>
            <a:ext cx="6400800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0D9488"/>
                </a:solidFill>
              </a:rPr>
              <a:t>Predisposing Factors</a:t>
            </a:r>
            <a:endParaRPr lang="en-US" sz="2100" dirty="0"/>
          </a:p>
        </p:txBody>
      </p:sp>
      <p:sp>
        <p:nvSpPr>
          <p:cNvPr id="24" name="SK-5-text-23"/>
          <p:cNvSpPr/>
          <p:nvPr/>
        </p:nvSpPr>
        <p:spPr>
          <a:xfrm>
            <a:off x="571500" y="643830"/>
            <a:ext cx="89611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kern="0" spc="60" dirty="0">
                <a:solidFill>
                  <a:srgbClr val="64748B"/>
                </a:solidFill>
              </a:rPr>
              <a:t>IDENTIFYING COMMON TRIGGERS AND RARE CLINICAL CONDITIONS</a:t>
            </a:r>
            <a:endParaRPr lang="en-US" sz="1050" dirty="0"/>
          </a:p>
        </p:txBody>
      </p:sp>
      <p:sp>
        <p:nvSpPr>
          <p:cNvPr id="25" name="SK-5-text-24"/>
          <p:cNvSpPr/>
          <p:nvPr/>
        </p:nvSpPr>
        <p:spPr>
          <a:xfrm>
            <a:off x="985838" y="1405830"/>
            <a:ext cx="34290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334155"/>
                </a:solidFill>
              </a:rPr>
              <a:t>Common Triggers</a:t>
            </a:r>
            <a:endParaRPr lang="en-US" sz="1500" dirty="0"/>
          </a:p>
        </p:txBody>
      </p:sp>
      <p:sp>
        <p:nvSpPr>
          <p:cNvPr id="26" name="SK-5-text-25"/>
          <p:cNvSpPr/>
          <p:nvPr/>
        </p:nvSpPr>
        <p:spPr>
          <a:xfrm>
            <a:off x="890588" y="1996380"/>
            <a:ext cx="4828282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E293B"/>
                </a:solidFill>
              </a:rPr>
              <a:t>Allergic Rhinitis</a:t>
            </a:r>
            <a:endParaRPr lang="en-US" sz="1275" dirty="0"/>
          </a:p>
        </p:txBody>
      </p:sp>
      <p:sp>
        <p:nvSpPr>
          <p:cNvPr id="27" name="SK-5-text-26"/>
          <p:cNvSpPr/>
          <p:nvPr/>
        </p:nvSpPr>
        <p:spPr>
          <a:xfrm>
            <a:off x="890588" y="2258318"/>
            <a:ext cx="11301413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64748B"/>
                </a:solidFill>
              </a:rPr>
              <a:t>The most common underlying cause; chronic inflammation impairs drainage.</a:t>
            </a:r>
            <a:endParaRPr lang="en-US" sz="1125" dirty="0"/>
          </a:p>
        </p:txBody>
      </p:sp>
      <p:sp>
        <p:nvSpPr>
          <p:cNvPr id="28" name="SK-5-text-27"/>
          <p:cNvSpPr/>
          <p:nvPr/>
        </p:nvSpPr>
        <p:spPr>
          <a:xfrm>
            <a:off x="890588" y="2610743"/>
            <a:ext cx="408051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E293B"/>
                </a:solidFill>
              </a:rPr>
              <a:t>Smoking &amp; Environment</a:t>
            </a:r>
            <a:endParaRPr lang="en-US" sz="1275" dirty="0"/>
          </a:p>
        </p:txBody>
      </p:sp>
      <p:sp>
        <p:nvSpPr>
          <p:cNvPr id="29" name="SK-5-text-28"/>
          <p:cNvSpPr/>
          <p:nvPr/>
        </p:nvSpPr>
        <p:spPr>
          <a:xfrm>
            <a:off x="890588" y="2872680"/>
            <a:ext cx="87439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64748B"/>
                </a:solidFill>
              </a:rPr>
              <a:t>Impairs mucociliary clearance and ciliary function.</a:t>
            </a:r>
            <a:endParaRPr lang="en-US" sz="1125" dirty="0"/>
          </a:p>
        </p:txBody>
      </p:sp>
      <p:sp>
        <p:nvSpPr>
          <p:cNvPr id="30" name="SK-5-text-29"/>
          <p:cNvSpPr/>
          <p:nvPr/>
        </p:nvSpPr>
        <p:spPr>
          <a:xfrm>
            <a:off x="890588" y="3225105"/>
            <a:ext cx="3446413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E293B"/>
                </a:solidFill>
              </a:rPr>
              <a:t>Dental Infections</a:t>
            </a:r>
            <a:endParaRPr lang="en-US" sz="1275" dirty="0"/>
          </a:p>
        </p:txBody>
      </p:sp>
      <p:sp>
        <p:nvSpPr>
          <p:cNvPr id="31" name="SK-5-text-30"/>
          <p:cNvSpPr/>
          <p:nvPr/>
        </p:nvSpPr>
        <p:spPr>
          <a:xfrm>
            <a:off x="890588" y="3487043"/>
            <a:ext cx="97726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64748B"/>
                </a:solidFill>
              </a:rPr>
              <a:t>Upper molar roots project into the maxillary sinus floor.</a:t>
            </a:r>
            <a:endParaRPr lang="en-US" sz="1125" dirty="0"/>
          </a:p>
        </p:txBody>
      </p:sp>
      <p:sp>
        <p:nvSpPr>
          <p:cNvPr id="32" name="SK-5-text-31"/>
          <p:cNvSpPr/>
          <p:nvPr/>
        </p:nvSpPr>
        <p:spPr>
          <a:xfrm>
            <a:off x="890588" y="3839468"/>
            <a:ext cx="427482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E293B"/>
                </a:solidFill>
              </a:rPr>
              <a:t>Anatomical Obstruction</a:t>
            </a:r>
            <a:endParaRPr lang="en-US" sz="1275" dirty="0"/>
          </a:p>
        </p:txBody>
      </p:sp>
      <p:sp>
        <p:nvSpPr>
          <p:cNvPr id="33" name="SK-5-text-32"/>
          <p:cNvSpPr/>
          <p:nvPr/>
        </p:nvSpPr>
        <p:spPr>
          <a:xfrm>
            <a:off x="890588" y="4101405"/>
            <a:ext cx="92583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64748B"/>
                </a:solidFill>
              </a:rPr>
              <a:t>Nasal polyps or a significantly deviated nasal septum.</a:t>
            </a:r>
            <a:endParaRPr lang="en-US" sz="1125" dirty="0"/>
          </a:p>
        </p:txBody>
      </p:sp>
      <p:sp>
        <p:nvSpPr>
          <p:cNvPr id="34" name="SK-5-text-33"/>
          <p:cNvSpPr/>
          <p:nvPr/>
        </p:nvSpPr>
        <p:spPr>
          <a:xfrm>
            <a:off x="890588" y="4453830"/>
            <a:ext cx="3295501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E293B"/>
                </a:solidFill>
              </a:rPr>
              <a:t>Barotrauma</a:t>
            </a:r>
            <a:endParaRPr lang="en-US" sz="1275" dirty="0"/>
          </a:p>
        </p:txBody>
      </p:sp>
      <p:sp>
        <p:nvSpPr>
          <p:cNvPr id="35" name="SK-5-text-34"/>
          <p:cNvSpPr/>
          <p:nvPr/>
        </p:nvSpPr>
        <p:spPr>
          <a:xfrm>
            <a:off x="890588" y="4715768"/>
            <a:ext cx="87439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64748B"/>
                </a:solidFill>
              </a:rPr>
              <a:t>Swimming and diving (pressure-related sinus entry).</a:t>
            </a:r>
            <a:endParaRPr lang="en-US" sz="1125" dirty="0"/>
          </a:p>
        </p:txBody>
      </p:sp>
      <p:sp>
        <p:nvSpPr>
          <p:cNvPr id="36" name="SK-5-text-35"/>
          <p:cNvSpPr/>
          <p:nvPr/>
        </p:nvSpPr>
        <p:spPr>
          <a:xfrm>
            <a:off x="6819900" y="1405830"/>
            <a:ext cx="41148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334155"/>
                </a:solidFill>
              </a:rPr>
              <a:t>Rare but Important</a:t>
            </a:r>
            <a:endParaRPr lang="en-US" sz="1500" dirty="0"/>
          </a:p>
        </p:txBody>
      </p:sp>
      <p:sp>
        <p:nvSpPr>
          <p:cNvPr id="37" name="SK-5-text-36"/>
          <p:cNvSpPr/>
          <p:nvPr/>
        </p:nvSpPr>
        <p:spPr>
          <a:xfrm>
            <a:off x="6724650" y="1996380"/>
            <a:ext cx="485775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E293B"/>
                </a:solidFill>
              </a:rPr>
              <a:t>Ciliary/Mucosal Disorders</a:t>
            </a:r>
            <a:endParaRPr lang="en-US" sz="1275" dirty="0"/>
          </a:p>
        </p:txBody>
      </p:sp>
      <p:sp>
        <p:nvSpPr>
          <p:cNvPr id="38" name="SK-5-text-37"/>
          <p:cNvSpPr/>
          <p:nvPr/>
        </p:nvSpPr>
        <p:spPr>
          <a:xfrm>
            <a:off x="6724650" y="2258318"/>
            <a:ext cx="54673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64748B"/>
                </a:solidFill>
              </a:rPr>
              <a:t>Cystic Fibrosis and Primary Ciliary Dyskinesia (PCD).</a:t>
            </a:r>
            <a:endParaRPr lang="en-US" sz="1125" dirty="0"/>
          </a:p>
        </p:txBody>
      </p:sp>
      <p:sp>
        <p:nvSpPr>
          <p:cNvPr id="39" name="SK-5-text-38"/>
          <p:cNvSpPr/>
          <p:nvPr/>
        </p:nvSpPr>
        <p:spPr>
          <a:xfrm>
            <a:off x="6877050" y="2744093"/>
            <a:ext cx="3915817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i="1" dirty="0">
                <a:solidFill>
                  <a:srgbClr val="5B21B6"/>
                </a:solidFill>
              </a:rPr>
              <a:t>Bradford Note:</a:t>
            </a:r>
            <a:r>
              <a:rPr lang="en-US" sz="1050" i="1" dirty="0">
                <a:solidFill>
                  <a:srgbClr val="5B21B6"/>
                </a:solidFill>
              </a:rPr>
              <a:t> PCD prevalence is higher in the local South Asian population.</a:t>
            </a:r>
            <a:endParaRPr lang="en-US" sz="1050" dirty="0"/>
          </a:p>
        </p:txBody>
      </p:sp>
      <p:sp>
        <p:nvSpPr>
          <p:cNvPr id="40" name="SK-5-text-39"/>
          <p:cNvSpPr/>
          <p:nvPr/>
        </p:nvSpPr>
        <p:spPr>
          <a:xfrm>
            <a:off x="6724650" y="3439418"/>
            <a:ext cx="3793034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E293B"/>
                </a:solidFill>
              </a:rPr>
              <a:t>Systemic Conditions</a:t>
            </a:r>
            <a:endParaRPr lang="en-US" sz="1275" dirty="0"/>
          </a:p>
        </p:txBody>
      </p:sp>
      <p:sp>
        <p:nvSpPr>
          <p:cNvPr id="41" name="SK-5-text-40"/>
          <p:cNvSpPr/>
          <p:nvPr/>
        </p:nvSpPr>
        <p:spPr>
          <a:xfrm>
            <a:off x="6724650" y="3701355"/>
            <a:ext cx="54673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64748B"/>
                </a:solidFill>
              </a:rPr>
              <a:t>Sarcoidosis and GPA (formerly Wegener’s Granulomatosis).</a:t>
            </a:r>
            <a:endParaRPr lang="en-US" sz="1125" dirty="0"/>
          </a:p>
        </p:txBody>
      </p:sp>
      <p:sp>
        <p:nvSpPr>
          <p:cNvPr id="42" name="SK-5-text-41"/>
          <p:cNvSpPr/>
          <p:nvPr/>
        </p:nvSpPr>
        <p:spPr>
          <a:xfrm>
            <a:off x="6724650" y="4053780"/>
            <a:ext cx="3284637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E293B"/>
                </a:solidFill>
              </a:rPr>
              <a:t>Immunodeficiency</a:t>
            </a:r>
            <a:endParaRPr lang="en-US" sz="1275" dirty="0"/>
          </a:p>
        </p:txBody>
      </p:sp>
      <p:sp>
        <p:nvSpPr>
          <p:cNvPr id="43" name="SK-5-text-42"/>
          <p:cNvSpPr/>
          <p:nvPr/>
        </p:nvSpPr>
        <p:spPr>
          <a:xfrm>
            <a:off x="6724650" y="4315718"/>
            <a:ext cx="54673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64748B"/>
                </a:solidFill>
              </a:rPr>
              <a:t>HIV or Common Variable Immunodeficiency (CVID).</a:t>
            </a:r>
            <a:endParaRPr lang="en-US" sz="1125" dirty="0"/>
          </a:p>
        </p:txBody>
      </p:sp>
      <p:sp>
        <p:nvSpPr>
          <p:cNvPr id="44" name="SK-5-text-43"/>
          <p:cNvSpPr/>
          <p:nvPr/>
        </p:nvSpPr>
        <p:spPr>
          <a:xfrm>
            <a:off x="6724650" y="4668143"/>
            <a:ext cx="3446859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E293B"/>
                </a:solidFill>
              </a:rPr>
              <a:t>Samter’s Triad</a:t>
            </a:r>
            <a:endParaRPr lang="en-US" sz="1275" dirty="0"/>
          </a:p>
        </p:txBody>
      </p:sp>
      <p:sp>
        <p:nvSpPr>
          <p:cNvPr id="45" name="SK-5-text-44"/>
          <p:cNvSpPr/>
          <p:nvPr/>
        </p:nvSpPr>
        <p:spPr>
          <a:xfrm>
            <a:off x="6724650" y="4930080"/>
            <a:ext cx="54673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64748B"/>
                </a:solidFill>
              </a:rPr>
              <a:t>A specific phenotype requiring specialist management.</a:t>
            </a:r>
            <a:endParaRPr lang="en-US" sz="1125" dirty="0"/>
          </a:p>
        </p:txBody>
      </p:sp>
      <p:sp>
        <p:nvSpPr>
          <p:cNvPr id="46" name="SK-5-text-45"/>
          <p:cNvSpPr/>
          <p:nvPr/>
        </p:nvSpPr>
        <p:spPr>
          <a:xfrm>
            <a:off x="7005638" y="5225355"/>
            <a:ext cx="5186363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E11D48"/>
                </a:solidFill>
              </a:rPr>
              <a:t> Aspirin Sensitivity + Polyps + Asthma</a:t>
            </a:r>
            <a:endParaRPr lang="en-US" sz="10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6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6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23825"/>
            <a:ext cx="11430000" cy="786705"/>
          </a:xfrm>
          <a:prstGeom prst="rect">
            <a:avLst/>
          </a:prstGeom>
        </p:spPr>
      </p:pic>
      <p:pic>
        <p:nvPicPr>
          <p:cNvPr id="5" name="SK-6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24830"/>
            <a:ext cx="3683050" cy="3804345"/>
          </a:xfrm>
          <a:prstGeom prst="rect">
            <a:avLst/>
          </a:prstGeom>
        </p:spPr>
      </p:pic>
      <p:pic>
        <p:nvPicPr>
          <p:cNvPr id="6" name="SK-6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253430"/>
            <a:ext cx="369094" cy="301079"/>
          </a:xfrm>
          <a:prstGeom prst="rect">
            <a:avLst/>
          </a:prstGeom>
        </p:spPr>
      </p:pic>
      <p:pic>
        <p:nvPicPr>
          <p:cNvPr id="7" name="SK-6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2048768"/>
            <a:ext cx="178594" cy="178594"/>
          </a:xfrm>
          <a:prstGeom prst="rect">
            <a:avLst/>
          </a:prstGeom>
        </p:spPr>
      </p:pic>
      <p:pic>
        <p:nvPicPr>
          <p:cNvPr id="8" name="SK-6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2553593"/>
            <a:ext cx="178594" cy="178594"/>
          </a:xfrm>
          <a:prstGeom prst="rect">
            <a:avLst/>
          </a:prstGeom>
        </p:spPr>
      </p:pic>
      <p:pic>
        <p:nvPicPr>
          <p:cNvPr id="9" name="SK-6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3058418"/>
            <a:ext cx="178594" cy="151061"/>
          </a:xfrm>
          <a:prstGeom prst="rect">
            <a:avLst/>
          </a:prstGeom>
        </p:spPr>
      </p:pic>
      <p:pic>
        <p:nvPicPr>
          <p:cNvPr id="10" name="SK-6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4095750"/>
            <a:ext cx="3225850" cy="590550"/>
          </a:xfrm>
          <a:prstGeom prst="rect">
            <a:avLst/>
          </a:prstGeom>
        </p:spPr>
      </p:pic>
      <p:pic>
        <p:nvPicPr>
          <p:cNvPr id="11" name="SK-6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1000" y="5048250"/>
            <a:ext cx="3683050" cy="1628775"/>
          </a:xfrm>
          <a:prstGeom prst="rect">
            <a:avLst/>
          </a:prstGeom>
        </p:spPr>
      </p:pic>
      <p:pic>
        <p:nvPicPr>
          <p:cNvPr id="12" name="SK-6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23875" y="5343525"/>
            <a:ext cx="3381375" cy="1381125"/>
          </a:xfrm>
          <a:prstGeom prst="rect">
            <a:avLst/>
          </a:prstGeom>
        </p:spPr>
      </p:pic>
      <p:pic>
        <p:nvPicPr>
          <p:cNvPr id="13" name="SK-6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254550" y="1024830"/>
            <a:ext cx="3683050" cy="5652195"/>
          </a:xfrm>
          <a:prstGeom prst="rect">
            <a:avLst/>
          </a:prstGeom>
        </p:spPr>
      </p:pic>
      <p:pic>
        <p:nvPicPr>
          <p:cNvPr id="14" name="SK-6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483150" y="1253430"/>
            <a:ext cx="369094" cy="301079"/>
          </a:xfrm>
          <a:prstGeom prst="rect">
            <a:avLst/>
          </a:prstGeom>
        </p:spPr>
      </p:pic>
      <p:pic>
        <p:nvPicPr>
          <p:cNvPr id="15" name="SK-6-img-1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83150" y="2048768"/>
            <a:ext cx="178594" cy="178594"/>
          </a:xfrm>
          <a:prstGeom prst="rect">
            <a:avLst/>
          </a:prstGeom>
        </p:spPr>
      </p:pic>
      <p:pic>
        <p:nvPicPr>
          <p:cNvPr id="16" name="SK-6-img-1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83150" y="2553593"/>
            <a:ext cx="178594" cy="178594"/>
          </a:xfrm>
          <a:prstGeom prst="rect">
            <a:avLst/>
          </a:prstGeom>
        </p:spPr>
      </p:pic>
      <p:pic>
        <p:nvPicPr>
          <p:cNvPr id="17" name="SK-6-img-1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83150" y="3058418"/>
            <a:ext cx="178594" cy="151061"/>
          </a:xfrm>
          <a:prstGeom prst="rect">
            <a:avLst/>
          </a:prstGeom>
        </p:spPr>
      </p:pic>
      <p:pic>
        <p:nvPicPr>
          <p:cNvPr id="18" name="SK-6-img-1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483150" y="3406080"/>
            <a:ext cx="3225850" cy="747713"/>
          </a:xfrm>
          <a:prstGeom prst="rect">
            <a:avLst/>
          </a:prstGeom>
        </p:spPr>
      </p:pic>
      <p:pic>
        <p:nvPicPr>
          <p:cNvPr id="19" name="SK-6-img-1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673650" y="3538984"/>
            <a:ext cx="154781" cy="125760"/>
          </a:xfrm>
          <a:prstGeom prst="rect">
            <a:avLst/>
          </a:prstGeom>
        </p:spPr>
      </p:pic>
      <p:pic>
        <p:nvPicPr>
          <p:cNvPr id="20" name="SK-6-img-19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128099" y="1024830"/>
            <a:ext cx="3683050" cy="5652195"/>
          </a:xfrm>
          <a:prstGeom prst="rect">
            <a:avLst/>
          </a:prstGeom>
        </p:spPr>
      </p:pic>
      <p:pic>
        <p:nvPicPr>
          <p:cNvPr id="21" name="SK-6-img-20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356699" y="1253430"/>
            <a:ext cx="369094" cy="301079"/>
          </a:xfrm>
          <a:prstGeom prst="rect">
            <a:avLst/>
          </a:prstGeom>
        </p:spPr>
      </p:pic>
      <p:pic>
        <p:nvPicPr>
          <p:cNvPr id="22" name="SK-6-img-21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56699" y="2048768"/>
            <a:ext cx="178594" cy="178594"/>
          </a:xfrm>
          <a:prstGeom prst="rect">
            <a:avLst/>
          </a:prstGeom>
        </p:spPr>
      </p:pic>
      <p:pic>
        <p:nvPicPr>
          <p:cNvPr id="23" name="SK-6-img-22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56699" y="2553593"/>
            <a:ext cx="178594" cy="178594"/>
          </a:xfrm>
          <a:prstGeom prst="rect">
            <a:avLst/>
          </a:prstGeom>
        </p:spPr>
      </p:pic>
      <p:pic>
        <p:nvPicPr>
          <p:cNvPr id="24" name="SK-6-img-2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56699" y="3058418"/>
            <a:ext cx="178594" cy="178594"/>
          </a:xfrm>
          <a:prstGeom prst="rect">
            <a:avLst/>
          </a:prstGeom>
        </p:spPr>
      </p:pic>
      <p:pic>
        <p:nvPicPr>
          <p:cNvPr id="25" name="SK-6-img-24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356699" y="3620393"/>
            <a:ext cx="3225850" cy="747713"/>
          </a:xfrm>
          <a:prstGeom prst="rect">
            <a:avLst/>
          </a:prstGeom>
        </p:spPr>
      </p:pic>
      <p:pic>
        <p:nvPicPr>
          <p:cNvPr id="26" name="SK-6-img-25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547199" y="3753296"/>
            <a:ext cx="154781" cy="125760"/>
          </a:xfrm>
          <a:prstGeom prst="rect">
            <a:avLst/>
          </a:prstGeom>
        </p:spPr>
      </p:pic>
      <p:sp>
        <p:nvSpPr>
          <p:cNvPr id="27" name="SK-6-text-26"/>
          <p:cNvSpPr/>
          <p:nvPr/>
        </p:nvSpPr>
        <p:spPr>
          <a:xfrm>
            <a:off x="762000" y="247650"/>
            <a:ext cx="11430000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0D9488"/>
                </a:solidFill>
              </a:rPr>
              <a:t>Management Strategy for Acute Rhinosinusitis</a:t>
            </a:r>
            <a:endParaRPr lang="en-US" sz="2100" dirty="0"/>
          </a:p>
        </p:txBody>
      </p:sp>
      <p:sp>
        <p:nvSpPr>
          <p:cNvPr id="28" name="SK-6-text-27"/>
          <p:cNvSpPr/>
          <p:nvPr/>
        </p:nvSpPr>
        <p:spPr>
          <a:xfrm>
            <a:off x="762000" y="586680"/>
            <a:ext cx="86944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kern="0" spc="60" dirty="0">
                <a:solidFill>
                  <a:srgbClr val="64748B"/>
                </a:solidFill>
              </a:rPr>
              <a:t>CLINICAL GUIDANCE &amp; PRESCRIBING: NICE NG79 PRINCIPLES</a:t>
            </a:r>
            <a:endParaRPr lang="en-US" sz="1050" dirty="0"/>
          </a:p>
        </p:txBody>
      </p:sp>
      <p:sp>
        <p:nvSpPr>
          <p:cNvPr id="29" name="SK-6-text-28"/>
          <p:cNvSpPr/>
          <p:nvPr/>
        </p:nvSpPr>
        <p:spPr>
          <a:xfrm>
            <a:off x="609600" y="1705868"/>
            <a:ext cx="50292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E293B"/>
                </a:solidFill>
              </a:rPr>
              <a:t>No Antibiotic Strategy</a:t>
            </a:r>
            <a:endParaRPr lang="en-US" sz="1500" dirty="0"/>
          </a:p>
        </p:txBody>
      </p:sp>
      <p:sp>
        <p:nvSpPr>
          <p:cNvPr id="30" name="SK-6-text-29"/>
          <p:cNvSpPr/>
          <p:nvPr/>
        </p:nvSpPr>
        <p:spPr>
          <a:xfrm>
            <a:off x="788194" y="2048768"/>
            <a:ext cx="3047256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475569"/>
                </a:solidFill>
              </a:rPr>
              <a:t>Watchful waiting for most patients with symptoms &lt;10 days.</a:t>
            </a:r>
            <a:endParaRPr lang="en-US" sz="1125" dirty="0"/>
          </a:p>
        </p:txBody>
      </p:sp>
      <p:sp>
        <p:nvSpPr>
          <p:cNvPr id="31" name="SK-6-text-30"/>
          <p:cNvSpPr/>
          <p:nvPr/>
        </p:nvSpPr>
        <p:spPr>
          <a:xfrm>
            <a:off x="788194" y="2553593"/>
            <a:ext cx="3047256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475569"/>
                </a:solidFill>
              </a:rPr>
              <a:t>Reassurance: viral infection is the most common cause.</a:t>
            </a:r>
            <a:endParaRPr lang="en-US" sz="1125" dirty="0"/>
          </a:p>
        </p:txBody>
      </p:sp>
      <p:sp>
        <p:nvSpPr>
          <p:cNvPr id="32" name="SK-6-text-31"/>
          <p:cNvSpPr/>
          <p:nvPr/>
        </p:nvSpPr>
        <p:spPr>
          <a:xfrm>
            <a:off x="788194" y="3058418"/>
            <a:ext cx="3047256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475569"/>
                </a:solidFill>
              </a:rPr>
              <a:t>Focus on symptomatic relief and nasal irrigation.</a:t>
            </a:r>
            <a:endParaRPr lang="en-US" sz="1125" dirty="0"/>
          </a:p>
        </p:txBody>
      </p:sp>
      <p:sp>
        <p:nvSpPr>
          <p:cNvPr id="33" name="SK-6-text-32"/>
          <p:cNvSpPr/>
          <p:nvPr/>
        </p:nvSpPr>
        <p:spPr>
          <a:xfrm>
            <a:off x="752475" y="4191000"/>
            <a:ext cx="29401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D9488"/>
                </a:solidFill>
              </a:rPr>
              <a:t>8 in 10 patients improve within 2 weeks without any antibiotics.</a:t>
            </a:r>
            <a:endParaRPr lang="en-US" sz="1050" dirty="0"/>
          </a:p>
        </p:txBody>
      </p:sp>
      <p:sp>
        <p:nvSpPr>
          <p:cNvPr id="34" name="SK-6-text-33"/>
          <p:cNvSpPr/>
          <p:nvPr/>
        </p:nvSpPr>
        <p:spPr>
          <a:xfrm>
            <a:off x="523875" y="5143500"/>
            <a:ext cx="33973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64748B"/>
                </a:solidFill>
              </a:rPr>
              <a:t>% Resolution within 14 Days</a:t>
            </a:r>
            <a:endParaRPr lang="en-US" sz="900" dirty="0"/>
          </a:p>
        </p:txBody>
      </p:sp>
      <p:sp>
        <p:nvSpPr>
          <p:cNvPr id="35" name="SK-6-text-34"/>
          <p:cNvSpPr/>
          <p:nvPr/>
        </p:nvSpPr>
        <p:spPr>
          <a:xfrm>
            <a:off x="4483150" y="1705868"/>
            <a:ext cx="45720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E293B"/>
                </a:solidFill>
              </a:rPr>
              <a:t>Delayed Prescription</a:t>
            </a:r>
            <a:endParaRPr lang="en-US" sz="1500" dirty="0"/>
          </a:p>
        </p:txBody>
      </p:sp>
      <p:sp>
        <p:nvSpPr>
          <p:cNvPr id="36" name="SK-6-text-35"/>
          <p:cNvSpPr/>
          <p:nvPr/>
        </p:nvSpPr>
        <p:spPr>
          <a:xfrm>
            <a:off x="4661743" y="2048768"/>
            <a:ext cx="3047256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475569"/>
                </a:solidFill>
              </a:rPr>
              <a:t>"Back-up" strategy: Provide a prescription to be used later.</a:t>
            </a:r>
            <a:endParaRPr lang="en-US" sz="1125" dirty="0"/>
          </a:p>
        </p:txBody>
      </p:sp>
      <p:sp>
        <p:nvSpPr>
          <p:cNvPr id="37" name="SK-6-text-36"/>
          <p:cNvSpPr/>
          <p:nvPr/>
        </p:nvSpPr>
        <p:spPr>
          <a:xfrm>
            <a:off x="4661743" y="2553593"/>
            <a:ext cx="3047256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475569"/>
                </a:solidFill>
              </a:rPr>
              <a:t>Advise collection only if symptoms do not improve in 7–10 days.</a:t>
            </a:r>
            <a:endParaRPr lang="en-US" sz="1125" dirty="0"/>
          </a:p>
        </p:txBody>
      </p:sp>
      <p:sp>
        <p:nvSpPr>
          <p:cNvPr id="38" name="SK-6-text-37"/>
          <p:cNvSpPr/>
          <p:nvPr/>
        </p:nvSpPr>
        <p:spPr>
          <a:xfrm>
            <a:off x="4661743" y="3058418"/>
            <a:ext cx="7530257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475569"/>
                </a:solidFill>
              </a:rPr>
              <a:t>Collect sooner if symptoms worsen significantly.</a:t>
            </a:r>
            <a:endParaRPr lang="en-US" sz="1125" dirty="0"/>
          </a:p>
        </p:txBody>
      </p:sp>
      <p:sp>
        <p:nvSpPr>
          <p:cNvPr id="39" name="SK-6-text-38"/>
          <p:cNvSpPr/>
          <p:nvPr/>
        </p:nvSpPr>
        <p:spPr>
          <a:xfrm>
            <a:off x="4828431" y="3501330"/>
            <a:ext cx="2844850" cy="5572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5B21B6"/>
                </a:solidFill>
              </a:rPr>
              <a:t> AKT Pearl: Delayed prescribing reduces overall antibiotic consumption without increasing complications.</a:t>
            </a:r>
            <a:endParaRPr lang="en-US" sz="975" dirty="0"/>
          </a:p>
        </p:txBody>
      </p:sp>
      <p:sp>
        <p:nvSpPr>
          <p:cNvPr id="40" name="SK-6-text-39"/>
          <p:cNvSpPr/>
          <p:nvPr/>
        </p:nvSpPr>
        <p:spPr>
          <a:xfrm>
            <a:off x="8356699" y="1705868"/>
            <a:ext cx="3835301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E293B"/>
                </a:solidFill>
              </a:rPr>
              <a:t>Immediate Prescription</a:t>
            </a:r>
            <a:endParaRPr lang="en-US" sz="1500" dirty="0"/>
          </a:p>
        </p:txBody>
      </p:sp>
      <p:sp>
        <p:nvSpPr>
          <p:cNvPr id="41" name="SK-6-text-40"/>
          <p:cNvSpPr/>
          <p:nvPr/>
        </p:nvSpPr>
        <p:spPr>
          <a:xfrm>
            <a:off x="8535293" y="2048768"/>
            <a:ext cx="3047256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475569"/>
                </a:solidFill>
              </a:rPr>
              <a:t>Patient is systemically very unwell (severe fever, rigors).</a:t>
            </a:r>
            <a:endParaRPr lang="en-US" sz="1125" dirty="0"/>
          </a:p>
        </p:txBody>
      </p:sp>
      <p:sp>
        <p:nvSpPr>
          <p:cNvPr id="42" name="SK-6-text-41"/>
          <p:cNvSpPr/>
          <p:nvPr/>
        </p:nvSpPr>
        <p:spPr>
          <a:xfrm>
            <a:off x="8535293" y="2553593"/>
            <a:ext cx="3047256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475569"/>
                </a:solidFill>
              </a:rPr>
              <a:t>Symptoms worsen significantly after initial partial improvement.</a:t>
            </a:r>
            <a:endParaRPr lang="en-US" sz="1125" dirty="0"/>
          </a:p>
        </p:txBody>
      </p:sp>
      <p:sp>
        <p:nvSpPr>
          <p:cNvPr id="43" name="SK-6-text-42"/>
          <p:cNvSpPr/>
          <p:nvPr/>
        </p:nvSpPr>
        <p:spPr>
          <a:xfrm>
            <a:off x="8535293" y="3058418"/>
            <a:ext cx="3047256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475569"/>
                </a:solidFill>
              </a:rPr>
              <a:t>High-risk: immunocompromised or significant comorbidities.</a:t>
            </a:r>
            <a:endParaRPr lang="en-US" sz="1125" dirty="0"/>
          </a:p>
        </p:txBody>
      </p:sp>
      <p:sp>
        <p:nvSpPr>
          <p:cNvPr id="44" name="SK-6-text-43"/>
          <p:cNvSpPr/>
          <p:nvPr/>
        </p:nvSpPr>
        <p:spPr>
          <a:xfrm>
            <a:off x="8701980" y="3715643"/>
            <a:ext cx="2844850" cy="5572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9F1239"/>
                </a:solidFill>
              </a:rPr>
              <a:t> SAFETY NETTING: Always advise on red flags (orbital swelling, neuro signs) regardless of strategy.</a:t>
            </a:r>
            <a:endParaRPr lang="en-US" sz="975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7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7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238125"/>
            <a:ext cx="11430000" cy="939105"/>
          </a:xfrm>
          <a:prstGeom prst="rect">
            <a:avLst/>
          </a:prstGeom>
        </p:spPr>
      </p:pic>
      <p:pic>
        <p:nvPicPr>
          <p:cNvPr id="5" name="SK-7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367730"/>
            <a:ext cx="5572125" cy="2480370"/>
          </a:xfrm>
          <a:prstGeom prst="rect">
            <a:avLst/>
          </a:prstGeom>
        </p:spPr>
      </p:pic>
      <p:pic>
        <p:nvPicPr>
          <p:cNvPr id="6" name="SK-7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642170"/>
            <a:ext cx="238125" cy="193923"/>
          </a:xfrm>
          <a:prstGeom prst="rect">
            <a:avLst/>
          </a:prstGeom>
        </p:spPr>
      </p:pic>
      <p:pic>
        <p:nvPicPr>
          <p:cNvPr id="7" name="SK-7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2061865"/>
            <a:ext cx="190500" cy="169218"/>
          </a:xfrm>
          <a:prstGeom prst="rect">
            <a:avLst/>
          </a:prstGeom>
        </p:spPr>
      </p:pic>
      <p:pic>
        <p:nvPicPr>
          <p:cNvPr id="8" name="SK-7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2404765"/>
            <a:ext cx="190500" cy="169218"/>
          </a:xfrm>
          <a:prstGeom prst="rect">
            <a:avLst/>
          </a:prstGeom>
        </p:spPr>
      </p:pic>
      <p:pic>
        <p:nvPicPr>
          <p:cNvPr id="9" name="SK-7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2747665"/>
            <a:ext cx="190500" cy="169218"/>
          </a:xfrm>
          <a:prstGeom prst="rect">
            <a:avLst/>
          </a:prstGeom>
        </p:spPr>
      </p:pic>
      <p:pic>
        <p:nvPicPr>
          <p:cNvPr id="10" name="SK-7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1000" y="4038600"/>
            <a:ext cx="5572125" cy="2095500"/>
          </a:xfrm>
          <a:prstGeom prst="rect">
            <a:avLst/>
          </a:prstGeom>
        </p:spPr>
      </p:pic>
      <p:pic>
        <p:nvPicPr>
          <p:cNvPr id="11" name="SK-7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38875" y="1367730"/>
            <a:ext cx="5572125" cy="2647950"/>
          </a:xfrm>
          <a:prstGeom prst="rect">
            <a:avLst/>
          </a:prstGeom>
        </p:spPr>
      </p:pic>
      <p:pic>
        <p:nvPicPr>
          <p:cNvPr id="12" name="SK-7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67475" y="1642170"/>
            <a:ext cx="238125" cy="193923"/>
          </a:xfrm>
          <a:prstGeom prst="rect">
            <a:avLst/>
          </a:prstGeom>
        </p:spPr>
      </p:pic>
      <p:pic>
        <p:nvPicPr>
          <p:cNvPr id="13" name="SK-7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67475" y="2061865"/>
            <a:ext cx="190500" cy="169218"/>
          </a:xfrm>
          <a:prstGeom prst="rect">
            <a:avLst/>
          </a:prstGeom>
        </p:spPr>
      </p:pic>
      <p:pic>
        <p:nvPicPr>
          <p:cNvPr id="14" name="SK-7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67475" y="2404765"/>
            <a:ext cx="190500" cy="169218"/>
          </a:xfrm>
          <a:prstGeom prst="rect">
            <a:avLst/>
          </a:prstGeom>
        </p:spPr>
      </p:pic>
      <p:pic>
        <p:nvPicPr>
          <p:cNvPr id="15" name="SK-7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67475" y="2747665"/>
            <a:ext cx="190500" cy="169218"/>
          </a:xfrm>
          <a:prstGeom prst="rect">
            <a:avLst/>
          </a:prstGeom>
        </p:spPr>
      </p:pic>
      <p:pic>
        <p:nvPicPr>
          <p:cNvPr id="16" name="SK-7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67475" y="3158430"/>
            <a:ext cx="5114925" cy="628650"/>
          </a:xfrm>
          <a:prstGeom prst="rect">
            <a:avLst/>
          </a:prstGeom>
        </p:spPr>
      </p:pic>
      <p:pic>
        <p:nvPicPr>
          <p:cNvPr id="17" name="SK-7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619875" y="3311723"/>
            <a:ext cx="166688" cy="137220"/>
          </a:xfrm>
          <a:prstGeom prst="rect">
            <a:avLst/>
          </a:prstGeom>
        </p:spPr>
      </p:pic>
      <p:pic>
        <p:nvPicPr>
          <p:cNvPr id="18" name="SK-7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238875" y="4206180"/>
            <a:ext cx="5572125" cy="2366070"/>
          </a:xfrm>
          <a:prstGeom prst="rect">
            <a:avLst/>
          </a:prstGeom>
        </p:spPr>
      </p:pic>
      <p:pic>
        <p:nvPicPr>
          <p:cNvPr id="19" name="SK-7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67475" y="4480620"/>
            <a:ext cx="238125" cy="193923"/>
          </a:xfrm>
          <a:prstGeom prst="rect">
            <a:avLst/>
          </a:prstGeom>
        </p:spPr>
      </p:pic>
      <p:pic>
        <p:nvPicPr>
          <p:cNvPr id="20" name="SK-7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67475" y="4900315"/>
            <a:ext cx="190500" cy="169218"/>
          </a:xfrm>
          <a:prstGeom prst="rect">
            <a:avLst/>
          </a:prstGeom>
        </p:spPr>
      </p:pic>
      <p:pic>
        <p:nvPicPr>
          <p:cNvPr id="21" name="SK-7-img-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67475" y="5471815"/>
            <a:ext cx="190500" cy="169218"/>
          </a:xfrm>
          <a:prstGeom prst="rect">
            <a:avLst/>
          </a:prstGeom>
        </p:spPr>
      </p:pic>
      <p:pic>
        <p:nvPicPr>
          <p:cNvPr id="22" name="SK-7-img-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67475" y="5814715"/>
            <a:ext cx="190500" cy="169218"/>
          </a:xfrm>
          <a:prstGeom prst="rect">
            <a:avLst/>
          </a:prstGeom>
        </p:spPr>
      </p:pic>
      <p:sp>
        <p:nvSpPr>
          <p:cNvPr id="23" name="SK-7-text-22"/>
          <p:cNvSpPr/>
          <p:nvPr/>
        </p:nvSpPr>
        <p:spPr>
          <a:xfrm>
            <a:off x="762000" y="428625"/>
            <a:ext cx="11430000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0D9488"/>
                </a:solidFill>
              </a:rPr>
              <a:t>Symptomatic and Supportive Treatments</a:t>
            </a:r>
            <a:endParaRPr lang="en-US" sz="2100" dirty="0"/>
          </a:p>
        </p:txBody>
      </p:sp>
      <p:sp>
        <p:nvSpPr>
          <p:cNvPr id="24" name="SK-7-text-23"/>
          <p:cNvSpPr/>
          <p:nvPr/>
        </p:nvSpPr>
        <p:spPr>
          <a:xfrm>
            <a:off x="762000" y="786705"/>
            <a:ext cx="72009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kern="0" spc="60" dirty="0">
                <a:solidFill>
                  <a:srgbClr val="64748B"/>
                </a:solidFill>
              </a:rPr>
              <a:t>EVIDENCE-BASED CLINICAL CARE &amp; PATIENT ADVICE</a:t>
            </a:r>
            <a:endParaRPr lang="en-US" sz="1050" dirty="0"/>
          </a:p>
        </p:txBody>
      </p:sp>
      <p:sp>
        <p:nvSpPr>
          <p:cNvPr id="25" name="SK-7-text-24"/>
          <p:cNvSpPr/>
          <p:nvPr/>
        </p:nvSpPr>
        <p:spPr>
          <a:xfrm>
            <a:off x="962025" y="1596330"/>
            <a:ext cx="57150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D9488"/>
                </a:solidFill>
              </a:rPr>
              <a:t>Analgesia &amp; Basic Support</a:t>
            </a:r>
            <a:endParaRPr lang="en-US" sz="1500" dirty="0"/>
          </a:p>
        </p:txBody>
      </p:sp>
      <p:sp>
        <p:nvSpPr>
          <p:cNvPr id="26" name="SK-7-text-25"/>
          <p:cNvSpPr/>
          <p:nvPr/>
        </p:nvSpPr>
        <p:spPr>
          <a:xfrm>
            <a:off x="842516" y="2034480"/>
            <a:ext cx="1078992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334155"/>
                </a:solidFill>
              </a:rPr>
              <a:t> </a:t>
            </a:r>
            <a:r>
              <a:rPr lang="en-US" sz="1200" b="1" dirty="0">
                <a:solidFill>
                  <a:srgbClr val="0D9488"/>
                </a:solidFill>
              </a:rPr>
              <a:t>Regular Analgesia:</a:t>
            </a:r>
            <a:r>
              <a:rPr lang="en-US" sz="1200" dirty="0">
                <a:solidFill>
                  <a:srgbClr val="334155"/>
                </a:solidFill>
              </a:rPr>
              <a:t> Paracetamol ± Ibuprofen for pain/fever.</a:t>
            </a:r>
            <a:endParaRPr lang="en-US" sz="1200" dirty="0"/>
          </a:p>
        </p:txBody>
      </p:sp>
      <p:sp>
        <p:nvSpPr>
          <p:cNvPr id="27" name="SK-7-text-26"/>
          <p:cNvSpPr/>
          <p:nvPr/>
        </p:nvSpPr>
        <p:spPr>
          <a:xfrm>
            <a:off x="842516" y="2377380"/>
            <a:ext cx="11349484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334155"/>
                </a:solidFill>
              </a:rPr>
              <a:t> </a:t>
            </a:r>
            <a:r>
              <a:rPr lang="en-US" sz="1200" b="1" dirty="0">
                <a:solidFill>
                  <a:srgbClr val="0D9488"/>
                </a:solidFill>
              </a:rPr>
              <a:t>Saline Nasal Irrigation:</a:t>
            </a:r>
            <a:r>
              <a:rPr lang="en-US" sz="1200" dirty="0">
                <a:solidFill>
                  <a:srgbClr val="334155"/>
                </a:solidFill>
              </a:rPr>
              <a:t> Use hypertonic saline (150 mL per nostril).</a:t>
            </a:r>
            <a:endParaRPr lang="en-US" sz="1200" dirty="0"/>
          </a:p>
        </p:txBody>
      </p:sp>
      <p:sp>
        <p:nvSpPr>
          <p:cNvPr id="28" name="SK-7-text-27"/>
          <p:cNvSpPr/>
          <p:nvPr/>
        </p:nvSpPr>
        <p:spPr>
          <a:xfrm>
            <a:off x="800100" y="2720280"/>
            <a:ext cx="109728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334155"/>
                </a:solidFill>
              </a:rPr>
              <a:t> Reduces symptoms, improves QoL, and </a:t>
            </a:r>
            <a:r>
              <a:rPr lang="en-US" sz="1200" b="1" dirty="0">
                <a:solidFill>
                  <a:srgbClr val="0D9488"/>
                </a:solidFill>
              </a:rPr>
              <a:t>reduces antibiotic use</a:t>
            </a:r>
            <a:r>
              <a:rPr lang="en-US" sz="1200" dirty="0">
                <a:solidFill>
                  <a:srgbClr val="334155"/>
                </a:solidFill>
              </a:rPr>
              <a:t>.</a:t>
            </a:r>
            <a:endParaRPr lang="en-US" sz="1200" dirty="0"/>
          </a:p>
        </p:txBody>
      </p:sp>
      <p:sp>
        <p:nvSpPr>
          <p:cNvPr id="29" name="SK-7-text-28"/>
          <p:cNvSpPr/>
          <p:nvPr/>
        </p:nvSpPr>
        <p:spPr>
          <a:xfrm>
            <a:off x="381000" y="6400800"/>
            <a:ext cx="5572125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900" i="1" dirty="0">
                <a:solidFill>
                  <a:srgbClr val="64748B"/>
                </a:solidFill>
              </a:rPr>
              <a:t>Nasal irrigation helps clear mucus and reduce inflammatory mediators.</a:t>
            </a:r>
            <a:endParaRPr lang="en-US" sz="900" dirty="0"/>
          </a:p>
        </p:txBody>
      </p:sp>
      <p:sp>
        <p:nvSpPr>
          <p:cNvPr id="30" name="SK-7-text-29"/>
          <p:cNvSpPr/>
          <p:nvPr/>
        </p:nvSpPr>
        <p:spPr>
          <a:xfrm>
            <a:off x="6819900" y="1596330"/>
            <a:ext cx="53721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D9488"/>
                </a:solidFill>
              </a:rPr>
              <a:t>Intranasal Corticosteroids (INCS)</a:t>
            </a:r>
            <a:endParaRPr lang="en-US" sz="1500" dirty="0"/>
          </a:p>
        </p:txBody>
      </p:sp>
      <p:sp>
        <p:nvSpPr>
          <p:cNvPr id="31" name="SK-7-text-30"/>
          <p:cNvSpPr/>
          <p:nvPr/>
        </p:nvSpPr>
        <p:spPr>
          <a:xfrm>
            <a:off x="6700391" y="2034480"/>
            <a:ext cx="5491609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334155"/>
                </a:solidFill>
              </a:rPr>
              <a:t> </a:t>
            </a:r>
            <a:r>
              <a:rPr lang="en-US" sz="1200" b="1" dirty="0">
                <a:solidFill>
                  <a:srgbClr val="0D9488"/>
                </a:solidFill>
              </a:rPr>
              <a:t>First-line choice:</a:t>
            </a:r>
            <a:r>
              <a:rPr lang="en-US" sz="1200" dirty="0">
                <a:solidFill>
                  <a:srgbClr val="334155"/>
                </a:solidFill>
              </a:rPr>
              <a:t> Mometasone spray (Cochrane evidence-based).</a:t>
            </a:r>
            <a:endParaRPr lang="en-US" sz="1200" dirty="0"/>
          </a:p>
        </p:txBody>
      </p:sp>
      <p:sp>
        <p:nvSpPr>
          <p:cNvPr id="32" name="SK-7-text-31"/>
          <p:cNvSpPr/>
          <p:nvPr/>
        </p:nvSpPr>
        <p:spPr>
          <a:xfrm>
            <a:off x="6700391" y="2377380"/>
            <a:ext cx="5491609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334155"/>
                </a:solidFill>
              </a:rPr>
              <a:t> </a:t>
            </a:r>
            <a:r>
              <a:rPr lang="en-US" sz="1200" b="1" dirty="0">
                <a:solidFill>
                  <a:srgbClr val="0D9488"/>
                </a:solidFill>
              </a:rPr>
              <a:t>Dosage:</a:t>
            </a:r>
            <a:r>
              <a:rPr lang="en-US" sz="1200" dirty="0">
                <a:solidFill>
                  <a:srgbClr val="334155"/>
                </a:solidFill>
              </a:rPr>
              <a:t> 200 mcg once or twice daily for 14 days.</a:t>
            </a:r>
            <a:endParaRPr lang="en-US" sz="1200" dirty="0"/>
          </a:p>
        </p:txBody>
      </p:sp>
      <p:sp>
        <p:nvSpPr>
          <p:cNvPr id="33" name="SK-7-text-32"/>
          <p:cNvSpPr/>
          <p:nvPr/>
        </p:nvSpPr>
        <p:spPr>
          <a:xfrm>
            <a:off x="6657975" y="2720280"/>
            <a:ext cx="553402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334155"/>
                </a:solidFill>
              </a:rPr>
              <a:t> Higher dose (400 mcg) may be more effective in severe cases.</a:t>
            </a:r>
            <a:endParaRPr lang="en-US" sz="1200" dirty="0"/>
          </a:p>
        </p:txBody>
      </p:sp>
      <p:sp>
        <p:nvSpPr>
          <p:cNvPr id="34" name="SK-7-text-33"/>
          <p:cNvSpPr/>
          <p:nvPr/>
        </p:nvSpPr>
        <p:spPr>
          <a:xfrm>
            <a:off x="6786563" y="3272730"/>
            <a:ext cx="48101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5B21B6"/>
                </a:solidFill>
              </a:rPr>
              <a:t> AKT PEARL: Cochrane evidence shows 73% improvement vs 66% with placebo.</a:t>
            </a:r>
            <a:endParaRPr lang="en-US" sz="1050" dirty="0"/>
          </a:p>
        </p:txBody>
      </p:sp>
      <p:sp>
        <p:nvSpPr>
          <p:cNvPr id="35" name="SK-7-text-34"/>
          <p:cNvSpPr/>
          <p:nvPr/>
        </p:nvSpPr>
        <p:spPr>
          <a:xfrm>
            <a:off x="6819900" y="4434780"/>
            <a:ext cx="53721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D9488"/>
                </a:solidFill>
              </a:rPr>
              <a:t>Steam &amp; Traditional Options</a:t>
            </a:r>
            <a:endParaRPr lang="en-US" sz="1500" dirty="0"/>
          </a:p>
        </p:txBody>
      </p:sp>
      <p:sp>
        <p:nvSpPr>
          <p:cNvPr id="36" name="SK-7-text-35"/>
          <p:cNvSpPr/>
          <p:nvPr/>
        </p:nvSpPr>
        <p:spPr>
          <a:xfrm>
            <a:off x="6700391" y="4872930"/>
            <a:ext cx="51149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334155"/>
                </a:solidFill>
              </a:rPr>
              <a:t> </a:t>
            </a:r>
            <a:r>
              <a:rPr lang="en-US" sz="1200" b="1" dirty="0">
                <a:solidFill>
                  <a:srgbClr val="0D9488"/>
                </a:solidFill>
              </a:rPr>
              <a:t>Steam Inhalation:</a:t>
            </a:r>
            <a:r>
              <a:rPr lang="en-US" sz="1200" dirty="0">
                <a:solidFill>
                  <a:srgbClr val="334155"/>
                </a:solidFill>
              </a:rPr>
              <a:t> Low evidence of benefit; not routinely recommended by NICE.</a:t>
            </a:r>
            <a:endParaRPr lang="en-US" sz="1200" dirty="0"/>
          </a:p>
        </p:txBody>
      </p:sp>
      <p:sp>
        <p:nvSpPr>
          <p:cNvPr id="37" name="SK-7-text-36"/>
          <p:cNvSpPr/>
          <p:nvPr/>
        </p:nvSpPr>
        <p:spPr>
          <a:xfrm>
            <a:off x="6657975" y="5444430"/>
            <a:ext cx="553402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334155"/>
                </a:solidFill>
              </a:rPr>
              <a:t> Low risk if patients find it soothing; warn about burn risks.</a:t>
            </a:r>
            <a:endParaRPr lang="en-US" sz="1200" dirty="0"/>
          </a:p>
        </p:txBody>
      </p:sp>
      <p:sp>
        <p:nvSpPr>
          <p:cNvPr id="38" name="SK-7-text-37"/>
          <p:cNvSpPr/>
          <p:nvPr/>
        </p:nvSpPr>
        <p:spPr>
          <a:xfrm>
            <a:off x="6657975" y="5787330"/>
            <a:ext cx="553402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334155"/>
                </a:solidFill>
              </a:rPr>
              <a:t> Focus patient education on </a:t>
            </a:r>
            <a:r>
              <a:rPr lang="en-US" sz="1200" b="1" dirty="0">
                <a:solidFill>
                  <a:srgbClr val="0D9488"/>
                </a:solidFill>
              </a:rPr>
              <a:t>steroid sprays</a:t>
            </a:r>
            <a:r>
              <a:rPr lang="en-US" sz="1200" dirty="0">
                <a:solidFill>
                  <a:srgbClr val="334155"/>
                </a:solidFill>
              </a:rPr>
              <a:t> and </a:t>
            </a:r>
            <a:r>
              <a:rPr lang="en-US" sz="1200" b="1" dirty="0">
                <a:solidFill>
                  <a:srgbClr val="0D9488"/>
                </a:solidFill>
              </a:rPr>
              <a:t>saline rinses</a:t>
            </a:r>
            <a:r>
              <a:rPr lang="en-US" sz="1200" dirty="0">
                <a:solidFill>
                  <a:srgbClr val="334155"/>
                </a:solidFill>
              </a:rPr>
              <a:t>.</a:t>
            </a:r>
            <a:endParaRPr lang="en-US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8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8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285750"/>
            <a:ext cx="11430000" cy="939105"/>
          </a:xfrm>
          <a:prstGeom prst="rect">
            <a:avLst/>
          </a:prstGeom>
        </p:spPr>
      </p:pic>
      <p:pic>
        <p:nvPicPr>
          <p:cNvPr id="5" name="SK-8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927622"/>
            <a:ext cx="5065514" cy="2517874"/>
          </a:xfrm>
          <a:prstGeom prst="rect">
            <a:avLst/>
          </a:prstGeom>
        </p:spPr>
      </p:pic>
      <p:pic>
        <p:nvPicPr>
          <p:cNvPr id="6" name="SK-8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2222897"/>
            <a:ext cx="190500" cy="152400"/>
          </a:xfrm>
          <a:prstGeom prst="rect">
            <a:avLst/>
          </a:prstGeom>
        </p:spPr>
      </p:pic>
      <p:pic>
        <p:nvPicPr>
          <p:cNvPr id="7" name="SK-8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2641997"/>
            <a:ext cx="142875" cy="122337"/>
          </a:xfrm>
          <a:prstGeom prst="rect">
            <a:avLst/>
          </a:prstGeom>
        </p:spPr>
      </p:pic>
      <p:pic>
        <p:nvPicPr>
          <p:cNvPr id="8" name="SK-8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3182838"/>
            <a:ext cx="142875" cy="142875"/>
          </a:xfrm>
          <a:prstGeom prst="rect">
            <a:avLst/>
          </a:prstGeom>
        </p:spPr>
      </p:pic>
      <p:pic>
        <p:nvPicPr>
          <p:cNvPr id="9" name="SK-8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3723680"/>
            <a:ext cx="142875" cy="131862"/>
          </a:xfrm>
          <a:prstGeom prst="rect">
            <a:avLst/>
          </a:prstGeom>
        </p:spPr>
      </p:pic>
      <p:pic>
        <p:nvPicPr>
          <p:cNvPr id="10" name="SK-8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1000" y="4635996"/>
            <a:ext cx="5065514" cy="1328738"/>
          </a:xfrm>
          <a:prstGeom prst="rect">
            <a:avLst/>
          </a:prstGeom>
        </p:spPr>
      </p:pic>
      <p:pic>
        <p:nvPicPr>
          <p:cNvPr id="11" name="SK-8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4864596"/>
            <a:ext cx="190500" cy="152400"/>
          </a:xfrm>
          <a:prstGeom prst="rect">
            <a:avLst/>
          </a:prstGeom>
        </p:spPr>
      </p:pic>
      <p:pic>
        <p:nvPicPr>
          <p:cNvPr id="12" name="SK-8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32264" y="2043113"/>
            <a:ext cx="6078736" cy="3806130"/>
          </a:xfrm>
          <a:prstGeom prst="rect">
            <a:avLst/>
          </a:prstGeom>
        </p:spPr>
      </p:pic>
      <p:pic>
        <p:nvPicPr>
          <p:cNvPr id="13" name="SK-8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960864" y="2338388"/>
            <a:ext cx="190500" cy="152400"/>
          </a:xfrm>
          <a:prstGeom prst="rect">
            <a:avLst/>
          </a:prstGeom>
        </p:spPr>
      </p:pic>
      <p:pic>
        <p:nvPicPr>
          <p:cNvPr id="14" name="SK-8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960864" y="2709863"/>
            <a:ext cx="1443930" cy="404813"/>
          </a:xfrm>
          <a:prstGeom prst="rect">
            <a:avLst/>
          </a:prstGeom>
        </p:spPr>
      </p:pic>
      <p:pic>
        <p:nvPicPr>
          <p:cNvPr id="15" name="SK-8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404795" y="2709863"/>
            <a:ext cx="4177605" cy="404813"/>
          </a:xfrm>
          <a:prstGeom prst="rect">
            <a:avLst/>
          </a:prstGeom>
        </p:spPr>
      </p:pic>
      <p:pic>
        <p:nvPicPr>
          <p:cNvPr id="16" name="SK-8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960864" y="3114675"/>
            <a:ext cx="1443930" cy="619125"/>
          </a:xfrm>
          <a:prstGeom prst="rect">
            <a:avLst/>
          </a:prstGeom>
        </p:spPr>
      </p:pic>
      <p:pic>
        <p:nvPicPr>
          <p:cNvPr id="17" name="SK-8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404795" y="3114675"/>
            <a:ext cx="4177605" cy="619125"/>
          </a:xfrm>
          <a:prstGeom prst="rect">
            <a:avLst/>
          </a:prstGeom>
        </p:spPr>
      </p:pic>
      <p:pic>
        <p:nvPicPr>
          <p:cNvPr id="18" name="SK-8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960864" y="3733800"/>
            <a:ext cx="5621536" cy="404813"/>
          </a:xfrm>
          <a:prstGeom prst="rect">
            <a:avLst/>
          </a:prstGeom>
        </p:spPr>
      </p:pic>
      <p:pic>
        <p:nvPicPr>
          <p:cNvPr id="19" name="SK-8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960864" y="3733800"/>
            <a:ext cx="1443930" cy="404813"/>
          </a:xfrm>
          <a:prstGeom prst="rect">
            <a:avLst/>
          </a:prstGeom>
        </p:spPr>
      </p:pic>
      <p:pic>
        <p:nvPicPr>
          <p:cNvPr id="20" name="SK-8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404795" y="3733800"/>
            <a:ext cx="4177605" cy="404813"/>
          </a:xfrm>
          <a:prstGeom prst="rect">
            <a:avLst/>
          </a:prstGeom>
        </p:spPr>
      </p:pic>
      <p:pic>
        <p:nvPicPr>
          <p:cNvPr id="21" name="SK-8-img-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960864" y="4281488"/>
            <a:ext cx="5621536" cy="895350"/>
          </a:xfrm>
          <a:prstGeom prst="rect">
            <a:avLst/>
          </a:prstGeom>
        </p:spPr>
      </p:pic>
      <p:pic>
        <p:nvPicPr>
          <p:cNvPr id="22" name="SK-8-img-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113264" y="4427190"/>
            <a:ext cx="166688" cy="137220"/>
          </a:xfrm>
          <a:prstGeom prst="rect">
            <a:avLst/>
          </a:prstGeom>
        </p:spPr>
      </p:pic>
      <p:pic>
        <p:nvPicPr>
          <p:cNvPr id="23" name="SK-8-img-22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5960864" y="5367338"/>
            <a:ext cx="142875" cy="114300"/>
          </a:xfrm>
          <a:prstGeom prst="rect">
            <a:avLst/>
          </a:prstGeom>
        </p:spPr>
      </p:pic>
      <p:sp>
        <p:nvSpPr>
          <p:cNvPr id="24" name="SK-8-text-23"/>
          <p:cNvSpPr/>
          <p:nvPr/>
        </p:nvSpPr>
        <p:spPr>
          <a:xfrm>
            <a:off x="762000" y="476250"/>
            <a:ext cx="11430000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0D9488"/>
                </a:solidFill>
              </a:rPr>
              <a:t>Decongestants and Antibiotic Selection</a:t>
            </a:r>
            <a:endParaRPr lang="en-US" sz="2100" dirty="0"/>
          </a:p>
        </p:txBody>
      </p:sp>
      <p:sp>
        <p:nvSpPr>
          <p:cNvPr id="25" name="SK-8-text-24"/>
          <p:cNvSpPr/>
          <p:nvPr/>
        </p:nvSpPr>
        <p:spPr>
          <a:xfrm>
            <a:off x="762000" y="834330"/>
            <a:ext cx="992124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kern="0" spc="60" dirty="0">
                <a:solidFill>
                  <a:srgbClr val="64748B"/>
                </a:solidFill>
              </a:rPr>
              <a:t>CLINICAL GUIDANCE &amp; PRESCRIBING (BNF MAY 2026 / NICE NG79)</a:t>
            </a:r>
            <a:endParaRPr lang="en-US" sz="1050" dirty="0"/>
          </a:p>
        </p:txBody>
      </p:sp>
      <p:sp>
        <p:nvSpPr>
          <p:cNvPr id="26" name="SK-8-text-25"/>
          <p:cNvSpPr/>
          <p:nvPr/>
        </p:nvSpPr>
        <p:spPr>
          <a:xfrm>
            <a:off x="914400" y="2156222"/>
            <a:ext cx="43434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E293B"/>
                </a:solidFill>
              </a:rPr>
              <a:t>Nasal Decongestants</a:t>
            </a:r>
            <a:endParaRPr lang="en-US" sz="1500" dirty="0"/>
          </a:p>
        </p:txBody>
      </p:sp>
      <p:sp>
        <p:nvSpPr>
          <p:cNvPr id="27" name="SK-8-text-26"/>
          <p:cNvSpPr/>
          <p:nvPr/>
        </p:nvSpPr>
        <p:spPr>
          <a:xfrm>
            <a:off x="847725" y="2594372"/>
            <a:ext cx="4370189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1E293B"/>
                </a:solidFill>
              </a:rPr>
              <a:t>Usage:</a:t>
            </a:r>
            <a:r>
              <a:rPr lang="en-US" sz="1200" dirty="0">
                <a:solidFill>
                  <a:srgbClr val="1E293B"/>
                </a:solidFill>
              </a:rPr>
              <a:t> Sympathomimetics for short-term symptomatic relief only.</a:t>
            </a:r>
            <a:endParaRPr lang="en-US" sz="1200" dirty="0"/>
          </a:p>
        </p:txBody>
      </p:sp>
      <p:sp>
        <p:nvSpPr>
          <p:cNvPr id="28" name="SK-8-text-27"/>
          <p:cNvSpPr/>
          <p:nvPr/>
        </p:nvSpPr>
        <p:spPr>
          <a:xfrm>
            <a:off x="847725" y="3135213"/>
            <a:ext cx="4370189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1E293B"/>
                </a:solidFill>
              </a:rPr>
              <a:t>Limit:</a:t>
            </a:r>
            <a:r>
              <a:rPr lang="en-US" sz="1200" dirty="0">
                <a:solidFill>
                  <a:srgbClr val="1E293B"/>
                </a:solidFill>
              </a:rPr>
              <a:t> Maximum 7 days use to prevent rebound congestion (Rhinitis Medicamentosa).</a:t>
            </a:r>
            <a:endParaRPr lang="en-US" sz="1200" dirty="0"/>
          </a:p>
        </p:txBody>
      </p:sp>
      <p:sp>
        <p:nvSpPr>
          <p:cNvPr id="29" name="SK-8-text-28"/>
          <p:cNvSpPr/>
          <p:nvPr/>
        </p:nvSpPr>
        <p:spPr>
          <a:xfrm>
            <a:off x="847725" y="3676055"/>
            <a:ext cx="4370189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1E293B"/>
                </a:solidFill>
              </a:rPr>
              <a:t>Safety:</a:t>
            </a:r>
            <a:r>
              <a:rPr lang="en-US" sz="1200" dirty="0">
                <a:solidFill>
                  <a:srgbClr val="1E293B"/>
                </a:solidFill>
              </a:rPr>
              <a:t> Ephedrine nasal drops are generally considered safest per BNF.</a:t>
            </a:r>
            <a:endParaRPr lang="en-US" sz="1200" dirty="0"/>
          </a:p>
        </p:txBody>
      </p:sp>
      <p:sp>
        <p:nvSpPr>
          <p:cNvPr id="30" name="SK-8-text-29"/>
          <p:cNvSpPr/>
          <p:nvPr/>
        </p:nvSpPr>
        <p:spPr>
          <a:xfrm>
            <a:off x="838200" y="4826496"/>
            <a:ext cx="4684514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E11D48"/>
                </a:solidFill>
              </a:rPr>
              <a:t>CRITICAL DRUG INTERACTION</a:t>
            </a:r>
            <a:endParaRPr lang="en-US" sz="1200" dirty="0"/>
          </a:p>
        </p:txBody>
      </p:sp>
      <p:sp>
        <p:nvSpPr>
          <p:cNvPr id="31" name="SK-8-text-30"/>
          <p:cNvSpPr/>
          <p:nvPr/>
        </p:nvSpPr>
        <p:spPr>
          <a:xfrm>
            <a:off x="571500" y="5131296"/>
            <a:ext cx="4684514" cy="6429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9F1239"/>
                </a:solidFill>
              </a:rPr>
              <a:t>NEVER</a:t>
            </a:r>
            <a:r>
              <a:rPr lang="en-US" sz="1125" dirty="0">
                <a:solidFill>
                  <a:srgbClr val="9F1239"/>
                </a:solidFill>
              </a:rPr>
              <a:t> use sympathomimetic decongestants with </a:t>
            </a:r>
            <a:r>
              <a:rPr lang="en-US" sz="1125" b="1" dirty="0">
                <a:solidFill>
                  <a:srgbClr val="9F1239"/>
                </a:solidFill>
              </a:rPr>
              <a:t>MAO Inhibitors</a:t>
            </a:r>
            <a:r>
              <a:rPr lang="en-US" sz="1125" dirty="0">
                <a:solidFill>
                  <a:srgbClr val="9F1239"/>
                </a:solidFill>
              </a:rPr>
              <a:t> (e.g., Selegiline, Phenelzine). This combination carries a severe risk of </a:t>
            </a:r>
            <a:r>
              <a:rPr lang="en-US" sz="1125" b="1" dirty="0">
                <a:solidFill>
                  <a:srgbClr val="9F1239"/>
                </a:solidFill>
              </a:rPr>
              <a:t>Hypertensive Crisis</a:t>
            </a:r>
            <a:r>
              <a:rPr lang="en-US" sz="1125" dirty="0">
                <a:solidFill>
                  <a:srgbClr val="9F1239"/>
                </a:solidFill>
              </a:rPr>
              <a:t>.</a:t>
            </a:r>
            <a:endParaRPr lang="en-US" sz="1125" dirty="0"/>
          </a:p>
        </p:txBody>
      </p:sp>
      <p:sp>
        <p:nvSpPr>
          <p:cNvPr id="32" name="SK-8-text-31"/>
          <p:cNvSpPr/>
          <p:nvPr/>
        </p:nvSpPr>
        <p:spPr>
          <a:xfrm>
            <a:off x="6265664" y="2271713"/>
            <a:ext cx="5926336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E293B"/>
                </a:solidFill>
              </a:rPr>
              <a:t>Antibiotic Selection (5-Day Course)</a:t>
            </a:r>
            <a:endParaRPr lang="en-US" sz="1500" dirty="0"/>
          </a:p>
        </p:txBody>
      </p:sp>
      <p:sp>
        <p:nvSpPr>
          <p:cNvPr id="33" name="SK-8-text-32"/>
          <p:cNvSpPr/>
          <p:nvPr/>
        </p:nvSpPr>
        <p:spPr>
          <a:xfrm>
            <a:off x="6075164" y="2709863"/>
            <a:ext cx="1215330" cy="4048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64748B"/>
                </a:solidFill>
              </a:rPr>
              <a:t>Scenario</a:t>
            </a:r>
            <a:endParaRPr lang="en-US" sz="1125" dirty="0"/>
          </a:p>
        </p:txBody>
      </p:sp>
      <p:sp>
        <p:nvSpPr>
          <p:cNvPr id="34" name="SK-8-text-33"/>
          <p:cNvSpPr/>
          <p:nvPr/>
        </p:nvSpPr>
        <p:spPr>
          <a:xfrm>
            <a:off x="7519095" y="2709863"/>
            <a:ext cx="3949005" cy="4048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64748B"/>
                </a:solidFill>
              </a:rPr>
              <a:t>Drug &amp; Dosage</a:t>
            </a:r>
            <a:endParaRPr lang="en-US" sz="1125" dirty="0"/>
          </a:p>
        </p:txBody>
      </p:sp>
      <p:sp>
        <p:nvSpPr>
          <p:cNvPr id="35" name="SK-8-text-34"/>
          <p:cNvSpPr/>
          <p:nvPr/>
        </p:nvSpPr>
        <p:spPr>
          <a:xfrm>
            <a:off x="6075164" y="3336131"/>
            <a:ext cx="1714500" cy="161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1E293B"/>
                </a:solidFill>
              </a:rPr>
              <a:t>First-line</a:t>
            </a:r>
            <a:endParaRPr lang="en-US" sz="1125" dirty="0"/>
          </a:p>
        </p:txBody>
      </p:sp>
      <p:sp>
        <p:nvSpPr>
          <p:cNvPr id="36" name="SK-8-text-35"/>
          <p:cNvSpPr/>
          <p:nvPr/>
        </p:nvSpPr>
        <p:spPr>
          <a:xfrm>
            <a:off x="7519095" y="3114675"/>
            <a:ext cx="3949005" cy="619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1E293B"/>
                </a:solidFill>
              </a:rPr>
              <a:t>Phenoxymethylpenicillin 500mg QDS
or Amoxicillin 500mg TDS</a:t>
            </a:r>
            <a:endParaRPr lang="en-US" sz="1125" dirty="0"/>
          </a:p>
        </p:txBody>
      </p:sp>
      <p:sp>
        <p:nvSpPr>
          <p:cNvPr id="37" name="SK-8-text-36"/>
          <p:cNvSpPr/>
          <p:nvPr/>
        </p:nvSpPr>
        <p:spPr>
          <a:xfrm>
            <a:off x="6075164" y="3848100"/>
            <a:ext cx="3086100" cy="161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1E293B"/>
                </a:solidFill>
              </a:rPr>
              <a:t>Penicillin Allergy</a:t>
            </a:r>
            <a:endParaRPr lang="en-US" sz="1125" dirty="0"/>
          </a:p>
        </p:txBody>
      </p:sp>
      <p:sp>
        <p:nvSpPr>
          <p:cNvPr id="38" name="SK-8-text-37"/>
          <p:cNvSpPr/>
          <p:nvPr/>
        </p:nvSpPr>
        <p:spPr>
          <a:xfrm>
            <a:off x="7519095" y="3733800"/>
            <a:ext cx="4672905" cy="4048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1E293B"/>
                </a:solidFill>
              </a:rPr>
              <a:t>Doxycycline 200mg (Day 1), then 100mg daily (Adults only)</a:t>
            </a:r>
            <a:endParaRPr lang="en-US" sz="1125" dirty="0"/>
          </a:p>
        </p:txBody>
      </p:sp>
      <p:sp>
        <p:nvSpPr>
          <p:cNvPr id="39" name="SK-8-text-38"/>
          <p:cNvSpPr/>
          <p:nvPr/>
        </p:nvSpPr>
        <p:spPr>
          <a:xfrm>
            <a:off x="6337102" y="4395788"/>
            <a:ext cx="5316736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7C3AED"/>
                </a:solidFill>
              </a:rPr>
              <a:t>AKT / CLINICAL PEARL</a:t>
            </a:r>
            <a:endParaRPr lang="en-US" sz="1050" dirty="0"/>
          </a:p>
        </p:txBody>
      </p:sp>
      <p:sp>
        <p:nvSpPr>
          <p:cNvPr id="40" name="SK-8-text-39"/>
          <p:cNvSpPr/>
          <p:nvPr/>
        </p:nvSpPr>
        <p:spPr>
          <a:xfrm>
            <a:off x="6113264" y="4633913"/>
            <a:ext cx="5316736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u="sng" dirty="0">
                <a:solidFill>
                  <a:srgbClr val="E11D48"/>
                </a:solidFill>
              </a:rPr>
              <a:t>DO NOT USE ERYTHROMYCIN</a:t>
            </a:r>
            <a:r>
              <a:rPr lang="en-US" sz="1125" dirty="0">
                <a:solidFill>
                  <a:srgbClr val="4C1D95"/>
                </a:solidFill>
              </a:rPr>
              <a:t> for sinusitis. It lacks coverage for </a:t>
            </a:r>
            <a:r>
              <a:rPr lang="en-US" sz="1125" i="1" dirty="0">
                <a:solidFill>
                  <a:srgbClr val="4C1D95"/>
                </a:solidFill>
              </a:rPr>
              <a:t>H. influenzae</a:t>
            </a:r>
            <a:r>
              <a:rPr lang="en-US" sz="1125" dirty="0">
                <a:solidFill>
                  <a:srgbClr val="4C1D95"/>
                </a:solidFill>
              </a:rPr>
              <a:t>, which accounts for ~21% of bacterial cases.</a:t>
            </a:r>
            <a:endParaRPr lang="en-US" sz="1125" dirty="0"/>
          </a:p>
        </p:txBody>
      </p:sp>
      <p:sp>
        <p:nvSpPr>
          <p:cNvPr id="41" name="SK-8-text-40"/>
          <p:cNvSpPr/>
          <p:nvPr/>
        </p:nvSpPr>
        <p:spPr>
          <a:xfrm>
            <a:off x="6198989" y="5319713"/>
            <a:ext cx="5993011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64748B"/>
                </a:solidFill>
              </a:rPr>
              <a:t>NICE NG79 recommends a 5-day course to balance efficacy and stewardship.</a:t>
            </a:r>
            <a:endParaRPr lang="en-US" sz="10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228600"/>
            <a:ext cx="11430000" cy="853380"/>
          </a:xfrm>
          <a:prstGeom prst="rect">
            <a:avLst/>
          </a:prstGeom>
        </p:spPr>
      </p:pic>
      <p:pic>
        <p:nvPicPr>
          <p:cNvPr id="4" name="SK-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310580"/>
            <a:ext cx="5572125" cy="2624138"/>
          </a:xfrm>
          <a:prstGeom prst="rect">
            <a:avLst/>
          </a:prstGeom>
        </p:spPr>
      </p:pic>
      <p:pic>
        <p:nvPicPr>
          <p:cNvPr id="5" name="SK-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491555"/>
            <a:ext cx="5114925" cy="438150"/>
          </a:xfrm>
          <a:prstGeom prst="rect">
            <a:avLst/>
          </a:prstGeom>
        </p:spPr>
      </p:pic>
      <p:pic>
        <p:nvPicPr>
          <p:cNvPr id="6" name="SK-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491555"/>
            <a:ext cx="342900" cy="342900"/>
          </a:xfrm>
          <a:prstGeom prst="rect">
            <a:avLst/>
          </a:prstGeom>
        </p:spPr>
      </p:pic>
      <p:pic>
        <p:nvPicPr>
          <p:cNvPr id="7" name="SK-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9847" y="1581150"/>
            <a:ext cx="202406" cy="163711"/>
          </a:xfrm>
          <a:prstGeom prst="rect">
            <a:avLst/>
          </a:prstGeom>
        </p:spPr>
      </p:pic>
      <p:pic>
        <p:nvPicPr>
          <p:cNvPr id="8" name="SK-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2082105"/>
            <a:ext cx="5114925" cy="338138"/>
          </a:xfrm>
          <a:prstGeom prst="rect">
            <a:avLst/>
          </a:prstGeom>
        </p:spPr>
      </p:pic>
      <p:pic>
        <p:nvPicPr>
          <p:cNvPr id="9" name="SK-9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2525018"/>
            <a:ext cx="83344" cy="83344"/>
          </a:xfrm>
          <a:prstGeom prst="rect">
            <a:avLst/>
          </a:prstGeom>
        </p:spPr>
      </p:pic>
      <p:pic>
        <p:nvPicPr>
          <p:cNvPr id="10" name="SK-9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3058418"/>
            <a:ext cx="83344" cy="83344"/>
          </a:xfrm>
          <a:prstGeom prst="rect">
            <a:avLst/>
          </a:prstGeom>
        </p:spPr>
      </p:pic>
      <p:pic>
        <p:nvPicPr>
          <p:cNvPr id="11" name="SK-9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9600" y="3582293"/>
            <a:ext cx="83344" cy="72926"/>
          </a:xfrm>
          <a:prstGeom prst="rect">
            <a:avLst/>
          </a:prstGeom>
        </p:spPr>
      </p:pic>
      <p:pic>
        <p:nvPicPr>
          <p:cNvPr id="12" name="SK-9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81000" y="4125218"/>
            <a:ext cx="5572125" cy="2427982"/>
          </a:xfrm>
          <a:prstGeom prst="rect">
            <a:avLst/>
          </a:prstGeom>
        </p:spPr>
      </p:pic>
      <p:pic>
        <p:nvPicPr>
          <p:cNvPr id="13" name="SK-9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09600" y="4306193"/>
            <a:ext cx="5114925" cy="438150"/>
          </a:xfrm>
          <a:prstGeom prst="rect">
            <a:avLst/>
          </a:prstGeom>
        </p:spPr>
      </p:pic>
      <p:pic>
        <p:nvPicPr>
          <p:cNvPr id="14" name="SK-9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09600" y="4306193"/>
            <a:ext cx="342900" cy="342900"/>
          </a:xfrm>
          <a:prstGeom prst="rect">
            <a:avLst/>
          </a:prstGeom>
        </p:spPr>
      </p:pic>
      <p:pic>
        <p:nvPicPr>
          <p:cNvPr id="15" name="SK-9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79847" y="4395788"/>
            <a:ext cx="202406" cy="163711"/>
          </a:xfrm>
          <a:prstGeom prst="rect">
            <a:avLst/>
          </a:prstGeom>
        </p:spPr>
      </p:pic>
      <p:pic>
        <p:nvPicPr>
          <p:cNvPr id="16" name="SK-9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09600" y="4925318"/>
            <a:ext cx="83344" cy="72926"/>
          </a:xfrm>
          <a:prstGeom prst="rect">
            <a:avLst/>
          </a:prstGeom>
        </p:spPr>
      </p:pic>
      <p:pic>
        <p:nvPicPr>
          <p:cNvPr id="17" name="SK-9-img-16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5458718"/>
            <a:ext cx="83344" cy="83344"/>
          </a:xfrm>
          <a:prstGeom prst="rect">
            <a:avLst/>
          </a:prstGeom>
        </p:spPr>
      </p:pic>
      <p:pic>
        <p:nvPicPr>
          <p:cNvPr id="18" name="SK-9-img-17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9600" y="5982593"/>
            <a:ext cx="83344" cy="72926"/>
          </a:xfrm>
          <a:prstGeom prst="rect">
            <a:avLst/>
          </a:prstGeom>
        </p:spPr>
      </p:pic>
      <p:pic>
        <p:nvPicPr>
          <p:cNvPr id="19" name="SK-9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238875" y="1310580"/>
            <a:ext cx="5572125" cy="2526060"/>
          </a:xfrm>
          <a:prstGeom prst="rect">
            <a:avLst/>
          </a:prstGeom>
        </p:spPr>
      </p:pic>
      <p:pic>
        <p:nvPicPr>
          <p:cNvPr id="20" name="SK-9-img-19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67475" y="1491555"/>
            <a:ext cx="5114925" cy="438150"/>
          </a:xfrm>
          <a:prstGeom prst="rect">
            <a:avLst/>
          </a:prstGeom>
        </p:spPr>
      </p:pic>
      <p:pic>
        <p:nvPicPr>
          <p:cNvPr id="21" name="SK-9-img-2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67475" y="1491555"/>
            <a:ext cx="342900" cy="342900"/>
          </a:xfrm>
          <a:prstGeom prst="rect">
            <a:avLst/>
          </a:prstGeom>
        </p:spPr>
      </p:pic>
      <p:pic>
        <p:nvPicPr>
          <p:cNvPr id="22" name="SK-9-img-21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537722" y="1581150"/>
            <a:ext cx="202406" cy="163711"/>
          </a:xfrm>
          <a:prstGeom prst="rect">
            <a:avLst/>
          </a:prstGeom>
        </p:spPr>
      </p:pic>
      <p:pic>
        <p:nvPicPr>
          <p:cNvPr id="23" name="SK-9-img-22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67475" y="2110680"/>
            <a:ext cx="83344" cy="72926"/>
          </a:xfrm>
          <a:prstGeom prst="rect">
            <a:avLst/>
          </a:prstGeom>
        </p:spPr>
      </p:pic>
      <p:pic>
        <p:nvPicPr>
          <p:cNvPr id="24" name="SK-9-img-23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67475" y="2634555"/>
            <a:ext cx="83344" cy="72926"/>
          </a:xfrm>
          <a:prstGeom prst="rect">
            <a:avLst/>
          </a:prstGeom>
        </p:spPr>
      </p:pic>
      <p:pic>
        <p:nvPicPr>
          <p:cNvPr id="25" name="SK-9-img-24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67475" y="3158430"/>
            <a:ext cx="83344" cy="72926"/>
          </a:xfrm>
          <a:prstGeom prst="rect">
            <a:avLst/>
          </a:prstGeom>
        </p:spPr>
      </p:pic>
      <p:pic>
        <p:nvPicPr>
          <p:cNvPr id="26" name="SK-9-img-25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238875" y="4027140"/>
            <a:ext cx="5572125" cy="2526060"/>
          </a:xfrm>
          <a:prstGeom prst="rect">
            <a:avLst/>
          </a:prstGeom>
        </p:spPr>
      </p:pic>
      <p:pic>
        <p:nvPicPr>
          <p:cNvPr id="27" name="SK-9-img-26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67475" y="4208115"/>
            <a:ext cx="5114925" cy="438150"/>
          </a:xfrm>
          <a:prstGeom prst="rect">
            <a:avLst/>
          </a:prstGeom>
        </p:spPr>
      </p:pic>
      <p:pic>
        <p:nvPicPr>
          <p:cNvPr id="28" name="SK-9-img-27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467475" y="4208115"/>
            <a:ext cx="342900" cy="342900"/>
          </a:xfrm>
          <a:prstGeom prst="rect">
            <a:avLst/>
          </a:prstGeom>
        </p:spPr>
      </p:pic>
      <p:pic>
        <p:nvPicPr>
          <p:cNvPr id="29" name="SK-9-img-28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537722" y="4297710"/>
            <a:ext cx="202406" cy="163711"/>
          </a:xfrm>
          <a:prstGeom prst="rect">
            <a:avLst/>
          </a:prstGeom>
        </p:spPr>
      </p:pic>
      <p:pic>
        <p:nvPicPr>
          <p:cNvPr id="30" name="SK-9-img-29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467475" y="4827240"/>
            <a:ext cx="83344" cy="83344"/>
          </a:xfrm>
          <a:prstGeom prst="rect">
            <a:avLst/>
          </a:prstGeom>
        </p:spPr>
      </p:pic>
      <p:pic>
        <p:nvPicPr>
          <p:cNvPr id="31" name="SK-9-img-30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467475" y="5351115"/>
            <a:ext cx="83344" cy="83344"/>
          </a:xfrm>
          <a:prstGeom prst="rect">
            <a:avLst/>
          </a:prstGeom>
        </p:spPr>
      </p:pic>
      <p:pic>
        <p:nvPicPr>
          <p:cNvPr id="32" name="SK-9-img-31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467475" y="5874990"/>
            <a:ext cx="83344" cy="72926"/>
          </a:xfrm>
          <a:prstGeom prst="rect">
            <a:avLst/>
          </a:prstGeom>
        </p:spPr>
      </p:pic>
      <p:sp>
        <p:nvSpPr>
          <p:cNvPr id="33" name="SK-9-text-32"/>
          <p:cNvSpPr/>
          <p:nvPr/>
        </p:nvSpPr>
        <p:spPr>
          <a:xfrm>
            <a:off x="762000" y="381000"/>
            <a:ext cx="10561320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0D9488"/>
                </a:solidFill>
              </a:rPr>
              <a:t>Chronic Rhinosinusitis Management</a:t>
            </a:r>
            <a:endParaRPr lang="en-US" sz="2100" dirty="0"/>
          </a:p>
        </p:txBody>
      </p:sp>
      <p:sp>
        <p:nvSpPr>
          <p:cNvPr id="34" name="SK-9-text-33"/>
          <p:cNvSpPr/>
          <p:nvPr/>
        </p:nvSpPr>
        <p:spPr>
          <a:xfrm>
            <a:off x="762000" y="729555"/>
            <a:ext cx="49606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kern="0" spc="60" dirty="0">
                <a:solidFill>
                  <a:srgbClr val="64748B"/>
                </a:solidFill>
              </a:rPr>
              <a:t>CLINICAL GUIDANCE &amp; PRESCRIBING</a:t>
            </a:r>
            <a:endParaRPr lang="en-US" sz="1050" dirty="0"/>
          </a:p>
        </p:txBody>
      </p:sp>
      <p:sp>
        <p:nvSpPr>
          <p:cNvPr id="35" name="SK-9-text-34"/>
          <p:cNvSpPr/>
          <p:nvPr/>
        </p:nvSpPr>
        <p:spPr>
          <a:xfrm>
            <a:off x="1066800" y="1534418"/>
            <a:ext cx="74066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334155"/>
                </a:solidFill>
              </a:rPr>
              <a:t>Initial Medical Trial (Primary Care)</a:t>
            </a:r>
            <a:endParaRPr lang="en-US" sz="1350" dirty="0"/>
          </a:p>
        </p:txBody>
      </p:sp>
      <p:sp>
        <p:nvSpPr>
          <p:cNvPr id="36" name="SK-9-text-35"/>
          <p:cNvSpPr/>
          <p:nvPr/>
        </p:nvSpPr>
        <p:spPr>
          <a:xfrm>
            <a:off x="800100" y="2082105"/>
            <a:ext cx="4733925" cy="3381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475569"/>
                </a:solidFill>
              </a:rPr>
              <a:t>Criterion: Symptoms &gt; 12 Weeks</a:t>
            </a:r>
            <a:endParaRPr lang="en-US" sz="975" dirty="0"/>
          </a:p>
        </p:txBody>
      </p:sp>
      <p:sp>
        <p:nvSpPr>
          <p:cNvPr id="37" name="SK-9-text-36"/>
          <p:cNvSpPr/>
          <p:nvPr/>
        </p:nvSpPr>
        <p:spPr>
          <a:xfrm>
            <a:off x="807244" y="2496443"/>
            <a:ext cx="4917281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D9488"/>
                </a:solidFill>
              </a:rPr>
              <a:t>High-dose INCS:</a:t>
            </a:r>
            <a:r>
              <a:rPr lang="en-US" sz="1050" dirty="0">
                <a:solidFill>
                  <a:srgbClr val="1E293B"/>
                </a:solidFill>
              </a:rPr>
              <a:t> Mometasone spray </a:t>
            </a:r>
            <a:r>
              <a:rPr lang="en-US" sz="900" b="1" dirty="0">
                <a:solidFill>
                  <a:srgbClr val="475569"/>
                </a:solidFill>
                <a:highlight>
                  <a:srgbClr val="F1F5F9"/>
                </a:highlight>
              </a:rPr>
              <a:t>400 mcg daily</a:t>
            </a:r>
            <a:r>
              <a:rPr lang="en-US" sz="1050" dirty="0">
                <a:solidFill>
                  <a:srgbClr val="1E293B"/>
                </a:solidFill>
              </a:rPr>
              <a:t>. Evidence shows 73% improvement vs placebo.</a:t>
            </a:r>
            <a:endParaRPr lang="en-US" sz="1050" dirty="0"/>
          </a:p>
        </p:txBody>
      </p:sp>
      <p:sp>
        <p:nvSpPr>
          <p:cNvPr id="38" name="SK-9-text-37"/>
          <p:cNvSpPr/>
          <p:nvPr/>
        </p:nvSpPr>
        <p:spPr>
          <a:xfrm>
            <a:off x="807244" y="3029843"/>
            <a:ext cx="4917281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D9488"/>
                </a:solidFill>
              </a:rPr>
              <a:t>Saline Irrigation:</a:t>
            </a:r>
            <a:r>
              <a:rPr lang="en-US" sz="1050" dirty="0">
                <a:solidFill>
                  <a:srgbClr val="1E293B"/>
                </a:solidFill>
              </a:rPr>
              <a:t> Improves QoL, reduces symptoms, and decreases overall antibiotic demand.</a:t>
            </a:r>
            <a:endParaRPr lang="en-US" sz="1050" dirty="0"/>
          </a:p>
        </p:txBody>
      </p:sp>
      <p:sp>
        <p:nvSpPr>
          <p:cNvPr id="39" name="SK-9-text-38"/>
          <p:cNvSpPr/>
          <p:nvPr/>
        </p:nvSpPr>
        <p:spPr>
          <a:xfrm>
            <a:off x="807244" y="3553718"/>
            <a:ext cx="11384756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D9488"/>
                </a:solidFill>
              </a:rPr>
              <a:t>Steroid Flare:</a:t>
            </a:r>
            <a:r>
              <a:rPr lang="en-US" sz="1050" dirty="0">
                <a:solidFill>
                  <a:srgbClr val="1E293B"/>
                </a:solidFill>
              </a:rPr>
              <a:t> Short course oral steroids indicated for acute nasal polyp flares.</a:t>
            </a:r>
            <a:endParaRPr lang="en-US" sz="1050" dirty="0"/>
          </a:p>
        </p:txBody>
      </p:sp>
      <p:sp>
        <p:nvSpPr>
          <p:cNvPr id="40" name="SK-9-text-39"/>
          <p:cNvSpPr/>
          <p:nvPr/>
        </p:nvSpPr>
        <p:spPr>
          <a:xfrm>
            <a:off x="1066800" y="4349055"/>
            <a:ext cx="57607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334155"/>
                </a:solidFill>
              </a:rPr>
              <a:t>Extended Antibiotic Strategy</a:t>
            </a:r>
            <a:endParaRPr lang="en-US" sz="1350" dirty="0"/>
          </a:p>
        </p:txBody>
      </p:sp>
      <p:sp>
        <p:nvSpPr>
          <p:cNvPr id="41" name="SK-9-text-40"/>
          <p:cNvSpPr/>
          <p:nvPr/>
        </p:nvSpPr>
        <p:spPr>
          <a:xfrm>
            <a:off x="807244" y="4896743"/>
            <a:ext cx="4917281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7C3AED"/>
                </a:solidFill>
              </a:rPr>
              <a:t>Long-course Trial:</a:t>
            </a:r>
            <a:r>
              <a:rPr lang="en-US" sz="1050" dirty="0">
                <a:solidFill>
                  <a:srgbClr val="1E293B"/>
                </a:solidFill>
              </a:rPr>
              <a:t> Consider </a:t>
            </a:r>
            <a:r>
              <a:rPr lang="en-US" sz="900" b="1" dirty="0">
                <a:solidFill>
                  <a:srgbClr val="475569"/>
                </a:solidFill>
                <a:highlight>
                  <a:srgbClr val="F1F5F9"/>
                </a:highlight>
              </a:rPr>
              <a:t>3-month course</a:t>
            </a:r>
            <a:r>
              <a:rPr lang="en-US" sz="1050" dirty="0">
                <a:solidFill>
                  <a:srgbClr val="1E293B"/>
                </a:solidFill>
              </a:rPr>
              <a:t> for CRS without polyps (unlicensed use).</a:t>
            </a:r>
            <a:endParaRPr lang="en-US" sz="1050" dirty="0"/>
          </a:p>
        </p:txBody>
      </p:sp>
      <p:sp>
        <p:nvSpPr>
          <p:cNvPr id="42" name="SK-9-text-41"/>
          <p:cNvSpPr/>
          <p:nvPr/>
        </p:nvSpPr>
        <p:spPr>
          <a:xfrm>
            <a:off x="807244" y="5430143"/>
            <a:ext cx="4917281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7C3AED"/>
                </a:solidFill>
              </a:rPr>
              <a:t>Choice:</a:t>
            </a:r>
            <a:r>
              <a:rPr lang="en-US" sz="1050" dirty="0">
                <a:solidFill>
                  <a:srgbClr val="1E293B"/>
                </a:solidFill>
              </a:rPr>
              <a:t> Co-amoxiclav or Doxycycline. Acts via antibacterial and anti-inflammatory pathways.</a:t>
            </a:r>
            <a:endParaRPr lang="en-US" sz="1050" dirty="0"/>
          </a:p>
        </p:txBody>
      </p:sp>
      <p:sp>
        <p:nvSpPr>
          <p:cNvPr id="43" name="SK-9-text-42"/>
          <p:cNvSpPr/>
          <p:nvPr/>
        </p:nvSpPr>
        <p:spPr>
          <a:xfrm>
            <a:off x="807244" y="5954018"/>
            <a:ext cx="11384756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7C3AED"/>
                </a:solidFill>
              </a:rPr>
              <a:t>Monitoring:</a:t>
            </a:r>
            <a:r>
              <a:rPr lang="en-US" sz="1050" dirty="0">
                <a:solidFill>
                  <a:srgbClr val="1E293B"/>
                </a:solidFill>
              </a:rPr>
              <a:t> Review response at 12 weeks before deciding on ENT referral.</a:t>
            </a:r>
            <a:endParaRPr lang="en-US" sz="1050" dirty="0"/>
          </a:p>
        </p:txBody>
      </p:sp>
      <p:sp>
        <p:nvSpPr>
          <p:cNvPr id="44" name="SK-9-text-43"/>
          <p:cNvSpPr/>
          <p:nvPr/>
        </p:nvSpPr>
        <p:spPr>
          <a:xfrm>
            <a:off x="6924675" y="1534418"/>
            <a:ext cx="43205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334155"/>
                </a:solidFill>
              </a:rPr>
              <a:t>ENT Referral Criteria</a:t>
            </a:r>
            <a:endParaRPr lang="en-US" sz="1350" dirty="0"/>
          </a:p>
        </p:txBody>
      </p:sp>
      <p:sp>
        <p:nvSpPr>
          <p:cNvPr id="45" name="SK-9-text-44"/>
          <p:cNvSpPr/>
          <p:nvPr/>
        </p:nvSpPr>
        <p:spPr>
          <a:xfrm>
            <a:off x="6665119" y="2082105"/>
            <a:ext cx="4917281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E11D48"/>
                </a:solidFill>
              </a:rPr>
              <a:t>Persistent Symptoms:</a:t>
            </a:r>
            <a:r>
              <a:rPr lang="en-US" sz="1050" dirty="0">
                <a:solidFill>
                  <a:srgbClr val="1E293B"/>
                </a:solidFill>
              </a:rPr>
              <a:t> Failed medical management in primary care exceeding 12 weeks.</a:t>
            </a:r>
            <a:endParaRPr lang="en-US" sz="1050" dirty="0"/>
          </a:p>
        </p:txBody>
      </p:sp>
      <p:sp>
        <p:nvSpPr>
          <p:cNvPr id="46" name="SK-9-text-45"/>
          <p:cNvSpPr/>
          <p:nvPr/>
        </p:nvSpPr>
        <p:spPr>
          <a:xfrm>
            <a:off x="6665119" y="2605980"/>
            <a:ext cx="4917281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E11D48"/>
                </a:solidFill>
              </a:rPr>
              <a:t>Nasal Polyps:</a:t>
            </a:r>
            <a:r>
              <a:rPr lang="en-US" sz="1050" dirty="0">
                <a:solidFill>
                  <a:srgbClr val="1E293B"/>
                </a:solidFill>
              </a:rPr>
              <a:t> All patients with visible polyps requiring formal assessment or surgery.</a:t>
            </a:r>
            <a:endParaRPr lang="en-US" sz="1050" dirty="0"/>
          </a:p>
        </p:txBody>
      </p:sp>
      <p:sp>
        <p:nvSpPr>
          <p:cNvPr id="47" name="SK-9-text-46"/>
          <p:cNvSpPr/>
          <p:nvPr/>
        </p:nvSpPr>
        <p:spPr>
          <a:xfrm>
            <a:off x="6665119" y="3129855"/>
            <a:ext cx="4917281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E11D48"/>
                </a:solidFill>
              </a:rPr>
              <a:t>Urgent Red Flags:</a:t>
            </a:r>
            <a:r>
              <a:rPr lang="en-US" sz="1050" dirty="0">
                <a:solidFill>
                  <a:srgbClr val="1E293B"/>
                </a:solidFill>
              </a:rPr>
              <a:t> Suspected sinonasal tumour or unilateral bloody discharge (2WW).</a:t>
            </a:r>
            <a:endParaRPr lang="en-US" sz="1050" dirty="0"/>
          </a:p>
        </p:txBody>
      </p:sp>
      <p:sp>
        <p:nvSpPr>
          <p:cNvPr id="48" name="SK-9-text-47"/>
          <p:cNvSpPr/>
          <p:nvPr/>
        </p:nvSpPr>
        <p:spPr>
          <a:xfrm>
            <a:off x="6924675" y="4250978"/>
            <a:ext cx="52673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334155"/>
                </a:solidFill>
              </a:rPr>
              <a:t>Surgical &amp; Specialist Care</a:t>
            </a:r>
            <a:endParaRPr lang="en-US" sz="1350" dirty="0"/>
          </a:p>
        </p:txBody>
      </p:sp>
      <p:sp>
        <p:nvSpPr>
          <p:cNvPr id="49" name="SK-9-text-48"/>
          <p:cNvSpPr/>
          <p:nvPr/>
        </p:nvSpPr>
        <p:spPr>
          <a:xfrm>
            <a:off x="6665119" y="4798665"/>
            <a:ext cx="4917281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7C3AED"/>
                </a:solidFill>
              </a:rPr>
              <a:t>FESS:</a:t>
            </a:r>
            <a:r>
              <a:rPr lang="en-US" sz="1050" dirty="0">
                <a:solidFill>
                  <a:srgbClr val="1E293B"/>
                </a:solidFill>
              </a:rPr>
              <a:t> Functional Endoscopic Sinus Surgery for refractory cases or anatomical obstructions.</a:t>
            </a:r>
            <a:endParaRPr lang="en-US" sz="1050" dirty="0"/>
          </a:p>
        </p:txBody>
      </p:sp>
      <p:sp>
        <p:nvSpPr>
          <p:cNvPr id="50" name="SK-9-text-49"/>
          <p:cNvSpPr/>
          <p:nvPr/>
        </p:nvSpPr>
        <p:spPr>
          <a:xfrm>
            <a:off x="6665119" y="5322540"/>
            <a:ext cx="4917281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7C3AED"/>
                </a:solidFill>
              </a:rPr>
              <a:t>Samter's Triad:</a:t>
            </a:r>
            <a:r>
              <a:rPr lang="en-US" sz="1050" dirty="0">
                <a:solidFill>
                  <a:srgbClr val="1E293B"/>
                </a:solidFill>
              </a:rPr>
              <a:t> Identifying Aspirin sensitivity + Polyps + Asthma for specialist management.</a:t>
            </a:r>
            <a:endParaRPr lang="en-US" sz="1050" dirty="0"/>
          </a:p>
        </p:txBody>
      </p:sp>
      <p:sp>
        <p:nvSpPr>
          <p:cNvPr id="51" name="SK-9-text-50"/>
          <p:cNvSpPr/>
          <p:nvPr/>
        </p:nvSpPr>
        <p:spPr>
          <a:xfrm>
            <a:off x="6665119" y="5846415"/>
            <a:ext cx="5526881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7C3AED"/>
                </a:solidFill>
              </a:rPr>
              <a:t>Rare Conditions:</a:t>
            </a:r>
            <a:r>
              <a:rPr lang="en-US" sz="1050" dirty="0">
                <a:solidFill>
                  <a:srgbClr val="1E293B"/>
                </a:solidFill>
              </a:rPr>
              <a:t> Screens for Cystic Fibrosis or Primary Ciliary Dyskinesia (PCD).</a:t>
            </a:r>
            <a:endParaRPr lang="en-US" sz="10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2228</Words>
  <Application>Microsoft Office PowerPoint</Application>
  <PresentationFormat>Widescreen</PresentationFormat>
  <Paragraphs>271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Roboto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2</cp:revision>
  <dcterms:created xsi:type="dcterms:W3CDTF">2026-05-08T20:01:18Z</dcterms:created>
  <dcterms:modified xsi:type="dcterms:W3CDTF">2026-05-15T17:59:36Z</dcterms:modified>
</cp:coreProperties>
</file>