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7777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13" Type="http://schemas.openxmlformats.org/officeDocument/2006/relationships/image" Target="../media/image132.png"/><Relationship Id="rId3" Type="http://schemas.openxmlformats.org/officeDocument/2006/relationships/image" Target="../media/image1.png"/><Relationship Id="rId7" Type="http://schemas.openxmlformats.org/officeDocument/2006/relationships/image" Target="../media/image126.png"/><Relationship Id="rId12" Type="http://schemas.openxmlformats.org/officeDocument/2006/relationships/image" Target="../media/image1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5.png"/><Relationship Id="rId11" Type="http://schemas.openxmlformats.org/officeDocument/2006/relationships/image" Target="../media/image130.png"/><Relationship Id="rId5" Type="http://schemas.openxmlformats.org/officeDocument/2006/relationships/image" Target="../media/image124.png"/><Relationship Id="rId10" Type="http://schemas.openxmlformats.org/officeDocument/2006/relationships/image" Target="../media/image129.png"/><Relationship Id="rId4" Type="http://schemas.openxmlformats.org/officeDocument/2006/relationships/image" Target="../media/image23.png"/><Relationship Id="rId9" Type="http://schemas.openxmlformats.org/officeDocument/2006/relationships/image" Target="../media/image128.png"/><Relationship Id="rId14" Type="http://schemas.openxmlformats.org/officeDocument/2006/relationships/image" Target="../media/image13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3" Type="http://schemas.openxmlformats.org/officeDocument/2006/relationships/image" Target="../media/image1.png"/><Relationship Id="rId7" Type="http://schemas.openxmlformats.org/officeDocument/2006/relationships/image" Target="../media/image1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5.png"/><Relationship Id="rId11" Type="http://schemas.openxmlformats.org/officeDocument/2006/relationships/image" Target="../media/image140.png"/><Relationship Id="rId5" Type="http://schemas.openxmlformats.org/officeDocument/2006/relationships/image" Target="../media/image134.png"/><Relationship Id="rId10" Type="http://schemas.openxmlformats.org/officeDocument/2006/relationships/image" Target="../media/image139.png"/><Relationship Id="rId4" Type="http://schemas.openxmlformats.org/officeDocument/2006/relationships/image" Target="../media/image23.png"/><Relationship Id="rId9" Type="http://schemas.openxmlformats.org/officeDocument/2006/relationships/image" Target="../media/image13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png"/><Relationship Id="rId13" Type="http://schemas.openxmlformats.org/officeDocument/2006/relationships/image" Target="../media/image149.png"/><Relationship Id="rId18" Type="http://schemas.openxmlformats.org/officeDocument/2006/relationships/image" Target="../media/image154.png"/><Relationship Id="rId26" Type="http://schemas.openxmlformats.org/officeDocument/2006/relationships/image" Target="../media/image162.png"/><Relationship Id="rId3" Type="http://schemas.openxmlformats.org/officeDocument/2006/relationships/image" Target="../media/image1.png"/><Relationship Id="rId21" Type="http://schemas.openxmlformats.org/officeDocument/2006/relationships/image" Target="../media/image157.png"/><Relationship Id="rId7" Type="http://schemas.openxmlformats.org/officeDocument/2006/relationships/image" Target="../media/image143.png"/><Relationship Id="rId12" Type="http://schemas.openxmlformats.org/officeDocument/2006/relationships/image" Target="../media/image148.png"/><Relationship Id="rId17" Type="http://schemas.openxmlformats.org/officeDocument/2006/relationships/image" Target="../media/image153.png"/><Relationship Id="rId25" Type="http://schemas.openxmlformats.org/officeDocument/2006/relationships/image" Target="../media/image161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52.png"/><Relationship Id="rId20" Type="http://schemas.openxmlformats.org/officeDocument/2006/relationships/image" Target="../media/image15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2.png"/><Relationship Id="rId11" Type="http://schemas.openxmlformats.org/officeDocument/2006/relationships/image" Target="../media/image147.png"/><Relationship Id="rId24" Type="http://schemas.openxmlformats.org/officeDocument/2006/relationships/image" Target="../media/image160.png"/><Relationship Id="rId5" Type="http://schemas.openxmlformats.org/officeDocument/2006/relationships/image" Target="../media/image141.png"/><Relationship Id="rId15" Type="http://schemas.openxmlformats.org/officeDocument/2006/relationships/image" Target="../media/image151.png"/><Relationship Id="rId23" Type="http://schemas.openxmlformats.org/officeDocument/2006/relationships/image" Target="../media/image159.png"/><Relationship Id="rId10" Type="http://schemas.openxmlformats.org/officeDocument/2006/relationships/image" Target="../media/image146.png"/><Relationship Id="rId19" Type="http://schemas.openxmlformats.org/officeDocument/2006/relationships/image" Target="../media/image155.png"/><Relationship Id="rId4" Type="http://schemas.openxmlformats.org/officeDocument/2006/relationships/image" Target="../media/image23.png"/><Relationship Id="rId9" Type="http://schemas.openxmlformats.org/officeDocument/2006/relationships/image" Target="../media/image145.png"/><Relationship Id="rId14" Type="http://schemas.openxmlformats.org/officeDocument/2006/relationships/image" Target="../media/image150.png"/><Relationship Id="rId22" Type="http://schemas.openxmlformats.org/officeDocument/2006/relationships/image" Target="../media/image15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6.png"/><Relationship Id="rId13" Type="http://schemas.openxmlformats.org/officeDocument/2006/relationships/image" Target="../media/image171.png"/><Relationship Id="rId3" Type="http://schemas.openxmlformats.org/officeDocument/2006/relationships/image" Target="../media/image1.png"/><Relationship Id="rId7" Type="http://schemas.openxmlformats.org/officeDocument/2006/relationships/image" Target="../media/image165.png"/><Relationship Id="rId12" Type="http://schemas.openxmlformats.org/officeDocument/2006/relationships/image" Target="../media/image17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4.png"/><Relationship Id="rId11" Type="http://schemas.openxmlformats.org/officeDocument/2006/relationships/image" Target="../media/image169.png"/><Relationship Id="rId5" Type="http://schemas.openxmlformats.org/officeDocument/2006/relationships/image" Target="../media/image163.png"/><Relationship Id="rId15" Type="http://schemas.openxmlformats.org/officeDocument/2006/relationships/image" Target="../media/image173.png"/><Relationship Id="rId10" Type="http://schemas.openxmlformats.org/officeDocument/2006/relationships/image" Target="../media/image168.png"/><Relationship Id="rId4" Type="http://schemas.openxmlformats.org/officeDocument/2006/relationships/image" Target="../media/image23.png"/><Relationship Id="rId9" Type="http://schemas.openxmlformats.org/officeDocument/2006/relationships/image" Target="../media/image167.png"/><Relationship Id="rId14" Type="http://schemas.openxmlformats.org/officeDocument/2006/relationships/image" Target="../media/image17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7.png"/><Relationship Id="rId13" Type="http://schemas.openxmlformats.org/officeDocument/2006/relationships/image" Target="../media/image181.png"/><Relationship Id="rId18" Type="http://schemas.openxmlformats.org/officeDocument/2006/relationships/image" Target="../media/image186.png"/><Relationship Id="rId3" Type="http://schemas.openxmlformats.org/officeDocument/2006/relationships/image" Target="../media/image1.png"/><Relationship Id="rId7" Type="http://schemas.openxmlformats.org/officeDocument/2006/relationships/image" Target="../media/image176.png"/><Relationship Id="rId12" Type="http://schemas.openxmlformats.org/officeDocument/2006/relationships/image" Target="../media/image180.png"/><Relationship Id="rId17" Type="http://schemas.openxmlformats.org/officeDocument/2006/relationships/image" Target="../media/image185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84.png"/><Relationship Id="rId20" Type="http://schemas.openxmlformats.org/officeDocument/2006/relationships/image" Target="../media/image18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5.png"/><Relationship Id="rId11" Type="http://schemas.openxmlformats.org/officeDocument/2006/relationships/image" Target="../media/image179.png"/><Relationship Id="rId5" Type="http://schemas.openxmlformats.org/officeDocument/2006/relationships/image" Target="../media/image174.png"/><Relationship Id="rId15" Type="http://schemas.openxmlformats.org/officeDocument/2006/relationships/image" Target="../media/image183.png"/><Relationship Id="rId10" Type="http://schemas.openxmlformats.org/officeDocument/2006/relationships/image" Target="../media/image178.png"/><Relationship Id="rId19" Type="http://schemas.openxmlformats.org/officeDocument/2006/relationships/image" Target="../media/image187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18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1.png"/><Relationship Id="rId21" Type="http://schemas.openxmlformats.org/officeDocument/2006/relationships/image" Target="../media/image2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image" Target="../media/image1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19" Type="http://schemas.openxmlformats.org/officeDocument/2006/relationships/image" Target="../media/image38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3" Type="http://schemas.openxmlformats.org/officeDocument/2006/relationships/image" Target="../media/image1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5" Type="http://schemas.openxmlformats.org/officeDocument/2006/relationships/image" Target="../media/image49.png"/><Relationship Id="rId10" Type="http://schemas.openxmlformats.org/officeDocument/2006/relationships/image" Target="../media/image44.png"/><Relationship Id="rId4" Type="http://schemas.openxmlformats.org/officeDocument/2006/relationships/image" Target="../media/image23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png"/><Relationship Id="rId18" Type="http://schemas.openxmlformats.org/officeDocument/2006/relationships/image" Target="../media/image64.png"/><Relationship Id="rId3" Type="http://schemas.openxmlformats.org/officeDocument/2006/relationships/image" Target="../media/image1.pn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17" Type="http://schemas.openxmlformats.org/officeDocument/2006/relationships/image" Target="../media/image63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2.png"/><Relationship Id="rId20" Type="http://schemas.openxmlformats.org/officeDocument/2006/relationships/image" Target="../media/image6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5" Type="http://schemas.openxmlformats.org/officeDocument/2006/relationships/image" Target="../media/image61.png"/><Relationship Id="rId10" Type="http://schemas.openxmlformats.org/officeDocument/2006/relationships/image" Target="../media/image56.png"/><Relationship Id="rId19" Type="http://schemas.openxmlformats.org/officeDocument/2006/relationships/image" Target="../media/image65.png"/><Relationship Id="rId4" Type="http://schemas.openxmlformats.org/officeDocument/2006/relationships/image" Target="../media/image23.png"/><Relationship Id="rId9" Type="http://schemas.openxmlformats.org/officeDocument/2006/relationships/image" Target="../media/image55.png"/><Relationship Id="rId14" Type="http://schemas.openxmlformats.org/officeDocument/2006/relationships/image" Target="../media/image6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5.png"/><Relationship Id="rId3" Type="http://schemas.openxmlformats.org/officeDocument/2006/relationships/image" Target="../media/image67.png"/><Relationship Id="rId7" Type="http://schemas.openxmlformats.org/officeDocument/2006/relationships/image" Target="../media/image69.png"/><Relationship Id="rId12" Type="http://schemas.openxmlformats.org/officeDocument/2006/relationships/image" Target="../media/image7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png"/><Relationship Id="rId11" Type="http://schemas.openxmlformats.org/officeDocument/2006/relationships/image" Target="../media/image73.png"/><Relationship Id="rId5" Type="http://schemas.openxmlformats.org/officeDocument/2006/relationships/image" Target="../media/image23.png"/><Relationship Id="rId10" Type="http://schemas.openxmlformats.org/officeDocument/2006/relationships/image" Target="../media/image72.png"/><Relationship Id="rId4" Type="http://schemas.openxmlformats.org/officeDocument/2006/relationships/image" Target="../media/image1.png"/><Relationship Id="rId9" Type="http://schemas.openxmlformats.org/officeDocument/2006/relationships/image" Target="../media/image71.png"/><Relationship Id="rId14" Type="http://schemas.openxmlformats.org/officeDocument/2006/relationships/image" Target="../media/image7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83.png"/><Relationship Id="rId18" Type="http://schemas.openxmlformats.org/officeDocument/2006/relationships/image" Target="../media/image88.png"/><Relationship Id="rId3" Type="http://schemas.openxmlformats.org/officeDocument/2006/relationships/image" Target="../media/image1.png"/><Relationship Id="rId7" Type="http://schemas.openxmlformats.org/officeDocument/2006/relationships/image" Target="../media/image28.png"/><Relationship Id="rId12" Type="http://schemas.openxmlformats.org/officeDocument/2006/relationships/image" Target="../media/image82.png"/><Relationship Id="rId17" Type="http://schemas.openxmlformats.org/officeDocument/2006/relationships/image" Target="../media/image87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8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8.png"/><Relationship Id="rId11" Type="http://schemas.openxmlformats.org/officeDocument/2006/relationships/image" Target="../media/image81.png"/><Relationship Id="rId5" Type="http://schemas.openxmlformats.org/officeDocument/2006/relationships/image" Target="../media/image77.png"/><Relationship Id="rId15" Type="http://schemas.openxmlformats.org/officeDocument/2006/relationships/image" Target="../media/image85.png"/><Relationship Id="rId10" Type="http://schemas.openxmlformats.org/officeDocument/2006/relationships/image" Target="../media/image80.png"/><Relationship Id="rId4" Type="http://schemas.openxmlformats.org/officeDocument/2006/relationships/image" Target="../media/image23.png"/><Relationship Id="rId9" Type="http://schemas.openxmlformats.org/officeDocument/2006/relationships/image" Target="../media/image79.png"/><Relationship Id="rId14" Type="http://schemas.openxmlformats.org/officeDocument/2006/relationships/image" Target="../media/image8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95.png"/><Relationship Id="rId18" Type="http://schemas.openxmlformats.org/officeDocument/2006/relationships/image" Target="../media/image100.png"/><Relationship Id="rId3" Type="http://schemas.openxmlformats.org/officeDocument/2006/relationships/image" Target="../media/image1.png"/><Relationship Id="rId21" Type="http://schemas.openxmlformats.org/officeDocument/2006/relationships/image" Target="../media/image103.png"/><Relationship Id="rId7" Type="http://schemas.openxmlformats.org/officeDocument/2006/relationships/image" Target="../media/image91.png"/><Relationship Id="rId12" Type="http://schemas.openxmlformats.org/officeDocument/2006/relationships/image" Target="../media/image94.png"/><Relationship Id="rId17" Type="http://schemas.openxmlformats.org/officeDocument/2006/relationships/image" Target="../media/image99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98.png"/><Relationship Id="rId20" Type="http://schemas.openxmlformats.org/officeDocument/2006/relationships/image" Target="../media/image10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0.png"/><Relationship Id="rId11" Type="http://schemas.openxmlformats.org/officeDocument/2006/relationships/image" Target="../media/image93.png"/><Relationship Id="rId24" Type="http://schemas.openxmlformats.org/officeDocument/2006/relationships/image" Target="../media/image106.png"/><Relationship Id="rId5" Type="http://schemas.openxmlformats.org/officeDocument/2006/relationships/image" Target="../media/image89.png"/><Relationship Id="rId15" Type="http://schemas.openxmlformats.org/officeDocument/2006/relationships/image" Target="../media/image97.png"/><Relationship Id="rId23" Type="http://schemas.openxmlformats.org/officeDocument/2006/relationships/image" Target="../media/image105.png"/><Relationship Id="rId10" Type="http://schemas.openxmlformats.org/officeDocument/2006/relationships/image" Target="../media/image92.png"/><Relationship Id="rId19" Type="http://schemas.openxmlformats.org/officeDocument/2006/relationships/image" Target="../media/image101.png"/><Relationship Id="rId4" Type="http://schemas.openxmlformats.org/officeDocument/2006/relationships/image" Target="../media/image23.png"/><Relationship Id="rId9" Type="http://schemas.openxmlformats.org/officeDocument/2006/relationships/image" Target="../media/image53.png"/><Relationship Id="rId14" Type="http://schemas.openxmlformats.org/officeDocument/2006/relationships/image" Target="../media/image96.png"/><Relationship Id="rId22" Type="http://schemas.openxmlformats.org/officeDocument/2006/relationships/image" Target="../media/image10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13" Type="http://schemas.openxmlformats.org/officeDocument/2006/relationships/image" Target="../media/image115.png"/><Relationship Id="rId18" Type="http://schemas.openxmlformats.org/officeDocument/2006/relationships/image" Target="../media/image120.png"/><Relationship Id="rId3" Type="http://schemas.openxmlformats.org/officeDocument/2006/relationships/image" Target="../media/image1.png"/><Relationship Id="rId21" Type="http://schemas.openxmlformats.org/officeDocument/2006/relationships/image" Target="../media/image123.png"/><Relationship Id="rId7" Type="http://schemas.openxmlformats.org/officeDocument/2006/relationships/image" Target="../media/image109.png"/><Relationship Id="rId12" Type="http://schemas.openxmlformats.org/officeDocument/2006/relationships/image" Target="../media/image114.png"/><Relationship Id="rId17" Type="http://schemas.openxmlformats.org/officeDocument/2006/relationships/image" Target="../media/image119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18.png"/><Relationship Id="rId20" Type="http://schemas.openxmlformats.org/officeDocument/2006/relationships/image" Target="../media/image1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8.png"/><Relationship Id="rId11" Type="http://schemas.openxmlformats.org/officeDocument/2006/relationships/image" Target="../media/image113.png"/><Relationship Id="rId5" Type="http://schemas.openxmlformats.org/officeDocument/2006/relationships/image" Target="../media/image107.png"/><Relationship Id="rId15" Type="http://schemas.openxmlformats.org/officeDocument/2006/relationships/image" Target="../media/image117.png"/><Relationship Id="rId10" Type="http://schemas.openxmlformats.org/officeDocument/2006/relationships/image" Target="../media/image112.png"/><Relationship Id="rId19" Type="http://schemas.openxmlformats.org/officeDocument/2006/relationships/image" Target="../media/image121.png"/><Relationship Id="rId4" Type="http://schemas.openxmlformats.org/officeDocument/2006/relationships/image" Target="../media/image23.png"/><Relationship Id="rId9" Type="http://schemas.openxmlformats.org/officeDocument/2006/relationships/image" Target="../media/image111.png"/><Relationship Id="rId14" Type="http://schemas.openxmlformats.org/officeDocument/2006/relationships/image" Target="../media/image1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762000"/>
            <a:ext cx="5562600" cy="1910655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434655"/>
            <a:ext cx="5562600" cy="2011561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5600" y="0"/>
            <a:ext cx="5486400" cy="6858000"/>
          </a:xfrm>
          <a:prstGeom prst="rect">
            <a:avLst/>
          </a:prstGeom>
        </p:spPr>
      </p:pic>
      <p:sp>
        <p:nvSpPr>
          <p:cNvPr id="7" name="SK-1-text-6"/>
          <p:cNvSpPr/>
          <p:nvPr/>
        </p:nvSpPr>
        <p:spPr>
          <a:xfrm>
            <a:off x="762000" y="762000"/>
            <a:ext cx="5372100" cy="14248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5610"/>
              </a:lnSpc>
              <a:buNone/>
            </a:pPr>
            <a:r>
              <a:rPr lang="en-US" sz="5100" b="1" dirty="0">
                <a:solidFill>
                  <a:srgbClr val="2C3E50"/>
                </a:solidFill>
              </a:rPr>
              <a:t>Tinnitus in
General Practice</a:t>
            </a:r>
            <a:endParaRPr lang="en-US" sz="5100" dirty="0"/>
          </a:p>
        </p:txBody>
      </p:sp>
      <p:sp>
        <p:nvSpPr>
          <p:cNvPr id="8" name="SK-1-text-7"/>
          <p:cNvSpPr/>
          <p:nvPr/>
        </p:nvSpPr>
        <p:spPr>
          <a:xfrm>
            <a:off x="571500" y="276225"/>
            <a:ext cx="5861957" cy="342900"/>
          </a:xfrm>
          <a:prstGeom prst="rect">
            <a:avLst/>
          </a:prstGeom>
          <a:solidFill>
            <a:schemeClr val="accent2"/>
          </a:solidFill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120" dirty="0">
                <a:solidFill>
                  <a:schemeClr val="bg1"/>
                </a:solidFill>
              </a:rPr>
              <a:t>BRADFORD VTS TEACHING DECK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9" name="SK-1-text-8"/>
          <p:cNvSpPr/>
          <p:nvPr/>
        </p:nvSpPr>
        <p:spPr>
          <a:xfrm>
            <a:off x="857250" y="3720405"/>
            <a:ext cx="939546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• Updated to </a:t>
            </a:r>
            <a:r>
              <a:rPr lang="en-US" sz="1350" b="1" dirty="0">
                <a:solidFill>
                  <a:srgbClr val="2C3E50"/>
                </a:solidFill>
              </a:rPr>
              <a:t>NICE NG155</a:t>
            </a:r>
            <a:r>
              <a:rPr lang="en-US" sz="1350" dirty="0">
                <a:solidFill>
                  <a:srgbClr val="2C3E50"/>
                </a:solidFill>
              </a:rPr>
              <a:t> (2020) &amp; NICE CKS</a:t>
            </a:r>
            <a:endParaRPr lang="en-US" sz="1350" dirty="0"/>
          </a:p>
        </p:txBody>
      </p:sp>
      <p:sp>
        <p:nvSpPr>
          <p:cNvPr id="10" name="SK-1-text-9"/>
          <p:cNvSpPr/>
          <p:nvPr/>
        </p:nvSpPr>
        <p:spPr>
          <a:xfrm>
            <a:off x="857250" y="4070896"/>
            <a:ext cx="905256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• Clinical Assessment &amp; Ototoxic Drug Review</a:t>
            </a:r>
            <a:endParaRPr lang="en-US" sz="1350" dirty="0"/>
          </a:p>
        </p:txBody>
      </p:sp>
      <p:sp>
        <p:nvSpPr>
          <p:cNvPr id="11" name="SK-1-text-10"/>
          <p:cNvSpPr/>
          <p:nvPr/>
        </p:nvSpPr>
        <p:spPr>
          <a:xfrm>
            <a:off x="857250" y="4421386"/>
            <a:ext cx="966978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• Management: Sound Therapy, CBT &amp; Hearing Aids</a:t>
            </a:r>
            <a:endParaRPr lang="en-US" sz="1350" dirty="0"/>
          </a:p>
        </p:txBody>
      </p:sp>
      <p:sp>
        <p:nvSpPr>
          <p:cNvPr id="12" name="SK-1-text-11"/>
          <p:cNvSpPr/>
          <p:nvPr/>
        </p:nvSpPr>
        <p:spPr>
          <a:xfrm>
            <a:off x="857250" y="4771876"/>
            <a:ext cx="1110996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• Referral Pathways: Unilateral, Pulsatile &amp; Red Flags</a:t>
            </a:r>
            <a:endParaRPr lang="en-US" sz="1350" dirty="0"/>
          </a:p>
        </p:txBody>
      </p:sp>
      <p:sp>
        <p:nvSpPr>
          <p:cNvPr id="13" name="SK-1-text-12"/>
          <p:cNvSpPr/>
          <p:nvPr/>
        </p:nvSpPr>
        <p:spPr>
          <a:xfrm>
            <a:off x="571500" y="5476875"/>
            <a:ext cx="55626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kern="0" spc="60" dirty="0">
                <a:solidFill>
                  <a:srgbClr val="C0392B"/>
                </a:solidFill>
              </a:rPr>
              <a:t>AKT &amp; SCA EXAM PEARLS INCLUDED</a:t>
            </a:r>
            <a:endParaRPr lang="en-US" sz="1200" dirty="0"/>
          </a:p>
        </p:txBody>
      </p:sp>
      <p:sp>
        <p:nvSpPr>
          <p:cNvPr id="14" name="SK-1-text-13"/>
          <p:cNvSpPr/>
          <p:nvPr/>
        </p:nvSpPr>
        <p:spPr>
          <a:xfrm>
            <a:off x="571500" y="5895975"/>
            <a:ext cx="73075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F8C8D"/>
                </a:solidFill>
              </a:rPr>
              <a:t>Current Guideline Review | Updated May 2026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38125"/>
            <a:ext cx="11430000" cy="512415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83915"/>
            <a:ext cx="11430000" cy="542925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284387"/>
            <a:ext cx="214313" cy="175320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912590"/>
            <a:ext cx="3651200" cy="3621435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68401" y="3002607"/>
            <a:ext cx="476250" cy="381000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70325" y="1912590"/>
            <a:ext cx="3651200" cy="3621435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57726" y="3002607"/>
            <a:ext cx="476250" cy="381000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59651" y="1912590"/>
            <a:ext cx="3651200" cy="3621435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747052" y="3002607"/>
            <a:ext cx="476250" cy="381000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1000" y="5915025"/>
            <a:ext cx="11430000" cy="561975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9125" y="6057900"/>
            <a:ext cx="885825" cy="276225"/>
          </a:xfrm>
          <a:prstGeom prst="rect">
            <a:avLst/>
          </a:prstGeom>
        </p:spPr>
      </p:pic>
      <p:sp>
        <p:nvSpPr>
          <p:cNvPr id="15" name="SK-10-text-14"/>
          <p:cNvSpPr/>
          <p:nvPr/>
        </p:nvSpPr>
        <p:spPr>
          <a:xfrm>
            <a:off x="523875" y="238125"/>
            <a:ext cx="11287125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Ineffective Treatments to Avoid</a:t>
            </a:r>
            <a:endParaRPr lang="en-US" sz="1800" dirty="0"/>
          </a:p>
        </p:txBody>
      </p:sp>
      <p:sp>
        <p:nvSpPr>
          <p:cNvPr id="16" name="SK-10-text-15"/>
          <p:cNvSpPr/>
          <p:nvPr/>
        </p:nvSpPr>
        <p:spPr>
          <a:xfrm>
            <a:off x="523875" y="550515"/>
            <a:ext cx="11287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16A085"/>
                </a:solidFill>
              </a:rPr>
              <a:t>NICE NG155 &amp; AKT EXAM FOCUS</a:t>
            </a:r>
            <a:endParaRPr lang="en-US" sz="1050" dirty="0"/>
          </a:p>
        </p:txBody>
      </p:sp>
      <p:sp>
        <p:nvSpPr>
          <p:cNvPr id="17" name="SK-10-text-16"/>
          <p:cNvSpPr/>
          <p:nvPr/>
        </p:nvSpPr>
        <p:spPr>
          <a:xfrm>
            <a:off x="928688" y="1226790"/>
            <a:ext cx="11263313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C0392B"/>
                </a:solidFill>
              </a:rPr>
              <a:t> Stop &amp; Screen: NICE NG155 specifically recommends AGAINST these common requests.</a:t>
            </a:r>
            <a:endParaRPr lang="en-US" sz="1350" dirty="0"/>
          </a:p>
        </p:txBody>
      </p:sp>
      <p:sp>
        <p:nvSpPr>
          <p:cNvPr id="18" name="SK-10-text-17"/>
          <p:cNvSpPr/>
          <p:nvPr/>
        </p:nvSpPr>
        <p:spPr>
          <a:xfrm>
            <a:off x="666750" y="3646140"/>
            <a:ext cx="30797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Ginkgo Biloba</a:t>
            </a:r>
            <a:endParaRPr lang="en-US" sz="1500" dirty="0"/>
          </a:p>
        </p:txBody>
      </p:sp>
      <p:sp>
        <p:nvSpPr>
          <p:cNvPr id="19" name="SK-10-text-18"/>
          <p:cNvSpPr/>
          <p:nvPr/>
        </p:nvSpPr>
        <p:spPr>
          <a:xfrm>
            <a:off x="666750" y="4074765"/>
            <a:ext cx="3079700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92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Do not offer Ginkgo biloba for tinnitus; there is no evidence of clinical benefit.</a:t>
            </a:r>
            <a:endParaRPr lang="en-US" sz="1200" dirty="0"/>
          </a:p>
        </p:txBody>
      </p:sp>
      <p:sp>
        <p:nvSpPr>
          <p:cNvPr id="20" name="SK-10-text-19"/>
          <p:cNvSpPr/>
          <p:nvPr/>
        </p:nvSpPr>
        <p:spPr>
          <a:xfrm>
            <a:off x="4556075" y="3646140"/>
            <a:ext cx="30797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Betahistine (Serc)</a:t>
            </a:r>
            <a:endParaRPr lang="en-US" sz="1500" dirty="0"/>
          </a:p>
        </p:txBody>
      </p:sp>
      <p:sp>
        <p:nvSpPr>
          <p:cNvPr id="21" name="SK-10-text-20"/>
          <p:cNvSpPr/>
          <p:nvPr/>
        </p:nvSpPr>
        <p:spPr>
          <a:xfrm>
            <a:off x="4556075" y="4074765"/>
            <a:ext cx="3079700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92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Not indicated for non-specific tinnitus; only use if co-existing Ménière's disease is present.</a:t>
            </a:r>
            <a:endParaRPr lang="en-US" sz="1200" dirty="0"/>
          </a:p>
        </p:txBody>
      </p:sp>
      <p:sp>
        <p:nvSpPr>
          <p:cNvPr id="22" name="SK-10-text-21"/>
          <p:cNvSpPr/>
          <p:nvPr/>
        </p:nvSpPr>
        <p:spPr>
          <a:xfrm>
            <a:off x="8445401" y="3646140"/>
            <a:ext cx="30797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Antidepressants</a:t>
            </a:r>
            <a:endParaRPr lang="en-US" sz="1500" dirty="0"/>
          </a:p>
        </p:txBody>
      </p:sp>
      <p:sp>
        <p:nvSpPr>
          <p:cNvPr id="23" name="SK-10-text-22"/>
          <p:cNvSpPr/>
          <p:nvPr/>
        </p:nvSpPr>
        <p:spPr>
          <a:xfrm>
            <a:off x="8445401" y="4074765"/>
            <a:ext cx="3079700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920"/>
              </a:lnSpc>
              <a:buNone/>
            </a:pPr>
            <a:r>
              <a:rPr lang="en-US" sz="1200" dirty="0">
                <a:solidFill>
                  <a:srgbClr val="34495E"/>
                </a:solidFill>
              </a:rPr>
              <a:t>Do not prescribe antidepressants specifically for tinnitus; manage depression separately.</a:t>
            </a:r>
            <a:endParaRPr lang="en-US" sz="1200" dirty="0"/>
          </a:p>
        </p:txBody>
      </p:sp>
      <p:sp>
        <p:nvSpPr>
          <p:cNvPr id="24" name="SK-10-text-23"/>
          <p:cNvSpPr/>
          <p:nvPr/>
        </p:nvSpPr>
        <p:spPr>
          <a:xfrm>
            <a:off x="714375" y="6057900"/>
            <a:ext cx="1130464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AKT PEARL</a:t>
            </a:r>
            <a:endParaRPr lang="en-US" sz="1050" dirty="0"/>
          </a:p>
        </p:txBody>
      </p:sp>
      <p:sp>
        <p:nvSpPr>
          <p:cNvPr id="25" name="SK-10-text-24"/>
          <p:cNvSpPr/>
          <p:nvPr/>
        </p:nvSpPr>
        <p:spPr>
          <a:xfrm>
            <a:off x="1647825" y="6081713"/>
            <a:ext cx="105441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</a:rPr>
              <a:t>Identifying "ineffective treatments" is high-yield for AKT. Remember: </a:t>
            </a:r>
            <a:r>
              <a:rPr lang="en-US" sz="1200" b="1" dirty="0">
                <a:solidFill>
                  <a:srgbClr val="FFFFFF"/>
                </a:solidFill>
              </a:rPr>
              <a:t>CBT</a:t>
            </a:r>
            <a:r>
              <a:rPr lang="en-US" sz="1200" dirty="0">
                <a:solidFill>
                  <a:srgbClr val="FFFFFF"/>
                </a:solidFill>
              </a:rPr>
              <a:t> has the best evidence for distress, </a:t>
            </a:r>
            <a:r>
              <a:rPr lang="en-US" sz="1200" b="1" dirty="0">
                <a:solidFill>
                  <a:srgbClr val="FFFFFF"/>
                </a:solidFill>
              </a:rPr>
              <a:t>not</a:t>
            </a:r>
            <a:r>
              <a:rPr lang="en-US" sz="1200" dirty="0">
                <a:solidFill>
                  <a:srgbClr val="FFFFFF"/>
                </a:solidFill>
              </a:rPr>
              <a:t> pharmacological agents.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81000"/>
            <a:ext cx="11430000" cy="512415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83915"/>
            <a:ext cx="3683050" cy="5393085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336328"/>
            <a:ext cx="285750" cy="228600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3108573"/>
            <a:ext cx="3206800" cy="885825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54550" y="1083915"/>
            <a:ext cx="3683050" cy="5393085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92675" y="1336328"/>
            <a:ext cx="285750" cy="228600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28099" y="1083915"/>
            <a:ext cx="3683050" cy="5393085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66224" y="1336328"/>
            <a:ext cx="285750" cy="228600"/>
          </a:xfrm>
          <a:prstGeom prst="rect">
            <a:avLst/>
          </a:prstGeom>
        </p:spPr>
      </p:pic>
      <p:sp>
        <p:nvSpPr>
          <p:cNvPr id="11" name="SK-11-text-10"/>
          <p:cNvSpPr/>
          <p:nvPr/>
        </p:nvSpPr>
        <p:spPr>
          <a:xfrm>
            <a:off x="523875" y="381000"/>
            <a:ext cx="11287125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Referral Pathways</a:t>
            </a:r>
            <a:endParaRPr lang="en-US" sz="1800" dirty="0"/>
          </a:p>
        </p:txBody>
      </p:sp>
      <p:sp>
        <p:nvSpPr>
          <p:cNvPr id="12" name="SK-11-text-11"/>
          <p:cNvSpPr/>
          <p:nvPr/>
        </p:nvSpPr>
        <p:spPr>
          <a:xfrm>
            <a:off x="523875" y="693390"/>
            <a:ext cx="11287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16A085"/>
                </a:solidFill>
              </a:rPr>
              <a:t>NICE NG155 &amp; AKT EXAM FOCUS</a:t>
            </a:r>
            <a:endParaRPr lang="en-US" sz="1050" dirty="0"/>
          </a:p>
        </p:txBody>
      </p:sp>
      <p:sp>
        <p:nvSpPr>
          <p:cNvPr id="13" name="SK-11-text-12"/>
          <p:cNvSpPr/>
          <p:nvPr/>
        </p:nvSpPr>
        <p:spPr>
          <a:xfrm>
            <a:off x="1019175" y="1322040"/>
            <a:ext cx="30861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C0392B"/>
                </a:solidFill>
              </a:rPr>
              <a:t>SAME-DAY URGENT</a:t>
            </a:r>
            <a:endParaRPr lang="en-US" sz="1350" dirty="0"/>
          </a:p>
        </p:txBody>
      </p:sp>
      <p:sp>
        <p:nvSpPr>
          <p:cNvPr id="14" name="SK-11-text-13"/>
          <p:cNvSpPr/>
          <p:nvPr/>
        </p:nvSpPr>
        <p:spPr>
          <a:xfrm>
            <a:off x="857250" y="1769715"/>
            <a:ext cx="29686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Sudden onset</a:t>
            </a:r>
            <a:r>
              <a:rPr lang="en-US" sz="1200" dirty="0">
                <a:solidFill>
                  <a:srgbClr val="2C3E50"/>
                </a:solidFill>
              </a:rPr>
              <a:t> sensorineural hearing loss (SSNHL) within 30 days.</a:t>
            </a:r>
            <a:endParaRPr lang="en-US" sz="1200" dirty="0"/>
          </a:p>
        </p:txBody>
      </p:sp>
      <p:sp>
        <p:nvSpPr>
          <p:cNvPr id="15" name="SK-11-text-14"/>
          <p:cNvSpPr/>
          <p:nvPr/>
        </p:nvSpPr>
        <p:spPr>
          <a:xfrm>
            <a:off x="857250" y="2367707"/>
            <a:ext cx="29686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Tinnitus associated with </a:t>
            </a:r>
            <a:r>
              <a:rPr lang="en-US" sz="1200" b="1" dirty="0">
                <a:solidFill>
                  <a:srgbClr val="2C3E50"/>
                </a:solidFill>
              </a:rPr>
              <a:t>sudden</a:t>
            </a:r>
            <a:r>
              <a:rPr lang="en-US" sz="1200" dirty="0">
                <a:solidFill>
                  <a:srgbClr val="2C3E50"/>
                </a:solidFill>
              </a:rPr>
              <a:t> unilateral hearing loss.</a:t>
            </a:r>
            <a:endParaRPr lang="en-US" sz="1200" dirty="0"/>
          </a:p>
        </p:txBody>
      </p:sp>
      <p:sp>
        <p:nvSpPr>
          <p:cNvPr id="16" name="SK-11-text-15"/>
          <p:cNvSpPr/>
          <p:nvPr/>
        </p:nvSpPr>
        <p:spPr>
          <a:xfrm>
            <a:off x="762000" y="3108573"/>
            <a:ext cx="2921050" cy="8858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C0392B"/>
                </a:solidFill>
              </a:rPr>
              <a:t>ENT EMERGENCY: High-dose oral steroids within 24 hours significantly improves prognosis.</a:t>
            </a:r>
            <a:endParaRPr lang="en-US" sz="1050" dirty="0"/>
          </a:p>
        </p:txBody>
      </p:sp>
      <p:sp>
        <p:nvSpPr>
          <p:cNvPr id="17" name="SK-11-text-16"/>
          <p:cNvSpPr/>
          <p:nvPr/>
        </p:nvSpPr>
        <p:spPr>
          <a:xfrm>
            <a:off x="4892725" y="1322040"/>
            <a:ext cx="30861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6A085"/>
                </a:solidFill>
              </a:rPr>
              <a:t>ROUTINE ENT/MRI</a:t>
            </a:r>
            <a:endParaRPr lang="en-US" sz="1350" dirty="0"/>
          </a:p>
        </p:txBody>
      </p:sp>
      <p:sp>
        <p:nvSpPr>
          <p:cNvPr id="18" name="SK-11-text-17"/>
          <p:cNvSpPr/>
          <p:nvPr/>
        </p:nvSpPr>
        <p:spPr>
          <a:xfrm>
            <a:off x="4730800" y="1769715"/>
            <a:ext cx="29686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Unilateral Tinnitus:</a:t>
            </a:r>
            <a:r>
              <a:rPr lang="en-US" sz="1200" dirty="0">
                <a:solidFill>
                  <a:srgbClr val="2C3E50"/>
                </a:solidFill>
              </a:rPr>
              <a:t> Offer MRI IAMs to exclude acoustic neuroma.</a:t>
            </a:r>
            <a:endParaRPr lang="en-US" sz="1200" dirty="0"/>
          </a:p>
        </p:txBody>
      </p:sp>
      <p:sp>
        <p:nvSpPr>
          <p:cNvPr id="19" name="SK-11-text-18"/>
          <p:cNvSpPr/>
          <p:nvPr/>
        </p:nvSpPr>
        <p:spPr>
          <a:xfrm>
            <a:off x="4730800" y="2367707"/>
            <a:ext cx="29686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Pulsatile Tinnitus:</a:t>
            </a:r>
            <a:r>
              <a:rPr lang="en-US" sz="1200" dirty="0">
                <a:solidFill>
                  <a:srgbClr val="2C3E50"/>
                </a:solidFill>
              </a:rPr>
              <a:t> Requires investigation for vascular lesions.</a:t>
            </a:r>
            <a:endParaRPr lang="en-US" sz="1200" dirty="0"/>
          </a:p>
        </p:txBody>
      </p:sp>
      <p:sp>
        <p:nvSpPr>
          <p:cNvPr id="20" name="SK-11-text-19"/>
          <p:cNvSpPr/>
          <p:nvPr/>
        </p:nvSpPr>
        <p:spPr>
          <a:xfrm>
            <a:off x="4730800" y="2965698"/>
            <a:ext cx="29686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Tinnitus + Vertigo:</a:t>
            </a:r>
            <a:r>
              <a:rPr lang="en-US" sz="1200" dirty="0">
                <a:solidFill>
                  <a:srgbClr val="2C3E50"/>
                </a:solidFill>
              </a:rPr>
              <a:t> Exclude CPA lesions or Ménière’s disease.</a:t>
            </a:r>
            <a:endParaRPr lang="en-US" sz="1200" dirty="0"/>
          </a:p>
        </p:txBody>
      </p:sp>
      <p:sp>
        <p:nvSpPr>
          <p:cNvPr id="21" name="SK-11-text-20"/>
          <p:cNvSpPr/>
          <p:nvPr/>
        </p:nvSpPr>
        <p:spPr>
          <a:xfrm>
            <a:off x="4730800" y="3563689"/>
            <a:ext cx="29686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Significant Distress:</a:t>
            </a:r>
            <a:r>
              <a:rPr lang="en-US" sz="1200" dirty="0">
                <a:solidFill>
                  <a:srgbClr val="2C3E50"/>
                </a:solidFill>
              </a:rPr>
              <a:t> Not responding to primary care management.</a:t>
            </a:r>
            <a:endParaRPr lang="en-US" sz="1200" dirty="0"/>
          </a:p>
        </p:txBody>
      </p:sp>
      <p:sp>
        <p:nvSpPr>
          <p:cNvPr id="22" name="SK-11-text-21"/>
          <p:cNvSpPr/>
          <p:nvPr/>
        </p:nvSpPr>
        <p:spPr>
          <a:xfrm>
            <a:off x="8766274" y="1322040"/>
            <a:ext cx="3425726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AUDIOLOGY &amp; SUPPORT</a:t>
            </a:r>
            <a:endParaRPr lang="en-US" sz="1350" dirty="0"/>
          </a:p>
        </p:txBody>
      </p:sp>
      <p:sp>
        <p:nvSpPr>
          <p:cNvPr id="23" name="SK-11-text-22"/>
          <p:cNvSpPr/>
          <p:nvPr/>
        </p:nvSpPr>
        <p:spPr>
          <a:xfrm>
            <a:off x="8604349" y="1769715"/>
            <a:ext cx="29686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Hearing Aid Fitting:</a:t>
            </a:r>
            <a:r>
              <a:rPr lang="en-US" sz="1200" dirty="0">
                <a:solidFill>
                  <a:srgbClr val="2C3E50"/>
                </a:solidFill>
              </a:rPr>
              <a:t> For any degree of co-existing hearing loss.</a:t>
            </a:r>
            <a:endParaRPr lang="en-US" sz="1200" dirty="0"/>
          </a:p>
        </p:txBody>
      </p:sp>
      <p:sp>
        <p:nvSpPr>
          <p:cNvPr id="24" name="SK-11-text-23"/>
          <p:cNvSpPr/>
          <p:nvPr/>
        </p:nvSpPr>
        <p:spPr>
          <a:xfrm>
            <a:off x="8604349" y="2367707"/>
            <a:ext cx="29686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Tinnitus Retraining (TRT):</a:t>
            </a:r>
            <a:r>
              <a:rPr lang="en-US" sz="1200" dirty="0">
                <a:solidFill>
                  <a:srgbClr val="2C3E50"/>
                </a:solidFill>
              </a:rPr>
              <a:t> Combined sound therapy and counselling.</a:t>
            </a:r>
            <a:endParaRPr lang="en-US" sz="1200" dirty="0"/>
          </a:p>
        </p:txBody>
      </p:sp>
      <p:sp>
        <p:nvSpPr>
          <p:cNvPr id="25" name="SK-11-text-24"/>
          <p:cNvSpPr/>
          <p:nvPr/>
        </p:nvSpPr>
        <p:spPr>
          <a:xfrm>
            <a:off x="8604349" y="2965698"/>
            <a:ext cx="29686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Specialist Counselling:</a:t>
            </a:r>
            <a:r>
              <a:rPr lang="en-US" sz="1200" dirty="0">
                <a:solidFill>
                  <a:srgbClr val="2C3E50"/>
                </a:solidFill>
              </a:rPr>
              <a:t> Hearing therapists or psychologists.</a:t>
            </a:r>
            <a:endParaRPr lang="en-US" sz="1200" dirty="0"/>
          </a:p>
        </p:txBody>
      </p:sp>
      <p:sp>
        <p:nvSpPr>
          <p:cNvPr id="26" name="SK-11-text-25"/>
          <p:cNvSpPr/>
          <p:nvPr/>
        </p:nvSpPr>
        <p:spPr>
          <a:xfrm>
            <a:off x="8366224" y="5743575"/>
            <a:ext cx="3206800" cy="4953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7F8C8D"/>
                </a:solidFill>
              </a:rPr>
              <a:t>*Always provide written resources (e.g. Tinnitus UK) while awaiting appointments.</a:t>
            </a:r>
            <a:endParaRPr lang="en-US" sz="10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38125"/>
            <a:ext cx="11430000" cy="512415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856333"/>
            <a:ext cx="6686550" cy="3848100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856333"/>
            <a:ext cx="2340173" cy="514350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875" y="2035076"/>
            <a:ext cx="190500" cy="152400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21173" y="1856333"/>
            <a:ext cx="1671638" cy="514350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64048" y="2035076"/>
            <a:ext cx="190500" cy="152400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92811" y="1856333"/>
            <a:ext cx="2674739" cy="514350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35686" y="2035076"/>
            <a:ext cx="190500" cy="152400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2370683"/>
            <a:ext cx="2340173" cy="666750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21173" y="2370683"/>
            <a:ext cx="1671638" cy="666750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92811" y="2370683"/>
            <a:ext cx="2674739" cy="666750"/>
          </a:xfrm>
          <a:prstGeom prst="rect">
            <a:avLst/>
          </a:prstGeom>
        </p:spPr>
      </p:pic>
      <p:pic>
        <p:nvPicPr>
          <p:cNvPr id="14" name="SK-1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1000" y="3037433"/>
            <a:ext cx="6686550" cy="666750"/>
          </a:xfrm>
          <a:prstGeom prst="rect">
            <a:avLst/>
          </a:prstGeom>
        </p:spPr>
      </p:pic>
      <p:pic>
        <p:nvPicPr>
          <p:cNvPr id="15" name="SK-1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1000" y="3037433"/>
            <a:ext cx="2340173" cy="666750"/>
          </a:xfrm>
          <a:prstGeom prst="rect">
            <a:avLst/>
          </a:prstGeom>
        </p:spPr>
      </p:pic>
      <p:pic>
        <p:nvPicPr>
          <p:cNvPr id="16" name="SK-12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721173" y="3037433"/>
            <a:ext cx="1671638" cy="666750"/>
          </a:xfrm>
          <a:prstGeom prst="rect">
            <a:avLst/>
          </a:prstGeom>
        </p:spPr>
      </p:pic>
      <p:pic>
        <p:nvPicPr>
          <p:cNvPr id="17" name="SK-12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392811" y="3037433"/>
            <a:ext cx="2674739" cy="666750"/>
          </a:xfrm>
          <a:prstGeom prst="rect">
            <a:avLst/>
          </a:prstGeom>
        </p:spPr>
      </p:pic>
      <p:pic>
        <p:nvPicPr>
          <p:cNvPr id="18" name="SK-12-img-17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3704183"/>
            <a:ext cx="2340173" cy="666750"/>
          </a:xfrm>
          <a:prstGeom prst="rect">
            <a:avLst/>
          </a:prstGeom>
        </p:spPr>
      </p:pic>
      <p:pic>
        <p:nvPicPr>
          <p:cNvPr id="19" name="SK-12-img-18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21173" y="3704183"/>
            <a:ext cx="1671638" cy="666750"/>
          </a:xfrm>
          <a:prstGeom prst="rect">
            <a:avLst/>
          </a:prstGeom>
        </p:spPr>
      </p:pic>
      <p:pic>
        <p:nvPicPr>
          <p:cNvPr id="20" name="SK-12-img-19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92811" y="3704183"/>
            <a:ext cx="2674739" cy="666750"/>
          </a:xfrm>
          <a:prstGeom prst="rect">
            <a:avLst/>
          </a:prstGeom>
        </p:spPr>
      </p:pic>
      <p:pic>
        <p:nvPicPr>
          <p:cNvPr id="21" name="SK-12-img-20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1000" y="4370933"/>
            <a:ext cx="6686550" cy="666750"/>
          </a:xfrm>
          <a:prstGeom prst="rect">
            <a:avLst/>
          </a:prstGeom>
        </p:spPr>
      </p:pic>
      <p:pic>
        <p:nvPicPr>
          <p:cNvPr id="22" name="SK-12-img-21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1000" y="4370933"/>
            <a:ext cx="2340173" cy="666750"/>
          </a:xfrm>
          <a:prstGeom prst="rect">
            <a:avLst/>
          </a:prstGeom>
        </p:spPr>
      </p:pic>
      <p:pic>
        <p:nvPicPr>
          <p:cNvPr id="23" name="SK-12-img-22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721173" y="4370933"/>
            <a:ext cx="1671638" cy="666750"/>
          </a:xfrm>
          <a:prstGeom prst="rect">
            <a:avLst/>
          </a:prstGeom>
        </p:spPr>
      </p:pic>
      <p:pic>
        <p:nvPicPr>
          <p:cNvPr id="24" name="SK-12-img-23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392811" y="4370933"/>
            <a:ext cx="2674739" cy="666750"/>
          </a:xfrm>
          <a:prstGeom prst="rect">
            <a:avLst/>
          </a:prstGeom>
        </p:spPr>
      </p:pic>
      <p:pic>
        <p:nvPicPr>
          <p:cNvPr id="25" name="SK-12-img-24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353300" y="1694408"/>
            <a:ext cx="4457700" cy="1114425"/>
          </a:xfrm>
          <a:prstGeom prst="rect">
            <a:avLst/>
          </a:prstGeom>
        </p:spPr>
      </p:pic>
      <p:pic>
        <p:nvPicPr>
          <p:cNvPr id="26" name="SK-12-img-25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543800" y="1916311"/>
            <a:ext cx="166688" cy="137220"/>
          </a:xfrm>
          <a:prstGeom prst="rect">
            <a:avLst/>
          </a:prstGeom>
        </p:spPr>
      </p:pic>
      <p:pic>
        <p:nvPicPr>
          <p:cNvPr id="27" name="SK-12-img-26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353300" y="2999333"/>
            <a:ext cx="4457700" cy="2867025"/>
          </a:xfrm>
          <a:prstGeom prst="rect">
            <a:avLst/>
          </a:prstGeom>
        </p:spPr>
      </p:pic>
      <p:pic>
        <p:nvPicPr>
          <p:cNvPr id="28" name="SK-12-img-27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543800" y="3230761"/>
            <a:ext cx="214313" cy="175320"/>
          </a:xfrm>
          <a:prstGeom prst="rect">
            <a:avLst/>
          </a:prstGeom>
        </p:spPr>
      </p:pic>
      <p:pic>
        <p:nvPicPr>
          <p:cNvPr id="29" name="SK-12-img-28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543800" y="3589883"/>
            <a:ext cx="178594" cy="178594"/>
          </a:xfrm>
          <a:prstGeom prst="rect">
            <a:avLst/>
          </a:prstGeom>
        </p:spPr>
      </p:pic>
      <p:pic>
        <p:nvPicPr>
          <p:cNvPr id="30" name="SK-12-img-29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543800" y="4104233"/>
            <a:ext cx="178594" cy="205978"/>
          </a:xfrm>
          <a:prstGeom prst="rect">
            <a:avLst/>
          </a:prstGeom>
        </p:spPr>
      </p:pic>
      <p:pic>
        <p:nvPicPr>
          <p:cNvPr id="31" name="SK-12-img-30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543800" y="4618583"/>
            <a:ext cx="178594" cy="157460"/>
          </a:xfrm>
          <a:prstGeom prst="rect">
            <a:avLst/>
          </a:prstGeom>
        </p:spPr>
      </p:pic>
      <p:pic>
        <p:nvPicPr>
          <p:cNvPr id="32" name="SK-12-img-31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543800" y="5161508"/>
            <a:ext cx="4076700" cy="514350"/>
          </a:xfrm>
          <a:prstGeom prst="rect">
            <a:avLst/>
          </a:prstGeom>
        </p:spPr>
      </p:pic>
      <p:sp>
        <p:nvSpPr>
          <p:cNvPr id="33" name="SK-12-text-32"/>
          <p:cNvSpPr/>
          <p:nvPr/>
        </p:nvSpPr>
        <p:spPr>
          <a:xfrm>
            <a:off x="523875" y="238125"/>
            <a:ext cx="11287125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Red Flags and Clinical Actions</a:t>
            </a:r>
            <a:endParaRPr lang="en-US" sz="1800" dirty="0"/>
          </a:p>
        </p:txBody>
      </p:sp>
      <p:sp>
        <p:nvSpPr>
          <p:cNvPr id="34" name="SK-12-text-33"/>
          <p:cNvSpPr/>
          <p:nvPr/>
        </p:nvSpPr>
        <p:spPr>
          <a:xfrm>
            <a:off x="523875" y="550515"/>
            <a:ext cx="11287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16A085"/>
                </a:solidFill>
              </a:rPr>
              <a:t>NICE NG155 &amp; AKT EXAM FOCUS</a:t>
            </a:r>
            <a:endParaRPr lang="en-US" sz="1050" dirty="0"/>
          </a:p>
        </p:txBody>
      </p:sp>
      <p:sp>
        <p:nvSpPr>
          <p:cNvPr id="35" name="SK-12-text-34"/>
          <p:cNvSpPr/>
          <p:nvPr/>
        </p:nvSpPr>
        <p:spPr>
          <a:xfrm>
            <a:off x="714375" y="1856333"/>
            <a:ext cx="2054423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kern="0" spc="30" dirty="0">
                <a:solidFill>
                  <a:srgbClr val="FFFFFF"/>
                </a:solidFill>
              </a:rPr>
              <a:t> RED FLAG</a:t>
            </a:r>
            <a:endParaRPr lang="en-US" sz="1200" dirty="0"/>
          </a:p>
        </p:txBody>
      </p:sp>
      <p:sp>
        <p:nvSpPr>
          <p:cNvPr id="36" name="SK-12-text-35"/>
          <p:cNvSpPr/>
          <p:nvPr/>
        </p:nvSpPr>
        <p:spPr>
          <a:xfrm>
            <a:off x="3054548" y="1856333"/>
            <a:ext cx="1385888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kern="0" spc="30" dirty="0">
                <a:solidFill>
                  <a:srgbClr val="FFFFFF"/>
                </a:solidFill>
              </a:rPr>
              <a:t> URGENCY</a:t>
            </a:r>
            <a:endParaRPr lang="en-US" sz="1200" dirty="0"/>
          </a:p>
        </p:txBody>
      </p:sp>
      <p:sp>
        <p:nvSpPr>
          <p:cNvPr id="37" name="SK-12-text-36"/>
          <p:cNvSpPr/>
          <p:nvPr/>
        </p:nvSpPr>
        <p:spPr>
          <a:xfrm>
            <a:off x="4726186" y="1856333"/>
            <a:ext cx="2613479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kern="0" spc="30" dirty="0">
                <a:solidFill>
                  <a:srgbClr val="FFFFFF"/>
                </a:solidFill>
              </a:rPr>
              <a:t> ACTION REQUIRED</a:t>
            </a:r>
            <a:endParaRPr lang="en-US" sz="1200" dirty="0"/>
          </a:p>
        </p:txBody>
      </p:sp>
      <p:sp>
        <p:nvSpPr>
          <p:cNvPr id="38" name="SK-12-text-37"/>
          <p:cNvSpPr/>
          <p:nvPr/>
        </p:nvSpPr>
        <p:spPr>
          <a:xfrm>
            <a:off x="523875" y="2370683"/>
            <a:ext cx="2054423" cy="666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Sudden onset SNHL</a:t>
            </a:r>
            <a:r>
              <a:rPr lang="en-US" sz="1125" dirty="0">
                <a:solidFill>
                  <a:srgbClr val="2C3E50"/>
                </a:solidFill>
              </a:rPr>
              <a:t>
(Within 72 hours)</a:t>
            </a:r>
            <a:endParaRPr lang="en-US" sz="1125" dirty="0"/>
          </a:p>
        </p:txBody>
      </p:sp>
      <p:sp>
        <p:nvSpPr>
          <p:cNvPr id="39" name="SK-12-text-38"/>
          <p:cNvSpPr/>
          <p:nvPr/>
        </p:nvSpPr>
        <p:spPr>
          <a:xfrm>
            <a:off x="2864048" y="2370683"/>
            <a:ext cx="1385888" cy="666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C0392B"/>
                </a:solidFill>
              </a:rPr>
              <a:t>Same day</a:t>
            </a:r>
            <a:endParaRPr lang="en-US" sz="1125" dirty="0"/>
          </a:p>
        </p:txBody>
      </p:sp>
      <p:sp>
        <p:nvSpPr>
          <p:cNvPr id="40" name="SK-12-text-39"/>
          <p:cNvSpPr/>
          <p:nvPr/>
        </p:nvSpPr>
        <p:spPr>
          <a:xfrm>
            <a:off x="4535686" y="2370683"/>
            <a:ext cx="2388989" cy="666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ENT Emergency</a:t>
            </a:r>
            <a:r>
              <a:rPr lang="en-US" sz="1125" dirty="0">
                <a:solidFill>
                  <a:srgbClr val="2C3E50"/>
                </a:solidFill>
              </a:rPr>
              <a:t>: Immediate referral for high-dose steroids.</a:t>
            </a:r>
            <a:endParaRPr lang="en-US" sz="1125" dirty="0"/>
          </a:p>
        </p:txBody>
      </p:sp>
      <p:sp>
        <p:nvSpPr>
          <p:cNvPr id="41" name="SK-12-text-40"/>
          <p:cNvSpPr/>
          <p:nvPr/>
        </p:nvSpPr>
        <p:spPr>
          <a:xfrm>
            <a:off x="523875" y="3037433"/>
            <a:ext cx="2054423" cy="666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Pulsatile Tinnitus</a:t>
            </a:r>
            <a:r>
              <a:rPr lang="en-US" sz="1125" dirty="0">
                <a:solidFill>
                  <a:srgbClr val="2C3E50"/>
                </a:solidFill>
              </a:rPr>
              <a:t>
(Synchronous with pulse)</a:t>
            </a:r>
            <a:endParaRPr lang="en-US" sz="1125" dirty="0"/>
          </a:p>
        </p:txBody>
      </p:sp>
      <p:sp>
        <p:nvSpPr>
          <p:cNvPr id="42" name="SK-12-text-41"/>
          <p:cNvSpPr/>
          <p:nvPr/>
        </p:nvSpPr>
        <p:spPr>
          <a:xfrm>
            <a:off x="2864048" y="3037433"/>
            <a:ext cx="1385888" cy="666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Urgent</a:t>
            </a:r>
            <a:endParaRPr lang="en-US" sz="1125" dirty="0"/>
          </a:p>
        </p:txBody>
      </p:sp>
      <p:sp>
        <p:nvSpPr>
          <p:cNvPr id="43" name="SK-12-text-42"/>
          <p:cNvSpPr/>
          <p:nvPr/>
        </p:nvSpPr>
        <p:spPr>
          <a:xfrm>
            <a:off x="4535686" y="3037433"/>
            <a:ext cx="2388989" cy="666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Refer to ENT. Requires vascular imaging (e.g., MRI/MRA).</a:t>
            </a:r>
            <a:endParaRPr lang="en-US" sz="1125" dirty="0"/>
          </a:p>
        </p:txBody>
      </p:sp>
      <p:sp>
        <p:nvSpPr>
          <p:cNvPr id="44" name="SK-12-text-43"/>
          <p:cNvSpPr/>
          <p:nvPr/>
        </p:nvSpPr>
        <p:spPr>
          <a:xfrm>
            <a:off x="523875" y="3956596"/>
            <a:ext cx="4457700" cy="1619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Unilateral Tinnitus + SNHL</a:t>
            </a:r>
            <a:endParaRPr lang="en-US" sz="1125" dirty="0"/>
          </a:p>
        </p:txBody>
      </p:sp>
      <p:sp>
        <p:nvSpPr>
          <p:cNvPr id="45" name="SK-12-text-44"/>
          <p:cNvSpPr/>
          <p:nvPr/>
        </p:nvSpPr>
        <p:spPr>
          <a:xfrm>
            <a:off x="2864048" y="3704183"/>
            <a:ext cx="1989992" cy="666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Routine/Urgent</a:t>
            </a:r>
            <a:endParaRPr lang="en-US" sz="1125" dirty="0"/>
          </a:p>
        </p:txBody>
      </p:sp>
      <p:sp>
        <p:nvSpPr>
          <p:cNvPr id="46" name="SK-12-text-45"/>
          <p:cNvSpPr/>
          <p:nvPr/>
        </p:nvSpPr>
        <p:spPr>
          <a:xfrm>
            <a:off x="4535686" y="3704183"/>
            <a:ext cx="2388989" cy="666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ENT referral for </a:t>
            </a:r>
            <a:r>
              <a:rPr lang="en-US" sz="1125" b="1" dirty="0">
                <a:solidFill>
                  <a:srgbClr val="2C3E50"/>
                </a:solidFill>
              </a:rPr>
              <a:t>MRI IAMs</a:t>
            </a:r>
            <a:r>
              <a:rPr lang="en-US" sz="1125" dirty="0">
                <a:solidFill>
                  <a:srgbClr val="2C3E50"/>
                </a:solidFill>
              </a:rPr>
              <a:t> to exclude Acoustic Neuroma.</a:t>
            </a:r>
            <a:endParaRPr lang="en-US" sz="1125" dirty="0"/>
          </a:p>
        </p:txBody>
      </p:sp>
      <p:sp>
        <p:nvSpPr>
          <p:cNvPr id="47" name="SK-12-text-46"/>
          <p:cNvSpPr/>
          <p:nvPr/>
        </p:nvSpPr>
        <p:spPr>
          <a:xfrm>
            <a:off x="523875" y="4370933"/>
            <a:ext cx="2054423" cy="666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Tinnitus + Vertigo + HL</a:t>
            </a:r>
            <a:r>
              <a:rPr lang="en-US" sz="1125" dirty="0">
                <a:solidFill>
                  <a:srgbClr val="2C3E50"/>
                </a:solidFill>
              </a:rPr>
              <a:t>
(Triad)</a:t>
            </a:r>
            <a:endParaRPr lang="en-US" sz="1125" dirty="0"/>
          </a:p>
        </p:txBody>
      </p:sp>
      <p:sp>
        <p:nvSpPr>
          <p:cNvPr id="48" name="SK-12-text-47"/>
          <p:cNvSpPr/>
          <p:nvPr/>
        </p:nvSpPr>
        <p:spPr>
          <a:xfrm>
            <a:off x="2864048" y="4370933"/>
            <a:ext cx="1385888" cy="666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Urgent</a:t>
            </a:r>
            <a:endParaRPr lang="en-US" sz="1125" dirty="0"/>
          </a:p>
        </p:txBody>
      </p:sp>
      <p:sp>
        <p:nvSpPr>
          <p:cNvPr id="49" name="SK-12-text-48"/>
          <p:cNvSpPr/>
          <p:nvPr/>
        </p:nvSpPr>
        <p:spPr>
          <a:xfrm>
            <a:off x="4535686" y="4370933"/>
            <a:ext cx="2388989" cy="666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Refer to ENT to assess for Ménière’s or CPA lesion.</a:t>
            </a:r>
            <a:endParaRPr lang="en-US" sz="1125" dirty="0"/>
          </a:p>
        </p:txBody>
      </p:sp>
      <p:sp>
        <p:nvSpPr>
          <p:cNvPr id="50" name="SK-12-text-49"/>
          <p:cNvSpPr/>
          <p:nvPr/>
        </p:nvSpPr>
        <p:spPr>
          <a:xfrm>
            <a:off x="523875" y="5037683"/>
            <a:ext cx="2054423" cy="666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Severe Distress</a:t>
            </a:r>
            <a:r>
              <a:rPr lang="en-US" sz="1125" dirty="0">
                <a:solidFill>
                  <a:srgbClr val="2C3E50"/>
                </a:solidFill>
              </a:rPr>
              <a:t>
(Anxiety/Depression)</a:t>
            </a:r>
            <a:endParaRPr lang="en-US" sz="1125" dirty="0"/>
          </a:p>
        </p:txBody>
      </p:sp>
      <p:sp>
        <p:nvSpPr>
          <p:cNvPr id="51" name="SK-12-text-50"/>
          <p:cNvSpPr/>
          <p:nvPr/>
        </p:nvSpPr>
        <p:spPr>
          <a:xfrm>
            <a:off x="2864048" y="5037683"/>
            <a:ext cx="1385888" cy="666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Urgent</a:t>
            </a:r>
            <a:endParaRPr lang="en-US" sz="1125" dirty="0"/>
          </a:p>
        </p:txBody>
      </p:sp>
      <p:sp>
        <p:nvSpPr>
          <p:cNvPr id="52" name="SK-12-text-51"/>
          <p:cNvSpPr/>
          <p:nvPr/>
        </p:nvSpPr>
        <p:spPr>
          <a:xfrm>
            <a:off x="4535686" y="5037683"/>
            <a:ext cx="2388989" cy="666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Mental health / Psychology referral for </a:t>
            </a:r>
            <a:r>
              <a:rPr lang="en-US" sz="1125" b="1" dirty="0">
                <a:solidFill>
                  <a:srgbClr val="2C3E50"/>
                </a:solidFill>
              </a:rPr>
              <a:t>CBT</a:t>
            </a:r>
            <a:r>
              <a:rPr lang="en-US" sz="1125" dirty="0">
                <a:solidFill>
                  <a:srgbClr val="2C3E50"/>
                </a:solidFill>
              </a:rPr>
              <a:t>.</a:t>
            </a:r>
            <a:endParaRPr lang="en-US" sz="1125" dirty="0"/>
          </a:p>
        </p:txBody>
      </p:sp>
      <p:sp>
        <p:nvSpPr>
          <p:cNvPr id="53" name="SK-12-text-52"/>
          <p:cNvSpPr/>
          <p:nvPr/>
        </p:nvSpPr>
        <p:spPr>
          <a:xfrm>
            <a:off x="7786688" y="1884908"/>
            <a:ext cx="40767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6A085"/>
                </a:solidFill>
              </a:rPr>
              <a:t>STOP &amp; SCREEN</a:t>
            </a:r>
            <a:endParaRPr lang="en-US" sz="1050" dirty="0"/>
          </a:p>
        </p:txBody>
      </p:sp>
      <p:sp>
        <p:nvSpPr>
          <p:cNvPr id="54" name="SK-12-text-53"/>
          <p:cNvSpPr/>
          <p:nvPr/>
        </p:nvSpPr>
        <p:spPr>
          <a:xfrm>
            <a:off x="7543800" y="2161133"/>
            <a:ext cx="40767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Which of these patients requires an MRI IAMs as per NICE NG155?</a:t>
            </a:r>
            <a:endParaRPr lang="en-US" sz="1200" dirty="0"/>
          </a:p>
        </p:txBody>
      </p:sp>
      <p:sp>
        <p:nvSpPr>
          <p:cNvPr id="55" name="SK-12-text-54"/>
          <p:cNvSpPr/>
          <p:nvPr/>
        </p:nvSpPr>
        <p:spPr>
          <a:xfrm>
            <a:off x="7853362" y="3189833"/>
            <a:ext cx="40767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Clinical Protocol</a:t>
            </a:r>
            <a:endParaRPr lang="en-US" sz="1350" dirty="0"/>
          </a:p>
        </p:txBody>
      </p:sp>
      <p:sp>
        <p:nvSpPr>
          <p:cNvPr id="56" name="SK-12-text-55"/>
          <p:cNvSpPr/>
          <p:nvPr/>
        </p:nvSpPr>
        <p:spPr>
          <a:xfrm>
            <a:off x="7836694" y="3589883"/>
            <a:ext cx="3783806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Exclude Serious Pathology:</a:t>
            </a:r>
            <a:r>
              <a:rPr lang="en-US" sz="1125" dirty="0">
                <a:solidFill>
                  <a:srgbClr val="2C3E50"/>
                </a:solidFill>
              </a:rPr>
              <a:t> Always perform MRI for unilateral or pulsatile symptoms before reassurance.</a:t>
            </a:r>
            <a:endParaRPr lang="en-US" sz="1125" dirty="0"/>
          </a:p>
        </p:txBody>
      </p:sp>
      <p:sp>
        <p:nvSpPr>
          <p:cNvPr id="57" name="SK-12-text-56"/>
          <p:cNvSpPr/>
          <p:nvPr/>
        </p:nvSpPr>
        <p:spPr>
          <a:xfrm>
            <a:off x="7836694" y="4104233"/>
            <a:ext cx="3783806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Medication Audit:</a:t>
            </a:r>
            <a:r>
              <a:rPr lang="en-US" sz="1125" dirty="0">
                <a:solidFill>
                  <a:srgbClr val="2C3E50"/>
                </a:solidFill>
              </a:rPr>
              <a:t> Check for aminoglycosides, loop diuretics, or high-dose aspirin as reversible triggers.</a:t>
            </a:r>
            <a:endParaRPr lang="en-US" sz="1125" dirty="0"/>
          </a:p>
        </p:txBody>
      </p:sp>
      <p:sp>
        <p:nvSpPr>
          <p:cNvPr id="58" name="SK-12-text-57"/>
          <p:cNvSpPr/>
          <p:nvPr/>
        </p:nvSpPr>
        <p:spPr>
          <a:xfrm>
            <a:off x="7836694" y="4618583"/>
            <a:ext cx="3783806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Safety Net:</a:t>
            </a:r>
            <a:r>
              <a:rPr lang="en-US" sz="1125" dirty="0">
                <a:solidFill>
                  <a:srgbClr val="2C3E50"/>
                </a:solidFill>
              </a:rPr>
              <a:t> Advise patient to return if symptoms become unilateral, pulsatile, or vertigo develops.</a:t>
            </a:r>
            <a:endParaRPr lang="en-US" sz="1125" dirty="0"/>
          </a:p>
        </p:txBody>
      </p:sp>
      <p:sp>
        <p:nvSpPr>
          <p:cNvPr id="59" name="SK-12-text-58"/>
          <p:cNvSpPr/>
          <p:nvPr/>
        </p:nvSpPr>
        <p:spPr>
          <a:xfrm>
            <a:off x="7543800" y="5161508"/>
            <a:ext cx="40767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i="1" dirty="0">
                <a:solidFill>
                  <a:srgbClr val="7F8C8D"/>
                </a:solidFill>
              </a:rPr>
              <a:t>Note: Sudden SNHL is a medical emergency. Delay in steroids significantly worsens prognosis.</a:t>
            </a:r>
            <a:endParaRPr lang="en-US" sz="975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38125"/>
            <a:ext cx="11430000" cy="512415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893415"/>
            <a:ext cx="5572125" cy="2744242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155353"/>
            <a:ext cx="238125" cy="190500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493490"/>
            <a:ext cx="190500" cy="190500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045940"/>
            <a:ext cx="190500" cy="190500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3828157"/>
            <a:ext cx="5572125" cy="2744242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4090095"/>
            <a:ext cx="238125" cy="190500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4428232"/>
            <a:ext cx="190500" cy="190500"/>
          </a:xfrm>
          <a:prstGeom prst="rect">
            <a:avLst/>
          </a:prstGeom>
        </p:spPr>
      </p:pic>
      <p:pic>
        <p:nvPicPr>
          <p:cNvPr id="12" name="SK-13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4980682"/>
            <a:ext cx="190500" cy="190500"/>
          </a:xfrm>
          <a:prstGeom prst="rect">
            <a:avLst/>
          </a:prstGeom>
        </p:spPr>
      </p:pic>
      <p:pic>
        <p:nvPicPr>
          <p:cNvPr id="13" name="SK-13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5533132"/>
            <a:ext cx="190500" cy="173087"/>
          </a:xfrm>
          <a:prstGeom prst="rect">
            <a:avLst/>
          </a:prstGeom>
        </p:spPr>
      </p:pic>
      <p:pic>
        <p:nvPicPr>
          <p:cNvPr id="14" name="SK-13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893415"/>
            <a:ext cx="5572125" cy="2744242"/>
          </a:xfrm>
          <a:prstGeom prst="rect">
            <a:avLst/>
          </a:prstGeom>
        </p:spPr>
      </p:pic>
      <p:pic>
        <p:nvPicPr>
          <p:cNvPr id="15" name="SK-13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1160115"/>
            <a:ext cx="190500" cy="152400"/>
          </a:xfrm>
          <a:prstGeom prst="rect">
            <a:avLst/>
          </a:prstGeom>
        </p:spPr>
      </p:pic>
      <p:pic>
        <p:nvPicPr>
          <p:cNvPr id="16" name="SK-13-img-1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7475" y="1464915"/>
            <a:ext cx="190500" cy="190500"/>
          </a:xfrm>
          <a:prstGeom prst="rect">
            <a:avLst/>
          </a:prstGeom>
        </p:spPr>
      </p:pic>
      <p:pic>
        <p:nvPicPr>
          <p:cNvPr id="17" name="SK-13-img-1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7475" y="2017365"/>
            <a:ext cx="190500" cy="190500"/>
          </a:xfrm>
          <a:prstGeom prst="rect">
            <a:avLst/>
          </a:prstGeom>
        </p:spPr>
      </p:pic>
      <p:pic>
        <p:nvPicPr>
          <p:cNvPr id="18" name="SK-13-img-1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8875" y="3828157"/>
            <a:ext cx="5572125" cy="2744242"/>
          </a:xfrm>
          <a:prstGeom prst="rect">
            <a:avLst/>
          </a:prstGeom>
        </p:spPr>
      </p:pic>
      <p:pic>
        <p:nvPicPr>
          <p:cNvPr id="19" name="SK-13-img-18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67475" y="4090095"/>
            <a:ext cx="238125" cy="190500"/>
          </a:xfrm>
          <a:prstGeom prst="rect">
            <a:avLst/>
          </a:prstGeom>
        </p:spPr>
      </p:pic>
      <p:pic>
        <p:nvPicPr>
          <p:cNvPr id="20" name="SK-13-img-19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4428232"/>
            <a:ext cx="190500" cy="190500"/>
          </a:xfrm>
          <a:prstGeom prst="rect">
            <a:avLst/>
          </a:prstGeom>
        </p:spPr>
      </p:pic>
      <p:pic>
        <p:nvPicPr>
          <p:cNvPr id="21" name="SK-13-img-20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4980682"/>
            <a:ext cx="190500" cy="190500"/>
          </a:xfrm>
          <a:prstGeom prst="rect">
            <a:avLst/>
          </a:prstGeom>
        </p:spPr>
      </p:pic>
      <p:sp>
        <p:nvSpPr>
          <p:cNvPr id="22" name="SK-13-text-21"/>
          <p:cNvSpPr/>
          <p:nvPr/>
        </p:nvSpPr>
        <p:spPr>
          <a:xfrm>
            <a:off x="523875" y="238125"/>
            <a:ext cx="11287125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Top Clinical Tips</a:t>
            </a:r>
            <a:endParaRPr lang="en-US" sz="1800" dirty="0"/>
          </a:p>
        </p:txBody>
      </p:sp>
      <p:sp>
        <p:nvSpPr>
          <p:cNvPr id="23" name="SK-13-text-22"/>
          <p:cNvSpPr/>
          <p:nvPr/>
        </p:nvSpPr>
        <p:spPr>
          <a:xfrm>
            <a:off x="523875" y="550515"/>
            <a:ext cx="11287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16A085"/>
                </a:solidFill>
              </a:rPr>
              <a:t>NICE NG155 &amp; AKT EXAM FOCUS</a:t>
            </a:r>
            <a:endParaRPr lang="en-US" sz="1050" dirty="0"/>
          </a:p>
        </p:txBody>
      </p:sp>
      <p:sp>
        <p:nvSpPr>
          <p:cNvPr id="24" name="SK-13-text-23"/>
          <p:cNvSpPr/>
          <p:nvPr/>
        </p:nvSpPr>
        <p:spPr>
          <a:xfrm>
            <a:off x="962025" y="1122015"/>
            <a:ext cx="55549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6A085"/>
                </a:solidFill>
              </a:rPr>
              <a:t>Benign Nature &amp; Reassurance</a:t>
            </a:r>
            <a:endParaRPr lang="en-US" sz="1350" dirty="0"/>
          </a:p>
        </p:txBody>
      </p:sp>
      <p:sp>
        <p:nvSpPr>
          <p:cNvPr id="25" name="SK-13-text-24"/>
          <p:cNvSpPr/>
          <p:nvPr/>
        </p:nvSpPr>
        <p:spPr>
          <a:xfrm>
            <a:off x="876300" y="1493490"/>
            <a:ext cx="48482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Most tinnitus is </a:t>
            </a:r>
            <a:r>
              <a:rPr lang="en-US" sz="1200" b="1" dirty="0">
                <a:solidFill>
                  <a:srgbClr val="2C3E50"/>
                </a:solidFill>
              </a:rPr>
              <a:t>benign</a:t>
            </a:r>
            <a:r>
              <a:rPr lang="en-US" sz="1200" dirty="0">
                <a:solidFill>
                  <a:srgbClr val="2C3E50"/>
                </a:solidFill>
              </a:rPr>
              <a:t> and managed in primary care with education and neural plasticity reassurance.</a:t>
            </a:r>
            <a:endParaRPr lang="en-US" sz="1200" dirty="0"/>
          </a:p>
        </p:txBody>
      </p:sp>
      <p:sp>
        <p:nvSpPr>
          <p:cNvPr id="26" name="SK-13-text-25"/>
          <p:cNvSpPr/>
          <p:nvPr/>
        </p:nvSpPr>
        <p:spPr>
          <a:xfrm>
            <a:off x="876300" y="2045940"/>
            <a:ext cx="48482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Explain that the brain often adapts over time, making the sound less noticeable (habituation).</a:t>
            </a:r>
            <a:endParaRPr lang="en-US" sz="1200" dirty="0"/>
          </a:p>
        </p:txBody>
      </p:sp>
      <p:sp>
        <p:nvSpPr>
          <p:cNvPr id="27" name="SK-13-text-26"/>
          <p:cNvSpPr/>
          <p:nvPr/>
        </p:nvSpPr>
        <p:spPr>
          <a:xfrm>
            <a:off x="962025" y="4056757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6A085"/>
                </a:solidFill>
              </a:rPr>
              <a:t>First-Line Management</a:t>
            </a:r>
            <a:endParaRPr lang="en-US" sz="1350" dirty="0"/>
          </a:p>
        </p:txBody>
      </p:sp>
      <p:sp>
        <p:nvSpPr>
          <p:cNvPr id="28" name="SK-13-text-27"/>
          <p:cNvSpPr/>
          <p:nvPr/>
        </p:nvSpPr>
        <p:spPr>
          <a:xfrm>
            <a:off x="876300" y="4428232"/>
            <a:ext cx="48482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Hearing Aids:</a:t>
            </a:r>
            <a:r>
              <a:rPr lang="en-US" sz="1200" dirty="0">
                <a:solidFill>
                  <a:srgbClr val="2C3E50"/>
                </a:solidFill>
              </a:rPr>
              <a:t> Offer early; they help both hearing loss and reduce tinnitus perception.</a:t>
            </a:r>
            <a:endParaRPr lang="en-US" sz="1200" dirty="0"/>
          </a:p>
        </p:txBody>
      </p:sp>
      <p:sp>
        <p:nvSpPr>
          <p:cNvPr id="29" name="SK-13-text-28"/>
          <p:cNvSpPr/>
          <p:nvPr/>
        </p:nvSpPr>
        <p:spPr>
          <a:xfrm>
            <a:off x="876300" y="4980682"/>
            <a:ext cx="48482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CBT:</a:t>
            </a:r>
            <a:r>
              <a:rPr lang="en-US" sz="1200" dirty="0">
                <a:solidFill>
                  <a:srgbClr val="2C3E50"/>
                </a:solidFill>
              </a:rPr>
              <a:t> Best evidence for distressing tinnitus. Refer to psychology if THI scores are high.</a:t>
            </a:r>
            <a:endParaRPr lang="en-US" sz="1200" dirty="0"/>
          </a:p>
        </p:txBody>
      </p:sp>
      <p:sp>
        <p:nvSpPr>
          <p:cNvPr id="30" name="SK-13-text-29"/>
          <p:cNvSpPr/>
          <p:nvPr/>
        </p:nvSpPr>
        <p:spPr>
          <a:xfrm>
            <a:off x="876300" y="5533132"/>
            <a:ext cx="48482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Sound Therapy:</a:t>
            </a:r>
            <a:r>
              <a:rPr lang="en-US" sz="1200" dirty="0">
                <a:solidFill>
                  <a:srgbClr val="2C3E50"/>
                </a:solidFill>
              </a:rPr>
              <a:t> Use background noise (fans/radio) to distract from the silence.</a:t>
            </a:r>
            <a:endParaRPr lang="en-US" sz="1200" dirty="0"/>
          </a:p>
        </p:txBody>
      </p:sp>
      <p:sp>
        <p:nvSpPr>
          <p:cNvPr id="31" name="SK-13-text-30"/>
          <p:cNvSpPr/>
          <p:nvPr/>
        </p:nvSpPr>
        <p:spPr>
          <a:xfrm>
            <a:off x="6772275" y="1122015"/>
            <a:ext cx="51206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C0392B"/>
                </a:solidFill>
              </a:rPr>
              <a:t>Critical Referral Indicators</a:t>
            </a:r>
            <a:endParaRPr lang="en-US" sz="1200" dirty="0"/>
          </a:p>
        </p:txBody>
      </p:sp>
      <p:sp>
        <p:nvSpPr>
          <p:cNvPr id="32" name="SK-13-text-31"/>
          <p:cNvSpPr/>
          <p:nvPr/>
        </p:nvSpPr>
        <p:spPr>
          <a:xfrm>
            <a:off x="6734175" y="1464915"/>
            <a:ext cx="48482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C0392B"/>
                </a:solidFill>
              </a:rPr>
              <a:t>Unilateral Tinnitus:</a:t>
            </a:r>
            <a:r>
              <a:rPr lang="en-US" sz="1200" dirty="0">
                <a:solidFill>
                  <a:srgbClr val="2C3E50"/>
                </a:solidFill>
              </a:rPr>
              <a:t> Always refer for MRI IAMs to exclude acoustic neuroma (vestibular schwannoma).</a:t>
            </a:r>
            <a:endParaRPr lang="en-US" sz="1200" dirty="0"/>
          </a:p>
        </p:txBody>
      </p:sp>
      <p:sp>
        <p:nvSpPr>
          <p:cNvPr id="33" name="SK-13-text-32"/>
          <p:cNvSpPr/>
          <p:nvPr/>
        </p:nvSpPr>
        <p:spPr>
          <a:xfrm>
            <a:off x="6734175" y="2017365"/>
            <a:ext cx="48482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C0392B"/>
                </a:solidFill>
              </a:rPr>
              <a:t>Pulsatile Tinnitus:</a:t>
            </a:r>
            <a:r>
              <a:rPr lang="en-US" sz="1200" dirty="0">
                <a:solidFill>
                  <a:srgbClr val="2C3E50"/>
                </a:solidFill>
              </a:rPr>
              <a:t> Vascular cause until proven otherwise; examine for bruits and refer urgently.</a:t>
            </a:r>
            <a:endParaRPr lang="en-US" sz="1200" dirty="0"/>
          </a:p>
        </p:txBody>
      </p:sp>
      <p:sp>
        <p:nvSpPr>
          <p:cNvPr id="34" name="SK-13-text-33"/>
          <p:cNvSpPr/>
          <p:nvPr/>
        </p:nvSpPr>
        <p:spPr>
          <a:xfrm>
            <a:off x="6819900" y="4056757"/>
            <a:ext cx="34975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6A085"/>
                </a:solidFill>
              </a:rPr>
              <a:t>Medication Review</a:t>
            </a:r>
            <a:endParaRPr lang="en-US" sz="1350" dirty="0"/>
          </a:p>
        </p:txBody>
      </p:sp>
      <p:sp>
        <p:nvSpPr>
          <p:cNvPr id="35" name="SK-13-text-34"/>
          <p:cNvSpPr/>
          <p:nvPr/>
        </p:nvSpPr>
        <p:spPr>
          <a:xfrm>
            <a:off x="6734175" y="4428232"/>
            <a:ext cx="48482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Always screen for </a:t>
            </a:r>
            <a:r>
              <a:rPr lang="en-US" sz="1200" b="1" dirty="0">
                <a:solidFill>
                  <a:srgbClr val="2C3E50"/>
                </a:solidFill>
              </a:rPr>
              <a:t>ototoxic drugs:</a:t>
            </a:r>
            <a:r>
              <a:rPr lang="en-US" sz="1200" dirty="0">
                <a:solidFill>
                  <a:srgbClr val="2C3E50"/>
                </a:solidFill>
              </a:rPr>
              <a:t> Aminoglycosides, loop diuretics, cisplatin, and high-dose aspirin.</a:t>
            </a:r>
            <a:endParaRPr lang="en-US" sz="1200" dirty="0"/>
          </a:p>
        </p:txBody>
      </p:sp>
      <p:sp>
        <p:nvSpPr>
          <p:cNvPr id="36" name="SK-13-text-35"/>
          <p:cNvSpPr/>
          <p:nvPr/>
        </p:nvSpPr>
        <p:spPr>
          <a:xfrm>
            <a:off x="6734175" y="4980682"/>
            <a:ext cx="484822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C0392B"/>
                </a:solidFill>
              </a:rPr>
              <a:t>NOT Recommended:</a:t>
            </a:r>
            <a:r>
              <a:rPr lang="en-US" sz="1200" dirty="0">
                <a:solidFill>
                  <a:srgbClr val="2C3E50"/>
                </a:solidFill>
              </a:rPr>
              <a:t> Ginkgo biloba and Betahistine (unless Ménière's) should not be prescribed.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38125"/>
            <a:ext cx="11430000" cy="512415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893415"/>
            <a:ext cx="5572125" cy="2857500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506" y="1188541"/>
            <a:ext cx="261937" cy="213420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617315"/>
            <a:ext cx="119063" cy="119063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131665"/>
            <a:ext cx="119063" cy="119063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646015"/>
            <a:ext cx="119063" cy="119063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3160365"/>
            <a:ext cx="119063" cy="99120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3941415"/>
            <a:ext cx="5572125" cy="2535585"/>
          </a:xfrm>
          <a:prstGeom prst="rect">
            <a:avLst/>
          </a:prstGeom>
        </p:spPr>
      </p:pic>
      <p:pic>
        <p:nvPicPr>
          <p:cNvPr id="12" name="SK-14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506" y="4236541"/>
            <a:ext cx="261937" cy="213420"/>
          </a:xfrm>
          <a:prstGeom prst="rect">
            <a:avLst/>
          </a:prstGeom>
        </p:spPr>
      </p:pic>
      <p:pic>
        <p:nvPicPr>
          <p:cNvPr id="13" name="SK-14-img-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4665315"/>
            <a:ext cx="119063" cy="119063"/>
          </a:xfrm>
          <a:prstGeom prst="rect">
            <a:avLst/>
          </a:prstGeom>
        </p:spPr>
      </p:pic>
      <p:pic>
        <p:nvPicPr>
          <p:cNvPr id="14" name="SK-14-img-1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5179665"/>
            <a:ext cx="119063" cy="119063"/>
          </a:xfrm>
          <a:prstGeom prst="rect">
            <a:avLst/>
          </a:prstGeom>
        </p:spPr>
      </p:pic>
      <p:pic>
        <p:nvPicPr>
          <p:cNvPr id="15" name="SK-14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893415"/>
            <a:ext cx="5572125" cy="2696617"/>
          </a:xfrm>
          <a:prstGeom prst="rect">
            <a:avLst/>
          </a:prstGeom>
        </p:spPr>
      </p:pic>
      <p:pic>
        <p:nvPicPr>
          <p:cNvPr id="16" name="SK-14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79381" y="1188541"/>
            <a:ext cx="261937" cy="213420"/>
          </a:xfrm>
          <a:prstGeom prst="rect">
            <a:avLst/>
          </a:prstGeom>
        </p:spPr>
      </p:pic>
      <p:pic>
        <p:nvPicPr>
          <p:cNvPr id="17" name="SK-14-img-1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7475" y="1617315"/>
            <a:ext cx="119063" cy="119063"/>
          </a:xfrm>
          <a:prstGeom prst="rect">
            <a:avLst/>
          </a:prstGeom>
        </p:spPr>
      </p:pic>
      <p:pic>
        <p:nvPicPr>
          <p:cNvPr id="18" name="SK-14-img-1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7475" y="2131665"/>
            <a:ext cx="119063" cy="119063"/>
          </a:xfrm>
          <a:prstGeom prst="rect">
            <a:avLst/>
          </a:prstGeom>
        </p:spPr>
      </p:pic>
      <p:pic>
        <p:nvPicPr>
          <p:cNvPr id="19" name="SK-14-img-18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681788" y="2169765"/>
            <a:ext cx="4900613" cy="400050"/>
          </a:xfrm>
          <a:prstGeom prst="rect">
            <a:avLst/>
          </a:prstGeom>
        </p:spPr>
      </p:pic>
      <p:pic>
        <p:nvPicPr>
          <p:cNvPr id="20" name="SK-14-img-19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67475" y="2798415"/>
            <a:ext cx="119063" cy="99120"/>
          </a:xfrm>
          <a:prstGeom prst="rect">
            <a:avLst/>
          </a:prstGeom>
        </p:spPr>
      </p:pic>
      <p:pic>
        <p:nvPicPr>
          <p:cNvPr id="21" name="SK-14-img-2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38875" y="3780532"/>
            <a:ext cx="5572125" cy="2696617"/>
          </a:xfrm>
          <a:prstGeom prst="rect">
            <a:avLst/>
          </a:prstGeom>
        </p:spPr>
      </p:pic>
      <p:pic>
        <p:nvPicPr>
          <p:cNvPr id="22" name="SK-14-img-21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79381" y="4075658"/>
            <a:ext cx="261937" cy="213420"/>
          </a:xfrm>
          <a:prstGeom prst="rect">
            <a:avLst/>
          </a:prstGeom>
        </p:spPr>
      </p:pic>
      <p:pic>
        <p:nvPicPr>
          <p:cNvPr id="23" name="SK-14-img-22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4561582"/>
            <a:ext cx="5114925" cy="1200150"/>
          </a:xfrm>
          <a:prstGeom prst="rect">
            <a:avLst/>
          </a:prstGeom>
        </p:spPr>
      </p:pic>
      <p:pic>
        <p:nvPicPr>
          <p:cNvPr id="24" name="SK-14-img-23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610350" y="4733032"/>
            <a:ext cx="178594" cy="178594"/>
          </a:xfrm>
          <a:prstGeom prst="rect">
            <a:avLst/>
          </a:prstGeom>
        </p:spPr>
      </p:pic>
      <p:pic>
        <p:nvPicPr>
          <p:cNvPr id="25" name="SK-14-img-24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610350" y="5247382"/>
            <a:ext cx="178594" cy="191244"/>
          </a:xfrm>
          <a:prstGeom prst="rect">
            <a:avLst/>
          </a:prstGeom>
        </p:spPr>
      </p:pic>
      <p:sp>
        <p:nvSpPr>
          <p:cNvPr id="26" name="SK-14-text-25"/>
          <p:cNvSpPr/>
          <p:nvPr/>
        </p:nvSpPr>
        <p:spPr>
          <a:xfrm>
            <a:off x="523875" y="238125"/>
            <a:ext cx="11287125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Exam Pearls for AKT and SCA</a:t>
            </a:r>
            <a:endParaRPr lang="en-US" sz="1800" dirty="0"/>
          </a:p>
        </p:txBody>
      </p:sp>
      <p:sp>
        <p:nvSpPr>
          <p:cNvPr id="27" name="SK-14-text-26"/>
          <p:cNvSpPr/>
          <p:nvPr/>
        </p:nvSpPr>
        <p:spPr>
          <a:xfrm>
            <a:off x="523875" y="550515"/>
            <a:ext cx="11287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16A085"/>
                </a:solidFill>
              </a:rPr>
              <a:t>NICE NG155 &amp; AKT EXAM FOCUS</a:t>
            </a:r>
            <a:endParaRPr lang="en-US" sz="1050" dirty="0"/>
          </a:p>
        </p:txBody>
      </p:sp>
      <p:sp>
        <p:nvSpPr>
          <p:cNvPr id="28" name="SK-14-text-27"/>
          <p:cNvSpPr/>
          <p:nvPr/>
        </p:nvSpPr>
        <p:spPr>
          <a:xfrm>
            <a:off x="1009650" y="1150590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6A085"/>
                </a:solidFill>
              </a:rPr>
              <a:t>AKT High-Yield Knowledge</a:t>
            </a:r>
            <a:endParaRPr lang="en-US" sz="1350" dirty="0"/>
          </a:p>
        </p:txBody>
      </p:sp>
      <p:sp>
        <p:nvSpPr>
          <p:cNvPr id="29" name="SK-14-text-28"/>
          <p:cNvSpPr/>
          <p:nvPr/>
        </p:nvSpPr>
        <p:spPr>
          <a:xfrm>
            <a:off x="823913" y="1579215"/>
            <a:ext cx="490061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NICE NG155:</a:t>
            </a:r>
            <a:r>
              <a:rPr lang="en-US" sz="1125" dirty="0">
                <a:solidFill>
                  <a:srgbClr val="2C3E50"/>
                </a:solidFill>
              </a:rPr>
              <a:t> CBT is the recommended psychological therapy for distressing or intrusive tinnitus.</a:t>
            </a:r>
            <a:endParaRPr lang="en-US" sz="1125" dirty="0"/>
          </a:p>
        </p:txBody>
      </p:sp>
      <p:sp>
        <p:nvSpPr>
          <p:cNvPr id="30" name="SK-14-text-29"/>
          <p:cNvSpPr/>
          <p:nvPr/>
        </p:nvSpPr>
        <p:spPr>
          <a:xfrm>
            <a:off x="823913" y="2093565"/>
            <a:ext cx="490061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C0392B"/>
                </a:solidFill>
              </a:rPr>
              <a:t>Do NOT prescribe:</a:t>
            </a:r>
            <a:r>
              <a:rPr lang="en-US" sz="1125" dirty="0">
                <a:solidFill>
                  <a:srgbClr val="2C3E50"/>
                </a:solidFill>
              </a:rPr>
              <a:t> Ginkgo biloba or Betahistine (unless Ménière's) for non-specific tinnitus.</a:t>
            </a:r>
            <a:endParaRPr lang="en-US" sz="1125" dirty="0"/>
          </a:p>
        </p:txBody>
      </p:sp>
      <p:sp>
        <p:nvSpPr>
          <p:cNvPr id="31" name="SK-14-text-30"/>
          <p:cNvSpPr/>
          <p:nvPr/>
        </p:nvSpPr>
        <p:spPr>
          <a:xfrm>
            <a:off x="823913" y="2607915"/>
            <a:ext cx="490061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Ototoxic Drugs:</a:t>
            </a:r>
            <a:r>
              <a:rPr lang="en-US" sz="1125" dirty="0">
                <a:solidFill>
                  <a:srgbClr val="2C3E50"/>
                </a:solidFill>
              </a:rPr>
              <a:t> Know the list—Aminoglycosides, Loop Diuretics (high dose), Cisplatin, Quinine, Aspirin.</a:t>
            </a:r>
            <a:endParaRPr lang="en-US" sz="1125" dirty="0"/>
          </a:p>
        </p:txBody>
      </p:sp>
      <p:sp>
        <p:nvSpPr>
          <p:cNvPr id="32" name="SK-14-text-31"/>
          <p:cNvSpPr/>
          <p:nvPr/>
        </p:nvSpPr>
        <p:spPr>
          <a:xfrm>
            <a:off x="823913" y="3122265"/>
            <a:ext cx="490061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Referral:</a:t>
            </a:r>
            <a:r>
              <a:rPr lang="en-US" sz="1125" dirty="0">
                <a:solidFill>
                  <a:srgbClr val="2C3E50"/>
                </a:solidFill>
              </a:rPr>
              <a:t> Unilateral tinnitus requires MRI IAMs to exclude </a:t>
            </a:r>
            <a:r>
              <a:rPr lang="en-US" sz="1125" b="1" dirty="0">
                <a:solidFill>
                  <a:srgbClr val="2C3E50"/>
                </a:solidFill>
              </a:rPr>
              <a:t>Acoustic Neuroma</a:t>
            </a:r>
            <a:r>
              <a:rPr lang="en-US" sz="1125" dirty="0">
                <a:solidFill>
                  <a:srgbClr val="2C3E50"/>
                </a:solidFill>
              </a:rPr>
              <a:t>.</a:t>
            </a:r>
            <a:endParaRPr lang="en-US" sz="1125" dirty="0"/>
          </a:p>
        </p:txBody>
      </p:sp>
      <p:sp>
        <p:nvSpPr>
          <p:cNvPr id="33" name="SK-14-text-32"/>
          <p:cNvSpPr/>
          <p:nvPr/>
        </p:nvSpPr>
        <p:spPr>
          <a:xfrm>
            <a:off x="1009650" y="4198590"/>
            <a:ext cx="5143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6A085"/>
                </a:solidFill>
              </a:rPr>
              <a:t>Clinical Management Steps</a:t>
            </a:r>
            <a:endParaRPr lang="en-US" sz="1350" dirty="0"/>
          </a:p>
        </p:txBody>
      </p:sp>
      <p:sp>
        <p:nvSpPr>
          <p:cNvPr id="34" name="SK-14-text-33"/>
          <p:cNvSpPr/>
          <p:nvPr/>
        </p:nvSpPr>
        <p:spPr>
          <a:xfrm>
            <a:off x="823913" y="4627215"/>
            <a:ext cx="490061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Hearing Aids:</a:t>
            </a:r>
            <a:r>
              <a:rPr lang="en-US" sz="1125" dirty="0">
                <a:solidFill>
                  <a:srgbClr val="2C3E50"/>
                </a:solidFill>
              </a:rPr>
              <a:t> Offer early; they improve both hearing loss and reduce tinnitus perception.</a:t>
            </a:r>
            <a:endParaRPr lang="en-US" sz="1125" dirty="0"/>
          </a:p>
        </p:txBody>
      </p:sp>
      <p:sp>
        <p:nvSpPr>
          <p:cNvPr id="35" name="SK-14-text-34"/>
          <p:cNvSpPr/>
          <p:nvPr/>
        </p:nvSpPr>
        <p:spPr>
          <a:xfrm>
            <a:off x="823913" y="5141565"/>
            <a:ext cx="490061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Pulsatile Tinnitus:</a:t>
            </a:r>
            <a:r>
              <a:rPr lang="en-US" sz="1125" dirty="0">
                <a:solidFill>
                  <a:srgbClr val="2C3E50"/>
                </a:solidFill>
              </a:rPr>
              <a:t> Always treat as a vascular cause until proven otherwise—examine for bruits.</a:t>
            </a:r>
            <a:endParaRPr lang="en-US" sz="1125" dirty="0"/>
          </a:p>
        </p:txBody>
      </p:sp>
      <p:sp>
        <p:nvSpPr>
          <p:cNvPr id="36" name="SK-14-text-35"/>
          <p:cNvSpPr/>
          <p:nvPr/>
        </p:nvSpPr>
        <p:spPr>
          <a:xfrm>
            <a:off x="6867525" y="1150590"/>
            <a:ext cx="53244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6A085"/>
                </a:solidFill>
              </a:rPr>
              <a:t>SCA Communication Strategies</a:t>
            </a:r>
            <a:endParaRPr lang="en-US" sz="1350" dirty="0"/>
          </a:p>
        </p:txBody>
      </p:sp>
      <p:sp>
        <p:nvSpPr>
          <p:cNvPr id="37" name="SK-14-text-36"/>
          <p:cNvSpPr/>
          <p:nvPr/>
        </p:nvSpPr>
        <p:spPr>
          <a:xfrm>
            <a:off x="6681788" y="1579215"/>
            <a:ext cx="490061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Normalizing:</a:t>
            </a:r>
            <a:r>
              <a:rPr lang="en-US" sz="1125" dirty="0">
                <a:solidFill>
                  <a:srgbClr val="2C3E50"/>
                </a:solidFill>
              </a:rPr>
              <a:t> "Tinnitus is very common and rarely a sign of serious disease. Most brains adjust over time."</a:t>
            </a:r>
            <a:endParaRPr lang="en-US" sz="1125" dirty="0"/>
          </a:p>
        </p:txBody>
      </p:sp>
      <p:sp>
        <p:nvSpPr>
          <p:cNvPr id="38" name="SK-14-text-37"/>
          <p:cNvSpPr/>
          <p:nvPr/>
        </p:nvSpPr>
        <p:spPr>
          <a:xfrm>
            <a:off x="6796088" y="2169765"/>
            <a:ext cx="478631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i="1" dirty="0">
                <a:solidFill>
                  <a:srgbClr val="34495E"/>
                </a:solidFill>
              </a:rPr>
              <a:t>"Using a radio or fan as background noise can help take the focus away from the sound."</a:t>
            </a:r>
            <a:endParaRPr lang="en-US" sz="1125" dirty="0"/>
          </a:p>
        </p:txBody>
      </p:sp>
      <p:sp>
        <p:nvSpPr>
          <p:cNvPr id="39" name="SK-14-text-38"/>
          <p:cNvSpPr/>
          <p:nvPr/>
        </p:nvSpPr>
        <p:spPr>
          <a:xfrm>
            <a:off x="6681788" y="2760315"/>
            <a:ext cx="490061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Explanation:</a:t>
            </a:r>
            <a:r>
              <a:rPr lang="en-US" sz="1125" dirty="0">
                <a:solidFill>
                  <a:srgbClr val="2C3E50"/>
                </a:solidFill>
              </a:rPr>
              <a:t> Mention "neural plasticity"—the brain learning to filter out the noise.</a:t>
            </a:r>
            <a:endParaRPr lang="en-US" sz="1125" dirty="0"/>
          </a:p>
        </p:txBody>
      </p:sp>
      <p:sp>
        <p:nvSpPr>
          <p:cNvPr id="40" name="SK-14-text-39"/>
          <p:cNvSpPr/>
          <p:nvPr/>
        </p:nvSpPr>
        <p:spPr>
          <a:xfrm>
            <a:off x="6867525" y="4037707"/>
            <a:ext cx="53244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6A085"/>
                </a:solidFill>
              </a:rPr>
              <a:t>Safety-Netting &amp; Emergencies</a:t>
            </a:r>
            <a:endParaRPr lang="en-US" sz="1350" dirty="0"/>
          </a:p>
        </p:txBody>
      </p:sp>
      <p:sp>
        <p:nvSpPr>
          <p:cNvPr id="41" name="SK-14-text-40"/>
          <p:cNvSpPr/>
          <p:nvPr/>
        </p:nvSpPr>
        <p:spPr>
          <a:xfrm>
            <a:off x="6884194" y="4704457"/>
            <a:ext cx="4555331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C0392B"/>
                </a:solidFill>
              </a:rPr>
              <a:t>Sudden SNHL:</a:t>
            </a:r>
            <a:r>
              <a:rPr lang="en-US" sz="1125" dirty="0">
                <a:solidFill>
                  <a:srgbClr val="2C3E50"/>
                </a:solidFill>
              </a:rPr>
              <a:t> Same-day ENT referral. This is an emergency requiring high-dose steroids.</a:t>
            </a:r>
            <a:endParaRPr lang="en-US" sz="1125" dirty="0"/>
          </a:p>
        </p:txBody>
      </p:sp>
      <p:sp>
        <p:nvSpPr>
          <p:cNvPr id="42" name="SK-14-text-41"/>
          <p:cNvSpPr/>
          <p:nvPr/>
        </p:nvSpPr>
        <p:spPr>
          <a:xfrm>
            <a:off x="6884194" y="5218807"/>
            <a:ext cx="4555331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C0392B"/>
                </a:solidFill>
              </a:rPr>
              <a:t>Red Flags:</a:t>
            </a:r>
            <a:r>
              <a:rPr lang="en-US" sz="1125" dirty="0">
                <a:solidFill>
                  <a:srgbClr val="2C3E50"/>
                </a:solidFill>
              </a:rPr>
              <a:t> Return immediately if tinnitus becomes unilateral, pulsatile, or if balance is affected.</a:t>
            </a:r>
            <a:endParaRPr lang="en-US" sz="112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502890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807690"/>
            <a:ext cx="5572125" cy="3357563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" y="1036290"/>
            <a:ext cx="428625" cy="428625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7953" y="1157139"/>
            <a:ext cx="226219" cy="186779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50" y="2777430"/>
            <a:ext cx="83344" cy="72926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24213" y="2777430"/>
            <a:ext cx="83344" cy="72926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6750" y="3086993"/>
            <a:ext cx="83344" cy="72926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24213" y="3086993"/>
            <a:ext cx="83344" cy="72926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4355753"/>
            <a:ext cx="5572125" cy="2197447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6750" y="4584353"/>
            <a:ext cx="428625" cy="428625"/>
          </a:xfrm>
          <a:prstGeom prst="rect">
            <a:avLst/>
          </a:prstGeom>
        </p:spPr>
      </p:pic>
      <p:pic>
        <p:nvPicPr>
          <p:cNvPr id="14" name="SK-2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67953" y="4705201"/>
            <a:ext cx="226219" cy="186779"/>
          </a:xfrm>
          <a:prstGeom prst="rect">
            <a:avLst/>
          </a:prstGeom>
        </p:spPr>
      </p:pic>
      <p:pic>
        <p:nvPicPr>
          <p:cNvPr id="15" name="SK-2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38875" y="807690"/>
            <a:ext cx="5572125" cy="3570684"/>
          </a:xfrm>
          <a:prstGeom prst="rect">
            <a:avLst/>
          </a:prstGeom>
        </p:spPr>
      </p:pic>
      <p:pic>
        <p:nvPicPr>
          <p:cNvPr id="16" name="SK-2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24625" y="1036290"/>
            <a:ext cx="428625" cy="428625"/>
          </a:xfrm>
          <a:prstGeom prst="rect">
            <a:avLst/>
          </a:prstGeom>
        </p:spPr>
      </p:pic>
      <p:pic>
        <p:nvPicPr>
          <p:cNvPr id="17" name="SK-2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25828" y="1157139"/>
            <a:ext cx="226219" cy="186779"/>
          </a:xfrm>
          <a:prstGeom prst="rect">
            <a:avLst/>
          </a:prstGeom>
        </p:spPr>
      </p:pic>
      <p:pic>
        <p:nvPicPr>
          <p:cNvPr id="18" name="SK-2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24625" y="3149650"/>
            <a:ext cx="5000625" cy="1000125"/>
          </a:xfrm>
          <a:prstGeom prst="rect">
            <a:avLst/>
          </a:prstGeom>
        </p:spPr>
      </p:pic>
      <p:pic>
        <p:nvPicPr>
          <p:cNvPr id="19" name="SK-2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238875" y="4568875"/>
            <a:ext cx="5572125" cy="1984325"/>
          </a:xfrm>
          <a:prstGeom prst="rect">
            <a:avLst/>
          </a:prstGeom>
        </p:spPr>
      </p:pic>
      <p:pic>
        <p:nvPicPr>
          <p:cNvPr id="20" name="SK-2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524625" y="4797475"/>
            <a:ext cx="428625" cy="428625"/>
          </a:xfrm>
          <a:prstGeom prst="rect">
            <a:avLst/>
          </a:prstGeom>
        </p:spPr>
      </p:pic>
      <p:pic>
        <p:nvPicPr>
          <p:cNvPr id="21" name="SK-2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625828" y="4918323"/>
            <a:ext cx="226219" cy="186779"/>
          </a:xfrm>
          <a:prstGeom prst="rect">
            <a:avLst/>
          </a:prstGeom>
        </p:spPr>
      </p:pic>
      <p:sp>
        <p:nvSpPr>
          <p:cNvPr id="22" name="SK-2-text-21"/>
          <p:cNvSpPr/>
          <p:nvPr/>
        </p:nvSpPr>
        <p:spPr>
          <a:xfrm>
            <a:off x="523875" y="190500"/>
            <a:ext cx="11287125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Definition and Prevalence</a:t>
            </a:r>
            <a:endParaRPr lang="en-US" sz="1800" dirty="0"/>
          </a:p>
        </p:txBody>
      </p:sp>
      <p:sp>
        <p:nvSpPr>
          <p:cNvPr id="23" name="SK-2-text-22"/>
          <p:cNvSpPr/>
          <p:nvPr/>
        </p:nvSpPr>
        <p:spPr>
          <a:xfrm>
            <a:off x="523875" y="493365"/>
            <a:ext cx="11287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16A085"/>
                </a:solidFill>
              </a:rPr>
              <a:t>NICE NG155 &amp; AKT EXAM FOCUS</a:t>
            </a:r>
            <a:endParaRPr lang="en-US" sz="1050" dirty="0"/>
          </a:p>
        </p:txBody>
      </p:sp>
      <p:sp>
        <p:nvSpPr>
          <p:cNvPr id="24" name="SK-2-text-23"/>
          <p:cNvSpPr/>
          <p:nvPr/>
        </p:nvSpPr>
        <p:spPr>
          <a:xfrm>
            <a:off x="1238250" y="1107728"/>
            <a:ext cx="3886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6A085"/>
                </a:solidFill>
              </a:rPr>
              <a:t>Defining Tinnitus</a:t>
            </a:r>
            <a:endParaRPr lang="en-US" sz="1500" dirty="0"/>
          </a:p>
        </p:txBody>
      </p:sp>
      <p:sp>
        <p:nvSpPr>
          <p:cNvPr id="25" name="SK-2-text-24"/>
          <p:cNvSpPr/>
          <p:nvPr/>
        </p:nvSpPr>
        <p:spPr>
          <a:xfrm>
            <a:off x="666750" y="1617315"/>
            <a:ext cx="5000625" cy="5179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40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The perception of sound in the ears or head in the </a:t>
            </a:r>
            <a:r>
              <a:rPr lang="en-US" sz="1275" b="1" dirty="0">
                <a:solidFill>
                  <a:srgbClr val="2C3E50"/>
                </a:solidFill>
              </a:rPr>
              <a:t>absence of any external auditory stimulus</a:t>
            </a:r>
            <a:r>
              <a:rPr lang="en-US" sz="1275" dirty="0">
                <a:solidFill>
                  <a:srgbClr val="2C3E50"/>
                </a:solidFill>
              </a:rPr>
              <a:t>.</a:t>
            </a:r>
            <a:endParaRPr lang="en-US" sz="1275" dirty="0"/>
          </a:p>
        </p:txBody>
      </p:sp>
      <p:sp>
        <p:nvSpPr>
          <p:cNvPr id="26" name="SK-2-text-25"/>
          <p:cNvSpPr/>
          <p:nvPr/>
        </p:nvSpPr>
        <p:spPr>
          <a:xfrm>
            <a:off x="666750" y="2325737"/>
            <a:ext cx="50006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Common Auditory Perceptions:</a:t>
            </a:r>
            <a:endParaRPr lang="en-US" sz="1125" dirty="0"/>
          </a:p>
        </p:txBody>
      </p:sp>
      <p:sp>
        <p:nvSpPr>
          <p:cNvPr id="27" name="SK-2-text-26"/>
          <p:cNvSpPr/>
          <p:nvPr/>
        </p:nvSpPr>
        <p:spPr>
          <a:xfrm>
            <a:off x="845344" y="2706737"/>
            <a:ext cx="29146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Ringing / Buzzing</a:t>
            </a:r>
            <a:endParaRPr lang="en-US" sz="1125" dirty="0"/>
          </a:p>
        </p:txBody>
      </p:sp>
      <p:sp>
        <p:nvSpPr>
          <p:cNvPr id="28" name="SK-2-text-27"/>
          <p:cNvSpPr/>
          <p:nvPr/>
        </p:nvSpPr>
        <p:spPr>
          <a:xfrm>
            <a:off x="3402806" y="2706737"/>
            <a:ext cx="29146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Humming / Hissing</a:t>
            </a:r>
            <a:endParaRPr lang="en-US" sz="1125" dirty="0"/>
          </a:p>
        </p:txBody>
      </p:sp>
      <p:sp>
        <p:nvSpPr>
          <p:cNvPr id="29" name="SK-2-text-28"/>
          <p:cNvSpPr/>
          <p:nvPr/>
        </p:nvSpPr>
        <p:spPr>
          <a:xfrm>
            <a:off x="845344" y="3016300"/>
            <a:ext cx="36004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Whistling / Whooshing</a:t>
            </a:r>
            <a:endParaRPr lang="en-US" sz="1125" dirty="0"/>
          </a:p>
        </p:txBody>
      </p:sp>
      <p:sp>
        <p:nvSpPr>
          <p:cNvPr id="30" name="SK-2-text-29"/>
          <p:cNvSpPr/>
          <p:nvPr/>
        </p:nvSpPr>
        <p:spPr>
          <a:xfrm>
            <a:off x="3402806" y="3016300"/>
            <a:ext cx="34290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Clicking / Pulsating</a:t>
            </a:r>
            <a:endParaRPr lang="en-US" sz="1125" dirty="0"/>
          </a:p>
        </p:txBody>
      </p:sp>
      <p:sp>
        <p:nvSpPr>
          <p:cNvPr id="31" name="SK-2-text-30"/>
          <p:cNvSpPr/>
          <p:nvPr/>
        </p:nvSpPr>
        <p:spPr>
          <a:xfrm>
            <a:off x="1238250" y="4655790"/>
            <a:ext cx="4800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C0392B"/>
                </a:solidFill>
              </a:rPr>
              <a:t>Core Clinical Concept</a:t>
            </a:r>
            <a:endParaRPr lang="en-US" sz="1500" dirty="0"/>
          </a:p>
        </p:txBody>
      </p:sp>
      <p:sp>
        <p:nvSpPr>
          <p:cNvPr id="32" name="SK-2-text-31"/>
          <p:cNvSpPr/>
          <p:nvPr/>
        </p:nvSpPr>
        <p:spPr>
          <a:xfrm>
            <a:off x="666750" y="5165378"/>
            <a:ext cx="5000625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2C3E50"/>
                </a:solidFill>
              </a:rPr>
              <a:t>Tinnitus is a </a:t>
            </a:r>
            <a:r>
              <a:rPr lang="en-US" sz="1350" b="1" dirty="0">
                <a:solidFill>
                  <a:srgbClr val="2C3E50"/>
                </a:solidFill>
              </a:rPr>
              <a:t>symptom</a:t>
            </a:r>
            <a:r>
              <a:rPr lang="en-US" sz="1350" dirty="0">
                <a:solidFill>
                  <a:srgbClr val="2C3E50"/>
                </a:solidFill>
              </a:rPr>
              <a:t>, not a disease. It is nearly always associated with an underlying auditory or systemic condition.</a:t>
            </a:r>
            <a:endParaRPr lang="en-US" sz="1350" dirty="0"/>
          </a:p>
        </p:txBody>
      </p:sp>
      <p:sp>
        <p:nvSpPr>
          <p:cNvPr id="33" name="SK-2-text-32"/>
          <p:cNvSpPr/>
          <p:nvPr/>
        </p:nvSpPr>
        <p:spPr>
          <a:xfrm>
            <a:off x="7096125" y="1107728"/>
            <a:ext cx="2743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6A085"/>
                </a:solidFill>
              </a:rPr>
              <a:t>Epidemiology</a:t>
            </a:r>
            <a:endParaRPr lang="en-US" sz="1500" dirty="0"/>
          </a:p>
        </p:txBody>
      </p:sp>
      <p:sp>
        <p:nvSpPr>
          <p:cNvPr id="34" name="SK-2-text-33"/>
          <p:cNvSpPr/>
          <p:nvPr/>
        </p:nvSpPr>
        <p:spPr>
          <a:xfrm>
            <a:off x="6524625" y="1617315"/>
            <a:ext cx="4655820" cy="6715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5288"/>
              </a:lnSpc>
              <a:buNone/>
            </a:pPr>
            <a:r>
              <a:rPr lang="en-US" sz="3525" b="1" dirty="0">
                <a:solidFill>
                  <a:srgbClr val="16A085"/>
                </a:solidFill>
              </a:rPr>
              <a:t>10-15%</a:t>
            </a:r>
            <a:endParaRPr lang="en-US" sz="3525" dirty="0"/>
          </a:p>
        </p:txBody>
      </p:sp>
      <p:sp>
        <p:nvSpPr>
          <p:cNvPr id="35" name="SK-2-text-34"/>
          <p:cNvSpPr/>
          <p:nvPr/>
        </p:nvSpPr>
        <p:spPr>
          <a:xfrm>
            <a:off x="8162925" y="1931640"/>
            <a:ext cx="349758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2C3E50"/>
                </a:solidFill>
              </a:rPr>
              <a:t>of Adults Affected</a:t>
            </a:r>
            <a:endParaRPr lang="en-US" sz="1275" dirty="0"/>
          </a:p>
        </p:txBody>
      </p:sp>
      <p:sp>
        <p:nvSpPr>
          <p:cNvPr id="36" name="SK-2-text-35"/>
          <p:cNvSpPr/>
          <p:nvPr/>
        </p:nvSpPr>
        <p:spPr>
          <a:xfrm>
            <a:off x="6524625" y="2441228"/>
            <a:ext cx="5000625" cy="5179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40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While highly prevalent in the general population, the severity of perception varies significantly among patients.</a:t>
            </a:r>
            <a:endParaRPr lang="en-US" sz="1275" dirty="0"/>
          </a:p>
        </p:txBody>
      </p:sp>
      <p:sp>
        <p:nvSpPr>
          <p:cNvPr id="37" name="SK-2-text-36"/>
          <p:cNvSpPr/>
          <p:nvPr/>
        </p:nvSpPr>
        <p:spPr>
          <a:xfrm>
            <a:off x="6715125" y="3302050"/>
            <a:ext cx="46196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C0392B"/>
                </a:solidFill>
              </a:rPr>
              <a:t>Significant Distress</a:t>
            </a:r>
            <a:endParaRPr lang="en-US" sz="1350" dirty="0"/>
          </a:p>
        </p:txBody>
      </p:sp>
      <p:sp>
        <p:nvSpPr>
          <p:cNvPr id="38" name="SK-2-text-37"/>
          <p:cNvSpPr/>
          <p:nvPr/>
        </p:nvSpPr>
        <p:spPr>
          <a:xfrm>
            <a:off x="6715125" y="3597325"/>
            <a:ext cx="46196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Affects </a:t>
            </a:r>
            <a:r>
              <a:rPr lang="en-US" sz="1125" b="1" dirty="0">
                <a:solidFill>
                  <a:srgbClr val="2C3E50"/>
                </a:solidFill>
              </a:rPr>
              <a:t>1–2%</a:t>
            </a:r>
            <a:r>
              <a:rPr lang="en-US" sz="1125" dirty="0">
                <a:solidFill>
                  <a:srgbClr val="2C3E50"/>
                </a:solidFill>
              </a:rPr>
              <a:t> of the population. Requires proactive psychological assessment and management (NICE NG155).</a:t>
            </a:r>
            <a:endParaRPr lang="en-US" sz="1125" dirty="0"/>
          </a:p>
        </p:txBody>
      </p:sp>
      <p:sp>
        <p:nvSpPr>
          <p:cNvPr id="39" name="SK-2-text-38"/>
          <p:cNvSpPr/>
          <p:nvPr/>
        </p:nvSpPr>
        <p:spPr>
          <a:xfrm>
            <a:off x="7096125" y="4868912"/>
            <a:ext cx="3886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6A085"/>
                </a:solidFill>
              </a:rPr>
              <a:t>Primary Care Role</a:t>
            </a:r>
            <a:endParaRPr lang="en-US" sz="1500" dirty="0"/>
          </a:p>
        </p:txBody>
      </p:sp>
      <p:sp>
        <p:nvSpPr>
          <p:cNvPr id="40" name="SK-2-text-39"/>
          <p:cNvSpPr/>
          <p:nvPr/>
        </p:nvSpPr>
        <p:spPr>
          <a:xfrm>
            <a:off x="6524625" y="5378500"/>
            <a:ext cx="5000625" cy="5179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40"/>
              </a:lnSpc>
              <a:buNone/>
            </a:pPr>
            <a:r>
              <a:rPr lang="en-US" sz="1275" dirty="0">
                <a:solidFill>
                  <a:srgbClr val="2C3E50"/>
                </a:solidFill>
              </a:rPr>
              <a:t>Most cases are managed in general practice through identification of cause, reassurance, and appropriate secondary care referral.</a:t>
            </a:r>
            <a:endParaRPr lang="en-US" sz="127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38125"/>
            <a:ext cx="11430000" cy="512415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83915"/>
            <a:ext cx="3657600" cy="5393085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19300" y="1470124"/>
            <a:ext cx="381000" cy="304800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95425" y="2379315"/>
            <a:ext cx="1428750" cy="247650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2817465"/>
            <a:ext cx="3181350" cy="571500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3617565"/>
            <a:ext cx="119063" cy="99120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3912840"/>
            <a:ext cx="119063" cy="99120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4208115"/>
            <a:ext cx="119063" cy="99120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4503390"/>
            <a:ext cx="119063" cy="99120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7200" y="1083915"/>
            <a:ext cx="3657600" cy="5393085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05500" y="1470124"/>
            <a:ext cx="381000" cy="304800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95950" y="2379315"/>
            <a:ext cx="800100" cy="247650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505325" y="2817465"/>
            <a:ext cx="3181350" cy="785813"/>
          </a:xfrm>
          <a:prstGeom prst="rect">
            <a:avLst/>
          </a:prstGeom>
        </p:spPr>
      </p:pic>
      <p:pic>
        <p:nvPicPr>
          <p:cNvPr id="17" name="SK-3-img-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05325" y="3831878"/>
            <a:ext cx="119063" cy="99120"/>
          </a:xfrm>
          <a:prstGeom prst="rect">
            <a:avLst/>
          </a:prstGeom>
        </p:spPr>
      </p:pic>
      <p:pic>
        <p:nvPicPr>
          <p:cNvPr id="18" name="SK-3-img-17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05325" y="4127153"/>
            <a:ext cx="119063" cy="99120"/>
          </a:xfrm>
          <a:prstGeom prst="rect">
            <a:avLst/>
          </a:prstGeom>
        </p:spPr>
      </p:pic>
      <p:pic>
        <p:nvPicPr>
          <p:cNvPr id="19" name="SK-3-img-18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05325" y="4422428"/>
            <a:ext cx="119063" cy="99120"/>
          </a:xfrm>
          <a:prstGeom prst="rect">
            <a:avLst/>
          </a:prstGeom>
        </p:spPr>
      </p:pic>
      <p:pic>
        <p:nvPicPr>
          <p:cNvPr id="20" name="SK-3-img-19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05325" y="4717703"/>
            <a:ext cx="119063" cy="99120"/>
          </a:xfrm>
          <a:prstGeom prst="rect">
            <a:avLst/>
          </a:prstGeom>
        </p:spPr>
      </p:pic>
      <p:pic>
        <p:nvPicPr>
          <p:cNvPr id="21" name="SK-3-img-20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53400" y="1083915"/>
            <a:ext cx="3657600" cy="5393085"/>
          </a:xfrm>
          <a:prstGeom prst="rect">
            <a:avLst/>
          </a:prstGeom>
        </p:spPr>
      </p:pic>
      <p:pic>
        <p:nvPicPr>
          <p:cNvPr id="22" name="SK-3-img-21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791700" y="1470124"/>
            <a:ext cx="381000" cy="304800"/>
          </a:xfrm>
          <a:prstGeom prst="rect">
            <a:avLst/>
          </a:prstGeom>
        </p:spPr>
      </p:pic>
      <p:pic>
        <p:nvPicPr>
          <p:cNvPr id="23" name="SK-3-img-22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444038" y="2379315"/>
            <a:ext cx="1076325" cy="247650"/>
          </a:xfrm>
          <a:prstGeom prst="rect">
            <a:avLst/>
          </a:prstGeom>
        </p:spPr>
      </p:pic>
      <p:pic>
        <p:nvPicPr>
          <p:cNvPr id="24" name="SK-3-img-23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91525" y="2817465"/>
            <a:ext cx="3181350" cy="571500"/>
          </a:xfrm>
          <a:prstGeom prst="rect">
            <a:avLst/>
          </a:prstGeom>
        </p:spPr>
      </p:pic>
      <p:pic>
        <p:nvPicPr>
          <p:cNvPr id="25" name="SK-3-img-2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91525" y="3617565"/>
            <a:ext cx="119063" cy="99120"/>
          </a:xfrm>
          <a:prstGeom prst="rect">
            <a:avLst/>
          </a:prstGeom>
        </p:spPr>
      </p:pic>
      <p:pic>
        <p:nvPicPr>
          <p:cNvPr id="26" name="SK-3-img-2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91525" y="3912840"/>
            <a:ext cx="119063" cy="99120"/>
          </a:xfrm>
          <a:prstGeom prst="rect">
            <a:avLst/>
          </a:prstGeom>
        </p:spPr>
      </p:pic>
      <p:pic>
        <p:nvPicPr>
          <p:cNvPr id="27" name="SK-3-img-2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91525" y="4208115"/>
            <a:ext cx="119063" cy="99120"/>
          </a:xfrm>
          <a:prstGeom prst="rect">
            <a:avLst/>
          </a:prstGeom>
        </p:spPr>
      </p:pic>
      <p:pic>
        <p:nvPicPr>
          <p:cNvPr id="28" name="SK-3-img-2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91525" y="4503390"/>
            <a:ext cx="119063" cy="99120"/>
          </a:xfrm>
          <a:prstGeom prst="rect">
            <a:avLst/>
          </a:prstGeom>
        </p:spPr>
      </p:pic>
      <p:pic>
        <p:nvPicPr>
          <p:cNvPr id="29" name="SK-3-img-2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391525" y="5815013"/>
            <a:ext cx="3181350" cy="376238"/>
          </a:xfrm>
          <a:prstGeom prst="rect">
            <a:avLst/>
          </a:prstGeom>
        </p:spPr>
      </p:pic>
      <p:pic>
        <p:nvPicPr>
          <p:cNvPr id="30" name="SK-3-img-2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861822" y="5947916"/>
            <a:ext cx="154781" cy="125760"/>
          </a:xfrm>
          <a:prstGeom prst="rect">
            <a:avLst/>
          </a:prstGeom>
        </p:spPr>
      </p:pic>
      <p:sp>
        <p:nvSpPr>
          <p:cNvPr id="31" name="SK-3-text-30"/>
          <p:cNvSpPr/>
          <p:nvPr/>
        </p:nvSpPr>
        <p:spPr>
          <a:xfrm>
            <a:off x="523875" y="238125"/>
            <a:ext cx="11287125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Classification of Tinnitus</a:t>
            </a:r>
            <a:endParaRPr lang="en-US" sz="1800" dirty="0"/>
          </a:p>
        </p:txBody>
      </p:sp>
      <p:sp>
        <p:nvSpPr>
          <p:cNvPr id="32" name="SK-3-text-31"/>
          <p:cNvSpPr/>
          <p:nvPr/>
        </p:nvSpPr>
        <p:spPr>
          <a:xfrm>
            <a:off x="523875" y="550515"/>
            <a:ext cx="11287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16A085"/>
                </a:solidFill>
              </a:rPr>
              <a:t>NICE NG155 &amp; AKT EXAM FOCUS</a:t>
            </a:r>
            <a:endParaRPr lang="en-US" sz="1050" dirty="0"/>
          </a:p>
        </p:txBody>
      </p:sp>
      <p:sp>
        <p:nvSpPr>
          <p:cNvPr id="33" name="SK-3-text-32"/>
          <p:cNvSpPr/>
          <p:nvPr/>
        </p:nvSpPr>
        <p:spPr>
          <a:xfrm>
            <a:off x="619125" y="1969740"/>
            <a:ext cx="318135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Subjective</a:t>
            </a:r>
            <a:endParaRPr lang="en-US" sz="1650" dirty="0"/>
          </a:p>
        </p:txBody>
      </p:sp>
      <p:sp>
        <p:nvSpPr>
          <p:cNvPr id="34" name="SK-3-text-33"/>
          <p:cNvSpPr/>
          <p:nvPr/>
        </p:nvSpPr>
        <p:spPr>
          <a:xfrm>
            <a:off x="1590675" y="2379315"/>
            <a:ext cx="2298192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16A085"/>
                </a:solidFill>
              </a:rPr>
              <a:t>MOST COMMON (&gt;99%)</a:t>
            </a:r>
            <a:endParaRPr lang="en-US" sz="900" dirty="0"/>
          </a:p>
        </p:txBody>
      </p:sp>
      <p:sp>
        <p:nvSpPr>
          <p:cNvPr id="35" name="SK-3-text-34"/>
          <p:cNvSpPr/>
          <p:nvPr/>
        </p:nvSpPr>
        <p:spPr>
          <a:xfrm>
            <a:off x="619125" y="2817465"/>
            <a:ext cx="3181350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Perception of sound that is heard only by the patient in the absence of any external stimulus.</a:t>
            </a:r>
            <a:endParaRPr lang="en-US" sz="1125" dirty="0"/>
          </a:p>
        </p:txBody>
      </p:sp>
      <p:sp>
        <p:nvSpPr>
          <p:cNvPr id="36" name="SK-3-text-35"/>
          <p:cNvSpPr/>
          <p:nvPr/>
        </p:nvSpPr>
        <p:spPr>
          <a:xfrm>
            <a:off x="833438" y="3579465"/>
            <a:ext cx="43205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34495E"/>
                </a:solidFill>
              </a:rPr>
              <a:t>Cochlear dysfunction &amp; SNHL</a:t>
            </a:r>
            <a:endParaRPr lang="en-US" sz="1050" dirty="0"/>
          </a:p>
        </p:txBody>
      </p:sp>
      <p:sp>
        <p:nvSpPr>
          <p:cNvPr id="37" name="SK-3-text-36"/>
          <p:cNvSpPr/>
          <p:nvPr/>
        </p:nvSpPr>
        <p:spPr>
          <a:xfrm>
            <a:off x="833438" y="3874740"/>
            <a:ext cx="38404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34495E"/>
                </a:solidFill>
              </a:rPr>
              <a:t>Age-related hearing loss</a:t>
            </a:r>
            <a:endParaRPr lang="en-US" sz="1050" dirty="0"/>
          </a:p>
        </p:txBody>
      </p:sp>
      <p:sp>
        <p:nvSpPr>
          <p:cNvPr id="38" name="SK-3-text-37"/>
          <p:cNvSpPr/>
          <p:nvPr/>
        </p:nvSpPr>
        <p:spPr>
          <a:xfrm>
            <a:off x="833438" y="4170015"/>
            <a:ext cx="3200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34495E"/>
                </a:solidFill>
              </a:rPr>
              <a:t>Noise-induced damage</a:t>
            </a:r>
            <a:endParaRPr lang="en-US" sz="1050" dirty="0"/>
          </a:p>
        </p:txBody>
      </p:sp>
      <p:sp>
        <p:nvSpPr>
          <p:cNvPr id="39" name="SK-3-text-38"/>
          <p:cNvSpPr/>
          <p:nvPr/>
        </p:nvSpPr>
        <p:spPr>
          <a:xfrm>
            <a:off x="833438" y="4465290"/>
            <a:ext cx="32004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34495E"/>
                </a:solidFill>
              </a:rPr>
              <a:t>Ototoxic medications</a:t>
            </a:r>
            <a:endParaRPr lang="en-US" sz="1050" dirty="0"/>
          </a:p>
        </p:txBody>
      </p:sp>
      <p:sp>
        <p:nvSpPr>
          <p:cNvPr id="40" name="SK-3-text-39"/>
          <p:cNvSpPr/>
          <p:nvPr/>
        </p:nvSpPr>
        <p:spPr>
          <a:xfrm>
            <a:off x="4505325" y="1969740"/>
            <a:ext cx="318135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Objective</a:t>
            </a:r>
            <a:endParaRPr lang="en-US" sz="1650" dirty="0"/>
          </a:p>
        </p:txBody>
      </p:sp>
      <p:sp>
        <p:nvSpPr>
          <p:cNvPr id="41" name="SK-3-text-40"/>
          <p:cNvSpPr/>
          <p:nvPr/>
        </p:nvSpPr>
        <p:spPr>
          <a:xfrm>
            <a:off x="5791200" y="2379315"/>
            <a:ext cx="1114697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16A085"/>
                </a:solidFill>
              </a:rPr>
              <a:t>RARE (&lt;1%)</a:t>
            </a:r>
            <a:endParaRPr lang="en-US" sz="900" dirty="0"/>
          </a:p>
        </p:txBody>
      </p:sp>
      <p:sp>
        <p:nvSpPr>
          <p:cNvPr id="42" name="SK-3-text-41"/>
          <p:cNvSpPr/>
          <p:nvPr/>
        </p:nvSpPr>
        <p:spPr>
          <a:xfrm>
            <a:off x="4505325" y="2817465"/>
            <a:ext cx="3181350" cy="7858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Sound generated by internal structures that can also be heard by an examiner using a stethoscope.</a:t>
            </a:r>
            <a:endParaRPr lang="en-US" sz="1125" dirty="0"/>
          </a:p>
        </p:txBody>
      </p:sp>
      <p:sp>
        <p:nvSpPr>
          <p:cNvPr id="43" name="SK-3-text-42"/>
          <p:cNvSpPr/>
          <p:nvPr/>
        </p:nvSpPr>
        <p:spPr>
          <a:xfrm>
            <a:off x="4719638" y="3793778"/>
            <a:ext cx="35204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34495E"/>
                </a:solidFill>
              </a:rPr>
              <a:t>Arteriovenous fistulas</a:t>
            </a:r>
            <a:endParaRPr lang="en-US" sz="1050" dirty="0"/>
          </a:p>
        </p:txBody>
      </p:sp>
      <p:sp>
        <p:nvSpPr>
          <p:cNvPr id="44" name="SK-3-text-43"/>
          <p:cNvSpPr/>
          <p:nvPr/>
        </p:nvSpPr>
        <p:spPr>
          <a:xfrm>
            <a:off x="4719638" y="4089053"/>
            <a:ext cx="368046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34495E"/>
                </a:solidFill>
              </a:rPr>
              <a:t>Carotid artery stenosis</a:t>
            </a:r>
            <a:endParaRPr lang="en-US" sz="1050" dirty="0"/>
          </a:p>
        </p:txBody>
      </p:sp>
      <p:sp>
        <p:nvSpPr>
          <p:cNvPr id="45" name="SK-3-text-44"/>
          <p:cNvSpPr/>
          <p:nvPr/>
        </p:nvSpPr>
        <p:spPr>
          <a:xfrm>
            <a:off x="4719638" y="4384328"/>
            <a:ext cx="22402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34495E"/>
                </a:solidFill>
              </a:rPr>
              <a:t>Glomus tumours</a:t>
            </a:r>
            <a:endParaRPr lang="en-US" sz="1050" dirty="0"/>
          </a:p>
        </p:txBody>
      </p:sp>
      <p:sp>
        <p:nvSpPr>
          <p:cNvPr id="46" name="SK-3-text-45"/>
          <p:cNvSpPr/>
          <p:nvPr/>
        </p:nvSpPr>
        <p:spPr>
          <a:xfrm>
            <a:off x="4719638" y="4679603"/>
            <a:ext cx="49606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34495E"/>
                </a:solidFill>
              </a:rPr>
              <a:t>Palatal or middle ear myoclonus</a:t>
            </a:r>
            <a:endParaRPr lang="en-US" sz="1050" dirty="0"/>
          </a:p>
        </p:txBody>
      </p:sp>
      <p:sp>
        <p:nvSpPr>
          <p:cNvPr id="47" name="SK-3-text-46"/>
          <p:cNvSpPr/>
          <p:nvPr/>
        </p:nvSpPr>
        <p:spPr>
          <a:xfrm>
            <a:off x="8391525" y="1969740"/>
            <a:ext cx="318135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Pulsatile</a:t>
            </a:r>
            <a:endParaRPr lang="en-US" sz="1650" dirty="0"/>
          </a:p>
        </p:txBody>
      </p:sp>
      <p:sp>
        <p:nvSpPr>
          <p:cNvPr id="48" name="SK-3-text-47"/>
          <p:cNvSpPr/>
          <p:nvPr/>
        </p:nvSpPr>
        <p:spPr>
          <a:xfrm>
            <a:off x="9539288" y="2379315"/>
            <a:ext cx="1580375" cy="2476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C0392B"/>
                </a:solidFill>
              </a:rPr>
              <a:t>HIGH SUSPICION</a:t>
            </a:r>
            <a:endParaRPr lang="en-US" sz="900" dirty="0"/>
          </a:p>
        </p:txBody>
      </p:sp>
      <p:sp>
        <p:nvSpPr>
          <p:cNvPr id="49" name="SK-3-text-48"/>
          <p:cNvSpPr/>
          <p:nvPr/>
        </p:nvSpPr>
        <p:spPr>
          <a:xfrm>
            <a:off x="8391525" y="2817465"/>
            <a:ext cx="3181350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2C3E50"/>
                </a:solidFill>
              </a:rPr>
              <a:t>Rhythmical sounds that are typically synchronous with the patient's heartbeat.</a:t>
            </a:r>
            <a:endParaRPr lang="en-US" sz="1125" dirty="0"/>
          </a:p>
        </p:txBody>
      </p:sp>
      <p:sp>
        <p:nvSpPr>
          <p:cNvPr id="50" name="SK-3-text-49"/>
          <p:cNvSpPr/>
          <p:nvPr/>
        </p:nvSpPr>
        <p:spPr>
          <a:xfrm>
            <a:off x="8605838" y="3579465"/>
            <a:ext cx="358616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34495E"/>
                </a:solidFill>
              </a:rPr>
              <a:t>Benign intracranial hypertension</a:t>
            </a:r>
            <a:endParaRPr lang="en-US" sz="1050" dirty="0"/>
          </a:p>
        </p:txBody>
      </p:sp>
      <p:sp>
        <p:nvSpPr>
          <p:cNvPr id="51" name="SK-3-text-50"/>
          <p:cNvSpPr/>
          <p:nvPr/>
        </p:nvSpPr>
        <p:spPr>
          <a:xfrm>
            <a:off x="8605838" y="3874740"/>
            <a:ext cx="358616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34495E"/>
                </a:solidFill>
              </a:rPr>
              <a:t>Vascular lesions/malformations</a:t>
            </a:r>
            <a:endParaRPr lang="en-US" sz="1050" dirty="0"/>
          </a:p>
        </p:txBody>
      </p:sp>
      <p:sp>
        <p:nvSpPr>
          <p:cNvPr id="52" name="SK-3-text-51"/>
          <p:cNvSpPr/>
          <p:nvPr/>
        </p:nvSpPr>
        <p:spPr>
          <a:xfrm>
            <a:off x="8605838" y="4170015"/>
            <a:ext cx="3586163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34495E"/>
                </a:solidFill>
              </a:rPr>
              <a:t>Glomus jugulare tumours</a:t>
            </a:r>
            <a:endParaRPr lang="en-US" sz="1050" dirty="0"/>
          </a:p>
        </p:txBody>
      </p:sp>
      <p:sp>
        <p:nvSpPr>
          <p:cNvPr id="53" name="SK-3-text-52"/>
          <p:cNvSpPr/>
          <p:nvPr/>
        </p:nvSpPr>
        <p:spPr>
          <a:xfrm>
            <a:off x="8605838" y="4465290"/>
            <a:ext cx="33604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34495E"/>
                </a:solidFill>
              </a:rPr>
              <a:t>Systemic hypertension</a:t>
            </a:r>
            <a:endParaRPr lang="en-US" sz="1050" dirty="0"/>
          </a:p>
        </p:txBody>
      </p:sp>
      <p:sp>
        <p:nvSpPr>
          <p:cNvPr id="54" name="SK-3-text-53"/>
          <p:cNvSpPr/>
          <p:nvPr/>
        </p:nvSpPr>
        <p:spPr>
          <a:xfrm>
            <a:off x="9016603" y="5815013"/>
            <a:ext cx="2365772" cy="3762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FFFFFF"/>
                </a:solidFill>
              </a:rPr>
              <a:t> ALWAYS REFER FOR INVESTIGATION</a:t>
            </a:r>
            <a:endParaRPr lang="en-US" sz="97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38125"/>
            <a:ext cx="11430000" cy="512415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893415"/>
            <a:ext cx="5572125" cy="5678835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136303"/>
            <a:ext cx="190500" cy="190500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522065"/>
            <a:ext cx="190500" cy="133350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069753"/>
            <a:ext cx="190500" cy="133350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2617440"/>
            <a:ext cx="190500" cy="133350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3165128"/>
            <a:ext cx="190500" cy="133350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3769965"/>
            <a:ext cx="5191125" cy="561975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893415"/>
            <a:ext cx="5572125" cy="5678835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29375" y="1136303"/>
            <a:ext cx="190500" cy="190500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29375" y="1522065"/>
            <a:ext cx="190500" cy="133350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29375" y="2069753"/>
            <a:ext cx="190500" cy="133350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29375" y="2617440"/>
            <a:ext cx="190500" cy="133350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29375" y="3165128"/>
            <a:ext cx="190500" cy="133350"/>
          </a:xfrm>
          <a:prstGeom prst="rect">
            <a:avLst/>
          </a:prstGeom>
        </p:spPr>
      </p:pic>
      <p:pic>
        <p:nvPicPr>
          <p:cNvPr id="17" name="SK-4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29375" y="3712815"/>
            <a:ext cx="190500" cy="133350"/>
          </a:xfrm>
          <a:prstGeom prst="rect">
            <a:avLst/>
          </a:prstGeom>
        </p:spPr>
      </p:pic>
      <p:pic>
        <p:nvPicPr>
          <p:cNvPr id="18" name="SK-4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29375" y="4317653"/>
            <a:ext cx="5191125" cy="561975"/>
          </a:xfrm>
          <a:prstGeom prst="rect">
            <a:avLst/>
          </a:prstGeom>
        </p:spPr>
      </p:pic>
      <p:sp>
        <p:nvSpPr>
          <p:cNvPr id="19" name="SK-4-text-18"/>
          <p:cNvSpPr/>
          <p:nvPr/>
        </p:nvSpPr>
        <p:spPr>
          <a:xfrm>
            <a:off x="523875" y="238125"/>
            <a:ext cx="11287125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Causes and Ototoxic Medications</a:t>
            </a:r>
            <a:endParaRPr lang="en-US" sz="1800" dirty="0"/>
          </a:p>
        </p:txBody>
      </p:sp>
      <p:sp>
        <p:nvSpPr>
          <p:cNvPr id="20" name="SK-4-text-19"/>
          <p:cNvSpPr/>
          <p:nvPr/>
        </p:nvSpPr>
        <p:spPr>
          <a:xfrm>
            <a:off x="523875" y="550515"/>
            <a:ext cx="11287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16A085"/>
                </a:solidFill>
              </a:rPr>
              <a:t>NICE NG155 &amp; AKT EXAM FOCUS</a:t>
            </a:r>
            <a:endParaRPr lang="en-US" sz="1050" dirty="0"/>
          </a:p>
        </p:txBody>
      </p:sp>
      <p:sp>
        <p:nvSpPr>
          <p:cNvPr id="21" name="SK-4-text-20"/>
          <p:cNvSpPr/>
          <p:nvPr/>
        </p:nvSpPr>
        <p:spPr>
          <a:xfrm>
            <a:off x="876300" y="1083915"/>
            <a:ext cx="45262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6A085"/>
                </a:solidFill>
              </a:rPr>
              <a:t>Common Clinical Causes</a:t>
            </a:r>
            <a:endParaRPr lang="en-US" sz="1350" dirty="0"/>
          </a:p>
        </p:txBody>
      </p:sp>
      <p:sp>
        <p:nvSpPr>
          <p:cNvPr id="22" name="SK-4-text-21"/>
          <p:cNvSpPr/>
          <p:nvPr/>
        </p:nvSpPr>
        <p:spPr>
          <a:xfrm>
            <a:off x="857250" y="1483965"/>
            <a:ext cx="565785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Sensorineural Hearing Loss (SNHL)</a:t>
            </a:r>
            <a:endParaRPr lang="en-US" sz="1125" dirty="0"/>
          </a:p>
        </p:txBody>
      </p:sp>
      <p:sp>
        <p:nvSpPr>
          <p:cNvPr id="23" name="SK-4-text-22"/>
          <p:cNvSpPr/>
          <p:nvPr/>
        </p:nvSpPr>
        <p:spPr>
          <a:xfrm>
            <a:off x="857250" y="1717328"/>
            <a:ext cx="96012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5D6D7E"/>
                </a:solidFill>
              </a:rPr>
              <a:t>Most common underlying cause (age-related or noise-induced).</a:t>
            </a:r>
            <a:endParaRPr lang="en-US" sz="1050" dirty="0"/>
          </a:p>
        </p:txBody>
      </p:sp>
      <p:sp>
        <p:nvSpPr>
          <p:cNvPr id="24" name="SK-4-text-23"/>
          <p:cNvSpPr/>
          <p:nvPr/>
        </p:nvSpPr>
        <p:spPr>
          <a:xfrm>
            <a:off x="857250" y="2031653"/>
            <a:ext cx="490537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Ear Wax &amp; Infections</a:t>
            </a:r>
            <a:endParaRPr lang="en-US" sz="1125" dirty="0"/>
          </a:p>
        </p:txBody>
      </p:sp>
      <p:sp>
        <p:nvSpPr>
          <p:cNvPr id="25" name="SK-4-text-24"/>
          <p:cNvSpPr/>
          <p:nvPr/>
        </p:nvSpPr>
        <p:spPr>
          <a:xfrm>
            <a:off x="857250" y="2265015"/>
            <a:ext cx="83210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5D6D7E"/>
                </a:solidFill>
              </a:rPr>
              <a:t>Cerumen impaction (treatable), Otitis media/externa.</a:t>
            </a:r>
            <a:endParaRPr lang="en-US" sz="1050" dirty="0"/>
          </a:p>
        </p:txBody>
      </p:sp>
      <p:sp>
        <p:nvSpPr>
          <p:cNvPr id="26" name="SK-4-text-25"/>
          <p:cNvSpPr/>
          <p:nvPr/>
        </p:nvSpPr>
        <p:spPr>
          <a:xfrm>
            <a:off x="857250" y="2579340"/>
            <a:ext cx="490537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Neurological &amp; Inner Ear</a:t>
            </a:r>
            <a:endParaRPr lang="en-US" sz="1125" dirty="0"/>
          </a:p>
        </p:txBody>
      </p:sp>
      <p:sp>
        <p:nvSpPr>
          <p:cNvPr id="27" name="SK-4-text-26"/>
          <p:cNvSpPr/>
          <p:nvPr/>
        </p:nvSpPr>
        <p:spPr>
          <a:xfrm>
            <a:off x="857250" y="2812703"/>
            <a:ext cx="113347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5D6D7E"/>
                </a:solidFill>
              </a:rPr>
              <a:t>Ménière's disease (low-pitched); Acoustic Neuroma </a:t>
            </a:r>
            <a:r>
              <a:rPr lang="en-US" sz="975" b="1" dirty="0">
                <a:solidFill>
                  <a:srgbClr val="C0392B"/>
                </a:solidFill>
              </a:rPr>
              <a:t>SUSPICION: UNILATERAL</a:t>
            </a:r>
            <a:r>
              <a:rPr lang="en-US" sz="1050" dirty="0">
                <a:solidFill>
                  <a:srgbClr val="5D6D7E"/>
                </a:solidFill>
              </a:rPr>
              <a:t>.</a:t>
            </a:r>
            <a:endParaRPr lang="en-US" sz="1050" dirty="0"/>
          </a:p>
        </p:txBody>
      </p:sp>
      <p:sp>
        <p:nvSpPr>
          <p:cNvPr id="28" name="SK-4-text-27"/>
          <p:cNvSpPr/>
          <p:nvPr/>
        </p:nvSpPr>
        <p:spPr>
          <a:xfrm>
            <a:off x="857250" y="3127028"/>
            <a:ext cx="490537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Systemic Associations</a:t>
            </a:r>
            <a:endParaRPr lang="en-US" sz="1125" dirty="0"/>
          </a:p>
        </p:txBody>
      </p:sp>
      <p:sp>
        <p:nvSpPr>
          <p:cNvPr id="29" name="SK-4-text-28"/>
          <p:cNvSpPr/>
          <p:nvPr/>
        </p:nvSpPr>
        <p:spPr>
          <a:xfrm>
            <a:off x="857250" y="3360390"/>
            <a:ext cx="102412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5D6D7E"/>
                </a:solidFill>
              </a:rPr>
              <a:t>Anxiety/Depression, TMJ dysfunction, Anaemia, or Hypothyroidism.</a:t>
            </a:r>
            <a:endParaRPr lang="en-US" sz="1050" dirty="0"/>
          </a:p>
        </p:txBody>
      </p:sp>
      <p:sp>
        <p:nvSpPr>
          <p:cNvPr id="30" name="SK-4-text-29"/>
          <p:cNvSpPr/>
          <p:nvPr/>
        </p:nvSpPr>
        <p:spPr>
          <a:xfrm>
            <a:off x="714375" y="3769965"/>
            <a:ext cx="4905375" cy="561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i="1" dirty="0">
                <a:solidFill>
                  <a:srgbClr val="2C3E50"/>
                </a:solidFill>
              </a:rPr>
              <a:t>NICE NG155 Screening:</a:t>
            </a:r>
            <a:r>
              <a:rPr lang="en-US" sz="975" i="1" dirty="0">
                <a:solidFill>
                  <a:srgbClr val="2C3E50"/>
                </a:solidFill>
              </a:rPr>
              <a:t> Consider FBC (Anaemia) and TFT (Hypothyroidism) in all new presentations.</a:t>
            </a:r>
            <a:endParaRPr lang="en-US" sz="975" dirty="0"/>
          </a:p>
        </p:txBody>
      </p:sp>
      <p:sp>
        <p:nvSpPr>
          <p:cNvPr id="31" name="SK-4-text-30"/>
          <p:cNvSpPr/>
          <p:nvPr/>
        </p:nvSpPr>
        <p:spPr>
          <a:xfrm>
            <a:off x="6734175" y="1083915"/>
            <a:ext cx="545782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C0392B"/>
                </a:solidFill>
              </a:rPr>
              <a:t>Ototoxic Drugs — Check Medication List!</a:t>
            </a:r>
            <a:endParaRPr lang="en-US" sz="1350" dirty="0"/>
          </a:p>
        </p:txBody>
      </p:sp>
      <p:sp>
        <p:nvSpPr>
          <p:cNvPr id="32" name="SK-4-text-31"/>
          <p:cNvSpPr/>
          <p:nvPr/>
        </p:nvSpPr>
        <p:spPr>
          <a:xfrm>
            <a:off x="6715125" y="1483965"/>
            <a:ext cx="490537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Aminoglycosides</a:t>
            </a:r>
            <a:endParaRPr lang="en-US" sz="1125" dirty="0"/>
          </a:p>
        </p:txBody>
      </p:sp>
      <p:sp>
        <p:nvSpPr>
          <p:cNvPr id="33" name="SK-4-text-32"/>
          <p:cNvSpPr/>
          <p:nvPr/>
        </p:nvSpPr>
        <p:spPr>
          <a:xfrm>
            <a:off x="6715125" y="1717328"/>
            <a:ext cx="54768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5D6D7E"/>
                </a:solidFill>
              </a:rPr>
              <a:t>Gentamicin, Tobramycin (often permanent damage).</a:t>
            </a:r>
            <a:endParaRPr lang="en-US" sz="1050" dirty="0"/>
          </a:p>
        </p:txBody>
      </p:sp>
      <p:sp>
        <p:nvSpPr>
          <p:cNvPr id="34" name="SK-4-text-33"/>
          <p:cNvSpPr/>
          <p:nvPr/>
        </p:nvSpPr>
        <p:spPr>
          <a:xfrm>
            <a:off x="6715125" y="2031653"/>
            <a:ext cx="490537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Loop Diuretics</a:t>
            </a:r>
            <a:endParaRPr lang="en-US" sz="1125" dirty="0"/>
          </a:p>
        </p:txBody>
      </p:sp>
      <p:sp>
        <p:nvSpPr>
          <p:cNvPr id="35" name="SK-4-text-34"/>
          <p:cNvSpPr/>
          <p:nvPr/>
        </p:nvSpPr>
        <p:spPr>
          <a:xfrm>
            <a:off x="6715125" y="2265015"/>
            <a:ext cx="54768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5D6D7E"/>
                </a:solidFill>
              </a:rPr>
              <a:t>Furosemide at high doses (often reversible).</a:t>
            </a:r>
            <a:endParaRPr lang="en-US" sz="1050" dirty="0"/>
          </a:p>
        </p:txBody>
      </p:sp>
      <p:sp>
        <p:nvSpPr>
          <p:cNvPr id="36" name="SK-4-text-35"/>
          <p:cNvSpPr/>
          <p:nvPr/>
        </p:nvSpPr>
        <p:spPr>
          <a:xfrm>
            <a:off x="6715125" y="2579340"/>
            <a:ext cx="490537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Chemotherapy Agents</a:t>
            </a:r>
            <a:endParaRPr lang="en-US" sz="1125" dirty="0"/>
          </a:p>
        </p:txBody>
      </p:sp>
      <p:sp>
        <p:nvSpPr>
          <p:cNvPr id="37" name="SK-4-text-36"/>
          <p:cNvSpPr/>
          <p:nvPr/>
        </p:nvSpPr>
        <p:spPr>
          <a:xfrm>
            <a:off x="6715125" y="2812703"/>
            <a:ext cx="54768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5D6D7E"/>
                </a:solidFill>
              </a:rPr>
              <a:t>Platinum-based compounds (e.g., Cisplatin).</a:t>
            </a:r>
            <a:endParaRPr lang="en-US" sz="1050" dirty="0"/>
          </a:p>
        </p:txBody>
      </p:sp>
      <p:sp>
        <p:nvSpPr>
          <p:cNvPr id="38" name="SK-4-text-37"/>
          <p:cNvSpPr/>
          <p:nvPr/>
        </p:nvSpPr>
        <p:spPr>
          <a:xfrm>
            <a:off x="6715125" y="3127028"/>
            <a:ext cx="490537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High-Dose Salicylates</a:t>
            </a:r>
            <a:endParaRPr lang="en-US" sz="1125" dirty="0"/>
          </a:p>
        </p:txBody>
      </p:sp>
      <p:sp>
        <p:nvSpPr>
          <p:cNvPr id="39" name="SK-4-text-38"/>
          <p:cNvSpPr/>
          <p:nvPr/>
        </p:nvSpPr>
        <p:spPr>
          <a:xfrm>
            <a:off x="6715125" y="3360390"/>
            <a:ext cx="54768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5D6D7E"/>
                </a:solidFill>
              </a:rPr>
              <a:t>Aspirin and NSAIDs (usually reversible on cessation).</a:t>
            </a:r>
            <a:endParaRPr lang="en-US" sz="1050" dirty="0"/>
          </a:p>
        </p:txBody>
      </p:sp>
      <p:sp>
        <p:nvSpPr>
          <p:cNvPr id="40" name="SK-4-text-39"/>
          <p:cNvSpPr/>
          <p:nvPr/>
        </p:nvSpPr>
        <p:spPr>
          <a:xfrm>
            <a:off x="6715125" y="3674715"/>
            <a:ext cx="490537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Quinine</a:t>
            </a:r>
            <a:endParaRPr lang="en-US" sz="1125" dirty="0"/>
          </a:p>
        </p:txBody>
      </p:sp>
      <p:sp>
        <p:nvSpPr>
          <p:cNvPr id="41" name="SK-4-text-40"/>
          <p:cNvSpPr/>
          <p:nvPr/>
        </p:nvSpPr>
        <p:spPr>
          <a:xfrm>
            <a:off x="6715125" y="3908078"/>
            <a:ext cx="54768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5D6D7E"/>
                </a:solidFill>
              </a:rPr>
              <a:t>Used for malaria or nocturnal leg cramps.</a:t>
            </a:r>
            <a:endParaRPr lang="en-US" sz="1050" dirty="0"/>
          </a:p>
        </p:txBody>
      </p:sp>
      <p:sp>
        <p:nvSpPr>
          <p:cNvPr id="42" name="SK-4-text-41"/>
          <p:cNvSpPr/>
          <p:nvPr/>
        </p:nvSpPr>
        <p:spPr>
          <a:xfrm>
            <a:off x="6572250" y="4317653"/>
            <a:ext cx="4905375" cy="561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i="1" dirty="0">
                <a:solidFill>
                  <a:srgbClr val="2C3E50"/>
                </a:solidFill>
              </a:rPr>
              <a:t>AKT Pearl:</a:t>
            </a:r>
            <a:r>
              <a:rPr lang="en-US" sz="975" i="1" dirty="0">
                <a:solidFill>
                  <a:srgbClr val="2C3E50"/>
                </a:solidFill>
              </a:rPr>
              <a:t> Identifying a reversible drug cause is a high-yield exam scenario. Always review the BNF for ototoxicity.</a:t>
            </a:r>
            <a:endParaRPr lang="en-US" sz="97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38125"/>
            <a:ext cx="11430000" cy="512415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893415"/>
            <a:ext cx="5572125" cy="2696617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122015"/>
            <a:ext cx="381000" cy="381000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2944" y="1224855"/>
            <a:ext cx="214313" cy="175320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712565"/>
            <a:ext cx="142875" cy="142875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274540"/>
            <a:ext cx="142875" cy="114300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2622203"/>
            <a:ext cx="142875" cy="142875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3780532"/>
            <a:ext cx="5572125" cy="2696617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4009132"/>
            <a:ext cx="381000" cy="381000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2944" y="4111972"/>
            <a:ext cx="214313" cy="175320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" y="4599682"/>
            <a:ext cx="142875" cy="142875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9600" y="5161657"/>
            <a:ext cx="142875" cy="131862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9600" y="5723632"/>
            <a:ext cx="142875" cy="131862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38875" y="893415"/>
            <a:ext cx="5572125" cy="2667000"/>
          </a:xfrm>
          <a:prstGeom prst="rect">
            <a:avLst/>
          </a:prstGeom>
        </p:spPr>
      </p:pic>
      <p:pic>
        <p:nvPicPr>
          <p:cNvPr id="18" name="SK-5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38875" y="3750915"/>
            <a:ext cx="5572125" cy="2726085"/>
          </a:xfrm>
          <a:prstGeom prst="rect">
            <a:avLst/>
          </a:prstGeom>
        </p:spPr>
      </p:pic>
      <p:pic>
        <p:nvPicPr>
          <p:cNvPr id="19" name="SK-5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3979515"/>
            <a:ext cx="381000" cy="381000"/>
          </a:xfrm>
          <a:prstGeom prst="rect">
            <a:avLst/>
          </a:prstGeom>
        </p:spPr>
      </p:pic>
      <p:pic>
        <p:nvPicPr>
          <p:cNvPr id="20" name="SK-5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550819" y="4082355"/>
            <a:ext cx="214313" cy="175320"/>
          </a:xfrm>
          <a:prstGeom prst="rect">
            <a:avLst/>
          </a:prstGeom>
        </p:spPr>
      </p:pic>
      <p:pic>
        <p:nvPicPr>
          <p:cNvPr id="21" name="SK-5-img-2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7475" y="4570065"/>
            <a:ext cx="142875" cy="142875"/>
          </a:xfrm>
          <a:prstGeom prst="rect">
            <a:avLst/>
          </a:prstGeom>
        </p:spPr>
      </p:pic>
      <p:pic>
        <p:nvPicPr>
          <p:cNvPr id="22" name="SK-5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7475" y="5132040"/>
            <a:ext cx="142875" cy="142875"/>
          </a:xfrm>
          <a:prstGeom prst="rect">
            <a:avLst/>
          </a:prstGeom>
        </p:spPr>
      </p:pic>
      <p:pic>
        <p:nvPicPr>
          <p:cNvPr id="23" name="SK-5-img-2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7475" y="5694015"/>
            <a:ext cx="142875" cy="142875"/>
          </a:xfrm>
          <a:prstGeom prst="rect">
            <a:avLst/>
          </a:prstGeom>
        </p:spPr>
      </p:pic>
      <p:sp>
        <p:nvSpPr>
          <p:cNvPr id="24" name="SK-5-text-23"/>
          <p:cNvSpPr/>
          <p:nvPr/>
        </p:nvSpPr>
        <p:spPr>
          <a:xfrm>
            <a:off x="523875" y="238125"/>
            <a:ext cx="11287125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Clinical History and Impact Assessment</a:t>
            </a:r>
            <a:endParaRPr lang="en-US" sz="1800" dirty="0"/>
          </a:p>
        </p:txBody>
      </p:sp>
      <p:sp>
        <p:nvSpPr>
          <p:cNvPr id="25" name="SK-5-text-24"/>
          <p:cNvSpPr/>
          <p:nvPr/>
        </p:nvSpPr>
        <p:spPr>
          <a:xfrm>
            <a:off x="523875" y="550515"/>
            <a:ext cx="11287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16A085"/>
                </a:solidFill>
              </a:rPr>
              <a:t>NICE NG155 &amp; AKT EXAM FOCUS</a:t>
            </a:r>
            <a:endParaRPr lang="en-US" sz="1050" dirty="0"/>
          </a:p>
        </p:txBody>
      </p:sp>
      <p:sp>
        <p:nvSpPr>
          <p:cNvPr id="26" name="SK-5-text-25"/>
          <p:cNvSpPr/>
          <p:nvPr/>
        </p:nvSpPr>
        <p:spPr>
          <a:xfrm>
            <a:off x="1133475" y="1183928"/>
            <a:ext cx="5143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Characterise the Tinnitus</a:t>
            </a:r>
            <a:endParaRPr lang="en-US" sz="1350" dirty="0"/>
          </a:p>
        </p:txBody>
      </p:sp>
      <p:sp>
        <p:nvSpPr>
          <p:cNvPr id="27" name="SK-5-text-26"/>
          <p:cNvSpPr/>
          <p:nvPr/>
        </p:nvSpPr>
        <p:spPr>
          <a:xfrm>
            <a:off x="866775" y="1674465"/>
            <a:ext cx="485775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Quality:</a:t>
            </a:r>
            <a:r>
              <a:rPr lang="en-US" sz="1125" dirty="0">
                <a:solidFill>
                  <a:srgbClr val="2C3E50"/>
                </a:solidFill>
              </a:rPr>
              <a:t> Ringing, whooshing, clicking, or pulsating? (Identify potential vascular vs. subjective causes).</a:t>
            </a:r>
            <a:endParaRPr lang="en-US" sz="1125" dirty="0"/>
          </a:p>
        </p:txBody>
      </p:sp>
      <p:sp>
        <p:nvSpPr>
          <p:cNvPr id="28" name="SK-5-text-27"/>
          <p:cNvSpPr/>
          <p:nvPr/>
        </p:nvSpPr>
        <p:spPr>
          <a:xfrm>
            <a:off x="866775" y="2236440"/>
            <a:ext cx="11325225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Lateralisation:</a:t>
            </a:r>
            <a:r>
              <a:rPr lang="en-US" sz="1125" dirty="0">
                <a:solidFill>
                  <a:srgbClr val="2C3E50"/>
                </a:solidFill>
              </a:rPr>
              <a:t> Unilateral or Bilateral? </a:t>
            </a:r>
            <a:r>
              <a:rPr lang="en-US" sz="1125" b="1" dirty="0">
                <a:solidFill>
                  <a:srgbClr val="C0392B"/>
                </a:solidFill>
              </a:rPr>
              <a:t>Unilateral is a red flag</a:t>
            </a:r>
            <a:r>
              <a:rPr lang="en-US" sz="1125" dirty="0">
                <a:solidFill>
                  <a:srgbClr val="2C3E50"/>
                </a:solidFill>
              </a:rPr>
              <a:t> requiring MRI.</a:t>
            </a:r>
            <a:endParaRPr lang="en-US" sz="1125" dirty="0"/>
          </a:p>
        </p:txBody>
      </p:sp>
      <p:sp>
        <p:nvSpPr>
          <p:cNvPr id="29" name="SK-5-text-28"/>
          <p:cNvSpPr/>
          <p:nvPr/>
        </p:nvSpPr>
        <p:spPr>
          <a:xfrm>
            <a:off x="866775" y="2584103"/>
            <a:ext cx="485775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Temporal Pattern:</a:t>
            </a:r>
            <a:r>
              <a:rPr lang="en-US" sz="1125" dirty="0">
                <a:solidFill>
                  <a:srgbClr val="2C3E50"/>
                </a:solidFill>
              </a:rPr>
              <a:t> Continuous or intermittent? Note duration and triggers (e.g., quiet environments).</a:t>
            </a:r>
            <a:endParaRPr lang="en-US" sz="1125" dirty="0"/>
          </a:p>
        </p:txBody>
      </p:sp>
      <p:sp>
        <p:nvSpPr>
          <p:cNvPr id="30" name="SK-5-text-29"/>
          <p:cNvSpPr/>
          <p:nvPr/>
        </p:nvSpPr>
        <p:spPr>
          <a:xfrm>
            <a:off x="1133475" y="4071045"/>
            <a:ext cx="39090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Associated Symptoms</a:t>
            </a:r>
            <a:endParaRPr lang="en-US" sz="1350" dirty="0"/>
          </a:p>
        </p:txBody>
      </p:sp>
      <p:sp>
        <p:nvSpPr>
          <p:cNvPr id="31" name="SK-5-text-30"/>
          <p:cNvSpPr/>
          <p:nvPr/>
        </p:nvSpPr>
        <p:spPr>
          <a:xfrm>
            <a:off x="866775" y="4561582"/>
            <a:ext cx="485775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Hearing Loss:</a:t>
            </a:r>
            <a:r>
              <a:rPr lang="en-US" sz="1125" dirty="0">
                <a:solidFill>
                  <a:srgbClr val="2C3E50"/>
                </a:solidFill>
              </a:rPr>
              <a:t> Is it symmetrical? Sudden onset requires same-day ENT emergency referral.</a:t>
            </a:r>
            <a:endParaRPr lang="en-US" sz="1125" dirty="0"/>
          </a:p>
        </p:txBody>
      </p:sp>
      <p:sp>
        <p:nvSpPr>
          <p:cNvPr id="32" name="SK-5-text-31"/>
          <p:cNvSpPr/>
          <p:nvPr/>
        </p:nvSpPr>
        <p:spPr>
          <a:xfrm>
            <a:off x="866775" y="5123557"/>
            <a:ext cx="485775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Balance:</a:t>
            </a:r>
            <a:r>
              <a:rPr lang="en-US" sz="1125" dirty="0">
                <a:solidFill>
                  <a:srgbClr val="2C3E50"/>
                </a:solidFill>
              </a:rPr>
              <a:t> Presence of vertigo or dizziness (Screen for Ménière's or Acoustic Neuroma).</a:t>
            </a:r>
            <a:endParaRPr lang="en-US" sz="1125" dirty="0"/>
          </a:p>
        </p:txBody>
      </p:sp>
      <p:sp>
        <p:nvSpPr>
          <p:cNvPr id="33" name="SK-5-text-32"/>
          <p:cNvSpPr/>
          <p:nvPr/>
        </p:nvSpPr>
        <p:spPr>
          <a:xfrm>
            <a:off x="866775" y="5685532"/>
            <a:ext cx="485775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Neurological:</a:t>
            </a:r>
            <a:r>
              <a:rPr lang="en-US" sz="1125" dirty="0">
                <a:solidFill>
                  <a:srgbClr val="2C3E50"/>
                </a:solidFill>
              </a:rPr>
              <a:t> Headaches, ear pain, or fullness (Exclude raised ICP or TMJ dysfunction).</a:t>
            </a:r>
            <a:endParaRPr lang="en-US" sz="1125" dirty="0"/>
          </a:p>
        </p:txBody>
      </p:sp>
      <p:sp>
        <p:nvSpPr>
          <p:cNvPr id="34" name="SK-5-text-33"/>
          <p:cNvSpPr/>
          <p:nvPr/>
        </p:nvSpPr>
        <p:spPr>
          <a:xfrm>
            <a:off x="6991350" y="4041428"/>
            <a:ext cx="52006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Impact &amp; Medication Review</a:t>
            </a:r>
            <a:endParaRPr lang="en-US" sz="1350" dirty="0"/>
          </a:p>
        </p:txBody>
      </p:sp>
      <p:sp>
        <p:nvSpPr>
          <p:cNvPr id="35" name="SK-5-text-34"/>
          <p:cNvSpPr/>
          <p:nvPr/>
        </p:nvSpPr>
        <p:spPr>
          <a:xfrm>
            <a:off x="6724650" y="4531965"/>
            <a:ext cx="485775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Psychological:</a:t>
            </a:r>
            <a:r>
              <a:rPr lang="en-US" sz="1125" dirty="0">
                <a:solidFill>
                  <a:srgbClr val="2C3E50"/>
                </a:solidFill>
              </a:rPr>
              <a:t> Use </a:t>
            </a:r>
            <a:r>
              <a:rPr lang="en-US" sz="1125" b="1" dirty="0">
                <a:solidFill>
                  <a:srgbClr val="2C3E50"/>
                </a:solidFill>
              </a:rPr>
              <a:t>Tinnitus Handicap Inventory (THI)</a:t>
            </a:r>
            <a:r>
              <a:rPr lang="en-US" sz="1125" dirty="0">
                <a:solidFill>
                  <a:srgbClr val="2C3E50"/>
                </a:solidFill>
              </a:rPr>
              <a:t> to assess distress, anxiety, or depression.</a:t>
            </a:r>
            <a:endParaRPr lang="en-US" sz="1125" dirty="0"/>
          </a:p>
        </p:txBody>
      </p:sp>
      <p:sp>
        <p:nvSpPr>
          <p:cNvPr id="36" name="SK-5-text-35"/>
          <p:cNvSpPr/>
          <p:nvPr/>
        </p:nvSpPr>
        <p:spPr>
          <a:xfrm>
            <a:off x="6724650" y="5093940"/>
            <a:ext cx="485775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Lifestyle:</a:t>
            </a:r>
            <a:r>
              <a:rPr lang="en-US" sz="1125" dirty="0">
                <a:solidFill>
                  <a:srgbClr val="2C3E50"/>
                </a:solidFill>
              </a:rPr>
              <a:t> Evaluate impact on sleep hygiene, work concentration, and social relationships.</a:t>
            </a:r>
            <a:endParaRPr lang="en-US" sz="1125" dirty="0"/>
          </a:p>
        </p:txBody>
      </p:sp>
      <p:sp>
        <p:nvSpPr>
          <p:cNvPr id="37" name="SK-5-text-36"/>
          <p:cNvSpPr/>
          <p:nvPr/>
        </p:nvSpPr>
        <p:spPr>
          <a:xfrm>
            <a:off x="6724650" y="5655915"/>
            <a:ext cx="485775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Ototoxic Check:</a:t>
            </a:r>
            <a:r>
              <a:rPr lang="en-US" sz="1125" dirty="0">
                <a:solidFill>
                  <a:srgbClr val="2C3E50"/>
                </a:solidFill>
              </a:rPr>
              <a:t> Review meds for Aminoglycosides, Loop diuretics, high-dose Aspirin, or Quinine.</a:t>
            </a:r>
            <a:endParaRPr lang="en-US" sz="112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238125"/>
            <a:ext cx="11430000" cy="512415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083915"/>
            <a:ext cx="3619500" cy="5393085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1369665"/>
            <a:ext cx="476250" cy="476250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4375" y="1493490"/>
            <a:ext cx="285750" cy="228600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2393900"/>
            <a:ext cx="190500" cy="156865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3317825"/>
            <a:ext cx="190500" cy="156865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4241750"/>
            <a:ext cx="190500" cy="156865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86250" y="1083915"/>
            <a:ext cx="3619500" cy="5393085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24375" y="1369665"/>
            <a:ext cx="476250" cy="476250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19625" y="1493490"/>
            <a:ext cx="285750" cy="228600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24375" y="2393900"/>
            <a:ext cx="190500" cy="156865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24375" y="3317825"/>
            <a:ext cx="190500" cy="156865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24375" y="4241750"/>
            <a:ext cx="190500" cy="156865"/>
          </a:xfrm>
          <a:prstGeom prst="rect">
            <a:avLst/>
          </a:prstGeom>
        </p:spPr>
      </p:pic>
      <p:pic>
        <p:nvPicPr>
          <p:cNvPr id="17" name="SK-6-img-16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24375" y="5505450"/>
            <a:ext cx="3143250" cy="685800"/>
          </a:xfrm>
          <a:prstGeom prst="rect">
            <a:avLst/>
          </a:prstGeom>
        </p:spPr>
      </p:pic>
      <p:pic>
        <p:nvPicPr>
          <p:cNvPr id="18" name="SK-6-img-1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1500" y="1083915"/>
            <a:ext cx="3619500" cy="5393085"/>
          </a:xfrm>
          <a:prstGeom prst="rect">
            <a:avLst/>
          </a:prstGeom>
        </p:spPr>
      </p:pic>
      <p:pic>
        <p:nvPicPr>
          <p:cNvPr id="19" name="SK-6-img-18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29625" y="1369665"/>
            <a:ext cx="476250" cy="476250"/>
          </a:xfrm>
          <a:prstGeom prst="rect">
            <a:avLst/>
          </a:prstGeom>
        </p:spPr>
      </p:pic>
      <p:pic>
        <p:nvPicPr>
          <p:cNvPr id="20" name="SK-6-img-19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524875" y="1493490"/>
            <a:ext cx="285750" cy="228600"/>
          </a:xfrm>
          <a:prstGeom prst="rect">
            <a:avLst/>
          </a:prstGeom>
        </p:spPr>
      </p:pic>
      <p:pic>
        <p:nvPicPr>
          <p:cNvPr id="21" name="SK-6-img-2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29625" y="2393900"/>
            <a:ext cx="190500" cy="156865"/>
          </a:xfrm>
          <a:prstGeom prst="rect">
            <a:avLst/>
          </a:prstGeom>
        </p:spPr>
      </p:pic>
      <p:pic>
        <p:nvPicPr>
          <p:cNvPr id="22" name="SK-6-img-2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29625" y="3317825"/>
            <a:ext cx="190500" cy="156865"/>
          </a:xfrm>
          <a:prstGeom prst="rect">
            <a:avLst/>
          </a:prstGeom>
        </p:spPr>
      </p:pic>
      <p:pic>
        <p:nvPicPr>
          <p:cNvPr id="23" name="SK-6-img-22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29625" y="4241750"/>
            <a:ext cx="190500" cy="156865"/>
          </a:xfrm>
          <a:prstGeom prst="rect">
            <a:avLst/>
          </a:prstGeom>
        </p:spPr>
      </p:pic>
      <p:pic>
        <p:nvPicPr>
          <p:cNvPr id="24" name="SK-6-img-2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29625" y="5305425"/>
            <a:ext cx="3143250" cy="885825"/>
          </a:xfrm>
          <a:prstGeom prst="rect">
            <a:avLst/>
          </a:prstGeom>
        </p:spPr>
      </p:pic>
      <p:sp>
        <p:nvSpPr>
          <p:cNvPr id="25" name="SK-6-text-24"/>
          <p:cNvSpPr/>
          <p:nvPr/>
        </p:nvSpPr>
        <p:spPr>
          <a:xfrm>
            <a:off x="523875" y="238125"/>
            <a:ext cx="11287125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Physical Examination</a:t>
            </a:r>
            <a:endParaRPr lang="en-US" sz="1800" dirty="0"/>
          </a:p>
        </p:txBody>
      </p:sp>
      <p:sp>
        <p:nvSpPr>
          <p:cNvPr id="26" name="SK-6-text-25"/>
          <p:cNvSpPr/>
          <p:nvPr/>
        </p:nvSpPr>
        <p:spPr>
          <a:xfrm>
            <a:off x="523875" y="550515"/>
            <a:ext cx="11287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16A085"/>
                </a:solidFill>
              </a:rPr>
              <a:t>NICE NG155 &amp; AKT EXAM FOCUS</a:t>
            </a:r>
            <a:endParaRPr lang="en-US" sz="1050" dirty="0"/>
          </a:p>
        </p:txBody>
      </p:sp>
      <p:sp>
        <p:nvSpPr>
          <p:cNvPr id="27" name="SK-6-text-26"/>
          <p:cNvSpPr/>
          <p:nvPr/>
        </p:nvSpPr>
        <p:spPr>
          <a:xfrm>
            <a:off x="1238250" y="1464915"/>
            <a:ext cx="1828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6A085"/>
                </a:solidFill>
              </a:rPr>
              <a:t>Otoscopy</a:t>
            </a:r>
            <a:endParaRPr lang="en-US" sz="1500" dirty="0"/>
          </a:p>
        </p:txBody>
      </p:sp>
      <p:sp>
        <p:nvSpPr>
          <p:cNvPr id="28" name="SK-6-text-27"/>
          <p:cNvSpPr/>
          <p:nvPr/>
        </p:nvSpPr>
        <p:spPr>
          <a:xfrm>
            <a:off x="619125" y="2084040"/>
            <a:ext cx="3143250" cy="733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6A085"/>
                </a:solidFill>
              </a:rPr>
              <a:t>Canal &amp; Drum Inspection</a:t>
            </a:r>
            <a:r>
              <a:rPr lang="en-US" sz="1200" dirty="0">
                <a:solidFill>
                  <a:srgbClr val="2C3E50"/>
                </a:solidFill>
              </a:rPr>
              <a:t>Look for impacted wax (cerumen) or foreign bodies.</a:t>
            </a:r>
            <a:endParaRPr lang="en-US" sz="1200" dirty="0"/>
          </a:p>
        </p:txBody>
      </p:sp>
      <p:sp>
        <p:nvSpPr>
          <p:cNvPr id="29" name="SK-6-text-28"/>
          <p:cNvSpPr/>
          <p:nvPr/>
        </p:nvSpPr>
        <p:spPr>
          <a:xfrm>
            <a:off x="619125" y="3007965"/>
            <a:ext cx="3143250" cy="733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6A085"/>
                </a:solidFill>
              </a:rPr>
              <a:t>Middle Ear Signs</a:t>
            </a:r>
            <a:r>
              <a:rPr lang="en-US" sz="1200" dirty="0">
                <a:solidFill>
                  <a:srgbClr val="2C3E50"/>
                </a:solidFill>
              </a:rPr>
              <a:t>Exclude acute/chronic otitis media, fluid, or perforations.</a:t>
            </a:r>
            <a:endParaRPr lang="en-US" sz="1200" dirty="0"/>
          </a:p>
        </p:txBody>
      </p:sp>
      <p:sp>
        <p:nvSpPr>
          <p:cNvPr id="30" name="SK-6-text-29"/>
          <p:cNvSpPr/>
          <p:nvPr/>
        </p:nvSpPr>
        <p:spPr>
          <a:xfrm>
            <a:off x="619125" y="3931890"/>
            <a:ext cx="3143250" cy="733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6A085"/>
                </a:solidFill>
              </a:rPr>
              <a:t>Rare Pathologies</a:t>
            </a:r>
            <a:r>
              <a:rPr lang="en-US" sz="1200" dirty="0">
                <a:solidFill>
                  <a:srgbClr val="2C3E50"/>
                </a:solidFill>
              </a:rPr>
              <a:t>Note reddish/pulsatile masses behind the TM (Glomus tumour).</a:t>
            </a:r>
            <a:endParaRPr lang="en-US" sz="1200" dirty="0"/>
          </a:p>
        </p:txBody>
      </p:sp>
      <p:sp>
        <p:nvSpPr>
          <p:cNvPr id="31" name="SK-6-text-30"/>
          <p:cNvSpPr/>
          <p:nvPr/>
        </p:nvSpPr>
        <p:spPr>
          <a:xfrm>
            <a:off x="5143500" y="1464915"/>
            <a:ext cx="2743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6A085"/>
                </a:solidFill>
              </a:rPr>
              <a:t>Auscultation</a:t>
            </a:r>
            <a:endParaRPr lang="en-US" sz="1500" dirty="0"/>
          </a:p>
        </p:txBody>
      </p:sp>
      <p:sp>
        <p:nvSpPr>
          <p:cNvPr id="32" name="SK-6-text-31"/>
          <p:cNvSpPr/>
          <p:nvPr/>
        </p:nvSpPr>
        <p:spPr>
          <a:xfrm>
            <a:off x="4524375" y="2084040"/>
            <a:ext cx="3143250" cy="733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6A085"/>
                </a:solidFill>
              </a:rPr>
              <a:t>Ear &amp; Mastoid</a:t>
            </a:r>
            <a:r>
              <a:rPr lang="en-US" sz="1200" dirty="0">
                <a:solidFill>
                  <a:srgbClr val="2C3E50"/>
                </a:solidFill>
              </a:rPr>
              <a:t>Listen for objective tinnitus (audible to the examiner).</a:t>
            </a:r>
            <a:endParaRPr lang="en-US" sz="1200" dirty="0"/>
          </a:p>
        </p:txBody>
      </p:sp>
      <p:sp>
        <p:nvSpPr>
          <p:cNvPr id="33" name="SK-6-text-32"/>
          <p:cNvSpPr/>
          <p:nvPr/>
        </p:nvSpPr>
        <p:spPr>
          <a:xfrm>
            <a:off x="4524375" y="3007965"/>
            <a:ext cx="3143250" cy="733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6A085"/>
                </a:solidFill>
              </a:rPr>
              <a:t>Vascular Assessment</a:t>
            </a:r>
            <a:r>
              <a:rPr lang="en-US" sz="1200" dirty="0">
                <a:solidFill>
                  <a:srgbClr val="2C3E50"/>
                </a:solidFill>
              </a:rPr>
              <a:t>Check neck/carotids for bruits (carotid stenosis or fistula).</a:t>
            </a:r>
            <a:endParaRPr lang="en-US" sz="1200" dirty="0"/>
          </a:p>
        </p:txBody>
      </p:sp>
      <p:sp>
        <p:nvSpPr>
          <p:cNvPr id="34" name="SK-6-text-33"/>
          <p:cNvSpPr/>
          <p:nvPr/>
        </p:nvSpPr>
        <p:spPr>
          <a:xfrm>
            <a:off x="4524375" y="3931890"/>
            <a:ext cx="3143250" cy="733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6A085"/>
                </a:solidFill>
              </a:rPr>
              <a:t>Venous Hum</a:t>
            </a:r>
            <a:r>
              <a:rPr lang="en-US" sz="1200" dirty="0">
                <a:solidFill>
                  <a:srgbClr val="2C3E50"/>
                </a:solidFill>
              </a:rPr>
              <a:t>Auscultate over the internal jugular vein (IJV).</a:t>
            </a:r>
            <a:endParaRPr lang="en-US" sz="1200" dirty="0"/>
          </a:p>
        </p:txBody>
      </p:sp>
      <p:sp>
        <p:nvSpPr>
          <p:cNvPr id="35" name="SK-6-text-34"/>
          <p:cNvSpPr/>
          <p:nvPr/>
        </p:nvSpPr>
        <p:spPr>
          <a:xfrm>
            <a:off x="4667250" y="5648325"/>
            <a:ext cx="28575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i="1" dirty="0">
                <a:solidFill>
                  <a:srgbClr val="C0392B"/>
                </a:solidFill>
              </a:rPr>
              <a:t>Mandatory:</a:t>
            </a:r>
            <a:r>
              <a:rPr lang="en-US" sz="1050" i="1" dirty="0">
                <a:solidFill>
                  <a:srgbClr val="2C3E50"/>
                </a:solidFill>
              </a:rPr>
              <a:t> Always auscultate if the patient reports </a:t>
            </a:r>
            <a:r>
              <a:rPr lang="en-US" sz="1050" b="1" i="1" dirty="0">
                <a:solidFill>
                  <a:srgbClr val="C0392B"/>
                </a:solidFill>
              </a:rPr>
              <a:t>pulsatile</a:t>
            </a:r>
            <a:r>
              <a:rPr lang="en-US" sz="1050" i="1" dirty="0">
                <a:solidFill>
                  <a:srgbClr val="2C3E50"/>
                </a:solidFill>
              </a:rPr>
              <a:t> tinnitus.</a:t>
            </a:r>
            <a:endParaRPr lang="en-US" sz="1050" dirty="0"/>
          </a:p>
        </p:txBody>
      </p:sp>
      <p:sp>
        <p:nvSpPr>
          <p:cNvPr id="36" name="SK-6-text-35"/>
          <p:cNvSpPr/>
          <p:nvPr/>
        </p:nvSpPr>
        <p:spPr>
          <a:xfrm>
            <a:off x="9048750" y="1464915"/>
            <a:ext cx="31432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16A085"/>
                </a:solidFill>
              </a:rPr>
              <a:t>Tuning Fork Tests</a:t>
            </a:r>
            <a:endParaRPr lang="en-US" sz="1500" dirty="0"/>
          </a:p>
        </p:txBody>
      </p:sp>
      <p:sp>
        <p:nvSpPr>
          <p:cNvPr id="37" name="SK-6-text-36"/>
          <p:cNvSpPr/>
          <p:nvPr/>
        </p:nvSpPr>
        <p:spPr>
          <a:xfrm>
            <a:off x="8429625" y="2084040"/>
            <a:ext cx="3143250" cy="733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6A085"/>
                </a:solidFill>
              </a:rPr>
              <a:t>Rinne's Test (512Hz)</a:t>
            </a:r>
            <a:r>
              <a:rPr lang="en-US" sz="1200" dirty="0">
                <a:solidFill>
                  <a:srgbClr val="2C3E50"/>
                </a:solidFill>
              </a:rPr>
              <a:t>Air conduction &gt; Bone conduction is normal (or SNHL).</a:t>
            </a:r>
            <a:endParaRPr lang="en-US" sz="1200" dirty="0"/>
          </a:p>
        </p:txBody>
      </p:sp>
      <p:sp>
        <p:nvSpPr>
          <p:cNvPr id="38" name="SK-6-text-37"/>
          <p:cNvSpPr/>
          <p:nvPr/>
        </p:nvSpPr>
        <p:spPr>
          <a:xfrm>
            <a:off x="8429625" y="3007965"/>
            <a:ext cx="3143250" cy="733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6A085"/>
                </a:solidFill>
              </a:rPr>
              <a:t>Weber's Test</a:t>
            </a:r>
            <a:r>
              <a:rPr lang="en-US" sz="1200" dirty="0">
                <a:solidFill>
                  <a:srgbClr val="2C3E50"/>
                </a:solidFill>
              </a:rPr>
              <a:t>Lateralizes to bad ear in Conductive; good ear in SNHL.</a:t>
            </a:r>
            <a:endParaRPr lang="en-US" sz="1200" dirty="0"/>
          </a:p>
        </p:txBody>
      </p:sp>
      <p:sp>
        <p:nvSpPr>
          <p:cNvPr id="39" name="SK-6-text-38"/>
          <p:cNvSpPr/>
          <p:nvPr/>
        </p:nvSpPr>
        <p:spPr>
          <a:xfrm>
            <a:off x="8429625" y="3931890"/>
            <a:ext cx="3143250" cy="7334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6A085"/>
                </a:solidFill>
              </a:rPr>
              <a:t>Clinical Utility</a:t>
            </a:r>
            <a:r>
              <a:rPr lang="en-US" sz="1200" dirty="0">
                <a:solidFill>
                  <a:srgbClr val="2C3E50"/>
                </a:solidFill>
              </a:rPr>
              <a:t>Rapid bedside screening for asymmetrical hearing loss.</a:t>
            </a:r>
            <a:endParaRPr lang="en-US" sz="1200" dirty="0"/>
          </a:p>
        </p:txBody>
      </p:sp>
      <p:sp>
        <p:nvSpPr>
          <p:cNvPr id="40" name="SK-6-text-39"/>
          <p:cNvSpPr/>
          <p:nvPr/>
        </p:nvSpPr>
        <p:spPr>
          <a:xfrm>
            <a:off x="8572500" y="5448300"/>
            <a:ext cx="2857500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i="1" dirty="0">
                <a:solidFill>
                  <a:srgbClr val="C0392B"/>
                </a:solidFill>
              </a:rPr>
              <a:t>AKT Pearl:</a:t>
            </a:r>
            <a:r>
              <a:rPr lang="en-US" sz="1050" i="1" dirty="0">
                <a:solidFill>
                  <a:srgbClr val="2C3E50"/>
                </a:solidFill>
              </a:rPr>
              <a:t> Weber lateralizing to the </a:t>
            </a:r>
            <a:r>
              <a:rPr lang="en-US" sz="1050" b="1" i="1" dirty="0">
                <a:solidFill>
                  <a:srgbClr val="C0392B"/>
                </a:solidFill>
              </a:rPr>
              <a:t>unaffected</a:t>
            </a:r>
            <a:r>
              <a:rPr lang="en-US" sz="1050" i="1" dirty="0">
                <a:solidFill>
                  <a:srgbClr val="2C3E50"/>
                </a:solidFill>
              </a:rPr>
              <a:t> ear suggests SNHL in the tinnitus ear.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38125"/>
            <a:ext cx="11430000" cy="512415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893415"/>
            <a:ext cx="5572125" cy="2234208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506" y="1188541"/>
            <a:ext cx="261937" cy="213420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626840"/>
            <a:ext cx="119063" cy="99120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954411"/>
            <a:ext cx="119063" cy="99120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281982"/>
            <a:ext cx="119063" cy="99120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609552"/>
            <a:ext cx="119063" cy="99120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3318123"/>
            <a:ext cx="5572125" cy="2005608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506" y="3613249"/>
            <a:ext cx="261937" cy="213420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4051548"/>
            <a:ext cx="119063" cy="119063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4592389"/>
            <a:ext cx="119063" cy="119063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893415"/>
            <a:ext cx="5572125" cy="442913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29375" y="1040457"/>
            <a:ext cx="178594" cy="148828"/>
          </a:xfrm>
          <a:prstGeom prst="rect">
            <a:avLst/>
          </a:prstGeom>
        </p:spPr>
      </p:pic>
      <p:pic>
        <p:nvPicPr>
          <p:cNvPr id="17" name="SK-7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38875" y="1669703"/>
            <a:ext cx="5572125" cy="3654028"/>
          </a:xfrm>
          <a:prstGeom prst="rect">
            <a:avLst/>
          </a:prstGeom>
        </p:spPr>
      </p:pic>
      <p:pic>
        <p:nvPicPr>
          <p:cNvPr id="18" name="SK-7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79381" y="1964829"/>
            <a:ext cx="261937" cy="213420"/>
          </a:xfrm>
          <a:prstGeom prst="rect">
            <a:avLst/>
          </a:prstGeom>
        </p:spPr>
      </p:pic>
      <p:pic>
        <p:nvPicPr>
          <p:cNvPr id="19" name="SK-7-img-1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7475" y="2403128"/>
            <a:ext cx="119063" cy="99120"/>
          </a:xfrm>
          <a:prstGeom prst="rect">
            <a:avLst/>
          </a:prstGeom>
        </p:spPr>
      </p:pic>
      <p:pic>
        <p:nvPicPr>
          <p:cNvPr id="20" name="SK-7-img-1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7475" y="2730698"/>
            <a:ext cx="119063" cy="99120"/>
          </a:xfrm>
          <a:prstGeom prst="rect">
            <a:avLst/>
          </a:prstGeom>
        </p:spPr>
      </p:pic>
      <p:pic>
        <p:nvPicPr>
          <p:cNvPr id="21" name="SK-7-img-2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7475" y="3058269"/>
            <a:ext cx="119063" cy="99120"/>
          </a:xfrm>
          <a:prstGeom prst="rect">
            <a:avLst/>
          </a:prstGeom>
        </p:spPr>
      </p:pic>
      <p:pic>
        <p:nvPicPr>
          <p:cNvPr id="22" name="SK-7-img-21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3442990"/>
            <a:ext cx="5114925" cy="906661"/>
          </a:xfrm>
          <a:prstGeom prst="rect">
            <a:avLst/>
          </a:prstGeom>
        </p:spPr>
      </p:pic>
      <p:sp>
        <p:nvSpPr>
          <p:cNvPr id="23" name="SK-7-text-22"/>
          <p:cNvSpPr/>
          <p:nvPr/>
        </p:nvSpPr>
        <p:spPr>
          <a:xfrm>
            <a:off x="523875" y="238125"/>
            <a:ext cx="11287125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Primary Care Investigations</a:t>
            </a:r>
            <a:endParaRPr lang="en-US" sz="1800" dirty="0"/>
          </a:p>
        </p:txBody>
      </p:sp>
      <p:sp>
        <p:nvSpPr>
          <p:cNvPr id="24" name="SK-7-text-23"/>
          <p:cNvSpPr/>
          <p:nvPr/>
        </p:nvSpPr>
        <p:spPr>
          <a:xfrm>
            <a:off x="523875" y="550515"/>
            <a:ext cx="11287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16A085"/>
                </a:solidFill>
              </a:rPr>
              <a:t>NICE NG155 &amp; AKT EXAM FOCUS</a:t>
            </a:r>
            <a:endParaRPr lang="en-US" sz="1050" dirty="0"/>
          </a:p>
        </p:txBody>
      </p:sp>
      <p:sp>
        <p:nvSpPr>
          <p:cNvPr id="25" name="SK-7-text-24"/>
          <p:cNvSpPr/>
          <p:nvPr/>
        </p:nvSpPr>
        <p:spPr>
          <a:xfrm>
            <a:off x="1009650" y="1150590"/>
            <a:ext cx="61722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6A085"/>
                </a:solidFill>
              </a:rPr>
              <a:t>Basic Screening (NICE NG155)</a:t>
            </a:r>
            <a:endParaRPr lang="en-US" sz="1350" dirty="0"/>
          </a:p>
        </p:txBody>
      </p:sp>
      <p:sp>
        <p:nvSpPr>
          <p:cNvPr id="26" name="SK-7-text-25"/>
          <p:cNvSpPr/>
          <p:nvPr/>
        </p:nvSpPr>
        <p:spPr>
          <a:xfrm>
            <a:off x="823913" y="1588740"/>
            <a:ext cx="1024128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Full Blood Count:</a:t>
            </a:r>
            <a:r>
              <a:rPr lang="en-US" sz="1200" dirty="0">
                <a:solidFill>
                  <a:srgbClr val="2C3E50"/>
                </a:solidFill>
              </a:rPr>
              <a:t> Screen for anaemia (high-output state)</a:t>
            </a:r>
            <a:endParaRPr lang="en-US" sz="1200" dirty="0"/>
          </a:p>
        </p:txBody>
      </p:sp>
      <p:sp>
        <p:nvSpPr>
          <p:cNvPr id="27" name="SK-7-text-26"/>
          <p:cNvSpPr/>
          <p:nvPr/>
        </p:nvSpPr>
        <p:spPr>
          <a:xfrm>
            <a:off x="823913" y="1916311"/>
            <a:ext cx="841248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Thyroid Function:</a:t>
            </a:r>
            <a:r>
              <a:rPr lang="en-US" sz="1200" dirty="0">
                <a:solidFill>
                  <a:srgbClr val="2C3E50"/>
                </a:solidFill>
              </a:rPr>
              <a:t> Exclude hyper/hypothyroidism</a:t>
            </a:r>
            <a:endParaRPr lang="en-US" sz="1200" dirty="0"/>
          </a:p>
        </p:txBody>
      </p:sp>
      <p:sp>
        <p:nvSpPr>
          <p:cNvPr id="28" name="SK-7-text-27"/>
          <p:cNvSpPr/>
          <p:nvPr/>
        </p:nvSpPr>
        <p:spPr>
          <a:xfrm>
            <a:off x="823913" y="2243882"/>
            <a:ext cx="950976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Metabolic:</a:t>
            </a:r>
            <a:r>
              <a:rPr lang="en-US" sz="1200" dirty="0">
                <a:solidFill>
                  <a:srgbClr val="2C3E50"/>
                </a:solidFill>
              </a:rPr>
              <a:t> Lipids and Glucose if cardiovascular risk</a:t>
            </a:r>
            <a:endParaRPr lang="en-US" sz="1200" dirty="0"/>
          </a:p>
        </p:txBody>
      </p:sp>
      <p:sp>
        <p:nvSpPr>
          <p:cNvPr id="29" name="SK-7-text-28"/>
          <p:cNvSpPr/>
          <p:nvPr/>
        </p:nvSpPr>
        <p:spPr>
          <a:xfrm>
            <a:off x="823913" y="2571452"/>
            <a:ext cx="7680960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Blood Pressure:</a:t>
            </a:r>
            <a:r>
              <a:rPr lang="en-US" sz="1200" dirty="0">
                <a:solidFill>
                  <a:srgbClr val="2C3E50"/>
                </a:solidFill>
              </a:rPr>
              <a:t> Mandatory for all patients</a:t>
            </a:r>
            <a:endParaRPr lang="en-US" sz="1200" dirty="0"/>
          </a:p>
        </p:txBody>
      </p:sp>
      <p:sp>
        <p:nvSpPr>
          <p:cNvPr id="30" name="SK-7-text-29"/>
          <p:cNvSpPr/>
          <p:nvPr/>
        </p:nvSpPr>
        <p:spPr>
          <a:xfrm>
            <a:off x="1009650" y="3575298"/>
            <a:ext cx="20574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6A085"/>
                </a:solidFill>
              </a:rPr>
              <a:t>Audiometry</a:t>
            </a:r>
            <a:endParaRPr lang="en-US" sz="1350" dirty="0"/>
          </a:p>
        </p:txBody>
      </p:sp>
      <p:sp>
        <p:nvSpPr>
          <p:cNvPr id="31" name="SK-7-text-30"/>
          <p:cNvSpPr/>
          <p:nvPr/>
        </p:nvSpPr>
        <p:spPr>
          <a:xfrm>
            <a:off x="823913" y="4013448"/>
            <a:ext cx="490061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Pure Tone Audiogram:</a:t>
            </a:r>
            <a:r>
              <a:rPr lang="en-US" sz="1200" dirty="0">
                <a:solidFill>
                  <a:srgbClr val="2C3E50"/>
                </a:solidFill>
              </a:rPr>
              <a:t> The essential first-line investigation for most persistent tinnitus cases.</a:t>
            </a:r>
            <a:endParaRPr lang="en-US" sz="1200" dirty="0"/>
          </a:p>
        </p:txBody>
      </p:sp>
      <p:sp>
        <p:nvSpPr>
          <p:cNvPr id="32" name="SK-7-text-31"/>
          <p:cNvSpPr/>
          <p:nvPr/>
        </p:nvSpPr>
        <p:spPr>
          <a:xfrm>
            <a:off x="823913" y="4554289"/>
            <a:ext cx="4900613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2C3E50"/>
                </a:solidFill>
              </a:rPr>
              <a:t>Used to identify </a:t>
            </a:r>
            <a:r>
              <a:rPr lang="en-US" sz="1200" b="1" dirty="0">
                <a:solidFill>
                  <a:srgbClr val="2C3E50"/>
                </a:solidFill>
              </a:rPr>
              <a:t>Symmetric vs. Asymmetric</a:t>
            </a:r>
            <a:r>
              <a:rPr lang="en-US" sz="1200" dirty="0">
                <a:solidFill>
                  <a:srgbClr val="2C3E50"/>
                </a:solidFill>
              </a:rPr>
              <a:t> hearing loss, which dictates further imaging.</a:t>
            </a:r>
            <a:endParaRPr lang="en-US" sz="1200" dirty="0"/>
          </a:p>
        </p:txBody>
      </p:sp>
      <p:sp>
        <p:nvSpPr>
          <p:cNvPr id="33" name="SK-7-text-32"/>
          <p:cNvSpPr/>
          <p:nvPr/>
        </p:nvSpPr>
        <p:spPr>
          <a:xfrm>
            <a:off x="6703219" y="1007715"/>
            <a:ext cx="5488781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FFFFFF"/>
                </a:solidFill>
              </a:rPr>
              <a:t>Stop &amp; Screen:</a:t>
            </a:r>
            <a:r>
              <a:rPr lang="en-US" sz="1125" dirty="0">
                <a:solidFill>
                  <a:srgbClr val="FFFFFF"/>
                </a:solidFill>
              </a:rPr>
              <a:t> Which patient needs an urgent MRI?</a:t>
            </a:r>
            <a:endParaRPr lang="en-US" sz="1125" dirty="0"/>
          </a:p>
        </p:txBody>
      </p:sp>
      <p:sp>
        <p:nvSpPr>
          <p:cNvPr id="34" name="SK-7-text-33"/>
          <p:cNvSpPr/>
          <p:nvPr/>
        </p:nvSpPr>
        <p:spPr>
          <a:xfrm>
            <a:off x="6867525" y="1926878"/>
            <a:ext cx="53244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6A085"/>
                </a:solidFill>
              </a:rPr>
              <a:t>MRI Internal Auditory Meati (IAMs)</a:t>
            </a:r>
            <a:endParaRPr lang="en-US" sz="1350" dirty="0"/>
          </a:p>
        </p:txBody>
      </p:sp>
      <p:sp>
        <p:nvSpPr>
          <p:cNvPr id="35" name="SK-7-text-34"/>
          <p:cNvSpPr/>
          <p:nvPr/>
        </p:nvSpPr>
        <p:spPr>
          <a:xfrm>
            <a:off x="6681788" y="2365028"/>
            <a:ext cx="5510213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Unilateral Tinnitus:</a:t>
            </a:r>
            <a:r>
              <a:rPr lang="en-US" sz="1200" dirty="0">
                <a:solidFill>
                  <a:srgbClr val="2C3E50"/>
                </a:solidFill>
              </a:rPr>
              <a:t> Persistent in one ear only (NICE NG155 mandate).</a:t>
            </a:r>
            <a:endParaRPr lang="en-US" sz="1200" dirty="0"/>
          </a:p>
        </p:txBody>
      </p:sp>
      <p:sp>
        <p:nvSpPr>
          <p:cNvPr id="36" name="SK-7-text-35"/>
          <p:cNvSpPr/>
          <p:nvPr/>
        </p:nvSpPr>
        <p:spPr>
          <a:xfrm>
            <a:off x="6681788" y="2692598"/>
            <a:ext cx="5510213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Asymmetrical SNHL:</a:t>
            </a:r>
            <a:r>
              <a:rPr lang="en-US" sz="1200" dirty="0">
                <a:solidFill>
                  <a:srgbClr val="2C3E50"/>
                </a:solidFill>
              </a:rPr>
              <a:t> Hearing loss significantly worse on one side.</a:t>
            </a:r>
            <a:endParaRPr lang="en-US" sz="1200" dirty="0"/>
          </a:p>
        </p:txBody>
      </p:sp>
      <p:sp>
        <p:nvSpPr>
          <p:cNvPr id="37" name="SK-7-text-36"/>
          <p:cNvSpPr/>
          <p:nvPr/>
        </p:nvSpPr>
        <p:spPr>
          <a:xfrm>
            <a:off x="6681788" y="3020169"/>
            <a:ext cx="5510213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Pulsatile Tinnitus:</a:t>
            </a:r>
            <a:r>
              <a:rPr lang="en-US" sz="1200" dirty="0">
                <a:solidFill>
                  <a:srgbClr val="2C3E50"/>
                </a:solidFill>
              </a:rPr>
              <a:t> To exclude vascular lesions or glomus tumours.</a:t>
            </a:r>
            <a:endParaRPr lang="en-US" sz="1200" dirty="0"/>
          </a:p>
        </p:txBody>
      </p:sp>
      <p:sp>
        <p:nvSpPr>
          <p:cNvPr id="38" name="SK-7-text-37"/>
          <p:cNvSpPr/>
          <p:nvPr/>
        </p:nvSpPr>
        <p:spPr>
          <a:xfrm>
            <a:off x="6610350" y="3585865"/>
            <a:ext cx="48291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C0392B"/>
                </a:solidFill>
              </a:rPr>
              <a:t>AKT CLINICAL PEARL</a:t>
            </a:r>
            <a:endParaRPr lang="en-US" sz="1050" dirty="0"/>
          </a:p>
        </p:txBody>
      </p:sp>
      <p:sp>
        <p:nvSpPr>
          <p:cNvPr id="39" name="SK-7-text-38"/>
          <p:cNvSpPr/>
          <p:nvPr/>
        </p:nvSpPr>
        <p:spPr>
          <a:xfrm>
            <a:off x="6610350" y="3833515"/>
            <a:ext cx="4829175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C3E50"/>
                </a:solidFill>
              </a:rPr>
              <a:t>MRI IAMs is primarily used to </a:t>
            </a:r>
            <a:r>
              <a:rPr lang="en-US" sz="1050" b="1" dirty="0">
                <a:solidFill>
                  <a:srgbClr val="2C3E50"/>
                </a:solidFill>
              </a:rPr>
              <a:t>exclude Acoustic Neuroma</a:t>
            </a:r>
            <a:r>
              <a:rPr lang="en-US" sz="1050" dirty="0">
                <a:solidFill>
                  <a:srgbClr val="2C3E50"/>
                </a:solidFill>
              </a:rPr>
              <a:t> (Vestibular Schwannoma) in unilateral presentations. </a:t>
            </a:r>
            <a:r>
              <a:rPr lang="en-US" sz="900" b="1" dirty="0">
                <a:solidFill>
                  <a:srgbClr val="FFFFFF"/>
                </a:solidFill>
                <a:highlight>
                  <a:srgbClr val="16A085"/>
                </a:highlight>
              </a:rPr>
              <a:t>MUST KNOW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38125"/>
            <a:ext cx="11430000" cy="512415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893415"/>
            <a:ext cx="11430000" cy="447675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50481" y="1046262"/>
            <a:ext cx="214313" cy="175320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531590"/>
            <a:ext cx="5572125" cy="2495252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760190"/>
            <a:ext cx="381000" cy="381000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2944" y="1863030"/>
            <a:ext cx="214313" cy="175320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600" y="2293590"/>
            <a:ext cx="190500" cy="190500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2895451"/>
            <a:ext cx="190500" cy="190500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4217343"/>
            <a:ext cx="5572125" cy="2495252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4445943"/>
            <a:ext cx="381000" cy="381000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2944" y="4548783"/>
            <a:ext cx="214313" cy="175320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" y="4979343"/>
            <a:ext cx="190500" cy="190500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5581204"/>
            <a:ext cx="190500" cy="190500"/>
          </a:xfrm>
          <a:prstGeom prst="rect">
            <a:avLst/>
          </a:prstGeom>
        </p:spPr>
      </p:pic>
      <p:pic>
        <p:nvPicPr>
          <p:cNvPr id="17" name="SK-8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38875" y="1531590"/>
            <a:ext cx="5572125" cy="2796183"/>
          </a:xfrm>
          <a:prstGeom prst="rect">
            <a:avLst/>
          </a:prstGeom>
        </p:spPr>
      </p:pic>
      <p:pic>
        <p:nvPicPr>
          <p:cNvPr id="18" name="SK-8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67475" y="1760190"/>
            <a:ext cx="381000" cy="381000"/>
          </a:xfrm>
          <a:prstGeom prst="rect">
            <a:avLst/>
          </a:prstGeom>
        </p:spPr>
      </p:pic>
      <p:pic>
        <p:nvPicPr>
          <p:cNvPr id="19" name="SK-8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50819" y="1863030"/>
            <a:ext cx="214313" cy="175320"/>
          </a:xfrm>
          <a:prstGeom prst="rect">
            <a:avLst/>
          </a:prstGeom>
        </p:spPr>
      </p:pic>
      <p:pic>
        <p:nvPicPr>
          <p:cNvPr id="20" name="SK-8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2293590"/>
            <a:ext cx="190500" cy="190500"/>
          </a:xfrm>
          <a:prstGeom prst="rect">
            <a:avLst/>
          </a:prstGeom>
        </p:spPr>
      </p:pic>
      <p:pic>
        <p:nvPicPr>
          <p:cNvPr id="21" name="SK-8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67475" y="2895451"/>
            <a:ext cx="190500" cy="177701"/>
          </a:xfrm>
          <a:prstGeom prst="rect">
            <a:avLst/>
          </a:prstGeom>
        </p:spPr>
      </p:pic>
      <p:pic>
        <p:nvPicPr>
          <p:cNvPr id="22" name="SK-8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7475" y="3497312"/>
            <a:ext cx="190500" cy="166688"/>
          </a:xfrm>
          <a:prstGeom prst="rect">
            <a:avLst/>
          </a:prstGeom>
        </p:spPr>
      </p:pic>
      <p:pic>
        <p:nvPicPr>
          <p:cNvPr id="23" name="SK-8-img-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238875" y="4518273"/>
            <a:ext cx="5572125" cy="2194322"/>
          </a:xfrm>
          <a:prstGeom prst="rect">
            <a:avLst/>
          </a:prstGeom>
        </p:spPr>
      </p:pic>
      <p:pic>
        <p:nvPicPr>
          <p:cNvPr id="24" name="SK-8-img-23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67475" y="4746873"/>
            <a:ext cx="381000" cy="381000"/>
          </a:xfrm>
          <a:prstGeom prst="rect">
            <a:avLst/>
          </a:prstGeom>
        </p:spPr>
      </p:pic>
      <p:pic>
        <p:nvPicPr>
          <p:cNvPr id="25" name="SK-8-img-24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550819" y="4849713"/>
            <a:ext cx="214313" cy="175320"/>
          </a:xfrm>
          <a:prstGeom prst="rect">
            <a:avLst/>
          </a:prstGeom>
        </p:spPr>
      </p:pic>
      <p:pic>
        <p:nvPicPr>
          <p:cNvPr id="26" name="SK-8-img-25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67475" y="5280273"/>
            <a:ext cx="190500" cy="177701"/>
          </a:xfrm>
          <a:prstGeom prst="rect">
            <a:avLst/>
          </a:prstGeom>
        </p:spPr>
      </p:pic>
      <p:pic>
        <p:nvPicPr>
          <p:cNvPr id="27" name="SK-8-img-26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67475" y="5882134"/>
            <a:ext cx="190500" cy="190500"/>
          </a:xfrm>
          <a:prstGeom prst="rect">
            <a:avLst/>
          </a:prstGeom>
        </p:spPr>
      </p:pic>
      <p:sp>
        <p:nvSpPr>
          <p:cNvPr id="28" name="SK-8-text-27"/>
          <p:cNvSpPr/>
          <p:nvPr/>
        </p:nvSpPr>
        <p:spPr>
          <a:xfrm>
            <a:off x="523875" y="238125"/>
            <a:ext cx="11287125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Management of Underlying Causes</a:t>
            </a:r>
            <a:endParaRPr lang="en-US" sz="1800" dirty="0"/>
          </a:p>
        </p:txBody>
      </p:sp>
      <p:sp>
        <p:nvSpPr>
          <p:cNvPr id="29" name="SK-8-text-28"/>
          <p:cNvSpPr/>
          <p:nvPr/>
        </p:nvSpPr>
        <p:spPr>
          <a:xfrm>
            <a:off x="523875" y="550515"/>
            <a:ext cx="11287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16A085"/>
                </a:solidFill>
              </a:rPr>
              <a:t>NICE NG155 &amp; AKT EXAM FOCUS</a:t>
            </a:r>
            <a:endParaRPr lang="en-US" sz="1050" dirty="0"/>
          </a:p>
        </p:txBody>
      </p:sp>
      <p:sp>
        <p:nvSpPr>
          <p:cNvPr id="30" name="SK-8-text-29"/>
          <p:cNvSpPr/>
          <p:nvPr/>
        </p:nvSpPr>
        <p:spPr>
          <a:xfrm>
            <a:off x="4064794" y="893415"/>
            <a:ext cx="7365206" cy="4476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 Clinical Priority: Always treat the underlying cause first</a:t>
            </a:r>
            <a:endParaRPr lang="en-US" sz="1350" dirty="0"/>
          </a:p>
        </p:txBody>
      </p:sp>
      <p:sp>
        <p:nvSpPr>
          <p:cNvPr id="31" name="SK-8-text-30"/>
          <p:cNvSpPr/>
          <p:nvPr/>
        </p:nvSpPr>
        <p:spPr>
          <a:xfrm>
            <a:off x="1104900" y="1822103"/>
            <a:ext cx="47320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Cerumen Impaction (Wax)</a:t>
            </a:r>
            <a:endParaRPr lang="en-US" sz="1350" dirty="0"/>
          </a:p>
        </p:txBody>
      </p:sp>
      <p:sp>
        <p:nvSpPr>
          <p:cNvPr id="32" name="SK-8-text-31"/>
          <p:cNvSpPr/>
          <p:nvPr/>
        </p:nvSpPr>
        <p:spPr>
          <a:xfrm>
            <a:off x="895350" y="2293590"/>
            <a:ext cx="4829175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Primary Intervention:</a:t>
            </a:r>
            <a:r>
              <a:rPr lang="en-US" sz="1200" dirty="0">
                <a:solidFill>
                  <a:srgbClr val="2C3E50"/>
                </a:solidFill>
              </a:rPr>
              <a:t> Remove cerumen to resolve tinnitus in a significant proportion of patients.</a:t>
            </a:r>
            <a:endParaRPr lang="en-US" sz="1200" dirty="0"/>
          </a:p>
        </p:txBody>
      </p:sp>
      <p:sp>
        <p:nvSpPr>
          <p:cNvPr id="33" name="SK-8-text-32"/>
          <p:cNvSpPr/>
          <p:nvPr/>
        </p:nvSpPr>
        <p:spPr>
          <a:xfrm>
            <a:off x="895350" y="2895451"/>
            <a:ext cx="4829175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Mechanism:</a:t>
            </a:r>
            <a:r>
              <a:rPr lang="en-US" sz="1200" dirty="0">
                <a:solidFill>
                  <a:srgbClr val="2C3E50"/>
                </a:solidFill>
              </a:rPr>
              <a:t> Wax removal restores external sound conduction, reducing brain focus on internal sounds.</a:t>
            </a:r>
            <a:endParaRPr lang="en-US" sz="1200" dirty="0"/>
          </a:p>
        </p:txBody>
      </p:sp>
      <p:sp>
        <p:nvSpPr>
          <p:cNvPr id="34" name="SK-8-text-33"/>
          <p:cNvSpPr/>
          <p:nvPr/>
        </p:nvSpPr>
        <p:spPr>
          <a:xfrm>
            <a:off x="1104900" y="4507855"/>
            <a:ext cx="63779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Infective &amp; Inflammatory Causes</a:t>
            </a:r>
            <a:endParaRPr lang="en-US" sz="1350" dirty="0"/>
          </a:p>
        </p:txBody>
      </p:sp>
      <p:sp>
        <p:nvSpPr>
          <p:cNvPr id="35" name="SK-8-text-34"/>
          <p:cNvSpPr/>
          <p:nvPr/>
        </p:nvSpPr>
        <p:spPr>
          <a:xfrm>
            <a:off x="895350" y="4979343"/>
            <a:ext cx="4829175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Otitis Media:</a:t>
            </a:r>
            <a:r>
              <a:rPr lang="en-US" sz="1200" dirty="0">
                <a:solidFill>
                  <a:srgbClr val="2C3E50"/>
                </a:solidFill>
              </a:rPr>
              <a:t> Treat appropriately (antibiotics if indicated) to resolve associated tinnitus.</a:t>
            </a:r>
            <a:endParaRPr lang="en-US" sz="1200" dirty="0"/>
          </a:p>
        </p:txBody>
      </p:sp>
      <p:sp>
        <p:nvSpPr>
          <p:cNvPr id="36" name="SK-8-text-35"/>
          <p:cNvSpPr/>
          <p:nvPr/>
        </p:nvSpPr>
        <p:spPr>
          <a:xfrm>
            <a:off x="895350" y="5581204"/>
            <a:ext cx="4829175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Otitis Externa:</a:t>
            </a:r>
            <a:r>
              <a:rPr lang="en-US" sz="1200" dirty="0">
                <a:solidFill>
                  <a:srgbClr val="2C3E50"/>
                </a:solidFill>
              </a:rPr>
              <a:t> Manage canal inflammation and debris; re-evaluate tinnitus once infection clears.</a:t>
            </a:r>
            <a:endParaRPr lang="en-US" sz="1200" dirty="0"/>
          </a:p>
        </p:txBody>
      </p:sp>
      <p:sp>
        <p:nvSpPr>
          <p:cNvPr id="37" name="SK-8-text-36"/>
          <p:cNvSpPr/>
          <p:nvPr/>
        </p:nvSpPr>
        <p:spPr>
          <a:xfrm>
            <a:off x="6962775" y="1822103"/>
            <a:ext cx="25812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Ototoxic Drug Review </a:t>
            </a:r>
            <a:r>
              <a:rPr lang="en-US" sz="750" b="1" dirty="0">
                <a:solidFill>
                  <a:srgbClr val="FFFFFF"/>
                </a:solidFill>
                <a:highlight>
                  <a:srgbClr val="E74C3C"/>
                </a:highlight>
              </a:rPr>
              <a:t>AKT HIGH YIELD</a:t>
            </a:r>
            <a:endParaRPr lang="en-US" sz="1350" dirty="0"/>
          </a:p>
        </p:txBody>
      </p:sp>
      <p:sp>
        <p:nvSpPr>
          <p:cNvPr id="38" name="SK-8-text-37"/>
          <p:cNvSpPr/>
          <p:nvPr/>
        </p:nvSpPr>
        <p:spPr>
          <a:xfrm>
            <a:off x="6753225" y="2293590"/>
            <a:ext cx="4829175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Common Culprits:</a:t>
            </a:r>
            <a:r>
              <a:rPr lang="en-US" sz="1200" dirty="0">
                <a:solidFill>
                  <a:srgbClr val="2C3E50"/>
                </a:solidFill>
              </a:rPr>
              <a:t> Aminoglycosides (Gentamicin), Loop Diuretics (Furosemide), Quinine.</a:t>
            </a:r>
            <a:endParaRPr lang="en-US" sz="1200" dirty="0"/>
          </a:p>
        </p:txBody>
      </p:sp>
      <p:sp>
        <p:nvSpPr>
          <p:cNvPr id="39" name="SK-8-text-38"/>
          <p:cNvSpPr/>
          <p:nvPr/>
        </p:nvSpPr>
        <p:spPr>
          <a:xfrm>
            <a:off x="6753225" y="2895451"/>
            <a:ext cx="4829175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High Dose Effects:</a:t>
            </a:r>
            <a:r>
              <a:rPr lang="en-US" sz="1200" dirty="0">
                <a:solidFill>
                  <a:srgbClr val="2C3E50"/>
                </a:solidFill>
              </a:rPr>
              <a:t> Aspirin/NSAIDs and Platinum-based chemotherapy (Cisplatin).</a:t>
            </a:r>
            <a:endParaRPr lang="en-US" sz="1200" dirty="0"/>
          </a:p>
        </p:txBody>
      </p:sp>
      <p:sp>
        <p:nvSpPr>
          <p:cNvPr id="40" name="SK-8-text-39"/>
          <p:cNvSpPr/>
          <p:nvPr/>
        </p:nvSpPr>
        <p:spPr>
          <a:xfrm>
            <a:off x="6753225" y="3497312"/>
            <a:ext cx="4829175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Action:</a:t>
            </a:r>
            <a:r>
              <a:rPr lang="en-US" sz="1200" dirty="0">
                <a:solidFill>
                  <a:srgbClr val="2C3E50"/>
                </a:solidFill>
              </a:rPr>
              <a:t> Review list and consider switching or reducing dose if clinically safe.</a:t>
            </a:r>
            <a:endParaRPr lang="en-US" sz="1200" dirty="0"/>
          </a:p>
        </p:txBody>
      </p:sp>
      <p:sp>
        <p:nvSpPr>
          <p:cNvPr id="41" name="SK-8-text-40"/>
          <p:cNvSpPr/>
          <p:nvPr/>
        </p:nvSpPr>
        <p:spPr>
          <a:xfrm>
            <a:off x="6962775" y="4808786"/>
            <a:ext cx="37033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Systemic Screening</a:t>
            </a:r>
            <a:endParaRPr lang="en-US" sz="1350" dirty="0"/>
          </a:p>
        </p:txBody>
      </p:sp>
      <p:sp>
        <p:nvSpPr>
          <p:cNvPr id="42" name="SK-8-text-41"/>
          <p:cNvSpPr/>
          <p:nvPr/>
        </p:nvSpPr>
        <p:spPr>
          <a:xfrm>
            <a:off x="6753225" y="5280273"/>
            <a:ext cx="4829175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Metabolic:</a:t>
            </a:r>
            <a:r>
              <a:rPr lang="en-US" sz="1200" dirty="0">
                <a:solidFill>
                  <a:srgbClr val="2C3E50"/>
                </a:solidFill>
              </a:rPr>
              <a:t> Screen for hypothyroidism (TFTs) as per NICE NG155 recommendations.</a:t>
            </a:r>
            <a:endParaRPr lang="en-US" sz="1200" dirty="0"/>
          </a:p>
        </p:txBody>
      </p:sp>
      <p:sp>
        <p:nvSpPr>
          <p:cNvPr id="43" name="SK-8-text-42"/>
          <p:cNvSpPr/>
          <p:nvPr/>
        </p:nvSpPr>
        <p:spPr>
          <a:xfrm>
            <a:off x="6753225" y="5882134"/>
            <a:ext cx="4829175" cy="4875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Haematological:</a:t>
            </a:r>
            <a:r>
              <a:rPr lang="en-US" sz="1200" dirty="0">
                <a:solidFill>
                  <a:srgbClr val="2C3E50"/>
                </a:solidFill>
              </a:rPr>
              <a:t> Screen for Anaemia (FBC) which can cause pulsatile or non-pulsatile tinnitus.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38125"/>
            <a:ext cx="11430000" cy="512415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893415"/>
            <a:ext cx="5572125" cy="2744242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155353"/>
            <a:ext cx="228600" cy="190500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607790"/>
            <a:ext cx="142875" cy="142875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2122140"/>
            <a:ext cx="142875" cy="155823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2636490"/>
            <a:ext cx="142875" cy="122337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3828157"/>
            <a:ext cx="5572125" cy="2744242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4090095"/>
            <a:ext cx="228600" cy="190500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4542532"/>
            <a:ext cx="142875" cy="142875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9600" y="5056882"/>
            <a:ext cx="142875" cy="122337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" y="5571232"/>
            <a:ext cx="142875" cy="122337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38875" y="893415"/>
            <a:ext cx="5572125" cy="2286000"/>
          </a:xfrm>
          <a:prstGeom prst="rect">
            <a:avLst/>
          </a:prstGeom>
        </p:spPr>
      </p:pic>
      <p:pic>
        <p:nvPicPr>
          <p:cNvPr id="16" name="SK-9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38875" y="3369915"/>
            <a:ext cx="5572125" cy="3202335"/>
          </a:xfrm>
          <a:prstGeom prst="rect">
            <a:avLst/>
          </a:prstGeom>
        </p:spPr>
      </p:pic>
      <p:pic>
        <p:nvPicPr>
          <p:cNvPr id="17" name="SK-9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67475" y="3631853"/>
            <a:ext cx="228600" cy="190500"/>
          </a:xfrm>
          <a:prstGeom prst="rect">
            <a:avLst/>
          </a:prstGeom>
        </p:spPr>
      </p:pic>
      <p:pic>
        <p:nvPicPr>
          <p:cNvPr id="18" name="SK-9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67475" y="4084290"/>
            <a:ext cx="142875" cy="142875"/>
          </a:xfrm>
          <a:prstGeom prst="rect">
            <a:avLst/>
          </a:prstGeom>
        </p:spPr>
      </p:pic>
      <p:pic>
        <p:nvPicPr>
          <p:cNvPr id="19" name="SK-9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67475" y="4598640"/>
            <a:ext cx="142875" cy="122337"/>
          </a:xfrm>
          <a:prstGeom prst="rect">
            <a:avLst/>
          </a:prstGeom>
        </p:spPr>
      </p:pic>
      <p:pic>
        <p:nvPicPr>
          <p:cNvPr id="20" name="SK-9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7475" y="5189190"/>
            <a:ext cx="5114925" cy="300038"/>
          </a:xfrm>
          <a:prstGeom prst="rect">
            <a:avLst/>
          </a:prstGeom>
        </p:spPr>
      </p:pic>
      <p:pic>
        <p:nvPicPr>
          <p:cNvPr id="21" name="SK-9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67475" y="5333405"/>
            <a:ext cx="154781" cy="125760"/>
          </a:xfrm>
          <a:prstGeom prst="rect">
            <a:avLst/>
          </a:prstGeom>
        </p:spPr>
      </p:pic>
      <p:sp>
        <p:nvSpPr>
          <p:cNvPr id="22" name="SK-9-text-21"/>
          <p:cNvSpPr/>
          <p:nvPr/>
        </p:nvSpPr>
        <p:spPr>
          <a:xfrm>
            <a:off x="523875" y="238125"/>
            <a:ext cx="11287125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C3E50"/>
                </a:solidFill>
              </a:rPr>
              <a:t>Non-Specific Chronic Tinnitus Management</a:t>
            </a:r>
            <a:endParaRPr lang="en-US" sz="1800" dirty="0"/>
          </a:p>
        </p:txBody>
      </p:sp>
      <p:sp>
        <p:nvSpPr>
          <p:cNvPr id="23" name="SK-9-text-22"/>
          <p:cNvSpPr/>
          <p:nvPr/>
        </p:nvSpPr>
        <p:spPr>
          <a:xfrm>
            <a:off x="523875" y="550515"/>
            <a:ext cx="11287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16A085"/>
                </a:solidFill>
              </a:rPr>
              <a:t>NICE NG155 &amp; AKT EXAM FOCUS</a:t>
            </a:r>
            <a:endParaRPr lang="en-US" sz="1050" dirty="0"/>
          </a:p>
        </p:txBody>
      </p:sp>
      <p:sp>
        <p:nvSpPr>
          <p:cNvPr id="24" name="SK-9-text-23"/>
          <p:cNvSpPr/>
          <p:nvPr/>
        </p:nvSpPr>
        <p:spPr>
          <a:xfrm>
            <a:off x="952500" y="1122015"/>
            <a:ext cx="51435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6A085"/>
                </a:solidFill>
              </a:rPr>
              <a:t>Information &amp; Reassurance</a:t>
            </a:r>
            <a:endParaRPr lang="en-US" sz="1350" dirty="0"/>
          </a:p>
        </p:txBody>
      </p:sp>
      <p:sp>
        <p:nvSpPr>
          <p:cNvPr id="25" name="SK-9-text-24"/>
          <p:cNvSpPr/>
          <p:nvPr/>
        </p:nvSpPr>
        <p:spPr>
          <a:xfrm>
            <a:off x="847725" y="1569690"/>
            <a:ext cx="48768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Normalize:</a:t>
            </a:r>
            <a:r>
              <a:rPr lang="en-US" sz="1125" dirty="0">
                <a:solidFill>
                  <a:srgbClr val="2C3E50"/>
                </a:solidFill>
              </a:rPr>
              <a:t> Explain tinnitus is common, not dangerous, and rarely signifies serious disease.</a:t>
            </a:r>
            <a:endParaRPr lang="en-US" sz="1125" dirty="0"/>
          </a:p>
        </p:txBody>
      </p:sp>
      <p:sp>
        <p:nvSpPr>
          <p:cNvPr id="26" name="SK-9-text-25"/>
          <p:cNvSpPr/>
          <p:nvPr/>
        </p:nvSpPr>
        <p:spPr>
          <a:xfrm>
            <a:off x="847725" y="2084040"/>
            <a:ext cx="48768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Habituation:</a:t>
            </a:r>
            <a:r>
              <a:rPr lang="en-US" sz="1125" dirty="0">
                <a:solidFill>
                  <a:srgbClr val="2C3E50"/>
                </a:solidFill>
              </a:rPr>
              <a:t> Discuss neural plasticity — the brain's ability to adapt and filter out the sound over time.</a:t>
            </a:r>
            <a:endParaRPr lang="en-US" sz="1125" dirty="0"/>
          </a:p>
        </p:txBody>
      </p:sp>
      <p:sp>
        <p:nvSpPr>
          <p:cNvPr id="27" name="SK-9-text-26"/>
          <p:cNvSpPr/>
          <p:nvPr/>
        </p:nvSpPr>
        <p:spPr>
          <a:xfrm>
            <a:off x="847725" y="2598390"/>
            <a:ext cx="48768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Resources:</a:t>
            </a:r>
            <a:r>
              <a:rPr lang="en-US" sz="1125" dirty="0">
                <a:solidFill>
                  <a:srgbClr val="2C3E50"/>
                </a:solidFill>
              </a:rPr>
              <a:t> Provide written guidance from the British Tinnitus Association (tinnitus.org.uk).</a:t>
            </a:r>
            <a:endParaRPr lang="en-US" sz="1125" dirty="0"/>
          </a:p>
        </p:txBody>
      </p:sp>
      <p:sp>
        <p:nvSpPr>
          <p:cNvPr id="28" name="SK-9-text-27"/>
          <p:cNvSpPr/>
          <p:nvPr/>
        </p:nvSpPr>
        <p:spPr>
          <a:xfrm>
            <a:off x="952500" y="4056757"/>
            <a:ext cx="63779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6A085"/>
                </a:solidFill>
              </a:rPr>
              <a:t>Sound &amp; Psychological Therapies</a:t>
            </a:r>
            <a:endParaRPr lang="en-US" sz="1350" dirty="0"/>
          </a:p>
        </p:txBody>
      </p:sp>
      <p:sp>
        <p:nvSpPr>
          <p:cNvPr id="29" name="SK-9-text-28"/>
          <p:cNvSpPr/>
          <p:nvPr/>
        </p:nvSpPr>
        <p:spPr>
          <a:xfrm>
            <a:off x="847725" y="4504432"/>
            <a:ext cx="48768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Sound Therapy:</a:t>
            </a:r>
            <a:r>
              <a:rPr lang="en-US" sz="1125" dirty="0">
                <a:solidFill>
                  <a:srgbClr val="2C3E50"/>
                </a:solidFill>
              </a:rPr>
              <a:t> Use background noise (white noise, fans, radio) to reduce the focus on tinnitus.</a:t>
            </a:r>
            <a:endParaRPr lang="en-US" sz="1125" dirty="0"/>
          </a:p>
        </p:txBody>
      </p:sp>
      <p:sp>
        <p:nvSpPr>
          <p:cNvPr id="30" name="SK-9-text-29"/>
          <p:cNvSpPr/>
          <p:nvPr/>
        </p:nvSpPr>
        <p:spPr>
          <a:xfrm>
            <a:off x="847725" y="5018782"/>
            <a:ext cx="48768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CBT:</a:t>
            </a:r>
            <a:r>
              <a:rPr lang="en-US" sz="1125" dirty="0">
                <a:solidFill>
                  <a:srgbClr val="2C3E50"/>
                </a:solidFill>
              </a:rPr>
              <a:t> Recommended by NICE for patients with distressing or intrusive tinnitus.</a:t>
            </a:r>
            <a:endParaRPr lang="en-US" sz="1125" dirty="0"/>
          </a:p>
        </p:txBody>
      </p:sp>
      <p:sp>
        <p:nvSpPr>
          <p:cNvPr id="31" name="SK-9-text-30"/>
          <p:cNvSpPr/>
          <p:nvPr/>
        </p:nvSpPr>
        <p:spPr>
          <a:xfrm>
            <a:off x="847725" y="5533132"/>
            <a:ext cx="48768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Retraining:</a:t>
            </a:r>
            <a:r>
              <a:rPr lang="en-US" sz="1125" dirty="0">
                <a:solidFill>
                  <a:srgbClr val="2C3E50"/>
                </a:solidFill>
              </a:rPr>
              <a:t> Consider Tinnitus Retraining Therapy (TRT) combining sound therapy and counseling.</a:t>
            </a:r>
            <a:endParaRPr lang="en-US" sz="1125" dirty="0"/>
          </a:p>
        </p:txBody>
      </p:sp>
      <p:sp>
        <p:nvSpPr>
          <p:cNvPr id="32" name="SK-9-text-31"/>
          <p:cNvSpPr/>
          <p:nvPr/>
        </p:nvSpPr>
        <p:spPr>
          <a:xfrm>
            <a:off x="6810375" y="3598515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6A085"/>
                </a:solidFill>
              </a:rPr>
              <a:t>Hearing Aids &amp; Lifestyle</a:t>
            </a:r>
            <a:endParaRPr lang="en-US" sz="1350" dirty="0"/>
          </a:p>
        </p:txBody>
      </p:sp>
      <p:sp>
        <p:nvSpPr>
          <p:cNvPr id="33" name="SK-9-text-32"/>
          <p:cNvSpPr/>
          <p:nvPr/>
        </p:nvSpPr>
        <p:spPr>
          <a:xfrm>
            <a:off x="6705600" y="4046190"/>
            <a:ext cx="48768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Hearing Aids:</a:t>
            </a:r>
            <a:r>
              <a:rPr lang="en-US" sz="1125" dirty="0">
                <a:solidFill>
                  <a:srgbClr val="2C3E50"/>
                </a:solidFill>
              </a:rPr>
              <a:t> Offer to adults with hearing loss and tinnitus; helps focus and reduces perception.</a:t>
            </a:r>
            <a:endParaRPr lang="en-US" sz="1125" dirty="0"/>
          </a:p>
        </p:txBody>
      </p:sp>
      <p:sp>
        <p:nvSpPr>
          <p:cNvPr id="34" name="SK-9-text-33"/>
          <p:cNvSpPr/>
          <p:nvPr/>
        </p:nvSpPr>
        <p:spPr>
          <a:xfrm>
            <a:off x="6705600" y="4560540"/>
            <a:ext cx="48768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C3E50"/>
                </a:solidFill>
              </a:rPr>
              <a:t>Sleep Hygiene:</a:t>
            </a:r>
            <a:r>
              <a:rPr lang="en-US" sz="1125" dirty="0">
                <a:solidFill>
                  <a:srgbClr val="2C3E50"/>
                </a:solidFill>
              </a:rPr>
              <a:t> Optimize sleep environment, as poor sleep significantly worsens tinnitus perception.</a:t>
            </a:r>
            <a:endParaRPr lang="en-US" sz="1125" dirty="0"/>
          </a:p>
        </p:txBody>
      </p:sp>
      <p:sp>
        <p:nvSpPr>
          <p:cNvPr id="35" name="SK-9-text-34"/>
          <p:cNvSpPr/>
          <p:nvPr/>
        </p:nvSpPr>
        <p:spPr>
          <a:xfrm>
            <a:off x="6698456" y="5303490"/>
            <a:ext cx="5493544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C0392B"/>
                </a:solidFill>
              </a:rPr>
              <a:t>NICE NG155: Acoustic neuromodulation devices are NOT recommended.</a:t>
            </a:r>
            <a:endParaRPr lang="en-US" sz="97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2117</Words>
  <Application>Microsoft Office PowerPoint</Application>
  <PresentationFormat>Widescreen</PresentationFormat>
  <Paragraphs>252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2026-05-08T20:00:44Z</dcterms:created>
  <dcterms:modified xsi:type="dcterms:W3CDTF">2026-05-15T18:11:24Z</dcterms:modified>
</cp:coreProperties>
</file>