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embeddedFontLst>
    <p:embeddedFont>
      <p:font typeface="Noto Sans KR" panose="020B0604020202020204" charset="-128"/>
      <p:regular r:id="rId17"/>
      <p:bold r:id="rId18"/>
    </p:embeddedFont>
    <p:embeddedFont>
      <p:font typeface="Arial-BoldMT" panose="020B0604020202020204" charset="0"/>
      <p:regular r:id="rId19"/>
    </p:embeddedFont>
    <p:embeddedFont>
      <p:font typeface="ArialMT" panose="020B0604020202020204" charset="0"/>
      <p:regular r:id="rId20"/>
    </p:embeddedFont>
    <p:embeddedFont>
      <p:font typeface="Montserrat" panose="00000500000000000000" pitchFamily="2" charset="0"/>
      <p:regular r:id="rId21"/>
      <p:bold r:id="rId22"/>
      <p:italic r:id="rId23"/>
      <p:boldItalic r:id="rId24"/>
    </p:embeddedFont>
    <p:embeddedFont>
      <p:font typeface="Open Sans" panose="020B0606030504020204" pitchFamily="34" charset="0"/>
      <p:regular r:id="rId25"/>
      <p:bold r:id="rId26"/>
      <p:italic r:id="rId27"/>
      <p:boldItalic r:id="rId28"/>
    </p:embeddedFont>
    <p:embeddedFont>
      <p:font typeface="OpenSans-Bold" panose="020B0604020202020204" charset="0"/>
      <p:regular r:id="rId29"/>
    </p:embeddedFont>
    <p:embeddedFont>
      <p:font typeface="Roboto-Regular" panose="020B0604020202020204" charset="0"/>
      <p:regular r:id="rId30"/>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177"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845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1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sp>
        <p:nvSpPr>
          <p:cNvPr id="3" name="SK-1-text-2"/>
          <p:cNvSpPr/>
          <p:nvPr/>
        </p:nvSpPr>
        <p:spPr>
          <a:xfrm>
            <a:off x="1382911" y="190500"/>
            <a:ext cx="9387780" cy="566738"/>
          </a:xfrm>
          <a:prstGeom prst="rect">
            <a:avLst/>
          </a:prstGeom>
          <a:noFill/>
          <a:ln/>
        </p:spPr>
        <p:txBody>
          <a:bodyPr vert="horz" wrap="none" lIns="0" tIns="0" rIns="0" bIns="0" rtlCol="0" anchor="ctr"/>
          <a:lstStyle/>
          <a:p>
            <a:pPr marL="0" indent="0" algn="ctr">
              <a:lnSpc>
                <a:spcPts val="4463"/>
              </a:lnSpc>
              <a:buNone/>
            </a:pPr>
            <a:r>
              <a:rPr lang="en-US" sz="3750" b="1" dirty="0">
                <a:solidFill>
                  <a:srgbClr val="FFFFFF"/>
                </a:solidFill>
                <a:latin typeface="Montserrat" pitchFamily="34" charset="0"/>
                <a:ea typeface="Montserrat" pitchFamily="34" charset="-122"/>
                <a:cs typeface="Montserrat" pitchFamily="34" charset="-120"/>
              </a:rPr>
              <a:t>BRADFORD VTS TEACHING DECK</a:t>
            </a:r>
            <a:endParaRPr lang="en-US" sz="3750" dirty="0"/>
          </a:p>
        </p:txBody>
      </p:sp>
      <p:sp>
        <p:nvSpPr>
          <p:cNvPr id="4" name="SK-1-text-3"/>
          <p:cNvSpPr/>
          <p:nvPr/>
        </p:nvSpPr>
        <p:spPr>
          <a:xfrm>
            <a:off x="714375" y="1362075"/>
            <a:ext cx="11477625" cy="861417"/>
          </a:xfrm>
          <a:prstGeom prst="rect">
            <a:avLst/>
          </a:prstGeom>
          <a:noFill/>
          <a:ln/>
        </p:spPr>
        <p:txBody>
          <a:bodyPr vert="horz" wrap="none" lIns="0" tIns="0" rIns="0" bIns="0" rtlCol="0" anchor="ctr"/>
          <a:lstStyle/>
          <a:p>
            <a:pPr marL="0" indent="0">
              <a:lnSpc>
                <a:spcPts val="6783"/>
              </a:lnSpc>
              <a:buNone/>
            </a:pPr>
            <a:r>
              <a:rPr lang="en-US" sz="5700" b="1" dirty="0">
                <a:solidFill>
                  <a:srgbClr val="242A30"/>
                </a:solidFill>
              </a:rPr>
              <a:t>‘Vertigo &amp; BPPV’</a:t>
            </a:r>
            <a:endParaRPr lang="en-US" sz="5700" dirty="0"/>
          </a:p>
        </p:txBody>
      </p:sp>
      <p:sp>
        <p:nvSpPr>
          <p:cNvPr id="5" name="SK-1-text-4"/>
          <p:cNvSpPr/>
          <p:nvPr/>
        </p:nvSpPr>
        <p:spPr>
          <a:xfrm>
            <a:off x="714375" y="2457450"/>
            <a:ext cx="7700963" cy="1138535"/>
          </a:xfrm>
          <a:prstGeom prst="rect">
            <a:avLst/>
          </a:prstGeom>
          <a:noFill/>
          <a:ln/>
        </p:spPr>
        <p:txBody>
          <a:bodyPr vert="horz" wrap="none" lIns="0" tIns="0" rIns="0" bIns="0" rtlCol="0" anchor="ctr"/>
          <a:lstStyle/>
          <a:p>
            <a:pPr marL="0" indent="0">
              <a:lnSpc>
                <a:spcPts val="4483"/>
              </a:lnSpc>
              <a:buNone/>
            </a:pPr>
            <a:r>
              <a:rPr lang="en-US" sz="3225" b="1" dirty="0">
                <a:solidFill>
                  <a:srgbClr val="797979"/>
                </a:solidFill>
                <a:latin typeface="Montserrat" pitchFamily="34" charset="0"/>
                <a:ea typeface="Montserrat" pitchFamily="34" charset="-122"/>
                <a:cs typeface="Montserrat" pitchFamily="34" charset="-120"/>
              </a:rPr>
              <a:t>A Clinical Teaching Resource
for GP Trainees</a:t>
            </a:r>
            <a:endParaRPr lang="en-US" sz="3225" dirty="0"/>
          </a:p>
        </p:txBody>
      </p:sp>
      <p:sp>
        <p:nvSpPr>
          <p:cNvPr id="6" name="SK-1-text-5"/>
          <p:cNvSpPr/>
          <p:nvPr/>
        </p:nvSpPr>
        <p:spPr>
          <a:xfrm>
            <a:off x="1200150" y="4171950"/>
            <a:ext cx="3901440" cy="362694"/>
          </a:xfrm>
          <a:prstGeom prst="rect">
            <a:avLst/>
          </a:prstGeom>
          <a:noFill/>
          <a:ln/>
        </p:spPr>
        <p:txBody>
          <a:bodyPr vert="horz" wrap="none" lIns="0" tIns="0" rIns="0" bIns="0" rtlCol="0" anchor="ctr"/>
          <a:lstStyle/>
          <a:p>
            <a:pPr marL="0" indent="0">
              <a:lnSpc>
                <a:spcPts val="2856"/>
              </a:lnSpc>
              <a:buNone/>
            </a:pPr>
            <a:r>
              <a:rPr lang="en-US" sz="2400" dirty="0">
                <a:solidFill>
                  <a:srgbClr val="242A30"/>
                </a:solidFill>
                <a:latin typeface="Montserrat" pitchFamily="34" charset="0"/>
                <a:ea typeface="Montserrat" pitchFamily="34" charset="-122"/>
                <a:cs typeface="Montserrat" pitchFamily="34" charset="-120"/>
              </a:rPr>
              <a:t>May 2026</a:t>
            </a:r>
            <a:endParaRPr lang="en-US" sz="2400" dirty="0"/>
          </a:p>
        </p:txBody>
      </p:sp>
      <p:sp>
        <p:nvSpPr>
          <p:cNvPr id="7" name="SK-1-text-6"/>
          <p:cNvSpPr/>
          <p:nvPr/>
        </p:nvSpPr>
        <p:spPr>
          <a:xfrm>
            <a:off x="1200150" y="4648200"/>
            <a:ext cx="7680960" cy="362694"/>
          </a:xfrm>
          <a:prstGeom prst="rect">
            <a:avLst/>
          </a:prstGeom>
          <a:noFill/>
          <a:ln/>
        </p:spPr>
        <p:txBody>
          <a:bodyPr vert="horz" wrap="none" lIns="0" tIns="0" rIns="0" bIns="0" rtlCol="0" anchor="ctr"/>
          <a:lstStyle/>
          <a:p>
            <a:pPr marL="0" indent="0">
              <a:lnSpc>
                <a:spcPts val="2856"/>
              </a:lnSpc>
              <a:buNone/>
            </a:pPr>
            <a:r>
              <a:rPr lang="en-US" sz="2400" dirty="0">
                <a:solidFill>
                  <a:srgbClr val="242A30"/>
                </a:solidFill>
                <a:latin typeface="Montserrat" pitchFamily="34" charset="0"/>
                <a:ea typeface="Montserrat" pitchFamily="34" charset="-122"/>
                <a:cs typeface="Montserrat" pitchFamily="34" charset="-120"/>
              </a:rPr>
              <a:t>www.bradfordvts.co.uk</a:t>
            </a:r>
            <a:endParaRPr lang="en-US" sz="2400" dirty="0"/>
          </a:p>
        </p:txBody>
      </p:sp>
      <p:sp>
        <p:nvSpPr>
          <p:cNvPr id="8" name="SK-1-text-7"/>
          <p:cNvSpPr/>
          <p:nvPr/>
        </p:nvSpPr>
        <p:spPr>
          <a:xfrm>
            <a:off x="48518" y="5467350"/>
            <a:ext cx="12143333" cy="540544"/>
          </a:xfrm>
          <a:prstGeom prst="rect">
            <a:avLst/>
          </a:prstGeom>
          <a:noFill/>
          <a:ln/>
        </p:spPr>
        <p:txBody>
          <a:bodyPr vert="horz" wrap="none" lIns="0" tIns="0" rIns="0" bIns="0" rtlCol="0" anchor="ctr"/>
          <a:lstStyle/>
          <a:p>
            <a:pPr marL="0" indent="0">
              <a:lnSpc>
                <a:spcPts val="2129"/>
              </a:lnSpc>
              <a:buNone/>
            </a:pPr>
            <a:r>
              <a:rPr lang="en-US" sz="1650" i="1" dirty="0">
                <a:solidFill>
                  <a:srgbClr val="242A30"/>
                </a:solidFill>
                <a:latin typeface="Roboto-Regular" pitchFamily="34" charset="0"/>
                <a:ea typeface="Roboto-Regular" pitchFamily="34" charset="-122"/>
                <a:cs typeface="Roboto-Regular" pitchFamily="34" charset="-120"/>
              </a:rPr>
              <a:t>'This resource is intended for educational use by GP trainees. Clinical guidance is based on NICE CKS
and BNF (May 2026). Always apply clinical judgement and refer to current local guidelines.'</a:t>
            </a:r>
            <a:endParaRPr lang="en-US" sz="1650" dirty="0"/>
          </a:p>
        </p:txBody>
      </p:sp>
      <p:sp>
        <p:nvSpPr>
          <p:cNvPr id="9" name="SK-1-text-8"/>
          <p:cNvSpPr/>
          <p:nvPr/>
        </p:nvSpPr>
        <p:spPr>
          <a:xfrm>
            <a:off x="714375" y="6505575"/>
            <a:ext cx="4320540" cy="204043"/>
          </a:xfrm>
          <a:prstGeom prst="rect">
            <a:avLst/>
          </a:prstGeom>
          <a:noFill/>
          <a:ln/>
        </p:spPr>
        <p:txBody>
          <a:bodyPr vert="horz" wrap="none" lIns="0" tIns="0" rIns="0" bIns="0" rtlCol="0" anchor="ctr"/>
          <a:lstStyle/>
          <a:p>
            <a:pPr marL="0" indent="0">
              <a:lnSpc>
                <a:spcPts val="1607"/>
              </a:lnSpc>
              <a:buNone/>
            </a:pPr>
            <a:r>
              <a:rPr lang="en-US" sz="1350" dirty="0">
                <a:solidFill>
                  <a:srgbClr val="F99132"/>
                </a:solidFill>
                <a:latin typeface="Roboto-Regular" pitchFamily="34" charset="0"/>
                <a:ea typeface="Roboto-Regular" pitchFamily="34" charset="-122"/>
                <a:cs typeface="Roboto-Regular" pitchFamily="34" charset="-120"/>
              </a:rPr>
              <a:t>www.bradfordvts.co.uk</a:t>
            </a:r>
            <a:endParaRPr lang="en-US" sz="1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6486079" y="3730675"/>
            <a:ext cx="207169" cy="185142"/>
          </a:xfrm>
          <a:prstGeom prst="rect">
            <a:avLst/>
          </a:prstGeom>
        </p:spPr>
      </p:pic>
      <p:pic>
        <p:nvPicPr>
          <p:cNvPr id="4" name="SK-10-img-3" descr="preencoded.png"/>
          <p:cNvPicPr>
            <a:picLocks noChangeAspect="1"/>
          </p:cNvPicPr>
          <p:nvPr/>
        </p:nvPicPr>
        <p:blipFill>
          <a:blip r:embed="rId5"/>
          <a:stretch>
            <a:fillRect/>
          </a:stretch>
        </p:blipFill>
        <p:spPr>
          <a:xfrm>
            <a:off x="10789890" y="788640"/>
            <a:ext cx="365671" cy="404515"/>
          </a:xfrm>
          <a:prstGeom prst="rect">
            <a:avLst/>
          </a:prstGeom>
        </p:spPr>
      </p:pic>
      <p:sp>
        <p:nvSpPr>
          <p:cNvPr id="5" name="SK-10-text-4"/>
          <p:cNvSpPr/>
          <p:nvPr/>
        </p:nvSpPr>
        <p:spPr>
          <a:xfrm>
            <a:off x="409575" y="781050"/>
            <a:ext cx="11782425" cy="544116"/>
          </a:xfrm>
          <a:prstGeom prst="rect">
            <a:avLst/>
          </a:prstGeom>
          <a:noFill/>
          <a:ln/>
        </p:spPr>
        <p:txBody>
          <a:bodyPr vert="horz" wrap="none" lIns="0" tIns="0" rIns="0" bIns="0" rtlCol="0" anchor="ctr"/>
          <a:lstStyle/>
          <a:p>
            <a:pPr marL="0" indent="0">
              <a:lnSpc>
                <a:spcPts val="4284"/>
              </a:lnSpc>
              <a:buNone/>
            </a:pPr>
            <a:r>
              <a:rPr lang="en-US" sz="3600" b="1" dirty="0">
                <a:solidFill>
                  <a:srgbClr val="1C2127"/>
                </a:solidFill>
                <a:latin typeface="Noto Sans KR" pitchFamily="34" charset="0"/>
                <a:ea typeface="Noto Sans KR" pitchFamily="34" charset="-122"/>
                <a:cs typeface="Noto Sans KR" pitchFamily="34" charset="-120"/>
              </a:rPr>
              <a:t>‘AKT Examination Pearls’</a:t>
            </a:r>
            <a:endParaRPr lang="en-US" sz="3600" dirty="0"/>
          </a:p>
        </p:txBody>
      </p:sp>
      <p:sp>
        <p:nvSpPr>
          <p:cNvPr id="6" name="SK-10-text-5"/>
          <p:cNvSpPr/>
          <p:nvPr/>
        </p:nvSpPr>
        <p:spPr>
          <a:xfrm>
            <a:off x="409575" y="1838325"/>
            <a:ext cx="11521440" cy="344091"/>
          </a:xfrm>
          <a:prstGeom prst="rect">
            <a:avLst/>
          </a:prstGeom>
          <a:noFill/>
          <a:ln/>
        </p:spPr>
        <p:txBody>
          <a:bodyPr vert="horz" wrap="none" lIns="0" tIns="0" rIns="0" bIns="0" rtlCol="0" anchor="ctr"/>
          <a:lstStyle/>
          <a:p>
            <a:pPr marL="0" indent="0">
              <a:lnSpc>
                <a:spcPts val="2709"/>
              </a:lnSpc>
              <a:buNone/>
            </a:pPr>
            <a:r>
              <a:rPr lang="en-US" sz="2100" i="1" dirty="0">
                <a:solidFill>
                  <a:srgbClr val="767676"/>
                </a:solidFill>
                <a:latin typeface="Noto Sans KR" pitchFamily="34" charset="0"/>
                <a:ea typeface="Noto Sans KR" pitchFamily="34" charset="-122"/>
                <a:cs typeface="Noto Sans KR" pitchFamily="34" charset="-120"/>
              </a:rPr>
              <a:t>'High-yield facts — know these cold'</a:t>
            </a:r>
            <a:endParaRPr lang="en-US" sz="2100" dirty="0"/>
          </a:p>
        </p:txBody>
      </p:sp>
      <p:sp>
        <p:nvSpPr>
          <p:cNvPr id="7" name="SK-10-text-6"/>
          <p:cNvSpPr/>
          <p:nvPr/>
        </p:nvSpPr>
        <p:spPr>
          <a:xfrm>
            <a:off x="657225" y="2628900"/>
            <a:ext cx="7360920" cy="262830"/>
          </a:xfrm>
          <a:prstGeom prst="rect">
            <a:avLst/>
          </a:prstGeom>
          <a:noFill/>
          <a:ln/>
        </p:spPr>
        <p:txBody>
          <a:bodyPr vert="horz" wrap="none" lIns="0" tIns="0" rIns="0" bIns="0" rtlCol="0" anchor="ctr"/>
          <a:lstStyle/>
          <a:p>
            <a:pPr marL="0" indent="0">
              <a:lnSpc>
                <a:spcPts val="2070"/>
              </a:lnSpc>
              <a:buNone/>
            </a:pPr>
            <a:r>
              <a:rPr lang="en-US" sz="1725" b="1" dirty="0">
                <a:solidFill>
                  <a:srgbClr val="320D51"/>
                </a:solidFill>
                <a:latin typeface="Noto Sans KR" pitchFamily="34" charset="0"/>
                <a:ea typeface="Noto Sans KR" pitchFamily="34" charset="-122"/>
                <a:cs typeface="Noto Sans KR" pitchFamily="34" charset="-120"/>
              </a:rPr>
              <a:t>Dix-Hallpike Positive = BPPV</a:t>
            </a:r>
            <a:endParaRPr lang="en-US" sz="1725" dirty="0"/>
          </a:p>
        </p:txBody>
      </p:sp>
      <p:sp>
        <p:nvSpPr>
          <p:cNvPr id="8" name="SK-10-text-7"/>
          <p:cNvSpPr/>
          <p:nvPr/>
        </p:nvSpPr>
        <p:spPr>
          <a:xfrm>
            <a:off x="657225" y="4371975"/>
            <a:ext cx="3680460" cy="262830"/>
          </a:xfrm>
          <a:prstGeom prst="rect">
            <a:avLst/>
          </a:prstGeom>
          <a:noFill/>
          <a:ln/>
        </p:spPr>
        <p:txBody>
          <a:bodyPr vert="horz" wrap="none" lIns="0" tIns="0" rIns="0" bIns="0" rtlCol="0" anchor="ctr"/>
          <a:lstStyle/>
          <a:p>
            <a:pPr marL="0" indent="0">
              <a:lnSpc>
                <a:spcPts val="2070"/>
              </a:lnSpc>
              <a:buNone/>
            </a:pPr>
            <a:r>
              <a:rPr lang="en-US" sz="1725" b="1" dirty="0">
                <a:solidFill>
                  <a:srgbClr val="320D51"/>
                </a:solidFill>
                <a:latin typeface="Noto Sans KR" pitchFamily="34" charset="0"/>
                <a:ea typeface="Noto Sans KR" pitchFamily="34" charset="-122"/>
                <a:cs typeface="Noto Sans KR" pitchFamily="34" charset="-120"/>
              </a:rPr>
              <a:t>HINTS Exam Key</a:t>
            </a:r>
            <a:endParaRPr lang="en-US" sz="1725" dirty="0"/>
          </a:p>
        </p:txBody>
      </p:sp>
      <p:sp>
        <p:nvSpPr>
          <p:cNvPr id="9" name="SK-10-text-8"/>
          <p:cNvSpPr/>
          <p:nvPr/>
        </p:nvSpPr>
        <p:spPr>
          <a:xfrm>
            <a:off x="6467475" y="2419350"/>
            <a:ext cx="5724525" cy="262830"/>
          </a:xfrm>
          <a:prstGeom prst="rect">
            <a:avLst/>
          </a:prstGeom>
          <a:noFill/>
          <a:ln/>
        </p:spPr>
        <p:txBody>
          <a:bodyPr vert="horz" wrap="none" lIns="0" tIns="0" rIns="0" bIns="0" rtlCol="0" anchor="ctr"/>
          <a:lstStyle/>
          <a:p>
            <a:pPr marL="0" indent="0">
              <a:lnSpc>
                <a:spcPts val="2070"/>
              </a:lnSpc>
              <a:buNone/>
            </a:pPr>
            <a:r>
              <a:rPr lang="en-US" sz="1725" b="1" dirty="0">
                <a:solidFill>
                  <a:srgbClr val="320D51"/>
                </a:solidFill>
                <a:latin typeface="Noto Sans KR" pitchFamily="34" charset="0"/>
                <a:ea typeface="Noto Sans KR" pitchFamily="34" charset="-122"/>
                <a:cs typeface="Noto Sans KR" pitchFamily="34" charset="-120"/>
              </a:rPr>
              <a:t>Betahistine Indication</a:t>
            </a:r>
            <a:endParaRPr lang="en-US" sz="1725" dirty="0"/>
          </a:p>
        </p:txBody>
      </p:sp>
      <p:sp>
        <p:nvSpPr>
          <p:cNvPr id="10" name="SK-10-text-9"/>
          <p:cNvSpPr/>
          <p:nvPr/>
        </p:nvSpPr>
        <p:spPr>
          <a:xfrm>
            <a:off x="4505325" y="4371975"/>
            <a:ext cx="6572250" cy="262830"/>
          </a:xfrm>
          <a:prstGeom prst="rect">
            <a:avLst/>
          </a:prstGeom>
          <a:noFill/>
          <a:ln/>
        </p:spPr>
        <p:txBody>
          <a:bodyPr vert="horz" wrap="none" lIns="0" tIns="0" rIns="0" bIns="0" rtlCol="0" anchor="ctr"/>
          <a:lstStyle/>
          <a:p>
            <a:pPr marL="0" indent="0">
              <a:lnSpc>
                <a:spcPts val="2070"/>
              </a:lnSpc>
              <a:buNone/>
            </a:pPr>
            <a:r>
              <a:rPr lang="en-US" sz="1725" b="1" dirty="0">
                <a:solidFill>
                  <a:srgbClr val="320D51"/>
                </a:solidFill>
                <a:latin typeface="Noto Sans KR" pitchFamily="34" charset="0"/>
                <a:ea typeface="Noto Sans KR" pitchFamily="34" charset="-122"/>
                <a:cs typeface="Noto Sans KR" pitchFamily="34" charset="-120"/>
              </a:rPr>
              <a:t>Prochlorperazine Duration</a:t>
            </a:r>
            <a:endParaRPr lang="en-US" sz="1725" dirty="0"/>
          </a:p>
        </p:txBody>
      </p:sp>
      <p:sp>
        <p:nvSpPr>
          <p:cNvPr id="11" name="SK-10-text-10"/>
          <p:cNvSpPr/>
          <p:nvPr/>
        </p:nvSpPr>
        <p:spPr>
          <a:xfrm>
            <a:off x="8391525" y="4371975"/>
            <a:ext cx="3800475" cy="262830"/>
          </a:xfrm>
          <a:prstGeom prst="rect">
            <a:avLst/>
          </a:prstGeom>
          <a:noFill/>
          <a:ln/>
        </p:spPr>
        <p:txBody>
          <a:bodyPr vert="horz" wrap="none" lIns="0" tIns="0" rIns="0" bIns="0" rtlCol="0" anchor="ctr"/>
          <a:lstStyle/>
          <a:p>
            <a:pPr marL="0" indent="0">
              <a:lnSpc>
                <a:spcPts val="2070"/>
              </a:lnSpc>
              <a:buNone/>
            </a:pPr>
            <a:r>
              <a:rPr lang="en-US" sz="1725" b="1" dirty="0">
                <a:solidFill>
                  <a:srgbClr val="320D51"/>
                </a:solidFill>
                <a:latin typeface="Noto Sans KR" pitchFamily="34" charset="0"/>
                <a:ea typeface="Noto Sans KR" pitchFamily="34" charset="-122"/>
                <a:cs typeface="Noto Sans KR" pitchFamily="34" charset="-120"/>
              </a:rPr>
              <a:t>Labyrinthitis vs Neuronitis</a:t>
            </a:r>
            <a:endParaRPr lang="en-US" sz="1725" dirty="0"/>
          </a:p>
        </p:txBody>
      </p:sp>
      <p:sp>
        <p:nvSpPr>
          <p:cNvPr id="12" name="SK-10-text-11"/>
          <p:cNvSpPr/>
          <p:nvPr/>
        </p:nvSpPr>
        <p:spPr>
          <a:xfrm>
            <a:off x="4001393" y="95250"/>
            <a:ext cx="4170015" cy="198090"/>
          </a:xfrm>
          <a:prstGeom prst="rect">
            <a:avLst/>
          </a:prstGeom>
          <a:noFill/>
          <a:ln/>
        </p:spPr>
        <p:txBody>
          <a:bodyPr vert="horz" wrap="none" lIns="0" tIns="0" rIns="0" bIns="0" rtlCol="0" anchor="ctr"/>
          <a:lstStyle/>
          <a:p>
            <a:pPr marL="0" indent="0" algn="ctr">
              <a:lnSpc>
                <a:spcPts val="1559"/>
              </a:lnSpc>
              <a:buNone/>
            </a:pPr>
            <a:r>
              <a:rPr lang="en-US" sz="1575" b="1" dirty="0">
                <a:solidFill>
                  <a:srgbClr val="FFFFFF"/>
                </a:solidFill>
                <a:latin typeface="Noto Sans KR" pitchFamily="34" charset="0"/>
                <a:ea typeface="Noto Sans KR" pitchFamily="34" charset="-122"/>
                <a:cs typeface="Noto Sans KR" pitchFamily="34" charset="-120"/>
              </a:rPr>
              <a:t>BRADFORD VTS TEACHING DECK</a:t>
            </a:r>
            <a:endParaRPr lang="en-US" sz="1575" dirty="0"/>
          </a:p>
        </p:txBody>
      </p:sp>
      <p:sp>
        <p:nvSpPr>
          <p:cNvPr id="13" name="SK-10-text-12"/>
          <p:cNvSpPr/>
          <p:nvPr/>
        </p:nvSpPr>
        <p:spPr>
          <a:xfrm>
            <a:off x="657225" y="3057525"/>
            <a:ext cx="5825430" cy="385465"/>
          </a:xfrm>
          <a:prstGeom prst="rect">
            <a:avLst/>
          </a:prstGeom>
          <a:noFill/>
          <a:ln/>
        </p:spPr>
        <p:txBody>
          <a:bodyPr vert="horz" wrap="none" lIns="0" tIns="0" rIns="0" bIns="0" rtlCol="0" anchor="ctr"/>
          <a:lstStyle/>
          <a:p>
            <a:pPr marL="0" indent="0">
              <a:lnSpc>
                <a:spcPts val="1517"/>
              </a:lnSpc>
              <a:buNone/>
            </a:pPr>
            <a:r>
              <a:rPr lang="en-US" sz="1275" dirty="0">
                <a:solidFill>
                  <a:srgbClr val="1C2127"/>
                </a:solidFill>
                <a:latin typeface="Noto Sans KR" pitchFamily="34" charset="0"/>
                <a:ea typeface="Noto Sans KR" pitchFamily="34" charset="-122"/>
                <a:cs typeface="Noto Sans KR" pitchFamily="34" charset="-120"/>
              </a:rPr>
              <a:t>Upbeat torsional nystagmus with a latency of 5–20 seconds,
lasting under 1 minute, and fatiguing with repeated testing.</a:t>
            </a:r>
            <a:endParaRPr lang="en-US" sz="1275" dirty="0"/>
          </a:p>
        </p:txBody>
      </p:sp>
      <p:sp>
        <p:nvSpPr>
          <p:cNvPr id="14" name="SK-10-text-13"/>
          <p:cNvSpPr/>
          <p:nvPr/>
        </p:nvSpPr>
        <p:spPr>
          <a:xfrm>
            <a:off x="657225" y="5095875"/>
            <a:ext cx="3667125" cy="770930"/>
          </a:xfrm>
          <a:prstGeom prst="rect">
            <a:avLst/>
          </a:prstGeom>
          <a:noFill/>
          <a:ln/>
        </p:spPr>
        <p:txBody>
          <a:bodyPr vert="horz" wrap="none" lIns="0" tIns="0" rIns="0" bIns="0" rtlCol="0" anchor="ctr"/>
          <a:lstStyle/>
          <a:p>
            <a:pPr marL="0" indent="0">
              <a:lnSpc>
                <a:spcPts val="1517"/>
              </a:lnSpc>
              <a:buNone/>
            </a:pPr>
            <a:r>
              <a:rPr lang="en-US" sz="1275" dirty="0">
                <a:solidFill>
                  <a:srgbClr val="1C2127"/>
                </a:solidFill>
                <a:latin typeface="Noto Sans KR" pitchFamily="34" charset="0"/>
                <a:ea typeface="Noto Sans KR" pitchFamily="34" charset="-122"/>
                <a:cs typeface="Noto Sans KR" pitchFamily="34" charset="-120"/>
              </a:rPr>
              <a:t>In acute continuous vertigo — a normal
Head Impulse Test (no corrective
saccade) suggests central pathology.
Counterintuitive but critical.</a:t>
            </a:r>
            <a:endParaRPr lang="en-US" sz="1275" dirty="0"/>
          </a:p>
        </p:txBody>
      </p:sp>
      <p:sp>
        <p:nvSpPr>
          <p:cNvPr id="15" name="SK-10-text-14"/>
          <p:cNvSpPr/>
          <p:nvPr/>
        </p:nvSpPr>
        <p:spPr>
          <a:xfrm>
            <a:off x="6467475" y="2838450"/>
            <a:ext cx="5724525" cy="186928"/>
          </a:xfrm>
          <a:prstGeom prst="rect">
            <a:avLst/>
          </a:prstGeom>
          <a:noFill/>
          <a:ln/>
        </p:spPr>
        <p:txBody>
          <a:bodyPr vert="horz" wrap="none" lIns="0" tIns="0" rIns="0" bIns="0" rtlCol="0" anchor="ctr"/>
          <a:lstStyle/>
          <a:p>
            <a:pPr marL="0" indent="0">
              <a:lnSpc>
                <a:spcPts val="1472"/>
              </a:lnSpc>
              <a:buNone/>
            </a:pPr>
            <a:r>
              <a:rPr lang="en-US" sz="1350" dirty="0">
                <a:solidFill>
                  <a:srgbClr val="1C2127"/>
                </a:solidFill>
                <a:latin typeface="Noto Sans KR" pitchFamily="34" charset="0"/>
                <a:ea typeface="Noto Sans KR" pitchFamily="34" charset="-122"/>
                <a:cs typeface="Noto Sans KR" pitchFamily="34" charset="-120"/>
              </a:rPr>
              <a:t>Betahistine = Ménière's ONLY</a:t>
            </a:r>
            <a:endParaRPr lang="en-US" sz="1350" dirty="0"/>
          </a:p>
        </p:txBody>
      </p:sp>
      <p:sp>
        <p:nvSpPr>
          <p:cNvPr id="16" name="SK-10-text-15"/>
          <p:cNvSpPr/>
          <p:nvPr/>
        </p:nvSpPr>
        <p:spPr>
          <a:xfrm>
            <a:off x="4505325" y="4734521"/>
            <a:ext cx="5724525" cy="186928"/>
          </a:xfrm>
          <a:prstGeom prst="rect">
            <a:avLst/>
          </a:prstGeom>
          <a:noFill/>
          <a:ln/>
        </p:spPr>
        <p:txBody>
          <a:bodyPr vert="horz" wrap="none" lIns="0" tIns="0" rIns="0" bIns="0" rtlCol="0" anchor="ctr"/>
          <a:lstStyle/>
          <a:p>
            <a:pPr marL="0" indent="0">
              <a:lnSpc>
                <a:spcPts val="1472"/>
              </a:lnSpc>
              <a:buNone/>
            </a:pPr>
            <a:r>
              <a:rPr lang="en-US" sz="1350" dirty="0">
                <a:solidFill>
                  <a:srgbClr val="1C2127"/>
                </a:solidFill>
                <a:latin typeface="Noto Sans KR" pitchFamily="34" charset="0"/>
                <a:ea typeface="Noto Sans KR" pitchFamily="34" charset="-122"/>
                <a:cs typeface="Noto Sans KR" pitchFamily="34" charset="-120"/>
              </a:rPr>
              <a:t>Vestibular Sedatives: 3–5 Days MAX</a:t>
            </a:r>
            <a:endParaRPr lang="en-US" sz="1350" dirty="0"/>
          </a:p>
        </p:txBody>
      </p:sp>
      <p:sp>
        <p:nvSpPr>
          <p:cNvPr id="17" name="SK-10-text-16"/>
          <p:cNvSpPr/>
          <p:nvPr/>
        </p:nvSpPr>
        <p:spPr>
          <a:xfrm>
            <a:off x="4505325" y="5039514"/>
            <a:ext cx="1477268" cy="770930"/>
          </a:xfrm>
          <a:prstGeom prst="rect">
            <a:avLst/>
          </a:prstGeom>
          <a:noFill/>
          <a:ln/>
        </p:spPr>
        <p:txBody>
          <a:bodyPr vert="horz" wrap="none" lIns="0" tIns="0" rIns="0" bIns="0" rtlCol="0" anchor="ctr"/>
          <a:lstStyle/>
          <a:p>
            <a:pPr marL="0" indent="0">
              <a:lnSpc>
                <a:spcPts val="1517"/>
              </a:lnSpc>
              <a:buNone/>
            </a:pPr>
            <a:r>
              <a:rPr lang="en-US" sz="1275" dirty="0">
                <a:solidFill>
                  <a:srgbClr val="1C2127"/>
                </a:solidFill>
                <a:latin typeface="Noto Sans KR" pitchFamily="34" charset="0"/>
                <a:ea typeface="Noto Sans KR" pitchFamily="34" charset="-122"/>
                <a:cs typeface="Noto Sans KR" pitchFamily="34" charset="-120"/>
              </a:rPr>
              <a:t>Prochlorperazine beyond 5 days delays
central compensation and prolongs
recovery. Long-term use = wrong
management in AKT scenarios.</a:t>
            </a:r>
            <a:endParaRPr lang="en-US" sz="1275" dirty="0"/>
          </a:p>
        </p:txBody>
      </p:sp>
      <p:sp>
        <p:nvSpPr>
          <p:cNvPr id="18" name="SK-10-text-17"/>
          <p:cNvSpPr/>
          <p:nvPr/>
        </p:nvSpPr>
        <p:spPr>
          <a:xfrm>
            <a:off x="8391525" y="4800600"/>
            <a:ext cx="3800475" cy="186928"/>
          </a:xfrm>
          <a:prstGeom prst="rect">
            <a:avLst/>
          </a:prstGeom>
          <a:noFill/>
          <a:ln/>
        </p:spPr>
        <p:txBody>
          <a:bodyPr vert="horz" wrap="none" lIns="0" tIns="0" rIns="0" bIns="0" rtlCol="0" anchor="ctr"/>
          <a:lstStyle/>
          <a:p>
            <a:pPr marL="0" indent="0">
              <a:lnSpc>
                <a:spcPts val="1472"/>
              </a:lnSpc>
              <a:buNone/>
            </a:pPr>
            <a:r>
              <a:rPr lang="en-US" sz="1350" dirty="0">
                <a:solidFill>
                  <a:srgbClr val="1C2127"/>
                </a:solidFill>
                <a:latin typeface="Noto Sans KR" pitchFamily="34" charset="0"/>
                <a:ea typeface="Noto Sans KR" pitchFamily="34" charset="-122"/>
                <a:cs typeface="Noto Sans KR" pitchFamily="34" charset="-120"/>
              </a:rPr>
              <a:t>Labyrinthitis vs Vestibular Neuronitis</a:t>
            </a:r>
            <a:endParaRPr lang="en-US" sz="1350" dirty="0"/>
          </a:p>
        </p:txBody>
      </p:sp>
      <p:sp>
        <p:nvSpPr>
          <p:cNvPr id="19" name="SK-10-text-18"/>
          <p:cNvSpPr/>
          <p:nvPr/>
        </p:nvSpPr>
        <p:spPr>
          <a:xfrm>
            <a:off x="8391525" y="5095875"/>
            <a:ext cx="3761333" cy="385465"/>
          </a:xfrm>
          <a:prstGeom prst="rect">
            <a:avLst/>
          </a:prstGeom>
          <a:noFill/>
          <a:ln/>
        </p:spPr>
        <p:txBody>
          <a:bodyPr vert="horz" wrap="none" lIns="0" tIns="0" rIns="0" bIns="0" rtlCol="0" anchor="ctr"/>
          <a:lstStyle/>
          <a:p>
            <a:pPr marL="0" indent="0">
              <a:lnSpc>
                <a:spcPts val="1517"/>
              </a:lnSpc>
              <a:buNone/>
            </a:pPr>
            <a:r>
              <a:rPr lang="en-US" sz="1275" dirty="0">
                <a:solidFill>
                  <a:srgbClr val="1C2127"/>
                </a:solidFill>
                <a:latin typeface="Noto Sans KR" pitchFamily="34" charset="0"/>
                <a:ea typeface="Noto Sans KR" pitchFamily="34" charset="-122"/>
                <a:cs typeface="Noto Sans KR" pitchFamily="34" charset="-120"/>
              </a:rPr>
              <a:t>Labyrinthitis = vertigo + hearing loss +
tinnitus (all three — cochlear involvement).</a:t>
            </a:r>
            <a:endParaRPr lang="en-US" sz="1275" dirty="0"/>
          </a:p>
        </p:txBody>
      </p:sp>
      <p:sp>
        <p:nvSpPr>
          <p:cNvPr id="20" name="SK-10-text-19"/>
          <p:cNvSpPr/>
          <p:nvPr/>
        </p:nvSpPr>
        <p:spPr>
          <a:xfrm>
            <a:off x="8391525" y="5638800"/>
            <a:ext cx="3478411" cy="373856"/>
          </a:xfrm>
          <a:prstGeom prst="rect">
            <a:avLst/>
          </a:prstGeom>
          <a:noFill/>
          <a:ln/>
        </p:spPr>
        <p:txBody>
          <a:bodyPr vert="horz" wrap="none" lIns="0" tIns="0" rIns="0" bIns="0" rtlCol="0" anchor="ctr"/>
          <a:lstStyle/>
          <a:p>
            <a:pPr marL="0" indent="0">
              <a:lnSpc>
                <a:spcPts val="1472"/>
              </a:lnSpc>
              <a:buNone/>
            </a:pPr>
            <a:r>
              <a:rPr lang="en-US" sz="1350" dirty="0">
                <a:solidFill>
                  <a:srgbClr val="1C2127"/>
                </a:solidFill>
                <a:latin typeface="Noto Sans KR" pitchFamily="34" charset="0"/>
                <a:ea typeface="Noto Sans KR" pitchFamily="34" charset="-122"/>
                <a:cs typeface="Noto Sans KR" pitchFamily="34" charset="-120"/>
              </a:rPr>
              <a:t>Vestibular neuronitis = vertigo only —
no cochlear features.</a:t>
            </a:r>
            <a:endParaRPr lang="en-US" sz="1350" dirty="0"/>
          </a:p>
        </p:txBody>
      </p:sp>
      <p:sp>
        <p:nvSpPr>
          <p:cNvPr id="21" name="SK-10-text-20"/>
          <p:cNvSpPr/>
          <p:nvPr/>
        </p:nvSpPr>
        <p:spPr>
          <a:xfrm>
            <a:off x="6230243" y="3124200"/>
            <a:ext cx="5961608" cy="385465"/>
          </a:xfrm>
          <a:prstGeom prst="rect">
            <a:avLst/>
          </a:prstGeom>
          <a:noFill/>
          <a:ln/>
        </p:spPr>
        <p:txBody>
          <a:bodyPr vert="horz" wrap="none" lIns="0" tIns="0" rIns="0" bIns="0" rtlCol="0" anchor="ctr"/>
          <a:lstStyle/>
          <a:p>
            <a:pPr marL="0" indent="0">
              <a:lnSpc>
                <a:spcPts val="1517"/>
              </a:lnSpc>
              <a:buNone/>
            </a:pPr>
            <a:r>
              <a:rPr lang="en-US" sz="1275" dirty="0">
                <a:solidFill>
                  <a:srgbClr val="1C2127"/>
                </a:solidFill>
                <a:latin typeface="Noto Sans KR" pitchFamily="34" charset="0"/>
                <a:ea typeface="Noto Sans KR" pitchFamily="34" charset="-122"/>
                <a:cs typeface="Noto Sans KR" pitchFamily="34" charset="-120"/>
              </a:rPr>
              <a:t>Do NOT prescribe betahistine for BPPV, vestibular neuronitis,
or non-specific tinnitus. This is a classic AKT distractor.</a:t>
            </a:r>
            <a:endParaRPr lang="en-US" sz="1275" dirty="0"/>
          </a:p>
        </p:txBody>
      </p:sp>
      <p:sp>
        <p:nvSpPr>
          <p:cNvPr id="22" name="SK-10-text-21"/>
          <p:cNvSpPr/>
          <p:nvPr/>
        </p:nvSpPr>
        <p:spPr>
          <a:xfrm>
            <a:off x="657225" y="3752850"/>
            <a:ext cx="8267700" cy="158651"/>
          </a:xfrm>
          <a:prstGeom prst="rect">
            <a:avLst/>
          </a:prstGeom>
          <a:noFill/>
          <a:ln/>
        </p:spPr>
        <p:txBody>
          <a:bodyPr vert="horz" wrap="none" lIns="0" tIns="0" rIns="0" bIns="0" rtlCol="0" anchor="ctr"/>
          <a:lstStyle/>
          <a:p>
            <a:pPr marL="0" indent="0">
              <a:lnSpc>
                <a:spcPts val="1250"/>
              </a:lnSpc>
              <a:buNone/>
            </a:pPr>
            <a:r>
              <a:rPr lang="en-US" sz="1050" dirty="0">
                <a:solidFill>
                  <a:srgbClr val="1C2127"/>
                </a:solidFill>
                <a:latin typeface="Noto Sans KR" pitchFamily="34" charset="0"/>
                <a:ea typeface="Noto Sans KR" pitchFamily="34" charset="-122"/>
                <a:cs typeface="Noto Sans KR" pitchFamily="34" charset="-120"/>
              </a:rPr>
              <a:t>💡 Pitfall: No latency or no fatigue = think central</a:t>
            </a:r>
            <a:endParaRPr lang="en-US" sz="1050" dirty="0"/>
          </a:p>
        </p:txBody>
      </p:sp>
      <p:sp>
        <p:nvSpPr>
          <p:cNvPr id="23" name="SK-10-text-22"/>
          <p:cNvSpPr/>
          <p:nvPr/>
        </p:nvSpPr>
        <p:spPr>
          <a:xfrm>
            <a:off x="6467475" y="3752850"/>
            <a:ext cx="5724525" cy="158651"/>
          </a:xfrm>
          <a:prstGeom prst="rect">
            <a:avLst/>
          </a:prstGeom>
          <a:noFill/>
          <a:ln/>
        </p:spPr>
        <p:txBody>
          <a:bodyPr vert="horz" wrap="none" lIns="0" tIns="0" rIns="0" bIns="0" rtlCol="0" anchor="ctr"/>
          <a:lstStyle/>
          <a:p>
            <a:pPr marL="0" indent="0">
              <a:lnSpc>
                <a:spcPts val="1250"/>
              </a:lnSpc>
              <a:buNone/>
            </a:pPr>
            <a:r>
              <a:rPr lang="en-US" sz="1050" dirty="0">
                <a:solidFill>
                  <a:srgbClr val="1C2127"/>
                </a:solidFill>
                <a:latin typeface="Noto Sans KR" pitchFamily="34" charset="0"/>
                <a:ea typeface="Noto Sans KR" pitchFamily="34" charset="-122"/>
                <a:cs typeface="Noto Sans KR" pitchFamily="34" charset="-120"/>
              </a:rPr>
              <a:t>❌ Wrong Answer Trap: BPPV + betahistine = incorrect</a:t>
            </a:r>
            <a:endParaRPr lang="en-US" sz="1050" dirty="0"/>
          </a:p>
        </p:txBody>
      </p:sp>
      <p:sp>
        <p:nvSpPr>
          <p:cNvPr id="24" name="SK-10-text-23"/>
          <p:cNvSpPr/>
          <p:nvPr/>
        </p:nvSpPr>
        <p:spPr>
          <a:xfrm>
            <a:off x="2181225" y="6067425"/>
            <a:ext cx="4480560" cy="158651"/>
          </a:xfrm>
          <a:prstGeom prst="rect">
            <a:avLst/>
          </a:prstGeom>
          <a:noFill/>
          <a:ln/>
        </p:spPr>
        <p:txBody>
          <a:bodyPr vert="horz" wrap="none" lIns="0" tIns="0" rIns="0" bIns="0" rtlCol="0" anchor="ctr"/>
          <a:lstStyle/>
          <a:p>
            <a:pPr marL="0" indent="0">
              <a:lnSpc>
                <a:spcPts val="1250"/>
              </a:lnSpc>
              <a:buNone/>
            </a:pPr>
            <a:r>
              <a:rPr lang="en-US" sz="1050" dirty="0">
                <a:solidFill>
                  <a:srgbClr val="1C2127"/>
                </a:solidFill>
                <a:latin typeface="Noto Sans KR" pitchFamily="34" charset="0"/>
                <a:ea typeface="Noto Sans KR" pitchFamily="34" charset="-122"/>
                <a:cs typeface="Noto Sans KR" pitchFamily="34" charset="-120"/>
              </a:rPr>
              <a:t>Normal HIT ≠ reassuring here</a:t>
            </a:r>
            <a:endParaRPr lang="en-US" sz="1050" dirty="0"/>
          </a:p>
        </p:txBody>
      </p:sp>
      <p:sp>
        <p:nvSpPr>
          <p:cNvPr id="25" name="SK-10-text-24"/>
          <p:cNvSpPr/>
          <p:nvPr/>
        </p:nvSpPr>
        <p:spPr>
          <a:xfrm>
            <a:off x="6096000" y="6067425"/>
            <a:ext cx="4320540" cy="158651"/>
          </a:xfrm>
          <a:prstGeom prst="rect">
            <a:avLst/>
          </a:prstGeom>
          <a:noFill/>
          <a:ln/>
        </p:spPr>
        <p:txBody>
          <a:bodyPr vert="horz" wrap="none" lIns="0" tIns="0" rIns="0" bIns="0" rtlCol="0" anchor="ctr"/>
          <a:lstStyle/>
          <a:p>
            <a:pPr marL="0" indent="0">
              <a:lnSpc>
                <a:spcPts val="1250"/>
              </a:lnSpc>
              <a:buNone/>
            </a:pPr>
            <a:r>
              <a:rPr lang="en-US" sz="1050" dirty="0">
                <a:solidFill>
                  <a:srgbClr val="1C2127"/>
                </a:solidFill>
                <a:latin typeface="Noto Sans KR" pitchFamily="34" charset="0"/>
                <a:ea typeface="Noto Sans KR" pitchFamily="34" charset="-122"/>
                <a:cs typeface="Noto Sans KR" pitchFamily="34" charset="-120"/>
              </a:rPr>
              <a:t>Short-term only — then stop</a:t>
            </a:r>
            <a:endParaRPr lang="en-US" sz="1050" dirty="0"/>
          </a:p>
        </p:txBody>
      </p:sp>
      <p:sp>
        <p:nvSpPr>
          <p:cNvPr id="26" name="SK-10-text-25"/>
          <p:cNvSpPr/>
          <p:nvPr/>
        </p:nvSpPr>
        <p:spPr>
          <a:xfrm>
            <a:off x="9982200" y="6067425"/>
            <a:ext cx="2209800" cy="158651"/>
          </a:xfrm>
          <a:prstGeom prst="rect">
            <a:avLst/>
          </a:prstGeom>
          <a:noFill/>
          <a:ln/>
        </p:spPr>
        <p:txBody>
          <a:bodyPr vert="horz" wrap="none" lIns="0" tIns="0" rIns="0" bIns="0" rtlCol="0" anchor="ctr"/>
          <a:lstStyle/>
          <a:p>
            <a:pPr marL="0" indent="0">
              <a:lnSpc>
                <a:spcPts val="1250"/>
              </a:lnSpc>
              <a:buNone/>
            </a:pPr>
            <a:r>
              <a:rPr lang="en-US" sz="1050" dirty="0">
                <a:solidFill>
                  <a:srgbClr val="1C2127"/>
                </a:solidFill>
                <a:latin typeface="Noto Sans KR" pitchFamily="34" charset="0"/>
                <a:ea typeface="Noto Sans KR" pitchFamily="34" charset="-122"/>
                <a:cs typeface="Noto Sans KR" pitchFamily="34" charset="-120"/>
              </a:rPr>
              <a:t>The triad differentiates them</a:t>
            </a:r>
            <a:endParaRPr lang="en-US" sz="1050" dirty="0"/>
          </a:p>
        </p:txBody>
      </p:sp>
      <p:sp>
        <p:nvSpPr>
          <p:cNvPr id="27" name="SK-10-text-26"/>
          <p:cNvSpPr/>
          <p:nvPr/>
        </p:nvSpPr>
        <p:spPr>
          <a:xfrm>
            <a:off x="11277600" y="6610350"/>
            <a:ext cx="586680" cy="158651"/>
          </a:xfrm>
          <a:prstGeom prst="rect">
            <a:avLst/>
          </a:prstGeom>
          <a:noFill/>
          <a:ln/>
        </p:spPr>
        <p:txBody>
          <a:bodyPr vert="horz" wrap="none" lIns="0" tIns="0" rIns="0" bIns="0" rtlCol="0" anchor="ctr"/>
          <a:lstStyle/>
          <a:p>
            <a:pPr marL="0" indent="0" algn="r">
              <a:lnSpc>
                <a:spcPts val="1250"/>
              </a:lnSpc>
              <a:buNone/>
            </a:pPr>
            <a:r>
              <a:rPr lang="en-US" sz="1050" dirty="0">
                <a:solidFill>
                  <a:srgbClr val="767676"/>
                </a:solidFill>
                <a:latin typeface="Noto Sans KR" pitchFamily="34" charset="0"/>
                <a:ea typeface="Noto Sans KR" pitchFamily="34" charset="-122"/>
                <a:cs typeface="Noto Sans KR" pitchFamily="34" charset="-120"/>
              </a:rPr>
              <a:t>10 / 14</a:t>
            </a:r>
            <a:endParaRPr lang="en-US" sz="1050" dirty="0"/>
          </a:p>
        </p:txBody>
      </p:sp>
      <p:sp>
        <p:nvSpPr>
          <p:cNvPr id="28" name="SK-10-text-27"/>
          <p:cNvSpPr/>
          <p:nvPr/>
        </p:nvSpPr>
        <p:spPr>
          <a:xfrm>
            <a:off x="409575" y="6610350"/>
            <a:ext cx="3360420" cy="158651"/>
          </a:xfrm>
          <a:prstGeom prst="rect">
            <a:avLst/>
          </a:prstGeom>
          <a:noFill/>
          <a:ln/>
        </p:spPr>
        <p:txBody>
          <a:bodyPr vert="horz" wrap="none" lIns="0" tIns="0" rIns="0" bIns="0" rtlCol="0" anchor="ctr"/>
          <a:lstStyle/>
          <a:p>
            <a:pPr marL="0" indent="0">
              <a:lnSpc>
                <a:spcPts val="1250"/>
              </a:lnSpc>
              <a:buNone/>
            </a:pPr>
            <a:r>
              <a:rPr lang="en-US" sz="1050" dirty="0">
                <a:solidFill>
                  <a:srgbClr val="F76E11"/>
                </a:solidFill>
                <a:latin typeface="Noto Sans KR" pitchFamily="34" charset="0"/>
                <a:ea typeface="Noto Sans KR" pitchFamily="34" charset="-122"/>
                <a:cs typeface="Noto Sans KR" pitchFamily="34" charset="-120"/>
              </a:rPr>
              <a:t>www.bradfordvts.co.uk</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6595765" y="5314950"/>
            <a:ext cx="255984" cy="246757"/>
          </a:xfrm>
          <a:prstGeom prst="rect">
            <a:avLst/>
          </a:prstGeom>
        </p:spPr>
      </p:pic>
      <p:pic>
        <p:nvPicPr>
          <p:cNvPr id="4" name="SK-11-img-3" descr="preencoded.png"/>
          <p:cNvPicPr>
            <a:picLocks noChangeAspect="1"/>
          </p:cNvPicPr>
          <p:nvPr/>
        </p:nvPicPr>
        <p:blipFill>
          <a:blip r:embed="rId5"/>
          <a:stretch>
            <a:fillRect/>
          </a:stretch>
        </p:blipFill>
        <p:spPr>
          <a:xfrm>
            <a:off x="6534894" y="4587925"/>
            <a:ext cx="268188" cy="233065"/>
          </a:xfrm>
          <a:prstGeom prst="rect">
            <a:avLst/>
          </a:prstGeom>
        </p:spPr>
      </p:pic>
      <p:pic>
        <p:nvPicPr>
          <p:cNvPr id="5" name="SK-11-img-4" descr="preencoded.png"/>
          <p:cNvPicPr>
            <a:picLocks noChangeAspect="1"/>
          </p:cNvPicPr>
          <p:nvPr/>
        </p:nvPicPr>
        <p:blipFill>
          <a:blip r:embed="rId6"/>
          <a:stretch>
            <a:fillRect/>
          </a:stretch>
        </p:blipFill>
        <p:spPr>
          <a:xfrm>
            <a:off x="6534894" y="4238179"/>
            <a:ext cx="268188" cy="239911"/>
          </a:xfrm>
          <a:prstGeom prst="rect">
            <a:avLst/>
          </a:prstGeom>
        </p:spPr>
      </p:pic>
      <p:pic>
        <p:nvPicPr>
          <p:cNvPr id="6" name="SK-11-img-5" descr="preencoded.png"/>
          <p:cNvPicPr>
            <a:picLocks noChangeAspect="1"/>
          </p:cNvPicPr>
          <p:nvPr/>
        </p:nvPicPr>
        <p:blipFill>
          <a:blip r:embed="rId7"/>
          <a:stretch>
            <a:fillRect/>
          </a:stretch>
        </p:blipFill>
        <p:spPr>
          <a:xfrm>
            <a:off x="6534894" y="3895279"/>
            <a:ext cx="268188" cy="233065"/>
          </a:xfrm>
          <a:prstGeom prst="rect">
            <a:avLst/>
          </a:prstGeom>
        </p:spPr>
      </p:pic>
      <p:pic>
        <p:nvPicPr>
          <p:cNvPr id="7" name="SK-11-img-6" descr="preencoded.png"/>
          <p:cNvPicPr>
            <a:picLocks noChangeAspect="1"/>
          </p:cNvPicPr>
          <p:nvPr/>
        </p:nvPicPr>
        <p:blipFill>
          <a:blip r:embed="rId8"/>
          <a:stretch>
            <a:fillRect/>
          </a:stretch>
        </p:blipFill>
        <p:spPr>
          <a:xfrm>
            <a:off x="6534894" y="3545532"/>
            <a:ext cx="268188" cy="239911"/>
          </a:xfrm>
          <a:prstGeom prst="rect">
            <a:avLst/>
          </a:prstGeom>
        </p:spPr>
      </p:pic>
      <p:pic>
        <p:nvPicPr>
          <p:cNvPr id="8" name="SK-11-img-7" descr="preencoded.png"/>
          <p:cNvPicPr>
            <a:picLocks noChangeAspect="1"/>
          </p:cNvPicPr>
          <p:nvPr/>
        </p:nvPicPr>
        <p:blipFill>
          <a:blip r:embed="rId9"/>
          <a:stretch>
            <a:fillRect/>
          </a:stretch>
        </p:blipFill>
        <p:spPr>
          <a:xfrm>
            <a:off x="6534894" y="2969419"/>
            <a:ext cx="268188" cy="239911"/>
          </a:xfrm>
          <a:prstGeom prst="rect">
            <a:avLst/>
          </a:prstGeom>
        </p:spPr>
      </p:pic>
      <p:pic>
        <p:nvPicPr>
          <p:cNvPr id="9" name="SK-11-img-8" descr="preencoded.png"/>
          <p:cNvPicPr>
            <a:picLocks noChangeAspect="1"/>
          </p:cNvPicPr>
          <p:nvPr/>
        </p:nvPicPr>
        <p:blipFill>
          <a:blip r:embed="rId10"/>
          <a:stretch>
            <a:fillRect/>
          </a:stretch>
        </p:blipFill>
        <p:spPr>
          <a:xfrm>
            <a:off x="6534894" y="2400300"/>
            <a:ext cx="268188" cy="233065"/>
          </a:xfrm>
          <a:prstGeom prst="rect">
            <a:avLst/>
          </a:prstGeom>
        </p:spPr>
      </p:pic>
      <p:pic>
        <p:nvPicPr>
          <p:cNvPr id="10" name="SK-11-img-9" descr="preencoded.png"/>
          <p:cNvPicPr>
            <a:picLocks noChangeAspect="1"/>
          </p:cNvPicPr>
          <p:nvPr/>
        </p:nvPicPr>
        <p:blipFill>
          <a:blip r:embed="rId11"/>
          <a:stretch>
            <a:fillRect/>
          </a:stretch>
        </p:blipFill>
        <p:spPr>
          <a:xfrm>
            <a:off x="6522690" y="1927027"/>
            <a:ext cx="304800" cy="335905"/>
          </a:xfrm>
          <a:prstGeom prst="rect">
            <a:avLst/>
          </a:prstGeom>
        </p:spPr>
      </p:pic>
      <p:pic>
        <p:nvPicPr>
          <p:cNvPr id="11" name="SK-11-img-10" descr="preencoded.png"/>
          <p:cNvPicPr>
            <a:picLocks noChangeAspect="1"/>
          </p:cNvPicPr>
          <p:nvPr/>
        </p:nvPicPr>
        <p:blipFill>
          <a:blip r:embed="rId12"/>
          <a:stretch>
            <a:fillRect/>
          </a:stretch>
        </p:blipFill>
        <p:spPr>
          <a:xfrm>
            <a:off x="743694" y="1940719"/>
            <a:ext cx="353467" cy="308521"/>
          </a:xfrm>
          <a:prstGeom prst="rect">
            <a:avLst/>
          </a:prstGeom>
        </p:spPr>
      </p:pic>
      <p:sp>
        <p:nvSpPr>
          <p:cNvPr id="12" name="SK-11-text-11"/>
          <p:cNvSpPr/>
          <p:nvPr/>
        </p:nvSpPr>
        <p:spPr>
          <a:xfrm>
            <a:off x="3079403" y="95250"/>
            <a:ext cx="6013996" cy="319980"/>
          </a:xfrm>
          <a:prstGeom prst="rect">
            <a:avLst/>
          </a:prstGeom>
          <a:noFill/>
          <a:ln/>
        </p:spPr>
        <p:txBody>
          <a:bodyPr vert="horz" wrap="none" lIns="0" tIns="0" rIns="0" bIns="0" rtlCol="0" anchor="ctr"/>
          <a:lstStyle/>
          <a:p>
            <a:pPr marL="0" indent="0" algn="ctr">
              <a:lnSpc>
                <a:spcPts val="2520"/>
              </a:lnSpc>
              <a:buNone/>
            </a:pPr>
            <a:r>
              <a:rPr lang="en-US" sz="2100" dirty="0">
                <a:solidFill>
                  <a:srgbClr val="FFFFFF"/>
                </a:solidFill>
                <a:latin typeface="Arial-BoldMT" pitchFamily="34" charset="0"/>
                <a:ea typeface="Arial-BoldMT" pitchFamily="34" charset="-122"/>
                <a:cs typeface="Arial-BoldMT" pitchFamily="34" charset="-120"/>
              </a:rPr>
              <a:t>BRADFORD VTS TEACHING DECK</a:t>
            </a:r>
            <a:endParaRPr lang="en-US" sz="2100" dirty="0"/>
          </a:p>
        </p:txBody>
      </p:sp>
      <p:sp>
        <p:nvSpPr>
          <p:cNvPr id="13" name="SK-11-text-12"/>
          <p:cNvSpPr/>
          <p:nvPr/>
        </p:nvSpPr>
        <p:spPr>
          <a:xfrm>
            <a:off x="533400" y="676275"/>
            <a:ext cx="11658600" cy="422970"/>
          </a:xfrm>
          <a:prstGeom prst="rect">
            <a:avLst/>
          </a:prstGeom>
          <a:noFill/>
          <a:ln/>
        </p:spPr>
        <p:txBody>
          <a:bodyPr vert="horz" wrap="none" lIns="0" tIns="0" rIns="0" bIns="0" rtlCol="0" anchor="ctr"/>
          <a:lstStyle/>
          <a:p>
            <a:pPr marL="0" indent="0">
              <a:lnSpc>
                <a:spcPts val="3330"/>
              </a:lnSpc>
              <a:buNone/>
            </a:pPr>
            <a:r>
              <a:rPr lang="en-US" sz="2775" dirty="0">
                <a:solidFill>
                  <a:srgbClr val="000000"/>
                </a:solidFill>
                <a:latin typeface="Arial-BoldMT" pitchFamily="34" charset="0"/>
                <a:ea typeface="Arial-BoldMT" pitchFamily="34" charset="-122"/>
                <a:cs typeface="Arial-BoldMT" pitchFamily="34" charset="-120"/>
              </a:rPr>
              <a:t>“SCA Communication &amp; Safety-netting”</a:t>
            </a:r>
            <a:endParaRPr lang="en-US" sz="2775" dirty="0"/>
          </a:p>
        </p:txBody>
      </p:sp>
      <p:sp>
        <p:nvSpPr>
          <p:cNvPr id="14" name="SK-11-text-13"/>
          <p:cNvSpPr/>
          <p:nvPr/>
        </p:nvSpPr>
        <p:spPr>
          <a:xfrm>
            <a:off x="1190625" y="1933575"/>
            <a:ext cx="7429500" cy="309563"/>
          </a:xfrm>
          <a:prstGeom prst="rect">
            <a:avLst/>
          </a:prstGeom>
          <a:noFill/>
          <a:ln/>
        </p:spPr>
        <p:txBody>
          <a:bodyPr vert="horz" wrap="none" lIns="0" tIns="0" rIns="0" bIns="0" rtlCol="0" anchor="ctr"/>
          <a:lstStyle/>
          <a:p>
            <a:pPr marL="0" indent="0">
              <a:lnSpc>
                <a:spcPts val="2438"/>
              </a:lnSpc>
              <a:buNone/>
            </a:pPr>
            <a:r>
              <a:rPr lang="en-US" sz="1875" dirty="0">
                <a:solidFill>
                  <a:srgbClr val="005B69"/>
                </a:solidFill>
                <a:latin typeface="Arial-BoldMT" pitchFamily="34" charset="0"/>
                <a:ea typeface="Arial-BoldMT" pitchFamily="34" charset="-122"/>
                <a:cs typeface="Arial-BoldMT" pitchFamily="34" charset="-120"/>
              </a:rPr>
              <a:t>Explaining to Your Patient</a:t>
            </a:r>
            <a:endParaRPr lang="en-US" sz="1875" dirty="0"/>
          </a:p>
        </p:txBody>
      </p:sp>
      <p:sp>
        <p:nvSpPr>
          <p:cNvPr id="15" name="SK-11-text-14"/>
          <p:cNvSpPr/>
          <p:nvPr/>
        </p:nvSpPr>
        <p:spPr>
          <a:xfrm>
            <a:off x="6869906" y="1939677"/>
            <a:ext cx="5505450" cy="309563"/>
          </a:xfrm>
          <a:prstGeom prst="rect">
            <a:avLst/>
          </a:prstGeom>
          <a:noFill/>
          <a:ln/>
        </p:spPr>
        <p:txBody>
          <a:bodyPr vert="horz" wrap="none" lIns="0" tIns="0" rIns="0" bIns="0" rtlCol="0" anchor="ctr"/>
          <a:lstStyle/>
          <a:p>
            <a:pPr marL="0" indent="0">
              <a:lnSpc>
                <a:spcPts val="2438"/>
              </a:lnSpc>
              <a:buNone/>
            </a:pPr>
            <a:r>
              <a:rPr lang="en-US" sz="1875" dirty="0">
                <a:solidFill>
                  <a:srgbClr val="004D26"/>
                </a:solidFill>
                <a:latin typeface="Arial-BoldMT" pitchFamily="34" charset="0"/>
                <a:ea typeface="Arial-BoldMT" pitchFamily="34" charset="-122"/>
                <a:cs typeface="Arial-BoldMT" pitchFamily="34" charset="-120"/>
              </a:rPr>
              <a:t>Safety-netting: When to Return</a:t>
            </a:r>
            <a:endParaRPr lang="en-US" sz="1875" dirty="0"/>
          </a:p>
        </p:txBody>
      </p:sp>
      <p:sp>
        <p:nvSpPr>
          <p:cNvPr id="16" name="SK-11-text-15"/>
          <p:cNvSpPr/>
          <p:nvPr/>
        </p:nvSpPr>
        <p:spPr>
          <a:xfrm>
            <a:off x="1970187" y="6229350"/>
            <a:ext cx="8622953" cy="199132"/>
          </a:xfrm>
          <a:prstGeom prst="rect">
            <a:avLst/>
          </a:prstGeom>
          <a:noFill/>
          <a:ln/>
        </p:spPr>
        <p:txBody>
          <a:bodyPr vert="horz" wrap="none" lIns="0" tIns="0" rIns="0" bIns="0" rtlCol="0" anchor="ctr"/>
          <a:lstStyle/>
          <a:p>
            <a:pPr marL="0" indent="0" algn="ctr">
              <a:lnSpc>
                <a:spcPts val="1568"/>
              </a:lnSpc>
              <a:buNone/>
            </a:pPr>
            <a:r>
              <a:rPr lang="en-US" sz="1425" dirty="0">
                <a:solidFill>
                  <a:srgbClr val="000000"/>
                </a:solidFill>
                <a:latin typeface="Arial-BoldMT" pitchFamily="34" charset="0"/>
                <a:ea typeface="Arial-BoldMT" pitchFamily="34" charset="-122"/>
                <a:cs typeface="Arial-BoldMT" pitchFamily="34" charset="-120"/>
              </a:rPr>
              <a:t>“Acknowledge the dizziness is frightening — validate before you explain.”</a:t>
            </a:r>
            <a:endParaRPr lang="en-US" sz="1425" dirty="0"/>
          </a:p>
        </p:txBody>
      </p:sp>
      <p:sp>
        <p:nvSpPr>
          <p:cNvPr id="17" name="SK-11-text-16"/>
          <p:cNvSpPr/>
          <p:nvPr/>
        </p:nvSpPr>
        <p:spPr>
          <a:xfrm>
            <a:off x="533400" y="1352550"/>
            <a:ext cx="11490960" cy="321915"/>
          </a:xfrm>
          <a:prstGeom prst="rect">
            <a:avLst/>
          </a:prstGeom>
          <a:noFill/>
          <a:ln/>
        </p:spPr>
        <p:txBody>
          <a:bodyPr vert="horz" wrap="none" lIns="0" tIns="0" rIns="0" bIns="0" rtlCol="0" anchor="ctr"/>
          <a:lstStyle/>
          <a:p>
            <a:pPr marL="0" indent="0">
              <a:lnSpc>
                <a:spcPts val="2535"/>
              </a:lnSpc>
              <a:buNone/>
            </a:pPr>
            <a:r>
              <a:rPr lang="en-US" sz="1950" i="1" dirty="0">
                <a:solidFill>
                  <a:srgbClr val="5A5A5A"/>
                </a:solidFill>
                <a:latin typeface="ArialMT" pitchFamily="34" charset="0"/>
                <a:ea typeface="ArialMT" pitchFamily="34" charset="-122"/>
                <a:cs typeface="ArialMT" pitchFamily="34" charset="-120"/>
              </a:rPr>
              <a:t>Slide 11 of 14 — Talking to Patients</a:t>
            </a:r>
            <a:endParaRPr lang="en-US" sz="1950" dirty="0"/>
          </a:p>
        </p:txBody>
      </p:sp>
      <p:sp>
        <p:nvSpPr>
          <p:cNvPr id="18" name="SK-11-text-17"/>
          <p:cNvSpPr/>
          <p:nvPr/>
        </p:nvSpPr>
        <p:spPr>
          <a:xfrm>
            <a:off x="6949902" y="5356026"/>
            <a:ext cx="5469136" cy="411361"/>
          </a:xfrm>
          <a:prstGeom prst="rect">
            <a:avLst/>
          </a:prstGeom>
          <a:noFill/>
          <a:ln/>
        </p:spPr>
        <p:txBody>
          <a:bodyPr vert="horz" wrap="none" lIns="0" tIns="0" rIns="0" bIns="0" rtlCol="0" anchor="ctr"/>
          <a:lstStyle/>
          <a:p>
            <a:pPr marL="0" indent="0">
              <a:lnSpc>
                <a:spcPts val="1620"/>
              </a:lnSpc>
              <a:buNone/>
            </a:pPr>
            <a:r>
              <a:rPr lang="en-US" sz="1350" dirty="0">
                <a:solidFill>
                  <a:srgbClr val="6A4501"/>
                </a:solidFill>
                <a:latin typeface="Arial-BoldMT" pitchFamily="34" charset="0"/>
                <a:ea typeface="Arial-BoldMT" pitchFamily="34" charset="-122"/>
                <a:cs typeface="Arial-BoldMT" pitchFamily="34" charset="-120"/>
              </a:rPr>
              <a:t>If any red flag develops — attend A&amp;E immediately.
Do not wait for a GP appointment.</a:t>
            </a:r>
            <a:endParaRPr lang="en-US" sz="1350" dirty="0"/>
          </a:p>
        </p:txBody>
      </p:sp>
      <p:sp>
        <p:nvSpPr>
          <p:cNvPr id="19" name="SK-11-text-18"/>
          <p:cNvSpPr/>
          <p:nvPr/>
        </p:nvSpPr>
        <p:spPr>
          <a:xfrm>
            <a:off x="847725" y="2590800"/>
            <a:ext cx="5186363" cy="809625"/>
          </a:xfrm>
          <a:prstGeom prst="rect">
            <a:avLst/>
          </a:prstGeom>
          <a:noFill/>
          <a:ln/>
        </p:spPr>
        <p:txBody>
          <a:bodyPr vert="horz" wrap="none" lIns="0" tIns="0" rIns="0" bIns="0" rtlCol="0" anchor="ctr"/>
          <a:lstStyle/>
          <a:p>
            <a:pPr marL="0" indent="0">
              <a:lnSpc>
                <a:spcPts val="1594"/>
              </a:lnSpc>
              <a:buNone/>
            </a:pPr>
            <a:r>
              <a:rPr lang="en-US" sz="1200" dirty="0">
                <a:solidFill>
                  <a:srgbClr val="000000"/>
                </a:solidFill>
                <a:latin typeface="ArialMT" pitchFamily="34" charset="0"/>
                <a:ea typeface="ArialMT" pitchFamily="34" charset="-122"/>
                <a:cs typeface="ArialMT" pitchFamily="34" charset="-120"/>
              </a:rPr>
              <a:t>“The crystals in your inner ear have become displaced.  When you move </a:t>
            </a:r>
          </a:p>
          <a:p>
            <a:pPr marL="0" indent="0">
              <a:lnSpc>
                <a:spcPts val="1594"/>
              </a:lnSpc>
              <a:buNone/>
            </a:pPr>
            <a:r>
              <a:rPr lang="en-US" sz="1200" dirty="0">
                <a:solidFill>
                  <a:srgbClr val="000000"/>
                </a:solidFill>
                <a:latin typeface="ArialMT" pitchFamily="34" charset="0"/>
                <a:ea typeface="ArialMT" pitchFamily="34" charset="-122"/>
                <a:cs typeface="ArialMT" pitchFamily="34" charset="-120"/>
              </a:rPr>
              <a:t>your head, they trigger false signals of movement. The good news is </a:t>
            </a:r>
          </a:p>
          <a:p>
            <a:pPr marL="0" indent="0">
              <a:lnSpc>
                <a:spcPts val="1594"/>
              </a:lnSpc>
              <a:buNone/>
            </a:pPr>
            <a:r>
              <a:rPr lang="en-US" sz="1200" dirty="0">
                <a:solidFill>
                  <a:srgbClr val="000000"/>
                </a:solidFill>
                <a:latin typeface="ArialMT" pitchFamily="34" charset="0"/>
                <a:ea typeface="ArialMT" pitchFamily="34" charset="-122"/>
                <a:cs typeface="ArialMT" pitchFamily="34" charset="-120"/>
              </a:rPr>
              <a:t>there is a simple exercise you can do now that usually fixes it.”</a:t>
            </a:r>
            <a:endParaRPr lang="en-US" sz="1200" dirty="0"/>
          </a:p>
        </p:txBody>
      </p:sp>
      <p:sp>
        <p:nvSpPr>
          <p:cNvPr id="20" name="SK-11-text-19"/>
          <p:cNvSpPr/>
          <p:nvPr/>
        </p:nvSpPr>
        <p:spPr>
          <a:xfrm>
            <a:off x="847725" y="3764470"/>
            <a:ext cx="5322540" cy="809625"/>
          </a:xfrm>
          <a:prstGeom prst="rect">
            <a:avLst/>
          </a:prstGeom>
          <a:noFill/>
          <a:ln/>
        </p:spPr>
        <p:txBody>
          <a:bodyPr vert="horz" wrap="none" lIns="0" tIns="0" rIns="0" bIns="0" rtlCol="0" anchor="ctr"/>
          <a:lstStyle/>
          <a:p>
            <a:pPr marL="0" indent="0">
              <a:lnSpc>
                <a:spcPts val="1594"/>
              </a:lnSpc>
              <a:buNone/>
            </a:pPr>
            <a:r>
              <a:rPr lang="en-US" sz="1200" dirty="0">
                <a:solidFill>
                  <a:srgbClr val="000000"/>
                </a:solidFill>
                <a:latin typeface="ArialMT" pitchFamily="34" charset="0"/>
                <a:ea typeface="ArialMT" pitchFamily="34" charset="-122"/>
                <a:cs typeface="ArialMT" pitchFamily="34" charset="-120"/>
              </a:rPr>
              <a:t>“I'm going to move your head through a series of positions to guide the </a:t>
            </a:r>
          </a:p>
          <a:p>
            <a:pPr marL="0" indent="0">
              <a:lnSpc>
                <a:spcPts val="1594"/>
              </a:lnSpc>
              <a:buNone/>
            </a:pPr>
            <a:r>
              <a:rPr lang="en-US" sz="1200" dirty="0">
                <a:solidFill>
                  <a:srgbClr val="000000"/>
                </a:solidFill>
                <a:latin typeface="ArialMT" pitchFamily="34" charset="0"/>
                <a:ea typeface="ArialMT" pitchFamily="34" charset="-122"/>
                <a:cs typeface="ArialMT" pitchFamily="34" charset="-120"/>
              </a:rPr>
              <a:t>crystals back to where they should be. You may feel dizzy during the </a:t>
            </a:r>
          </a:p>
          <a:p>
            <a:pPr marL="0" indent="0">
              <a:lnSpc>
                <a:spcPts val="1594"/>
              </a:lnSpc>
              <a:buNone/>
            </a:pPr>
            <a:r>
              <a:rPr lang="en-US" sz="1200" dirty="0">
                <a:solidFill>
                  <a:srgbClr val="000000"/>
                </a:solidFill>
                <a:latin typeface="ArialMT" pitchFamily="34" charset="0"/>
                <a:ea typeface="ArialMT" pitchFamily="34" charset="-122"/>
                <a:cs typeface="ArialMT" pitchFamily="34" charset="-120"/>
              </a:rPr>
              <a:t>procedure — this is normal and expected.”</a:t>
            </a:r>
            <a:endParaRPr lang="en-US" sz="1200" dirty="0"/>
          </a:p>
        </p:txBody>
      </p:sp>
      <p:sp>
        <p:nvSpPr>
          <p:cNvPr id="21" name="SK-11-text-20"/>
          <p:cNvSpPr/>
          <p:nvPr/>
        </p:nvSpPr>
        <p:spPr>
          <a:xfrm>
            <a:off x="920427" y="5016271"/>
            <a:ext cx="5448300" cy="809625"/>
          </a:xfrm>
          <a:prstGeom prst="rect">
            <a:avLst/>
          </a:prstGeom>
          <a:noFill/>
          <a:ln/>
        </p:spPr>
        <p:txBody>
          <a:bodyPr vert="horz" wrap="none" lIns="0" tIns="0" rIns="0" bIns="0" rtlCol="0" anchor="ctr"/>
          <a:lstStyle/>
          <a:p>
            <a:pPr marL="0" indent="0">
              <a:lnSpc>
                <a:spcPts val="1594"/>
              </a:lnSpc>
              <a:buNone/>
            </a:pPr>
            <a:r>
              <a:rPr lang="en-US" sz="1200" dirty="0">
                <a:solidFill>
                  <a:srgbClr val="000000"/>
                </a:solidFill>
                <a:latin typeface="ArialMT" pitchFamily="34" charset="0"/>
                <a:ea typeface="ArialMT" pitchFamily="34" charset="-122"/>
                <a:cs typeface="ArialMT" pitchFamily="34" charset="-120"/>
              </a:rPr>
              <a:t>“A viral infection has inflamed the balance nerve. The brain needs to </a:t>
            </a:r>
          </a:p>
          <a:p>
            <a:pPr marL="0" indent="0">
              <a:lnSpc>
                <a:spcPts val="1594"/>
              </a:lnSpc>
              <a:buNone/>
            </a:pPr>
            <a:r>
              <a:rPr lang="en-US" sz="1200" dirty="0">
                <a:solidFill>
                  <a:srgbClr val="000000"/>
                </a:solidFill>
                <a:latin typeface="ArialMT" pitchFamily="34" charset="0"/>
                <a:ea typeface="ArialMT" pitchFamily="34" charset="-122"/>
                <a:cs typeface="ArialMT" pitchFamily="34" charset="-120"/>
              </a:rPr>
              <a:t>recalibrate, which takes a few weeks. The tablets are short-term — </a:t>
            </a:r>
          </a:p>
          <a:p>
            <a:pPr marL="0" indent="0">
              <a:lnSpc>
                <a:spcPts val="1594"/>
              </a:lnSpc>
              <a:buNone/>
            </a:pPr>
            <a:r>
              <a:rPr lang="en-US" sz="1200" dirty="0">
                <a:solidFill>
                  <a:srgbClr val="000000"/>
                </a:solidFill>
                <a:latin typeface="ArialMT" pitchFamily="34" charset="0"/>
                <a:ea typeface="ArialMT" pitchFamily="34" charset="-122"/>
                <a:cs typeface="ArialMT" pitchFamily="34" charset="-120"/>
              </a:rPr>
              <a:t>doing gentle head movement exercises will speed your recovery.”</a:t>
            </a:r>
            <a:endParaRPr lang="en-US" sz="1200" dirty="0"/>
          </a:p>
        </p:txBody>
      </p:sp>
      <p:sp>
        <p:nvSpPr>
          <p:cNvPr id="22" name="SK-11-text-21"/>
          <p:cNvSpPr/>
          <p:nvPr/>
        </p:nvSpPr>
        <p:spPr>
          <a:xfrm>
            <a:off x="6869906" y="2438251"/>
            <a:ext cx="5343525" cy="420886"/>
          </a:xfrm>
          <a:prstGeom prst="rect">
            <a:avLst/>
          </a:prstGeom>
          <a:noFill/>
          <a:ln/>
        </p:spPr>
        <p:txBody>
          <a:bodyPr vert="horz" wrap="none" lIns="0" tIns="0" rIns="0" bIns="0" rtlCol="0" anchor="ctr"/>
          <a:lstStyle/>
          <a:p>
            <a:pPr marL="0" indent="0">
              <a:lnSpc>
                <a:spcPts val="1658"/>
              </a:lnSpc>
              <a:buNone/>
            </a:pPr>
            <a:r>
              <a:rPr lang="en-US" sz="1275" dirty="0">
                <a:solidFill>
                  <a:srgbClr val="000000"/>
                </a:solidFill>
                <a:latin typeface="Arial-BoldMT" pitchFamily="34" charset="0"/>
                <a:ea typeface="Arial-BoldMT" pitchFamily="34" charset="-122"/>
                <a:cs typeface="Arial-BoldMT" pitchFamily="34" charset="-120"/>
              </a:rPr>
              <a:t>Symptoms not improving after 2–4 weeks of Epley /
Brandt-Daroff exercises</a:t>
            </a:r>
            <a:endParaRPr lang="en-US" sz="1275" dirty="0"/>
          </a:p>
        </p:txBody>
      </p:sp>
      <p:sp>
        <p:nvSpPr>
          <p:cNvPr id="23" name="SK-11-text-22"/>
          <p:cNvSpPr/>
          <p:nvPr/>
        </p:nvSpPr>
        <p:spPr>
          <a:xfrm>
            <a:off x="6869906" y="2978125"/>
            <a:ext cx="5406330" cy="420886"/>
          </a:xfrm>
          <a:prstGeom prst="rect">
            <a:avLst/>
          </a:prstGeom>
          <a:noFill/>
          <a:ln/>
        </p:spPr>
        <p:txBody>
          <a:bodyPr vert="horz" wrap="none" lIns="0" tIns="0" rIns="0" bIns="0" rtlCol="0" anchor="ctr"/>
          <a:lstStyle/>
          <a:p>
            <a:pPr marL="0" indent="0">
              <a:lnSpc>
                <a:spcPts val="1658"/>
              </a:lnSpc>
              <a:buNone/>
            </a:pPr>
            <a:r>
              <a:rPr lang="en-US" sz="1275" dirty="0">
                <a:solidFill>
                  <a:srgbClr val="000000"/>
                </a:solidFill>
                <a:latin typeface="Arial-BoldMT" pitchFamily="34" charset="0"/>
                <a:ea typeface="Arial-BoldMT" pitchFamily="34" charset="-122"/>
                <a:cs typeface="Arial-BoldMT" pitchFamily="34" charset="-120"/>
              </a:rPr>
              <a:t>Severe constant vertigo that does not settle between
episodes</a:t>
            </a:r>
            <a:endParaRPr lang="en-US" sz="1275" dirty="0"/>
          </a:p>
        </p:txBody>
      </p:sp>
      <p:sp>
        <p:nvSpPr>
          <p:cNvPr id="24" name="SK-11-text-23"/>
          <p:cNvSpPr/>
          <p:nvPr/>
        </p:nvSpPr>
        <p:spPr>
          <a:xfrm>
            <a:off x="6851749" y="3566070"/>
            <a:ext cx="5505450" cy="210443"/>
          </a:xfrm>
          <a:prstGeom prst="rect">
            <a:avLst/>
          </a:prstGeom>
          <a:noFill/>
          <a:ln/>
        </p:spPr>
        <p:txBody>
          <a:bodyPr vert="horz" wrap="none" lIns="0" tIns="0" rIns="0" bIns="0" rtlCol="0" anchor="ctr"/>
          <a:lstStyle/>
          <a:p>
            <a:pPr marL="0" indent="0">
              <a:lnSpc>
                <a:spcPts val="1658"/>
              </a:lnSpc>
              <a:buNone/>
            </a:pPr>
            <a:r>
              <a:rPr lang="en-US" sz="1275" dirty="0">
                <a:solidFill>
                  <a:srgbClr val="000000"/>
                </a:solidFill>
                <a:latin typeface="Arial-BoldMT" pitchFamily="34" charset="0"/>
                <a:ea typeface="Arial-BoldMT" pitchFamily="34" charset="-122"/>
                <a:cs typeface="Arial-BoldMT" pitchFamily="34" charset="-120"/>
              </a:rPr>
              <a:t>New headache — especially occipital or sudden-onset</a:t>
            </a:r>
            <a:endParaRPr lang="en-US" sz="1275" dirty="0"/>
          </a:p>
        </p:txBody>
      </p:sp>
      <p:sp>
        <p:nvSpPr>
          <p:cNvPr id="25" name="SK-11-text-24"/>
          <p:cNvSpPr/>
          <p:nvPr/>
        </p:nvSpPr>
        <p:spPr>
          <a:xfrm>
            <a:off x="6869906" y="3895279"/>
            <a:ext cx="5505450" cy="210443"/>
          </a:xfrm>
          <a:prstGeom prst="rect">
            <a:avLst/>
          </a:prstGeom>
          <a:noFill/>
          <a:ln/>
        </p:spPr>
        <p:txBody>
          <a:bodyPr vert="horz" wrap="none" lIns="0" tIns="0" rIns="0" bIns="0" rtlCol="0" anchor="ctr"/>
          <a:lstStyle/>
          <a:p>
            <a:pPr marL="0" indent="0">
              <a:lnSpc>
                <a:spcPts val="1658"/>
              </a:lnSpc>
              <a:buNone/>
            </a:pPr>
            <a:r>
              <a:rPr lang="en-US" sz="1275" dirty="0">
                <a:solidFill>
                  <a:srgbClr val="000000"/>
                </a:solidFill>
                <a:latin typeface="Arial-BoldMT" pitchFamily="34" charset="0"/>
                <a:ea typeface="Arial-BoldMT" pitchFamily="34" charset="-122"/>
                <a:cs typeface="Arial-BoldMT" pitchFamily="34" charset="-120"/>
              </a:rPr>
              <a:t>Difficulty walking or falls — unsteady gait, ataxia</a:t>
            </a:r>
            <a:endParaRPr lang="en-US" sz="1275" dirty="0"/>
          </a:p>
        </p:txBody>
      </p:sp>
      <p:sp>
        <p:nvSpPr>
          <p:cNvPr id="26" name="SK-11-text-25"/>
          <p:cNvSpPr/>
          <p:nvPr/>
        </p:nvSpPr>
        <p:spPr>
          <a:xfrm>
            <a:off x="6869906" y="4195753"/>
            <a:ext cx="5102423" cy="420886"/>
          </a:xfrm>
          <a:prstGeom prst="rect">
            <a:avLst/>
          </a:prstGeom>
          <a:noFill/>
          <a:ln/>
        </p:spPr>
        <p:txBody>
          <a:bodyPr vert="horz" wrap="none" lIns="0" tIns="0" rIns="0" bIns="0" rtlCol="0" anchor="ctr"/>
          <a:lstStyle/>
          <a:p>
            <a:pPr marL="0" indent="0">
              <a:lnSpc>
                <a:spcPts val="1658"/>
              </a:lnSpc>
              <a:buNone/>
            </a:pPr>
            <a:r>
              <a:rPr lang="en-US" sz="1275" dirty="0">
                <a:solidFill>
                  <a:srgbClr val="000000"/>
                </a:solidFill>
                <a:latin typeface="Arial-BoldMT" pitchFamily="34" charset="0"/>
                <a:ea typeface="Arial-BoldMT" pitchFamily="34" charset="-122"/>
                <a:cs typeface="Arial-BoldMT" pitchFamily="34" charset="-120"/>
              </a:rPr>
              <a:t>Facial numbness, slurred speech, or swallowing
difficulty</a:t>
            </a:r>
            <a:endParaRPr lang="en-US" sz="1275" dirty="0"/>
          </a:p>
        </p:txBody>
      </p:sp>
      <p:sp>
        <p:nvSpPr>
          <p:cNvPr id="27" name="SK-11-text-26"/>
          <p:cNvSpPr/>
          <p:nvPr/>
        </p:nvSpPr>
        <p:spPr>
          <a:xfrm>
            <a:off x="11049893" y="923925"/>
            <a:ext cx="607665" cy="260152"/>
          </a:xfrm>
          <a:prstGeom prst="rect">
            <a:avLst/>
          </a:prstGeom>
          <a:noFill/>
          <a:ln/>
        </p:spPr>
        <p:txBody>
          <a:bodyPr vert="horz" wrap="none" lIns="0" tIns="0" rIns="0" bIns="0" rtlCol="0" anchor="ctr"/>
          <a:lstStyle/>
          <a:p>
            <a:pPr marL="0" indent="0" algn="ctr">
              <a:lnSpc>
                <a:spcPts val="1024"/>
              </a:lnSpc>
              <a:buNone/>
            </a:pPr>
            <a:r>
              <a:rPr lang="en-US" sz="975" dirty="0">
                <a:solidFill>
                  <a:srgbClr val="FFFFFF"/>
                </a:solidFill>
                <a:latin typeface="Arial-BoldMT" pitchFamily="34" charset="0"/>
                <a:ea typeface="Arial-BoldMT" pitchFamily="34" charset="-122"/>
                <a:cs typeface="Arial-BoldMT" pitchFamily="34" charset="-120"/>
              </a:rPr>
              <a:t>SCA
PEARLS</a:t>
            </a:r>
            <a:endParaRPr lang="en-US" sz="975" dirty="0"/>
          </a:p>
        </p:txBody>
      </p:sp>
      <p:sp>
        <p:nvSpPr>
          <p:cNvPr id="28" name="SK-11-text-27"/>
          <p:cNvSpPr/>
          <p:nvPr/>
        </p:nvSpPr>
        <p:spPr>
          <a:xfrm>
            <a:off x="962025" y="2371725"/>
            <a:ext cx="1920240" cy="146745"/>
          </a:xfrm>
          <a:prstGeom prst="rect">
            <a:avLst/>
          </a:prstGeom>
          <a:noFill/>
          <a:ln/>
        </p:spPr>
        <p:txBody>
          <a:bodyPr vert="horz" wrap="none" lIns="0" tIns="0" rIns="0" bIns="0" rtlCol="0" anchor="ctr"/>
          <a:lstStyle/>
          <a:p>
            <a:pPr marL="0" indent="0">
              <a:lnSpc>
                <a:spcPts val="1155"/>
              </a:lnSpc>
              <a:buNone/>
            </a:pPr>
            <a:r>
              <a:rPr lang="en-US" sz="1050" dirty="0">
                <a:solidFill>
                  <a:srgbClr val="007B8D"/>
                </a:solidFill>
                <a:latin typeface="Arial-BoldMT" pitchFamily="34" charset="0"/>
                <a:ea typeface="Arial-BoldMT" pitchFamily="34" charset="-122"/>
                <a:cs typeface="Arial-BoldMT" pitchFamily="34" charset="-120"/>
              </a:rPr>
              <a:t>WHAT IS BPV?</a:t>
            </a:r>
            <a:endParaRPr lang="en-US" sz="1050" dirty="0"/>
          </a:p>
        </p:txBody>
      </p:sp>
      <p:sp>
        <p:nvSpPr>
          <p:cNvPr id="29" name="SK-11-text-28"/>
          <p:cNvSpPr/>
          <p:nvPr/>
        </p:nvSpPr>
        <p:spPr>
          <a:xfrm>
            <a:off x="962025" y="3686175"/>
            <a:ext cx="3040380" cy="146745"/>
          </a:xfrm>
          <a:prstGeom prst="rect">
            <a:avLst/>
          </a:prstGeom>
          <a:noFill/>
          <a:ln/>
        </p:spPr>
        <p:txBody>
          <a:bodyPr vert="horz" wrap="none" lIns="0" tIns="0" rIns="0" bIns="0" rtlCol="0" anchor="ctr"/>
          <a:lstStyle/>
          <a:p>
            <a:pPr marL="0" indent="0">
              <a:lnSpc>
                <a:spcPts val="1155"/>
              </a:lnSpc>
              <a:buNone/>
            </a:pPr>
            <a:r>
              <a:rPr lang="en-US" sz="1050" dirty="0">
                <a:solidFill>
                  <a:srgbClr val="007B8D"/>
                </a:solidFill>
                <a:latin typeface="Arial-BoldMT" pitchFamily="34" charset="0"/>
                <a:ea typeface="Arial-BoldMT" pitchFamily="34" charset="-122"/>
                <a:cs typeface="Arial-BoldMT" pitchFamily="34" charset="-120"/>
              </a:rPr>
              <a:t>THE EPLEY MANOEUVRE</a:t>
            </a:r>
            <a:endParaRPr lang="en-US" sz="1050" dirty="0"/>
          </a:p>
        </p:txBody>
      </p:sp>
      <p:sp>
        <p:nvSpPr>
          <p:cNvPr id="30" name="SK-11-text-29"/>
          <p:cNvSpPr/>
          <p:nvPr/>
        </p:nvSpPr>
        <p:spPr>
          <a:xfrm>
            <a:off x="962025" y="4857750"/>
            <a:ext cx="3360420" cy="146745"/>
          </a:xfrm>
          <a:prstGeom prst="rect">
            <a:avLst/>
          </a:prstGeom>
          <a:noFill/>
          <a:ln/>
        </p:spPr>
        <p:txBody>
          <a:bodyPr vert="horz" wrap="none" lIns="0" tIns="0" rIns="0" bIns="0" rtlCol="0" anchor="ctr"/>
          <a:lstStyle/>
          <a:p>
            <a:pPr marL="0" indent="0">
              <a:lnSpc>
                <a:spcPts val="1155"/>
              </a:lnSpc>
              <a:buNone/>
            </a:pPr>
            <a:r>
              <a:rPr lang="en-US" sz="1050" dirty="0">
                <a:solidFill>
                  <a:srgbClr val="007B8D"/>
                </a:solidFill>
                <a:latin typeface="Arial-BoldMT" pitchFamily="34" charset="0"/>
                <a:ea typeface="Arial-BoldMT" pitchFamily="34" charset="-122"/>
                <a:cs typeface="Arial-BoldMT" pitchFamily="34" charset="-120"/>
              </a:rPr>
              <a:t>VESTIBULAR NEURONITIS</a:t>
            </a:r>
            <a:endParaRPr lang="en-US" sz="1050" dirty="0"/>
          </a:p>
        </p:txBody>
      </p:sp>
      <p:sp>
        <p:nvSpPr>
          <p:cNvPr id="31" name="SK-11-text-30"/>
          <p:cNvSpPr/>
          <p:nvPr/>
        </p:nvSpPr>
        <p:spPr>
          <a:xfrm>
            <a:off x="5408265" y="1419225"/>
            <a:ext cx="1299121" cy="146745"/>
          </a:xfrm>
          <a:prstGeom prst="rect">
            <a:avLst/>
          </a:prstGeom>
          <a:noFill/>
          <a:ln/>
        </p:spPr>
        <p:txBody>
          <a:bodyPr vert="horz" wrap="none" lIns="0" tIns="0" rIns="0" bIns="0" rtlCol="0" anchor="ctr"/>
          <a:lstStyle/>
          <a:p>
            <a:pPr marL="0" indent="0" algn="ctr">
              <a:lnSpc>
                <a:spcPts val="1155"/>
              </a:lnSpc>
              <a:buNone/>
            </a:pPr>
            <a:r>
              <a:rPr lang="en-US" sz="1050" dirty="0">
                <a:solidFill>
                  <a:srgbClr val="FFFFFF"/>
                </a:solidFill>
                <a:latin typeface="Arial-BoldMT" pitchFamily="34" charset="0"/>
                <a:ea typeface="Arial-BoldMT" pitchFamily="34" charset="-122"/>
                <a:cs typeface="Arial-BoldMT" pitchFamily="34" charset="-120"/>
              </a:rPr>
              <a:t>SCA PEARLS</a:t>
            </a:r>
            <a:endParaRPr lang="en-US" sz="1050" dirty="0"/>
          </a:p>
        </p:txBody>
      </p:sp>
      <p:sp>
        <p:nvSpPr>
          <p:cNvPr id="32" name="SK-11-text-31"/>
          <p:cNvSpPr/>
          <p:nvPr/>
        </p:nvSpPr>
        <p:spPr>
          <a:xfrm>
            <a:off x="228600" y="6610350"/>
            <a:ext cx="3360420" cy="146745"/>
          </a:xfrm>
          <a:prstGeom prst="rect">
            <a:avLst/>
          </a:prstGeom>
          <a:noFill/>
          <a:ln/>
        </p:spPr>
        <p:txBody>
          <a:bodyPr vert="horz" wrap="none" lIns="0" tIns="0" rIns="0" bIns="0" rtlCol="0" anchor="ctr"/>
          <a:lstStyle/>
          <a:p>
            <a:pPr marL="0" indent="0">
              <a:lnSpc>
                <a:spcPts val="1155"/>
              </a:lnSpc>
              <a:buNone/>
            </a:pPr>
            <a:r>
              <a:rPr lang="en-US" sz="1050" dirty="0">
                <a:solidFill>
                  <a:srgbClr val="F39C12"/>
                </a:solidFill>
                <a:latin typeface="ArialMT" pitchFamily="34" charset="0"/>
                <a:ea typeface="ArialMT" pitchFamily="34" charset="-122"/>
                <a:cs typeface="ArialMT" pitchFamily="34" charset="-120"/>
              </a:rPr>
              <a:t>www.bradfordvts.co.uk</a:t>
            </a:r>
            <a:endParaRPr lang="en-US" sz="1050" dirty="0"/>
          </a:p>
        </p:txBody>
      </p:sp>
      <p:sp>
        <p:nvSpPr>
          <p:cNvPr id="33" name="SK-11-text-32"/>
          <p:cNvSpPr/>
          <p:nvPr/>
        </p:nvSpPr>
        <p:spPr>
          <a:xfrm>
            <a:off x="11439525" y="6610350"/>
            <a:ext cx="523875" cy="146745"/>
          </a:xfrm>
          <a:prstGeom prst="rect">
            <a:avLst/>
          </a:prstGeom>
          <a:noFill/>
          <a:ln/>
        </p:spPr>
        <p:txBody>
          <a:bodyPr vert="horz" wrap="none" lIns="0" tIns="0" rIns="0" bIns="0" rtlCol="0" anchor="ctr"/>
          <a:lstStyle/>
          <a:p>
            <a:pPr marL="0" indent="0" algn="r">
              <a:lnSpc>
                <a:spcPts val="1155"/>
              </a:lnSpc>
              <a:buNone/>
            </a:pPr>
            <a:r>
              <a:rPr lang="en-US" sz="1050" dirty="0">
                <a:solidFill>
                  <a:srgbClr val="505050"/>
                </a:solidFill>
                <a:latin typeface="ArialMT" pitchFamily="34" charset="0"/>
                <a:ea typeface="ArialMT" pitchFamily="34" charset="-122"/>
                <a:cs typeface="ArialMT" pitchFamily="34" charset="-120"/>
              </a:rPr>
              <a:t>11 / 14</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1024086" y="1885950"/>
            <a:ext cx="329059" cy="322213"/>
          </a:xfrm>
          <a:prstGeom prst="rect">
            <a:avLst/>
          </a:prstGeom>
        </p:spPr>
      </p:pic>
      <p:sp>
        <p:nvSpPr>
          <p:cNvPr id="4" name="SK-12-text-3"/>
          <p:cNvSpPr/>
          <p:nvPr/>
        </p:nvSpPr>
        <p:spPr>
          <a:xfrm>
            <a:off x="3393728" y="57150"/>
            <a:ext cx="5385346" cy="266700"/>
          </a:xfrm>
          <a:prstGeom prst="rect">
            <a:avLst/>
          </a:prstGeom>
          <a:noFill/>
          <a:ln/>
        </p:spPr>
        <p:txBody>
          <a:bodyPr vert="horz" wrap="none" lIns="0" tIns="0" rIns="0" bIns="0" rtlCol="0" anchor="ctr"/>
          <a:lstStyle/>
          <a:p>
            <a:pPr marL="0" indent="0" algn="ctr">
              <a:lnSpc>
                <a:spcPts val="2100"/>
              </a:lnSpc>
              <a:buNone/>
            </a:pPr>
            <a:r>
              <a:rPr lang="en-US" sz="2100" dirty="0">
                <a:solidFill>
                  <a:srgbClr val="FFFFFF"/>
                </a:solidFill>
                <a:latin typeface="Arial-BoldMT" pitchFamily="34" charset="0"/>
                <a:ea typeface="Arial-BoldMT" pitchFamily="34" charset="-122"/>
                <a:cs typeface="Arial-BoldMT" pitchFamily="34" charset="-120"/>
              </a:rPr>
              <a:t>BRADFORD VTS TEACHING DECK</a:t>
            </a:r>
            <a:endParaRPr lang="en-US" sz="2100" dirty="0"/>
          </a:p>
        </p:txBody>
      </p:sp>
      <p:sp>
        <p:nvSpPr>
          <p:cNvPr id="5" name="SK-12-text-4"/>
          <p:cNvSpPr/>
          <p:nvPr/>
        </p:nvSpPr>
        <p:spPr>
          <a:xfrm>
            <a:off x="657225" y="676275"/>
            <a:ext cx="11534775" cy="422970"/>
          </a:xfrm>
          <a:prstGeom prst="rect">
            <a:avLst/>
          </a:prstGeom>
          <a:noFill/>
          <a:ln/>
        </p:spPr>
        <p:txBody>
          <a:bodyPr vert="horz" wrap="none" lIns="0" tIns="0" rIns="0" bIns="0" rtlCol="0" anchor="ctr"/>
          <a:lstStyle/>
          <a:p>
            <a:pPr marL="0" indent="0">
              <a:lnSpc>
                <a:spcPts val="3330"/>
              </a:lnSpc>
              <a:buNone/>
            </a:pPr>
            <a:r>
              <a:rPr lang="en-US" sz="2775" b="1" dirty="0">
                <a:solidFill>
                  <a:srgbClr val="2B3240"/>
                </a:solidFill>
                <a:latin typeface="Noto Sans KR" pitchFamily="34" charset="0"/>
                <a:ea typeface="Noto Sans KR" pitchFamily="34" charset="-122"/>
                <a:cs typeface="Noto Sans KR" pitchFamily="34" charset="-120"/>
              </a:rPr>
              <a:t>‘Red Flags for Urgent Referral’</a:t>
            </a:r>
            <a:endParaRPr lang="en-US" sz="2775" dirty="0"/>
          </a:p>
        </p:txBody>
      </p:sp>
      <p:sp>
        <p:nvSpPr>
          <p:cNvPr id="6" name="SK-12-text-5"/>
          <p:cNvSpPr/>
          <p:nvPr/>
        </p:nvSpPr>
        <p:spPr>
          <a:xfrm>
            <a:off x="1440529" y="1940347"/>
            <a:ext cx="11410057" cy="282327"/>
          </a:xfrm>
          <a:prstGeom prst="rect">
            <a:avLst/>
          </a:prstGeom>
          <a:noFill/>
          <a:ln/>
        </p:spPr>
        <p:txBody>
          <a:bodyPr vert="horz" wrap="none" lIns="0" tIns="0" rIns="0" bIns="0" rtlCol="0" anchor="ctr"/>
          <a:lstStyle/>
          <a:p>
            <a:pPr marL="0" indent="0">
              <a:lnSpc>
                <a:spcPts val="2223"/>
              </a:lnSpc>
              <a:buNone/>
            </a:pPr>
            <a:r>
              <a:rPr lang="en-US" sz="1950" b="1" dirty="0">
                <a:solidFill>
                  <a:srgbClr val="FFFFFF"/>
                </a:solidFill>
                <a:latin typeface="Noto Sans KR" pitchFamily="34" charset="0"/>
                <a:ea typeface="Noto Sans KR" pitchFamily="34" charset="-122"/>
                <a:cs typeface="Noto Sans KR" pitchFamily="34" charset="-120"/>
              </a:rPr>
              <a:t>SUSPECT CENTRAL CAUSE → URGENT CT/MRI + SPECIALIST REFERRAL</a:t>
            </a:r>
            <a:endParaRPr lang="en-US" sz="1950" dirty="0"/>
          </a:p>
        </p:txBody>
      </p:sp>
      <p:sp>
        <p:nvSpPr>
          <p:cNvPr id="7" name="SK-12-text-6"/>
          <p:cNvSpPr/>
          <p:nvPr/>
        </p:nvSpPr>
        <p:spPr>
          <a:xfrm>
            <a:off x="962025" y="2524125"/>
            <a:ext cx="6835140" cy="282625"/>
          </a:xfrm>
          <a:prstGeom prst="rect">
            <a:avLst/>
          </a:prstGeom>
          <a:noFill/>
          <a:ln/>
        </p:spPr>
        <p:txBody>
          <a:bodyPr vert="horz" wrap="none" lIns="0" tIns="0" rIns="0" bIns="0" rtlCol="0" anchor="ctr"/>
          <a:lstStyle/>
          <a:p>
            <a:pPr marL="0" indent="0">
              <a:lnSpc>
                <a:spcPts val="2225"/>
              </a:lnSpc>
              <a:buNone/>
            </a:pPr>
            <a:r>
              <a:rPr lang="en-US" sz="1725" b="1" dirty="0">
                <a:solidFill>
                  <a:srgbClr val="000000"/>
                </a:solidFill>
                <a:latin typeface="Noto Sans KR" pitchFamily="34" charset="0"/>
                <a:ea typeface="Noto Sans KR" pitchFamily="34" charset="-122"/>
                <a:cs typeface="Noto Sans KR" pitchFamily="34" charset="-120"/>
              </a:rPr>
              <a:t>Sudden ‘Thunderclap’ Onset</a:t>
            </a:r>
            <a:endParaRPr lang="en-US" sz="1725" dirty="0"/>
          </a:p>
        </p:txBody>
      </p:sp>
      <p:sp>
        <p:nvSpPr>
          <p:cNvPr id="8" name="SK-12-text-7"/>
          <p:cNvSpPr/>
          <p:nvPr/>
        </p:nvSpPr>
        <p:spPr>
          <a:xfrm>
            <a:off x="6562725" y="2524125"/>
            <a:ext cx="5629275" cy="282625"/>
          </a:xfrm>
          <a:prstGeom prst="rect">
            <a:avLst/>
          </a:prstGeom>
          <a:noFill/>
          <a:ln/>
        </p:spPr>
        <p:txBody>
          <a:bodyPr vert="horz" wrap="none" lIns="0" tIns="0" rIns="0" bIns="0" rtlCol="0" anchor="ctr"/>
          <a:lstStyle/>
          <a:p>
            <a:pPr marL="0" indent="0">
              <a:lnSpc>
                <a:spcPts val="2225"/>
              </a:lnSpc>
              <a:buNone/>
            </a:pPr>
            <a:r>
              <a:rPr lang="en-US" sz="1725" b="1" dirty="0">
                <a:solidFill>
                  <a:srgbClr val="000000"/>
                </a:solidFill>
                <a:latin typeface="Noto Sans KR" pitchFamily="34" charset="0"/>
                <a:ea typeface="Noto Sans KR" pitchFamily="34" charset="-122"/>
                <a:cs typeface="Noto Sans KR" pitchFamily="34" charset="-120"/>
              </a:rPr>
              <a:t>Limb Ataxia or Falling to One Side</a:t>
            </a:r>
            <a:endParaRPr lang="en-US" sz="1725" dirty="0"/>
          </a:p>
        </p:txBody>
      </p:sp>
      <p:sp>
        <p:nvSpPr>
          <p:cNvPr id="9" name="SK-12-text-8"/>
          <p:cNvSpPr/>
          <p:nvPr/>
        </p:nvSpPr>
        <p:spPr>
          <a:xfrm>
            <a:off x="962025" y="3276600"/>
            <a:ext cx="7360920" cy="282625"/>
          </a:xfrm>
          <a:prstGeom prst="rect">
            <a:avLst/>
          </a:prstGeom>
          <a:noFill/>
          <a:ln/>
        </p:spPr>
        <p:txBody>
          <a:bodyPr vert="horz" wrap="none" lIns="0" tIns="0" rIns="0" bIns="0" rtlCol="0" anchor="ctr"/>
          <a:lstStyle/>
          <a:p>
            <a:pPr marL="0" indent="0">
              <a:lnSpc>
                <a:spcPts val="2225"/>
              </a:lnSpc>
              <a:buNone/>
            </a:pPr>
            <a:r>
              <a:rPr lang="en-US" sz="1725" b="1" dirty="0">
                <a:solidFill>
                  <a:srgbClr val="000000"/>
                </a:solidFill>
                <a:latin typeface="Noto Sans KR" pitchFamily="34" charset="0"/>
                <a:ea typeface="Noto Sans KR" pitchFamily="34" charset="-122"/>
                <a:cs typeface="Noto Sans KR" pitchFamily="34" charset="-120"/>
              </a:rPr>
              <a:t>Occipital or Severe Headache</a:t>
            </a:r>
            <a:endParaRPr lang="en-US" sz="1725" dirty="0"/>
          </a:p>
        </p:txBody>
      </p:sp>
      <p:sp>
        <p:nvSpPr>
          <p:cNvPr id="10" name="SK-12-text-9"/>
          <p:cNvSpPr/>
          <p:nvPr/>
        </p:nvSpPr>
        <p:spPr>
          <a:xfrm>
            <a:off x="6562725" y="3276600"/>
            <a:ext cx="3943350" cy="282625"/>
          </a:xfrm>
          <a:prstGeom prst="rect">
            <a:avLst/>
          </a:prstGeom>
          <a:noFill/>
          <a:ln/>
        </p:spPr>
        <p:txBody>
          <a:bodyPr vert="horz" wrap="none" lIns="0" tIns="0" rIns="0" bIns="0" rtlCol="0" anchor="ctr"/>
          <a:lstStyle/>
          <a:p>
            <a:pPr marL="0" indent="0">
              <a:lnSpc>
                <a:spcPts val="2225"/>
              </a:lnSpc>
              <a:buNone/>
            </a:pPr>
            <a:r>
              <a:rPr lang="en-US" sz="1725" b="1" dirty="0">
                <a:solidFill>
                  <a:srgbClr val="000000"/>
                </a:solidFill>
                <a:latin typeface="Noto Sans KR" pitchFamily="34" charset="0"/>
                <a:ea typeface="Noto Sans KR" pitchFamily="34" charset="-122"/>
                <a:cs typeface="Noto Sans KR" pitchFamily="34" charset="-120"/>
              </a:rPr>
              <a:t>Facial Numbness</a:t>
            </a:r>
            <a:endParaRPr lang="en-US" sz="1725" dirty="0"/>
          </a:p>
        </p:txBody>
      </p:sp>
      <p:sp>
        <p:nvSpPr>
          <p:cNvPr id="11" name="SK-12-text-10"/>
          <p:cNvSpPr/>
          <p:nvPr/>
        </p:nvSpPr>
        <p:spPr>
          <a:xfrm>
            <a:off x="962025" y="4057650"/>
            <a:ext cx="7886700" cy="282625"/>
          </a:xfrm>
          <a:prstGeom prst="rect">
            <a:avLst/>
          </a:prstGeom>
          <a:noFill/>
          <a:ln/>
        </p:spPr>
        <p:txBody>
          <a:bodyPr vert="horz" wrap="none" lIns="0" tIns="0" rIns="0" bIns="0" rtlCol="0" anchor="ctr"/>
          <a:lstStyle/>
          <a:p>
            <a:pPr marL="0" indent="0">
              <a:lnSpc>
                <a:spcPts val="2225"/>
              </a:lnSpc>
              <a:buNone/>
            </a:pPr>
            <a:r>
              <a:rPr lang="en-US" sz="1725" b="1" dirty="0">
                <a:solidFill>
                  <a:srgbClr val="000000"/>
                </a:solidFill>
                <a:latin typeface="Noto Sans KR" pitchFamily="34" charset="0"/>
                <a:ea typeface="Noto Sans KR" pitchFamily="34" charset="-122"/>
                <a:cs typeface="Noto Sans KR" pitchFamily="34" charset="-120"/>
              </a:rPr>
              <a:t>Diplopia or Visual Disturbance</a:t>
            </a:r>
            <a:endParaRPr lang="en-US" sz="1725" dirty="0"/>
          </a:p>
        </p:txBody>
      </p:sp>
      <p:sp>
        <p:nvSpPr>
          <p:cNvPr id="12" name="SK-12-text-11"/>
          <p:cNvSpPr/>
          <p:nvPr/>
        </p:nvSpPr>
        <p:spPr>
          <a:xfrm>
            <a:off x="6562725" y="4057650"/>
            <a:ext cx="5629275" cy="282625"/>
          </a:xfrm>
          <a:prstGeom prst="rect">
            <a:avLst/>
          </a:prstGeom>
          <a:noFill/>
          <a:ln/>
        </p:spPr>
        <p:txBody>
          <a:bodyPr vert="horz" wrap="none" lIns="0" tIns="0" rIns="0" bIns="0" rtlCol="0" anchor="ctr"/>
          <a:lstStyle/>
          <a:p>
            <a:pPr marL="0" indent="0">
              <a:lnSpc>
                <a:spcPts val="2225"/>
              </a:lnSpc>
              <a:buNone/>
            </a:pPr>
            <a:r>
              <a:rPr lang="en-US" sz="1725" b="1" dirty="0">
                <a:solidFill>
                  <a:srgbClr val="000000"/>
                </a:solidFill>
                <a:latin typeface="Noto Sans KR" pitchFamily="34" charset="0"/>
                <a:ea typeface="Noto Sans KR" pitchFamily="34" charset="-122"/>
                <a:cs typeface="Noto Sans KR" pitchFamily="34" charset="-120"/>
              </a:rPr>
              <a:t>Direction-Changing Nystagmus</a:t>
            </a:r>
            <a:endParaRPr lang="en-US" sz="1725" dirty="0"/>
          </a:p>
        </p:txBody>
      </p:sp>
      <p:sp>
        <p:nvSpPr>
          <p:cNvPr id="13" name="SK-12-text-12"/>
          <p:cNvSpPr/>
          <p:nvPr/>
        </p:nvSpPr>
        <p:spPr>
          <a:xfrm>
            <a:off x="962025" y="4810125"/>
            <a:ext cx="6046470" cy="282625"/>
          </a:xfrm>
          <a:prstGeom prst="rect">
            <a:avLst/>
          </a:prstGeom>
          <a:noFill/>
          <a:ln/>
        </p:spPr>
        <p:txBody>
          <a:bodyPr vert="horz" wrap="none" lIns="0" tIns="0" rIns="0" bIns="0" rtlCol="0" anchor="ctr"/>
          <a:lstStyle/>
          <a:p>
            <a:pPr marL="0" indent="0">
              <a:lnSpc>
                <a:spcPts val="2225"/>
              </a:lnSpc>
              <a:buNone/>
            </a:pPr>
            <a:r>
              <a:rPr lang="en-US" sz="1725" b="1" dirty="0">
                <a:solidFill>
                  <a:srgbClr val="000000"/>
                </a:solidFill>
                <a:latin typeface="Noto Sans KR" pitchFamily="34" charset="0"/>
                <a:ea typeface="Noto Sans KR" pitchFamily="34" charset="-122"/>
                <a:cs typeface="Noto Sans KR" pitchFamily="34" charset="-120"/>
              </a:rPr>
              <a:t>Dysphagia or Dysarthria</a:t>
            </a:r>
            <a:endParaRPr lang="en-US" sz="1725" dirty="0"/>
          </a:p>
        </p:txBody>
      </p:sp>
      <p:sp>
        <p:nvSpPr>
          <p:cNvPr id="14" name="SK-12-text-13"/>
          <p:cNvSpPr/>
          <p:nvPr/>
        </p:nvSpPr>
        <p:spPr>
          <a:xfrm>
            <a:off x="6562725" y="4810125"/>
            <a:ext cx="5629275" cy="282625"/>
          </a:xfrm>
          <a:prstGeom prst="rect">
            <a:avLst/>
          </a:prstGeom>
          <a:noFill/>
          <a:ln/>
        </p:spPr>
        <p:txBody>
          <a:bodyPr vert="horz" wrap="none" lIns="0" tIns="0" rIns="0" bIns="0" rtlCol="0" anchor="ctr"/>
          <a:lstStyle/>
          <a:p>
            <a:pPr marL="0" indent="0">
              <a:lnSpc>
                <a:spcPts val="2225"/>
              </a:lnSpc>
              <a:buNone/>
            </a:pPr>
            <a:r>
              <a:rPr lang="en-US" sz="1725" b="1" dirty="0">
                <a:solidFill>
                  <a:srgbClr val="000000"/>
                </a:solidFill>
                <a:latin typeface="Noto Sans KR" pitchFamily="34" charset="0"/>
                <a:ea typeface="Noto Sans KR" pitchFamily="34" charset="-122"/>
                <a:cs typeface="Noto Sans KR" pitchFamily="34" charset="-120"/>
              </a:rPr>
              <a:t>No Fatigability of Nystagmus</a:t>
            </a:r>
            <a:endParaRPr lang="en-US" sz="1725" dirty="0"/>
          </a:p>
        </p:txBody>
      </p:sp>
      <p:sp>
        <p:nvSpPr>
          <p:cNvPr id="15" name="SK-12-text-14"/>
          <p:cNvSpPr/>
          <p:nvPr/>
        </p:nvSpPr>
        <p:spPr>
          <a:xfrm>
            <a:off x="2067371" y="5610225"/>
            <a:ext cx="7742783" cy="635347"/>
          </a:xfrm>
          <a:prstGeom prst="rect">
            <a:avLst/>
          </a:prstGeom>
          <a:noFill/>
          <a:ln/>
        </p:spPr>
        <p:txBody>
          <a:bodyPr vert="horz" wrap="none" lIns="0" tIns="0" rIns="0" bIns="0" rtlCol="0" anchor="ctr"/>
          <a:lstStyle/>
          <a:p>
            <a:pPr marL="0" indent="0" algn="ctr">
              <a:lnSpc>
                <a:spcPts val="1668"/>
              </a:lnSpc>
              <a:buNone/>
            </a:pPr>
            <a:r>
              <a:rPr lang="en-US" sz="1200" b="1" dirty="0">
                <a:solidFill>
                  <a:srgbClr val="000000"/>
                </a:solidFill>
                <a:latin typeface="Noto Sans KR" pitchFamily="34" charset="0"/>
                <a:ea typeface="Noto Sans KR" pitchFamily="34" charset="-122"/>
                <a:cs typeface="Noto Sans KR" pitchFamily="34" charset="-120"/>
              </a:rPr>
              <a:t>HINTS Exam — Central Pattern = All Three:
H — Head Impulse Test: NORMAL (no corrective saccade) Δ, I — Nystagmus: Direction-changing
T — Test of Skew: Vertical ocular misalignment present</a:t>
            </a:r>
            <a:endParaRPr lang="en-US" sz="1200" dirty="0"/>
          </a:p>
        </p:txBody>
      </p:sp>
      <p:sp>
        <p:nvSpPr>
          <p:cNvPr id="16" name="SK-12-text-15"/>
          <p:cNvSpPr/>
          <p:nvPr/>
        </p:nvSpPr>
        <p:spPr>
          <a:xfrm>
            <a:off x="341858" y="1362075"/>
            <a:ext cx="11850142" cy="297210"/>
          </a:xfrm>
          <a:prstGeom prst="rect">
            <a:avLst/>
          </a:prstGeom>
          <a:noFill/>
          <a:ln/>
        </p:spPr>
        <p:txBody>
          <a:bodyPr vert="horz" wrap="none" lIns="0" tIns="0" rIns="0" bIns="0" rtlCol="0" anchor="ctr"/>
          <a:lstStyle/>
          <a:p>
            <a:pPr marL="0" indent="0">
              <a:lnSpc>
                <a:spcPts val="2340"/>
              </a:lnSpc>
              <a:buNone/>
            </a:pPr>
            <a:r>
              <a:rPr lang="en-US" sz="1950" i="1" dirty="0">
                <a:solidFill>
                  <a:srgbClr val="595959"/>
                </a:solidFill>
                <a:latin typeface="Noto Sans KR" pitchFamily="34" charset="0"/>
                <a:ea typeface="Noto Sans KR" pitchFamily="34" charset="-122"/>
                <a:cs typeface="Noto Sans KR" pitchFamily="34" charset="-120"/>
              </a:rPr>
              <a:t>‘Central vertigo features requiring immediate assessment, imaging, and specialist referral’</a:t>
            </a:r>
            <a:endParaRPr lang="en-US" sz="1950" dirty="0"/>
          </a:p>
        </p:txBody>
      </p:sp>
      <p:sp>
        <p:nvSpPr>
          <p:cNvPr id="17" name="SK-12-text-16"/>
          <p:cNvSpPr/>
          <p:nvPr/>
        </p:nvSpPr>
        <p:spPr>
          <a:xfrm>
            <a:off x="962025" y="2828925"/>
            <a:ext cx="11229975" cy="184249"/>
          </a:xfrm>
          <a:prstGeom prst="rect">
            <a:avLst/>
          </a:prstGeom>
          <a:noFill/>
          <a:ln/>
        </p:spPr>
        <p:txBody>
          <a:bodyPr vert="horz" wrap="none" lIns="0" tIns="0" rIns="0" bIns="0" rtlCol="0" anchor="ctr"/>
          <a:lstStyle/>
          <a:p>
            <a:pPr marL="0" indent="0">
              <a:lnSpc>
                <a:spcPts val="1451"/>
              </a:lnSpc>
              <a:buNone/>
            </a:pPr>
            <a:r>
              <a:rPr lang="en-US" sz="1125" dirty="0">
                <a:solidFill>
                  <a:srgbClr val="000000"/>
                </a:solidFill>
                <a:latin typeface="Noto Sans KR" pitchFamily="34" charset="0"/>
                <a:ea typeface="Noto Sans KR" pitchFamily="34" charset="-122"/>
                <a:cs typeface="Noto Sans KR" pitchFamily="34" charset="-120"/>
              </a:rPr>
              <a:t>Vertigo of maximal severity at onset — consider posterior fossa haemorrhage</a:t>
            </a:r>
            <a:endParaRPr lang="en-US" sz="1125" dirty="0"/>
          </a:p>
        </p:txBody>
      </p:sp>
      <p:sp>
        <p:nvSpPr>
          <p:cNvPr id="18" name="SK-12-text-17"/>
          <p:cNvSpPr/>
          <p:nvPr/>
        </p:nvSpPr>
        <p:spPr>
          <a:xfrm>
            <a:off x="6562725" y="2828925"/>
            <a:ext cx="5629275" cy="184249"/>
          </a:xfrm>
          <a:prstGeom prst="rect">
            <a:avLst/>
          </a:prstGeom>
          <a:noFill/>
          <a:ln/>
        </p:spPr>
        <p:txBody>
          <a:bodyPr vert="horz" wrap="none" lIns="0" tIns="0" rIns="0" bIns="0" rtlCol="0" anchor="ctr"/>
          <a:lstStyle/>
          <a:p>
            <a:pPr marL="0" indent="0">
              <a:lnSpc>
                <a:spcPts val="1451"/>
              </a:lnSpc>
              <a:buNone/>
            </a:pPr>
            <a:r>
              <a:rPr lang="en-US" sz="1125" dirty="0">
                <a:solidFill>
                  <a:srgbClr val="000000"/>
                </a:solidFill>
                <a:latin typeface="Noto Sans KR" pitchFamily="34" charset="0"/>
                <a:ea typeface="Noto Sans KR" pitchFamily="34" charset="-122"/>
                <a:cs typeface="Noto Sans KR" pitchFamily="34" charset="-120"/>
              </a:rPr>
              <a:t>Inability to walk straight; cerebellar stroke until proven otherwise</a:t>
            </a:r>
            <a:endParaRPr lang="en-US" sz="1125" dirty="0"/>
          </a:p>
        </p:txBody>
      </p:sp>
      <p:sp>
        <p:nvSpPr>
          <p:cNvPr id="19" name="SK-12-text-18"/>
          <p:cNvSpPr/>
          <p:nvPr/>
        </p:nvSpPr>
        <p:spPr>
          <a:xfrm>
            <a:off x="962025" y="3581400"/>
            <a:ext cx="10287000" cy="184249"/>
          </a:xfrm>
          <a:prstGeom prst="rect">
            <a:avLst/>
          </a:prstGeom>
          <a:noFill/>
          <a:ln/>
        </p:spPr>
        <p:txBody>
          <a:bodyPr vert="horz" wrap="none" lIns="0" tIns="0" rIns="0" bIns="0" rtlCol="0" anchor="ctr"/>
          <a:lstStyle/>
          <a:p>
            <a:pPr marL="0" indent="0">
              <a:lnSpc>
                <a:spcPts val="1451"/>
              </a:lnSpc>
              <a:buNone/>
            </a:pPr>
            <a:r>
              <a:rPr lang="en-US" sz="1125" dirty="0">
                <a:solidFill>
                  <a:srgbClr val="000000"/>
                </a:solidFill>
                <a:latin typeface="Noto Sans KR" pitchFamily="34" charset="0"/>
                <a:ea typeface="Noto Sans KR" pitchFamily="34" charset="-122"/>
                <a:cs typeface="Noto Sans KR" pitchFamily="34" charset="-120"/>
              </a:rPr>
              <a:t>Headache accompanying vertigo is a cardinal central red flag</a:t>
            </a:r>
            <a:endParaRPr lang="en-US" sz="1125" dirty="0"/>
          </a:p>
        </p:txBody>
      </p:sp>
      <p:sp>
        <p:nvSpPr>
          <p:cNvPr id="20" name="SK-12-text-19"/>
          <p:cNvSpPr/>
          <p:nvPr/>
        </p:nvSpPr>
        <p:spPr>
          <a:xfrm>
            <a:off x="6366421" y="3552825"/>
            <a:ext cx="5825579" cy="184249"/>
          </a:xfrm>
          <a:prstGeom prst="rect">
            <a:avLst/>
          </a:prstGeom>
          <a:noFill/>
          <a:ln/>
        </p:spPr>
        <p:txBody>
          <a:bodyPr vert="horz" wrap="none" lIns="0" tIns="0" rIns="0" bIns="0" rtlCol="0" anchor="ctr"/>
          <a:lstStyle/>
          <a:p>
            <a:pPr marL="0" indent="0">
              <a:lnSpc>
                <a:spcPts val="1451"/>
              </a:lnSpc>
              <a:buNone/>
            </a:pPr>
            <a:r>
              <a:rPr lang="en-US" sz="1125" dirty="0">
                <a:solidFill>
                  <a:srgbClr val="000000"/>
                </a:solidFill>
                <a:latin typeface="Noto Sans KR" pitchFamily="34" charset="0"/>
                <a:ea typeface="Noto Sans KR" pitchFamily="34" charset="-122"/>
                <a:cs typeface="Noto Sans KR" pitchFamily="34" charset="-120"/>
              </a:rPr>
              <a:t>Ipsilateral facial sensory loss — lateral medullary (Wallenberg) syndrome</a:t>
            </a:r>
            <a:endParaRPr lang="en-US" sz="1125" dirty="0"/>
          </a:p>
        </p:txBody>
      </p:sp>
      <p:sp>
        <p:nvSpPr>
          <p:cNvPr id="21" name="SK-12-text-20"/>
          <p:cNvSpPr/>
          <p:nvPr/>
        </p:nvSpPr>
        <p:spPr>
          <a:xfrm>
            <a:off x="962025" y="4352925"/>
            <a:ext cx="7543800" cy="184249"/>
          </a:xfrm>
          <a:prstGeom prst="rect">
            <a:avLst/>
          </a:prstGeom>
          <a:noFill/>
          <a:ln/>
        </p:spPr>
        <p:txBody>
          <a:bodyPr vert="horz" wrap="none" lIns="0" tIns="0" rIns="0" bIns="0" rtlCol="0" anchor="ctr"/>
          <a:lstStyle/>
          <a:p>
            <a:pPr marL="0" indent="0">
              <a:lnSpc>
                <a:spcPts val="1451"/>
              </a:lnSpc>
              <a:buNone/>
            </a:pPr>
            <a:r>
              <a:rPr lang="en-US" sz="1125" dirty="0">
                <a:solidFill>
                  <a:srgbClr val="000000"/>
                </a:solidFill>
                <a:latin typeface="Noto Sans KR" pitchFamily="34" charset="0"/>
                <a:ea typeface="Noto Sans KR" pitchFamily="34" charset="-122"/>
                <a:cs typeface="Noto Sans KR" pitchFamily="34" charset="-120"/>
              </a:rPr>
              <a:t>Double vision suggests brainstem involvement</a:t>
            </a:r>
            <a:endParaRPr lang="en-US" sz="1125" dirty="0"/>
          </a:p>
        </p:txBody>
      </p:sp>
      <p:sp>
        <p:nvSpPr>
          <p:cNvPr id="22" name="SK-12-text-21"/>
          <p:cNvSpPr/>
          <p:nvPr/>
        </p:nvSpPr>
        <p:spPr>
          <a:xfrm>
            <a:off x="6397823" y="4333875"/>
            <a:ext cx="5794177" cy="184249"/>
          </a:xfrm>
          <a:prstGeom prst="rect">
            <a:avLst/>
          </a:prstGeom>
          <a:noFill/>
          <a:ln/>
        </p:spPr>
        <p:txBody>
          <a:bodyPr vert="horz" wrap="none" lIns="0" tIns="0" rIns="0" bIns="0" rtlCol="0" anchor="ctr"/>
          <a:lstStyle/>
          <a:p>
            <a:pPr marL="0" indent="0">
              <a:lnSpc>
                <a:spcPts val="1451"/>
              </a:lnSpc>
              <a:buNone/>
            </a:pPr>
            <a:r>
              <a:rPr lang="en-US" sz="1125" dirty="0">
                <a:solidFill>
                  <a:srgbClr val="000000"/>
                </a:solidFill>
                <a:latin typeface="Noto Sans KR" pitchFamily="34" charset="0"/>
                <a:ea typeface="Noto Sans KR" pitchFamily="34" charset="-122"/>
                <a:cs typeface="Noto Sans KR" pitchFamily="34" charset="-120"/>
              </a:rPr>
              <a:t>Nystagmus that reverses direction with gaze — central, never peripheral</a:t>
            </a:r>
            <a:endParaRPr lang="en-US" sz="1125" dirty="0"/>
          </a:p>
        </p:txBody>
      </p:sp>
      <p:sp>
        <p:nvSpPr>
          <p:cNvPr id="23" name="SK-12-text-22"/>
          <p:cNvSpPr/>
          <p:nvPr/>
        </p:nvSpPr>
        <p:spPr>
          <a:xfrm>
            <a:off x="962025" y="5105400"/>
            <a:ext cx="11229975" cy="184249"/>
          </a:xfrm>
          <a:prstGeom prst="rect">
            <a:avLst/>
          </a:prstGeom>
          <a:noFill/>
          <a:ln/>
        </p:spPr>
        <p:txBody>
          <a:bodyPr vert="horz" wrap="none" lIns="0" tIns="0" rIns="0" bIns="0" rtlCol="0" anchor="ctr"/>
          <a:lstStyle/>
          <a:p>
            <a:pPr marL="0" indent="0">
              <a:lnSpc>
                <a:spcPts val="1451"/>
              </a:lnSpc>
              <a:buNone/>
            </a:pPr>
            <a:r>
              <a:rPr lang="en-US" sz="1125" dirty="0">
                <a:solidFill>
                  <a:srgbClr val="000000"/>
                </a:solidFill>
                <a:latin typeface="Noto Sans KR" pitchFamily="34" charset="0"/>
                <a:ea typeface="Noto Sans KR" pitchFamily="34" charset="-122"/>
                <a:cs typeface="Noto Sans KR" pitchFamily="34" charset="-120"/>
              </a:rPr>
              <a:t>Difficulty swallowing or slurred speech — posterior circulation stroke</a:t>
            </a:r>
            <a:endParaRPr lang="en-US" sz="1125" dirty="0"/>
          </a:p>
        </p:txBody>
      </p:sp>
      <p:sp>
        <p:nvSpPr>
          <p:cNvPr id="24" name="SK-12-text-23"/>
          <p:cNvSpPr/>
          <p:nvPr/>
        </p:nvSpPr>
        <p:spPr>
          <a:xfrm>
            <a:off x="6562725" y="5076825"/>
            <a:ext cx="5584478" cy="368498"/>
          </a:xfrm>
          <a:prstGeom prst="rect">
            <a:avLst/>
          </a:prstGeom>
          <a:noFill/>
          <a:ln/>
        </p:spPr>
        <p:txBody>
          <a:bodyPr vert="horz" wrap="none" lIns="0" tIns="0" rIns="0" bIns="0" rtlCol="0" anchor="ctr"/>
          <a:lstStyle/>
          <a:p>
            <a:pPr marL="0" indent="0">
              <a:lnSpc>
                <a:spcPts val="1451"/>
              </a:lnSpc>
              <a:buNone/>
            </a:pPr>
            <a:r>
              <a:rPr lang="en-US" sz="1125" dirty="0">
                <a:solidFill>
                  <a:srgbClr val="000000"/>
                </a:solidFill>
                <a:latin typeface="Noto Sans KR" pitchFamily="34" charset="0"/>
                <a:ea typeface="Noto Sans KR" pitchFamily="34" charset="-122"/>
                <a:cs typeface="Noto Sans KR" pitchFamily="34" charset="-120"/>
              </a:rPr>
              <a:t>Persistent, non-fatiguing nystagmus = central cause; BPPV nystagmus
always fatigues</a:t>
            </a:r>
            <a:endParaRPr lang="en-US" sz="1125" dirty="0"/>
          </a:p>
        </p:txBody>
      </p:sp>
      <p:sp>
        <p:nvSpPr>
          <p:cNvPr id="25" name="SK-12-text-24"/>
          <p:cNvSpPr/>
          <p:nvPr/>
        </p:nvSpPr>
        <p:spPr>
          <a:xfrm>
            <a:off x="10020300" y="5886450"/>
            <a:ext cx="1885950" cy="516136"/>
          </a:xfrm>
          <a:prstGeom prst="rect">
            <a:avLst/>
          </a:prstGeom>
          <a:noFill/>
          <a:ln/>
        </p:spPr>
        <p:txBody>
          <a:bodyPr vert="horz" wrap="none" lIns="0" tIns="0" rIns="0" bIns="0" rtlCol="0" anchor="ctr"/>
          <a:lstStyle/>
          <a:p>
            <a:pPr marL="0" indent="0" algn="ctr">
              <a:lnSpc>
                <a:spcPts val="1354"/>
              </a:lnSpc>
              <a:buNone/>
            </a:pPr>
            <a:r>
              <a:rPr lang="en-US" sz="1050" b="1" dirty="0">
                <a:solidFill>
                  <a:srgbClr val="595959"/>
                </a:solidFill>
                <a:latin typeface="Noto Sans KR" pitchFamily="34" charset="0"/>
                <a:ea typeface="Noto Sans KR" pitchFamily="34" charset="-122"/>
                <a:cs typeface="Noto Sans KR" pitchFamily="34" charset="-120"/>
              </a:rPr>
              <a:t>Normal HIT + direction-
changing nystagmus =
CENTRAL = urgent referral</a:t>
            </a:r>
            <a:endParaRPr lang="en-US" sz="1050" dirty="0"/>
          </a:p>
        </p:txBody>
      </p:sp>
      <p:sp>
        <p:nvSpPr>
          <p:cNvPr id="26" name="SK-12-text-25"/>
          <p:cNvSpPr/>
          <p:nvPr/>
        </p:nvSpPr>
        <p:spPr>
          <a:xfrm>
            <a:off x="10982325" y="5610225"/>
            <a:ext cx="838200" cy="185291"/>
          </a:xfrm>
          <a:prstGeom prst="rect">
            <a:avLst/>
          </a:prstGeom>
          <a:noFill/>
          <a:ln/>
        </p:spPr>
        <p:txBody>
          <a:bodyPr vert="horz" wrap="none" lIns="0" tIns="0" rIns="0" bIns="0" rtlCol="0" anchor="ctr"/>
          <a:lstStyle/>
          <a:p>
            <a:pPr marL="0" indent="0" algn="ctr">
              <a:lnSpc>
                <a:spcPts val="1460"/>
              </a:lnSpc>
              <a:buNone/>
            </a:pPr>
            <a:r>
              <a:rPr lang="en-US" sz="1050" b="1" dirty="0">
                <a:solidFill>
                  <a:srgbClr val="FFFFFF"/>
                </a:solidFill>
                <a:latin typeface="Noto Sans KR" pitchFamily="34" charset="0"/>
                <a:ea typeface="Noto Sans KR" pitchFamily="34" charset="-122"/>
                <a:cs typeface="Noto Sans KR" pitchFamily="34" charset="-120"/>
              </a:rPr>
              <a:t>AKT Pearl</a:t>
            </a:r>
            <a:endParaRPr lang="en-US" sz="1050" dirty="0"/>
          </a:p>
        </p:txBody>
      </p:sp>
      <p:sp>
        <p:nvSpPr>
          <p:cNvPr id="27" name="SK-12-text-26"/>
          <p:cNvSpPr/>
          <p:nvPr/>
        </p:nvSpPr>
        <p:spPr>
          <a:xfrm>
            <a:off x="11325225" y="6638925"/>
            <a:ext cx="576263" cy="161925"/>
          </a:xfrm>
          <a:prstGeom prst="rect">
            <a:avLst/>
          </a:prstGeom>
          <a:noFill/>
          <a:ln/>
        </p:spPr>
        <p:txBody>
          <a:bodyPr vert="horz" wrap="none" lIns="0" tIns="0" rIns="0" bIns="0" rtlCol="0" anchor="ctr"/>
          <a:lstStyle/>
          <a:p>
            <a:pPr marL="0" indent="0" algn="r">
              <a:lnSpc>
                <a:spcPts val="1275"/>
              </a:lnSpc>
              <a:buNone/>
            </a:pPr>
            <a:r>
              <a:rPr lang="en-US" sz="1275" dirty="0">
                <a:solidFill>
                  <a:srgbClr val="595959"/>
                </a:solidFill>
                <a:latin typeface="Noto Sans KR" pitchFamily="34" charset="0"/>
                <a:ea typeface="Noto Sans KR" pitchFamily="34" charset="-122"/>
                <a:cs typeface="Noto Sans KR" pitchFamily="34" charset="-120"/>
              </a:rPr>
              <a:t>12 / 14</a:t>
            </a:r>
            <a:endParaRPr lang="en-US" sz="1275" dirty="0"/>
          </a:p>
        </p:txBody>
      </p:sp>
      <p:sp>
        <p:nvSpPr>
          <p:cNvPr id="28" name="SK-12-text-27"/>
          <p:cNvSpPr/>
          <p:nvPr/>
        </p:nvSpPr>
        <p:spPr>
          <a:xfrm>
            <a:off x="352425" y="6638925"/>
            <a:ext cx="4080510" cy="161925"/>
          </a:xfrm>
          <a:prstGeom prst="rect">
            <a:avLst/>
          </a:prstGeom>
          <a:noFill/>
          <a:ln/>
        </p:spPr>
        <p:txBody>
          <a:bodyPr vert="horz" wrap="none" lIns="0" tIns="0" rIns="0" bIns="0" rtlCol="0" anchor="ctr"/>
          <a:lstStyle/>
          <a:p>
            <a:pPr marL="0" indent="0">
              <a:lnSpc>
                <a:spcPts val="1275"/>
              </a:lnSpc>
              <a:buNone/>
            </a:pPr>
            <a:r>
              <a:rPr lang="en-US" sz="1275" dirty="0">
                <a:solidFill>
                  <a:srgbClr val="595959"/>
                </a:solidFill>
                <a:latin typeface="Noto Sans KR" pitchFamily="34" charset="0"/>
                <a:ea typeface="Noto Sans KR" pitchFamily="34" charset="-122"/>
                <a:cs typeface="Noto Sans KR" pitchFamily="34" charset="-120"/>
              </a:rPr>
              <a:t>www.bradfordvts.co.uk</a:t>
            </a:r>
            <a:endParaRPr lang="en-US" sz="1275" dirty="0"/>
          </a:p>
        </p:txBody>
      </p:sp>
      <p:sp>
        <p:nvSpPr>
          <p:cNvPr id="29" name="SK-12-text-28"/>
          <p:cNvSpPr/>
          <p:nvPr/>
        </p:nvSpPr>
        <p:spPr>
          <a:xfrm>
            <a:off x="2041624" y="6362700"/>
            <a:ext cx="8308628" cy="137220"/>
          </a:xfrm>
          <a:prstGeom prst="rect">
            <a:avLst/>
          </a:prstGeom>
          <a:noFill/>
          <a:ln/>
        </p:spPr>
        <p:txBody>
          <a:bodyPr vert="horz" wrap="none" lIns="0" tIns="0" rIns="0" bIns="0" rtlCol="0" anchor="ctr"/>
          <a:lstStyle/>
          <a:p>
            <a:pPr marL="0" indent="0" algn="ctr">
              <a:lnSpc>
                <a:spcPts val="1080"/>
              </a:lnSpc>
              <a:buNone/>
            </a:pPr>
            <a:r>
              <a:rPr lang="en-US" sz="900" i="1" dirty="0">
                <a:solidFill>
                  <a:srgbClr val="2B3240"/>
                </a:solidFill>
                <a:latin typeface="Noto Sans KR" pitchFamily="34" charset="0"/>
                <a:ea typeface="Noto Sans KR" pitchFamily="34" charset="-122"/>
                <a:cs typeface="Noto Sans KR" pitchFamily="34" charset="-120"/>
              </a:rPr>
              <a:t>'A normal head impulse test in acute continuous vertigo is counterintuitively the dangerous finding — it suggests central pathology.'</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11265396" y="4210794"/>
            <a:ext cx="353467" cy="342900"/>
          </a:xfrm>
          <a:prstGeom prst="rect">
            <a:avLst/>
          </a:prstGeom>
        </p:spPr>
      </p:pic>
      <p:pic>
        <p:nvPicPr>
          <p:cNvPr id="4" name="SK-13-img-3" descr="preencoded.png"/>
          <p:cNvPicPr>
            <a:picLocks noChangeAspect="1"/>
          </p:cNvPicPr>
          <p:nvPr/>
        </p:nvPicPr>
        <p:blipFill>
          <a:blip r:embed="rId5"/>
          <a:stretch>
            <a:fillRect/>
          </a:stretch>
        </p:blipFill>
        <p:spPr>
          <a:xfrm>
            <a:off x="6315373" y="4245025"/>
            <a:ext cx="292596" cy="294829"/>
          </a:xfrm>
          <a:prstGeom prst="rect">
            <a:avLst/>
          </a:prstGeom>
        </p:spPr>
      </p:pic>
      <p:pic>
        <p:nvPicPr>
          <p:cNvPr id="5" name="SK-13-img-4" descr="preencoded.png"/>
          <p:cNvPicPr>
            <a:picLocks noChangeAspect="1"/>
          </p:cNvPicPr>
          <p:nvPr/>
        </p:nvPicPr>
        <p:blipFill>
          <a:blip r:embed="rId6"/>
          <a:stretch>
            <a:fillRect/>
          </a:stretch>
        </p:blipFill>
        <p:spPr>
          <a:xfrm>
            <a:off x="5498455" y="4224486"/>
            <a:ext cx="365671" cy="315367"/>
          </a:xfrm>
          <a:prstGeom prst="rect">
            <a:avLst/>
          </a:prstGeom>
        </p:spPr>
      </p:pic>
      <p:pic>
        <p:nvPicPr>
          <p:cNvPr id="6" name="SK-13-img-5" descr="preencoded.png"/>
          <p:cNvPicPr>
            <a:picLocks noChangeAspect="1"/>
          </p:cNvPicPr>
          <p:nvPr/>
        </p:nvPicPr>
        <p:blipFill>
          <a:blip r:embed="rId7"/>
          <a:stretch>
            <a:fillRect/>
          </a:stretch>
        </p:blipFill>
        <p:spPr>
          <a:xfrm>
            <a:off x="560784" y="4245025"/>
            <a:ext cx="292596" cy="294829"/>
          </a:xfrm>
          <a:prstGeom prst="rect">
            <a:avLst/>
          </a:prstGeom>
        </p:spPr>
      </p:pic>
      <p:pic>
        <p:nvPicPr>
          <p:cNvPr id="7" name="SK-13-img-6" descr="preencoded.png"/>
          <p:cNvPicPr>
            <a:picLocks noChangeAspect="1"/>
          </p:cNvPicPr>
          <p:nvPr/>
        </p:nvPicPr>
        <p:blipFill>
          <a:blip r:embed="rId8"/>
          <a:stretch>
            <a:fillRect/>
          </a:stretch>
        </p:blipFill>
        <p:spPr>
          <a:xfrm>
            <a:off x="11253192" y="1721346"/>
            <a:ext cx="377875" cy="377130"/>
          </a:xfrm>
          <a:prstGeom prst="rect">
            <a:avLst/>
          </a:prstGeom>
        </p:spPr>
      </p:pic>
      <p:pic>
        <p:nvPicPr>
          <p:cNvPr id="8" name="SK-13-img-7" descr="preencoded.png"/>
          <p:cNvPicPr>
            <a:picLocks noChangeAspect="1"/>
          </p:cNvPicPr>
          <p:nvPr/>
        </p:nvPicPr>
        <p:blipFill>
          <a:blip r:embed="rId9"/>
          <a:stretch>
            <a:fillRect/>
          </a:stretch>
        </p:blipFill>
        <p:spPr>
          <a:xfrm>
            <a:off x="6315373" y="1762423"/>
            <a:ext cx="292596" cy="287982"/>
          </a:xfrm>
          <a:prstGeom prst="rect">
            <a:avLst/>
          </a:prstGeom>
        </p:spPr>
      </p:pic>
      <p:pic>
        <p:nvPicPr>
          <p:cNvPr id="9" name="SK-13-img-8" descr="preencoded.png"/>
          <p:cNvPicPr>
            <a:picLocks noChangeAspect="1"/>
          </p:cNvPicPr>
          <p:nvPr/>
        </p:nvPicPr>
        <p:blipFill>
          <a:blip r:embed="rId10"/>
          <a:stretch>
            <a:fillRect/>
          </a:stretch>
        </p:blipFill>
        <p:spPr>
          <a:xfrm>
            <a:off x="5510659" y="1728192"/>
            <a:ext cx="353467" cy="370284"/>
          </a:xfrm>
          <a:prstGeom prst="rect">
            <a:avLst/>
          </a:prstGeom>
        </p:spPr>
      </p:pic>
      <p:pic>
        <p:nvPicPr>
          <p:cNvPr id="10" name="SK-13-img-9" descr="preencoded.png"/>
          <p:cNvPicPr>
            <a:picLocks noChangeAspect="1"/>
          </p:cNvPicPr>
          <p:nvPr/>
        </p:nvPicPr>
        <p:blipFill>
          <a:blip r:embed="rId11"/>
          <a:stretch>
            <a:fillRect/>
          </a:stretch>
        </p:blipFill>
        <p:spPr>
          <a:xfrm>
            <a:off x="572988" y="1762423"/>
            <a:ext cx="280392" cy="287982"/>
          </a:xfrm>
          <a:prstGeom prst="rect">
            <a:avLst/>
          </a:prstGeom>
        </p:spPr>
      </p:pic>
      <p:sp>
        <p:nvSpPr>
          <p:cNvPr id="11" name="SK-13-text-10"/>
          <p:cNvSpPr/>
          <p:nvPr/>
        </p:nvSpPr>
        <p:spPr>
          <a:xfrm>
            <a:off x="466725" y="609600"/>
            <a:ext cx="10287000" cy="480120"/>
          </a:xfrm>
          <a:prstGeom prst="rect">
            <a:avLst/>
          </a:prstGeom>
          <a:noFill/>
          <a:ln/>
        </p:spPr>
        <p:txBody>
          <a:bodyPr vert="horz" wrap="none" lIns="0" tIns="0" rIns="0" bIns="0" rtlCol="0" anchor="ctr"/>
          <a:lstStyle/>
          <a:p>
            <a:pPr marL="0" indent="0">
              <a:lnSpc>
                <a:spcPts val="3780"/>
              </a:lnSpc>
              <a:buNone/>
            </a:pPr>
            <a:r>
              <a:rPr lang="en-US" sz="3375" b="1" dirty="0">
                <a:solidFill>
                  <a:srgbClr val="2C3E50"/>
                </a:solidFill>
                <a:latin typeface="Noto Sans KR" pitchFamily="34" charset="0"/>
                <a:ea typeface="Noto Sans KR" pitchFamily="34" charset="-122"/>
                <a:cs typeface="Noto Sans KR" pitchFamily="34" charset="-120"/>
              </a:rPr>
              <a:t>Quick Recall Summary</a:t>
            </a:r>
            <a:endParaRPr lang="en-US" sz="3375" dirty="0"/>
          </a:p>
        </p:txBody>
      </p:sp>
      <p:sp>
        <p:nvSpPr>
          <p:cNvPr id="12" name="SK-13-text-11"/>
          <p:cNvSpPr/>
          <p:nvPr/>
        </p:nvSpPr>
        <p:spPr>
          <a:xfrm>
            <a:off x="962025" y="1771650"/>
            <a:ext cx="1188720" cy="297210"/>
          </a:xfrm>
          <a:prstGeom prst="rect">
            <a:avLst/>
          </a:prstGeom>
          <a:noFill/>
          <a:ln/>
        </p:spPr>
        <p:txBody>
          <a:bodyPr vert="horz" wrap="none" lIns="0" tIns="0" rIns="0" bIns="0" rtlCol="0" anchor="ctr"/>
          <a:lstStyle/>
          <a:p>
            <a:pPr marL="0" indent="0">
              <a:lnSpc>
                <a:spcPts val="2340"/>
              </a:lnSpc>
              <a:buNone/>
            </a:pPr>
            <a:r>
              <a:rPr lang="en-US" sz="1950" b="1" dirty="0">
                <a:solidFill>
                  <a:srgbClr val="212F3D"/>
                </a:solidFill>
                <a:latin typeface="Noto Sans KR" pitchFamily="34" charset="0"/>
                <a:ea typeface="Noto Sans KR" pitchFamily="34" charset="-122"/>
                <a:cs typeface="Noto Sans KR" pitchFamily="34" charset="-120"/>
              </a:rPr>
              <a:t>BPPV</a:t>
            </a:r>
            <a:endParaRPr lang="en-US" sz="1950" dirty="0"/>
          </a:p>
        </p:txBody>
      </p:sp>
      <p:sp>
        <p:nvSpPr>
          <p:cNvPr id="13" name="SK-13-text-12"/>
          <p:cNvSpPr/>
          <p:nvPr/>
        </p:nvSpPr>
        <p:spPr>
          <a:xfrm>
            <a:off x="962025" y="4238625"/>
            <a:ext cx="5052060" cy="297210"/>
          </a:xfrm>
          <a:prstGeom prst="rect">
            <a:avLst/>
          </a:prstGeom>
          <a:noFill/>
          <a:ln/>
        </p:spPr>
        <p:txBody>
          <a:bodyPr vert="horz" wrap="none" lIns="0" tIns="0" rIns="0" bIns="0" rtlCol="0" anchor="ctr"/>
          <a:lstStyle/>
          <a:p>
            <a:pPr marL="0" indent="0">
              <a:lnSpc>
                <a:spcPts val="2340"/>
              </a:lnSpc>
              <a:buNone/>
            </a:pPr>
            <a:r>
              <a:rPr lang="en-US" sz="1950" b="1" dirty="0">
                <a:solidFill>
                  <a:srgbClr val="212F3D"/>
                </a:solidFill>
                <a:latin typeface="Noto Sans KR" pitchFamily="34" charset="0"/>
                <a:ea typeface="Noto Sans KR" pitchFamily="34" charset="-122"/>
                <a:cs typeface="Noto Sans KR" pitchFamily="34" charset="-120"/>
              </a:rPr>
              <a:t>Ménière's Disease</a:t>
            </a:r>
            <a:endParaRPr lang="en-US" sz="1950" dirty="0"/>
          </a:p>
        </p:txBody>
      </p:sp>
      <p:sp>
        <p:nvSpPr>
          <p:cNvPr id="14" name="SK-13-text-13"/>
          <p:cNvSpPr/>
          <p:nvPr/>
        </p:nvSpPr>
        <p:spPr>
          <a:xfrm>
            <a:off x="6686550" y="1771650"/>
            <a:ext cx="5505450" cy="297210"/>
          </a:xfrm>
          <a:prstGeom prst="rect">
            <a:avLst/>
          </a:prstGeom>
          <a:noFill/>
          <a:ln/>
        </p:spPr>
        <p:txBody>
          <a:bodyPr vert="horz" wrap="none" lIns="0" tIns="0" rIns="0" bIns="0" rtlCol="0" anchor="ctr"/>
          <a:lstStyle/>
          <a:p>
            <a:pPr marL="0" indent="0">
              <a:lnSpc>
                <a:spcPts val="2340"/>
              </a:lnSpc>
              <a:buNone/>
            </a:pPr>
            <a:r>
              <a:rPr lang="en-US" sz="1950" b="1" dirty="0">
                <a:solidFill>
                  <a:srgbClr val="212F3D"/>
                </a:solidFill>
                <a:latin typeface="Noto Sans KR" pitchFamily="34" charset="0"/>
                <a:ea typeface="Noto Sans KR" pitchFamily="34" charset="-122"/>
                <a:cs typeface="Noto Sans KR" pitchFamily="34" charset="-120"/>
              </a:rPr>
              <a:t>Vestibular Neuronitis</a:t>
            </a:r>
            <a:endParaRPr lang="en-US" sz="1950" dirty="0"/>
          </a:p>
        </p:txBody>
      </p:sp>
      <p:sp>
        <p:nvSpPr>
          <p:cNvPr id="15" name="SK-13-text-14"/>
          <p:cNvSpPr/>
          <p:nvPr/>
        </p:nvSpPr>
        <p:spPr>
          <a:xfrm>
            <a:off x="6686550" y="4238625"/>
            <a:ext cx="5505450" cy="297210"/>
          </a:xfrm>
          <a:prstGeom prst="rect">
            <a:avLst/>
          </a:prstGeom>
          <a:noFill/>
          <a:ln/>
        </p:spPr>
        <p:txBody>
          <a:bodyPr vert="horz" wrap="none" lIns="0" tIns="0" rIns="0" bIns="0" rtlCol="0" anchor="ctr"/>
          <a:lstStyle/>
          <a:p>
            <a:pPr marL="0" indent="0">
              <a:lnSpc>
                <a:spcPts val="2340"/>
              </a:lnSpc>
              <a:buNone/>
            </a:pPr>
            <a:r>
              <a:rPr lang="en-US" sz="1950" b="1" dirty="0">
                <a:solidFill>
                  <a:srgbClr val="212F3D"/>
                </a:solidFill>
                <a:latin typeface="Noto Sans KR" pitchFamily="34" charset="0"/>
                <a:ea typeface="Noto Sans KR" pitchFamily="34" charset="-122"/>
                <a:cs typeface="Noto Sans KR" pitchFamily="34" charset="-120"/>
              </a:rPr>
              <a:t>Central — Red Flags</a:t>
            </a:r>
            <a:endParaRPr lang="en-US" sz="1950" dirty="0"/>
          </a:p>
        </p:txBody>
      </p:sp>
      <p:sp>
        <p:nvSpPr>
          <p:cNvPr id="16" name="SK-13-text-15"/>
          <p:cNvSpPr/>
          <p:nvPr/>
        </p:nvSpPr>
        <p:spPr>
          <a:xfrm>
            <a:off x="466725" y="95250"/>
            <a:ext cx="6835140" cy="219075"/>
          </a:xfrm>
          <a:prstGeom prst="rect">
            <a:avLst/>
          </a:prstGeom>
          <a:noFill/>
          <a:ln/>
        </p:spPr>
        <p:txBody>
          <a:bodyPr vert="horz" wrap="none" lIns="0" tIns="0" rIns="0" bIns="0" rtlCol="0" anchor="ctr"/>
          <a:lstStyle/>
          <a:p>
            <a:pPr marL="0" indent="0">
              <a:lnSpc>
                <a:spcPts val="1725"/>
              </a:lnSpc>
              <a:buNone/>
            </a:pPr>
            <a:r>
              <a:rPr lang="en-US" sz="1725" b="1" dirty="0">
                <a:solidFill>
                  <a:srgbClr val="FFFFFF"/>
                </a:solidFill>
                <a:latin typeface="Noto Sans KR" pitchFamily="34" charset="0"/>
                <a:ea typeface="Noto Sans KR" pitchFamily="34" charset="-122"/>
                <a:cs typeface="Noto Sans KR" pitchFamily="34" charset="-120"/>
              </a:rPr>
              <a:t>BRADFORD VTS TEACHING DECK</a:t>
            </a:r>
            <a:endParaRPr lang="en-US" sz="1725" dirty="0"/>
          </a:p>
        </p:txBody>
      </p:sp>
      <p:sp>
        <p:nvSpPr>
          <p:cNvPr id="17" name="SK-13-text-16"/>
          <p:cNvSpPr/>
          <p:nvPr/>
        </p:nvSpPr>
        <p:spPr>
          <a:xfrm>
            <a:off x="962025" y="1200150"/>
            <a:ext cx="10252710" cy="280392"/>
          </a:xfrm>
          <a:prstGeom prst="rect">
            <a:avLst/>
          </a:prstGeom>
          <a:noFill/>
          <a:ln/>
        </p:spPr>
        <p:txBody>
          <a:bodyPr vert="horz" wrap="none" lIns="0" tIns="0" rIns="0" bIns="0" rtlCol="0" anchor="ctr"/>
          <a:lstStyle/>
          <a:p>
            <a:pPr marL="0" indent="0">
              <a:lnSpc>
                <a:spcPts val="2208"/>
              </a:lnSpc>
              <a:buNone/>
            </a:pPr>
            <a:r>
              <a:rPr lang="en-US" sz="1725" dirty="0">
                <a:solidFill>
                  <a:srgbClr val="787878"/>
                </a:solidFill>
                <a:latin typeface="Noto Sans KR" pitchFamily="34" charset="0"/>
                <a:ea typeface="Noto Sans KR" pitchFamily="34" charset="-122"/>
                <a:cs typeface="Noto Sans KR" pitchFamily="34" charset="-120"/>
              </a:rPr>
              <a:t>Four conditions — key facts at a glance</a:t>
            </a:r>
            <a:endParaRPr lang="en-US" sz="1725" dirty="0"/>
          </a:p>
        </p:txBody>
      </p:sp>
      <p:sp>
        <p:nvSpPr>
          <p:cNvPr id="18" name="SK-13-text-17"/>
          <p:cNvSpPr/>
          <p:nvPr/>
        </p:nvSpPr>
        <p:spPr>
          <a:xfrm>
            <a:off x="714375" y="2143125"/>
            <a:ext cx="5039618" cy="1609130"/>
          </a:xfrm>
          <a:prstGeom prst="rect">
            <a:avLst/>
          </a:prstGeom>
          <a:noFill/>
          <a:ln/>
        </p:spPr>
        <p:txBody>
          <a:bodyPr vert="horz" wrap="none" lIns="0" tIns="0" rIns="0" bIns="0" rtlCol="0" anchor="ctr"/>
          <a:lstStyle/>
          <a:p>
            <a:pPr marL="0" indent="0">
              <a:lnSpc>
                <a:spcPts val="2112"/>
              </a:lnSpc>
              <a:buNone/>
            </a:pPr>
            <a:r>
              <a:rPr lang="en-US" sz="1650" dirty="0">
                <a:solidFill>
                  <a:srgbClr val="212F3D"/>
                </a:solidFill>
                <a:latin typeface="Noto Sans KR" pitchFamily="34" charset="0"/>
                <a:ea typeface="Noto Sans KR" pitchFamily="34" charset="-122"/>
                <a:cs typeface="Noto Sans KR" pitchFamily="34" charset="-120"/>
              </a:rPr>
              <a:t>- Positional, brief (seconds to 2 min)
- Dix-Hallpike: upbeat torsional nystagmus,
5-20 sec latency, fatigable
- Treatment: Epley manoeuvre
- Home: Brandt-Daroff exercises
- ❌ No betahistine</a:t>
            </a:r>
            <a:endParaRPr lang="en-US" sz="1650" dirty="0"/>
          </a:p>
        </p:txBody>
      </p:sp>
      <p:sp>
        <p:nvSpPr>
          <p:cNvPr id="19" name="SK-13-text-18"/>
          <p:cNvSpPr/>
          <p:nvPr/>
        </p:nvSpPr>
        <p:spPr>
          <a:xfrm>
            <a:off x="714375" y="4629150"/>
            <a:ext cx="5972175" cy="1340941"/>
          </a:xfrm>
          <a:prstGeom prst="rect">
            <a:avLst/>
          </a:prstGeom>
          <a:noFill/>
          <a:ln/>
        </p:spPr>
        <p:txBody>
          <a:bodyPr vert="horz" wrap="none" lIns="0" tIns="0" rIns="0" bIns="0" rtlCol="0" anchor="ctr"/>
          <a:lstStyle/>
          <a:p>
            <a:pPr marL="0" indent="0">
              <a:lnSpc>
                <a:spcPts val="2112"/>
              </a:lnSpc>
              <a:buNone/>
            </a:pPr>
            <a:r>
              <a:rPr lang="en-US" sz="1650" dirty="0">
                <a:solidFill>
                  <a:srgbClr val="212F3D"/>
                </a:solidFill>
                <a:latin typeface="Noto Sans KR" pitchFamily="34" charset="0"/>
                <a:ea typeface="Noto Sans KR" pitchFamily="34" charset="-122"/>
                <a:cs typeface="Noto Sans KR" pitchFamily="34" charset="-120"/>
              </a:rPr>
              <a:t>- Triad: episodic vertigo + unilateral SNHL + tinnitus
- Attacks: 20 min - 24 hours
- Betahistine 16 mg tds — Ménière's ONLY
- Low-salt diet; audiogram
- Refer all confirmed cases to ENT</a:t>
            </a:r>
            <a:endParaRPr lang="en-US" sz="1650" dirty="0"/>
          </a:p>
        </p:txBody>
      </p:sp>
      <p:sp>
        <p:nvSpPr>
          <p:cNvPr id="20" name="SK-13-text-19"/>
          <p:cNvSpPr/>
          <p:nvPr/>
        </p:nvSpPr>
        <p:spPr>
          <a:xfrm>
            <a:off x="6448425" y="2143125"/>
            <a:ext cx="4096643" cy="1609130"/>
          </a:xfrm>
          <a:prstGeom prst="rect">
            <a:avLst/>
          </a:prstGeom>
          <a:noFill/>
          <a:ln/>
        </p:spPr>
        <p:txBody>
          <a:bodyPr vert="horz" wrap="none" lIns="0" tIns="0" rIns="0" bIns="0" rtlCol="0" anchor="ctr"/>
          <a:lstStyle/>
          <a:p>
            <a:pPr marL="0" indent="0">
              <a:lnSpc>
                <a:spcPts val="2112"/>
              </a:lnSpc>
              <a:buNone/>
            </a:pPr>
            <a:r>
              <a:rPr lang="en-US" sz="1650" dirty="0">
                <a:solidFill>
                  <a:srgbClr val="212F3D"/>
                </a:solidFill>
                <a:latin typeface="Noto Sans KR" pitchFamily="34" charset="0"/>
                <a:ea typeface="Noto Sans KR" pitchFamily="34" charset="-122"/>
                <a:cs typeface="Noto Sans KR" pitchFamily="34" charset="-120"/>
              </a:rPr>
              <a:t>- Acute severe vertigo — post-viral
- Acute severe vertigo — post-viral
- No hearing loss, no tinnitus
- HIT positive (corrective saccade)
- Prochlorperazine: 3-5 days ONLY
- Vestibular rehab speeds recovery</a:t>
            </a:r>
            <a:endParaRPr lang="en-US" sz="1650" dirty="0"/>
          </a:p>
        </p:txBody>
      </p:sp>
      <p:sp>
        <p:nvSpPr>
          <p:cNvPr id="21" name="SK-13-text-20"/>
          <p:cNvSpPr/>
          <p:nvPr/>
        </p:nvSpPr>
        <p:spPr>
          <a:xfrm>
            <a:off x="6439793" y="4629150"/>
            <a:ext cx="5752058" cy="1340941"/>
          </a:xfrm>
          <a:prstGeom prst="rect">
            <a:avLst/>
          </a:prstGeom>
          <a:noFill/>
          <a:ln/>
        </p:spPr>
        <p:txBody>
          <a:bodyPr vert="horz" wrap="none" lIns="0" tIns="0" rIns="0" bIns="0" rtlCol="0" anchor="ctr"/>
          <a:lstStyle/>
          <a:p>
            <a:pPr marL="0" indent="0">
              <a:lnSpc>
                <a:spcPts val="2112"/>
              </a:lnSpc>
              <a:buNone/>
            </a:pPr>
            <a:r>
              <a:rPr lang="en-US" sz="1650" dirty="0">
                <a:solidFill>
                  <a:srgbClr val="212F3D"/>
                </a:solidFill>
                <a:latin typeface="Noto Sans KR" pitchFamily="34" charset="0"/>
                <a:ea typeface="Noto Sans KR" pitchFamily="34" charset="-122"/>
                <a:cs typeface="Noto Sans KR" pitchFamily="34" charset="-120"/>
              </a:rPr>
              <a:t>- Headache, diplopia, dysarthria, ataxia
- HINTS: normal HIT = central (⚠️ counterintuitive)
- Direction-changing nystagmus
- Skew deviation = central
- Urgent CT/MRI + specialist referral</a:t>
            </a:r>
            <a:endParaRPr lang="en-US" sz="1650" dirty="0"/>
          </a:p>
        </p:txBody>
      </p:sp>
      <p:sp>
        <p:nvSpPr>
          <p:cNvPr id="22" name="SK-13-text-21"/>
          <p:cNvSpPr/>
          <p:nvPr/>
        </p:nvSpPr>
        <p:spPr>
          <a:xfrm>
            <a:off x="413742" y="6267450"/>
            <a:ext cx="1162943" cy="204043"/>
          </a:xfrm>
          <a:prstGeom prst="rect">
            <a:avLst/>
          </a:prstGeom>
          <a:noFill/>
          <a:ln/>
        </p:spPr>
        <p:txBody>
          <a:bodyPr vert="horz" wrap="none" lIns="0" tIns="0" rIns="0" bIns="0" rtlCol="0" anchor="ctr"/>
          <a:lstStyle/>
          <a:p>
            <a:pPr marL="0" indent="0" algn="ctr">
              <a:lnSpc>
                <a:spcPts val="1607"/>
              </a:lnSpc>
              <a:buNone/>
            </a:pPr>
            <a:r>
              <a:rPr lang="en-US" sz="1350" b="1" dirty="0">
                <a:solidFill>
                  <a:srgbClr val="FFFFFF"/>
                </a:solidFill>
                <a:latin typeface="Noto Sans KR" pitchFamily="34" charset="0"/>
                <a:ea typeface="Noto Sans KR" pitchFamily="34" charset="-122"/>
                <a:cs typeface="Noto Sans KR" pitchFamily="34" charset="-120"/>
              </a:rPr>
              <a:t>AKT PEARL</a:t>
            </a:r>
            <a:endParaRPr lang="en-US" sz="1350" dirty="0"/>
          </a:p>
        </p:txBody>
      </p:sp>
      <p:sp>
        <p:nvSpPr>
          <p:cNvPr id="23" name="SK-13-text-22"/>
          <p:cNvSpPr/>
          <p:nvPr/>
        </p:nvSpPr>
        <p:spPr>
          <a:xfrm>
            <a:off x="1033462" y="6267450"/>
            <a:ext cx="11158538" cy="207318"/>
          </a:xfrm>
          <a:prstGeom prst="rect">
            <a:avLst/>
          </a:prstGeom>
          <a:noFill/>
          <a:ln/>
        </p:spPr>
        <p:txBody>
          <a:bodyPr vert="horz" wrap="none" lIns="0" tIns="0" rIns="0" bIns="0" rtlCol="0" anchor="ctr"/>
          <a:lstStyle/>
          <a:p>
            <a:pPr marL="0" indent="0">
              <a:lnSpc>
                <a:spcPts val="1632"/>
              </a:lnSpc>
              <a:buNone/>
            </a:pPr>
            <a:r>
              <a:rPr lang="en-US" sz="1275" dirty="0">
                <a:solidFill>
                  <a:srgbClr val="212F3D"/>
                </a:solidFill>
                <a:latin typeface="Noto Sans KR" pitchFamily="34" charset="0"/>
                <a:ea typeface="Noto Sans KR" pitchFamily="34" charset="-122"/>
                <a:cs typeface="Noto Sans KR" pitchFamily="34" charset="-120"/>
              </a:rPr>
              <a:t>Betahistine = Ménière's only. Prochlorperazine &gt; 5 days = wrong answer. Normal HIT in acute vertigo = central red flag.</a:t>
            </a:r>
            <a:endParaRPr lang="en-US" sz="1275" dirty="0"/>
          </a:p>
        </p:txBody>
      </p:sp>
      <p:sp>
        <p:nvSpPr>
          <p:cNvPr id="24" name="SK-13-text-23"/>
          <p:cNvSpPr/>
          <p:nvPr/>
        </p:nvSpPr>
        <p:spPr>
          <a:xfrm>
            <a:off x="466725" y="6610350"/>
            <a:ext cx="3600450" cy="169962"/>
          </a:xfrm>
          <a:prstGeom prst="rect">
            <a:avLst/>
          </a:prstGeom>
          <a:noFill/>
          <a:ln/>
        </p:spPr>
        <p:txBody>
          <a:bodyPr vert="horz" wrap="none" lIns="0" tIns="0" rIns="0" bIns="0" rtlCol="0" anchor="ctr"/>
          <a:lstStyle/>
          <a:p>
            <a:pPr marL="0" indent="0">
              <a:lnSpc>
                <a:spcPts val="1339"/>
              </a:lnSpc>
              <a:buNone/>
            </a:pPr>
            <a:r>
              <a:rPr lang="en-US" sz="1125" dirty="0">
                <a:solidFill>
                  <a:srgbClr val="F77F00"/>
                </a:solidFill>
                <a:latin typeface="Noto Sans KR" pitchFamily="34" charset="0"/>
                <a:ea typeface="Noto Sans KR" pitchFamily="34" charset="-122"/>
                <a:cs typeface="Noto Sans KR" pitchFamily="34" charset="-120"/>
              </a:rPr>
              <a:t>www.bradfordvts.co.uk</a:t>
            </a:r>
            <a:endParaRPr lang="en-US" sz="1125" dirty="0"/>
          </a:p>
        </p:txBody>
      </p:sp>
      <p:sp>
        <p:nvSpPr>
          <p:cNvPr id="25" name="SK-13-text-24"/>
          <p:cNvSpPr/>
          <p:nvPr/>
        </p:nvSpPr>
        <p:spPr>
          <a:xfrm>
            <a:off x="11201400" y="6610350"/>
            <a:ext cx="597098" cy="169962"/>
          </a:xfrm>
          <a:prstGeom prst="rect">
            <a:avLst/>
          </a:prstGeom>
          <a:noFill/>
          <a:ln/>
        </p:spPr>
        <p:txBody>
          <a:bodyPr vert="horz" wrap="none" lIns="0" tIns="0" rIns="0" bIns="0" rtlCol="0" anchor="ctr"/>
          <a:lstStyle/>
          <a:p>
            <a:pPr marL="0" indent="0" algn="r">
              <a:lnSpc>
                <a:spcPts val="1339"/>
              </a:lnSpc>
              <a:buNone/>
            </a:pPr>
            <a:r>
              <a:rPr lang="en-US" sz="1125" dirty="0">
                <a:solidFill>
                  <a:srgbClr val="2C3E50"/>
                </a:solidFill>
                <a:latin typeface="Noto Sans KR" pitchFamily="34" charset="0"/>
                <a:ea typeface="Noto Sans KR" pitchFamily="34" charset="-122"/>
                <a:cs typeface="Noto Sans KR" pitchFamily="34" charset="-120"/>
              </a:rPr>
              <a:t>13 / 14</a:t>
            </a:r>
            <a:endParaRPr lang="en-US" sz="112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sp>
        <p:nvSpPr>
          <p:cNvPr id="3" name="SK-14-text-2"/>
          <p:cNvSpPr/>
          <p:nvPr/>
        </p:nvSpPr>
        <p:spPr>
          <a:xfrm>
            <a:off x="895350" y="733425"/>
            <a:ext cx="5029200" cy="502890"/>
          </a:xfrm>
          <a:prstGeom prst="rect">
            <a:avLst/>
          </a:prstGeom>
          <a:noFill/>
          <a:ln/>
        </p:spPr>
        <p:txBody>
          <a:bodyPr vert="horz" wrap="none" lIns="0" tIns="0" rIns="0" bIns="0" rtlCol="0" anchor="ctr"/>
          <a:lstStyle/>
          <a:p>
            <a:pPr marL="0" indent="0">
              <a:lnSpc>
                <a:spcPts val="3960"/>
              </a:lnSpc>
              <a:buNone/>
            </a:pPr>
            <a:r>
              <a:rPr lang="en-US" sz="3300" b="1" dirty="0">
                <a:solidFill>
                  <a:srgbClr val="384151"/>
                </a:solidFill>
              </a:rPr>
              <a:t>Disclaimer</a:t>
            </a:r>
            <a:endParaRPr lang="en-US" sz="3300" dirty="0"/>
          </a:p>
        </p:txBody>
      </p:sp>
      <p:sp>
        <p:nvSpPr>
          <p:cNvPr id="4" name="SK-14-text-3"/>
          <p:cNvSpPr/>
          <p:nvPr/>
        </p:nvSpPr>
        <p:spPr>
          <a:xfrm>
            <a:off x="4597152" y="5629275"/>
            <a:ext cx="3006923" cy="260747"/>
          </a:xfrm>
          <a:prstGeom prst="rect">
            <a:avLst/>
          </a:prstGeom>
          <a:noFill/>
          <a:ln/>
        </p:spPr>
        <p:txBody>
          <a:bodyPr vert="horz" wrap="none" lIns="0" tIns="0" rIns="0" bIns="0" rtlCol="0" anchor="ctr"/>
          <a:lstStyle/>
          <a:p>
            <a:pPr marL="0" indent="0" algn="ctr">
              <a:lnSpc>
                <a:spcPts val="2053"/>
              </a:lnSpc>
              <a:buNone/>
            </a:pPr>
            <a:r>
              <a:rPr lang="en-US" sz="1725" b="1" dirty="0">
                <a:solidFill>
                  <a:srgbClr val="F96728"/>
                </a:solidFill>
                <a:latin typeface="Montserrat" pitchFamily="34" charset="0"/>
                <a:ea typeface="Montserrat" pitchFamily="34" charset="-122"/>
                <a:cs typeface="Montserrat" pitchFamily="34" charset="-120"/>
              </a:rPr>
              <a:t>www.bradfordvts.co.uk</a:t>
            </a:r>
            <a:endParaRPr lang="en-US" sz="1725" dirty="0"/>
          </a:p>
        </p:txBody>
      </p:sp>
      <p:sp>
        <p:nvSpPr>
          <p:cNvPr id="5" name="SK-14-text-4"/>
          <p:cNvSpPr/>
          <p:nvPr/>
        </p:nvSpPr>
        <p:spPr>
          <a:xfrm>
            <a:off x="1190625" y="1905000"/>
            <a:ext cx="11441311" cy="720179"/>
          </a:xfrm>
          <a:prstGeom prst="rect">
            <a:avLst/>
          </a:prstGeom>
          <a:noFill/>
          <a:ln/>
        </p:spPr>
        <p:txBody>
          <a:bodyPr vert="horz" wrap="none" lIns="0" tIns="0" rIns="0" bIns="0" rtlCol="0" anchor="ctr"/>
          <a:lstStyle/>
          <a:p>
            <a:pPr marL="0" indent="0">
              <a:lnSpc>
                <a:spcPts val="1890"/>
              </a:lnSpc>
              <a:buNone/>
            </a:pPr>
            <a:r>
              <a:rPr lang="en-US" sz="1575" dirty="0">
                <a:solidFill>
                  <a:srgbClr val="000000"/>
                </a:solidFill>
                <a:latin typeface="Open Sans" pitchFamily="34" charset="0"/>
                <a:ea typeface="Open Sans" pitchFamily="34" charset="-122"/>
                <a:cs typeface="Open Sans" pitchFamily="34" charset="-120"/>
              </a:rPr>
              <a:t>This teaching resource has been produced by Bradford VTS for the educational use of GP trainees
and educational supervisors. It is intended as a revision and learning aid only and does not constitute
formal clinical guidance.</a:t>
            </a:r>
            <a:endParaRPr lang="en-US" sz="1575" dirty="0"/>
          </a:p>
        </p:txBody>
      </p:sp>
      <p:sp>
        <p:nvSpPr>
          <p:cNvPr id="6" name="SK-14-text-5"/>
          <p:cNvSpPr/>
          <p:nvPr/>
        </p:nvSpPr>
        <p:spPr>
          <a:xfrm>
            <a:off x="1190625" y="2933700"/>
            <a:ext cx="11001375" cy="720179"/>
          </a:xfrm>
          <a:prstGeom prst="rect">
            <a:avLst/>
          </a:prstGeom>
          <a:noFill/>
          <a:ln/>
        </p:spPr>
        <p:txBody>
          <a:bodyPr vert="horz" wrap="none" lIns="0" tIns="0" rIns="0" bIns="0" rtlCol="0" anchor="ctr"/>
          <a:lstStyle/>
          <a:p>
            <a:pPr marL="0" indent="0">
              <a:lnSpc>
                <a:spcPts val="1890"/>
              </a:lnSpc>
              <a:buNone/>
            </a:pPr>
            <a:r>
              <a:rPr lang="en-US" sz="1575" dirty="0">
                <a:solidFill>
                  <a:srgbClr val="000000"/>
                </a:solidFill>
                <a:latin typeface="Open Sans" pitchFamily="34" charset="0"/>
                <a:ea typeface="Open Sans" pitchFamily="34" charset="-122"/>
                <a:cs typeface="Open Sans" pitchFamily="34" charset="-120"/>
              </a:rPr>
              <a:t>All clinical decisions must be made by a qualified healthcare professional using current local
protocols, individual patient circumstances, and up-to-date national guidance. The content of this
deck does not replace clinical judgement.</a:t>
            </a:r>
            <a:endParaRPr lang="en-US" sz="1575" dirty="0"/>
          </a:p>
        </p:txBody>
      </p:sp>
      <p:sp>
        <p:nvSpPr>
          <p:cNvPr id="7" name="SK-14-text-6"/>
          <p:cNvSpPr/>
          <p:nvPr/>
        </p:nvSpPr>
        <p:spPr>
          <a:xfrm>
            <a:off x="1106686" y="3962400"/>
            <a:ext cx="11085165" cy="720179"/>
          </a:xfrm>
          <a:prstGeom prst="rect">
            <a:avLst/>
          </a:prstGeom>
          <a:noFill/>
          <a:ln/>
        </p:spPr>
        <p:txBody>
          <a:bodyPr vert="horz" wrap="none" lIns="0" tIns="0" rIns="0" bIns="0" rtlCol="0" anchor="ctr"/>
          <a:lstStyle/>
          <a:p>
            <a:pPr marL="0" indent="0">
              <a:lnSpc>
                <a:spcPts val="1890"/>
              </a:lnSpc>
              <a:buNone/>
            </a:pPr>
            <a:r>
              <a:rPr lang="en-US" sz="1575" dirty="0">
                <a:solidFill>
                  <a:srgbClr val="000000"/>
                </a:solidFill>
                <a:latin typeface="Open Sans" pitchFamily="34" charset="0"/>
                <a:ea typeface="Open Sans" pitchFamily="34" charset="-122"/>
                <a:cs typeface="Open Sans" pitchFamily="34" charset="-120"/>
              </a:rPr>
              <a:t>Drug dosages, clinical recommendations, and diagnostic criteria are based on NICE CKS and BNF
current at the time of production (May 2026). Guidelines are subject to change – always verify with
the most current published guidance before clinical application.</a:t>
            </a:r>
            <a:endParaRPr lang="en-US" sz="1575" dirty="0"/>
          </a:p>
        </p:txBody>
      </p:sp>
      <p:sp>
        <p:nvSpPr>
          <p:cNvPr id="8" name="SK-14-text-7"/>
          <p:cNvSpPr/>
          <p:nvPr/>
        </p:nvSpPr>
        <p:spPr>
          <a:xfrm>
            <a:off x="1106686" y="4926806"/>
            <a:ext cx="11326267" cy="278011"/>
          </a:xfrm>
          <a:prstGeom prst="rect">
            <a:avLst/>
          </a:prstGeom>
          <a:noFill/>
          <a:ln/>
        </p:spPr>
        <p:txBody>
          <a:bodyPr vert="horz" wrap="none" lIns="0" tIns="0" rIns="0" bIns="0" rtlCol="0" anchor="ctr"/>
          <a:lstStyle/>
          <a:p>
            <a:pPr marL="0" indent="0">
              <a:lnSpc>
                <a:spcPts val="2189"/>
              </a:lnSpc>
              <a:buNone/>
            </a:pPr>
            <a:r>
              <a:rPr lang="en-US" sz="1575" dirty="0">
                <a:solidFill>
                  <a:srgbClr val="000000"/>
                </a:solidFill>
                <a:latin typeface="Open Sans" pitchFamily="34" charset="0"/>
                <a:ea typeface="Open Sans" pitchFamily="34" charset="-122"/>
                <a:cs typeface="Open Sans" pitchFamily="34" charset="-120"/>
              </a:rPr>
              <a:t>Bradford VTS accepts no liability for clinical decisions made on the basis of this educational material.</a:t>
            </a:r>
            <a:endParaRPr lang="en-US" sz="1575" dirty="0"/>
          </a:p>
        </p:txBody>
      </p:sp>
      <p:sp>
        <p:nvSpPr>
          <p:cNvPr id="9" name="SK-14-text-8"/>
          <p:cNvSpPr/>
          <p:nvPr/>
        </p:nvSpPr>
        <p:spPr>
          <a:xfrm>
            <a:off x="895350" y="104775"/>
            <a:ext cx="6240780" cy="200025"/>
          </a:xfrm>
          <a:prstGeom prst="rect">
            <a:avLst/>
          </a:prstGeom>
          <a:noFill/>
          <a:ln/>
        </p:spPr>
        <p:txBody>
          <a:bodyPr vert="horz" wrap="none" lIns="0" tIns="0" rIns="0" bIns="0" rtlCol="0" anchor="ctr"/>
          <a:lstStyle/>
          <a:p>
            <a:pPr marL="0" indent="0">
              <a:lnSpc>
                <a:spcPts val="1575"/>
              </a:lnSpc>
              <a:buNone/>
            </a:pPr>
            <a:r>
              <a:rPr lang="en-US" sz="1575" dirty="0">
                <a:solidFill>
                  <a:srgbClr val="FFFFFF"/>
                </a:solidFill>
                <a:latin typeface="Montserrat" pitchFamily="34" charset="0"/>
                <a:ea typeface="Montserrat" pitchFamily="34" charset="-122"/>
                <a:cs typeface="Montserrat" pitchFamily="34" charset="-120"/>
              </a:rPr>
              <a:t>BRADFORD VTS TEACHING DECK</a:t>
            </a:r>
            <a:endParaRPr lang="en-US" sz="1575" dirty="0"/>
          </a:p>
        </p:txBody>
      </p:sp>
      <p:sp>
        <p:nvSpPr>
          <p:cNvPr id="10" name="SK-14-text-9"/>
          <p:cNvSpPr/>
          <p:nvPr/>
        </p:nvSpPr>
        <p:spPr>
          <a:xfrm>
            <a:off x="3866108" y="6124575"/>
            <a:ext cx="4421386" cy="169962"/>
          </a:xfrm>
          <a:prstGeom prst="rect">
            <a:avLst/>
          </a:prstGeom>
          <a:noFill/>
          <a:ln/>
        </p:spPr>
        <p:txBody>
          <a:bodyPr vert="horz" wrap="none" lIns="0" tIns="0" rIns="0" bIns="0" rtlCol="0" anchor="ctr"/>
          <a:lstStyle/>
          <a:p>
            <a:pPr marL="0" indent="0" algn="ctr">
              <a:lnSpc>
                <a:spcPts val="1339"/>
              </a:lnSpc>
              <a:buNone/>
            </a:pPr>
            <a:r>
              <a:rPr lang="en-US" sz="1125" i="1" dirty="0">
                <a:solidFill>
                  <a:srgbClr val="808080"/>
                </a:solidFill>
                <a:latin typeface="Open Sans" pitchFamily="34" charset="0"/>
                <a:ea typeface="Open Sans" pitchFamily="34" charset="-122"/>
                <a:cs typeface="Open Sans" pitchFamily="34" charset="-120"/>
              </a:rPr>
              <a:t>© Bradford VTS — May 2026. For educational use only.</a:t>
            </a:r>
            <a:endParaRPr lang="en-US" sz="1125" dirty="0"/>
          </a:p>
        </p:txBody>
      </p:sp>
      <p:sp>
        <p:nvSpPr>
          <p:cNvPr id="11" name="SK-14-text-10"/>
          <p:cNvSpPr/>
          <p:nvPr/>
        </p:nvSpPr>
        <p:spPr>
          <a:xfrm>
            <a:off x="352425" y="6591300"/>
            <a:ext cx="3600450" cy="169962"/>
          </a:xfrm>
          <a:prstGeom prst="rect">
            <a:avLst/>
          </a:prstGeom>
          <a:noFill/>
          <a:ln/>
        </p:spPr>
        <p:txBody>
          <a:bodyPr vert="horz" wrap="none" lIns="0" tIns="0" rIns="0" bIns="0" rtlCol="0" anchor="ctr"/>
          <a:lstStyle/>
          <a:p>
            <a:pPr marL="0" indent="0">
              <a:lnSpc>
                <a:spcPts val="1339"/>
              </a:lnSpc>
              <a:buNone/>
            </a:pPr>
            <a:r>
              <a:rPr lang="en-US" sz="1125" dirty="0">
                <a:solidFill>
                  <a:srgbClr val="F96728"/>
                </a:solidFill>
                <a:latin typeface="Montserrat" pitchFamily="34" charset="0"/>
                <a:ea typeface="Montserrat" pitchFamily="34" charset="-122"/>
                <a:cs typeface="Montserrat" pitchFamily="34" charset="-120"/>
              </a:rPr>
              <a:t>www.bradfordvts.co.uk</a:t>
            </a:r>
            <a:endParaRPr lang="en-US" sz="1125" dirty="0"/>
          </a:p>
        </p:txBody>
      </p:sp>
      <p:sp>
        <p:nvSpPr>
          <p:cNvPr id="12" name="SK-14-text-11"/>
          <p:cNvSpPr/>
          <p:nvPr/>
        </p:nvSpPr>
        <p:spPr>
          <a:xfrm>
            <a:off x="11277600" y="6591300"/>
            <a:ext cx="628650" cy="169962"/>
          </a:xfrm>
          <a:prstGeom prst="rect">
            <a:avLst/>
          </a:prstGeom>
          <a:noFill/>
          <a:ln/>
        </p:spPr>
        <p:txBody>
          <a:bodyPr vert="horz" wrap="none" lIns="0" tIns="0" rIns="0" bIns="0" rtlCol="0" anchor="ctr"/>
          <a:lstStyle/>
          <a:p>
            <a:pPr marL="0" indent="0" algn="r">
              <a:lnSpc>
                <a:spcPts val="1339"/>
              </a:lnSpc>
              <a:buNone/>
            </a:pPr>
            <a:r>
              <a:rPr lang="en-US" sz="1125" dirty="0">
                <a:solidFill>
                  <a:srgbClr val="595959"/>
                </a:solidFill>
                <a:latin typeface="ArialMT" pitchFamily="34" charset="0"/>
                <a:ea typeface="ArialMT" pitchFamily="34" charset="-122"/>
                <a:cs typeface="ArialMT" pitchFamily="34" charset="-120"/>
              </a:rPr>
              <a:t>14 / 14</a:t>
            </a:r>
            <a:endParaRPr lang="en-US" sz="112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43543"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9034165" y="3703290"/>
            <a:ext cx="304800" cy="287982"/>
          </a:xfrm>
          <a:prstGeom prst="rect">
            <a:avLst/>
          </a:prstGeom>
        </p:spPr>
      </p:pic>
      <p:pic>
        <p:nvPicPr>
          <p:cNvPr id="4" name="SK-2-img-3" descr="preencoded.png"/>
          <p:cNvPicPr>
            <a:picLocks noChangeAspect="1"/>
          </p:cNvPicPr>
          <p:nvPr/>
        </p:nvPicPr>
        <p:blipFill>
          <a:blip r:embed="rId5"/>
          <a:stretch>
            <a:fillRect/>
          </a:stretch>
        </p:blipFill>
        <p:spPr>
          <a:xfrm>
            <a:off x="6607969" y="3675757"/>
            <a:ext cx="268188" cy="322213"/>
          </a:xfrm>
          <a:prstGeom prst="rect">
            <a:avLst/>
          </a:prstGeom>
        </p:spPr>
      </p:pic>
      <p:pic>
        <p:nvPicPr>
          <p:cNvPr id="5" name="SK-2-img-4" descr="preencoded.png"/>
          <p:cNvPicPr>
            <a:picLocks noChangeAspect="1"/>
          </p:cNvPicPr>
          <p:nvPr/>
        </p:nvPicPr>
        <p:blipFill>
          <a:blip r:embed="rId6"/>
          <a:stretch>
            <a:fillRect/>
          </a:stretch>
        </p:blipFill>
        <p:spPr>
          <a:xfrm>
            <a:off x="3962400" y="3703290"/>
            <a:ext cx="292596" cy="267444"/>
          </a:xfrm>
          <a:prstGeom prst="rect">
            <a:avLst/>
          </a:prstGeom>
        </p:spPr>
      </p:pic>
      <p:pic>
        <p:nvPicPr>
          <p:cNvPr id="6" name="SK-2-img-5" descr="preencoded.png"/>
          <p:cNvPicPr>
            <a:picLocks noChangeAspect="1"/>
          </p:cNvPicPr>
          <p:nvPr/>
        </p:nvPicPr>
        <p:blipFill>
          <a:blip r:embed="rId7"/>
          <a:stretch>
            <a:fillRect/>
          </a:stretch>
        </p:blipFill>
        <p:spPr>
          <a:xfrm>
            <a:off x="1158180" y="3710136"/>
            <a:ext cx="304800" cy="260598"/>
          </a:xfrm>
          <a:prstGeom prst="rect">
            <a:avLst/>
          </a:prstGeom>
        </p:spPr>
      </p:pic>
      <p:sp>
        <p:nvSpPr>
          <p:cNvPr id="7" name="SK-2-text-6"/>
          <p:cNvSpPr/>
          <p:nvPr/>
        </p:nvSpPr>
        <p:spPr>
          <a:xfrm>
            <a:off x="714375" y="742950"/>
            <a:ext cx="8595360" cy="559594"/>
          </a:xfrm>
          <a:prstGeom prst="rect">
            <a:avLst/>
          </a:prstGeom>
          <a:noFill/>
          <a:ln/>
        </p:spPr>
        <p:txBody>
          <a:bodyPr vert="horz" wrap="none" lIns="0" tIns="0" rIns="0" bIns="0" rtlCol="0" anchor="ctr"/>
          <a:lstStyle/>
          <a:p>
            <a:pPr marL="0" indent="0">
              <a:lnSpc>
                <a:spcPts val="4406"/>
              </a:lnSpc>
              <a:buNone/>
            </a:pPr>
            <a:r>
              <a:rPr lang="en-US" sz="3525" b="1" dirty="0">
                <a:solidFill>
                  <a:srgbClr val="1C2138"/>
                </a:solidFill>
                <a:latin typeface="Noto Sans KR" pitchFamily="34" charset="0"/>
                <a:ea typeface="Noto Sans KR" pitchFamily="34" charset="-122"/>
                <a:cs typeface="Noto Sans KR" pitchFamily="34" charset="-120"/>
              </a:rPr>
              <a:t>Defining Vertigo</a:t>
            </a:r>
            <a:endParaRPr lang="en-US" sz="3525" dirty="0"/>
          </a:p>
        </p:txBody>
      </p:sp>
      <p:sp>
        <p:nvSpPr>
          <p:cNvPr id="8" name="SK-2-text-7"/>
          <p:cNvSpPr/>
          <p:nvPr/>
        </p:nvSpPr>
        <p:spPr>
          <a:xfrm>
            <a:off x="714375" y="4857750"/>
            <a:ext cx="2628900" cy="262830"/>
          </a:xfrm>
          <a:prstGeom prst="rect">
            <a:avLst/>
          </a:prstGeom>
          <a:noFill/>
          <a:ln/>
        </p:spPr>
        <p:txBody>
          <a:bodyPr vert="horz" wrap="none" lIns="0" tIns="0" rIns="0" bIns="0" rtlCol="0" anchor="ctr"/>
          <a:lstStyle/>
          <a:p>
            <a:pPr marL="0" indent="0">
              <a:lnSpc>
                <a:spcPts val="2070"/>
              </a:lnSpc>
              <a:buNone/>
            </a:pPr>
            <a:r>
              <a:rPr lang="en-US" sz="1725" b="1" dirty="0">
                <a:solidFill>
                  <a:srgbClr val="F57C00"/>
                </a:solidFill>
                <a:latin typeface="Noto Sans KR" pitchFamily="34" charset="0"/>
                <a:ea typeface="Noto Sans KR" pitchFamily="34" charset="-122"/>
                <a:cs typeface="Noto Sans KR" pitchFamily="34" charset="-120"/>
              </a:rPr>
              <a:t>Peripheral</a:t>
            </a:r>
            <a:endParaRPr lang="en-US" sz="1725" dirty="0"/>
          </a:p>
        </p:txBody>
      </p:sp>
      <p:sp>
        <p:nvSpPr>
          <p:cNvPr id="9" name="SK-2-text-8"/>
          <p:cNvSpPr/>
          <p:nvPr/>
        </p:nvSpPr>
        <p:spPr>
          <a:xfrm>
            <a:off x="4514850" y="4857750"/>
            <a:ext cx="1840230" cy="262830"/>
          </a:xfrm>
          <a:prstGeom prst="rect">
            <a:avLst/>
          </a:prstGeom>
          <a:noFill/>
          <a:ln/>
        </p:spPr>
        <p:txBody>
          <a:bodyPr vert="horz" wrap="none" lIns="0" tIns="0" rIns="0" bIns="0" rtlCol="0" anchor="ctr"/>
          <a:lstStyle/>
          <a:p>
            <a:pPr marL="0" indent="0">
              <a:lnSpc>
                <a:spcPts val="2070"/>
              </a:lnSpc>
              <a:buNone/>
            </a:pPr>
            <a:r>
              <a:rPr lang="en-US" sz="1725" b="1" dirty="0">
                <a:solidFill>
                  <a:srgbClr val="7A0026"/>
                </a:solidFill>
                <a:latin typeface="Noto Sans KR" pitchFamily="34" charset="0"/>
                <a:ea typeface="Noto Sans KR" pitchFamily="34" charset="-122"/>
                <a:cs typeface="Noto Sans KR" pitchFamily="34" charset="-120"/>
              </a:rPr>
              <a:t>Central</a:t>
            </a:r>
            <a:endParaRPr lang="en-US" sz="1725" dirty="0"/>
          </a:p>
        </p:txBody>
      </p:sp>
      <p:sp>
        <p:nvSpPr>
          <p:cNvPr id="10" name="SK-2-text-9"/>
          <p:cNvSpPr/>
          <p:nvPr/>
        </p:nvSpPr>
        <p:spPr>
          <a:xfrm>
            <a:off x="714375" y="95250"/>
            <a:ext cx="6835140" cy="219075"/>
          </a:xfrm>
          <a:prstGeom prst="rect">
            <a:avLst/>
          </a:prstGeom>
          <a:noFill/>
          <a:ln/>
        </p:spPr>
        <p:txBody>
          <a:bodyPr vert="horz" wrap="none" lIns="0" tIns="0" rIns="0" bIns="0" rtlCol="0" anchor="ctr"/>
          <a:lstStyle/>
          <a:p>
            <a:pPr marL="0" indent="0">
              <a:lnSpc>
                <a:spcPts val="1725"/>
              </a:lnSpc>
              <a:buNone/>
            </a:pPr>
            <a:r>
              <a:rPr lang="en-US" sz="1725" b="1" dirty="0">
                <a:solidFill>
                  <a:srgbClr val="FFFFFF"/>
                </a:solidFill>
                <a:latin typeface="Noto Sans KR" pitchFamily="34" charset="0"/>
                <a:ea typeface="Noto Sans KR" pitchFamily="34" charset="-122"/>
                <a:cs typeface="Noto Sans KR" pitchFamily="34" charset="-120"/>
              </a:rPr>
              <a:t>BRADFORD VTS TEACHING DECK</a:t>
            </a:r>
            <a:endParaRPr lang="en-US" sz="1725" dirty="0"/>
          </a:p>
        </p:txBody>
      </p:sp>
      <p:sp>
        <p:nvSpPr>
          <p:cNvPr id="11" name="SK-2-text-10"/>
          <p:cNvSpPr/>
          <p:nvPr/>
        </p:nvSpPr>
        <p:spPr>
          <a:xfrm>
            <a:off x="823913" y="2209800"/>
            <a:ext cx="11368088" cy="643830"/>
          </a:xfrm>
          <a:prstGeom prst="rect">
            <a:avLst/>
          </a:prstGeom>
          <a:noFill/>
          <a:ln/>
        </p:spPr>
        <p:txBody>
          <a:bodyPr vert="horz" wrap="none" lIns="0" tIns="0" rIns="0" bIns="0" rtlCol="0" anchor="ctr"/>
          <a:lstStyle/>
          <a:p>
            <a:pPr marL="0" indent="0">
              <a:lnSpc>
                <a:spcPts val="2535"/>
              </a:lnSpc>
              <a:buNone/>
            </a:pPr>
            <a:r>
              <a:rPr lang="en-US" sz="1950" b="1" dirty="0">
                <a:solidFill>
                  <a:srgbClr val="FFFFFF"/>
                </a:solidFill>
                <a:latin typeface="Noto Sans KR" pitchFamily="34" charset="0"/>
                <a:ea typeface="Noto Sans KR" pitchFamily="34" charset="-122"/>
                <a:cs typeface="Noto Sans KR" pitchFamily="34" charset="-120"/>
              </a:rPr>
              <a:t>Vertigo is an illusion or hallucination of movement — most often rotational —
arising from dysfunction of the vestibular system.</a:t>
            </a:r>
            <a:endParaRPr lang="en-US" sz="1950" dirty="0"/>
          </a:p>
        </p:txBody>
      </p:sp>
      <p:sp>
        <p:nvSpPr>
          <p:cNvPr id="12" name="SK-2-text-11"/>
          <p:cNvSpPr/>
          <p:nvPr/>
        </p:nvSpPr>
        <p:spPr>
          <a:xfrm>
            <a:off x="771525" y="5181600"/>
            <a:ext cx="5715000" cy="159990"/>
          </a:xfrm>
          <a:prstGeom prst="rect">
            <a:avLst/>
          </a:prstGeom>
          <a:noFill/>
          <a:ln/>
        </p:spPr>
        <p:txBody>
          <a:bodyPr vert="horz" wrap="none" lIns="0" tIns="0" rIns="0" bIns="0" rtlCol="0" anchor="ctr"/>
          <a:lstStyle/>
          <a:p>
            <a:pPr marL="0" indent="0">
              <a:lnSpc>
                <a:spcPts val="1260"/>
              </a:lnSpc>
              <a:buNone/>
            </a:pPr>
            <a:r>
              <a:rPr lang="en-US" sz="1125" i="1" dirty="0">
                <a:solidFill>
                  <a:srgbClr val="1C2138"/>
                </a:solidFill>
                <a:latin typeface="Noto Sans KR" pitchFamily="34" charset="0"/>
                <a:ea typeface="Noto Sans KR" pitchFamily="34" charset="-122"/>
                <a:cs typeface="Noto Sans KR" pitchFamily="34" charset="-120"/>
              </a:rPr>
              <a:t>Inner ear — 90% of vertigo cases</a:t>
            </a:r>
            <a:endParaRPr lang="en-US" sz="1125" dirty="0"/>
          </a:p>
        </p:txBody>
      </p:sp>
      <p:sp>
        <p:nvSpPr>
          <p:cNvPr id="13" name="SK-2-text-12"/>
          <p:cNvSpPr/>
          <p:nvPr/>
        </p:nvSpPr>
        <p:spPr>
          <a:xfrm>
            <a:off x="771525" y="5505450"/>
            <a:ext cx="3614738" cy="822871"/>
          </a:xfrm>
          <a:prstGeom prst="rect">
            <a:avLst/>
          </a:prstGeom>
          <a:noFill/>
          <a:ln/>
        </p:spPr>
        <p:txBody>
          <a:bodyPr vert="horz" wrap="none" lIns="0" tIns="0" rIns="0" bIns="0" rtlCol="0" anchor="ctr"/>
          <a:lstStyle/>
          <a:p>
            <a:pPr marL="0" indent="0">
              <a:lnSpc>
                <a:spcPts val="2160"/>
              </a:lnSpc>
              <a:buNone/>
            </a:pPr>
            <a:r>
              <a:rPr lang="en-US" sz="1500" dirty="0">
                <a:solidFill>
                  <a:srgbClr val="1C2138"/>
                </a:solidFill>
                <a:latin typeface="Noto Sans KR" pitchFamily="34" charset="0"/>
                <a:ea typeface="Noto Sans KR" pitchFamily="34" charset="-122"/>
                <a:cs typeface="Noto Sans KR" pitchFamily="34" charset="-120"/>
              </a:rPr>
              <a:t>• BPPV — most common
• Vestibular neuritis
• Ménière's disease / Labyrinthitis</a:t>
            </a:r>
            <a:endParaRPr lang="en-US" sz="1500" dirty="0"/>
          </a:p>
        </p:txBody>
      </p:sp>
      <p:sp>
        <p:nvSpPr>
          <p:cNvPr id="14" name="SK-2-text-13"/>
          <p:cNvSpPr/>
          <p:nvPr/>
        </p:nvSpPr>
        <p:spPr>
          <a:xfrm>
            <a:off x="4514850" y="5181600"/>
            <a:ext cx="7677150" cy="159990"/>
          </a:xfrm>
          <a:prstGeom prst="rect">
            <a:avLst/>
          </a:prstGeom>
          <a:noFill/>
          <a:ln/>
        </p:spPr>
        <p:txBody>
          <a:bodyPr vert="horz" wrap="none" lIns="0" tIns="0" rIns="0" bIns="0" rtlCol="0" anchor="ctr"/>
          <a:lstStyle/>
          <a:p>
            <a:pPr marL="0" indent="0">
              <a:lnSpc>
                <a:spcPts val="1260"/>
              </a:lnSpc>
              <a:buNone/>
            </a:pPr>
            <a:r>
              <a:rPr lang="en-US" sz="1125" i="1" dirty="0">
                <a:solidFill>
                  <a:srgbClr val="1C2138"/>
                </a:solidFill>
                <a:latin typeface="Noto Sans KR" pitchFamily="34" charset="0"/>
                <a:ea typeface="Noto Sans KR" pitchFamily="34" charset="-122"/>
                <a:cs typeface="Noto Sans KR" pitchFamily="34" charset="-120"/>
              </a:rPr>
              <a:t>Brainstem or cerebellum — less common but more serious</a:t>
            </a:r>
            <a:endParaRPr lang="en-US" sz="1125" dirty="0"/>
          </a:p>
        </p:txBody>
      </p:sp>
      <p:sp>
        <p:nvSpPr>
          <p:cNvPr id="15" name="SK-2-text-14"/>
          <p:cNvSpPr/>
          <p:nvPr/>
        </p:nvSpPr>
        <p:spPr>
          <a:xfrm>
            <a:off x="4514850" y="5505450"/>
            <a:ext cx="3352800" cy="822871"/>
          </a:xfrm>
          <a:prstGeom prst="rect">
            <a:avLst/>
          </a:prstGeom>
          <a:noFill/>
          <a:ln/>
        </p:spPr>
        <p:txBody>
          <a:bodyPr vert="horz" wrap="none" lIns="0" tIns="0" rIns="0" bIns="0" rtlCol="0" anchor="ctr"/>
          <a:lstStyle/>
          <a:p>
            <a:pPr marL="0" indent="0">
              <a:lnSpc>
                <a:spcPts val="2160"/>
              </a:lnSpc>
              <a:buNone/>
            </a:pPr>
            <a:r>
              <a:rPr lang="en-US" sz="1500" dirty="0">
                <a:solidFill>
                  <a:srgbClr val="1C2138"/>
                </a:solidFill>
                <a:latin typeface="Noto Sans KR" pitchFamily="34" charset="0"/>
                <a:ea typeface="Noto Sans KR" pitchFamily="34" charset="-122"/>
                <a:cs typeface="Noto Sans KR" pitchFamily="34" charset="-120"/>
              </a:rPr>
              <a:t>• Cerebellar stroke or TIA
• Vertebrobasilar insufficiency
• MS, posterior fossa tumour</a:t>
            </a:r>
            <a:endParaRPr lang="en-US" sz="1500" dirty="0"/>
          </a:p>
        </p:txBody>
      </p:sp>
      <p:sp>
        <p:nvSpPr>
          <p:cNvPr id="16" name="SK-2-text-15"/>
          <p:cNvSpPr/>
          <p:nvPr/>
        </p:nvSpPr>
        <p:spPr>
          <a:xfrm>
            <a:off x="1524000" y="3752850"/>
            <a:ext cx="2743200" cy="205680"/>
          </a:xfrm>
          <a:prstGeom prst="rect">
            <a:avLst/>
          </a:prstGeom>
          <a:noFill/>
          <a:ln/>
        </p:spPr>
        <p:txBody>
          <a:bodyPr vert="horz" wrap="none" lIns="0" tIns="0" rIns="0" bIns="0" rtlCol="0" anchor="ctr"/>
          <a:lstStyle/>
          <a:p>
            <a:pPr marL="0" indent="0">
              <a:lnSpc>
                <a:spcPts val="1620"/>
              </a:lnSpc>
              <a:buNone/>
            </a:pPr>
            <a:r>
              <a:rPr lang="en-US" sz="1500" b="1" dirty="0">
                <a:solidFill>
                  <a:srgbClr val="1C2138"/>
                </a:solidFill>
                <a:latin typeface="Noto Sans KR" pitchFamily="34" charset="0"/>
                <a:ea typeface="Noto Sans KR" pitchFamily="34" charset="-122"/>
                <a:cs typeface="Noto Sans KR" pitchFamily="34" charset="-120"/>
              </a:rPr>
              <a:t>True Vertigo</a:t>
            </a:r>
            <a:endParaRPr lang="en-US" sz="1500" dirty="0"/>
          </a:p>
        </p:txBody>
      </p:sp>
      <p:sp>
        <p:nvSpPr>
          <p:cNvPr id="17" name="SK-2-text-16"/>
          <p:cNvSpPr/>
          <p:nvPr/>
        </p:nvSpPr>
        <p:spPr>
          <a:xfrm>
            <a:off x="4314825" y="3752850"/>
            <a:ext cx="2286000" cy="205680"/>
          </a:xfrm>
          <a:prstGeom prst="rect">
            <a:avLst/>
          </a:prstGeom>
          <a:noFill/>
          <a:ln/>
        </p:spPr>
        <p:txBody>
          <a:bodyPr vert="horz" wrap="none" lIns="0" tIns="0" rIns="0" bIns="0" rtlCol="0" anchor="ctr"/>
          <a:lstStyle/>
          <a:p>
            <a:pPr marL="0" indent="0">
              <a:lnSpc>
                <a:spcPts val="1620"/>
              </a:lnSpc>
              <a:buNone/>
            </a:pPr>
            <a:r>
              <a:rPr lang="en-US" sz="1500" b="1" dirty="0">
                <a:solidFill>
                  <a:srgbClr val="1C2138"/>
                </a:solidFill>
                <a:latin typeface="Noto Sans KR" pitchFamily="34" charset="0"/>
                <a:ea typeface="Noto Sans KR" pitchFamily="34" charset="-122"/>
                <a:cs typeface="Noto Sans KR" pitchFamily="34" charset="-120"/>
              </a:rPr>
              <a:t>Presyncope</a:t>
            </a:r>
            <a:endParaRPr lang="en-US" sz="1500" dirty="0"/>
          </a:p>
        </p:txBody>
      </p:sp>
      <p:sp>
        <p:nvSpPr>
          <p:cNvPr id="18" name="SK-2-text-17"/>
          <p:cNvSpPr/>
          <p:nvPr/>
        </p:nvSpPr>
        <p:spPr>
          <a:xfrm>
            <a:off x="6953250" y="3752850"/>
            <a:ext cx="3200400" cy="205680"/>
          </a:xfrm>
          <a:prstGeom prst="rect">
            <a:avLst/>
          </a:prstGeom>
          <a:noFill/>
          <a:ln/>
        </p:spPr>
        <p:txBody>
          <a:bodyPr vert="horz" wrap="none" lIns="0" tIns="0" rIns="0" bIns="0" rtlCol="0" anchor="ctr"/>
          <a:lstStyle/>
          <a:p>
            <a:pPr marL="0" indent="0">
              <a:lnSpc>
                <a:spcPts val="1620"/>
              </a:lnSpc>
              <a:buNone/>
            </a:pPr>
            <a:r>
              <a:rPr lang="en-US" sz="1500" b="1" dirty="0">
                <a:solidFill>
                  <a:srgbClr val="1C2138"/>
                </a:solidFill>
                <a:latin typeface="Noto Sans KR" pitchFamily="34" charset="0"/>
                <a:ea typeface="Noto Sans KR" pitchFamily="34" charset="-122"/>
                <a:cs typeface="Noto Sans KR" pitchFamily="34" charset="-120"/>
              </a:rPr>
              <a:t>Disequilibrium</a:t>
            </a:r>
            <a:endParaRPr lang="en-US" sz="1500" dirty="0"/>
          </a:p>
        </p:txBody>
      </p:sp>
      <p:sp>
        <p:nvSpPr>
          <p:cNvPr id="19" name="SK-2-text-18"/>
          <p:cNvSpPr/>
          <p:nvPr/>
        </p:nvSpPr>
        <p:spPr>
          <a:xfrm>
            <a:off x="9496425" y="3752850"/>
            <a:ext cx="2695575" cy="205680"/>
          </a:xfrm>
          <a:prstGeom prst="rect">
            <a:avLst/>
          </a:prstGeom>
          <a:noFill/>
          <a:ln/>
        </p:spPr>
        <p:txBody>
          <a:bodyPr vert="horz" wrap="none" lIns="0" tIns="0" rIns="0" bIns="0" rtlCol="0" anchor="ctr"/>
          <a:lstStyle/>
          <a:p>
            <a:pPr marL="0" indent="0">
              <a:lnSpc>
                <a:spcPts val="1620"/>
              </a:lnSpc>
              <a:buNone/>
            </a:pPr>
            <a:r>
              <a:rPr lang="en-US" sz="1500" b="1" dirty="0">
                <a:solidFill>
                  <a:srgbClr val="1C2138"/>
                </a:solidFill>
                <a:latin typeface="Noto Sans KR" pitchFamily="34" charset="0"/>
                <a:ea typeface="Noto Sans KR" pitchFamily="34" charset="-122"/>
                <a:cs typeface="Noto Sans KR" pitchFamily="34" charset="-120"/>
              </a:rPr>
              <a:t>Non-Specific Dizziness</a:t>
            </a:r>
            <a:endParaRPr lang="en-US" sz="1500" dirty="0"/>
          </a:p>
        </p:txBody>
      </p:sp>
      <p:sp>
        <p:nvSpPr>
          <p:cNvPr id="20" name="SK-2-text-19"/>
          <p:cNvSpPr/>
          <p:nvPr/>
        </p:nvSpPr>
        <p:spPr>
          <a:xfrm>
            <a:off x="9525000" y="5057775"/>
            <a:ext cx="1543050" cy="159990"/>
          </a:xfrm>
          <a:prstGeom prst="rect">
            <a:avLst/>
          </a:prstGeom>
          <a:noFill/>
          <a:ln/>
        </p:spPr>
        <p:txBody>
          <a:bodyPr vert="horz" wrap="none" lIns="0" tIns="0" rIns="0" bIns="0" rtlCol="0" anchor="ctr"/>
          <a:lstStyle/>
          <a:p>
            <a:pPr marL="0" indent="0">
              <a:lnSpc>
                <a:spcPts val="1260"/>
              </a:lnSpc>
              <a:buNone/>
            </a:pPr>
            <a:r>
              <a:rPr lang="en-US" sz="1125" b="1" dirty="0">
                <a:solidFill>
                  <a:srgbClr val="1C2138"/>
                </a:solidFill>
                <a:latin typeface="Noto Sans KR" pitchFamily="34" charset="0"/>
                <a:ea typeface="Noto Sans KR" pitchFamily="34" charset="-122"/>
                <a:cs typeface="Noto Sans KR" pitchFamily="34" charset="-120"/>
              </a:rPr>
              <a:t>AKT Pearl</a:t>
            </a:r>
            <a:endParaRPr lang="en-US" sz="1125" dirty="0"/>
          </a:p>
        </p:txBody>
      </p:sp>
      <p:sp>
        <p:nvSpPr>
          <p:cNvPr id="21" name="SK-2-text-20"/>
          <p:cNvSpPr/>
          <p:nvPr/>
        </p:nvSpPr>
        <p:spPr>
          <a:xfrm>
            <a:off x="771525" y="1600200"/>
            <a:ext cx="11420475" cy="266700"/>
          </a:xfrm>
          <a:prstGeom prst="rect">
            <a:avLst/>
          </a:prstGeom>
          <a:noFill/>
          <a:ln/>
        </p:spPr>
        <p:txBody>
          <a:bodyPr vert="horz" wrap="none" lIns="0" tIns="0" rIns="0" bIns="0" rtlCol="0" anchor="ctr"/>
          <a:lstStyle/>
          <a:p>
            <a:pPr marL="0" indent="0">
              <a:lnSpc>
                <a:spcPts val="2100"/>
              </a:lnSpc>
              <a:buNone/>
            </a:pPr>
            <a:r>
              <a:rPr lang="en-US" sz="1875" dirty="0">
                <a:solidFill>
                  <a:srgbClr val="595959"/>
                </a:solidFill>
                <a:latin typeface="Noto Sans KR" pitchFamily="34" charset="0"/>
                <a:ea typeface="Noto Sans KR" pitchFamily="34" charset="-122"/>
                <a:cs typeface="Noto Sans KR" pitchFamily="34" charset="-120"/>
              </a:rPr>
              <a:t>An illusion of movement — not just dizziness</a:t>
            </a:r>
            <a:endParaRPr lang="en-US" sz="1875" dirty="0"/>
          </a:p>
        </p:txBody>
      </p:sp>
      <p:sp>
        <p:nvSpPr>
          <p:cNvPr id="22" name="SK-2-text-21"/>
          <p:cNvSpPr/>
          <p:nvPr/>
        </p:nvSpPr>
        <p:spPr>
          <a:xfrm>
            <a:off x="9496425" y="5334000"/>
            <a:ext cx="2546003" cy="731639"/>
          </a:xfrm>
          <a:prstGeom prst="rect">
            <a:avLst/>
          </a:prstGeom>
          <a:noFill/>
          <a:ln/>
        </p:spPr>
        <p:txBody>
          <a:bodyPr vert="horz" wrap="none" lIns="0" tIns="0" rIns="0" bIns="0" rtlCol="0" anchor="ctr"/>
          <a:lstStyle/>
          <a:p>
            <a:pPr marL="0" indent="0">
              <a:lnSpc>
                <a:spcPts val="1440"/>
              </a:lnSpc>
              <a:buNone/>
            </a:pPr>
            <a:r>
              <a:rPr lang="en-US" sz="1200" dirty="0">
                <a:solidFill>
                  <a:srgbClr val="1C2138"/>
                </a:solidFill>
                <a:latin typeface="Noto Sans KR" pitchFamily="34" charset="0"/>
                <a:ea typeface="Noto Sans KR" pitchFamily="34" charset="-122"/>
                <a:cs typeface="Noto Sans KR" pitchFamily="34" charset="-120"/>
              </a:rPr>
              <a:t>True vertigo = vestibular cause.
Dix-Hallpike, HIT, and HINTS
tests only apply when true
vertigo is confirmed.</a:t>
            </a:r>
            <a:endParaRPr lang="en-US" sz="1200" dirty="0"/>
          </a:p>
        </p:txBody>
      </p:sp>
      <p:sp>
        <p:nvSpPr>
          <p:cNvPr id="23" name="SK-2-text-22"/>
          <p:cNvSpPr/>
          <p:nvPr/>
        </p:nvSpPr>
        <p:spPr>
          <a:xfrm>
            <a:off x="1152525" y="4076700"/>
            <a:ext cx="1676400" cy="411361"/>
          </a:xfrm>
          <a:prstGeom prst="rect">
            <a:avLst/>
          </a:prstGeom>
          <a:noFill/>
          <a:ln/>
        </p:spPr>
        <p:txBody>
          <a:bodyPr vert="horz" wrap="none" lIns="0" tIns="0" rIns="0" bIns="0" rtlCol="0" anchor="ctr"/>
          <a:lstStyle/>
          <a:p>
            <a:pPr marL="0" indent="0" algn="ctr">
              <a:lnSpc>
                <a:spcPts val="1620"/>
              </a:lnSpc>
              <a:buNone/>
            </a:pPr>
            <a:r>
              <a:rPr lang="en-US" sz="1125" dirty="0">
                <a:solidFill>
                  <a:srgbClr val="1C2138"/>
                </a:solidFill>
                <a:latin typeface="Noto Sans KR" pitchFamily="34" charset="0"/>
                <a:ea typeface="Noto Sans KR" pitchFamily="34" charset="-122"/>
                <a:cs typeface="Noto Sans KR" pitchFamily="34" charset="-120"/>
              </a:rPr>
              <a:t>Vestibular cause —
rotational illusion</a:t>
            </a:r>
            <a:endParaRPr lang="en-US" sz="1125" dirty="0"/>
          </a:p>
        </p:txBody>
      </p:sp>
      <p:sp>
        <p:nvSpPr>
          <p:cNvPr id="24" name="SK-2-text-23"/>
          <p:cNvSpPr/>
          <p:nvPr/>
        </p:nvSpPr>
        <p:spPr>
          <a:xfrm>
            <a:off x="3579465" y="4076700"/>
            <a:ext cx="2346871" cy="411361"/>
          </a:xfrm>
          <a:prstGeom prst="rect">
            <a:avLst/>
          </a:prstGeom>
          <a:noFill/>
          <a:ln/>
        </p:spPr>
        <p:txBody>
          <a:bodyPr vert="horz" wrap="none" lIns="0" tIns="0" rIns="0" bIns="0" rtlCol="0" anchor="ctr"/>
          <a:lstStyle/>
          <a:p>
            <a:pPr marL="0" indent="0" algn="ctr">
              <a:lnSpc>
                <a:spcPts val="1620"/>
              </a:lnSpc>
              <a:buNone/>
            </a:pPr>
            <a:r>
              <a:rPr lang="en-US" sz="1125" dirty="0">
                <a:solidFill>
                  <a:srgbClr val="1C2138"/>
                </a:solidFill>
                <a:latin typeface="Noto Sans KR" pitchFamily="34" charset="0"/>
                <a:ea typeface="Noto Sans KR" pitchFamily="34" charset="-122"/>
                <a:cs typeface="Noto Sans KR" pitchFamily="34" charset="-120"/>
              </a:rPr>
              <a:t>Cardiovascular — 'about to
faint' feeling</a:t>
            </a:r>
            <a:endParaRPr lang="en-US" sz="1125" dirty="0"/>
          </a:p>
        </p:txBody>
      </p:sp>
      <p:sp>
        <p:nvSpPr>
          <p:cNvPr id="25" name="SK-2-text-24"/>
          <p:cNvSpPr/>
          <p:nvPr/>
        </p:nvSpPr>
        <p:spPr>
          <a:xfrm>
            <a:off x="6225927" y="4076700"/>
            <a:ext cx="2587823" cy="411361"/>
          </a:xfrm>
          <a:prstGeom prst="rect">
            <a:avLst/>
          </a:prstGeom>
          <a:noFill/>
          <a:ln/>
        </p:spPr>
        <p:txBody>
          <a:bodyPr vert="horz" wrap="none" lIns="0" tIns="0" rIns="0" bIns="0" rtlCol="0" anchor="ctr"/>
          <a:lstStyle/>
          <a:p>
            <a:pPr marL="0" indent="0" algn="ctr">
              <a:lnSpc>
                <a:spcPts val="1620"/>
              </a:lnSpc>
              <a:buNone/>
            </a:pPr>
            <a:r>
              <a:rPr lang="en-US" sz="1125" dirty="0">
                <a:solidFill>
                  <a:srgbClr val="1C2138"/>
                </a:solidFill>
                <a:latin typeface="Noto Sans KR" pitchFamily="34" charset="0"/>
                <a:ea typeface="Noto Sans KR" pitchFamily="34" charset="-122"/>
                <a:cs typeface="Noto Sans KR" pitchFamily="34" charset="-120"/>
              </a:rPr>
              <a:t>Cerebellar or proprioceptive —
unsteadiness without spinning</a:t>
            </a:r>
            <a:endParaRPr lang="en-US" sz="1125" dirty="0"/>
          </a:p>
        </p:txBody>
      </p:sp>
      <p:sp>
        <p:nvSpPr>
          <p:cNvPr id="26" name="SK-2-text-25"/>
          <p:cNvSpPr/>
          <p:nvPr/>
        </p:nvSpPr>
        <p:spPr>
          <a:xfrm>
            <a:off x="9324380" y="4076700"/>
            <a:ext cx="1896368" cy="411361"/>
          </a:xfrm>
          <a:prstGeom prst="rect">
            <a:avLst/>
          </a:prstGeom>
          <a:noFill/>
          <a:ln/>
        </p:spPr>
        <p:txBody>
          <a:bodyPr vert="horz" wrap="none" lIns="0" tIns="0" rIns="0" bIns="0" rtlCol="0" anchor="ctr"/>
          <a:lstStyle/>
          <a:p>
            <a:pPr marL="0" indent="0" algn="ctr">
              <a:lnSpc>
                <a:spcPts val="1620"/>
              </a:lnSpc>
              <a:buNone/>
            </a:pPr>
            <a:r>
              <a:rPr lang="en-US" sz="1125" dirty="0">
                <a:solidFill>
                  <a:srgbClr val="1C2138"/>
                </a:solidFill>
                <a:latin typeface="Noto Sans KR" pitchFamily="34" charset="0"/>
                <a:ea typeface="Noto Sans KR" pitchFamily="34" charset="-122"/>
                <a:cs typeface="Noto Sans KR" pitchFamily="34" charset="-120"/>
              </a:rPr>
              <a:t>No clear vestibular or
cardiovascular pattern</a:t>
            </a:r>
            <a:endParaRPr lang="en-US" sz="1125" dirty="0"/>
          </a:p>
        </p:txBody>
      </p:sp>
      <p:sp>
        <p:nvSpPr>
          <p:cNvPr id="27" name="SK-2-text-26"/>
          <p:cNvSpPr/>
          <p:nvPr/>
        </p:nvSpPr>
        <p:spPr>
          <a:xfrm>
            <a:off x="914400" y="2933700"/>
            <a:ext cx="11277600" cy="213420"/>
          </a:xfrm>
          <a:prstGeom prst="rect">
            <a:avLst/>
          </a:prstGeom>
          <a:noFill/>
          <a:ln/>
        </p:spPr>
        <p:txBody>
          <a:bodyPr vert="horz" wrap="none" lIns="0" tIns="0" rIns="0" bIns="0" rtlCol="0" anchor="ctr"/>
          <a:lstStyle/>
          <a:p>
            <a:pPr marL="0" indent="0">
              <a:lnSpc>
                <a:spcPts val="1680"/>
              </a:lnSpc>
              <a:buNone/>
            </a:pPr>
            <a:r>
              <a:rPr lang="en-US" sz="1500" i="1" dirty="0">
                <a:solidFill>
                  <a:srgbClr val="A7A7A7"/>
                </a:solidFill>
                <a:latin typeface="Noto Sans KR" pitchFamily="34" charset="0"/>
                <a:ea typeface="Noto Sans KR" pitchFamily="34" charset="-122"/>
                <a:cs typeface="Noto Sans KR" pitchFamily="34" charset="-120"/>
              </a:rPr>
              <a:t>'It is NOT simple light-headedness, presyncope, or a vague sense of unsteadiness.'</a:t>
            </a:r>
            <a:endParaRPr lang="en-US" sz="1500" dirty="0"/>
          </a:p>
        </p:txBody>
      </p:sp>
      <p:sp>
        <p:nvSpPr>
          <p:cNvPr id="28" name="SK-2-text-27"/>
          <p:cNvSpPr/>
          <p:nvPr/>
        </p:nvSpPr>
        <p:spPr>
          <a:xfrm>
            <a:off x="714375" y="6610350"/>
            <a:ext cx="3360420" cy="133350"/>
          </a:xfrm>
          <a:prstGeom prst="rect">
            <a:avLst/>
          </a:prstGeom>
          <a:noFill/>
          <a:ln/>
        </p:spPr>
        <p:txBody>
          <a:bodyPr vert="horz" wrap="none" lIns="0" tIns="0" rIns="0" bIns="0" rtlCol="0" anchor="ctr"/>
          <a:lstStyle/>
          <a:p>
            <a:pPr marL="0" indent="0">
              <a:lnSpc>
                <a:spcPts val="1050"/>
              </a:lnSpc>
              <a:buNone/>
            </a:pPr>
            <a:r>
              <a:rPr lang="en-US" sz="1050" dirty="0">
                <a:solidFill>
                  <a:srgbClr val="F57C00"/>
                </a:solidFill>
                <a:latin typeface="Noto Sans KR" pitchFamily="34" charset="0"/>
                <a:ea typeface="Noto Sans KR" pitchFamily="34" charset="-122"/>
                <a:cs typeface="Noto Sans KR" pitchFamily="34" charset="-120"/>
              </a:rPr>
              <a:t>www.bradfordvts.co.uk</a:t>
            </a:r>
            <a:endParaRPr lang="en-US" sz="1050" dirty="0"/>
          </a:p>
        </p:txBody>
      </p:sp>
      <p:sp>
        <p:nvSpPr>
          <p:cNvPr id="29" name="SK-2-text-28"/>
          <p:cNvSpPr/>
          <p:nvPr/>
        </p:nvSpPr>
        <p:spPr>
          <a:xfrm>
            <a:off x="11153775" y="6610350"/>
            <a:ext cx="398115" cy="133350"/>
          </a:xfrm>
          <a:prstGeom prst="rect">
            <a:avLst/>
          </a:prstGeom>
          <a:noFill/>
          <a:ln/>
        </p:spPr>
        <p:txBody>
          <a:bodyPr vert="horz" wrap="none" lIns="0" tIns="0" rIns="0" bIns="0" rtlCol="0" anchor="ctr"/>
          <a:lstStyle/>
          <a:p>
            <a:pPr marL="0" indent="0" algn="r">
              <a:lnSpc>
                <a:spcPts val="1050"/>
              </a:lnSpc>
              <a:buNone/>
            </a:pPr>
            <a:r>
              <a:rPr lang="en-US" sz="1050" dirty="0">
                <a:solidFill>
                  <a:srgbClr val="595959"/>
                </a:solidFill>
                <a:latin typeface="Noto Sans KR" pitchFamily="34" charset="0"/>
                <a:ea typeface="Noto Sans KR" pitchFamily="34" charset="-122"/>
                <a:cs typeface="Noto Sans KR" pitchFamily="34" charset="-120"/>
              </a:rPr>
              <a:t>2 / 14</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597396" y="6028134"/>
            <a:ext cx="219373" cy="198834"/>
          </a:xfrm>
          <a:prstGeom prst="rect">
            <a:avLst/>
          </a:prstGeom>
        </p:spPr>
      </p:pic>
      <p:sp>
        <p:nvSpPr>
          <p:cNvPr id="4" name="SK-3-text-3"/>
          <p:cNvSpPr/>
          <p:nvPr/>
        </p:nvSpPr>
        <p:spPr>
          <a:xfrm>
            <a:off x="590550" y="809625"/>
            <a:ext cx="11601450" cy="464790"/>
          </a:xfrm>
          <a:prstGeom prst="rect">
            <a:avLst/>
          </a:prstGeom>
          <a:noFill/>
          <a:ln/>
        </p:spPr>
        <p:txBody>
          <a:bodyPr vert="horz" wrap="none" lIns="0" tIns="0" rIns="0" bIns="0" rtlCol="0" anchor="ctr"/>
          <a:lstStyle/>
          <a:p>
            <a:pPr marL="0" indent="0">
              <a:lnSpc>
                <a:spcPts val="3659"/>
              </a:lnSpc>
              <a:buNone/>
            </a:pPr>
            <a:r>
              <a:rPr lang="en-US" sz="3075" b="1" dirty="0">
                <a:solidFill>
                  <a:srgbClr val="2B313A"/>
                </a:solidFill>
                <a:latin typeface="Noto Sans KR" pitchFamily="34" charset="0"/>
                <a:ea typeface="Noto Sans KR" pitchFamily="34" charset="-122"/>
                <a:cs typeface="Noto Sans KR" pitchFamily="34" charset="-120"/>
              </a:rPr>
              <a:t>“Common Causes of Vertigo”</a:t>
            </a:r>
            <a:endParaRPr lang="en-US" sz="3075" dirty="0"/>
          </a:p>
        </p:txBody>
      </p:sp>
      <p:sp>
        <p:nvSpPr>
          <p:cNvPr id="5" name="SK-3-text-4"/>
          <p:cNvSpPr/>
          <p:nvPr/>
        </p:nvSpPr>
        <p:spPr>
          <a:xfrm>
            <a:off x="1863923" y="1790700"/>
            <a:ext cx="2577405" cy="364331"/>
          </a:xfrm>
          <a:prstGeom prst="rect">
            <a:avLst/>
          </a:prstGeom>
          <a:noFill/>
          <a:ln/>
        </p:spPr>
        <p:txBody>
          <a:bodyPr vert="horz" wrap="none" lIns="0" tIns="0" rIns="0" bIns="0" rtlCol="0" anchor="ctr"/>
          <a:lstStyle/>
          <a:p>
            <a:pPr marL="0" indent="0" algn="ctr">
              <a:lnSpc>
                <a:spcPts val="2869"/>
              </a:lnSpc>
              <a:buNone/>
            </a:pPr>
            <a:r>
              <a:rPr lang="en-US" sz="1875" b="1" dirty="0">
                <a:solidFill>
                  <a:srgbClr val="FFFFFF"/>
                </a:solidFill>
                <a:latin typeface="Noto Sans KR" pitchFamily="34" charset="0"/>
                <a:ea typeface="Noto Sans KR" pitchFamily="34" charset="-122"/>
                <a:cs typeface="Noto Sans KR" pitchFamily="34" charset="-120"/>
              </a:rPr>
              <a:t>PERIPHERAL — 90%</a:t>
            </a:r>
            <a:endParaRPr lang="en-US" sz="1875" dirty="0"/>
          </a:p>
        </p:txBody>
      </p:sp>
      <p:sp>
        <p:nvSpPr>
          <p:cNvPr id="6" name="SK-3-text-5"/>
          <p:cNvSpPr/>
          <p:nvPr/>
        </p:nvSpPr>
        <p:spPr>
          <a:xfrm>
            <a:off x="8027194" y="1790700"/>
            <a:ext cx="2147888" cy="364331"/>
          </a:xfrm>
          <a:prstGeom prst="rect">
            <a:avLst/>
          </a:prstGeom>
          <a:noFill/>
          <a:ln/>
        </p:spPr>
        <p:txBody>
          <a:bodyPr vert="horz" wrap="none" lIns="0" tIns="0" rIns="0" bIns="0" rtlCol="0" anchor="ctr"/>
          <a:lstStyle/>
          <a:p>
            <a:pPr marL="0" indent="0" algn="ctr">
              <a:lnSpc>
                <a:spcPts val="2869"/>
              </a:lnSpc>
              <a:buNone/>
            </a:pPr>
            <a:r>
              <a:rPr lang="en-US" sz="1875" b="1" dirty="0">
                <a:solidFill>
                  <a:srgbClr val="FFFFFF"/>
                </a:solidFill>
                <a:latin typeface="Noto Sans KR" pitchFamily="34" charset="0"/>
                <a:ea typeface="Noto Sans KR" pitchFamily="34" charset="-122"/>
                <a:cs typeface="Noto Sans KR" pitchFamily="34" charset="-120"/>
              </a:rPr>
              <a:t>CENTRAL — 10%</a:t>
            </a:r>
            <a:endParaRPr lang="en-US" sz="1875" dirty="0"/>
          </a:p>
        </p:txBody>
      </p:sp>
      <p:sp>
        <p:nvSpPr>
          <p:cNvPr id="7" name="SK-3-text-6"/>
          <p:cNvSpPr/>
          <p:nvPr/>
        </p:nvSpPr>
        <p:spPr>
          <a:xfrm>
            <a:off x="809625" y="2495550"/>
            <a:ext cx="1143000" cy="307181"/>
          </a:xfrm>
          <a:prstGeom prst="rect">
            <a:avLst/>
          </a:prstGeom>
          <a:noFill/>
          <a:ln/>
        </p:spPr>
        <p:txBody>
          <a:bodyPr vert="horz" wrap="none" lIns="0" tIns="0" rIns="0" bIns="0" rtlCol="0" anchor="ctr"/>
          <a:lstStyle/>
          <a:p>
            <a:pPr marL="0" indent="0">
              <a:lnSpc>
                <a:spcPts val="2419"/>
              </a:lnSpc>
              <a:buNone/>
            </a:pPr>
            <a:r>
              <a:rPr lang="en-US" sz="1875" b="1" dirty="0">
                <a:solidFill>
                  <a:srgbClr val="000000"/>
                </a:solidFill>
                <a:latin typeface="Noto Sans KR" pitchFamily="34" charset="0"/>
                <a:ea typeface="Noto Sans KR" pitchFamily="34" charset="-122"/>
                <a:cs typeface="Noto Sans KR" pitchFamily="34" charset="-120"/>
              </a:rPr>
              <a:t>BPPV</a:t>
            </a:r>
            <a:endParaRPr lang="en-US" sz="1875" dirty="0"/>
          </a:p>
        </p:txBody>
      </p:sp>
      <p:sp>
        <p:nvSpPr>
          <p:cNvPr id="8" name="SK-3-text-7"/>
          <p:cNvSpPr/>
          <p:nvPr/>
        </p:nvSpPr>
        <p:spPr>
          <a:xfrm>
            <a:off x="809625" y="3381375"/>
            <a:ext cx="6000750" cy="307181"/>
          </a:xfrm>
          <a:prstGeom prst="rect">
            <a:avLst/>
          </a:prstGeom>
          <a:noFill/>
          <a:ln/>
        </p:spPr>
        <p:txBody>
          <a:bodyPr vert="horz" wrap="none" lIns="0" tIns="0" rIns="0" bIns="0" rtlCol="0" anchor="ctr"/>
          <a:lstStyle/>
          <a:p>
            <a:pPr marL="0" indent="0">
              <a:lnSpc>
                <a:spcPts val="2419"/>
              </a:lnSpc>
              <a:buNone/>
            </a:pPr>
            <a:r>
              <a:rPr lang="en-US" sz="1875" b="1" dirty="0">
                <a:solidFill>
                  <a:srgbClr val="000000"/>
                </a:solidFill>
                <a:latin typeface="Noto Sans KR" pitchFamily="34" charset="0"/>
                <a:ea typeface="Noto Sans KR" pitchFamily="34" charset="-122"/>
                <a:cs typeface="Noto Sans KR" pitchFamily="34" charset="-120"/>
              </a:rPr>
              <a:t>Vestibular Neuronitis</a:t>
            </a:r>
            <a:endParaRPr lang="en-US" sz="1875" dirty="0"/>
          </a:p>
        </p:txBody>
      </p:sp>
      <p:sp>
        <p:nvSpPr>
          <p:cNvPr id="9" name="SK-3-text-8"/>
          <p:cNvSpPr/>
          <p:nvPr/>
        </p:nvSpPr>
        <p:spPr>
          <a:xfrm>
            <a:off x="809625" y="4267200"/>
            <a:ext cx="4857750" cy="307181"/>
          </a:xfrm>
          <a:prstGeom prst="rect">
            <a:avLst/>
          </a:prstGeom>
          <a:noFill/>
          <a:ln/>
        </p:spPr>
        <p:txBody>
          <a:bodyPr vert="horz" wrap="none" lIns="0" tIns="0" rIns="0" bIns="0" rtlCol="0" anchor="ctr"/>
          <a:lstStyle/>
          <a:p>
            <a:pPr marL="0" indent="0">
              <a:lnSpc>
                <a:spcPts val="2419"/>
              </a:lnSpc>
              <a:buNone/>
            </a:pPr>
            <a:r>
              <a:rPr lang="en-US" sz="1875" b="1" dirty="0">
                <a:solidFill>
                  <a:srgbClr val="000000"/>
                </a:solidFill>
                <a:latin typeface="Noto Sans KR" pitchFamily="34" charset="0"/>
                <a:ea typeface="Noto Sans KR" pitchFamily="34" charset="-122"/>
                <a:cs typeface="Noto Sans KR" pitchFamily="34" charset="-120"/>
              </a:rPr>
              <a:t>Ménière's Disease</a:t>
            </a:r>
            <a:endParaRPr lang="en-US" sz="1875" dirty="0"/>
          </a:p>
        </p:txBody>
      </p:sp>
      <p:sp>
        <p:nvSpPr>
          <p:cNvPr id="10" name="SK-3-text-9"/>
          <p:cNvSpPr/>
          <p:nvPr/>
        </p:nvSpPr>
        <p:spPr>
          <a:xfrm>
            <a:off x="809625" y="5153025"/>
            <a:ext cx="3714750" cy="307181"/>
          </a:xfrm>
          <a:prstGeom prst="rect">
            <a:avLst/>
          </a:prstGeom>
          <a:noFill/>
          <a:ln/>
        </p:spPr>
        <p:txBody>
          <a:bodyPr vert="horz" wrap="none" lIns="0" tIns="0" rIns="0" bIns="0" rtlCol="0" anchor="ctr"/>
          <a:lstStyle/>
          <a:p>
            <a:pPr marL="0" indent="0">
              <a:lnSpc>
                <a:spcPts val="2419"/>
              </a:lnSpc>
              <a:buNone/>
            </a:pPr>
            <a:r>
              <a:rPr lang="en-US" sz="1875" b="1" dirty="0">
                <a:solidFill>
                  <a:srgbClr val="000000"/>
                </a:solidFill>
                <a:latin typeface="Noto Sans KR" pitchFamily="34" charset="0"/>
                <a:ea typeface="Noto Sans KR" pitchFamily="34" charset="-122"/>
                <a:cs typeface="Noto Sans KR" pitchFamily="34" charset="-120"/>
              </a:rPr>
              <a:t>Labyrinthitis</a:t>
            </a:r>
            <a:endParaRPr lang="en-US" sz="1875" dirty="0"/>
          </a:p>
        </p:txBody>
      </p:sp>
      <p:sp>
        <p:nvSpPr>
          <p:cNvPr id="11" name="SK-3-text-10"/>
          <p:cNvSpPr/>
          <p:nvPr/>
        </p:nvSpPr>
        <p:spPr>
          <a:xfrm>
            <a:off x="6762750" y="2495550"/>
            <a:ext cx="5429250" cy="307181"/>
          </a:xfrm>
          <a:prstGeom prst="rect">
            <a:avLst/>
          </a:prstGeom>
          <a:noFill/>
          <a:ln/>
        </p:spPr>
        <p:txBody>
          <a:bodyPr vert="horz" wrap="none" lIns="0" tIns="0" rIns="0" bIns="0" rtlCol="0" anchor="ctr"/>
          <a:lstStyle/>
          <a:p>
            <a:pPr marL="0" indent="0">
              <a:lnSpc>
                <a:spcPts val="2419"/>
              </a:lnSpc>
              <a:buNone/>
            </a:pPr>
            <a:r>
              <a:rPr lang="en-US" sz="1875" b="1" dirty="0">
                <a:solidFill>
                  <a:srgbClr val="000000"/>
                </a:solidFill>
                <a:latin typeface="Noto Sans KR" pitchFamily="34" charset="0"/>
                <a:ea typeface="Noto Sans KR" pitchFamily="34" charset="-122"/>
                <a:cs typeface="Noto Sans KR" pitchFamily="34" charset="-120"/>
              </a:rPr>
              <a:t>Cerebellar Stroke / TIA</a:t>
            </a:r>
            <a:endParaRPr lang="en-US" sz="1875" dirty="0"/>
          </a:p>
        </p:txBody>
      </p:sp>
      <p:sp>
        <p:nvSpPr>
          <p:cNvPr id="12" name="SK-3-text-11"/>
          <p:cNvSpPr/>
          <p:nvPr/>
        </p:nvSpPr>
        <p:spPr>
          <a:xfrm>
            <a:off x="6762750" y="3381375"/>
            <a:ext cx="5429250" cy="307181"/>
          </a:xfrm>
          <a:prstGeom prst="rect">
            <a:avLst/>
          </a:prstGeom>
          <a:noFill/>
          <a:ln/>
        </p:spPr>
        <p:txBody>
          <a:bodyPr vert="horz" wrap="none" lIns="0" tIns="0" rIns="0" bIns="0" rtlCol="0" anchor="ctr"/>
          <a:lstStyle/>
          <a:p>
            <a:pPr marL="0" indent="0">
              <a:lnSpc>
                <a:spcPts val="2419"/>
              </a:lnSpc>
              <a:buNone/>
            </a:pPr>
            <a:r>
              <a:rPr lang="en-US" sz="1875" b="1" dirty="0">
                <a:solidFill>
                  <a:srgbClr val="000000"/>
                </a:solidFill>
                <a:latin typeface="Noto Sans KR" pitchFamily="34" charset="0"/>
                <a:ea typeface="Noto Sans KR" pitchFamily="34" charset="-122"/>
                <a:cs typeface="Noto Sans KR" pitchFamily="34" charset="-120"/>
              </a:rPr>
              <a:t>Vertebrobasilar Insufficiency</a:t>
            </a:r>
            <a:endParaRPr lang="en-US" sz="1875" dirty="0"/>
          </a:p>
        </p:txBody>
      </p:sp>
      <p:sp>
        <p:nvSpPr>
          <p:cNvPr id="13" name="SK-3-text-12"/>
          <p:cNvSpPr/>
          <p:nvPr/>
        </p:nvSpPr>
        <p:spPr>
          <a:xfrm>
            <a:off x="6762750" y="4267200"/>
            <a:ext cx="5143500" cy="307181"/>
          </a:xfrm>
          <a:prstGeom prst="rect">
            <a:avLst/>
          </a:prstGeom>
          <a:noFill/>
          <a:ln/>
        </p:spPr>
        <p:txBody>
          <a:bodyPr vert="horz" wrap="none" lIns="0" tIns="0" rIns="0" bIns="0" rtlCol="0" anchor="ctr"/>
          <a:lstStyle/>
          <a:p>
            <a:pPr marL="0" indent="0">
              <a:lnSpc>
                <a:spcPts val="2419"/>
              </a:lnSpc>
              <a:buNone/>
            </a:pPr>
            <a:r>
              <a:rPr lang="en-US" sz="1875" b="1" dirty="0">
                <a:solidFill>
                  <a:srgbClr val="000000"/>
                </a:solidFill>
                <a:latin typeface="Noto Sans KR" pitchFamily="34" charset="0"/>
                <a:ea typeface="Noto Sans KR" pitchFamily="34" charset="-122"/>
                <a:cs typeface="Noto Sans KR" pitchFamily="34" charset="-120"/>
              </a:rPr>
              <a:t>Multiple Sclerosis</a:t>
            </a:r>
            <a:endParaRPr lang="en-US" sz="1875" dirty="0"/>
          </a:p>
        </p:txBody>
      </p:sp>
      <p:sp>
        <p:nvSpPr>
          <p:cNvPr id="14" name="SK-3-text-13"/>
          <p:cNvSpPr/>
          <p:nvPr/>
        </p:nvSpPr>
        <p:spPr>
          <a:xfrm>
            <a:off x="6762750" y="5153025"/>
            <a:ext cx="5429250" cy="307181"/>
          </a:xfrm>
          <a:prstGeom prst="rect">
            <a:avLst/>
          </a:prstGeom>
          <a:noFill/>
          <a:ln/>
        </p:spPr>
        <p:txBody>
          <a:bodyPr vert="horz" wrap="none" lIns="0" tIns="0" rIns="0" bIns="0" rtlCol="0" anchor="ctr"/>
          <a:lstStyle/>
          <a:p>
            <a:pPr marL="0" indent="0">
              <a:lnSpc>
                <a:spcPts val="2419"/>
              </a:lnSpc>
              <a:buNone/>
            </a:pPr>
            <a:r>
              <a:rPr lang="en-US" sz="1875" b="1" dirty="0">
                <a:solidFill>
                  <a:srgbClr val="000000"/>
                </a:solidFill>
                <a:latin typeface="Noto Sans KR" pitchFamily="34" charset="0"/>
                <a:ea typeface="Noto Sans KR" pitchFamily="34" charset="-122"/>
                <a:cs typeface="Noto Sans KR" pitchFamily="34" charset="-120"/>
              </a:rPr>
              <a:t>Vestibular Migraine</a:t>
            </a:r>
            <a:endParaRPr lang="en-US" sz="1875" dirty="0"/>
          </a:p>
        </p:txBody>
      </p:sp>
      <p:sp>
        <p:nvSpPr>
          <p:cNvPr id="15" name="SK-3-text-14"/>
          <p:cNvSpPr/>
          <p:nvPr/>
        </p:nvSpPr>
        <p:spPr>
          <a:xfrm>
            <a:off x="590550" y="123825"/>
            <a:ext cx="6835140" cy="216843"/>
          </a:xfrm>
          <a:prstGeom prst="rect">
            <a:avLst/>
          </a:prstGeom>
          <a:noFill/>
          <a:ln/>
        </p:spPr>
        <p:txBody>
          <a:bodyPr vert="horz" wrap="none" lIns="0" tIns="0" rIns="0" bIns="0" rtlCol="0" anchor="ctr"/>
          <a:lstStyle/>
          <a:p>
            <a:pPr marL="0" indent="0">
              <a:lnSpc>
                <a:spcPts val="1708"/>
              </a:lnSpc>
              <a:buNone/>
            </a:pPr>
            <a:r>
              <a:rPr lang="en-US" sz="1725" b="1" dirty="0">
                <a:solidFill>
                  <a:srgbClr val="FFFFFF"/>
                </a:solidFill>
                <a:latin typeface="Noto Sans KR" pitchFamily="34" charset="0"/>
                <a:ea typeface="Noto Sans KR" pitchFamily="34" charset="-122"/>
                <a:cs typeface="Noto Sans KR" pitchFamily="34" charset="-120"/>
              </a:rPr>
              <a:t>BRADFORD VTS TEACHING DECK</a:t>
            </a:r>
            <a:endParaRPr lang="en-US" sz="1725" dirty="0"/>
          </a:p>
        </p:txBody>
      </p:sp>
      <p:sp>
        <p:nvSpPr>
          <p:cNvPr id="16" name="SK-3-text-15"/>
          <p:cNvSpPr/>
          <p:nvPr/>
        </p:nvSpPr>
        <p:spPr>
          <a:xfrm>
            <a:off x="809625" y="2823142"/>
            <a:ext cx="9258300" cy="229791"/>
          </a:xfrm>
          <a:prstGeom prst="rect">
            <a:avLst/>
          </a:prstGeom>
          <a:noFill/>
          <a:ln/>
        </p:spPr>
        <p:txBody>
          <a:bodyPr vert="horz" wrap="none" lIns="0" tIns="0" rIns="0" bIns="0" rtlCol="0" anchor="ctr"/>
          <a:lstStyle/>
          <a:p>
            <a:pPr marL="0" indent="0">
              <a:lnSpc>
                <a:spcPts val="1809"/>
              </a:lnSpc>
              <a:buNone/>
            </a:pPr>
            <a:r>
              <a:rPr lang="en-US" sz="1350" dirty="0">
                <a:solidFill>
                  <a:srgbClr val="000000"/>
                </a:solidFill>
                <a:latin typeface="Noto Sans KR" pitchFamily="34" charset="0"/>
                <a:ea typeface="Noto Sans KR" pitchFamily="34" charset="-122"/>
                <a:cs typeface="Noto Sans KR" pitchFamily="34" charset="-120"/>
              </a:rPr>
              <a:t>Brief positional vertigo — displaced otoconia</a:t>
            </a:r>
            <a:endParaRPr lang="en-US" sz="1350" dirty="0"/>
          </a:p>
        </p:txBody>
      </p:sp>
      <p:sp>
        <p:nvSpPr>
          <p:cNvPr id="17" name="SK-3-text-16"/>
          <p:cNvSpPr/>
          <p:nvPr/>
        </p:nvSpPr>
        <p:spPr>
          <a:xfrm>
            <a:off x="816769" y="3723679"/>
            <a:ext cx="10492740" cy="229791"/>
          </a:xfrm>
          <a:prstGeom prst="rect">
            <a:avLst/>
          </a:prstGeom>
          <a:noFill/>
          <a:ln/>
        </p:spPr>
        <p:txBody>
          <a:bodyPr vert="horz" wrap="none" lIns="0" tIns="0" rIns="0" bIns="0" rtlCol="0" anchor="ctr"/>
          <a:lstStyle/>
          <a:p>
            <a:pPr marL="0" indent="0">
              <a:lnSpc>
                <a:spcPts val="1809"/>
              </a:lnSpc>
              <a:buNone/>
            </a:pPr>
            <a:r>
              <a:rPr lang="en-US" sz="1350" dirty="0">
                <a:solidFill>
                  <a:srgbClr val="000000"/>
                </a:solidFill>
                <a:latin typeface="Noto Sans KR" pitchFamily="34" charset="0"/>
                <a:ea typeface="Noto Sans KR" pitchFamily="34" charset="-122"/>
                <a:cs typeface="Noto Sans KR" pitchFamily="34" charset="-120"/>
              </a:rPr>
              <a:t>Acute severe vertigo — no hearing loss — post-viral</a:t>
            </a:r>
            <a:endParaRPr lang="en-US" sz="1350" dirty="0"/>
          </a:p>
        </p:txBody>
      </p:sp>
      <p:sp>
        <p:nvSpPr>
          <p:cNvPr id="18" name="SK-3-text-17"/>
          <p:cNvSpPr/>
          <p:nvPr/>
        </p:nvSpPr>
        <p:spPr>
          <a:xfrm>
            <a:off x="816769" y="4573191"/>
            <a:ext cx="10904220" cy="229791"/>
          </a:xfrm>
          <a:prstGeom prst="rect">
            <a:avLst/>
          </a:prstGeom>
          <a:noFill/>
          <a:ln/>
        </p:spPr>
        <p:txBody>
          <a:bodyPr vert="horz" wrap="none" lIns="0" tIns="0" rIns="0" bIns="0" rtlCol="0" anchor="ctr"/>
          <a:lstStyle/>
          <a:p>
            <a:pPr marL="0" indent="0">
              <a:lnSpc>
                <a:spcPts val="1809"/>
              </a:lnSpc>
              <a:buNone/>
            </a:pPr>
            <a:r>
              <a:rPr lang="en-US" sz="1350" dirty="0">
                <a:solidFill>
                  <a:srgbClr val="000000"/>
                </a:solidFill>
                <a:latin typeface="Noto Sans KR" pitchFamily="34" charset="0"/>
                <a:ea typeface="Noto Sans KR" pitchFamily="34" charset="-122"/>
                <a:cs typeface="Noto Sans KR" pitchFamily="34" charset="-120"/>
              </a:rPr>
              <a:t>Vertigo + unilateral SNHL + tinnitus + aural fullness</a:t>
            </a:r>
            <a:endParaRPr lang="en-US" sz="1350" dirty="0"/>
          </a:p>
        </p:txBody>
      </p:sp>
      <p:sp>
        <p:nvSpPr>
          <p:cNvPr id="19" name="SK-3-text-18"/>
          <p:cNvSpPr/>
          <p:nvPr/>
        </p:nvSpPr>
        <p:spPr>
          <a:xfrm>
            <a:off x="809625" y="5461567"/>
            <a:ext cx="9875520" cy="229791"/>
          </a:xfrm>
          <a:prstGeom prst="rect">
            <a:avLst/>
          </a:prstGeom>
          <a:noFill/>
          <a:ln/>
        </p:spPr>
        <p:txBody>
          <a:bodyPr vert="horz" wrap="none" lIns="0" tIns="0" rIns="0" bIns="0" rtlCol="0" anchor="ctr"/>
          <a:lstStyle/>
          <a:p>
            <a:pPr marL="0" indent="0">
              <a:lnSpc>
                <a:spcPts val="1809"/>
              </a:lnSpc>
              <a:buNone/>
            </a:pPr>
            <a:r>
              <a:rPr lang="en-US" sz="1350" dirty="0">
                <a:solidFill>
                  <a:srgbClr val="000000"/>
                </a:solidFill>
                <a:latin typeface="Noto Sans KR" pitchFamily="34" charset="0"/>
                <a:ea typeface="Noto Sans KR" pitchFamily="34" charset="-122"/>
                <a:cs typeface="Noto Sans KR" pitchFamily="34" charset="-120"/>
              </a:rPr>
              <a:t>As neuronitis but with hearing loss and tinnitus</a:t>
            </a:r>
            <a:endParaRPr lang="en-US" sz="1350" dirty="0"/>
          </a:p>
        </p:txBody>
      </p:sp>
      <p:sp>
        <p:nvSpPr>
          <p:cNvPr id="20" name="SK-3-text-19"/>
          <p:cNvSpPr/>
          <p:nvPr/>
        </p:nvSpPr>
        <p:spPr>
          <a:xfrm>
            <a:off x="6753225" y="2808344"/>
            <a:ext cx="5448300" cy="229791"/>
          </a:xfrm>
          <a:prstGeom prst="rect">
            <a:avLst/>
          </a:prstGeom>
          <a:noFill/>
          <a:ln/>
        </p:spPr>
        <p:txBody>
          <a:bodyPr vert="horz" wrap="none" lIns="0" tIns="0" rIns="0" bIns="0" rtlCol="0" anchor="ctr"/>
          <a:lstStyle/>
          <a:p>
            <a:pPr marL="0" indent="0">
              <a:lnSpc>
                <a:spcPts val="1809"/>
              </a:lnSpc>
              <a:buNone/>
            </a:pPr>
            <a:r>
              <a:rPr lang="en-US" sz="1350" dirty="0">
                <a:solidFill>
                  <a:srgbClr val="000000"/>
                </a:solidFill>
                <a:latin typeface="Noto Sans KR" pitchFamily="34" charset="0"/>
                <a:ea typeface="Noto Sans KR" pitchFamily="34" charset="-122"/>
                <a:cs typeface="Noto Sans KR" pitchFamily="34" charset="-120"/>
              </a:rPr>
              <a:t>Sudden onset — HINTS exam abnormal — urgent imaging</a:t>
            </a:r>
            <a:endParaRPr lang="en-US" sz="1350" dirty="0"/>
          </a:p>
        </p:txBody>
      </p:sp>
      <p:sp>
        <p:nvSpPr>
          <p:cNvPr id="21" name="SK-3-text-20"/>
          <p:cNvSpPr/>
          <p:nvPr/>
        </p:nvSpPr>
        <p:spPr>
          <a:xfrm>
            <a:off x="6753225" y="3699866"/>
            <a:ext cx="5429250" cy="229791"/>
          </a:xfrm>
          <a:prstGeom prst="rect">
            <a:avLst/>
          </a:prstGeom>
          <a:noFill/>
          <a:ln/>
        </p:spPr>
        <p:txBody>
          <a:bodyPr vert="horz" wrap="none" lIns="0" tIns="0" rIns="0" bIns="0" rtlCol="0" anchor="ctr"/>
          <a:lstStyle/>
          <a:p>
            <a:pPr marL="0" indent="0">
              <a:lnSpc>
                <a:spcPts val="1809"/>
              </a:lnSpc>
              <a:buNone/>
            </a:pPr>
            <a:r>
              <a:rPr lang="en-US" sz="1350" dirty="0">
                <a:solidFill>
                  <a:srgbClr val="000000"/>
                </a:solidFill>
                <a:latin typeface="Noto Sans KR" pitchFamily="34" charset="0"/>
                <a:ea typeface="Noto Sans KR" pitchFamily="34" charset="-122"/>
                <a:cs typeface="Noto Sans KR" pitchFamily="34" charset="-120"/>
              </a:rPr>
              <a:t>Posterior circulation — associated brainstem signs</a:t>
            </a:r>
            <a:endParaRPr lang="en-US" sz="1350" dirty="0"/>
          </a:p>
        </p:txBody>
      </p:sp>
      <p:sp>
        <p:nvSpPr>
          <p:cNvPr id="22" name="SK-3-text-21"/>
          <p:cNvSpPr/>
          <p:nvPr/>
        </p:nvSpPr>
        <p:spPr>
          <a:xfrm>
            <a:off x="6769656" y="4609930"/>
            <a:ext cx="5657850" cy="229791"/>
          </a:xfrm>
          <a:prstGeom prst="rect">
            <a:avLst/>
          </a:prstGeom>
          <a:noFill/>
          <a:ln/>
        </p:spPr>
        <p:txBody>
          <a:bodyPr vert="horz" wrap="none" lIns="0" tIns="0" rIns="0" bIns="0" rtlCol="0" anchor="ctr"/>
          <a:lstStyle/>
          <a:p>
            <a:pPr marL="0" indent="0">
              <a:lnSpc>
                <a:spcPts val="1809"/>
              </a:lnSpc>
              <a:buNone/>
            </a:pPr>
            <a:r>
              <a:rPr lang="en-US" sz="1350" dirty="0">
                <a:solidFill>
                  <a:srgbClr val="000000"/>
                </a:solidFill>
                <a:latin typeface="Noto Sans KR" pitchFamily="34" charset="0"/>
                <a:ea typeface="Noto Sans KR" pitchFamily="34" charset="-122"/>
                <a:cs typeface="Noto Sans KR" pitchFamily="34" charset="-120"/>
              </a:rPr>
              <a:t>Demyelination — consider in young adults with relapsing </a:t>
            </a:r>
            <a:br>
              <a:rPr lang="en-US" sz="1350" dirty="0">
                <a:solidFill>
                  <a:srgbClr val="000000"/>
                </a:solidFill>
                <a:latin typeface="Noto Sans KR" pitchFamily="34" charset="0"/>
                <a:ea typeface="Noto Sans KR" pitchFamily="34" charset="-122"/>
                <a:cs typeface="Noto Sans KR" pitchFamily="34" charset="-120"/>
              </a:rPr>
            </a:br>
            <a:r>
              <a:rPr lang="en-US" sz="1350" dirty="0">
                <a:solidFill>
                  <a:srgbClr val="000000"/>
                </a:solidFill>
                <a:latin typeface="Noto Sans KR" pitchFamily="34" charset="0"/>
                <a:ea typeface="Noto Sans KR" pitchFamily="34" charset="-122"/>
                <a:cs typeface="Noto Sans KR" pitchFamily="34" charset="-120"/>
              </a:rPr>
              <a:t>course</a:t>
            </a:r>
            <a:endParaRPr lang="en-US" sz="1350" dirty="0"/>
          </a:p>
        </p:txBody>
      </p:sp>
      <p:sp>
        <p:nvSpPr>
          <p:cNvPr id="23" name="SK-3-text-22"/>
          <p:cNvSpPr/>
          <p:nvPr/>
        </p:nvSpPr>
        <p:spPr>
          <a:xfrm>
            <a:off x="6772275" y="5445580"/>
            <a:ext cx="5429250" cy="229791"/>
          </a:xfrm>
          <a:prstGeom prst="rect">
            <a:avLst/>
          </a:prstGeom>
          <a:noFill/>
          <a:ln/>
        </p:spPr>
        <p:txBody>
          <a:bodyPr vert="horz" wrap="none" lIns="0" tIns="0" rIns="0" bIns="0" rtlCol="0" anchor="ctr"/>
          <a:lstStyle/>
          <a:p>
            <a:pPr marL="0" indent="0">
              <a:lnSpc>
                <a:spcPts val="1809"/>
              </a:lnSpc>
              <a:buNone/>
            </a:pPr>
            <a:r>
              <a:rPr lang="en-US" sz="1350" dirty="0">
                <a:solidFill>
                  <a:srgbClr val="000000"/>
                </a:solidFill>
                <a:latin typeface="Noto Sans KR" pitchFamily="34" charset="0"/>
                <a:ea typeface="Noto Sans KR" pitchFamily="34" charset="-122"/>
                <a:cs typeface="Noto Sans KR" pitchFamily="34" charset="-120"/>
              </a:rPr>
              <a:t>Common but diagnosis of exclusion — headache history</a:t>
            </a:r>
            <a:endParaRPr lang="en-US" sz="1350" dirty="0"/>
          </a:p>
        </p:txBody>
      </p:sp>
      <p:sp>
        <p:nvSpPr>
          <p:cNvPr id="24" name="SK-3-text-23"/>
          <p:cNvSpPr/>
          <p:nvPr/>
        </p:nvSpPr>
        <p:spPr>
          <a:xfrm>
            <a:off x="1002060" y="6055179"/>
            <a:ext cx="11483280" cy="417909"/>
          </a:xfrm>
          <a:prstGeom prst="rect">
            <a:avLst/>
          </a:prstGeom>
          <a:noFill/>
          <a:ln/>
        </p:spPr>
        <p:txBody>
          <a:bodyPr vert="horz" wrap="none" lIns="0" tIns="0" rIns="0" bIns="0" rtlCol="0" anchor="ctr"/>
          <a:lstStyle/>
          <a:p>
            <a:pPr marL="0" indent="0">
              <a:lnSpc>
                <a:spcPts val="1645"/>
              </a:lnSpc>
              <a:buNone/>
            </a:pPr>
            <a:r>
              <a:rPr lang="en-US" sz="1275" i="1" dirty="0">
                <a:solidFill>
                  <a:srgbClr val="FFFFFF"/>
                </a:solidFill>
                <a:latin typeface="Noto Sans KR" pitchFamily="34" charset="0"/>
                <a:ea typeface="Noto Sans KR" pitchFamily="34" charset="-122"/>
                <a:cs typeface="Noto Sans KR" pitchFamily="34" charset="-120"/>
              </a:rPr>
              <a:t>AKT PEARL: Peripheral causes account for ~90% of vertigo. BPPV alone is the single most common cause. Always ask: is the
nystagmus fatigable? Is there a latency? These distinguish peripheral from central.</a:t>
            </a:r>
            <a:endParaRPr lang="en-US" sz="1275" dirty="0"/>
          </a:p>
        </p:txBody>
      </p:sp>
      <p:sp>
        <p:nvSpPr>
          <p:cNvPr id="25" name="SK-3-text-24"/>
          <p:cNvSpPr/>
          <p:nvPr/>
        </p:nvSpPr>
        <p:spPr>
          <a:xfrm>
            <a:off x="1628775" y="2524125"/>
            <a:ext cx="4572000" cy="196602"/>
          </a:xfrm>
          <a:prstGeom prst="rect">
            <a:avLst/>
          </a:prstGeom>
          <a:noFill/>
          <a:ln/>
        </p:spPr>
        <p:txBody>
          <a:bodyPr vert="horz" wrap="none" lIns="0" tIns="0" rIns="0" bIns="0" rtlCol="0" anchor="ctr"/>
          <a:lstStyle/>
          <a:p>
            <a:pPr marL="0" indent="0">
              <a:lnSpc>
                <a:spcPts val="1548"/>
              </a:lnSpc>
              <a:buNone/>
            </a:pPr>
            <a:r>
              <a:rPr lang="en-US" sz="1200" b="1" dirty="0">
                <a:solidFill>
                  <a:srgbClr val="000000"/>
                </a:solidFill>
                <a:latin typeface="Noto Sans KR" pitchFamily="34" charset="0"/>
                <a:ea typeface="Noto Sans KR" pitchFamily="34" charset="-122"/>
                <a:cs typeface="Noto Sans KR" pitchFamily="34" charset="-120"/>
              </a:rPr>
              <a:t>Most common cause overall</a:t>
            </a:r>
            <a:endParaRPr lang="en-US" sz="1200" dirty="0"/>
          </a:p>
        </p:txBody>
      </p:sp>
      <p:sp>
        <p:nvSpPr>
          <p:cNvPr id="26" name="SK-3-text-25"/>
          <p:cNvSpPr/>
          <p:nvPr/>
        </p:nvSpPr>
        <p:spPr>
          <a:xfrm>
            <a:off x="11344275" y="6638925"/>
            <a:ext cx="555278" cy="169664"/>
          </a:xfrm>
          <a:prstGeom prst="rect">
            <a:avLst/>
          </a:prstGeom>
          <a:noFill/>
          <a:ln/>
        </p:spPr>
        <p:txBody>
          <a:bodyPr vert="horz" wrap="none" lIns="0" tIns="0" rIns="0" bIns="0" rtlCol="0" anchor="ctr"/>
          <a:lstStyle/>
          <a:p>
            <a:pPr marL="0" indent="0" algn="r">
              <a:lnSpc>
                <a:spcPts val="1337"/>
              </a:lnSpc>
              <a:buNone/>
            </a:pPr>
            <a:r>
              <a:rPr lang="en-US" sz="1350" dirty="0">
                <a:solidFill>
                  <a:srgbClr val="000000"/>
                </a:solidFill>
                <a:latin typeface="Noto Sans KR" pitchFamily="34" charset="0"/>
                <a:ea typeface="Noto Sans KR" pitchFamily="34" charset="-122"/>
                <a:cs typeface="Noto Sans KR" pitchFamily="34" charset="-120"/>
              </a:rPr>
              <a:t>3 / 14</a:t>
            </a:r>
            <a:endParaRPr lang="en-US" sz="1350" dirty="0"/>
          </a:p>
        </p:txBody>
      </p:sp>
      <p:sp>
        <p:nvSpPr>
          <p:cNvPr id="27" name="SK-3-text-26"/>
          <p:cNvSpPr/>
          <p:nvPr/>
        </p:nvSpPr>
        <p:spPr>
          <a:xfrm>
            <a:off x="371475" y="6638925"/>
            <a:ext cx="4080510" cy="160288"/>
          </a:xfrm>
          <a:prstGeom prst="rect">
            <a:avLst/>
          </a:prstGeom>
          <a:noFill/>
          <a:ln/>
        </p:spPr>
        <p:txBody>
          <a:bodyPr vert="horz" wrap="none" lIns="0" tIns="0" rIns="0" bIns="0" rtlCol="0" anchor="ctr"/>
          <a:lstStyle/>
          <a:p>
            <a:pPr marL="0" indent="0">
              <a:lnSpc>
                <a:spcPts val="1262"/>
              </a:lnSpc>
              <a:buNone/>
            </a:pPr>
            <a:r>
              <a:rPr lang="en-US" sz="1275" dirty="0">
                <a:solidFill>
                  <a:srgbClr val="000000"/>
                </a:solidFill>
                <a:latin typeface="Noto Sans KR" pitchFamily="34" charset="0"/>
                <a:ea typeface="Noto Sans KR" pitchFamily="34" charset="-122"/>
                <a:cs typeface="Noto Sans KR" pitchFamily="34" charset="-120"/>
              </a:rPr>
              <a:t>www.bradfordvts.co.uk</a:t>
            </a:r>
            <a:endParaRPr lang="en-US" sz="127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6534894" y="5609779"/>
            <a:ext cx="231577" cy="205680"/>
          </a:xfrm>
          <a:prstGeom prst="rect">
            <a:avLst/>
          </a:prstGeom>
        </p:spPr>
      </p:pic>
      <p:pic>
        <p:nvPicPr>
          <p:cNvPr id="4" name="SK-4-img-3" descr="preencoded.png"/>
          <p:cNvPicPr>
            <a:picLocks noChangeAspect="1"/>
          </p:cNvPicPr>
          <p:nvPr/>
        </p:nvPicPr>
        <p:blipFill>
          <a:blip r:embed="rId5"/>
          <a:stretch>
            <a:fillRect/>
          </a:stretch>
        </p:blipFill>
        <p:spPr>
          <a:xfrm>
            <a:off x="6534894" y="4018657"/>
            <a:ext cx="243780" cy="233065"/>
          </a:xfrm>
          <a:prstGeom prst="rect">
            <a:avLst/>
          </a:prstGeom>
        </p:spPr>
      </p:pic>
      <p:pic>
        <p:nvPicPr>
          <p:cNvPr id="5" name="SK-4-img-4" descr="preencoded.png"/>
          <p:cNvPicPr>
            <a:picLocks noChangeAspect="1"/>
          </p:cNvPicPr>
          <p:nvPr/>
        </p:nvPicPr>
        <p:blipFill>
          <a:blip r:embed="rId6"/>
          <a:stretch>
            <a:fillRect/>
          </a:stretch>
        </p:blipFill>
        <p:spPr>
          <a:xfrm>
            <a:off x="6412855" y="2064246"/>
            <a:ext cx="280392" cy="315367"/>
          </a:xfrm>
          <a:prstGeom prst="rect">
            <a:avLst/>
          </a:prstGeom>
        </p:spPr>
      </p:pic>
      <p:pic>
        <p:nvPicPr>
          <p:cNvPr id="6" name="SK-4-img-5" descr="preencoded.png"/>
          <p:cNvPicPr>
            <a:picLocks noChangeAspect="1"/>
          </p:cNvPicPr>
          <p:nvPr/>
        </p:nvPicPr>
        <p:blipFill>
          <a:blip r:embed="rId7"/>
          <a:stretch>
            <a:fillRect/>
          </a:stretch>
        </p:blipFill>
        <p:spPr>
          <a:xfrm>
            <a:off x="646063" y="6076057"/>
            <a:ext cx="207169" cy="205680"/>
          </a:xfrm>
          <a:prstGeom prst="rect">
            <a:avLst/>
          </a:prstGeom>
        </p:spPr>
      </p:pic>
      <p:pic>
        <p:nvPicPr>
          <p:cNvPr id="7" name="SK-4-img-6" descr="preencoded.png"/>
          <p:cNvPicPr>
            <a:picLocks noChangeAspect="1"/>
          </p:cNvPicPr>
          <p:nvPr/>
        </p:nvPicPr>
        <p:blipFill>
          <a:blip r:embed="rId8"/>
          <a:stretch>
            <a:fillRect/>
          </a:stretch>
        </p:blipFill>
        <p:spPr>
          <a:xfrm>
            <a:off x="1718965" y="2475607"/>
            <a:ext cx="2925961" cy="1721346"/>
          </a:xfrm>
          <a:prstGeom prst="rect">
            <a:avLst/>
          </a:prstGeom>
        </p:spPr>
      </p:pic>
      <p:pic>
        <p:nvPicPr>
          <p:cNvPr id="8" name="SK-4-img-7" descr="preencoded.png"/>
          <p:cNvPicPr>
            <a:picLocks noChangeAspect="1"/>
          </p:cNvPicPr>
          <p:nvPr/>
        </p:nvPicPr>
        <p:blipFill>
          <a:blip r:embed="rId9"/>
          <a:stretch>
            <a:fillRect/>
          </a:stretch>
        </p:blipFill>
        <p:spPr>
          <a:xfrm>
            <a:off x="658267" y="2057400"/>
            <a:ext cx="280392" cy="329059"/>
          </a:xfrm>
          <a:prstGeom prst="rect">
            <a:avLst/>
          </a:prstGeom>
        </p:spPr>
      </p:pic>
      <p:sp>
        <p:nvSpPr>
          <p:cNvPr id="9" name="SK-4-text-8"/>
          <p:cNvSpPr/>
          <p:nvPr/>
        </p:nvSpPr>
        <p:spPr>
          <a:xfrm>
            <a:off x="590550" y="742950"/>
            <a:ext cx="11601450" cy="544116"/>
          </a:xfrm>
          <a:prstGeom prst="rect">
            <a:avLst/>
          </a:prstGeom>
          <a:noFill/>
          <a:ln/>
        </p:spPr>
        <p:txBody>
          <a:bodyPr vert="horz" wrap="none" lIns="0" tIns="0" rIns="0" bIns="0" rtlCol="0" anchor="ctr"/>
          <a:lstStyle/>
          <a:p>
            <a:pPr marL="0" indent="0">
              <a:lnSpc>
                <a:spcPts val="4284"/>
              </a:lnSpc>
              <a:buNone/>
            </a:pPr>
            <a:r>
              <a:rPr lang="en-US" sz="3600" b="1" dirty="0">
                <a:solidFill>
                  <a:srgbClr val="2C3E50"/>
                </a:solidFill>
                <a:latin typeface="Noto Sans KR" pitchFamily="34" charset="0"/>
                <a:ea typeface="Noto Sans KR" pitchFamily="34" charset="-122"/>
                <a:cs typeface="Noto Sans KR" pitchFamily="34" charset="-120"/>
              </a:rPr>
              <a:t>BPPV: Diagnosis and Findings</a:t>
            </a:r>
            <a:endParaRPr lang="en-US" sz="3600" dirty="0"/>
          </a:p>
        </p:txBody>
      </p:sp>
      <p:sp>
        <p:nvSpPr>
          <p:cNvPr id="10" name="SK-4-text-9"/>
          <p:cNvSpPr/>
          <p:nvPr/>
        </p:nvSpPr>
        <p:spPr>
          <a:xfrm>
            <a:off x="590550" y="95250"/>
            <a:ext cx="8321040" cy="274737"/>
          </a:xfrm>
          <a:prstGeom prst="rect">
            <a:avLst/>
          </a:prstGeom>
          <a:noFill/>
          <a:ln/>
        </p:spPr>
        <p:txBody>
          <a:bodyPr vert="horz" wrap="none" lIns="0" tIns="0" rIns="0" bIns="0" rtlCol="0" anchor="ctr"/>
          <a:lstStyle/>
          <a:p>
            <a:pPr marL="0" indent="0">
              <a:lnSpc>
                <a:spcPts val="2163"/>
              </a:lnSpc>
              <a:buNone/>
            </a:pPr>
            <a:r>
              <a:rPr lang="en-US" sz="2100" b="1" dirty="0">
                <a:solidFill>
                  <a:srgbClr val="FFFFFF"/>
                </a:solidFill>
                <a:latin typeface="Noto Sans KR" pitchFamily="34" charset="0"/>
                <a:ea typeface="Noto Sans KR" pitchFamily="34" charset="-122"/>
                <a:cs typeface="Noto Sans KR" pitchFamily="34" charset="-120"/>
              </a:rPr>
              <a:t>BRADFORD VTS TEACHING DECK</a:t>
            </a:r>
            <a:endParaRPr lang="en-US" sz="2100" dirty="0"/>
          </a:p>
        </p:txBody>
      </p:sp>
      <p:sp>
        <p:nvSpPr>
          <p:cNvPr id="11" name="SK-4-text-10"/>
          <p:cNvSpPr/>
          <p:nvPr/>
        </p:nvSpPr>
        <p:spPr>
          <a:xfrm>
            <a:off x="590550" y="1466850"/>
            <a:ext cx="11601450" cy="331738"/>
          </a:xfrm>
          <a:prstGeom prst="rect">
            <a:avLst/>
          </a:prstGeom>
          <a:noFill/>
          <a:ln/>
        </p:spPr>
        <p:txBody>
          <a:bodyPr vert="horz" wrap="none" lIns="0" tIns="0" rIns="0" bIns="0" rtlCol="0" anchor="ctr"/>
          <a:lstStyle/>
          <a:p>
            <a:pPr marL="0" indent="0">
              <a:lnSpc>
                <a:spcPts val="2612"/>
              </a:lnSpc>
              <a:buNone/>
            </a:pPr>
            <a:r>
              <a:rPr lang="en-US" sz="2025" dirty="0">
                <a:solidFill>
                  <a:srgbClr val="757575"/>
                </a:solidFill>
                <a:latin typeface="Noto Sans KR" pitchFamily="34" charset="0"/>
                <a:ea typeface="Noto Sans KR" pitchFamily="34" charset="-122"/>
                <a:cs typeface="Noto Sans KR" pitchFamily="34" charset="-120"/>
              </a:rPr>
              <a:t>"Displaced otoconia · Dix-Hallpike technique · Nystagmus interpretation"</a:t>
            </a:r>
            <a:endParaRPr lang="en-US" sz="2025" dirty="0"/>
          </a:p>
        </p:txBody>
      </p:sp>
      <p:sp>
        <p:nvSpPr>
          <p:cNvPr id="12" name="SK-4-text-11"/>
          <p:cNvSpPr/>
          <p:nvPr/>
        </p:nvSpPr>
        <p:spPr>
          <a:xfrm>
            <a:off x="895350" y="2114550"/>
            <a:ext cx="8675370" cy="260747"/>
          </a:xfrm>
          <a:prstGeom prst="rect">
            <a:avLst/>
          </a:prstGeom>
          <a:noFill/>
          <a:ln/>
        </p:spPr>
        <p:txBody>
          <a:bodyPr vert="horz" wrap="none" lIns="0" tIns="0" rIns="0" bIns="0" rtlCol="0" anchor="ctr"/>
          <a:lstStyle/>
          <a:p>
            <a:pPr marL="0" indent="0">
              <a:lnSpc>
                <a:spcPts val="2053"/>
              </a:lnSpc>
              <a:buNone/>
            </a:pPr>
            <a:r>
              <a:rPr lang="en-US" sz="1725" b="1" dirty="0">
                <a:solidFill>
                  <a:srgbClr val="2C3E50"/>
                </a:solidFill>
                <a:latin typeface="Noto Sans KR" pitchFamily="34" charset="0"/>
                <a:ea typeface="Noto Sans KR" pitchFamily="34" charset="-122"/>
                <a:cs typeface="Noto Sans KR" pitchFamily="34" charset="-120"/>
              </a:rPr>
              <a:t>What Is Happening Inside the Ear?</a:t>
            </a:r>
            <a:endParaRPr lang="en-US" sz="1725" dirty="0"/>
          </a:p>
        </p:txBody>
      </p:sp>
      <p:sp>
        <p:nvSpPr>
          <p:cNvPr id="13" name="SK-4-text-12"/>
          <p:cNvSpPr/>
          <p:nvPr/>
        </p:nvSpPr>
        <p:spPr>
          <a:xfrm>
            <a:off x="6686550" y="2076450"/>
            <a:ext cx="5505450" cy="260747"/>
          </a:xfrm>
          <a:prstGeom prst="rect">
            <a:avLst/>
          </a:prstGeom>
          <a:noFill/>
          <a:ln/>
        </p:spPr>
        <p:txBody>
          <a:bodyPr vert="horz" wrap="none" lIns="0" tIns="0" rIns="0" bIns="0" rtlCol="0" anchor="ctr"/>
          <a:lstStyle/>
          <a:p>
            <a:pPr marL="0" indent="0">
              <a:lnSpc>
                <a:spcPts val="2053"/>
              </a:lnSpc>
              <a:buNone/>
            </a:pPr>
            <a:r>
              <a:rPr lang="en-US" sz="1725" b="1" dirty="0">
                <a:solidFill>
                  <a:srgbClr val="2C3E50"/>
                </a:solidFill>
                <a:latin typeface="Noto Sans KR" pitchFamily="34" charset="0"/>
                <a:ea typeface="Noto Sans KR" pitchFamily="34" charset="-122"/>
                <a:cs typeface="Noto Sans KR" pitchFamily="34" charset="-120"/>
              </a:rPr>
              <a:t>The Dix-Hallpike Test</a:t>
            </a:r>
            <a:endParaRPr lang="en-US" sz="1725" dirty="0"/>
          </a:p>
        </p:txBody>
      </p:sp>
      <p:sp>
        <p:nvSpPr>
          <p:cNvPr id="14" name="SK-4-text-13"/>
          <p:cNvSpPr/>
          <p:nvPr/>
        </p:nvSpPr>
        <p:spPr>
          <a:xfrm>
            <a:off x="771525" y="4305300"/>
            <a:ext cx="5636865" cy="373856"/>
          </a:xfrm>
          <a:prstGeom prst="rect">
            <a:avLst/>
          </a:prstGeom>
          <a:noFill/>
          <a:ln/>
        </p:spPr>
        <p:txBody>
          <a:bodyPr vert="horz" wrap="none" lIns="0" tIns="0" rIns="0" bIns="0" rtlCol="0" anchor="ctr"/>
          <a:lstStyle/>
          <a:p>
            <a:pPr marL="0" indent="0">
              <a:lnSpc>
                <a:spcPts val="1472"/>
              </a:lnSpc>
              <a:buNone/>
            </a:pPr>
            <a:r>
              <a:rPr lang="en-US" sz="1350" dirty="0">
                <a:solidFill>
                  <a:srgbClr val="2C3E50"/>
                </a:solidFill>
                <a:latin typeface="Noto Sans KR" pitchFamily="34" charset="0"/>
                <a:ea typeface="Noto Sans KR" pitchFamily="34" charset="-122"/>
                <a:cs typeface="Noto Sans KR" pitchFamily="34" charset="-120"/>
              </a:rPr>
              <a:t>• Otoconia — calcium carbonate crystals normally sit in the
utricle of the inner ear</a:t>
            </a:r>
            <a:endParaRPr lang="en-US" sz="1350" dirty="0"/>
          </a:p>
        </p:txBody>
      </p:sp>
      <p:sp>
        <p:nvSpPr>
          <p:cNvPr id="15" name="SK-4-text-14"/>
          <p:cNvSpPr/>
          <p:nvPr/>
        </p:nvSpPr>
        <p:spPr>
          <a:xfrm>
            <a:off x="771525" y="4857750"/>
            <a:ext cx="5060603" cy="373856"/>
          </a:xfrm>
          <a:prstGeom prst="rect">
            <a:avLst/>
          </a:prstGeom>
          <a:noFill/>
          <a:ln/>
        </p:spPr>
        <p:txBody>
          <a:bodyPr vert="horz" wrap="none" lIns="0" tIns="0" rIns="0" bIns="0" rtlCol="0" anchor="ctr"/>
          <a:lstStyle/>
          <a:p>
            <a:pPr marL="0" indent="0">
              <a:lnSpc>
                <a:spcPts val="1472"/>
              </a:lnSpc>
              <a:buNone/>
            </a:pPr>
            <a:r>
              <a:rPr lang="en-US" sz="1350" dirty="0">
                <a:solidFill>
                  <a:srgbClr val="2C3E50"/>
                </a:solidFill>
                <a:latin typeface="Noto Sans KR" pitchFamily="34" charset="0"/>
                <a:ea typeface="Noto Sans KR" pitchFamily="34" charset="-122"/>
                <a:cs typeface="Noto Sans KR" pitchFamily="34" charset="-120"/>
              </a:rPr>
              <a:t>• Displacement — crystals migrate into the posterior
semicircular canal (most common)</a:t>
            </a:r>
            <a:endParaRPr lang="en-US" sz="1350" dirty="0"/>
          </a:p>
        </p:txBody>
      </p:sp>
      <p:sp>
        <p:nvSpPr>
          <p:cNvPr id="16" name="SK-4-text-15"/>
          <p:cNvSpPr/>
          <p:nvPr/>
        </p:nvSpPr>
        <p:spPr>
          <a:xfrm>
            <a:off x="771525" y="5362575"/>
            <a:ext cx="5605463" cy="373856"/>
          </a:xfrm>
          <a:prstGeom prst="rect">
            <a:avLst/>
          </a:prstGeom>
          <a:noFill/>
          <a:ln/>
        </p:spPr>
        <p:txBody>
          <a:bodyPr vert="horz" wrap="none" lIns="0" tIns="0" rIns="0" bIns="0" rtlCol="0" anchor="ctr"/>
          <a:lstStyle/>
          <a:p>
            <a:pPr marL="0" indent="0">
              <a:lnSpc>
                <a:spcPts val="1472"/>
              </a:lnSpc>
              <a:buNone/>
            </a:pPr>
            <a:r>
              <a:rPr lang="en-US" sz="1350" dirty="0">
                <a:solidFill>
                  <a:srgbClr val="2C3E50"/>
                </a:solidFill>
                <a:latin typeface="Noto Sans KR" pitchFamily="34" charset="0"/>
                <a:ea typeface="Noto Sans KR" pitchFamily="34" charset="-122"/>
                <a:cs typeface="Noto Sans KR" pitchFamily="34" charset="-120"/>
              </a:rPr>
              <a:t>• Effect — abnormal endolymph movement when the head
changes position creates a false sense of rotation</a:t>
            </a:r>
            <a:endParaRPr lang="en-US" sz="1350" dirty="0"/>
          </a:p>
        </p:txBody>
      </p:sp>
      <p:sp>
        <p:nvSpPr>
          <p:cNvPr id="17" name="SK-4-text-16"/>
          <p:cNvSpPr/>
          <p:nvPr/>
        </p:nvSpPr>
        <p:spPr>
          <a:xfrm>
            <a:off x="6596955" y="2457450"/>
            <a:ext cx="5594896" cy="373856"/>
          </a:xfrm>
          <a:prstGeom prst="rect">
            <a:avLst/>
          </a:prstGeom>
          <a:noFill/>
          <a:ln/>
        </p:spPr>
        <p:txBody>
          <a:bodyPr vert="horz" wrap="none" lIns="0" tIns="0" rIns="0" bIns="0" rtlCol="0" anchor="ctr"/>
          <a:lstStyle/>
          <a:p>
            <a:pPr marL="0" indent="0">
              <a:lnSpc>
                <a:spcPts val="1472"/>
              </a:lnSpc>
              <a:buNone/>
            </a:pPr>
            <a:r>
              <a:rPr lang="en-US" sz="1350" dirty="0">
                <a:solidFill>
                  <a:srgbClr val="2C3E50"/>
                </a:solidFill>
                <a:latin typeface="Noto Sans KR" pitchFamily="34" charset="0"/>
                <a:ea typeface="Noto Sans KR" pitchFamily="34" charset="-122"/>
                <a:cs typeface="Noto Sans KR" pitchFamily="34" charset="-120"/>
              </a:rPr>
              <a:t>1. Patient sits upright on the examination couch, head turned
45° toward the side being tested</a:t>
            </a:r>
            <a:endParaRPr lang="en-US" sz="1350" dirty="0"/>
          </a:p>
        </p:txBody>
      </p:sp>
      <p:sp>
        <p:nvSpPr>
          <p:cNvPr id="18" name="SK-4-text-17"/>
          <p:cNvSpPr/>
          <p:nvPr/>
        </p:nvSpPr>
        <p:spPr>
          <a:xfrm>
            <a:off x="6596955" y="2920667"/>
            <a:ext cx="5343525" cy="373856"/>
          </a:xfrm>
          <a:prstGeom prst="rect">
            <a:avLst/>
          </a:prstGeom>
          <a:noFill/>
          <a:ln/>
        </p:spPr>
        <p:txBody>
          <a:bodyPr vert="horz" wrap="none" lIns="0" tIns="0" rIns="0" bIns="0" rtlCol="0" anchor="ctr"/>
          <a:lstStyle/>
          <a:p>
            <a:pPr marL="0" indent="0">
              <a:lnSpc>
                <a:spcPts val="1472"/>
              </a:lnSpc>
              <a:buNone/>
            </a:pPr>
            <a:r>
              <a:rPr lang="en-US" sz="1350" dirty="0">
                <a:solidFill>
                  <a:srgbClr val="2C3E50"/>
                </a:solidFill>
                <a:latin typeface="Noto Sans KR" pitchFamily="34" charset="0"/>
                <a:ea typeface="Noto Sans KR" pitchFamily="34" charset="-122"/>
                <a:cs typeface="Noto Sans KR" pitchFamily="34" charset="-120"/>
              </a:rPr>
              <a:t>2. Clinician rapidly lowers patient to lying position — head
extended 30° below horizontal, supported by clinician</a:t>
            </a:r>
            <a:endParaRPr lang="en-US" sz="1350" dirty="0"/>
          </a:p>
        </p:txBody>
      </p:sp>
      <p:sp>
        <p:nvSpPr>
          <p:cNvPr id="19" name="SK-4-text-18"/>
          <p:cNvSpPr/>
          <p:nvPr/>
        </p:nvSpPr>
        <p:spPr>
          <a:xfrm>
            <a:off x="6586538" y="3402318"/>
            <a:ext cx="5626298" cy="373856"/>
          </a:xfrm>
          <a:prstGeom prst="rect">
            <a:avLst/>
          </a:prstGeom>
          <a:noFill/>
          <a:ln/>
        </p:spPr>
        <p:txBody>
          <a:bodyPr vert="horz" wrap="none" lIns="0" tIns="0" rIns="0" bIns="0" rtlCol="0" anchor="ctr"/>
          <a:lstStyle/>
          <a:p>
            <a:pPr marL="0" indent="0">
              <a:lnSpc>
                <a:spcPts val="1472"/>
              </a:lnSpc>
              <a:buNone/>
            </a:pPr>
            <a:r>
              <a:rPr lang="en-US" sz="1350" dirty="0">
                <a:solidFill>
                  <a:srgbClr val="2C3E50"/>
                </a:solidFill>
                <a:latin typeface="Noto Sans KR" pitchFamily="34" charset="0"/>
                <a:ea typeface="Noto Sans KR" pitchFamily="34" charset="-122"/>
                <a:cs typeface="Noto Sans KR" pitchFamily="34" charset="-120"/>
              </a:rPr>
              <a:t>3. Observe eyes for nystagmus — maintain position for up to
60 seconds</a:t>
            </a:r>
            <a:endParaRPr lang="en-US" sz="1350" dirty="0"/>
          </a:p>
        </p:txBody>
      </p:sp>
      <p:sp>
        <p:nvSpPr>
          <p:cNvPr id="20" name="SK-4-text-19"/>
          <p:cNvSpPr/>
          <p:nvPr/>
        </p:nvSpPr>
        <p:spPr>
          <a:xfrm>
            <a:off x="6866164" y="4016829"/>
            <a:ext cx="5505450" cy="228600"/>
          </a:xfrm>
          <a:prstGeom prst="rect">
            <a:avLst/>
          </a:prstGeom>
          <a:noFill/>
          <a:ln/>
        </p:spPr>
        <p:txBody>
          <a:bodyPr vert="horz" wrap="none" lIns="0" tIns="0" rIns="0" bIns="0" rtlCol="0" anchor="ctr"/>
          <a:lstStyle/>
          <a:p>
            <a:pPr marL="0" indent="0">
              <a:lnSpc>
                <a:spcPts val="1800"/>
              </a:lnSpc>
              <a:buNone/>
            </a:pPr>
            <a:r>
              <a:rPr lang="en-US" sz="1500" b="1" dirty="0">
                <a:solidFill>
                  <a:srgbClr val="2C3E50"/>
                </a:solidFill>
                <a:latin typeface="Noto Sans KR" pitchFamily="34" charset="0"/>
                <a:ea typeface="Noto Sans KR" pitchFamily="34" charset="-122"/>
                <a:cs typeface="Noto Sans KR" pitchFamily="34" charset="-120"/>
              </a:rPr>
              <a:t>POSITIVE Dix-Hallpike — BPPV</a:t>
            </a:r>
            <a:endParaRPr lang="en-US" sz="1500" dirty="0"/>
          </a:p>
        </p:txBody>
      </p:sp>
      <p:sp>
        <p:nvSpPr>
          <p:cNvPr id="21" name="SK-4-text-20"/>
          <p:cNvSpPr/>
          <p:nvPr/>
        </p:nvSpPr>
        <p:spPr>
          <a:xfrm>
            <a:off x="6586538" y="4286250"/>
            <a:ext cx="5605463" cy="373856"/>
          </a:xfrm>
          <a:prstGeom prst="rect">
            <a:avLst/>
          </a:prstGeom>
          <a:noFill/>
          <a:ln/>
        </p:spPr>
        <p:txBody>
          <a:bodyPr vert="horz" wrap="none" lIns="0" tIns="0" rIns="0" bIns="0" rtlCol="0" anchor="ctr"/>
          <a:lstStyle/>
          <a:p>
            <a:pPr marL="0" indent="0">
              <a:lnSpc>
                <a:spcPts val="1472"/>
              </a:lnSpc>
              <a:buNone/>
            </a:pPr>
            <a:r>
              <a:rPr lang="en-US" sz="1350" dirty="0">
                <a:solidFill>
                  <a:srgbClr val="2C3E50"/>
                </a:solidFill>
                <a:latin typeface="Noto Sans KR" pitchFamily="34" charset="0"/>
                <a:ea typeface="Noto Sans KR" pitchFamily="34" charset="-122"/>
                <a:cs typeface="Noto Sans KR" pitchFamily="34" charset="-120"/>
              </a:rPr>
              <a:t>✔ Direction: Upbeat torsional nystagmus (top pole of eye beats
     toward the affected/lower ear)</a:t>
            </a:r>
            <a:endParaRPr lang="en-US" sz="1350" dirty="0"/>
          </a:p>
        </p:txBody>
      </p:sp>
      <p:sp>
        <p:nvSpPr>
          <p:cNvPr id="22" name="SK-4-text-21"/>
          <p:cNvSpPr/>
          <p:nvPr/>
        </p:nvSpPr>
        <p:spPr>
          <a:xfrm>
            <a:off x="6596955" y="4730503"/>
            <a:ext cx="5647432" cy="186928"/>
          </a:xfrm>
          <a:prstGeom prst="rect">
            <a:avLst/>
          </a:prstGeom>
          <a:noFill/>
          <a:ln/>
        </p:spPr>
        <p:txBody>
          <a:bodyPr vert="horz" wrap="none" lIns="0" tIns="0" rIns="0" bIns="0" rtlCol="0" anchor="ctr"/>
          <a:lstStyle/>
          <a:p>
            <a:pPr marL="0" indent="0">
              <a:lnSpc>
                <a:spcPts val="1472"/>
              </a:lnSpc>
              <a:buNone/>
            </a:pPr>
            <a:r>
              <a:rPr lang="en-US" sz="1350" dirty="0">
                <a:solidFill>
                  <a:srgbClr val="2C3E50"/>
                </a:solidFill>
                <a:latin typeface="Noto Sans KR" pitchFamily="34" charset="0"/>
                <a:ea typeface="Noto Sans KR" pitchFamily="34" charset="-122"/>
                <a:cs typeface="Noto Sans KR" pitchFamily="34" charset="-120"/>
              </a:rPr>
              <a:t>✔ Latency: Onset after 5-20 seconds delay following positioning</a:t>
            </a:r>
            <a:endParaRPr lang="en-US" sz="1350" dirty="0"/>
          </a:p>
        </p:txBody>
      </p:sp>
      <p:sp>
        <p:nvSpPr>
          <p:cNvPr id="23" name="SK-4-text-22"/>
          <p:cNvSpPr/>
          <p:nvPr/>
        </p:nvSpPr>
        <p:spPr>
          <a:xfrm>
            <a:off x="6586538" y="4993928"/>
            <a:ext cx="4924425" cy="373856"/>
          </a:xfrm>
          <a:prstGeom prst="rect">
            <a:avLst/>
          </a:prstGeom>
          <a:noFill/>
          <a:ln/>
        </p:spPr>
        <p:txBody>
          <a:bodyPr vert="horz" wrap="none" lIns="0" tIns="0" rIns="0" bIns="0" rtlCol="0" anchor="ctr"/>
          <a:lstStyle/>
          <a:p>
            <a:pPr marL="0" indent="0">
              <a:lnSpc>
                <a:spcPts val="1472"/>
              </a:lnSpc>
              <a:buNone/>
            </a:pPr>
            <a:r>
              <a:rPr lang="en-US" sz="1350" dirty="0">
                <a:solidFill>
                  <a:srgbClr val="2C3E50"/>
                </a:solidFill>
                <a:latin typeface="Noto Sans KR" pitchFamily="34" charset="0"/>
                <a:ea typeface="Noto Sans KR" pitchFamily="34" charset="-122"/>
                <a:cs typeface="Noto Sans KR" pitchFamily="34" charset="-120"/>
              </a:rPr>
              <a:t>✔ Fatigability: Nystagmus resolves within 1 minute and
    diminishes with repeated testing</a:t>
            </a:r>
            <a:endParaRPr lang="en-US" sz="1350" dirty="0"/>
          </a:p>
        </p:txBody>
      </p:sp>
      <p:sp>
        <p:nvSpPr>
          <p:cNvPr id="24" name="SK-4-text-23"/>
          <p:cNvSpPr/>
          <p:nvPr/>
        </p:nvSpPr>
        <p:spPr>
          <a:xfrm>
            <a:off x="6778674" y="5615072"/>
            <a:ext cx="2057400" cy="228600"/>
          </a:xfrm>
          <a:prstGeom prst="rect">
            <a:avLst/>
          </a:prstGeom>
          <a:noFill/>
          <a:ln/>
        </p:spPr>
        <p:txBody>
          <a:bodyPr vert="horz" wrap="none" lIns="0" tIns="0" rIns="0" bIns="0" rtlCol="0" anchor="ctr"/>
          <a:lstStyle/>
          <a:p>
            <a:pPr marL="0" indent="0">
              <a:lnSpc>
                <a:spcPts val="1800"/>
              </a:lnSpc>
              <a:buNone/>
            </a:pPr>
            <a:r>
              <a:rPr lang="en-US" sz="1500" b="1" dirty="0">
                <a:solidFill>
                  <a:srgbClr val="2C3E50"/>
                </a:solidFill>
                <a:latin typeface="Noto Sans KR" pitchFamily="34" charset="0"/>
                <a:ea typeface="Noto Sans KR" pitchFamily="34" charset="-122"/>
                <a:cs typeface="Noto Sans KR" pitchFamily="34" charset="-120"/>
              </a:rPr>
              <a:t>AKT Pearl</a:t>
            </a:r>
            <a:endParaRPr lang="en-US" sz="1500" dirty="0"/>
          </a:p>
        </p:txBody>
      </p:sp>
      <p:sp>
        <p:nvSpPr>
          <p:cNvPr id="25" name="SK-4-text-24"/>
          <p:cNvSpPr/>
          <p:nvPr/>
        </p:nvSpPr>
        <p:spPr>
          <a:xfrm>
            <a:off x="6565553" y="5857875"/>
            <a:ext cx="5626298" cy="560784"/>
          </a:xfrm>
          <a:prstGeom prst="rect">
            <a:avLst/>
          </a:prstGeom>
          <a:noFill/>
          <a:ln/>
        </p:spPr>
        <p:txBody>
          <a:bodyPr vert="horz" wrap="none" lIns="0" tIns="0" rIns="0" bIns="0" rtlCol="0" anchor="ctr"/>
          <a:lstStyle/>
          <a:p>
            <a:pPr marL="0" indent="0">
              <a:lnSpc>
                <a:spcPts val="1472"/>
              </a:lnSpc>
              <a:buNone/>
            </a:pPr>
            <a:r>
              <a:rPr lang="en-US" sz="1350" dirty="0">
                <a:solidFill>
                  <a:srgbClr val="2C3E50"/>
                </a:solidFill>
                <a:latin typeface="Noto Sans KR" pitchFamily="34" charset="0"/>
                <a:ea typeface="Noto Sans KR" pitchFamily="34" charset="-122"/>
                <a:cs typeface="Noto Sans KR" pitchFamily="34" charset="-120"/>
              </a:rPr>
              <a:t>Dix-Hallpike positive = upbeat torsional nystagmus + 5-20 sec
latency + fatigable. All three features must be present. Absence
of fatigability suggests a central cause — do not miss this.</a:t>
            </a:r>
            <a:endParaRPr lang="en-US" sz="1350" dirty="0"/>
          </a:p>
        </p:txBody>
      </p:sp>
      <p:sp>
        <p:nvSpPr>
          <p:cNvPr id="26" name="SK-4-text-25"/>
          <p:cNvSpPr/>
          <p:nvPr/>
        </p:nvSpPr>
        <p:spPr>
          <a:xfrm>
            <a:off x="466725" y="6610350"/>
            <a:ext cx="3840480" cy="150912"/>
          </a:xfrm>
          <a:prstGeom prst="rect">
            <a:avLst/>
          </a:prstGeom>
          <a:noFill/>
          <a:ln/>
        </p:spPr>
        <p:txBody>
          <a:bodyPr vert="horz" wrap="none" lIns="0" tIns="0" rIns="0" bIns="0" rtlCol="0" anchor="ctr"/>
          <a:lstStyle/>
          <a:p>
            <a:pPr marL="0" indent="0">
              <a:lnSpc>
                <a:spcPts val="1188"/>
              </a:lnSpc>
              <a:buNone/>
            </a:pPr>
            <a:r>
              <a:rPr lang="en-US" sz="1200" dirty="0">
                <a:solidFill>
                  <a:srgbClr val="757575"/>
                </a:solidFill>
                <a:latin typeface="Noto Sans KR" pitchFamily="34" charset="0"/>
                <a:ea typeface="Noto Sans KR" pitchFamily="34" charset="-122"/>
                <a:cs typeface="Noto Sans KR" pitchFamily="34" charset="-120"/>
              </a:rPr>
              <a:t>www.bradfordvts.co.uk</a:t>
            </a:r>
            <a:endParaRPr lang="en-US" sz="1200" dirty="0"/>
          </a:p>
        </p:txBody>
      </p:sp>
      <p:sp>
        <p:nvSpPr>
          <p:cNvPr id="27" name="SK-4-text-26"/>
          <p:cNvSpPr/>
          <p:nvPr/>
        </p:nvSpPr>
        <p:spPr>
          <a:xfrm>
            <a:off x="11325225" y="6610350"/>
            <a:ext cx="408533" cy="150912"/>
          </a:xfrm>
          <a:prstGeom prst="rect">
            <a:avLst/>
          </a:prstGeom>
          <a:noFill/>
          <a:ln/>
        </p:spPr>
        <p:txBody>
          <a:bodyPr vert="horz" wrap="none" lIns="0" tIns="0" rIns="0" bIns="0" rtlCol="0" anchor="ctr"/>
          <a:lstStyle/>
          <a:p>
            <a:pPr marL="0" indent="0" algn="r">
              <a:lnSpc>
                <a:spcPts val="1188"/>
              </a:lnSpc>
              <a:buNone/>
            </a:pPr>
            <a:r>
              <a:rPr lang="en-US" sz="1200" dirty="0">
                <a:solidFill>
                  <a:srgbClr val="757575"/>
                </a:solidFill>
                <a:latin typeface="Noto Sans KR" pitchFamily="34" charset="0"/>
                <a:ea typeface="Noto Sans KR" pitchFamily="34" charset="-122"/>
                <a:cs typeface="Noto Sans KR" pitchFamily="34" charset="-120"/>
              </a:rPr>
              <a:t>4 / 14</a:t>
            </a:r>
            <a:endParaRPr lang="en-US" sz="1200" dirty="0"/>
          </a:p>
        </p:txBody>
      </p:sp>
      <p:sp>
        <p:nvSpPr>
          <p:cNvPr id="28" name="SK-4-text-27"/>
          <p:cNvSpPr/>
          <p:nvPr/>
        </p:nvSpPr>
        <p:spPr>
          <a:xfrm>
            <a:off x="590550" y="6086475"/>
            <a:ext cx="11601450" cy="157014"/>
          </a:xfrm>
          <a:prstGeom prst="rect">
            <a:avLst/>
          </a:prstGeom>
          <a:noFill/>
          <a:ln/>
        </p:spPr>
        <p:txBody>
          <a:bodyPr vert="horz" wrap="none" lIns="0" tIns="0" rIns="0" bIns="0" rtlCol="0" anchor="ctr"/>
          <a:lstStyle/>
          <a:p>
            <a:pPr marL="0" indent="0">
              <a:lnSpc>
                <a:spcPts val="1236"/>
              </a:lnSpc>
              <a:buNone/>
            </a:pPr>
            <a:r>
              <a:rPr lang="en-US" sz="1200" dirty="0">
                <a:solidFill>
                  <a:srgbClr val="757575"/>
                </a:solidFill>
                <a:latin typeface="Noto Sans KR" pitchFamily="34" charset="0"/>
                <a:ea typeface="Noto Sans KR" pitchFamily="34" charset="-122"/>
                <a:cs typeface="Noto Sans KR" pitchFamily="34" charset="-120"/>
              </a:rPr>
              <a:t>"Posterior canal BPPV accounts for approximately 90% of all BPPV cases"</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sp>
        <p:nvSpPr>
          <p:cNvPr id="3" name="SK-5-text-2"/>
          <p:cNvSpPr/>
          <p:nvPr/>
        </p:nvSpPr>
        <p:spPr>
          <a:xfrm>
            <a:off x="3928467" y="95250"/>
            <a:ext cx="4306193" cy="209550"/>
          </a:xfrm>
          <a:prstGeom prst="rect">
            <a:avLst/>
          </a:prstGeom>
          <a:noFill/>
          <a:ln/>
        </p:spPr>
        <p:txBody>
          <a:bodyPr vert="horz" wrap="none" lIns="0" tIns="0" rIns="0" bIns="0" rtlCol="0" anchor="ctr"/>
          <a:lstStyle/>
          <a:p>
            <a:pPr marL="0" indent="0" algn="ctr">
              <a:lnSpc>
                <a:spcPts val="1650"/>
              </a:lnSpc>
              <a:buNone/>
            </a:pPr>
            <a:r>
              <a:rPr lang="en-US" sz="1650" dirty="0">
                <a:solidFill>
                  <a:srgbClr val="FFFFFF"/>
                </a:solidFill>
                <a:latin typeface="Arial-BoldMT" pitchFamily="34" charset="0"/>
                <a:ea typeface="Arial-BoldMT" pitchFamily="34" charset="-122"/>
                <a:cs typeface="Arial-BoldMT" pitchFamily="34" charset="-120"/>
              </a:rPr>
              <a:t>BRADFORD VTS TEACHING DECK</a:t>
            </a:r>
            <a:endParaRPr lang="en-US" sz="1650" dirty="0"/>
          </a:p>
        </p:txBody>
      </p:sp>
      <p:sp>
        <p:nvSpPr>
          <p:cNvPr id="4" name="SK-5-text-3"/>
          <p:cNvSpPr/>
          <p:nvPr/>
        </p:nvSpPr>
        <p:spPr>
          <a:xfrm>
            <a:off x="533400" y="647700"/>
            <a:ext cx="11658600" cy="372070"/>
          </a:xfrm>
          <a:prstGeom prst="rect">
            <a:avLst/>
          </a:prstGeom>
          <a:noFill/>
          <a:ln/>
        </p:spPr>
        <p:txBody>
          <a:bodyPr vert="horz" wrap="none" lIns="0" tIns="0" rIns="0" bIns="0" rtlCol="0" anchor="ctr"/>
          <a:lstStyle/>
          <a:p>
            <a:pPr marL="0" indent="0">
              <a:lnSpc>
                <a:spcPts val="2930"/>
              </a:lnSpc>
              <a:buNone/>
            </a:pPr>
            <a:r>
              <a:rPr lang="en-US" sz="2325" dirty="0">
                <a:solidFill>
                  <a:srgbClr val="000000"/>
                </a:solidFill>
                <a:latin typeface="Arial-BoldMT" pitchFamily="34" charset="0"/>
                <a:ea typeface="Arial-BoldMT" pitchFamily="34" charset="-122"/>
                <a:cs typeface="Arial-BoldMT" pitchFamily="34" charset="-120"/>
              </a:rPr>
              <a:t>BPPV Treatment: Epley &amp; Brandt-Daroff</a:t>
            </a:r>
            <a:endParaRPr lang="en-US" sz="2325" dirty="0"/>
          </a:p>
        </p:txBody>
      </p:sp>
      <p:sp>
        <p:nvSpPr>
          <p:cNvPr id="5" name="SK-5-text-4"/>
          <p:cNvSpPr/>
          <p:nvPr/>
        </p:nvSpPr>
        <p:spPr>
          <a:xfrm>
            <a:off x="533400" y="1085850"/>
            <a:ext cx="11567160" cy="276076"/>
          </a:xfrm>
          <a:prstGeom prst="rect">
            <a:avLst/>
          </a:prstGeom>
          <a:noFill/>
          <a:ln/>
        </p:spPr>
        <p:txBody>
          <a:bodyPr vert="horz" wrap="none" lIns="0" tIns="0" rIns="0" bIns="0" rtlCol="0" anchor="ctr"/>
          <a:lstStyle/>
          <a:p>
            <a:pPr marL="0" indent="0">
              <a:lnSpc>
                <a:spcPts val="2174"/>
              </a:lnSpc>
              <a:buNone/>
            </a:pPr>
            <a:r>
              <a:rPr lang="en-US" sz="1725" i="1" dirty="0">
                <a:solidFill>
                  <a:srgbClr val="000000"/>
                </a:solidFill>
                <a:latin typeface="ArialMT" pitchFamily="34" charset="0"/>
                <a:ea typeface="ArialMT" pitchFamily="34" charset="-122"/>
                <a:cs typeface="ArialMT" pitchFamily="34" charset="-120"/>
              </a:rPr>
              <a:t>Canalith repositioning in clinic and at home</a:t>
            </a:r>
            <a:endParaRPr lang="en-US" sz="1725" dirty="0"/>
          </a:p>
        </p:txBody>
      </p:sp>
      <p:sp>
        <p:nvSpPr>
          <p:cNvPr id="6" name="SK-5-text-5"/>
          <p:cNvSpPr/>
          <p:nvPr/>
        </p:nvSpPr>
        <p:spPr>
          <a:xfrm>
            <a:off x="714375" y="1790700"/>
            <a:ext cx="3771900" cy="251520"/>
          </a:xfrm>
          <a:prstGeom prst="rect">
            <a:avLst/>
          </a:prstGeom>
          <a:noFill/>
          <a:ln/>
        </p:spPr>
        <p:txBody>
          <a:bodyPr vert="horz" wrap="none" lIns="0" tIns="0" rIns="0" bIns="0" rtlCol="0" anchor="ctr"/>
          <a:lstStyle/>
          <a:p>
            <a:pPr marL="0" indent="0">
              <a:lnSpc>
                <a:spcPts val="1980"/>
              </a:lnSpc>
              <a:buNone/>
            </a:pPr>
            <a:r>
              <a:rPr lang="en-US" sz="1650" dirty="0">
                <a:solidFill>
                  <a:srgbClr val="F77F00"/>
                </a:solidFill>
                <a:latin typeface="Arial-BoldMT" pitchFamily="34" charset="0"/>
                <a:ea typeface="Arial-BoldMT" pitchFamily="34" charset="-122"/>
                <a:cs typeface="Arial-BoldMT" pitchFamily="34" charset="-120"/>
              </a:rPr>
              <a:t>Epley Maneouvre</a:t>
            </a:r>
            <a:endParaRPr lang="en-US" sz="1650" dirty="0"/>
          </a:p>
        </p:txBody>
      </p:sp>
      <p:sp>
        <p:nvSpPr>
          <p:cNvPr id="7" name="SK-5-text-6"/>
          <p:cNvSpPr/>
          <p:nvPr/>
        </p:nvSpPr>
        <p:spPr>
          <a:xfrm>
            <a:off x="6505575" y="1790700"/>
            <a:ext cx="5686425" cy="251520"/>
          </a:xfrm>
          <a:prstGeom prst="rect">
            <a:avLst/>
          </a:prstGeom>
          <a:noFill/>
          <a:ln/>
        </p:spPr>
        <p:txBody>
          <a:bodyPr vert="horz" wrap="none" lIns="0" tIns="0" rIns="0" bIns="0" rtlCol="0" anchor="ctr"/>
          <a:lstStyle/>
          <a:p>
            <a:pPr marL="0" indent="0">
              <a:lnSpc>
                <a:spcPts val="1980"/>
              </a:lnSpc>
              <a:buNone/>
            </a:pPr>
            <a:r>
              <a:rPr lang="en-US" sz="1650" dirty="0">
                <a:solidFill>
                  <a:srgbClr val="11A885"/>
                </a:solidFill>
                <a:latin typeface="Arial-BoldMT" pitchFamily="34" charset="0"/>
                <a:ea typeface="Arial-BoldMT" pitchFamily="34" charset="-122"/>
                <a:cs typeface="Arial-BoldMT" pitchFamily="34" charset="-120"/>
              </a:rPr>
              <a:t>Brandt-Daroff Exercises</a:t>
            </a:r>
            <a:endParaRPr lang="en-US" sz="1650" dirty="0"/>
          </a:p>
        </p:txBody>
      </p:sp>
      <p:sp>
        <p:nvSpPr>
          <p:cNvPr id="8" name="SK-5-text-7"/>
          <p:cNvSpPr/>
          <p:nvPr/>
        </p:nvSpPr>
        <p:spPr>
          <a:xfrm>
            <a:off x="831056" y="2590800"/>
            <a:ext cx="157163" cy="251520"/>
          </a:xfrm>
          <a:prstGeom prst="rect">
            <a:avLst/>
          </a:prstGeom>
          <a:noFill/>
          <a:ln/>
        </p:spPr>
        <p:txBody>
          <a:bodyPr vert="horz" wrap="none" lIns="0" tIns="0" rIns="0" bIns="0" rtlCol="0" anchor="ctr"/>
          <a:lstStyle/>
          <a:p>
            <a:pPr marL="0" indent="0" algn="ctr">
              <a:lnSpc>
                <a:spcPts val="1980"/>
              </a:lnSpc>
              <a:buNone/>
            </a:pPr>
            <a:r>
              <a:rPr lang="en-US" sz="1650" dirty="0">
                <a:solidFill>
                  <a:srgbClr val="FFFFFF"/>
                </a:solidFill>
                <a:latin typeface="Arial-BoldMT" pitchFamily="34" charset="0"/>
                <a:ea typeface="Arial-BoldMT" pitchFamily="34" charset="-122"/>
                <a:cs typeface="Arial-BoldMT" pitchFamily="34" charset="-120"/>
              </a:rPr>
              <a:t>1</a:t>
            </a:r>
            <a:endParaRPr lang="en-US" sz="1650" dirty="0"/>
          </a:p>
        </p:txBody>
      </p:sp>
      <p:sp>
        <p:nvSpPr>
          <p:cNvPr id="9" name="SK-5-text-8"/>
          <p:cNvSpPr/>
          <p:nvPr/>
        </p:nvSpPr>
        <p:spPr>
          <a:xfrm>
            <a:off x="831056" y="3181350"/>
            <a:ext cx="157163" cy="251520"/>
          </a:xfrm>
          <a:prstGeom prst="rect">
            <a:avLst/>
          </a:prstGeom>
          <a:noFill/>
          <a:ln/>
        </p:spPr>
        <p:txBody>
          <a:bodyPr vert="horz" wrap="none" lIns="0" tIns="0" rIns="0" bIns="0" rtlCol="0" anchor="ctr"/>
          <a:lstStyle/>
          <a:p>
            <a:pPr marL="0" indent="0" algn="ctr">
              <a:lnSpc>
                <a:spcPts val="1980"/>
              </a:lnSpc>
              <a:buNone/>
            </a:pPr>
            <a:r>
              <a:rPr lang="en-US" sz="1650" dirty="0">
                <a:solidFill>
                  <a:srgbClr val="FFFFFF"/>
                </a:solidFill>
                <a:latin typeface="Arial-BoldMT" pitchFamily="34" charset="0"/>
                <a:ea typeface="Arial-BoldMT" pitchFamily="34" charset="-122"/>
                <a:cs typeface="Arial-BoldMT" pitchFamily="34" charset="-120"/>
              </a:rPr>
              <a:t>2</a:t>
            </a:r>
            <a:endParaRPr lang="en-US" sz="1650" dirty="0"/>
          </a:p>
        </p:txBody>
      </p:sp>
      <p:sp>
        <p:nvSpPr>
          <p:cNvPr id="10" name="SK-5-text-9"/>
          <p:cNvSpPr/>
          <p:nvPr/>
        </p:nvSpPr>
        <p:spPr>
          <a:xfrm>
            <a:off x="831056" y="3971925"/>
            <a:ext cx="157163" cy="251520"/>
          </a:xfrm>
          <a:prstGeom prst="rect">
            <a:avLst/>
          </a:prstGeom>
          <a:noFill/>
          <a:ln/>
        </p:spPr>
        <p:txBody>
          <a:bodyPr vert="horz" wrap="none" lIns="0" tIns="0" rIns="0" bIns="0" rtlCol="0" anchor="ctr"/>
          <a:lstStyle/>
          <a:p>
            <a:pPr marL="0" indent="0" algn="ctr">
              <a:lnSpc>
                <a:spcPts val="1980"/>
              </a:lnSpc>
              <a:buNone/>
            </a:pPr>
            <a:r>
              <a:rPr lang="en-US" sz="1650" dirty="0">
                <a:solidFill>
                  <a:srgbClr val="FFFFFF"/>
                </a:solidFill>
                <a:latin typeface="Arial-BoldMT" pitchFamily="34" charset="0"/>
                <a:ea typeface="Arial-BoldMT" pitchFamily="34" charset="-122"/>
                <a:cs typeface="Arial-BoldMT" pitchFamily="34" charset="-120"/>
              </a:rPr>
              <a:t>3</a:t>
            </a:r>
            <a:endParaRPr lang="en-US" sz="1650" dirty="0"/>
          </a:p>
        </p:txBody>
      </p:sp>
      <p:sp>
        <p:nvSpPr>
          <p:cNvPr id="11" name="SK-5-text-10"/>
          <p:cNvSpPr/>
          <p:nvPr/>
        </p:nvSpPr>
        <p:spPr>
          <a:xfrm>
            <a:off x="831056" y="4772025"/>
            <a:ext cx="157163" cy="251520"/>
          </a:xfrm>
          <a:prstGeom prst="rect">
            <a:avLst/>
          </a:prstGeom>
          <a:noFill/>
          <a:ln/>
        </p:spPr>
        <p:txBody>
          <a:bodyPr vert="horz" wrap="none" lIns="0" tIns="0" rIns="0" bIns="0" rtlCol="0" anchor="ctr"/>
          <a:lstStyle/>
          <a:p>
            <a:pPr marL="0" indent="0" algn="ctr">
              <a:lnSpc>
                <a:spcPts val="1980"/>
              </a:lnSpc>
              <a:buNone/>
            </a:pPr>
            <a:r>
              <a:rPr lang="en-US" sz="1650" dirty="0">
                <a:solidFill>
                  <a:srgbClr val="FFFFFF"/>
                </a:solidFill>
                <a:latin typeface="Arial-BoldMT" pitchFamily="34" charset="0"/>
                <a:ea typeface="Arial-BoldMT" pitchFamily="34" charset="-122"/>
                <a:cs typeface="Arial-BoldMT" pitchFamily="34" charset="-120"/>
              </a:rPr>
              <a:t>4</a:t>
            </a:r>
            <a:endParaRPr lang="en-US" sz="1650" dirty="0"/>
          </a:p>
        </p:txBody>
      </p:sp>
      <p:sp>
        <p:nvSpPr>
          <p:cNvPr id="12" name="SK-5-text-11"/>
          <p:cNvSpPr/>
          <p:nvPr/>
        </p:nvSpPr>
        <p:spPr>
          <a:xfrm>
            <a:off x="6554986" y="2686050"/>
            <a:ext cx="167580" cy="251520"/>
          </a:xfrm>
          <a:prstGeom prst="rect">
            <a:avLst/>
          </a:prstGeom>
          <a:noFill/>
          <a:ln/>
        </p:spPr>
        <p:txBody>
          <a:bodyPr vert="horz" wrap="none" lIns="0" tIns="0" rIns="0" bIns="0" rtlCol="0" anchor="ctr"/>
          <a:lstStyle/>
          <a:p>
            <a:pPr marL="0" indent="0" algn="ctr">
              <a:lnSpc>
                <a:spcPts val="1980"/>
              </a:lnSpc>
              <a:buNone/>
            </a:pPr>
            <a:r>
              <a:rPr lang="en-US" sz="1650" dirty="0">
                <a:solidFill>
                  <a:srgbClr val="FFFFFF"/>
                </a:solidFill>
                <a:latin typeface="Arial-BoldMT" pitchFamily="34" charset="0"/>
                <a:ea typeface="Arial-BoldMT" pitchFamily="34" charset="-122"/>
                <a:cs typeface="Arial-BoldMT" pitchFamily="34" charset="-120"/>
              </a:rPr>
              <a:t>1</a:t>
            </a:r>
            <a:endParaRPr lang="en-US" sz="1650" dirty="0"/>
          </a:p>
        </p:txBody>
      </p:sp>
      <p:sp>
        <p:nvSpPr>
          <p:cNvPr id="13" name="SK-5-text-12"/>
          <p:cNvSpPr/>
          <p:nvPr/>
        </p:nvSpPr>
        <p:spPr>
          <a:xfrm>
            <a:off x="6554986" y="3333750"/>
            <a:ext cx="167580" cy="251520"/>
          </a:xfrm>
          <a:prstGeom prst="rect">
            <a:avLst/>
          </a:prstGeom>
          <a:noFill/>
          <a:ln/>
        </p:spPr>
        <p:txBody>
          <a:bodyPr vert="horz" wrap="none" lIns="0" tIns="0" rIns="0" bIns="0" rtlCol="0" anchor="ctr"/>
          <a:lstStyle/>
          <a:p>
            <a:pPr marL="0" indent="0" algn="ctr">
              <a:lnSpc>
                <a:spcPts val="1980"/>
              </a:lnSpc>
              <a:buNone/>
            </a:pPr>
            <a:r>
              <a:rPr lang="en-US" sz="1650" dirty="0">
                <a:solidFill>
                  <a:srgbClr val="FFFFFF"/>
                </a:solidFill>
                <a:latin typeface="Arial-BoldMT" pitchFamily="34" charset="0"/>
                <a:ea typeface="Arial-BoldMT" pitchFamily="34" charset="-122"/>
                <a:cs typeface="Arial-BoldMT" pitchFamily="34" charset="-120"/>
              </a:rPr>
              <a:t>2</a:t>
            </a:r>
            <a:endParaRPr lang="en-US" sz="1650" dirty="0"/>
          </a:p>
        </p:txBody>
      </p:sp>
      <p:sp>
        <p:nvSpPr>
          <p:cNvPr id="14" name="SK-5-text-13"/>
          <p:cNvSpPr/>
          <p:nvPr/>
        </p:nvSpPr>
        <p:spPr>
          <a:xfrm>
            <a:off x="6554986" y="4057650"/>
            <a:ext cx="167580" cy="251520"/>
          </a:xfrm>
          <a:prstGeom prst="rect">
            <a:avLst/>
          </a:prstGeom>
          <a:noFill/>
          <a:ln/>
        </p:spPr>
        <p:txBody>
          <a:bodyPr vert="horz" wrap="none" lIns="0" tIns="0" rIns="0" bIns="0" rtlCol="0" anchor="ctr"/>
          <a:lstStyle/>
          <a:p>
            <a:pPr marL="0" indent="0" algn="ctr">
              <a:lnSpc>
                <a:spcPts val="1980"/>
              </a:lnSpc>
              <a:buNone/>
            </a:pPr>
            <a:r>
              <a:rPr lang="en-US" sz="1650" dirty="0">
                <a:solidFill>
                  <a:srgbClr val="FFFFFF"/>
                </a:solidFill>
                <a:latin typeface="Arial-BoldMT" pitchFamily="34" charset="0"/>
                <a:ea typeface="Arial-BoldMT" pitchFamily="34" charset="-122"/>
                <a:cs typeface="Arial-BoldMT" pitchFamily="34" charset="-120"/>
              </a:rPr>
              <a:t>3</a:t>
            </a:r>
            <a:endParaRPr lang="en-US" sz="1650" dirty="0"/>
          </a:p>
        </p:txBody>
      </p:sp>
      <p:sp>
        <p:nvSpPr>
          <p:cNvPr id="15" name="SK-5-text-14"/>
          <p:cNvSpPr/>
          <p:nvPr/>
        </p:nvSpPr>
        <p:spPr>
          <a:xfrm>
            <a:off x="714375" y="2114550"/>
            <a:ext cx="10149840" cy="188565"/>
          </a:xfrm>
          <a:prstGeom prst="rect">
            <a:avLst/>
          </a:prstGeom>
          <a:noFill/>
          <a:ln/>
        </p:spPr>
        <p:txBody>
          <a:bodyPr vert="horz" wrap="none" lIns="0" tIns="0" rIns="0" bIns="0" rtlCol="0" anchor="ctr"/>
          <a:lstStyle/>
          <a:p>
            <a:pPr marL="0" indent="0">
              <a:lnSpc>
                <a:spcPts val="1485"/>
              </a:lnSpc>
              <a:buNone/>
            </a:pPr>
            <a:r>
              <a:rPr lang="en-US" sz="1350" i="1" dirty="0">
                <a:solidFill>
                  <a:srgbClr val="000000"/>
                </a:solidFill>
                <a:latin typeface="ArialMT" pitchFamily="34" charset="0"/>
                <a:ea typeface="ArialMT" pitchFamily="34" charset="-122"/>
                <a:cs typeface="ArialMT" pitchFamily="34" charset="-120"/>
              </a:rPr>
              <a:t>Performed in clinic — ~80% success first attempt</a:t>
            </a:r>
            <a:endParaRPr lang="en-US" sz="1350" dirty="0"/>
          </a:p>
        </p:txBody>
      </p:sp>
      <p:sp>
        <p:nvSpPr>
          <p:cNvPr id="16" name="SK-5-text-15"/>
          <p:cNvSpPr/>
          <p:nvPr/>
        </p:nvSpPr>
        <p:spPr>
          <a:xfrm>
            <a:off x="6429375" y="2114550"/>
            <a:ext cx="5762625" cy="377130"/>
          </a:xfrm>
          <a:prstGeom prst="rect">
            <a:avLst/>
          </a:prstGeom>
          <a:noFill/>
          <a:ln/>
        </p:spPr>
        <p:txBody>
          <a:bodyPr vert="horz" wrap="none" lIns="0" tIns="0" rIns="0" bIns="0" rtlCol="0" anchor="ctr"/>
          <a:lstStyle/>
          <a:p>
            <a:pPr marL="0" indent="0">
              <a:lnSpc>
                <a:spcPts val="1485"/>
              </a:lnSpc>
              <a:buNone/>
            </a:pPr>
            <a:r>
              <a:rPr lang="en-US" sz="1350" i="1" dirty="0">
                <a:solidFill>
                  <a:srgbClr val="000000"/>
                </a:solidFill>
                <a:latin typeface="ArialMT" pitchFamily="34" charset="0"/>
                <a:ea typeface="ArialMT" pitchFamily="34" charset="-122"/>
                <a:cs typeface="ArialMT" pitchFamily="34" charset="-120"/>
              </a:rPr>
              <a:t>Home exercise programme — when Epley not possible or for
residual symptoms</a:t>
            </a:r>
            <a:endParaRPr lang="en-US" sz="1350" dirty="0"/>
          </a:p>
        </p:txBody>
      </p:sp>
      <p:sp>
        <p:nvSpPr>
          <p:cNvPr id="17" name="SK-5-text-16"/>
          <p:cNvSpPr/>
          <p:nvPr/>
        </p:nvSpPr>
        <p:spPr>
          <a:xfrm>
            <a:off x="1200150" y="2533650"/>
            <a:ext cx="5259586" cy="432197"/>
          </a:xfrm>
          <a:prstGeom prst="rect">
            <a:avLst/>
          </a:prstGeom>
          <a:noFill/>
          <a:ln/>
        </p:spPr>
        <p:txBody>
          <a:bodyPr vert="horz" wrap="none" lIns="0" tIns="0" rIns="0" bIns="0" rtlCol="0" anchor="ctr"/>
          <a:lstStyle/>
          <a:p>
            <a:pPr marL="0" indent="0">
              <a:lnSpc>
                <a:spcPts val="1701"/>
              </a:lnSpc>
              <a:buNone/>
            </a:pPr>
            <a:r>
              <a:rPr lang="en-US" sz="1350" dirty="0">
                <a:solidFill>
                  <a:srgbClr val="000000"/>
                </a:solidFill>
                <a:latin typeface="ArialMT" pitchFamily="34" charset="0"/>
                <a:ea typeface="ArialMT" pitchFamily="34" charset="-122"/>
                <a:cs typeface="ArialMT" pitchFamily="34" charset="-120"/>
              </a:rPr>
              <a:t>Sit upright, head turned 45° toward the affected ear
Patient seated on examination couch</a:t>
            </a:r>
            <a:endParaRPr lang="en-US" sz="1350" dirty="0"/>
          </a:p>
        </p:txBody>
      </p:sp>
      <p:sp>
        <p:nvSpPr>
          <p:cNvPr id="18" name="SK-5-text-17"/>
          <p:cNvSpPr/>
          <p:nvPr/>
        </p:nvSpPr>
        <p:spPr>
          <a:xfrm>
            <a:off x="1200150" y="3143250"/>
            <a:ext cx="5154811" cy="648295"/>
          </a:xfrm>
          <a:prstGeom prst="rect">
            <a:avLst/>
          </a:prstGeom>
          <a:noFill/>
          <a:ln/>
        </p:spPr>
        <p:txBody>
          <a:bodyPr vert="horz" wrap="none" lIns="0" tIns="0" rIns="0" bIns="0" rtlCol="0" anchor="ctr"/>
          <a:lstStyle/>
          <a:p>
            <a:pPr marL="0" indent="0">
              <a:lnSpc>
                <a:spcPts val="1701"/>
              </a:lnSpc>
              <a:buNone/>
            </a:pPr>
            <a:r>
              <a:rPr lang="en-US" sz="1350" dirty="0">
                <a:solidFill>
                  <a:srgbClr val="000000"/>
                </a:solidFill>
                <a:latin typeface="ArialMT" pitchFamily="34" charset="0"/>
                <a:ea typeface="ArialMT" pitchFamily="34" charset="-122"/>
                <a:cs typeface="ArialMT" pitchFamily="34" charset="-120"/>
              </a:rPr>
              <a:t>Rapidly lower to lying — head extended 30° below
horizontal
Hold until nystagmus resolves — up to 1 minute</a:t>
            </a:r>
            <a:endParaRPr lang="en-US" sz="1350" dirty="0"/>
          </a:p>
        </p:txBody>
      </p:sp>
      <p:sp>
        <p:nvSpPr>
          <p:cNvPr id="19" name="SK-5-text-18"/>
          <p:cNvSpPr/>
          <p:nvPr/>
        </p:nvSpPr>
        <p:spPr>
          <a:xfrm>
            <a:off x="1200150" y="3943350"/>
            <a:ext cx="5050036" cy="648295"/>
          </a:xfrm>
          <a:prstGeom prst="rect">
            <a:avLst/>
          </a:prstGeom>
          <a:noFill/>
          <a:ln/>
        </p:spPr>
        <p:txBody>
          <a:bodyPr vert="horz" wrap="none" lIns="0" tIns="0" rIns="0" bIns="0" rtlCol="0" anchor="ctr"/>
          <a:lstStyle/>
          <a:p>
            <a:pPr marL="0" indent="0">
              <a:lnSpc>
                <a:spcPts val="1701"/>
              </a:lnSpc>
              <a:buNone/>
            </a:pPr>
            <a:r>
              <a:rPr lang="en-US" sz="1350" dirty="0">
                <a:solidFill>
                  <a:srgbClr val="000000"/>
                </a:solidFill>
                <a:latin typeface="ArialMT" pitchFamily="34" charset="0"/>
                <a:ea typeface="ArialMT" pitchFamily="34" charset="-122"/>
                <a:cs typeface="ArialMT" pitchFamily="34" charset="-120"/>
              </a:rPr>
              <a:t>Turn head 90° to opposite side (now facing away
from affected ear)
Keep head extended throughout</a:t>
            </a:r>
            <a:endParaRPr lang="en-US" sz="1350" dirty="0"/>
          </a:p>
        </p:txBody>
      </p:sp>
      <p:sp>
        <p:nvSpPr>
          <p:cNvPr id="20" name="SK-5-text-19"/>
          <p:cNvSpPr/>
          <p:nvPr/>
        </p:nvSpPr>
        <p:spPr>
          <a:xfrm>
            <a:off x="1200150" y="4752975"/>
            <a:ext cx="4830068" cy="432197"/>
          </a:xfrm>
          <a:prstGeom prst="rect">
            <a:avLst/>
          </a:prstGeom>
          <a:noFill/>
          <a:ln/>
        </p:spPr>
        <p:txBody>
          <a:bodyPr vert="horz" wrap="none" lIns="0" tIns="0" rIns="0" bIns="0" rtlCol="0" anchor="ctr"/>
          <a:lstStyle/>
          <a:p>
            <a:pPr marL="0" indent="0">
              <a:lnSpc>
                <a:spcPts val="1701"/>
              </a:lnSpc>
              <a:buNone/>
            </a:pPr>
            <a:r>
              <a:rPr lang="en-US" sz="1350" dirty="0">
                <a:solidFill>
                  <a:srgbClr val="000000"/>
                </a:solidFill>
                <a:latin typeface="ArialMT" pitchFamily="34" charset="0"/>
                <a:ea typeface="ArialMT" pitchFamily="34" charset="-122"/>
                <a:cs typeface="ArialMT" pitchFamily="34" charset="-120"/>
              </a:rPr>
              <a:t>Roll body to face downward, then sit up slowly
Crystals guided back to utricle</a:t>
            </a:r>
            <a:endParaRPr lang="en-US" sz="1350" dirty="0"/>
          </a:p>
        </p:txBody>
      </p:sp>
      <p:sp>
        <p:nvSpPr>
          <p:cNvPr id="21" name="SK-5-text-20"/>
          <p:cNvSpPr/>
          <p:nvPr/>
        </p:nvSpPr>
        <p:spPr>
          <a:xfrm>
            <a:off x="6934200" y="2686050"/>
            <a:ext cx="3635573" cy="432197"/>
          </a:xfrm>
          <a:prstGeom prst="rect">
            <a:avLst/>
          </a:prstGeom>
          <a:noFill/>
          <a:ln/>
        </p:spPr>
        <p:txBody>
          <a:bodyPr vert="horz" wrap="none" lIns="0" tIns="0" rIns="0" bIns="0" rtlCol="0" anchor="ctr"/>
          <a:lstStyle/>
          <a:p>
            <a:pPr marL="0" indent="0">
              <a:lnSpc>
                <a:spcPts val="1701"/>
              </a:lnSpc>
              <a:buNone/>
            </a:pPr>
            <a:r>
              <a:rPr lang="en-US" sz="1350" dirty="0">
                <a:solidFill>
                  <a:srgbClr val="000000"/>
                </a:solidFill>
                <a:latin typeface="ArialMT" pitchFamily="34" charset="0"/>
                <a:ea typeface="ArialMT" pitchFamily="34" charset="-122"/>
                <a:cs typeface="ArialMT" pitchFamily="34" charset="-120"/>
              </a:rPr>
              <a:t>Sit upright on the edge of the bed
Head tilted 45° toward the affected side</a:t>
            </a:r>
            <a:endParaRPr lang="en-US" sz="1350" dirty="0"/>
          </a:p>
        </p:txBody>
      </p:sp>
      <p:sp>
        <p:nvSpPr>
          <p:cNvPr id="22" name="SK-5-text-21"/>
          <p:cNvSpPr/>
          <p:nvPr/>
        </p:nvSpPr>
        <p:spPr>
          <a:xfrm>
            <a:off x="6900863" y="3333750"/>
            <a:ext cx="5291138" cy="432197"/>
          </a:xfrm>
          <a:prstGeom prst="rect">
            <a:avLst/>
          </a:prstGeom>
          <a:noFill/>
          <a:ln/>
        </p:spPr>
        <p:txBody>
          <a:bodyPr vert="horz" wrap="none" lIns="0" tIns="0" rIns="0" bIns="0" rtlCol="0" anchor="ctr"/>
          <a:lstStyle/>
          <a:p>
            <a:pPr marL="0" indent="0">
              <a:lnSpc>
                <a:spcPts val="1701"/>
              </a:lnSpc>
              <a:buNone/>
            </a:pPr>
            <a:r>
              <a:rPr lang="en-US" sz="1350" dirty="0">
                <a:solidFill>
                  <a:srgbClr val="000000"/>
                </a:solidFill>
                <a:latin typeface="ArialMT" pitchFamily="34" charset="0"/>
                <a:ea typeface="ArialMT" pitchFamily="34" charset="-122"/>
                <a:cs typeface="ArialMT" pitchFamily="34" charset="-120"/>
              </a:rPr>
              <a:t>Quickly lie down to that side — hold for 30 seconds
Or until dizziness fully settles</a:t>
            </a:r>
            <a:endParaRPr lang="en-US" sz="1350" dirty="0"/>
          </a:p>
        </p:txBody>
      </p:sp>
      <p:sp>
        <p:nvSpPr>
          <p:cNvPr id="23" name="SK-5-text-22"/>
          <p:cNvSpPr/>
          <p:nvPr/>
        </p:nvSpPr>
        <p:spPr>
          <a:xfrm>
            <a:off x="6921698" y="4057650"/>
            <a:ext cx="5270153" cy="432197"/>
          </a:xfrm>
          <a:prstGeom prst="rect">
            <a:avLst/>
          </a:prstGeom>
          <a:noFill/>
          <a:ln/>
        </p:spPr>
        <p:txBody>
          <a:bodyPr vert="horz" wrap="none" lIns="0" tIns="0" rIns="0" bIns="0" rtlCol="0" anchor="ctr"/>
          <a:lstStyle/>
          <a:p>
            <a:pPr marL="0" indent="0">
              <a:lnSpc>
                <a:spcPts val="1701"/>
              </a:lnSpc>
              <a:buNone/>
            </a:pPr>
            <a:r>
              <a:rPr lang="en-US" sz="1350" dirty="0">
                <a:solidFill>
                  <a:srgbClr val="000000"/>
                </a:solidFill>
                <a:latin typeface="ArialMT" pitchFamily="34" charset="0"/>
                <a:ea typeface="ArialMT" pitchFamily="34" charset="-122"/>
                <a:cs typeface="ArialMT" pitchFamily="34" charset="-120"/>
              </a:rPr>
              <a:t>Sit back upright — then repeat to the opposite side
Perform 3 times daily for 2 weeks</a:t>
            </a:r>
            <a:endParaRPr lang="en-US" sz="1350" dirty="0"/>
          </a:p>
        </p:txBody>
      </p:sp>
      <p:sp>
        <p:nvSpPr>
          <p:cNvPr id="24" name="SK-5-text-23"/>
          <p:cNvSpPr/>
          <p:nvPr/>
        </p:nvSpPr>
        <p:spPr>
          <a:xfrm>
            <a:off x="6921698" y="4953000"/>
            <a:ext cx="5270153" cy="648295"/>
          </a:xfrm>
          <a:prstGeom prst="rect">
            <a:avLst/>
          </a:prstGeom>
          <a:noFill/>
          <a:ln/>
        </p:spPr>
        <p:txBody>
          <a:bodyPr vert="horz" wrap="none" lIns="0" tIns="0" rIns="0" bIns="0" rtlCol="0" anchor="ctr"/>
          <a:lstStyle/>
          <a:p>
            <a:pPr marL="0" indent="0">
              <a:lnSpc>
                <a:spcPts val="1701"/>
              </a:lnSpc>
              <a:buNone/>
            </a:pPr>
            <a:r>
              <a:rPr lang="en-US" sz="1350" dirty="0">
                <a:solidFill>
                  <a:srgbClr val="000000"/>
                </a:solidFill>
                <a:latin typeface="ArialMT" pitchFamily="34" charset="0"/>
                <a:ea typeface="ArialMT" pitchFamily="34" charset="-122"/>
                <a:cs typeface="ArialMT" pitchFamily="34" charset="-120"/>
              </a:rPr>
              <a:t>Brandt-Daroff does not reposition crystals — it promotes
central compensation. Less effective than Epley but
useful for home management.</a:t>
            </a:r>
            <a:endParaRPr lang="en-US" sz="1350" dirty="0"/>
          </a:p>
        </p:txBody>
      </p:sp>
      <p:sp>
        <p:nvSpPr>
          <p:cNvPr id="25" name="SK-5-text-24"/>
          <p:cNvSpPr/>
          <p:nvPr/>
        </p:nvSpPr>
        <p:spPr>
          <a:xfrm>
            <a:off x="1200150" y="5419725"/>
            <a:ext cx="5123408" cy="432197"/>
          </a:xfrm>
          <a:prstGeom prst="rect">
            <a:avLst/>
          </a:prstGeom>
          <a:noFill/>
          <a:ln/>
        </p:spPr>
        <p:txBody>
          <a:bodyPr vert="horz" wrap="none" lIns="0" tIns="0" rIns="0" bIns="0" rtlCol="0" anchor="ctr"/>
          <a:lstStyle/>
          <a:p>
            <a:pPr marL="0" indent="0">
              <a:lnSpc>
                <a:spcPts val="1701"/>
              </a:lnSpc>
              <a:buNone/>
            </a:pPr>
            <a:r>
              <a:rPr lang="en-US" sz="1350" dirty="0">
                <a:solidFill>
                  <a:srgbClr val="000000"/>
                </a:solidFill>
                <a:latin typeface="ArialMT" pitchFamily="34" charset="0"/>
                <a:ea typeface="ArialMT" pitchFamily="34" charset="-122"/>
                <a:cs typeface="ArialMT" pitchFamily="34" charset="-120"/>
              </a:rPr>
              <a:t>Repeat if needed. Advise patient: dizziness during the
manoeuvre is expected and normal.</a:t>
            </a:r>
            <a:endParaRPr lang="en-US" sz="1350" dirty="0"/>
          </a:p>
        </p:txBody>
      </p:sp>
      <p:sp>
        <p:nvSpPr>
          <p:cNvPr id="26" name="SK-5-text-25"/>
          <p:cNvSpPr/>
          <p:nvPr/>
        </p:nvSpPr>
        <p:spPr>
          <a:xfrm>
            <a:off x="588019" y="6153150"/>
            <a:ext cx="12101513" cy="216098"/>
          </a:xfrm>
          <a:prstGeom prst="rect">
            <a:avLst/>
          </a:prstGeom>
          <a:noFill/>
          <a:ln/>
        </p:spPr>
        <p:txBody>
          <a:bodyPr vert="horz" wrap="none" lIns="0" tIns="0" rIns="0" bIns="0" rtlCol="0" anchor="ctr"/>
          <a:lstStyle/>
          <a:p>
            <a:pPr marL="0" indent="0">
              <a:lnSpc>
                <a:spcPts val="1701"/>
              </a:lnSpc>
              <a:buNone/>
            </a:pPr>
            <a:r>
              <a:rPr lang="en-US" sz="1350" dirty="0">
                <a:solidFill>
                  <a:srgbClr val="000000"/>
                </a:solidFill>
                <a:latin typeface="ArialMT" pitchFamily="34" charset="0"/>
                <a:ea typeface="ArialMT" pitchFamily="34" charset="-122"/>
                <a:cs typeface="ArialMT" pitchFamily="34" charset="-120"/>
              </a:rPr>
              <a:t>🎓 AKT Pearl: No betahistine for BPPV — NICE CKS. Epley is first-line. Brandt-Daroff is a home alternative, not a replacement.</a:t>
            </a:r>
            <a:endParaRPr lang="en-US" sz="1350" dirty="0"/>
          </a:p>
        </p:txBody>
      </p:sp>
      <p:sp>
        <p:nvSpPr>
          <p:cNvPr id="27" name="SK-5-text-26"/>
          <p:cNvSpPr/>
          <p:nvPr/>
        </p:nvSpPr>
        <p:spPr>
          <a:xfrm>
            <a:off x="11325225" y="6638925"/>
            <a:ext cx="534293" cy="161181"/>
          </a:xfrm>
          <a:prstGeom prst="rect">
            <a:avLst/>
          </a:prstGeom>
          <a:noFill/>
          <a:ln/>
        </p:spPr>
        <p:txBody>
          <a:bodyPr vert="horz" wrap="none" lIns="0" tIns="0" rIns="0" bIns="0" rtlCol="0" anchor="ctr"/>
          <a:lstStyle/>
          <a:p>
            <a:pPr marL="0" indent="0" algn="r">
              <a:lnSpc>
                <a:spcPts val="1269"/>
              </a:lnSpc>
              <a:buNone/>
            </a:pPr>
            <a:r>
              <a:rPr lang="en-US" sz="1350" dirty="0">
                <a:solidFill>
                  <a:srgbClr val="000000"/>
                </a:solidFill>
                <a:latin typeface="ArialMT" pitchFamily="34" charset="0"/>
                <a:ea typeface="ArialMT" pitchFamily="34" charset="-122"/>
                <a:cs typeface="ArialMT" pitchFamily="34" charset="-120"/>
              </a:rPr>
              <a:t>5 / 14</a:t>
            </a:r>
            <a:endParaRPr lang="en-US" sz="1350" dirty="0"/>
          </a:p>
        </p:txBody>
      </p:sp>
      <p:sp>
        <p:nvSpPr>
          <p:cNvPr id="28" name="SK-5-text-27"/>
          <p:cNvSpPr/>
          <p:nvPr/>
        </p:nvSpPr>
        <p:spPr>
          <a:xfrm>
            <a:off x="352425" y="6638925"/>
            <a:ext cx="4320540" cy="161181"/>
          </a:xfrm>
          <a:prstGeom prst="rect">
            <a:avLst/>
          </a:prstGeom>
          <a:noFill/>
          <a:ln/>
        </p:spPr>
        <p:txBody>
          <a:bodyPr vert="horz" wrap="none" lIns="0" tIns="0" rIns="0" bIns="0" rtlCol="0" anchor="ctr"/>
          <a:lstStyle/>
          <a:p>
            <a:pPr marL="0" indent="0">
              <a:lnSpc>
                <a:spcPts val="1269"/>
              </a:lnSpc>
              <a:buNone/>
            </a:pPr>
            <a:r>
              <a:rPr lang="en-US" sz="1350" dirty="0">
                <a:solidFill>
                  <a:srgbClr val="F77F00"/>
                </a:solidFill>
                <a:latin typeface="ArialMT" pitchFamily="34" charset="0"/>
                <a:ea typeface="ArialMT" pitchFamily="34" charset="-122"/>
                <a:cs typeface="ArialMT" pitchFamily="34" charset="-120"/>
              </a:rPr>
              <a:t>www.bradfordvts.co.uk</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9095184" y="5198269"/>
            <a:ext cx="182761" cy="164455"/>
          </a:xfrm>
          <a:prstGeom prst="rect">
            <a:avLst/>
          </a:prstGeom>
        </p:spPr>
      </p:pic>
      <p:pic>
        <p:nvPicPr>
          <p:cNvPr id="4" name="SK-6-img-3" descr="preencoded.png"/>
          <p:cNvPicPr>
            <a:picLocks noChangeAspect="1"/>
          </p:cNvPicPr>
          <p:nvPr/>
        </p:nvPicPr>
        <p:blipFill>
          <a:blip r:embed="rId5"/>
          <a:stretch>
            <a:fillRect/>
          </a:stretch>
        </p:blipFill>
        <p:spPr>
          <a:xfrm>
            <a:off x="11167765" y="2263080"/>
            <a:ext cx="304800" cy="287982"/>
          </a:xfrm>
          <a:prstGeom prst="rect">
            <a:avLst/>
          </a:prstGeom>
        </p:spPr>
      </p:pic>
      <p:pic>
        <p:nvPicPr>
          <p:cNvPr id="5" name="SK-6-img-4" descr="preencoded.png"/>
          <p:cNvPicPr>
            <a:picLocks noChangeAspect="1"/>
          </p:cNvPicPr>
          <p:nvPr/>
        </p:nvPicPr>
        <p:blipFill>
          <a:blip r:embed="rId6"/>
          <a:stretch>
            <a:fillRect/>
          </a:stretch>
        </p:blipFill>
        <p:spPr>
          <a:xfrm>
            <a:off x="865584" y="5712619"/>
            <a:ext cx="292596" cy="287982"/>
          </a:xfrm>
          <a:prstGeom prst="rect">
            <a:avLst/>
          </a:prstGeom>
        </p:spPr>
      </p:pic>
      <p:pic>
        <p:nvPicPr>
          <p:cNvPr id="6" name="SK-6-img-5" descr="preencoded.png"/>
          <p:cNvPicPr>
            <a:picLocks noChangeAspect="1"/>
          </p:cNvPicPr>
          <p:nvPr/>
        </p:nvPicPr>
        <p:blipFill>
          <a:blip r:embed="rId7"/>
          <a:stretch>
            <a:fillRect/>
          </a:stretch>
        </p:blipFill>
        <p:spPr>
          <a:xfrm>
            <a:off x="865584" y="5095429"/>
            <a:ext cx="292596" cy="287982"/>
          </a:xfrm>
          <a:prstGeom prst="rect">
            <a:avLst/>
          </a:prstGeom>
        </p:spPr>
      </p:pic>
      <p:pic>
        <p:nvPicPr>
          <p:cNvPr id="7" name="SK-6-img-6" descr="preencoded.png"/>
          <p:cNvPicPr>
            <a:picLocks noChangeAspect="1"/>
          </p:cNvPicPr>
          <p:nvPr/>
        </p:nvPicPr>
        <p:blipFill>
          <a:blip r:embed="rId8"/>
          <a:stretch>
            <a:fillRect/>
          </a:stretch>
        </p:blipFill>
        <p:spPr>
          <a:xfrm>
            <a:off x="865584" y="4498777"/>
            <a:ext cx="292596" cy="205680"/>
          </a:xfrm>
          <a:prstGeom prst="rect">
            <a:avLst/>
          </a:prstGeom>
        </p:spPr>
      </p:pic>
      <p:pic>
        <p:nvPicPr>
          <p:cNvPr id="8" name="SK-6-img-7" descr="preencoded.png"/>
          <p:cNvPicPr>
            <a:picLocks noChangeAspect="1"/>
          </p:cNvPicPr>
          <p:nvPr/>
        </p:nvPicPr>
        <p:blipFill>
          <a:blip r:embed="rId9"/>
          <a:stretch>
            <a:fillRect/>
          </a:stretch>
        </p:blipFill>
        <p:spPr>
          <a:xfrm>
            <a:off x="865584" y="3957042"/>
            <a:ext cx="292596" cy="267444"/>
          </a:xfrm>
          <a:prstGeom prst="rect">
            <a:avLst/>
          </a:prstGeom>
        </p:spPr>
      </p:pic>
      <p:pic>
        <p:nvPicPr>
          <p:cNvPr id="9" name="SK-6-img-8" descr="preencoded.png"/>
          <p:cNvPicPr>
            <a:picLocks noChangeAspect="1"/>
          </p:cNvPicPr>
          <p:nvPr/>
        </p:nvPicPr>
        <p:blipFill>
          <a:blip r:embed="rId10"/>
          <a:stretch>
            <a:fillRect/>
          </a:stretch>
        </p:blipFill>
        <p:spPr>
          <a:xfrm>
            <a:off x="865584" y="3566071"/>
            <a:ext cx="280392" cy="274290"/>
          </a:xfrm>
          <a:prstGeom prst="rect">
            <a:avLst/>
          </a:prstGeom>
        </p:spPr>
      </p:pic>
      <p:pic>
        <p:nvPicPr>
          <p:cNvPr id="10" name="SK-6-img-9" descr="preencoded.png"/>
          <p:cNvPicPr>
            <a:picLocks noChangeAspect="1"/>
          </p:cNvPicPr>
          <p:nvPr/>
        </p:nvPicPr>
        <p:blipFill>
          <a:blip r:embed="rId11"/>
          <a:stretch>
            <a:fillRect/>
          </a:stretch>
        </p:blipFill>
        <p:spPr>
          <a:xfrm>
            <a:off x="865584" y="3010644"/>
            <a:ext cx="292596" cy="315367"/>
          </a:xfrm>
          <a:prstGeom prst="rect">
            <a:avLst/>
          </a:prstGeom>
        </p:spPr>
      </p:pic>
      <p:sp>
        <p:nvSpPr>
          <p:cNvPr id="11" name="SK-6-text-10"/>
          <p:cNvSpPr/>
          <p:nvPr/>
        </p:nvSpPr>
        <p:spPr>
          <a:xfrm>
            <a:off x="590550" y="876300"/>
            <a:ext cx="11601450" cy="589359"/>
          </a:xfrm>
          <a:prstGeom prst="rect">
            <a:avLst/>
          </a:prstGeom>
          <a:noFill/>
          <a:ln/>
        </p:spPr>
        <p:txBody>
          <a:bodyPr vert="horz" wrap="none" lIns="0" tIns="0" rIns="0" bIns="0" rtlCol="0" anchor="ctr"/>
          <a:lstStyle/>
          <a:p>
            <a:pPr marL="0" indent="0">
              <a:lnSpc>
                <a:spcPts val="4641"/>
              </a:lnSpc>
              <a:buNone/>
            </a:pPr>
            <a:r>
              <a:rPr lang="en-US" sz="3900" b="1" dirty="0">
                <a:solidFill>
                  <a:srgbClr val="1C2127"/>
                </a:solidFill>
                <a:latin typeface="Montserrat" pitchFamily="34" charset="0"/>
                <a:ea typeface="Montserrat" pitchFamily="34" charset="-122"/>
                <a:cs typeface="Montserrat" pitchFamily="34" charset="-120"/>
              </a:rPr>
              <a:t>Vestibular Neuronitis Management</a:t>
            </a:r>
            <a:endParaRPr lang="en-US" sz="3900" dirty="0"/>
          </a:p>
        </p:txBody>
      </p:sp>
      <p:sp>
        <p:nvSpPr>
          <p:cNvPr id="12" name="SK-6-text-11"/>
          <p:cNvSpPr/>
          <p:nvPr/>
        </p:nvSpPr>
        <p:spPr>
          <a:xfrm>
            <a:off x="759279" y="2519256"/>
            <a:ext cx="5246370" cy="280392"/>
          </a:xfrm>
          <a:prstGeom prst="rect">
            <a:avLst/>
          </a:prstGeom>
          <a:noFill/>
          <a:ln/>
        </p:spPr>
        <p:txBody>
          <a:bodyPr vert="horz" wrap="none" lIns="0" tIns="0" rIns="0" bIns="0" rtlCol="0" anchor="ctr"/>
          <a:lstStyle/>
          <a:p>
            <a:pPr marL="0" indent="0">
              <a:lnSpc>
                <a:spcPts val="2207"/>
              </a:lnSpc>
              <a:buNone/>
            </a:pPr>
            <a:r>
              <a:rPr lang="en-US" sz="2025" b="1" dirty="0">
                <a:solidFill>
                  <a:srgbClr val="1A999C"/>
                </a:solidFill>
                <a:latin typeface="Montserrat" pitchFamily="34" charset="0"/>
                <a:ea typeface="Montserrat" pitchFamily="34" charset="-122"/>
                <a:cs typeface="Montserrat" pitchFamily="34" charset="-120"/>
              </a:rPr>
              <a:t>Clinical Features</a:t>
            </a:r>
            <a:endParaRPr lang="en-US" sz="2025" dirty="0"/>
          </a:p>
        </p:txBody>
      </p:sp>
      <p:sp>
        <p:nvSpPr>
          <p:cNvPr id="13" name="SK-6-text-12"/>
          <p:cNvSpPr/>
          <p:nvPr/>
        </p:nvSpPr>
        <p:spPr>
          <a:xfrm>
            <a:off x="590550" y="1781175"/>
            <a:ext cx="11601450" cy="319534"/>
          </a:xfrm>
          <a:prstGeom prst="rect">
            <a:avLst/>
          </a:prstGeom>
          <a:noFill/>
          <a:ln/>
        </p:spPr>
        <p:txBody>
          <a:bodyPr vert="horz" wrap="none" lIns="0" tIns="0" rIns="0" bIns="0" rtlCol="0" anchor="ctr"/>
          <a:lstStyle/>
          <a:p>
            <a:pPr marL="0" indent="0">
              <a:lnSpc>
                <a:spcPts val="2516"/>
              </a:lnSpc>
              <a:buNone/>
            </a:pPr>
            <a:r>
              <a:rPr lang="en-US" sz="1950" dirty="0">
                <a:solidFill>
                  <a:srgbClr val="6D6D6D"/>
                </a:solidFill>
                <a:latin typeface="Open Sans" pitchFamily="34" charset="0"/>
                <a:ea typeface="Open Sans" pitchFamily="34" charset="-122"/>
                <a:cs typeface="Open Sans" pitchFamily="34" charset="-120"/>
              </a:rPr>
              <a:t>Acute peripheral vertigo — what to do, and what NOT to do</a:t>
            </a:r>
            <a:endParaRPr lang="en-US" sz="1950" dirty="0"/>
          </a:p>
        </p:txBody>
      </p:sp>
      <p:sp>
        <p:nvSpPr>
          <p:cNvPr id="14" name="SK-6-text-13"/>
          <p:cNvSpPr/>
          <p:nvPr/>
        </p:nvSpPr>
        <p:spPr>
          <a:xfrm>
            <a:off x="6686550" y="2286000"/>
            <a:ext cx="5505450" cy="240060"/>
          </a:xfrm>
          <a:prstGeom prst="rect">
            <a:avLst/>
          </a:prstGeom>
          <a:noFill/>
          <a:ln/>
        </p:spPr>
        <p:txBody>
          <a:bodyPr vert="horz" wrap="none" lIns="0" tIns="0" rIns="0" bIns="0" rtlCol="0" anchor="ctr"/>
          <a:lstStyle/>
          <a:p>
            <a:pPr marL="0" indent="0">
              <a:lnSpc>
                <a:spcPts val="1890"/>
              </a:lnSpc>
              <a:buNone/>
            </a:pPr>
            <a:r>
              <a:rPr lang="en-US" sz="1575" dirty="0">
                <a:solidFill>
                  <a:srgbClr val="000000"/>
                </a:solidFill>
                <a:latin typeface="OpenSans-Bold" pitchFamily="34" charset="0"/>
                <a:ea typeface="OpenSans-Bold" pitchFamily="34" charset="-122"/>
                <a:cs typeface="OpenSans-Bold" pitchFamily="34" charset="-120"/>
              </a:rPr>
              <a:t>Vestibular Sedatives — Critical Rule</a:t>
            </a:r>
            <a:endParaRPr lang="en-US" sz="1575" dirty="0"/>
          </a:p>
        </p:txBody>
      </p:sp>
      <p:sp>
        <p:nvSpPr>
          <p:cNvPr id="15" name="SK-6-text-14"/>
          <p:cNvSpPr/>
          <p:nvPr/>
        </p:nvSpPr>
        <p:spPr>
          <a:xfrm>
            <a:off x="590550" y="123825"/>
            <a:ext cx="11601450" cy="297210"/>
          </a:xfrm>
          <a:prstGeom prst="rect">
            <a:avLst/>
          </a:prstGeom>
          <a:noFill/>
          <a:ln/>
        </p:spPr>
        <p:txBody>
          <a:bodyPr vert="horz" wrap="none" lIns="0" tIns="0" rIns="0" bIns="0" rtlCol="0" anchor="ctr"/>
          <a:lstStyle/>
          <a:p>
            <a:pPr marL="0" indent="0">
              <a:lnSpc>
                <a:spcPts val="2340"/>
              </a:lnSpc>
              <a:buNone/>
            </a:pPr>
            <a:r>
              <a:rPr lang="en-US" sz="1950" b="1" dirty="0">
                <a:solidFill>
                  <a:srgbClr val="FFFFFF"/>
                </a:solidFill>
                <a:latin typeface="Montserrat" pitchFamily="34" charset="0"/>
                <a:ea typeface="Montserrat" pitchFamily="34" charset="-122"/>
                <a:cs typeface="Montserrat" pitchFamily="34" charset="-120"/>
              </a:rPr>
              <a:t>BRADFORD VTS TEACHING DECK — VERTIGO &amp; BPPV</a:t>
            </a:r>
            <a:endParaRPr lang="en-US" sz="1950" dirty="0"/>
          </a:p>
        </p:txBody>
      </p:sp>
      <p:sp>
        <p:nvSpPr>
          <p:cNvPr id="16" name="SK-6-text-15"/>
          <p:cNvSpPr/>
          <p:nvPr/>
        </p:nvSpPr>
        <p:spPr>
          <a:xfrm>
            <a:off x="1323975" y="2971800"/>
            <a:ext cx="4641503" cy="332184"/>
          </a:xfrm>
          <a:prstGeom prst="rect">
            <a:avLst/>
          </a:prstGeom>
          <a:noFill/>
          <a:ln/>
        </p:spPr>
        <p:txBody>
          <a:bodyPr vert="horz" wrap="none" lIns="0" tIns="0" rIns="0" bIns="0" rtlCol="0" anchor="ctr"/>
          <a:lstStyle/>
          <a:p>
            <a:pPr marL="0" indent="0">
              <a:lnSpc>
                <a:spcPts val="1308"/>
              </a:lnSpc>
              <a:buNone/>
            </a:pPr>
            <a:r>
              <a:rPr lang="en-US" sz="1200" dirty="0">
                <a:solidFill>
                  <a:srgbClr val="000000"/>
                </a:solidFill>
                <a:latin typeface="Open Sans" pitchFamily="34" charset="0"/>
                <a:ea typeface="Open Sans" pitchFamily="34" charset="-122"/>
                <a:cs typeface="Open Sans" pitchFamily="34" charset="-120"/>
              </a:rPr>
              <a:t>Acute onset severe rotational vertigo — often
follows a viral URTI</a:t>
            </a:r>
            <a:endParaRPr lang="en-US" sz="1200" dirty="0"/>
          </a:p>
        </p:txBody>
      </p:sp>
      <p:sp>
        <p:nvSpPr>
          <p:cNvPr id="17" name="SK-6-text-16"/>
          <p:cNvSpPr/>
          <p:nvPr/>
        </p:nvSpPr>
        <p:spPr>
          <a:xfrm>
            <a:off x="1323975" y="3571875"/>
            <a:ext cx="9144000" cy="166092"/>
          </a:xfrm>
          <a:prstGeom prst="rect">
            <a:avLst/>
          </a:prstGeom>
          <a:noFill/>
          <a:ln/>
        </p:spPr>
        <p:txBody>
          <a:bodyPr vert="horz" wrap="none" lIns="0" tIns="0" rIns="0" bIns="0" rtlCol="0" anchor="ctr"/>
          <a:lstStyle/>
          <a:p>
            <a:pPr marL="0" indent="0">
              <a:lnSpc>
                <a:spcPts val="1308"/>
              </a:lnSpc>
              <a:buNone/>
            </a:pPr>
            <a:r>
              <a:rPr lang="en-US" sz="1200" dirty="0">
                <a:solidFill>
                  <a:srgbClr val="000000"/>
                </a:solidFill>
                <a:latin typeface="Open Sans" pitchFamily="34" charset="0"/>
                <a:ea typeface="Open Sans" pitchFamily="34" charset="-122"/>
                <a:cs typeface="Open Sans" pitchFamily="34" charset="-120"/>
              </a:rPr>
              <a:t>No hearing loss (distinguishes from labyrinthitis)</a:t>
            </a:r>
            <a:endParaRPr lang="en-US" sz="1200" dirty="0"/>
          </a:p>
        </p:txBody>
      </p:sp>
      <p:sp>
        <p:nvSpPr>
          <p:cNvPr id="18" name="SK-6-text-17"/>
          <p:cNvSpPr/>
          <p:nvPr/>
        </p:nvSpPr>
        <p:spPr>
          <a:xfrm>
            <a:off x="1323975" y="4000500"/>
            <a:ext cx="2011680" cy="166092"/>
          </a:xfrm>
          <a:prstGeom prst="rect">
            <a:avLst/>
          </a:prstGeom>
          <a:noFill/>
          <a:ln/>
        </p:spPr>
        <p:txBody>
          <a:bodyPr vert="horz" wrap="none" lIns="0" tIns="0" rIns="0" bIns="0" rtlCol="0" anchor="ctr"/>
          <a:lstStyle/>
          <a:p>
            <a:pPr marL="0" indent="0">
              <a:lnSpc>
                <a:spcPts val="1308"/>
              </a:lnSpc>
              <a:buNone/>
            </a:pPr>
            <a:r>
              <a:rPr lang="en-US" sz="1200" dirty="0">
                <a:solidFill>
                  <a:srgbClr val="000000"/>
                </a:solidFill>
                <a:latin typeface="Open Sans" pitchFamily="34" charset="0"/>
                <a:ea typeface="Open Sans" pitchFamily="34" charset="-122"/>
                <a:cs typeface="Open Sans" pitchFamily="34" charset="-120"/>
              </a:rPr>
              <a:t>No tinnitus</a:t>
            </a:r>
            <a:endParaRPr lang="en-US" sz="1200" dirty="0"/>
          </a:p>
        </p:txBody>
      </p:sp>
      <p:sp>
        <p:nvSpPr>
          <p:cNvPr id="19" name="SK-6-text-18"/>
          <p:cNvSpPr/>
          <p:nvPr/>
        </p:nvSpPr>
        <p:spPr>
          <a:xfrm>
            <a:off x="1323975" y="4371975"/>
            <a:ext cx="4452938" cy="332184"/>
          </a:xfrm>
          <a:prstGeom prst="rect">
            <a:avLst/>
          </a:prstGeom>
          <a:noFill/>
          <a:ln/>
        </p:spPr>
        <p:txBody>
          <a:bodyPr vert="horz" wrap="none" lIns="0" tIns="0" rIns="0" bIns="0" rtlCol="0" anchor="ctr"/>
          <a:lstStyle/>
          <a:p>
            <a:pPr marL="0" indent="0">
              <a:lnSpc>
                <a:spcPts val="1308"/>
              </a:lnSpc>
              <a:buNone/>
            </a:pPr>
            <a:r>
              <a:rPr lang="en-US" sz="1200" dirty="0">
                <a:solidFill>
                  <a:srgbClr val="000000"/>
                </a:solidFill>
                <a:latin typeface="Open Sans" pitchFamily="34" charset="0"/>
                <a:ea typeface="Open Sans" pitchFamily="34" charset="-122"/>
                <a:cs typeface="Open Sans" pitchFamily="34" charset="-120"/>
              </a:rPr>
              <a:t>Horizontal nystagmus — fast phase directed
away from the affected ear</a:t>
            </a:r>
            <a:endParaRPr lang="en-US" sz="1200" dirty="0"/>
          </a:p>
        </p:txBody>
      </p:sp>
      <p:sp>
        <p:nvSpPr>
          <p:cNvPr id="20" name="SK-6-text-19"/>
          <p:cNvSpPr/>
          <p:nvPr/>
        </p:nvSpPr>
        <p:spPr>
          <a:xfrm>
            <a:off x="1323975" y="5019675"/>
            <a:ext cx="4599533" cy="332184"/>
          </a:xfrm>
          <a:prstGeom prst="rect">
            <a:avLst/>
          </a:prstGeom>
          <a:noFill/>
          <a:ln/>
        </p:spPr>
        <p:txBody>
          <a:bodyPr vert="horz" wrap="none" lIns="0" tIns="0" rIns="0" bIns="0" rtlCol="0" anchor="ctr"/>
          <a:lstStyle/>
          <a:p>
            <a:pPr marL="0" indent="0">
              <a:lnSpc>
                <a:spcPts val="1308"/>
              </a:lnSpc>
              <a:buNone/>
            </a:pPr>
            <a:r>
              <a:rPr lang="en-US" sz="1200" dirty="0">
                <a:solidFill>
                  <a:srgbClr val="000000"/>
                </a:solidFill>
                <a:latin typeface="Open Sans" pitchFamily="34" charset="0"/>
                <a:ea typeface="Open Sans" pitchFamily="34" charset="-122"/>
                <a:cs typeface="Open Sans" pitchFamily="34" charset="-120"/>
              </a:rPr>
              <a:t>Nausea and vomiting — often prominent in the
acute phase</a:t>
            </a:r>
            <a:endParaRPr lang="en-US" sz="1200" dirty="0"/>
          </a:p>
        </p:txBody>
      </p:sp>
      <p:sp>
        <p:nvSpPr>
          <p:cNvPr id="21" name="SK-6-text-20"/>
          <p:cNvSpPr/>
          <p:nvPr/>
        </p:nvSpPr>
        <p:spPr>
          <a:xfrm>
            <a:off x="1323975" y="5629275"/>
            <a:ext cx="4589115" cy="332184"/>
          </a:xfrm>
          <a:prstGeom prst="rect">
            <a:avLst/>
          </a:prstGeom>
          <a:noFill/>
          <a:ln/>
        </p:spPr>
        <p:txBody>
          <a:bodyPr vert="horz" wrap="none" lIns="0" tIns="0" rIns="0" bIns="0" rtlCol="0" anchor="ctr"/>
          <a:lstStyle/>
          <a:p>
            <a:pPr marL="0" indent="0">
              <a:lnSpc>
                <a:spcPts val="1308"/>
              </a:lnSpc>
              <a:buNone/>
            </a:pPr>
            <a:r>
              <a:rPr lang="en-US" sz="1200" dirty="0">
                <a:solidFill>
                  <a:srgbClr val="000000"/>
                </a:solidFill>
                <a:latin typeface="Open Sans" pitchFamily="34" charset="0"/>
                <a:ea typeface="Open Sans" pitchFamily="34" charset="-122"/>
                <a:cs typeface="Open Sans" pitchFamily="34" charset="-120"/>
              </a:rPr>
              <a:t>Head Impulse Test (HIT) positive — corrective
saccade toward the affected side</a:t>
            </a:r>
            <a:endParaRPr lang="en-US" sz="1200" dirty="0"/>
          </a:p>
        </p:txBody>
      </p:sp>
      <p:sp>
        <p:nvSpPr>
          <p:cNvPr id="22" name="SK-6-text-21"/>
          <p:cNvSpPr/>
          <p:nvPr/>
        </p:nvSpPr>
        <p:spPr>
          <a:xfrm>
            <a:off x="7814667" y="2590800"/>
            <a:ext cx="2001143" cy="373707"/>
          </a:xfrm>
          <a:prstGeom prst="rect">
            <a:avLst/>
          </a:prstGeom>
          <a:noFill/>
          <a:ln/>
        </p:spPr>
        <p:txBody>
          <a:bodyPr vert="horz" wrap="none" lIns="0" tIns="0" rIns="0" bIns="0" rtlCol="0" anchor="ctr"/>
          <a:lstStyle/>
          <a:p>
            <a:pPr marL="0" indent="0" algn="ctr">
              <a:lnSpc>
                <a:spcPts val="981"/>
              </a:lnSpc>
              <a:buNone/>
            </a:pPr>
            <a:r>
              <a:rPr lang="en-US" sz="900" dirty="0">
                <a:solidFill>
                  <a:srgbClr val="000000"/>
                </a:solidFill>
                <a:latin typeface="Open Sans" pitchFamily="34" charset="0"/>
                <a:ea typeface="Open Sans" pitchFamily="34" charset="-122"/>
                <a:cs typeface="Open Sans" pitchFamily="34" charset="-120"/>
              </a:rPr>
              <a:t>Prochlorperazine
5–10 mg three times daily oral
or 3 mg buccal twice daily</a:t>
            </a:r>
            <a:endParaRPr lang="en-US" sz="900" dirty="0"/>
          </a:p>
        </p:txBody>
      </p:sp>
      <p:sp>
        <p:nvSpPr>
          <p:cNvPr id="23" name="SK-6-text-22"/>
          <p:cNvSpPr/>
          <p:nvPr/>
        </p:nvSpPr>
        <p:spPr>
          <a:xfrm>
            <a:off x="7777163" y="3238500"/>
            <a:ext cx="2828925" cy="249138"/>
          </a:xfrm>
          <a:prstGeom prst="rect">
            <a:avLst/>
          </a:prstGeom>
          <a:noFill/>
          <a:ln/>
        </p:spPr>
        <p:txBody>
          <a:bodyPr vert="horz" wrap="none" lIns="0" tIns="0" rIns="0" bIns="0" rtlCol="0" anchor="ctr"/>
          <a:lstStyle/>
          <a:p>
            <a:pPr marL="0" indent="0" algn="ctr">
              <a:lnSpc>
                <a:spcPts val="981"/>
              </a:lnSpc>
              <a:buNone/>
            </a:pPr>
            <a:r>
              <a:rPr lang="en-US" sz="900" dirty="0">
                <a:solidFill>
                  <a:srgbClr val="000000"/>
                </a:solidFill>
                <a:latin typeface="Open Sans" pitchFamily="34" charset="0"/>
                <a:ea typeface="Open Sans" pitchFamily="34" charset="-122"/>
                <a:cs typeface="Open Sans" pitchFamily="34" charset="-120"/>
              </a:rPr>
              <a:t>Cinnarizine
15 mg three times daily — short-term</a:t>
            </a:r>
            <a:endParaRPr lang="en-US" sz="900" dirty="0"/>
          </a:p>
        </p:txBody>
      </p:sp>
      <p:sp>
        <p:nvSpPr>
          <p:cNvPr id="24" name="SK-6-text-23"/>
          <p:cNvSpPr/>
          <p:nvPr/>
        </p:nvSpPr>
        <p:spPr>
          <a:xfrm>
            <a:off x="7532787" y="3705225"/>
            <a:ext cx="2965103" cy="186928"/>
          </a:xfrm>
          <a:prstGeom prst="rect">
            <a:avLst/>
          </a:prstGeom>
          <a:noFill/>
          <a:ln/>
        </p:spPr>
        <p:txBody>
          <a:bodyPr vert="horz" wrap="none" lIns="0" tIns="0" rIns="0" bIns="0" rtlCol="0" anchor="ctr"/>
          <a:lstStyle/>
          <a:p>
            <a:pPr marL="0" indent="0" algn="ctr">
              <a:lnSpc>
                <a:spcPts val="1472"/>
              </a:lnSpc>
              <a:buNone/>
            </a:pPr>
            <a:r>
              <a:rPr lang="en-US" sz="1350" dirty="0">
                <a:solidFill>
                  <a:srgbClr val="000000"/>
                </a:solidFill>
                <a:latin typeface="OpenSans-Bold" pitchFamily="34" charset="0"/>
                <a:ea typeface="OpenSans-Bold" pitchFamily="34" charset="-122"/>
                <a:cs typeface="OpenSans-Bold" pitchFamily="34" charset="-120"/>
              </a:rPr>
              <a:t>Maximum 3-5 days ONLY</a:t>
            </a:r>
            <a:endParaRPr lang="en-US" sz="1350" dirty="0"/>
          </a:p>
        </p:txBody>
      </p:sp>
      <p:sp>
        <p:nvSpPr>
          <p:cNvPr id="25" name="SK-6-text-24"/>
          <p:cNvSpPr/>
          <p:nvPr/>
        </p:nvSpPr>
        <p:spPr>
          <a:xfrm>
            <a:off x="9318172" y="5238314"/>
            <a:ext cx="2713583" cy="871984"/>
          </a:xfrm>
          <a:prstGeom prst="rect">
            <a:avLst/>
          </a:prstGeom>
          <a:noFill/>
          <a:ln/>
        </p:spPr>
        <p:txBody>
          <a:bodyPr vert="horz" wrap="none" lIns="0" tIns="0" rIns="0" bIns="0" rtlCol="0" anchor="ctr"/>
          <a:lstStyle/>
          <a:p>
            <a:pPr marL="0" indent="0">
              <a:lnSpc>
                <a:spcPts val="981"/>
              </a:lnSpc>
              <a:buNone/>
            </a:pPr>
            <a:r>
              <a:rPr lang="en-US" sz="900" dirty="0">
                <a:solidFill>
                  <a:srgbClr val="000000"/>
                </a:solidFill>
                <a:latin typeface="Open Sans" pitchFamily="34" charset="0"/>
                <a:ea typeface="Open Sans" pitchFamily="34" charset="-122"/>
                <a:cs typeface="Open Sans" pitchFamily="34" charset="-120"/>
              </a:rPr>
              <a:t>MANAGEMENT SUMMARY
- Vestibular sedatives: 3-5 days maximum
- Vestibular rehabilitation (Cawthorne-
Cooksey exercises)
- Refer to ENT or neurology if no
improvement by 6 weeks
- Refer urgently if central features develop</a:t>
            </a:r>
            <a:endParaRPr lang="en-US" sz="900" dirty="0"/>
          </a:p>
        </p:txBody>
      </p:sp>
      <p:sp>
        <p:nvSpPr>
          <p:cNvPr id="26" name="SK-6-text-25"/>
          <p:cNvSpPr/>
          <p:nvPr/>
        </p:nvSpPr>
        <p:spPr>
          <a:xfrm>
            <a:off x="6446937" y="4029075"/>
            <a:ext cx="5270153" cy="475952"/>
          </a:xfrm>
          <a:prstGeom prst="rect">
            <a:avLst/>
          </a:prstGeom>
          <a:noFill/>
          <a:ln/>
        </p:spPr>
        <p:txBody>
          <a:bodyPr vert="horz" wrap="none" lIns="0" tIns="0" rIns="0" bIns="0" rtlCol="0" anchor="ctr"/>
          <a:lstStyle/>
          <a:p>
            <a:pPr marL="0" indent="0" algn="ctr">
              <a:lnSpc>
                <a:spcPts val="1250"/>
              </a:lnSpc>
              <a:buNone/>
            </a:pPr>
            <a:r>
              <a:rPr lang="en-US" sz="1050" dirty="0">
                <a:solidFill>
                  <a:srgbClr val="000000"/>
                </a:solidFill>
                <a:latin typeface="Open Sans" pitchFamily="34" charset="0"/>
                <a:ea typeface="Open Sans" pitchFamily="34" charset="-122"/>
                <a:cs typeface="Open Sans" pitchFamily="34" charset="-120"/>
              </a:rPr>
              <a:t>Long-term use suppresses central compensation — the brain cannot
recalibrate while the vestibular system is chemically sedated.
Prolonged use prolongs recovery and is actively harmful.</a:t>
            </a:r>
            <a:endParaRPr lang="en-US" sz="1050" dirty="0"/>
          </a:p>
        </p:txBody>
      </p:sp>
      <p:sp>
        <p:nvSpPr>
          <p:cNvPr id="27" name="SK-6-text-26"/>
          <p:cNvSpPr/>
          <p:nvPr/>
        </p:nvSpPr>
        <p:spPr>
          <a:xfrm>
            <a:off x="6465094" y="4743450"/>
            <a:ext cx="4872038" cy="198537"/>
          </a:xfrm>
          <a:prstGeom prst="rect">
            <a:avLst/>
          </a:prstGeom>
          <a:noFill/>
          <a:ln/>
        </p:spPr>
        <p:txBody>
          <a:bodyPr vert="horz" wrap="none" lIns="0" tIns="0" rIns="0" bIns="0" rtlCol="0" anchor="ctr"/>
          <a:lstStyle/>
          <a:p>
            <a:pPr marL="0" indent="0" algn="ctr">
              <a:lnSpc>
                <a:spcPts val="1564"/>
              </a:lnSpc>
              <a:buNone/>
            </a:pPr>
            <a:r>
              <a:rPr lang="en-US" sz="1125" dirty="0">
                <a:solidFill>
                  <a:srgbClr val="000000"/>
                </a:solidFill>
                <a:latin typeface="Open Sans" pitchFamily="34" charset="0"/>
                <a:ea typeface="Open Sans" pitchFamily="34" charset="-122"/>
                <a:cs typeface="Open Sans" pitchFamily="34" charset="-120"/>
              </a:rPr>
              <a:t>AKT: Prochlorperazine beyond 5 days = wrong answer</a:t>
            </a:r>
            <a:endParaRPr lang="en-US" sz="1125" dirty="0"/>
          </a:p>
        </p:txBody>
      </p:sp>
      <p:sp>
        <p:nvSpPr>
          <p:cNvPr id="28" name="SK-6-text-27"/>
          <p:cNvSpPr/>
          <p:nvPr/>
        </p:nvSpPr>
        <p:spPr>
          <a:xfrm>
            <a:off x="6324600" y="5229225"/>
            <a:ext cx="2671763" cy="871984"/>
          </a:xfrm>
          <a:prstGeom prst="rect">
            <a:avLst/>
          </a:prstGeom>
          <a:noFill/>
          <a:ln/>
        </p:spPr>
        <p:txBody>
          <a:bodyPr vert="horz" wrap="none" lIns="0" tIns="0" rIns="0" bIns="0" rtlCol="0" anchor="ctr"/>
          <a:lstStyle/>
          <a:p>
            <a:pPr marL="0" indent="0">
              <a:lnSpc>
                <a:spcPts val="981"/>
              </a:lnSpc>
              <a:buNone/>
            </a:pPr>
            <a:r>
              <a:rPr lang="en-US" sz="900" dirty="0">
                <a:solidFill>
                  <a:schemeClr val="bg1"/>
                </a:solidFill>
                <a:latin typeface="Open Sans" pitchFamily="34" charset="0"/>
                <a:ea typeface="Open Sans" pitchFamily="34" charset="-122"/>
                <a:cs typeface="Open Sans" pitchFamily="34" charset="-120"/>
              </a:rPr>
              <a:t>SCA PEARL
Explain to the patient: 'A viral infection has
inflamed your balance nerve. Your brain needs
a few weeks to recalibrate. The tablets help with
the spinning feeling short-term, but doing gentle
head movement exercises will actually speed
up your recovery more than tablets alone.'</a:t>
            </a:r>
            <a:endParaRPr lang="en-US" sz="900" dirty="0">
              <a:solidFill>
                <a:schemeClr val="bg1"/>
              </a:solidFill>
            </a:endParaRPr>
          </a:p>
        </p:txBody>
      </p:sp>
      <p:sp>
        <p:nvSpPr>
          <p:cNvPr id="29" name="SK-6-text-28"/>
          <p:cNvSpPr/>
          <p:nvPr/>
        </p:nvSpPr>
        <p:spPr>
          <a:xfrm>
            <a:off x="11201400" y="6619875"/>
            <a:ext cx="398115" cy="124569"/>
          </a:xfrm>
          <a:prstGeom prst="rect">
            <a:avLst/>
          </a:prstGeom>
          <a:noFill/>
          <a:ln/>
        </p:spPr>
        <p:txBody>
          <a:bodyPr vert="horz" wrap="none" lIns="0" tIns="0" rIns="0" bIns="0" rtlCol="0" anchor="ctr"/>
          <a:lstStyle/>
          <a:p>
            <a:pPr marL="0" indent="0" algn="r">
              <a:lnSpc>
                <a:spcPts val="981"/>
              </a:lnSpc>
              <a:buNone/>
            </a:pPr>
            <a:r>
              <a:rPr lang="en-US" sz="900" dirty="0">
                <a:solidFill>
                  <a:srgbClr val="808080"/>
                </a:solidFill>
                <a:latin typeface="Open Sans" pitchFamily="34" charset="0"/>
                <a:ea typeface="Open Sans" pitchFamily="34" charset="-122"/>
                <a:cs typeface="Open Sans" pitchFamily="34" charset="-120"/>
              </a:rPr>
              <a:t>6 / 14</a:t>
            </a:r>
            <a:endParaRPr lang="en-US" sz="900" dirty="0"/>
          </a:p>
        </p:txBody>
      </p:sp>
      <p:sp>
        <p:nvSpPr>
          <p:cNvPr id="30" name="SK-6-text-29"/>
          <p:cNvSpPr/>
          <p:nvPr/>
        </p:nvSpPr>
        <p:spPr>
          <a:xfrm>
            <a:off x="590550" y="6619875"/>
            <a:ext cx="2880360" cy="124569"/>
          </a:xfrm>
          <a:prstGeom prst="rect">
            <a:avLst/>
          </a:prstGeom>
          <a:noFill/>
          <a:ln/>
        </p:spPr>
        <p:txBody>
          <a:bodyPr vert="horz" wrap="none" lIns="0" tIns="0" rIns="0" bIns="0" rtlCol="0" anchor="ctr"/>
          <a:lstStyle/>
          <a:p>
            <a:pPr marL="0" indent="0">
              <a:lnSpc>
                <a:spcPts val="981"/>
              </a:lnSpc>
              <a:buNone/>
            </a:pPr>
            <a:r>
              <a:rPr lang="en-US" sz="900" dirty="0">
                <a:solidFill>
                  <a:srgbClr val="F96728"/>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8558659" y="3524994"/>
            <a:ext cx="280392" cy="253603"/>
          </a:xfrm>
          <a:prstGeom prst="rect">
            <a:avLst/>
          </a:prstGeom>
        </p:spPr>
      </p:pic>
      <p:pic>
        <p:nvPicPr>
          <p:cNvPr id="4" name="SK-7-img-3" descr="preencoded.png"/>
          <p:cNvPicPr>
            <a:picLocks noChangeAspect="1"/>
          </p:cNvPicPr>
          <p:nvPr/>
        </p:nvPicPr>
        <p:blipFill>
          <a:blip r:embed="rId5"/>
          <a:stretch>
            <a:fillRect/>
          </a:stretch>
        </p:blipFill>
        <p:spPr>
          <a:xfrm>
            <a:off x="592485" y="6043909"/>
            <a:ext cx="243780" cy="212527"/>
          </a:xfrm>
          <a:prstGeom prst="rect">
            <a:avLst/>
          </a:prstGeom>
        </p:spPr>
      </p:pic>
      <p:pic>
        <p:nvPicPr>
          <p:cNvPr id="5" name="SK-7-img-4" descr="preencoded.png"/>
          <p:cNvPicPr>
            <a:picLocks noChangeAspect="1"/>
          </p:cNvPicPr>
          <p:nvPr/>
        </p:nvPicPr>
        <p:blipFill>
          <a:blip r:embed="rId6"/>
          <a:stretch>
            <a:fillRect/>
          </a:stretch>
        </p:blipFill>
        <p:spPr>
          <a:xfrm>
            <a:off x="9668173" y="2112169"/>
            <a:ext cx="390079" cy="329059"/>
          </a:xfrm>
          <a:prstGeom prst="rect">
            <a:avLst/>
          </a:prstGeom>
        </p:spPr>
      </p:pic>
      <p:pic>
        <p:nvPicPr>
          <p:cNvPr id="6" name="SK-7-img-5" descr="preencoded.png"/>
          <p:cNvPicPr>
            <a:picLocks noChangeAspect="1"/>
          </p:cNvPicPr>
          <p:nvPr/>
        </p:nvPicPr>
        <p:blipFill>
          <a:blip r:embed="rId7"/>
          <a:stretch>
            <a:fillRect/>
          </a:stretch>
        </p:blipFill>
        <p:spPr>
          <a:xfrm>
            <a:off x="5961757" y="2112169"/>
            <a:ext cx="255984" cy="329059"/>
          </a:xfrm>
          <a:prstGeom prst="rect">
            <a:avLst/>
          </a:prstGeom>
        </p:spPr>
      </p:pic>
      <p:pic>
        <p:nvPicPr>
          <p:cNvPr id="7" name="SK-7-img-6" descr="preencoded.png"/>
          <p:cNvPicPr>
            <a:picLocks noChangeAspect="1"/>
          </p:cNvPicPr>
          <p:nvPr/>
        </p:nvPicPr>
        <p:blipFill>
          <a:blip r:embed="rId8"/>
          <a:stretch>
            <a:fillRect/>
          </a:stretch>
        </p:blipFill>
        <p:spPr>
          <a:xfrm>
            <a:off x="2157859" y="2105323"/>
            <a:ext cx="341263" cy="349746"/>
          </a:xfrm>
          <a:prstGeom prst="rect">
            <a:avLst/>
          </a:prstGeom>
        </p:spPr>
      </p:pic>
      <p:sp>
        <p:nvSpPr>
          <p:cNvPr id="8" name="SK-7-text-7"/>
          <p:cNvSpPr/>
          <p:nvPr/>
        </p:nvSpPr>
        <p:spPr>
          <a:xfrm>
            <a:off x="590550" y="619125"/>
            <a:ext cx="11601450" cy="498723"/>
          </a:xfrm>
          <a:prstGeom prst="rect">
            <a:avLst/>
          </a:prstGeom>
          <a:noFill/>
          <a:ln/>
        </p:spPr>
        <p:txBody>
          <a:bodyPr vert="horz" wrap="none" lIns="0" tIns="0" rIns="0" bIns="0" rtlCol="0" anchor="ctr"/>
          <a:lstStyle/>
          <a:p>
            <a:pPr marL="0" indent="0">
              <a:lnSpc>
                <a:spcPts val="3927"/>
              </a:lnSpc>
              <a:buNone/>
            </a:pPr>
            <a:r>
              <a:rPr lang="en-US" sz="3300" b="1" dirty="0">
                <a:solidFill>
                  <a:srgbClr val="2C3E50"/>
                </a:solidFill>
                <a:latin typeface="Noto Sans KR" pitchFamily="34" charset="0"/>
                <a:ea typeface="Noto Sans KR" pitchFamily="34" charset="-122"/>
                <a:cs typeface="Noto Sans KR" pitchFamily="34" charset="-120"/>
              </a:rPr>
              <a:t>Ménière's Disease and Betahistine</a:t>
            </a:r>
            <a:endParaRPr lang="en-US" sz="3300" dirty="0"/>
          </a:p>
        </p:txBody>
      </p:sp>
      <p:sp>
        <p:nvSpPr>
          <p:cNvPr id="9" name="SK-7-text-8"/>
          <p:cNvSpPr/>
          <p:nvPr/>
        </p:nvSpPr>
        <p:spPr>
          <a:xfrm>
            <a:off x="590550" y="1323975"/>
            <a:ext cx="11601450" cy="305991"/>
          </a:xfrm>
          <a:prstGeom prst="rect">
            <a:avLst/>
          </a:prstGeom>
          <a:noFill/>
          <a:ln/>
        </p:spPr>
        <p:txBody>
          <a:bodyPr vert="horz" wrap="none" lIns="0" tIns="0" rIns="0" bIns="0" rtlCol="0" anchor="ctr"/>
          <a:lstStyle/>
          <a:p>
            <a:pPr marL="0" indent="0">
              <a:lnSpc>
                <a:spcPts val="2410"/>
              </a:lnSpc>
              <a:buNone/>
            </a:pPr>
            <a:r>
              <a:rPr lang="en-US" sz="2025" i="1" dirty="0">
                <a:solidFill>
                  <a:srgbClr val="757575"/>
                </a:solidFill>
                <a:latin typeface="Noto Sans KR" pitchFamily="34" charset="0"/>
                <a:ea typeface="Noto Sans KR" pitchFamily="34" charset="-122"/>
                <a:cs typeface="Noto Sans KR" pitchFamily="34" charset="-120"/>
              </a:rPr>
              <a:t>Recognising the triad, managing attacks, and prescribing betahistine correctly</a:t>
            </a:r>
            <a:endParaRPr lang="en-US" sz="2025" dirty="0"/>
          </a:p>
        </p:txBody>
      </p:sp>
      <p:sp>
        <p:nvSpPr>
          <p:cNvPr id="10" name="SK-7-text-9"/>
          <p:cNvSpPr/>
          <p:nvPr/>
        </p:nvSpPr>
        <p:spPr>
          <a:xfrm>
            <a:off x="4729609" y="1771650"/>
            <a:ext cx="2818358" cy="228451"/>
          </a:xfrm>
          <a:prstGeom prst="rect">
            <a:avLst/>
          </a:prstGeom>
          <a:noFill/>
          <a:ln/>
        </p:spPr>
        <p:txBody>
          <a:bodyPr vert="horz" wrap="none" lIns="0" tIns="0" rIns="0" bIns="0" rtlCol="0" anchor="ctr"/>
          <a:lstStyle/>
          <a:p>
            <a:pPr marL="0" indent="0" algn="ctr">
              <a:lnSpc>
                <a:spcPts val="1799"/>
              </a:lnSpc>
              <a:buNone/>
            </a:pPr>
            <a:r>
              <a:rPr lang="en-US" sz="1650" b="1" dirty="0">
                <a:solidFill>
                  <a:srgbClr val="E67E22"/>
                </a:solidFill>
                <a:latin typeface="Noto Sans KR" pitchFamily="34" charset="0"/>
                <a:ea typeface="Noto Sans KR" pitchFamily="34" charset="-122"/>
                <a:cs typeface="Noto Sans KR" pitchFamily="34" charset="-120"/>
              </a:rPr>
              <a:t>THE DIAGNOSTIC TRIAD</a:t>
            </a:r>
            <a:endParaRPr lang="en-US" sz="1650" dirty="0"/>
          </a:p>
        </p:txBody>
      </p:sp>
      <p:sp>
        <p:nvSpPr>
          <p:cNvPr id="11" name="SK-7-text-10"/>
          <p:cNvSpPr/>
          <p:nvPr/>
        </p:nvSpPr>
        <p:spPr>
          <a:xfrm>
            <a:off x="885825" y="2457450"/>
            <a:ext cx="2933700" cy="258068"/>
          </a:xfrm>
          <a:prstGeom prst="rect">
            <a:avLst/>
          </a:prstGeom>
          <a:noFill/>
          <a:ln/>
        </p:spPr>
        <p:txBody>
          <a:bodyPr vert="horz" wrap="none" lIns="0" tIns="0" rIns="0" bIns="0" rtlCol="0" anchor="ctr"/>
          <a:lstStyle/>
          <a:p>
            <a:pPr marL="0" indent="0" algn="ctr">
              <a:lnSpc>
                <a:spcPts val="2032"/>
              </a:lnSpc>
              <a:buNone/>
            </a:pPr>
            <a:r>
              <a:rPr lang="en-US" sz="1575" b="1" dirty="0">
                <a:solidFill>
                  <a:srgbClr val="000000"/>
                </a:solidFill>
                <a:latin typeface="Noto Sans KR" pitchFamily="34" charset="0"/>
                <a:ea typeface="Noto Sans KR" pitchFamily="34" charset="-122"/>
                <a:cs typeface="Noto Sans KR" pitchFamily="34" charset="-120"/>
              </a:rPr>
              <a:t>Episodic Rotational Vertigo</a:t>
            </a:r>
            <a:endParaRPr lang="en-US" sz="1575" dirty="0"/>
          </a:p>
        </p:txBody>
      </p:sp>
      <p:sp>
        <p:nvSpPr>
          <p:cNvPr id="12" name="SK-7-text-11"/>
          <p:cNvSpPr/>
          <p:nvPr/>
        </p:nvSpPr>
        <p:spPr>
          <a:xfrm>
            <a:off x="4597152" y="2457450"/>
            <a:ext cx="3006923" cy="258068"/>
          </a:xfrm>
          <a:prstGeom prst="rect">
            <a:avLst/>
          </a:prstGeom>
          <a:noFill/>
          <a:ln/>
        </p:spPr>
        <p:txBody>
          <a:bodyPr vert="horz" wrap="none" lIns="0" tIns="0" rIns="0" bIns="0" rtlCol="0" anchor="ctr"/>
          <a:lstStyle/>
          <a:p>
            <a:pPr marL="0" indent="0" algn="ctr">
              <a:lnSpc>
                <a:spcPts val="2032"/>
              </a:lnSpc>
              <a:buNone/>
            </a:pPr>
            <a:r>
              <a:rPr lang="en-US" sz="1575" b="1" dirty="0">
                <a:solidFill>
                  <a:srgbClr val="000000"/>
                </a:solidFill>
                <a:latin typeface="Noto Sans KR" pitchFamily="34" charset="0"/>
                <a:ea typeface="Noto Sans KR" pitchFamily="34" charset="-122"/>
                <a:cs typeface="Noto Sans KR" pitchFamily="34" charset="-120"/>
              </a:rPr>
              <a:t>Unilateral Fluctuating SNHL</a:t>
            </a:r>
            <a:endParaRPr lang="en-US" sz="1575" dirty="0"/>
          </a:p>
        </p:txBody>
      </p:sp>
      <p:sp>
        <p:nvSpPr>
          <p:cNvPr id="13" name="SK-7-text-12"/>
          <p:cNvSpPr/>
          <p:nvPr/>
        </p:nvSpPr>
        <p:spPr>
          <a:xfrm>
            <a:off x="8041928" y="2457450"/>
            <a:ext cx="3708946" cy="258068"/>
          </a:xfrm>
          <a:prstGeom prst="rect">
            <a:avLst/>
          </a:prstGeom>
          <a:noFill/>
          <a:ln/>
        </p:spPr>
        <p:txBody>
          <a:bodyPr vert="horz" wrap="none" lIns="0" tIns="0" rIns="0" bIns="0" rtlCol="0" anchor="ctr"/>
          <a:lstStyle/>
          <a:p>
            <a:pPr marL="0" indent="0" algn="ctr">
              <a:lnSpc>
                <a:spcPts val="2032"/>
              </a:lnSpc>
              <a:buNone/>
            </a:pPr>
            <a:r>
              <a:rPr lang="en-US" sz="1575" b="1" dirty="0">
                <a:solidFill>
                  <a:srgbClr val="000000"/>
                </a:solidFill>
                <a:latin typeface="Noto Sans KR" pitchFamily="34" charset="0"/>
                <a:ea typeface="Noto Sans KR" pitchFamily="34" charset="-122"/>
                <a:cs typeface="Noto Sans KR" pitchFamily="34" charset="-120"/>
              </a:rPr>
              <a:t>Unilateral Tinnitus + Aural Fullness</a:t>
            </a:r>
            <a:endParaRPr lang="en-US" sz="1575" dirty="0"/>
          </a:p>
        </p:txBody>
      </p:sp>
      <p:sp>
        <p:nvSpPr>
          <p:cNvPr id="14" name="SK-7-text-13"/>
          <p:cNvSpPr/>
          <p:nvPr/>
        </p:nvSpPr>
        <p:spPr>
          <a:xfrm>
            <a:off x="8886825" y="3524250"/>
            <a:ext cx="2640330" cy="258068"/>
          </a:xfrm>
          <a:prstGeom prst="rect">
            <a:avLst/>
          </a:prstGeom>
          <a:noFill/>
          <a:ln/>
        </p:spPr>
        <p:txBody>
          <a:bodyPr vert="horz" wrap="none" lIns="0" tIns="0" rIns="0" bIns="0" rtlCol="0" anchor="ctr"/>
          <a:lstStyle/>
          <a:p>
            <a:pPr marL="0" indent="0">
              <a:lnSpc>
                <a:spcPts val="2032"/>
              </a:lnSpc>
              <a:buNone/>
            </a:pPr>
            <a:r>
              <a:rPr lang="en-US" sz="1575" b="1" dirty="0">
                <a:solidFill>
                  <a:srgbClr val="FFFFFF"/>
                </a:solidFill>
                <a:latin typeface="Noto Sans KR" pitchFamily="34" charset="0"/>
                <a:ea typeface="Noto Sans KR" pitchFamily="34" charset="-122"/>
                <a:cs typeface="Noto Sans KR" pitchFamily="34" charset="-120"/>
              </a:rPr>
              <a:t>BETAHISTINE</a:t>
            </a:r>
            <a:endParaRPr lang="en-US" sz="1575" dirty="0"/>
          </a:p>
        </p:txBody>
      </p:sp>
      <p:sp>
        <p:nvSpPr>
          <p:cNvPr id="15" name="SK-7-text-14"/>
          <p:cNvSpPr/>
          <p:nvPr/>
        </p:nvSpPr>
        <p:spPr>
          <a:xfrm>
            <a:off x="714375" y="3552825"/>
            <a:ext cx="11477625" cy="258068"/>
          </a:xfrm>
          <a:prstGeom prst="rect">
            <a:avLst/>
          </a:prstGeom>
          <a:noFill/>
          <a:ln/>
        </p:spPr>
        <p:txBody>
          <a:bodyPr vert="horz" wrap="none" lIns="0" tIns="0" rIns="0" bIns="0" rtlCol="0" anchor="ctr"/>
          <a:lstStyle/>
          <a:p>
            <a:pPr marL="0" indent="0">
              <a:lnSpc>
                <a:spcPts val="2032"/>
              </a:lnSpc>
              <a:buNone/>
            </a:pPr>
            <a:r>
              <a:rPr lang="en-US" sz="1575" dirty="0">
                <a:solidFill>
                  <a:srgbClr val="212121"/>
                </a:solidFill>
                <a:latin typeface="Noto Sans KR" pitchFamily="34" charset="0"/>
                <a:ea typeface="Noto Sans KR" pitchFamily="34" charset="-122"/>
                <a:cs typeface="Noto Sans KR" pitchFamily="34" charset="-120"/>
              </a:rPr>
              <a:t>1) Betahistine — see highlighted box to the right</a:t>
            </a:r>
            <a:endParaRPr lang="en-US" sz="1575" dirty="0"/>
          </a:p>
        </p:txBody>
      </p:sp>
      <p:sp>
        <p:nvSpPr>
          <p:cNvPr id="16" name="SK-7-text-15"/>
          <p:cNvSpPr/>
          <p:nvPr/>
        </p:nvSpPr>
        <p:spPr>
          <a:xfrm>
            <a:off x="714375" y="3848100"/>
            <a:ext cx="4000500" cy="258068"/>
          </a:xfrm>
          <a:prstGeom prst="rect">
            <a:avLst/>
          </a:prstGeom>
          <a:noFill/>
          <a:ln/>
        </p:spPr>
        <p:txBody>
          <a:bodyPr vert="horz" wrap="none" lIns="0" tIns="0" rIns="0" bIns="0" rtlCol="0" anchor="ctr"/>
          <a:lstStyle/>
          <a:p>
            <a:pPr marL="0" indent="0">
              <a:lnSpc>
                <a:spcPts val="2032"/>
              </a:lnSpc>
              <a:buNone/>
            </a:pPr>
            <a:r>
              <a:rPr lang="en-US" sz="1575" dirty="0">
                <a:solidFill>
                  <a:srgbClr val="212121"/>
                </a:solidFill>
                <a:latin typeface="Noto Sans KR" pitchFamily="34" charset="0"/>
                <a:ea typeface="Noto Sans KR" pitchFamily="34" charset="-122"/>
                <a:cs typeface="Noto Sans KR" pitchFamily="34" charset="-120"/>
              </a:rPr>
              <a:t>2) Low-salt diet</a:t>
            </a:r>
            <a:endParaRPr lang="en-US" sz="1575" dirty="0"/>
          </a:p>
        </p:txBody>
      </p:sp>
      <p:sp>
        <p:nvSpPr>
          <p:cNvPr id="17" name="SK-7-text-16"/>
          <p:cNvSpPr/>
          <p:nvPr/>
        </p:nvSpPr>
        <p:spPr>
          <a:xfrm>
            <a:off x="714375" y="4381500"/>
            <a:ext cx="10721340" cy="258068"/>
          </a:xfrm>
          <a:prstGeom prst="rect">
            <a:avLst/>
          </a:prstGeom>
          <a:noFill/>
          <a:ln/>
        </p:spPr>
        <p:txBody>
          <a:bodyPr vert="horz" wrap="none" lIns="0" tIns="0" rIns="0" bIns="0" rtlCol="0" anchor="ctr"/>
          <a:lstStyle/>
          <a:p>
            <a:pPr marL="0" indent="0">
              <a:lnSpc>
                <a:spcPts val="2032"/>
              </a:lnSpc>
              <a:buNone/>
            </a:pPr>
            <a:r>
              <a:rPr lang="en-US" sz="1575" dirty="0">
                <a:solidFill>
                  <a:srgbClr val="212121"/>
                </a:solidFill>
                <a:latin typeface="Noto Sans KR" pitchFamily="34" charset="0"/>
                <a:ea typeface="Noto Sans KR" pitchFamily="34" charset="-122"/>
                <a:cs typeface="Noto Sans KR" pitchFamily="34" charset="-120"/>
              </a:rPr>
              <a:t>3) Vestibular sedatives — acute attacks only</a:t>
            </a:r>
            <a:endParaRPr lang="en-US" sz="1575" dirty="0"/>
          </a:p>
        </p:txBody>
      </p:sp>
      <p:sp>
        <p:nvSpPr>
          <p:cNvPr id="18" name="SK-7-text-17"/>
          <p:cNvSpPr/>
          <p:nvPr/>
        </p:nvSpPr>
        <p:spPr>
          <a:xfrm>
            <a:off x="714375" y="4895850"/>
            <a:ext cx="3040380" cy="258068"/>
          </a:xfrm>
          <a:prstGeom prst="rect">
            <a:avLst/>
          </a:prstGeom>
          <a:noFill/>
          <a:ln/>
        </p:spPr>
        <p:txBody>
          <a:bodyPr vert="horz" wrap="none" lIns="0" tIns="0" rIns="0" bIns="0" rtlCol="0" anchor="ctr"/>
          <a:lstStyle/>
          <a:p>
            <a:pPr marL="0" indent="0">
              <a:lnSpc>
                <a:spcPts val="2032"/>
              </a:lnSpc>
              <a:buNone/>
            </a:pPr>
            <a:r>
              <a:rPr lang="en-US" sz="1575" dirty="0">
                <a:solidFill>
                  <a:srgbClr val="212121"/>
                </a:solidFill>
                <a:latin typeface="Noto Sans KR" pitchFamily="34" charset="0"/>
                <a:ea typeface="Noto Sans KR" pitchFamily="34" charset="-122"/>
                <a:cs typeface="Noto Sans KR" pitchFamily="34" charset="-120"/>
              </a:rPr>
              <a:t>4) Audiogram</a:t>
            </a:r>
            <a:endParaRPr lang="en-US" sz="1575" dirty="0"/>
          </a:p>
        </p:txBody>
      </p:sp>
      <p:sp>
        <p:nvSpPr>
          <p:cNvPr id="19" name="SK-7-text-18"/>
          <p:cNvSpPr/>
          <p:nvPr/>
        </p:nvSpPr>
        <p:spPr>
          <a:xfrm>
            <a:off x="714375" y="5419725"/>
            <a:ext cx="9041130" cy="258068"/>
          </a:xfrm>
          <a:prstGeom prst="rect">
            <a:avLst/>
          </a:prstGeom>
          <a:noFill/>
          <a:ln/>
        </p:spPr>
        <p:txBody>
          <a:bodyPr vert="horz" wrap="none" lIns="0" tIns="0" rIns="0" bIns="0" rtlCol="0" anchor="ctr"/>
          <a:lstStyle/>
          <a:p>
            <a:pPr marL="0" indent="0">
              <a:lnSpc>
                <a:spcPts val="2032"/>
              </a:lnSpc>
              <a:buNone/>
            </a:pPr>
            <a:r>
              <a:rPr lang="en-US" sz="1575" dirty="0">
                <a:solidFill>
                  <a:srgbClr val="212121"/>
                </a:solidFill>
                <a:latin typeface="Noto Sans KR" pitchFamily="34" charset="0"/>
                <a:ea typeface="Noto Sans KR" pitchFamily="34" charset="-122"/>
                <a:cs typeface="Noto Sans KR" pitchFamily="34" charset="-120"/>
              </a:rPr>
              <a:t>5) ENT Referral — all confirmed cases</a:t>
            </a:r>
            <a:endParaRPr lang="en-US" sz="1575" dirty="0"/>
          </a:p>
        </p:txBody>
      </p:sp>
      <p:sp>
        <p:nvSpPr>
          <p:cNvPr id="20" name="SK-7-text-19"/>
          <p:cNvSpPr/>
          <p:nvPr/>
        </p:nvSpPr>
        <p:spPr>
          <a:xfrm>
            <a:off x="8639175" y="3810000"/>
            <a:ext cx="3552825" cy="258068"/>
          </a:xfrm>
          <a:prstGeom prst="rect">
            <a:avLst/>
          </a:prstGeom>
          <a:noFill/>
          <a:ln/>
        </p:spPr>
        <p:txBody>
          <a:bodyPr vert="horz" wrap="none" lIns="0" tIns="0" rIns="0" bIns="0" rtlCol="0" anchor="ctr"/>
          <a:lstStyle/>
          <a:p>
            <a:pPr marL="0" indent="0">
              <a:lnSpc>
                <a:spcPts val="2032"/>
              </a:lnSpc>
              <a:buNone/>
            </a:pPr>
            <a:r>
              <a:rPr lang="en-US" sz="1575" dirty="0">
                <a:solidFill>
                  <a:srgbClr val="FFFFFF"/>
                </a:solidFill>
                <a:latin typeface="Noto Sans KR" pitchFamily="34" charset="0"/>
                <a:ea typeface="Noto Sans KR" pitchFamily="34" charset="-122"/>
                <a:cs typeface="Noto Sans KR" pitchFamily="34" charset="-120"/>
              </a:rPr>
              <a:t>16 mg three times daily</a:t>
            </a:r>
            <a:endParaRPr lang="en-US" sz="1575" dirty="0"/>
          </a:p>
        </p:txBody>
      </p:sp>
      <p:sp>
        <p:nvSpPr>
          <p:cNvPr id="21" name="SK-7-text-20"/>
          <p:cNvSpPr/>
          <p:nvPr/>
        </p:nvSpPr>
        <p:spPr>
          <a:xfrm>
            <a:off x="8639175" y="4343400"/>
            <a:ext cx="2160270" cy="258068"/>
          </a:xfrm>
          <a:prstGeom prst="rect">
            <a:avLst/>
          </a:prstGeom>
          <a:noFill/>
          <a:ln/>
        </p:spPr>
        <p:txBody>
          <a:bodyPr vert="horz" wrap="none" lIns="0" tIns="0" rIns="0" bIns="0" rtlCol="0" anchor="ctr"/>
          <a:lstStyle/>
          <a:p>
            <a:pPr marL="0" indent="0">
              <a:lnSpc>
                <a:spcPts val="2032"/>
              </a:lnSpc>
              <a:buNone/>
            </a:pPr>
            <a:r>
              <a:rPr lang="en-US" sz="1575" b="1" dirty="0">
                <a:solidFill>
                  <a:srgbClr val="F1C40F"/>
                </a:solidFill>
                <a:latin typeface="Noto Sans KR" pitchFamily="34" charset="0"/>
                <a:ea typeface="Noto Sans KR" pitchFamily="34" charset="-122"/>
                <a:cs typeface="Noto Sans KR" pitchFamily="34" charset="-120"/>
              </a:rPr>
              <a:t>ONLY FOR:</a:t>
            </a:r>
            <a:endParaRPr lang="en-US" sz="1575" dirty="0"/>
          </a:p>
        </p:txBody>
      </p:sp>
      <p:sp>
        <p:nvSpPr>
          <p:cNvPr id="22" name="SK-7-text-21"/>
          <p:cNvSpPr/>
          <p:nvPr/>
        </p:nvSpPr>
        <p:spPr>
          <a:xfrm>
            <a:off x="8639175" y="4857750"/>
            <a:ext cx="1920240" cy="258068"/>
          </a:xfrm>
          <a:prstGeom prst="rect">
            <a:avLst/>
          </a:prstGeom>
          <a:noFill/>
          <a:ln/>
        </p:spPr>
        <p:txBody>
          <a:bodyPr vert="horz" wrap="none" lIns="0" tIns="0" rIns="0" bIns="0" rtlCol="0" anchor="ctr"/>
          <a:lstStyle/>
          <a:p>
            <a:pPr marL="0" indent="0">
              <a:lnSpc>
                <a:spcPts val="2032"/>
              </a:lnSpc>
              <a:buNone/>
            </a:pPr>
            <a:r>
              <a:rPr lang="en-US" sz="1575" b="1" dirty="0">
                <a:solidFill>
                  <a:srgbClr val="E74C3C"/>
                </a:solidFill>
                <a:latin typeface="Noto Sans KR" pitchFamily="34" charset="0"/>
                <a:ea typeface="Noto Sans KR" pitchFamily="34" charset="-122"/>
                <a:cs typeface="Noto Sans KR" pitchFamily="34" charset="-120"/>
              </a:rPr>
              <a:t>NOT FOR:</a:t>
            </a:r>
            <a:endParaRPr lang="en-US" sz="1575" dirty="0"/>
          </a:p>
        </p:txBody>
      </p:sp>
      <p:sp>
        <p:nvSpPr>
          <p:cNvPr id="23" name="SK-7-text-22"/>
          <p:cNvSpPr/>
          <p:nvPr/>
        </p:nvSpPr>
        <p:spPr>
          <a:xfrm>
            <a:off x="590550" y="104775"/>
            <a:ext cx="7429500" cy="188119"/>
          </a:xfrm>
          <a:prstGeom prst="rect">
            <a:avLst/>
          </a:prstGeom>
          <a:noFill/>
          <a:ln/>
        </p:spPr>
        <p:txBody>
          <a:bodyPr vert="horz" wrap="none" lIns="0" tIns="0" rIns="0" bIns="0" rtlCol="0" anchor="ctr"/>
          <a:lstStyle/>
          <a:p>
            <a:pPr marL="0" indent="0">
              <a:lnSpc>
                <a:spcPts val="1481"/>
              </a:lnSpc>
              <a:buNone/>
            </a:pPr>
            <a:r>
              <a:rPr lang="en-US" sz="1875" b="1" dirty="0">
                <a:solidFill>
                  <a:srgbClr val="FFFFFF"/>
                </a:solidFill>
                <a:latin typeface="Noto Sans KR" pitchFamily="34" charset="0"/>
                <a:ea typeface="Noto Sans KR" pitchFamily="34" charset="-122"/>
                <a:cs typeface="Noto Sans KR" pitchFamily="34" charset="-120"/>
              </a:rPr>
              <a:t>BRADFORD VTS TEACHING DECK</a:t>
            </a:r>
            <a:endParaRPr lang="en-US" sz="1875" dirty="0"/>
          </a:p>
        </p:txBody>
      </p:sp>
      <p:sp>
        <p:nvSpPr>
          <p:cNvPr id="24" name="SK-7-text-23"/>
          <p:cNvSpPr/>
          <p:nvPr/>
        </p:nvSpPr>
        <p:spPr>
          <a:xfrm>
            <a:off x="8696325" y="4562475"/>
            <a:ext cx="3495675" cy="204043"/>
          </a:xfrm>
          <a:prstGeom prst="rect">
            <a:avLst/>
          </a:prstGeom>
          <a:noFill/>
          <a:ln/>
        </p:spPr>
        <p:txBody>
          <a:bodyPr vert="horz" wrap="none" lIns="0" tIns="0" rIns="0" bIns="0" rtlCol="0" anchor="ctr"/>
          <a:lstStyle/>
          <a:p>
            <a:pPr marL="0" indent="0">
              <a:lnSpc>
                <a:spcPts val="1607"/>
              </a:lnSpc>
              <a:buNone/>
            </a:pPr>
            <a:r>
              <a:rPr lang="en-US" sz="1350" dirty="0">
                <a:solidFill>
                  <a:srgbClr val="FFFFFF"/>
                </a:solidFill>
                <a:latin typeface="Noto Sans KR" pitchFamily="34" charset="0"/>
                <a:ea typeface="Noto Sans KR" pitchFamily="34" charset="-122"/>
                <a:cs typeface="Noto Sans KR" pitchFamily="34" charset="-120"/>
              </a:rPr>
              <a:t>✔ Ménière's disease</a:t>
            </a:r>
            <a:endParaRPr lang="en-US" sz="1350" dirty="0"/>
          </a:p>
        </p:txBody>
      </p:sp>
      <p:sp>
        <p:nvSpPr>
          <p:cNvPr id="25" name="SK-7-text-24"/>
          <p:cNvSpPr/>
          <p:nvPr/>
        </p:nvSpPr>
        <p:spPr>
          <a:xfrm>
            <a:off x="8696325" y="5076825"/>
            <a:ext cx="1234440" cy="204043"/>
          </a:xfrm>
          <a:prstGeom prst="rect">
            <a:avLst/>
          </a:prstGeom>
          <a:noFill/>
          <a:ln/>
        </p:spPr>
        <p:txBody>
          <a:bodyPr vert="horz" wrap="none" lIns="0" tIns="0" rIns="0" bIns="0" rtlCol="0" anchor="ctr"/>
          <a:lstStyle/>
          <a:p>
            <a:pPr marL="0" indent="0">
              <a:lnSpc>
                <a:spcPts val="1607"/>
              </a:lnSpc>
              <a:buNone/>
            </a:pPr>
            <a:r>
              <a:rPr lang="en-US" sz="1350" dirty="0">
                <a:solidFill>
                  <a:srgbClr val="FFFFFF"/>
                </a:solidFill>
                <a:latin typeface="Noto Sans KR" pitchFamily="34" charset="0"/>
                <a:ea typeface="Noto Sans KR" pitchFamily="34" charset="-122"/>
                <a:cs typeface="Noto Sans KR" pitchFamily="34" charset="-120"/>
              </a:rPr>
              <a:t>X BPPV</a:t>
            </a:r>
            <a:endParaRPr lang="en-US" sz="1350" dirty="0"/>
          </a:p>
        </p:txBody>
      </p:sp>
      <p:sp>
        <p:nvSpPr>
          <p:cNvPr id="26" name="SK-7-text-25"/>
          <p:cNvSpPr/>
          <p:nvPr/>
        </p:nvSpPr>
        <p:spPr>
          <a:xfrm>
            <a:off x="8696325" y="5295900"/>
            <a:ext cx="3495675" cy="204043"/>
          </a:xfrm>
          <a:prstGeom prst="rect">
            <a:avLst/>
          </a:prstGeom>
          <a:noFill/>
          <a:ln/>
        </p:spPr>
        <p:txBody>
          <a:bodyPr vert="horz" wrap="none" lIns="0" tIns="0" rIns="0" bIns="0" rtlCol="0" anchor="ctr"/>
          <a:lstStyle/>
          <a:p>
            <a:pPr marL="0" indent="0">
              <a:lnSpc>
                <a:spcPts val="1607"/>
              </a:lnSpc>
              <a:buNone/>
            </a:pPr>
            <a:r>
              <a:rPr lang="en-US" sz="1350" dirty="0">
                <a:solidFill>
                  <a:srgbClr val="FFFFFF"/>
                </a:solidFill>
                <a:latin typeface="Noto Sans KR" pitchFamily="34" charset="0"/>
                <a:ea typeface="Noto Sans KR" pitchFamily="34" charset="-122"/>
                <a:cs typeface="Noto Sans KR" pitchFamily="34" charset="-120"/>
              </a:rPr>
              <a:t>X Vestibular neuronitis</a:t>
            </a:r>
            <a:endParaRPr lang="en-US" sz="1350" dirty="0"/>
          </a:p>
        </p:txBody>
      </p:sp>
      <p:sp>
        <p:nvSpPr>
          <p:cNvPr id="27" name="SK-7-text-26"/>
          <p:cNvSpPr/>
          <p:nvPr/>
        </p:nvSpPr>
        <p:spPr>
          <a:xfrm>
            <a:off x="8696325" y="5514975"/>
            <a:ext cx="3495675" cy="204043"/>
          </a:xfrm>
          <a:prstGeom prst="rect">
            <a:avLst/>
          </a:prstGeom>
          <a:noFill/>
          <a:ln/>
        </p:spPr>
        <p:txBody>
          <a:bodyPr vert="horz" wrap="none" lIns="0" tIns="0" rIns="0" bIns="0" rtlCol="0" anchor="ctr"/>
          <a:lstStyle/>
          <a:p>
            <a:pPr marL="0" indent="0">
              <a:lnSpc>
                <a:spcPts val="1607"/>
              </a:lnSpc>
              <a:buNone/>
            </a:pPr>
            <a:r>
              <a:rPr lang="en-US" sz="1350" dirty="0">
                <a:solidFill>
                  <a:srgbClr val="FFFFFF"/>
                </a:solidFill>
                <a:latin typeface="Noto Sans KR" pitchFamily="34" charset="0"/>
                <a:ea typeface="Noto Sans KR" pitchFamily="34" charset="-122"/>
                <a:cs typeface="Noto Sans KR" pitchFamily="34" charset="-120"/>
              </a:rPr>
              <a:t>X Non-specific tinnitus (NICE NG155)</a:t>
            </a:r>
            <a:endParaRPr lang="en-US" sz="1350" dirty="0"/>
          </a:p>
        </p:txBody>
      </p:sp>
      <p:sp>
        <p:nvSpPr>
          <p:cNvPr id="28" name="SK-7-text-27"/>
          <p:cNvSpPr/>
          <p:nvPr/>
        </p:nvSpPr>
        <p:spPr>
          <a:xfrm>
            <a:off x="838200" y="6057900"/>
            <a:ext cx="1851660" cy="204043"/>
          </a:xfrm>
          <a:prstGeom prst="rect">
            <a:avLst/>
          </a:prstGeom>
          <a:noFill/>
          <a:ln/>
        </p:spPr>
        <p:txBody>
          <a:bodyPr vert="horz" wrap="none" lIns="0" tIns="0" rIns="0" bIns="0" rtlCol="0" anchor="ctr"/>
          <a:lstStyle/>
          <a:p>
            <a:pPr marL="0" indent="0">
              <a:lnSpc>
                <a:spcPts val="1607"/>
              </a:lnSpc>
              <a:buNone/>
            </a:pPr>
            <a:r>
              <a:rPr lang="en-US" sz="1350" b="1" dirty="0">
                <a:solidFill>
                  <a:srgbClr val="7D3C98"/>
                </a:solidFill>
                <a:latin typeface="Noto Sans KR" pitchFamily="34" charset="0"/>
                <a:ea typeface="Noto Sans KR" pitchFamily="34" charset="-122"/>
                <a:cs typeface="Noto Sans KR" pitchFamily="34" charset="-120"/>
              </a:rPr>
              <a:t>AKT PEARL</a:t>
            </a:r>
            <a:endParaRPr lang="en-US" sz="1350" dirty="0"/>
          </a:p>
        </p:txBody>
      </p:sp>
      <p:sp>
        <p:nvSpPr>
          <p:cNvPr id="29" name="SK-7-text-28"/>
          <p:cNvSpPr/>
          <p:nvPr/>
        </p:nvSpPr>
        <p:spPr>
          <a:xfrm>
            <a:off x="8639175" y="5810250"/>
            <a:ext cx="3153668" cy="339923"/>
          </a:xfrm>
          <a:prstGeom prst="rect">
            <a:avLst/>
          </a:prstGeom>
          <a:noFill/>
          <a:ln/>
        </p:spPr>
        <p:txBody>
          <a:bodyPr vert="horz" wrap="none" lIns="0" tIns="0" rIns="0" bIns="0" rtlCol="0" anchor="ctr"/>
          <a:lstStyle/>
          <a:p>
            <a:pPr marL="0" indent="0">
              <a:lnSpc>
                <a:spcPts val="1339"/>
              </a:lnSpc>
              <a:buNone/>
            </a:pPr>
            <a:r>
              <a:rPr lang="en-US" sz="1125" dirty="0">
                <a:solidFill>
                  <a:srgbClr val="FFFFFF"/>
                </a:solidFill>
                <a:latin typeface="Noto Sans KR" pitchFamily="34" charset="0"/>
                <a:ea typeface="Noto Sans KR" pitchFamily="34" charset="-122"/>
                <a:cs typeface="Noto Sans KR" pitchFamily="34" charset="-120"/>
              </a:rPr>
              <a:t>Prescribing betahistine outside Ménière's
disease is not supported by NICE CKS</a:t>
            </a:r>
            <a:endParaRPr lang="en-US" sz="1125" dirty="0"/>
          </a:p>
        </p:txBody>
      </p:sp>
      <p:sp>
        <p:nvSpPr>
          <p:cNvPr id="30" name="SK-7-text-29"/>
          <p:cNvSpPr/>
          <p:nvPr/>
        </p:nvSpPr>
        <p:spPr>
          <a:xfrm>
            <a:off x="876300" y="2762250"/>
            <a:ext cx="2933700" cy="166092"/>
          </a:xfrm>
          <a:prstGeom prst="rect">
            <a:avLst/>
          </a:prstGeom>
          <a:noFill/>
          <a:ln/>
        </p:spPr>
        <p:txBody>
          <a:bodyPr vert="horz" wrap="none" lIns="0" tIns="0" rIns="0" bIns="0" rtlCol="0" anchor="ctr"/>
          <a:lstStyle/>
          <a:p>
            <a:pPr marL="0" indent="0" algn="ctr">
              <a:lnSpc>
                <a:spcPts val="1308"/>
              </a:lnSpc>
              <a:buNone/>
            </a:pPr>
            <a:r>
              <a:rPr lang="en-US" sz="1200" i="1" dirty="0">
                <a:solidFill>
                  <a:srgbClr val="000000"/>
                </a:solidFill>
                <a:latin typeface="Noto Sans KR" pitchFamily="34" charset="0"/>
                <a:ea typeface="Noto Sans KR" pitchFamily="34" charset="-122"/>
                <a:cs typeface="Noto Sans KR" pitchFamily="34" charset="-120"/>
              </a:rPr>
              <a:t>Attacks lasting 20 min – 24 hours</a:t>
            </a:r>
            <a:endParaRPr lang="en-US" sz="1200" dirty="0"/>
          </a:p>
        </p:txBody>
      </p:sp>
      <p:sp>
        <p:nvSpPr>
          <p:cNvPr id="31" name="SK-7-text-30"/>
          <p:cNvSpPr/>
          <p:nvPr/>
        </p:nvSpPr>
        <p:spPr>
          <a:xfrm>
            <a:off x="4198590" y="2762250"/>
            <a:ext cx="3813721" cy="166092"/>
          </a:xfrm>
          <a:prstGeom prst="rect">
            <a:avLst/>
          </a:prstGeom>
          <a:noFill/>
          <a:ln/>
        </p:spPr>
        <p:txBody>
          <a:bodyPr vert="horz" wrap="none" lIns="0" tIns="0" rIns="0" bIns="0" rtlCol="0" anchor="ctr"/>
          <a:lstStyle/>
          <a:p>
            <a:pPr marL="0" indent="0" algn="ctr">
              <a:lnSpc>
                <a:spcPts val="1308"/>
              </a:lnSpc>
              <a:buNone/>
            </a:pPr>
            <a:r>
              <a:rPr lang="en-US" sz="1200" i="1" dirty="0">
                <a:solidFill>
                  <a:srgbClr val="000000"/>
                </a:solidFill>
                <a:latin typeface="Noto Sans KR" pitchFamily="34" charset="0"/>
                <a:ea typeface="Noto Sans KR" pitchFamily="34" charset="-122"/>
                <a:cs typeface="Noto Sans KR" pitchFamily="34" charset="-120"/>
              </a:rPr>
              <a:t>Low-frequency hearing loss early; progressive</a:t>
            </a:r>
            <a:endParaRPr lang="en-US" sz="1200" dirty="0"/>
          </a:p>
        </p:txBody>
      </p:sp>
      <p:sp>
        <p:nvSpPr>
          <p:cNvPr id="32" name="SK-7-text-31"/>
          <p:cNvSpPr/>
          <p:nvPr/>
        </p:nvSpPr>
        <p:spPr>
          <a:xfrm>
            <a:off x="8242399" y="2762250"/>
            <a:ext cx="3279428" cy="166092"/>
          </a:xfrm>
          <a:prstGeom prst="rect">
            <a:avLst/>
          </a:prstGeom>
          <a:noFill/>
          <a:ln/>
        </p:spPr>
        <p:txBody>
          <a:bodyPr vert="horz" wrap="none" lIns="0" tIns="0" rIns="0" bIns="0" rtlCol="0" anchor="ctr"/>
          <a:lstStyle/>
          <a:p>
            <a:pPr marL="0" indent="0" algn="ctr">
              <a:lnSpc>
                <a:spcPts val="1308"/>
              </a:lnSpc>
              <a:buNone/>
            </a:pPr>
            <a:r>
              <a:rPr lang="en-US" sz="1200" i="1" dirty="0">
                <a:solidFill>
                  <a:srgbClr val="000000"/>
                </a:solidFill>
                <a:latin typeface="Noto Sans KR" pitchFamily="34" charset="0"/>
                <a:ea typeface="Noto Sans KR" pitchFamily="34" charset="-122"/>
                <a:cs typeface="Noto Sans KR" pitchFamily="34" charset="-120"/>
              </a:rPr>
              <a:t>Often precedes or accompanies attacks</a:t>
            </a:r>
            <a:endParaRPr lang="en-US" sz="1200" dirty="0"/>
          </a:p>
        </p:txBody>
      </p:sp>
      <p:sp>
        <p:nvSpPr>
          <p:cNvPr id="33" name="SK-7-text-32"/>
          <p:cNvSpPr/>
          <p:nvPr/>
        </p:nvSpPr>
        <p:spPr>
          <a:xfrm>
            <a:off x="2455069" y="3105150"/>
            <a:ext cx="7386638" cy="166092"/>
          </a:xfrm>
          <a:prstGeom prst="rect">
            <a:avLst/>
          </a:prstGeom>
          <a:noFill/>
          <a:ln/>
        </p:spPr>
        <p:txBody>
          <a:bodyPr vert="horz" wrap="none" lIns="0" tIns="0" rIns="0" bIns="0" rtlCol="0" anchor="ctr"/>
          <a:lstStyle/>
          <a:p>
            <a:pPr marL="0" indent="0" algn="ctr">
              <a:lnSpc>
                <a:spcPts val="1308"/>
              </a:lnSpc>
              <a:buNone/>
            </a:pPr>
            <a:r>
              <a:rPr lang="en-US" sz="1200" b="1" i="1" dirty="0">
                <a:solidFill>
                  <a:srgbClr val="000000"/>
                </a:solidFill>
                <a:latin typeface="Noto Sans KR" pitchFamily="34" charset="0"/>
                <a:ea typeface="Noto Sans KR" pitchFamily="34" charset="-122"/>
                <a:cs typeface="Noto Sans KR" pitchFamily="34" charset="-120"/>
              </a:rPr>
              <a:t>Pathophysiology: endolymphatic hydrops — excess endolymph pressure in the inner ear</a:t>
            </a:r>
            <a:endParaRPr lang="en-US" sz="1200" dirty="0"/>
          </a:p>
        </p:txBody>
      </p:sp>
      <p:sp>
        <p:nvSpPr>
          <p:cNvPr id="34" name="SK-7-text-33"/>
          <p:cNvSpPr/>
          <p:nvPr/>
        </p:nvSpPr>
        <p:spPr>
          <a:xfrm>
            <a:off x="5143500" y="6610350"/>
            <a:ext cx="1885950" cy="155674"/>
          </a:xfrm>
          <a:prstGeom prst="rect">
            <a:avLst/>
          </a:prstGeom>
          <a:noFill/>
          <a:ln/>
        </p:spPr>
        <p:txBody>
          <a:bodyPr vert="horz" wrap="none" lIns="0" tIns="0" rIns="0" bIns="0" rtlCol="0" anchor="ctr"/>
          <a:lstStyle/>
          <a:p>
            <a:pPr marL="0" indent="0" algn="ctr">
              <a:lnSpc>
                <a:spcPts val="1226"/>
              </a:lnSpc>
              <a:buNone/>
            </a:pPr>
            <a:r>
              <a:rPr lang="en-US" sz="1125" b="1" dirty="0">
                <a:solidFill>
                  <a:srgbClr val="E67E22"/>
                </a:solidFill>
                <a:latin typeface="Noto Sans KR" pitchFamily="34" charset="0"/>
                <a:ea typeface="Noto Sans KR" pitchFamily="34" charset="-122"/>
                <a:cs typeface="Noto Sans KR" pitchFamily="34" charset="-120"/>
              </a:rPr>
              <a:t>www.bradfordvts.co.uk</a:t>
            </a:r>
            <a:endParaRPr lang="en-US" sz="1125" dirty="0"/>
          </a:p>
        </p:txBody>
      </p:sp>
      <p:sp>
        <p:nvSpPr>
          <p:cNvPr id="35" name="SK-7-text-34"/>
          <p:cNvSpPr/>
          <p:nvPr/>
        </p:nvSpPr>
        <p:spPr>
          <a:xfrm>
            <a:off x="11201400" y="6610350"/>
            <a:ext cx="481905" cy="176510"/>
          </a:xfrm>
          <a:prstGeom prst="rect">
            <a:avLst/>
          </a:prstGeom>
          <a:noFill/>
          <a:ln/>
        </p:spPr>
        <p:txBody>
          <a:bodyPr vert="horz" wrap="none" lIns="0" tIns="0" rIns="0" bIns="0" rtlCol="0" anchor="ctr"/>
          <a:lstStyle/>
          <a:p>
            <a:pPr marL="0" indent="0" algn="r">
              <a:lnSpc>
                <a:spcPts val="1390"/>
              </a:lnSpc>
              <a:buNone/>
            </a:pPr>
            <a:r>
              <a:rPr lang="en-US" sz="1275" dirty="0">
                <a:solidFill>
                  <a:srgbClr val="757575"/>
                </a:solidFill>
                <a:latin typeface="Noto Sans KR" pitchFamily="34" charset="0"/>
                <a:ea typeface="Noto Sans KR" pitchFamily="34" charset="-122"/>
                <a:cs typeface="Noto Sans KR" pitchFamily="34" charset="-120"/>
              </a:rPr>
              <a:t>7 / 14</a:t>
            </a:r>
            <a:endParaRPr lang="en-US" sz="1275" dirty="0"/>
          </a:p>
        </p:txBody>
      </p:sp>
      <p:sp>
        <p:nvSpPr>
          <p:cNvPr id="36" name="SK-7-text-35"/>
          <p:cNvSpPr/>
          <p:nvPr/>
        </p:nvSpPr>
        <p:spPr>
          <a:xfrm>
            <a:off x="1790700" y="6010275"/>
            <a:ext cx="6527453" cy="339923"/>
          </a:xfrm>
          <a:prstGeom prst="rect">
            <a:avLst/>
          </a:prstGeom>
          <a:noFill/>
          <a:ln/>
        </p:spPr>
        <p:txBody>
          <a:bodyPr vert="horz" wrap="none" lIns="0" tIns="0" rIns="0" bIns="0" rtlCol="0" anchor="ctr"/>
          <a:lstStyle/>
          <a:p>
            <a:pPr marL="0" indent="0">
              <a:lnSpc>
                <a:spcPts val="1339"/>
              </a:lnSpc>
              <a:buNone/>
            </a:pPr>
            <a:r>
              <a:rPr lang="en-US" sz="1125" i="1" dirty="0">
                <a:solidFill>
                  <a:srgbClr val="212121"/>
                </a:solidFill>
                <a:latin typeface="Noto Sans KR" pitchFamily="34" charset="0"/>
                <a:ea typeface="Noto Sans KR" pitchFamily="34" charset="-122"/>
                <a:cs typeface="Noto Sans KR" pitchFamily="34" charset="-120"/>
              </a:rPr>
              <a:t>"Betahistine indication = Ménière's ONLY. If the question describes BPPV or vestibular
neuronitis – betahistine is the wrong answer."</a:t>
            </a:r>
            <a:endParaRPr lang="en-US" sz="1125" dirty="0"/>
          </a:p>
        </p:txBody>
      </p:sp>
      <p:sp>
        <p:nvSpPr>
          <p:cNvPr id="37" name="SK-7-text-36"/>
          <p:cNvSpPr/>
          <p:nvPr/>
        </p:nvSpPr>
        <p:spPr>
          <a:xfrm>
            <a:off x="962025" y="4143375"/>
            <a:ext cx="10485120" cy="166092"/>
          </a:xfrm>
          <a:prstGeom prst="rect">
            <a:avLst/>
          </a:prstGeom>
          <a:noFill/>
          <a:ln/>
        </p:spPr>
        <p:txBody>
          <a:bodyPr vert="horz" wrap="none" lIns="0" tIns="0" rIns="0" bIns="0" rtlCol="0" anchor="ctr"/>
          <a:lstStyle/>
          <a:p>
            <a:pPr marL="0" indent="0">
              <a:lnSpc>
                <a:spcPts val="1308"/>
              </a:lnSpc>
              <a:buNone/>
            </a:pPr>
            <a:r>
              <a:rPr lang="en-US" sz="1200" i="1" dirty="0">
                <a:solidFill>
                  <a:srgbClr val="212121"/>
                </a:solidFill>
                <a:latin typeface="Noto Sans KR" pitchFamily="34" charset="0"/>
                <a:ea typeface="Noto Sans KR" pitchFamily="34" charset="-122"/>
                <a:cs typeface="Noto Sans KR" pitchFamily="34" charset="-120"/>
              </a:rPr>
              <a:t>Reduces endolymphatic hydrops; advise &lt; 1.5 g sodium/day</a:t>
            </a:r>
            <a:endParaRPr lang="en-US" sz="1200" dirty="0"/>
          </a:p>
        </p:txBody>
      </p:sp>
      <p:sp>
        <p:nvSpPr>
          <p:cNvPr id="38" name="SK-7-text-37"/>
          <p:cNvSpPr/>
          <p:nvPr/>
        </p:nvSpPr>
        <p:spPr>
          <a:xfrm>
            <a:off x="962025" y="4667250"/>
            <a:ext cx="10058400" cy="166092"/>
          </a:xfrm>
          <a:prstGeom prst="rect">
            <a:avLst/>
          </a:prstGeom>
          <a:noFill/>
          <a:ln/>
        </p:spPr>
        <p:txBody>
          <a:bodyPr vert="horz" wrap="none" lIns="0" tIns="0" rIns="0" bIns="0" rtlCol="0" anchor="ctr"/>
          <a:lstStyle/>
          <a:p>
            <a:pPr marL="0" indent="0">
              <a:lnSpc>
                <a:spcPts val="1308"/>
              </a:lnSpc>
              <a:buNone/>
            </a:pPr>
            <a:r>
              <a:rPr lang="en-US" sz="1200" i="1" dirty="0">
                <a:solidFill>
                  <a:srgbClr val="212121"/>
                </a:solidFill>
                <a:latin typeface="Noto Sans KR" pitchFamily="34" charset="0"/>
                <a:ea typeface="Noto Sans KR" pitchFamily="34" charset="-122"/>
                <a:cs typeface="Noto Sans KR" pitchFamily="34" charset="-120"/>
              </a:rPr>
              <a:t>Prochlorperazine short-term only. Do NOT use long-term.</a:t>
            </a:r>
            <a:endParaRPr lang="en-US" sz="1200" dirty="0"/>
          </a:p>
        </p:txBody>
      </p:sp>
      <p:sp>
        <p:nvSpPr>
          <p:cNvPr id="39" name="SK-7-text-38"/>
          <p:cNvSpPr/>
          <p:nvPr/>
        </p:nvSpPr>
        <p:spPr>
          <a:xfrm>
            <a:off x="962025" y="5191125"/>
            <a:ext cx="8961120" cy="166092"/>
          </a:xfrm>
          <a:prstGeom prst="rect">
            <a:avLst/>
          </a:prstGeom>
          <a:noFill/>
          <a:ln/>
        </p:spPr>
        <p:txBody>
          <a:bodyPr vert="horz" wrap="none" lIns="0" tIns="0" rIns="0" bIns="0" rtlCol="0" anchor="ctr"/>
          <a:lstStyle/>
          <a:p>
            <a:pPr marL="0" indent="0">
              <a:lnSpc>
                <a:spcPts val="1308"/>
              </a:lnSpc>
              <a:buNone/>
            </a:pPr>
            <a:r>
              <a:rPr lang="en-US" sz="1200" i="1" dirty="0">
                <a:solidFill>
                  <a:srgbClr val="212121"/>
                </a:solidFill>
                <a:latin typeface="Noto Sans KR" pitchFamily="34" charset="0"/>
                <a:ea typeface="Noto Sans KR" pitchFamily="34" charset="-122"/>
                <a:cs typeface="Noto Sans KR" pitchFamily="34" charset="-120"/>
              </a:rPr>
              <a:t>Confirms low-frequency sensorineural hearing loss</a:t>
            </a:r>
            <a:endParaRPr lang="en-US" sz="1200" dirty="0"/>
          </a:p>
        </p:txBody>
      </p:sp>
      <p:sp>
        <p:nvSpPr>
          <p:cNvPr id="40" name="SK-7-text-39"/>
          <p:cNvSpPr/>
          <p:nvPr/>
        </p:nvSpPr>
        <p:spPr>
          <a:xfrm>
            <a:off x="962025" y="5676900"/>
            <a:ext cx="11229975" cy="166092"/>
          </a:xfrm>
          <a:prstGeom prst="rect">
            <a:avLst/>
          </a:prstGeom>
          <a:noFill/>
          <a:ln/>
        </p:spPr>
        <p:txBody>
          <a:bodyPr vert="horz" wrap="none" lIns="0" tIns="0" rIns="0" bIns="0" rtlCol="0" anchor="ctr"/>
          <a:lstStyle/>
          <a:p>
            <a:pPr marL="0" indent="0">
              <a:lnSpc>
                <a:spcPts val="1308"/>
              </a:lnSpc>
              <a:buNone/>
            </a:pPr>
            <a:r>
              <a:rPr lang="en-US" sz="1200" i="1" dirty="0">
                <a:solidFill>
                  <a:srgbClr val="212121"/>
                </a:solidFill>
                <a:latin typeface="Noto Sans KR" pitchFamily="34" charset="0"/>
                <a:ea typeface="Noto Sans KR" pitchFamily="34" charset="-122"/>
                <a:cs typeface="Noto Sans KR" pitchFamily="34" charset="-120"/>
              </a:rPr>
              <a:t>To exclude acoustic neuroma; consider intratympanic gentamicin or surgery in refractory disease</a:t>
            </a:r>
            <a:endParaRPr lang="en-US" sz="1200" dirty="0"/>
          </a:p>
        </p:txBody>
      </p:sp>
      <p:sp>
        <p:nvSpPr>
          <p:cNvPr id="41" name="SK-7-text-40"/>
          <p:cNvSpPr/>
          <p:nvPr/>
        </p:nvSpPr>
        <p:spPr>
          <a:xfrm>
            <a:off x="8639175" y="4038600"/>
            <a:ext cx="3552825" cy="166092"/>
          </a:xfrm>
          <a:prstGeom prst="rect">
            <a:avLst/>
          </a:prstGeom>
          <a:noFill/>
          <a:ln/>
        </p:spPr>
        <p:txBody>
          <a:bodyPr vert="horz" wrap="none" lIns="0" tIns="0" rIns="0" bIns="0" rtlCol="0" anchor="ctr"/>
          <a:lstStyle/>
          <a:p>
            <a:pPr marL="0" indent="0">
              <a:lnSpc>
                <a:spcPts val="1308"/>
              </a:lnSpc>
              <a:buNone/>
            </a:pPr>
            <a:r>
              <a:rPr lang="en-US" sz="1100" dirty="0">
                <a:solidFill>
                  <a:srgbClr val="FFFFFF"/>
                </a:solidFill>
                <a:latin typeface="Noto Sans KR" pitchFamily="34" charset="0"/>
                <a:ea typeface="Noto Sans KR" pitchFamily="34" charset="-122"/>
                <a:cs typeface="Noto Sans KR" pitchFamily="34" charset="-120"/>
              </a:rPr>
              <a:t>(may increase to 24 mg three times daily)</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8253859" y="5938986"/>
            <a:ext cx="194965" cy="191988"/>
          </a:xfrm>
          <a:prstGeom prst="rect">
            <a:avLst/>
          </a:prstGeom>
        </p:spPr>
      </p:pic>
      <p:pic>
        <p:nvPicPr>
          <p:cNvPr id="4" name="SK-8-img-3" descr="preencoded.png"/>
          <p:cNvPicPr>
            <a:picLocks noChangeAspect="1"/>
          </p:cNvPicPr>
          <p:nvPr/>
        </p:nvPicPr>
        <p:blipFill>
          <a:blip r:embed="rId5"/>
          <a:stretch>
            <a:fillRect/>
          </a:stretch>
        </p:blipFill>
        <p:spPr>
          <a:xfrm>
            <a:off x="4437757" y="5932140"/>
            <a:ext cx="194965" cy="198834"/>
          </a:xfrm>
          <a:prstGeom prst="rect">
            <a:avLst/>
          </a:prstGeom>
        </p:spPr>
      </p:pic>
      <p:pic>
        <p:nvPicPr>
          <p:cNvPr id="5" name="SK-8-img-4" descr="preencoded.png"/>
          <p:cNvPicPr>
            <a:picLocks noChangeAspect="1"/>
          </p:cNvPicPr>
          <p:nvPr/>
        </p:nvPicPr>
        <p:blipFill>
          <a:blip r:embed="rId6"/>
          <a:stretch>
            <a:fillRect/>
          </a:stretch>
        </p:blipFill>
        <p:spPr>
          <a:xfrm>
            <a:off x="475357" y="5925294"/>
            <a:ext cx="194965" cy="205680"/>
          </a:xfrm>
          <a:prstGeom prst="rect">
            <a:avLst/>
          </a:prstGeom>
        </p:spPr>
      </p:pic>
      <p:pic>
        <p:nvPicPr>
          <p:cNvPr id="6" name="SK-8-img-5" descr="preencoded.png"/>
          <p:cNvPicPr>
            <a:picLocks noChangeAspect="1"/>
          </p:cNvPicPr>
          <p:nvPr/>
        </p:nvPicPr>
        <p:blipFill>
          <a:blip r:embed="rId7"/>
          <a:stretch>
            <a:fillRect/>
          </a:stretch>
        </p:blipFill>
        <p:spPr>
          <a:xfrm>
            <a:off x="8436769" y="1961257"/>
            <a:ext cx="255984" cy="322213"/>
          </a:xfrm>
          <a:prstGeom prst="rect">
            <a:avLst/>
          </a:prstGeom>
        </p:spPr>
      </p:pic>
      <p:pic>
        <p:nvPicPr>
          <p:cNvPr id="7" name="SK-8-img-6" descr="preencoded.png"/>
          <p:cNvPicPr>
            <a:picLocks noChangeAspect="1"/>
          </p:cNvPicPr>
          <p:nvPr/>
        </p:nvPicPr>
        <p:blipFill>
          <a:blip r:embed="rId8"/>
          <a:stretch>
            <a:fillRect/>
          </a:stretch>
        </p:blipFill>
        <p:spPr>
          <a:xfrm>
            <a:off x="4547592" y="1961257"/>
            <a:ext cx="182761" cy="322213"/>
          </a:xfrm>
          <a:prstGeom prst="rect">
            <a:avLst/>
          </a:prstGeom>
        </p:spPr>
      </p:pic>
      <p:pic>
        <p:nvPicPr>
          <p:cNvPr id="8" name="SK-8-img-7" descr="preencoded.png"/>
          <p:cNvPicPr>
            <a:picLocks noChangeAspect="1"/>
          </p:cNvPicPr>
          <p:nvPr/>
        </p:nvPicPr>
        <p:blipFill>
          <a:blip r:embed="rId9"/>
          <a:stretch>
            <a:fillRect/>
          </a:stretch>
        </p:blipFill>
        <p:spPr>
          <a:xfrm>
            <a:off x="646063" y="1947565"/>
            <a:ext cx="292596" cy="335905"/>
          </a:xfrm>
          <a:prstGeom prst="rect">
            <a:avLst/>
          </a:prstGeom>
        </p:spPr>
      </p:pic>
      <p:sp>
        <p:nvSpPr>
          <p:cNvPr id="9" name="SK-8-text-8"/>
          <p:cNvSpPr/>
          <p:nvPr/>
        </p:nvSpPr>
        <p:spPr>
          <a:xfrm>
            <a:off x="466725" y="619125"/>
            <a:ext cx="11725275" cy="530423"/>
          </a:xfrm>
          <a:prstGeom prst="rect">
            <a:avLst/>
          </a:prstGeom>
          <a:noFill/>
          <a:ln/>
        </p:spPr>
        <p:txBody>
          <a:bodyPr vert="horz" wrap="none" lIns="0" tIns="0" rIns="0" bIns="0" rtlCol="0" anchor="ctr"/>
          <a:lstStyle/>
          <a:p>
            <a:pPr marL="0" indent="0">
              <a:lnSpc>
                <a:spcPts val="4176"/>
              </a:lnSpc>
              <a:buNone/>
            </a:pPr>
            <a:r>
              <a:rPr lang="en-US" sz="3600" b="1" dirty="0">
                <a:solidFill>
                  <a:srgbClr val="2B313E"/>
                </a:solidFill>
                <a:latin typeface="Noto Sans KR" pitchFamily="34" charset="0"/>
                <a:ea typeface="Noto Sans KR" pitchFamily="34" charset="-122"/>
                <a:cs typeface="Noto Sans KR" pitchFamily="34" charset="-120"/>
              </a:rPr>
              <a:t>Central Causes &amp; the HINTS Exam</a:t>
            </a:r>
            <a:endParaRPr lang="en-US" sz="3600" dirty="0"/>
          </a:p>
        </p:txBody>
      </p:sp>
      <p:sp>
        <p:nvSpPr>
          <p:cNvPr id="10" name="SK-8-text-9"/>
          <p:cNvSpPr/>
          <p:nvPr/>
        </p:nvSpPr>
        <p:spPr>
          <a:xfrm>
            <a:off x="466725" y="95250"/>
            <a:ext cx="7726680" cy="247650"/>
          </a:xfrm>
          <a:prstGeom prst="rect">
            <a:avLst/>
          </a:prstGeom>
          <a:noFill/>
          <a:ln/>
        </p:spPr>
        <p:txBody>
          <a:bodyPr vert="horz" wrap="none" lIns="0" tIns="0" rIns="0" bIns="0" rtlCol="0" anchor="ctr"/>
          <a:lstStyle/>
          <a:p>
            <a:pPr marL="0" indent="0">
              <a:lnSpc>
                <a:spcPts val="1950"/>
              </a:lnSpc>
              <a:buNone/>
            </a:pPr>
            <a:r>
              <a:rPr lang="en-US" sz="1950" b="1" dirty="0">
                <a:solidFill>
                  <a:srgbClr val="FFFFFF"/>
                </a:solidFill>
                <a:latin typeface="Noto Sans KR" pitchFamily="34" charset="0"/>
                <a:ea typeface="Noto Sans KR" pitchFamily="34" charset="-122"/>
                <a:cs typeface="Noto Sans KR" pitchFamily="34" charset="-120"/>
              </a:rPr>
              <a:t>BRADFORD VTS TEACHING DECK</a:t>
            </a:r>
            <a:endParaRPr lang="en-US" sz="1950" dirty="0"/>
          </a:p>
        </p:txBody>
      </p:sp>
      <p:sp>
        <p:nvSpPr>
          <p:cNvPr id="11" name="SK-8-text-10"/>
          <p:cNvSpPr/>
          <p:nvPr/>
        </p:nvSpPr>
        <p:spPr>
          <a:xfrm>
            <a:off x="1152525" y="1981200"/>
            <a:ext cx="5052060" cy="319534"/>
          </a:xfrm>
          <a:prstGeom prst="rect">
            <a:avLst/>
          </a:prstGeom>
          <a:noFill/>
          <a:ln/>
        </p:spPr>
        <p:txBody>
          <a:bodyPr vert="horz" wrap="none" lIns="0" tIns="0" rIns="0" bIns="0" rtlCol="0" anchor="ctr"/>
          <a:lstStyle/>
          <a:p>
            <a:pPr marL="0" indent="0">
              <a:lnSpc>
                <a:spcPts val="2516"/>
              </a:lnSpc>
              <a:buNone/>
            </a:pPr>
            <a:r>
              <a:rPr lang="en-US" sz="1950" b="1" dirty="0">
                <a:solidFill>
                  <a:srgbClr val="2B313E"/>
                </a:solidFill>
                <a:latin typeface="Noto Sans KR" pitchFamily="34" charset="0"/>
                <a:ea typeface="Noto Sans KR" pitchFamily="34" charset="-122"/>
                <a:cs typeface="Noto Sans KR" pitchFamily="34" charset="-120"/>
              </a:rPr>
              <a:t>Head Impulse Test</a:t>
            </a:r>
            <a:endParaRPr lang="en-US" sz="1950" dirty="0"/>
          </a:p>
        </p:txBody>
      </p:sp>
      <p:sp>
        <p:nvSpPr>
          <p:cNvPr id="12" name="SK-8-text-11"/>
          <p:cNvSpPr/>
          <p:nvPr/>
        </p:nvSpPr>
        <p:spPr>
          <a:xfrm>
            <a:off x="4991100" y="1981200"/>
            <a:ext cx="5052060" cy="319534"/>
          </a:xfrm>
          <a:prstGeom prst="rect">
            <a:avLst/>
          </a:prstGeom>
          <a:noFill/>
          <a:ln/>
        </p:spPr>
        <p:txBody>
          <a:bodyPr vert="horz" wrap="none" lIns="0" tIns="0" rIns="0" bIns="0" rtlCol="0" anchor="ctr"/>
          <a:lstStyle/>
          <a:p>
            <a:pPr marL="0" indent="0">
              <a:lnSpc>
                <a:spcPts val="2516"/>
              </a:lnSpc>
              <a:buNone/>
            </a:pPr>
            <a:r>
              <a:rPr lang="en-US" sz="1950" b="1" dirty="0">
                <a:solidFill>
                  <a:srgbClr val="2B313E"/>
                </a:solidFill>
                <a:latin typeface="Noto Sans KR" pitchFamily="34" charset="0"/>
                <a:ea typeface="Noto Sans KR" pitchFamily="34" charset="-122"/>
                <a:cs typeface="Noto Sans KR" pitchFamily="34" charset="-120"/>
              </a:rPr>
              <a:t>Nystagmus Pattern</a:t>
            </a:r>
            <a:endParaRPr lang="en-US" sz="1950" dirty="0"/>
          </a:p>
        </p:txBody>
      </p:sp>
      <p:sp>
        <p:nvSpPr>
          <p:cNvPr id="13" name="SK-8-text-12"/>
          <p:cNvSpPr/>
          <p:nvPr/>
        </p:nvSpPr>
        <p:spPr>
          <a:xfrm>
            <a:off x="9001125" y="1981200"/>
            <a:ext cx="3190875" cy="319534"/>
          </a:xfrm>
          <a:prstGeom prst="rect">
            <a:avLst/>
          </a:prstGeom>
          <a:noFill/>
          <a:ln/>
        </p:spPr>
        <p:txBody>
          <a:bodyPr vert="horz" wrap="none" lIns="0" tIns="0" rIns="0" bIns="0" rtlCol="0" anchor="ctr"/>
          <a:lstStyle/>
          <a:p>
            <a:pPr marL="0" indent="0">
              <a:lnSpc>
                <a:spcPts val="2516"/>
              </a:lnSpc>
              <a:buNone/>
            </a:pPr>
            <a:r>
              <a:rPr lang="en-US" sz="1950" b="1" dirty="0">
                <a:solidFill>
                  <a:srgbClr val="2B313E"/>
                </a:solidFill>
                <a:latin typeface="Noto Sans KR" pitchFamily="34" charset="0"/>
                <a:ea typeface="Noto Sans KR" pitchFamily="34" charset="-122"/>
                <a:cs typeface="Noto Sans KR" pitchFamily="34" charset="-120"/>
              </a:rPr>
              <a:t>Test of Skew</a:t>
            </a:r>
            <a:endParaRPr lang="en-US" sz="1950" dirty="0"/>
          </a:p>
        </p:txBody>
      </p:sp>
      <p:sp>
        <p:nvSpPr>
          <p:cNvPr id="14" name="SK-8-text-13"/>
          <p:cNvSpPr/>
          <p:nvPr/>
        </p:nvSpPr>
        <p:spPr>
          <a:xfrm>
            <a:off x="466725" y="4095750"/>
            <a:ext cx="11725275" cy="319534"/>
          </a:xfrm>
          <a:prstGeom prst="rect">
            <a:avLst/>
          </a:prstGeom>
          <a:noFill/>
          <a:ln/>
        </p:spPr>
        <p:txBody>
          <a:bodyPr vert="horz" wrap="none" lIns="0" tIns="0" rIns="0" bIns="0" rtlCol="0" anchor="ctr"/>
          <a:lstStyle/>
          <a:p>
            <a:pPr marL="0" indent="0">
              <a:lnSpc>
                <a:spcPts val="2516"/>
              </a:lnSpc>
              <a:buNone/>
            </a:pPr>
            <a:r>
              <a:rPr lang="en-US" sz="1950" b="1" dirty="0">
                <a:solidFill>
                  <a:srgbClr val="2B313E"/>
                </a:solidFill>
                <a:latin typeface="Noto Sans KR" pitchFamily="34" charset="0"/>
                <a:ea typeface="Noto Sans KR" pitchFamily="34" charset="-122"/>
                <a:cs typeface="Noto Sans KR" pitchFamily="34" charset="-120"/>
              </a:rPr>
              <a:t>Central Vertigo — Features Requiring Urgent CT/MRI</a:t>
            </a:r>
            <a:endParaRPr lang="en-US" sz="1950" dirty="0"/>
          </a:p>
        </p:txBody>
      </p:sp>
      <p:sp>
        <p:nvSpPr>
          <p:cNvPr id="15" name="SK-8-text-14"/>
          <p:cNvSpPr/>
          <p:nvPr/>
        </p:nvSpPr>
        <p:spPr>
          <a:xfrm>
            <a:off x="466725" y="4533900"/>
            <a:ext cx="4515743" cy="1218009"/>
          </a:xfrm>
          <a:prstGeom prst="rect">
            <a:avLst/>
          </a:prstGeom>
          <a:noFill/>
          <a:ln/>
        </p:spPr>
        <p:txBody>
          <a:bodyPr vert="horz" wrap="none" lIns="0" tIns="0" rIns="0" bIns="0" rtlCol="0" anchor="ctr"/>
          <a:lstStyle/>
          <a:p>
            <a:pPr marL="0" indent="0">
              <a:lnSpc>
                <a:spcPts val="2398"/>
              </a:lnSpc>
              <a:buNone/>
            </a:pPr>
            <a:r>
              <a:rPr lang="en-US" sz="1725" dirty="0">
                <a:solidFill>
                  <a:srgbClr val="2B313E"/>
                </a:solidFill>
                <a:latin typeface="Noto Sans KR" pitchFamily="34" charset="0"/>
                <a:ea typeface="Noto Sans KR" pitchFamily="34" charset="-122"/>
                <a:cs typeface="Noto Sans KR" pitchFamily="34" charset="-120"/>
              </a:rPr>
              <a:t>• Sudden onset “thunderclap” vertigo
• Occipital or severe headache
• Diplopia or visual disturbance
• Dysphagia or dysarthria</a:t>
            </a:r>
            <a:endParaRPr lang="en-US" sz="1725" dirty="0"/>
          </a:p>
        </p:txBody>
      </p:sp>
      <p:sp>
        <p:nvSpPr>
          <p:cNvPr id="16" name="SK-8-text-15"/>
          <p:cNvSpPr/>
          <p:nvPr/>
        </p:nvSpPr>
        <p:spPr>
          <a:xfrm>
            <a:off x="6343650" y="4533900"/>
            <a:ext cx="4107061" cy="1218009"/>
          </a:xfrm>
          <a:prstGeom prst="rect">
            <a:avLst/>
          </a:prstGeom>
          <a:noFill/>
          <a:ln/>
        </p:spPr>
        <p:txBody>
          <a:bodyPr vert="horz" wrap="none" lIns="0" tIns="0" rIns="0" bIns="0" rtlCol="0" anchor="ctr"/>
          <a:lstStyle/>
          <a:p>
            <a:pPr marL="0" indent="0">
              <a:lnSpc>
                <a:spcPts val="2398"/>
              </a:lnSpc>
              <a:buNone/>
            </a:pPr>
            <a:r>
              <a:rPr lang="en-US" sz="1725" dirty="0">
                <a:solidFill>
                  <a:srgbClr val="2B313E"/>
                </a:solidFill>
                <a:latin typeface="Noto Sans KR" pitchFamily="34" charset="0"/>
                <a:ea typeface="Noto Sans KR" pitchFamily="34" charset="-122"/>
                <a:cs typeface="Noto Sans KR" pitchFamily="34" charset="-120"/>
              </a:rPr>
              <a:t>• Limb ataxia or falling to one side
• Facial numbness
• No fatigability of nystagmus
• Direction-changing nystagmus</a:t>
            </a:r>
            <a:endParaRPr lang="en-US" sz="1725" dirty="0"/>
          </a:p>
        </p:txBody>
      </p:sp>
      <p:sp>
        <p:nvSpPr>
          <p:cNvPr id="17" name="SK-8-text-16"/>
          <p:cNvSpPr/>
          <p:nvPr/>
        </p:nvSpPr>
        <p:spPr>
          <a:xfrm>
            <a:off x="657225" y="2514600"/>
            <a:ext cx="3111698" cy="398264"/>
          </a:xfrm>
          <a:prstGeom prst="rect">
            <a:avLst/>
          </a:prstGeom>
          <a:noFill/>
          <a:ln/>
        </p:spPr>
        <p:txBody>
          <a:bodyPr vert="horz" wrap="none" lIns="0" tIns="0" rIns="0" bIns="0" rtlCol="0" anchor="ctr"/>
          <a:lstStyle/>
          <a:p>
            <a:pPr marL="0" indent="0">
              <a:lnSpc>
                <a:spcPts val="1568"/>
              </a:lnSpc>
              <a:buNone/>
            </a:pPr>
            <a:r>
              <a:rPr lang="en-US" sz="1425" dirty="0">
                <a:solidFill>
                  <a:srgbClr val="2B313E"/>
                </a:solidFill>
                <a:latin typeface="Noto Sans KR" pitchFamily="34" charset="0"/>
                <a:ea typeface="Noto Sans KR" pitchFamily="34" charset="-122"/>
                <a:cs typeface="Noto Sans KR" pitchFamily="34" charset="-120"/>
              </a:rPr>
              <a:t>NORMAL in central vertigo — no
corrective saccade seen</a:t>
            </a:r>
            <a:endParaRPr lang="en-US" sz="1425" dirty="0"/>
          </a:p>
        </p:txBody>
      </p:sp>
      <p:sp>
        <p:nvSpPr>
          <p:cNvPr id="18" name="SK-8-text-17"/>
          <p:cNvSpPr/>
          <p:nvPr/>
        </p:nvSpPr>
        <p:spPr>
          <a:xfrm>
            <a:off x="4572000" y="2514600"/>
            <a:ext cx="3750915" cy="398264"/>
          </a:xfrm>
          <a:prstGeom prst="rect">
            <a:avLst/>
          </a:prstGeom>
          <a:noFill/>
          <a:ln/>
        </p:spPr>
        <p:txBody>
          <a:bodyPr vert="horz" wrap="none" lIns="0" tIns="0" rIns="0" bIns="0" rtlCol="0" anchor="ctr"/>
          <a:lstStyle/>
          <a:p>
            <a:pPr marL="0" indent="0">
              <a:lnSpc>
                <a:spcPts val="1568"/>
              </a:lnSpc>
              <a:buNone/>
            </a:pPr>
            <a:r>
              <a:rPr lang="en-US" sz="1425" dirty="0">
                <a:solidFill>
                  <a:srgbClr val="2B313E"/>
                </a:solidFill>
                <a:latin typeface="Noto Sans KR" pitchFamily="34" charset="0"/>
                <a:ea typeface="Noto Sans KR" pitchFamily="34" charset="-122"/>
                <a:cs typeface="Noto Sans KR" pitchFamily="34" charset="-120"/>
              </a:rPr>
              <a:t>Direction-changing nystagmus = central
Unidirectional nystagmus = peripheral</a:t>
            </a:r>
            <a:endParaRPr lang="en-US" sz="1425" dirty="0"/>
          </a:p>
        </p:txBody>
      </p:sp>
      <p:sp>
        <p:nvSpPr>
          <p:cNvPr id="19" name="SK-8-text-18"/>
          <p:cNvSpPr/>
          <p:nvPr/>
        </p:nvSpPr>
        <p:spPr>
          <a:xfrm>
            <a:off x="8477250" y="2514600"/>
            <a:ext cx="2986088" cy="398264"/>
          </a:xfrm>
          <a:prstGeom prst="rect">
            <a:avLst/>
          </a:prstGeom>
          <a:noFill/>
          <a:ln/>
        </p:spPr>
        <p:txBody>
          <a:bodyPr vert="horz" wrap="none" lIns="0" tIns="0" rIns="0" bIns="0" rtlCol="0" anchor="ctr"/>
          <a:lstStyle/>
          <a:p>
            <a:pPr marL="0" indent="0">
              <a:lnSpc>
                <a:spcPts val="1568"/>
              </a:lnSpc>
              <a:buNone/>
            </a:pPr>
            <a:r>
              <a:rPr lang="en-US" sz="1425" dirty="0">
                <a:solidFill>
                  <a:srgbClr val="2B313E"/>
                </a:solidFill>
                <a:latin typeface="Noto Sans KR" pitchFamily="34" charset="0"/>
                <a:ea typeface="Noto Sans KR" pitchFamily="34" charset="-122"/>
                <a:cs typeface="Noto Sans KR" pitchFamily="34" charset="-120"/>
              </a:rPr>
              <a:t>Vertical ocular misalignment on
alternate cover test</a:t>
            </a:r>
            <a:endParaRPr lang="en-US" sz="1425" dirty="0"/>
          </a:p>
        </p:txBody>
      </p:sp>
      <p:sp>
        <p:nvSpPr>
          <p:cNvPr id="20" name="SK-8-text-19"/>
          <p:cNvSpPr/>
          <p:nvPr/>
        </p:nvSpPr>
        <p:spPr>
          <a:xfrm>
            <a:off x="8472488" y="3057525"/>
            <a:ext cx="3719512" cy="199132"/>
          </a:xfrm>
          <a:prstGeom prst="rect">
            <a:avLst/>
          </a:prstGeom>
          <a:noFill/>
          <a:ln/>
        </p:spPr>
        <p:txBody>
          <a:bodyPr vert="horz" wrap="none" lIns="0" tIns="0" rIns="0" bIns="0" rtlCol="0" anchor="ctr"/>
          <a:lstStyle/>
          <a:p>
            <a:pPr marL="0" indent="0">
              <a:lnSpc>
                <a:spcPts val="1568"/>
              </a:lnSpc>
              <a:buNone/>
            </a:pPr>
            <a:r>
              <a:rPr lang="en-US" sz="1425" dirty="0">
                <a:solidFill>
                  <a:srgbClr val="2B313E"/>
                </a:solidFill>
                <a:latin typeface="Noto Sans KR" pitchFamily="34" charset="0"/>
                <a:ea typeface="Noto Sans KR" pitchFamily="34" charset="-122"/>
                <a:cs typeface="Noto Sans KR" pitchFamily="34" charset="-120"/>
              </a:rPr>
              <a:t>Skew deviation present = central cause</a:t>
            </a:r>
            <a:endParaRPr lang="en-US" sz="1425" dirty="0"/>
          </a:p>
        </p:txBody>
      </p:sp>
      <p:sp>
        <p:nvSpPr>
          <p:cNvPr id="21" name="SK-8-text-20"/>
          <p:cNvSpPr/>
          <p:nvPr/>
        </p:nvSpPr>
        <p:spPr>
          <a:xfrm>
            <a:off x="4572000" y="3152775"/>
            <a:ext cx="7200900" cy="157163"/>
          </a:xfrm>
          <a:prstGeom prst="rect">
            <a:avLst/>
          </a:prstGeom>
          <a:noFill/>
          <a:ln/>
        </p:spPr>
        <p:txBody>
          <a:bodyPr vert="horz" wrap="none" lIns="0" tIns="0" rIns="0" bIns="0" rtlCol="0" anchor="ctr"/>
          <a:lstStyle/>
          <a:p>
            <a:pPr marL="0" indent="0">
              <a:lnSpc>
                <a:spcPts val="1238"/>
              </a:lnSpc>
              <a:buNone/>
            </a:pPr>
            <a:r>
              <a:rPr lang="en-US" sz="1125" i="1" dirty="0">
                <a:solidFill>
                  <a:srgbClr val="2B313E"/>
                </a:solidFill>
                <a:latin typeface="Noto Sans KR" pitchFamily="34" charset="0"/>
                <a:ea typeface="Noto Sans KR" pitchFamily="34" charset="-122"/>
                <a:cs typeface="Noto Sans KR" pitchFamily="34" charset="-120"/>
              </a:rPr>
              <a:t>Does not suppress with fixation in central</a:t>
            </a:r>
            <a:endParaRPr lang="en-US" sz="1125" dirty="0"/>
          </a:p>
        </p:txBody>
      </p:sp>
      <p:sp>
        <p:nvSpPr>
          <p:cNvPr id="22" name="SK-8-text-21"/>
          <p:cNvSpPr/>
          <p:nvPr/>
        </p:nvSpPr>
        <p:spPr>
          <a:xfrm>
            <a:off x="657225" y="3143250"/>
            <a:ext cx="8686800" cy="157163"/>
          </a:xfrm>
          <a:prstGeom prst="rect">
            <a:avLst/>
          </a:prstGeom>
          <a:noFill/>
          <a:ln/>
        </p:spPr>
        <p:txBody>
          <a:bodyPr vert="horz" wrap="none" lIns="0" tIns="0" rIns="0" bIns="0" rtlCol="0" anchor="ctr"/>
          <a:lstStyle/>
          <a:p>
            <a:pPr marL="0" indent="0">
              <a:lnSpc>
                <a:spcPts val="1238"/>
              </a:lnSpc>
              <a:buNone/>
            </a:pPr>
            <a:r>
              <a:rPr lang="en-US" sz="1125" i="1" dirty="0">
                <a:solidFill>
                  <a:srgbClr val="2B313E"/>
                </a:solidFill>
                <a:latin typeface="Noto Sans KR" pitchFamily="34" charset="0"/>
                <a:ea typeface="Noto Sans KR" pitchFamily="34" charset="-122"/>
                <a:cs typeface="Noto Sans KR" pitchFamily="34" charset="-120"/>
              </a:rPr>
              <a:t>⚠️ Counterintuitive — a normal HIT is the red flag</a:t>
            </a:r>
            <a:endParaRPr lang="en-US" sz="1125" dirty="0"/>
          </a:p>
        </p:txBody>
      </p:sp>
      <p:sp>
        <p:nvSpPr>
          <p:cNvPr id="23" name="SK-8-text-22"/>
          <p:cNvSpPr/>
          <p:nvPr/>
        </p:nvSpPr>
        <p:spPr>
          <a:xfrm>
            <a:off x="670024" y="3619500"/>
            <a:ext cx="10613678" cy="217140"/>
          </a:xfrm>
          <a:prstGeom prst="rect">
            <a:avLst/>
          </a:prstGeom>
          <a:noFill/>
          <a:ln/>
        </p:spPr>
        <p:txBody>
          <a:bodyPr vert="horz" wrap="none" lIns="0" tIns="0" rIns="0" bIns="0" rtlCol="0" anchor="ctr"/>
          <a:lstStyle/>
          <a:p>
            <a:pPr marL="0" indent="0" algn="ctr">
              <a:lnSpc>
                <a:spcPts val="1710"/>
              </a:lnSpc>
              <a:buNone/>
            </a:pPr>
            <a:r>
              <a:rPr lang="en-US" sz="1500" b="1" dirty="0">
                <a:solidFill>
                  <a:srgbClr val="FFFFFF"/>
                </a:solidFill>
                <a:latin typeface="Noto Sans KR" pitchFamily="34" charset="0"/>
                <a:ea typeface="Noto Sans KR" pitchFamily="34" charset="-122"/>
                <a:cs typeface="Noto Sans KR" pitchFamily="34" charset="-120"/>
              </a:rPr>
              <a:t>HINTS: Abnormal HIT + Direction-Changing Nystagmus + Skew Deviation = CENTRAL — Urgent Referral</a:t>
            </a:r>
            <a:endParaRPr lang="en-US" sz="1500" dirty="0"/>
          </a:p>
        </p:txBody>
      </p:sp>
      <p:sp>
        <p:nvSpPr>
          <p:cNvPr id="24" name="SK-8-text-23"/>
          <p:cNvSpPr/>
          <p:nvPr/>
        </p:nvSpPr>
        <p:spPr>
          <a:xfrm>
            <a:off x="714375" y="5934075"/>
            <a:ext cx="3750915" cy="552748"/>
          </a:xfrm>
          <a:prstGeom prst="rect">
            <a:avLst/>
          </a:prstGeom>
          <a:noFill/>
          <a:ln/>
        </p:spPr>
        <p:txBody>
          <a:bodyPr vert="horz" wrap="none" lIns="0" tIns="0" rIns="0" bIns="0" rtlCol="0" anchor="ctr"/>
          <a:lstStyle/>
          <a:p>
            <a:pPr marL="0" indent="0">
              <a:lnSpc>
                <a:spcPts val="1451"/>
              </a:lnSpc>
              <a:buNone/>
            </a:pPr>
            <a:r>
              <a:rPr lang="en-US" sz="1125" b="1" dirty="0">
                <a:solidFill>
                  <a:srgbClr val="2B313E"/>
                </a:solidFill>
                <a:latin typeface="Noto Sans KR" pitchFamily="34" charset="0"/>
                <a:ea typeface="Noto Sans KR" pitchFamily="34" charset="-122"/>
                <a:cs typeface="Noto Sans KR" pitchFamily="34" charset="-120"/>
              </a:rPr>
              <a:t>AKT Pearl: A NORMAL head impulse test in
acute continuous vertigo is a central red flag —
not reassuring.</a:t>
            </a:r>
            <a:endParaRPr lang="en-US" sz="1125" dirty="0"/>
          </a:p>
        </p:txBody>
      </p:sp>
      <p:sp>
        <p:nvSpPr>
          <p:cNvPr id="25" name="SK-8-text-24"/>
          <p:cNvSpPr/>
          <p:nvPr/>
        </p:nvSpPr>
        <p:spPr>
          <a:xfrm>
            <a:off x="4752975" y="5934075"/>
            <a:ext cx="3132683" cy="552748"/>
          </a:xfrm>
          <a:prstGeom prst="rect">
            <a:avLst/>
          </a:prstGeom>
          <a:noFill/>
          <a:ln/>
        </p:spPr>
        <p:txBody>
          <a:bodyPr vert="horz" wrap="none" lIns="0" tIns="0" rIns="0" bIns="0" rtlCol="0" anchor="ctr"/>
          <a:lstStyle/>
          <a:p>
            <a:pPr marL="0" indent="0">
              <a:lnSpc>
                <a:spcPts val="1451"/>
              </a:lnSpc>
              <a:buNone/>
            </a:pPr>
            <a:r>
              <a:rPr lang="en-US" sz="1125" b="1" dirty="0">
                <a:solidFill>
                  <a:srgbClr val="2B313E"/>
                </a:solidFill>
                <a:latin typeface="Noto Sans KR" pitchFamily="34" charset="0"/>
                <a:ea typeface="Noto Sans KR" pitchFamily="34" charset="-122"/>
                <a:cs typeface="Noto Sans KR" pitchFamily="34" charset="-120"/>
              </a:rPr>
              <a:t>Pitfall: Do not reassure and discharge a
patient with continuous vertigo and a
normal HIT — arrange urgent imaging.</a:t>
            </a:r>
            <a:endParaRPr lang="en-US" sz="1125" dirty="0"/>
          </a:p>
        </p:txBody>
      </p:sp>
      <p:sp>
        <p:nvSpPr>
          <p:cNvPr id="26" name="SK-8-text-25"/>
          <p:cNvSpPr/>
          <p:nvPr/>
        </p:nvSpPr>
        <p:spPr>
          <a:xfrm>
            <a:off x="8582025" y="5934075"/>
            <a:ext cx="3405188" cy="552748"/>
          </a:xfrm>
          <a:prstGeom prst="rect">
            <a:avLst/>
          </a:prstGeom>
          <a:noFill/>
          <a:ln/>
        </p:spPr>
        <p:txBody>
          <a:bodyPr vert="horz" wrap="none" lIns="0" tIns="0" rIns="0" bIns="0" rtlCol="0" anchor="ctr"/>
          <a:lstStyle/>
          <a:p>
            <a:pPr marL="0" indent="0">
              <a:lnSpc>
                <a:spcPts val="1451"/>
              </a:lnSpc>
              <a:buNone/>
            </a:pPr>
            <a:r>
              <a:rPr lang="en-US" sz="1125" b="1" dirty="0">
                <a:solidFill>
                  <a:srgbClr val="2B313E"/>
                </a:solidFill>
                <a:latin typeface="Noto Sans KR" pitchFamily="34" charset="0"/>
                <a:ea typeface="Noto Sans KR" pitchFamily="34" charset="-122"/>
                <a:cs typeface="Noto Sans KR" pitchFamily="34" charset="-120"/>
              </a:rPr>
              <a:t>Red Flag: Posterior circulation stroke may
mimic peripheral vertigo — HINTS exam is
more sensitive than CT in first 24–48 hours.</a:t>
            </a:r>
            <a:endParaRPr lang="en-US" sz="1125" dirty="0"/>
          </a:p>
        </p:txBody>
      </p:sp>
      <p:sp>
        <p:nvSpPr>
          <p:cNvPr id="27" name="SK-8-text-26"/>
          <p:cNvSpPr/>
          <p:nvPr/>
        </p:nvSpPr>
        <p:spPr>
          <a:xfrm>
            <a:off x="466725" y="6638925"/>
            <a:ext cx="3600450" cy="157163"/>
          </a:xfrm>
          <a:prstGeom prst="rect">
            <a:avLst/>
          </a:prstGeom>
          <a:noFill/>
          <a:ln/>
        </p:spPr>
        <p:txBody>
          <a:bodyPr vert="horz" wrap="none" lIns="0" tIns="0" rIns="0" bIns="0" rtlCol="0" anchor="ctr"/>
          <a:lstStyle/>
          <a:p>
            <a:pPr marL="0" indent="0">
              <a:lnSpc>
                <a:spcPts val="1238"/>
              </a:lnSpc>
              <a:buNone/>
            </a:pPr>
            <a:r>
              <a:rPr lang="en-US" sz="1125" dirty="0">
                <a:solidFill>
                  <a:srgbClr val="F77F00"/>
                </a:solidFill>
                <a:latin typeface="Noto Sans KR" pitchFamily="34" charset="0"/>
                <a:ea typeface="Noto Sans KR" pitchFamily="34" charset="-122"/>
                <a:cs typeface="Noto Sans KR" pitchFamily="34" charset="-120"/>
              </a:rPr>
              <a:t>www.bradfordvts.co.uk</a:t>
            </a:r>
            <a:endParaRPr lang="en-US" sz="1125" dirty="0"/>
          </a:p>
        </p:txBody>
      </p:sp>
      <p:sp>
        <p:nvSpPr>
          <p:cNvPr id="28" name="SK-8-text-27"/>
          <p:cNvSpPr/>
          <p:nvPr/>
        </p:nvSpPr>
        <p:spPr>
          <a:xfrm>
            <a:off x="11306175" y="6638925"/>
            <a:ext cx="555278" cy="157163"/>
          </a:xfrm>
          <a:prstGeom prst="rect">
            <a:avLst/>
          </a:prstGeom>
          <a:noFill/>
          <a:ln/>
        </p:spPr>
        <p:txBody>
          <a:bodyPr vert="horz" wrap="none" lIns="0" tIns="0" rIns="0" bIns="0" rtlCol="0" anchor="ctr"/>
          <a:lstStyle/>
          <a:p>
            <a:pPr marL="0" indent="0" algn="r">
              <a:lnSpc>
                <a:spcPts val="1238"/>
              </a:lnSpc>
              <a:buNone/>
            </a:pPr>
            <a:r>
              <a:rPr lang="en-US" sz="1125" dirty="0">
                <a:solidFill>
                  <a:srgbClr val="808080"/>
                </a:solidFill>
                <a:latin typeface="Noto Sans KR" pitchFamily="34" charset="0"/>
                <a:ea typeface="Noto Sans KR" pitchFamily="34" charset="-122"/>
                <a:cs typeface="Noto Sans KR" pitchFamily="34" charset="-120"/>
              </a:rPr>
              <a:t>8 / 14</a:t>
            </a:r>
            <a:endParaRPr lang="en-US" sz="11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sp>
        <p:nvSpPr>
          <p:cNvPr id="3" name="SK-9-text-2"/>
          <p:cNvSpPr/>
          <p:nvPr/>
        </p:nvSpPr>
        <p:spPr>
          <a:xfrm>
            <a:off x="590550" y="781050"/>
            <a:ext cx="11601450" cy="464046"/>
          </a:xfrm>
          <a:prstGeom prst="rect">
            <a:avLst/>
          </a:prstGeom>
          <a:noFill/>
          <a:ln/>
        </p:spPr>
        <p:txBody>
          <a:bodyPr vert="horz" wrap="none" lIns="0" tIns="0" rIns="0" bIns="0" rtlCol="0" anchor="ctr"/>
          <a:lstStyle/>
          <a:p>
            <a:pPr marL="0" indent="0">
              <a:lnSpc>
                <a:spcPts val="3654"/>
              </a:lnSpc>
              <a:buNone/>
            </a:pPr>
            <a:r>
              <a:rPr lang="en-US" sz="3150" b="1" dirty="0">
                <a:solidFill>
                  <a:srgbClr val="2C3E50"/>
                </a:solidFill>
                <a:latin typeface="Noto Sans KR" pitchFamily="34" charset="0"/>
                <a:ea typeface="Noto Sans KR" pitchFamily="34" charset="-122"/>
                <a:cs typeface="Noto Sans KR" pitchFamily="34" charset="-120"/>
              </a:rPr>
              <a:t>“Summary of Drug Treatments”</a:t>
            </a:r>
            <a:endParaRPr lang="en-US" sz="3150" dirty="0"/>
          </a:p>
        </p:txBody>
      </p:sp>
      <p:sp>
        <p:nvSpPr>
          <p:cNvPr id="4" name="SK-9-text-3"/>
          <p:cNvSpPr/>
          <p:nvPr/>
        </p:nvSpPr>
        <p:spPr>
          <a:xfrm>
            <a:off x="895350" y="2009775"/>
            <a:ext cx="5120640" cy="344091"/>
          </a:xfrm>
          <a:prstGeom prst="rect">
            <a:avLst/>
          </a:prstGeom>
          <a:noFill/>
          <a:ln/>
        </p:spPr>
        <p:txBody>
          <a:bodyPr vert="horz" wrap="none" lIns="0" tIns="0" rIns="0" bIns="0" rtlCol="0" anchor="ctr"/>
          <a:lstStyle/>
          <a:p>
            <a:pPr marL="0" indent="0">
              <a:lnSpc>
                <a:spcPts val="2709"/>
              </a:lnSpc>
              <a:buNone/>
            </a:pPr>
            <a:r>
              <a:rPr lang="en-US" sz="2100" b="1" dirty="0">
                <a:solidFill>
                  <a:srgbClr val="2C3E50"/>
                </a:solidFill>
                <a:latin typeface="Noto Sans KR" pitchFamily="34" charset="0"/>
                <a:ea typeface="Noto Sans KR" pitchFamily="34" charset="-122"/>
                <a:cs typeface="Noto Sans KR" pitchFamily="34" charset="-120"/>
              </a:rPr>
              <a:t>Prochlorperazine</a:t>
            </a:r>
            <a:endParaRPr lang="en-US" sz="2100" dirty="0"/>
          </a:p>
        </p:txBody>
      </p:sp>
      <p:sp>
        <p:nvSpPr>
          <p:cNvPr id="5" name="SK-9-text-4"/>
          <p:cNvSpPr/>
          <p:nvPr/>
        </p:nvSpPr>
        <p:spPr>
          <a:xfrm>
            <a:off x="838200" y="3777406"/>
            <a:ext cx="3520440" cy="344091"/>
          </a:xfrm>
          <a:prstGeom prst="rect">
            <a:avLst/>
          </a:prstGeom>
          <a:noFill/>
          <a:ln/>
        </p:spPr>
        <p:txBody>
          <a:bodyPr vert="horz" wrap="none" lIns="0" tIns="0" rIns="0" bIns="0" rtlCol="0" anchor="ctr"/>
          <a:lstStyle/>
          <a:p>
            <a:pPr marL="0" indent="0">
              <a:lnSpc>
                <a:spcPts val="2709"/>
              </a:lnSpc>
              <a:buNone/>
            </a:pPr>
            <a:r>
              <a:rPr lang="en-US" sz="2100" b="1" dirty="0">
                <a:solidFill>
                  <a:srgbClr val="2C3E50"/>
                </a:solidFill>
                <a:latin typeface="Noto Sans KR" pitchFamily="34" charset="0"/>
                <a:ea typeface="Noto Sans KR" pitchFamily="34" charset="-122"/>
                <a:cs typeface="Noto Sans KR" pitchFamily="34" charset="-120"/>
              </a:rPr>
              <a:t>Cinnarizine</a:t>
            </a:r>
            <a:endParaRPr lang="en-US" sz="2100" dirty="0"/>
          </a:p>
        </p:txBody>
      </p:sp>
      <p:sp>
        <p:nvSpPr>
          <p:cNvPr id="6" name="SK-9-text-5"/>
          <p:cNvSpPr/>
          <p:nvPr/>
        </p:nvSpPr>
        <p:spPr>
          <a:xfrm>
            <a:off x="6505575" y="2009775"/>
            <a:ext cx="3520440" cy="344091"/>
          </a:xfrm>
          <a:prstGeom prst="rect">
            <a:avLst/>
          </a:prstGeom>
          <a:noFill/>
          <a:ln/>
        </p:spPr>
        <p:txBody>
          <a:bodyPr vert="horz" wrap="none" lIns="0" tIns="0" rIns="0" bIns="0" rtlCol="0" anchor="ctr"/>
          <a:lstStyle/>
          <a:p>
            <a:pPr marL="0" indent="0">
              <a:lnSpc>
                <a:spcPts val="2709"/>
              </a:lnSpc>
              <a:buNone/>
            </a:pPr>
            <a:r>
              <a:rPr lang="en-US" sz="2100" b="1" dirty="0">
                <a:solidFill>
                  <a:srgbClr val="2C3E50"/>
                </a:solidFill>
                <a:latin typeface="Noto Sans KR" pitchFamily="34" charset="0"/>
                <a:ea typeface="Noto Sans KR" pitchFamily="34" charset="-122"/>
                <a:cs typeface="Noto Sans KR" pitchFamily="34" charset="-120"/>
              </a:rPr>
              <a:t>Betahistine</a:t>
            </a:r>
            <a:endParaRPr lang="en-US" sz="2100" dirty="0"/>
          </a:p>
        </p:txBody>
      </p:sp>
      <p:sp>
        <p:nvSpPr>
          <p:cNvPr id="7" name="SK-9-text-6"/>
          <p:cNvSpPr/>
          <p:nvPr/>
        </p:nvSpPr>
        <p:spPr>
          <a:xfrm>
            <a:off x="6505575" y="3848100"/>
            <a:ext cx="2880360" cy="344091"/>
          </a:xfrm>
          <a:prstGeom prst="rect">
            <a:avLst/>
          </a:prstGeom>
          <a:noFill/>
          <a:ln/>
        </p:spPr>
        <p:txBody>
          <a:bodyPr vert="horz" wrap="none" lIns="0" tIns="0" rIns="0" bIns="0" rtlCol="0" anchor="ctr"/>
          <a:lstStyle/>
          <a:p>
            <a:pPr marL="0" indent="0">
              <a:lnSpc>
                <a:spcPts val="2709"/>
              </a:lnSpc>
              <a:buNone/>
            </a:pPr>
            <a:r>
              <a:rPr lang="en-US" sz="2100" b="1" dirty="0">
                <a:solidFill>
                  <a:srgbClr val="2C3E50"/>
                </a:solidFill>
                <a:latin typeface="Noto Sans KR" pitchFamily="34" charset="0"/>
                <a:ea typeface="Noto Sans KR" pitchFamily="34" charset="-122"/>
                <a:cs typeface="Noto Sans KR" pitchFamily="34" charset="-120"/>
              </a:rPr>
              <a:t>Cyclizine</a:t>
            </a:r>
            <a:endParaRPr lang="en-US" sz="2100" dirty="0"/>
          </a:p>
        </p:txBody>
      </p:sp>
      <p:sp>
        <p:nvSpPr>
          <p:cNvPr id="8" name="SK-9-text-7"/>
          <p:cNvSpPr/>
          <p:nvPr/>
        </p:nvSpPr>
        <p:spPr>
          <a:xfrm>
            <a:off x="590550" y="123825"/>
            <a:ext cx="7429500" cy="223838"/>
          </a:xfrm>
          <a:prstGeom prst="rect">
            <a:avLst/>
          </a:prstGeom>
          <a:noFill/>
          <a:ln/>
        </p:spPr>
        <p:txBody>
          <a:bodyPr vert="horz" wrap="none" lIns="0" tIns="0" rIns="0" bIns="0" rtlCol="0" anchor="ctr"/>
          <a:lstStyle/>
          <a:p>
            <a:pPr marL="0" indent="0">
              <a:lnSpc>
                <a:spcPts val="1763"/>
              </a:lnSpc>
              <a:buNone/>
            </a:pPr>
            <a:r>
              <a:rPr lang="en-US" sz="1875" b="1" dirty="0">
                <a:solidFill>
                  <a:srgbClr val="FFFFFF"/>
                </a:solidFill>
                <a:latin typeface="Noto Sans KR" pitchFamily="34" charset="0"/>
                <a:ea typeface="Noto Sans KR" pitchFamily="34" charset="-122"/>
                <a:cs typeface="Noto Sans KR" pitchFamily="34" charset="-120"/>
              </a:rPr>
              <a:t>BRADFORD VTS TEACHING DECK</a:t>
            </a:r>
            <a:endParaRPr lang="en-US" sz="1875" dirty="0"/>
          </a:p>
        </p:txBody>
      </p:sp>
      <p:sp>
        <p:nvSpPr>
          <p:cNvPr id="9" name="SK-9-text-8"/>
          <p:cNvSpPr/>
          <p:nvPr/>
        </p:nvSpPr>
        <p:spPr>
          <a:xfrm>
            <a:off x="879128" y="5924550"/>
            <a:ext cx="356146" cy="186928"/>
          </a:xfrm>
          <a:prstGeom prst="rect">
            <a:avLst/>
          </a:prstGeom>
          <a:noFill/>
          <a:ln/>
        </p:spPr>
        <p:txBody>
          <a:bodyPr vert="horz" wrap="none" lIns="0" tIns="0" rIns="0" bIns="0" rtlCol="0" anchor="ctr"/>
          <a:lstStyle/>
          <a:p>
            <a:pPr marL="0" indent="0" algn="ctr">
              <a:lnSpc>
                <a:spcPts val="1472"/>
              </a:lnSpc>
              <a:buNone/>
            </a:pPr>
            <a:r>
              <a:rPr lang="en-US" sz="1350" b="1" dirty="0">
                <a:solidFill>
                  <a:srgbClr val="FFFFFF"/>
                </a:solidFill>
                <a:latin typeface="Noto Sans KR" pitchFamily="34" charset="0"/>
                <a:ea typeface="Noto Sans KR" pitchFamily="34" charset="-122"/>
                <a:cs typeface="Noto Sans KR" pitchFamily="34" charset="-120"/>
              </a:rPr>
              <a:t>AKT</a:t>
            </a:r>
            <a:endParaRPr lang="en-US" sz="1350" dirty="0"/>
          </a:p>
        </p:txBody>
      </p:sp>
      <p:sp>
        <p:nvSpPr>
          <p:cNvPr id="10" name="SK-9-text-9"/>
          <p:cNvSpPr/>
          <p:nvPr/>
        </p:nvSpPr>
        <p:spPr>
          <a:xfrm>
            <a:off x="838200" y="2400300"/>
            <a:ext cx="11353800" cy="190351"/>
          </a:xfrm>
          <a:prstGeom prst="rect">
            <a:avLst/>
          </a:prstGeom>
          <a:noFill/>
          <a:ln/>
        </p:spPr>
        <p:txBody>
          <a:bodyPr vert="horz" wrap="none" lIns="0" tIns="0" rIns="0" bIns="0" rtlCol="0" anchor="ctr"/>
          <a:lstStyle/>
          <a:p>
            <a:pPr marL="0" indent="0">
              <a:lnSpc>
                <a:spcPts val="1499"/>
              </a:lnSpc>
              <a:buNone/>
            </a:pPr>
            <a:r>
              <a:rPr lang="en-US" sz="1350" dirty="0">
                <a:solidFill>
                  <a:srgbClr val="2C3E50"/>
                </a:solidFill>
                <a:latin typeface="Noto Sans KR" pitchFamily="34" charset="0"/>
                <a:ea typeface="Noto Sans KR" pitchFamily="34" charset="-122"/>
                <a:cs typeface="Noto Sans KR" pitchFamily="34" charset="-120"/>
              </a:rPr>
              <a:t>5–10 mg three times daily oral / 3 mg buccal twice daily</a:t>
            </a:r>
            <a:endParaRPr lang="en-US" sz="1350" dirty="0"/>
          </a:p>
        </p:txBody>
      </p:sp>
      <p:sp>
        <p:nvSpPr>
          <p:cNvPr id="11" name="SK-9-text-10"/>
          <p:cNvSpPr/>
          <p:nvPr/>
        </p:nvSpPr>
        <p:spPr>
          <a:xfrm>
            <a:off x="838200" y="4238625"/>
            <a:ext cx="5006340" cy="190351"/>
          </a:xfrm>
          <a:prstGeom prst="rect">
            <a:avLst/>
          </a:prstGeom>
          <a:noFill/>
          <a:ln/>
        </p:spPr>
        <p:txBody>
          <a:bodyPr vert="horz" wrap="none" lIns="0" tIns="0" rIns="0" bIns="0" rtlCol="0" anchor="ctr"/>
          <a:lstStyle/>
          <a:p>
            <a:pPr marL="0" indent="0">
              <a:lnSpc>
                <a:spcPts val="1499"/>
              </a:lnSpc>
              <a:buNone/>
            </a:pPr>
            <a:r>
              <a:rPr lang="en-US" sz="1350" dirty="0">
                <a:solidFill>
                  <a:srgbClr val="2C3E50"/>
                </a:solidFill>
                <a:latin typeface="Noto Sans KR" pitchFamily="34" charset="0"/>
                <a:ea typeface="Noto Sans KR" pitchFamily="34" charset="-122"/>
                <a:cs typeface="Noto Sans KR" pitchFamily="34" charset="-120"/>
              </a:rPr>
              <a:t>15 mg three times daily</a:t>
            </a:r>
            <a:endParaRPr lang="en-US" sz="1350" dirty="0"/>
          </a:p>
        </p:txBody>
      </p:sp>
      <p:sp>
        <p:nvSpPr>
          <p:cNvPr id="12" name="SK-9-text-11"/>
          <p:cNvSpPr/>
          <p:nvPr/>
        </p:nvSpPr>
        <p:spPr>
          <a:xfrm>
            <a:off x="6505575" y="2400300"/>
            <a:ext cx="5686425" cy="190351"/>
          </a:xfrm>
          <a:prstGeom prst="rect">
            <a:avLst/>
          </a:prstGeom>
          <a:noFill/>
          <a:ln/>
        </p:spPr>
        <p:txBody>
          <a:bodyPr vert="horz" wrap="none" lIns="0" tIns="0" rIns="0" bIns="0" rtlCol="0" anchor="ctr"/>
          <a:lstStyle/>
          <a:p>
            <a:pPr marL="0" indent="0">
              <a:lnSpc>
                <a:spcPts val="1499"/>
              </a:lnSpc>
              <a:buNone/>
            </a:pPr>
            <a:r>
              <a:rPr lang="en-US" sz="1350" dirty="0">
                <a:solidFill>
                  <a:srgbClr val="2C3E50"/>
                </a:solidFill>
                <a:latin typeface="Noto Sans KR" pitchFamily="34" charset="0"/>
                <a:ea typeface="Noto Sans KR" pitchFamily="34" charset="-122"/>
                <a:cs typeface="Noto Sans KR" pitchFamily="34" charset="-120"/>
              </a:rPr>
              <a:t>16 mg three times daily (may increase to 24 mg three times daily)</a:t>
            </a:r>
            <a:endParaRPr lang="en-US" sz="1350" dirty="0"/>
          </a:p>
        </p:txBody>
      </p:sp>
      <p:sp>
        <p:nvSpPr>
          <p:cNvPr id="13" name="SK-9-text-12"/>
          <p:cNvSpPr/>
          <p:nvPr/>
        </p:nvSpPr>
        <p:spPr>
          <a:xfrm>
            <a:off x="6505575" y="4238625"/>
            <a:ext cx="5006340" cy="190351"/>
          </a:xfrm>
          <a:prstGeom prst="rect">
            <a:avLst/>
          </a:prstGeom>
          <a:noFill/>
          <a:ln/>
        </p:spPr>
        <p:txBody>
          <a:bodyPr vert="horz" wrap="none" lIns="0" tIns="0" rIns="0" bIns="0" rtlCol="0" anchor="ctr"/>
          <a:lstStyle/>
          <a:p>
            <a:pPr marL="0" indent="0">
              <a:lnSpc>
                <a:spcPts val="1499"/>
              </a:lnSpc>
              <a:buNone/>
            </a:pPr>
            <a:r>
              <a:rPr lang="en-US" sz="1350" dirty="0">
                <a:solidFill>
                  <a:srgbClr val="2C3E50"/>
                </a:solidFill>
                <a:latin typeface="Noto Sans KR" pitchFamily="34" charset="0"/>
                <a:ea typeface="Noto Sans KR" pitchFamily="34" charset="-122"/>
                <a:cs typeface="Noto Sans KR" pitchFamily="34" charset="-120"/>
              </a:rPr>
              <a:t>50 mg three times daily</a:t>
            </a:r>
            <a:endParaRPr lang="en-US" sz="1350" dirty="0"/>
          </a:p>
        </p:txBody>
      </p:sp>
      <p:sp>
        <p:nvSpPr>
          <p:cNvPr id="14" name="SK-9-text-13"/>
          <p:cNvSpPr/>
          <p:nvPr/>
        </p:nvSpPr>
        <p:spPr>
          <a:xfrm>
            <a:off x="838200" y="4743450"/>
            <a:ext cx="5311973" cy="353616"/>
          </a:xfrm>
          <a:prstGeom prst="rect">
            <a:avLst/>
          </a:prstGeom>
          <a:noFill/>
          <a:ln/>
        </p:spPr>
        <p:txBody>
          <a:bodyPr vert="horz" wrap="none" lIns="0" tIns="0" rIns="0" bIns="0" rtlCol="0" anchor="ctr"/>
          <a:lstStyle/>
          <a:p>
            <a:pPr marL="0" indent="0">
              <a:lnSpc>
                <a:spcPts val="1392"/>
              </a:lnSpc>
              <a:buNone/>
            </a:pPr>
            <a:r>
              <a:rPr lang="en-US" sz="1200" dirty="0">
                <a:solidFill>
                  <a:srgbClr val="2C3E50"/>
                </a:solidFill>
                <a:latin typeface="Noto Sans KR" pitchFamily="34" charset="0"/>
                <a:ea typeface="Noto Sans KR" pitchFamily="34" charset="-122"/>
                <a:cs typeface="Noto Sans KR" pitchFamily="34" charset="-120"/>
              </a:rPr>
              <a:t>Short-term symptomatic relief. Antihistamine and calcium channel
blocker action.</a:t>
            </a:r>
            <a:endParaRPr lang="en-US" sz="1200" dirty="0"/>
          </a:p>
        </p:txBody>
      </p:sp>
      <p:sp>
        <p:nvSpPr>
          <p:cNvPr id="15" name="SK-9-text-14"/>
          <p:cNvSpPr/>
          <p:nvPr/>
        </p:nvSpPr>
        <p:spPr>
          <a:xfrm>
            <a:off x="838200" y="3038475"/>
            <a:ext cx="8420100" cy="194370"/>
          </a:xfrm>
          <a:prstGeom prst="rect">
            <a:avLst/>
          </a:prstGeom>
          <a:noFill/>
          <a:ln/>
        </p:spPr>
        <p:txBody>
          <a:bodyPr vert="horz" wrap="none" lIns="0" tIns="0" rIns="0" bIns="0" rtlCol="0" anchor="ctr"/>
          <a:lstStyle/>
          <a:p>
            <a:pPr marL="0" indent="0">
              <a:lnSpc>
                <a:spcPts val="1530"/>
              </a:lnSpc>
              <a:buNone/>
            </a:pPr>
            <a:r>
              <a:rPr lang="en-US" sz="1275" dirty="0">
                <a:solidFill>
                  <a:srgbClr val="2C3E50"/>
                </a:solidFill>
                <a:latin typeface="Noto Sans KR" pitchFamily="34" charset="0"/>
                <a:ea typeface="Noto Sans KR" pitchFamily="34" charset="-122"/>
                <a:cs typeface="Noto Sans KR" pitchFamily="34" charset="-120"/>
              </a:rPr>
              <a:t>Short-term use only — 3 to 5 days maximum.</a:t>
            </a:r>
            <a:endParaRPr lang="en-US" sz="1275" dirty="0"/>
          </a:p>
        </p:txBody>
      </p:sp>
      <p:sp>
        <p:nvSpPr>
          <p:cNvPr id="16" name="SK-9-text-15"/>
          <p:cNvSpPr/>
          <p:nvPr/>
        </p:nvSpPr>
        <p:spPr>
          <a:xfrm>
            <a:off x="838200" y="4057650"/>
            <a:ext cx="2526030" cy="194370"/>
          </a:xfrm>
          <a:prstGeom prst="rect">
            <a:avLst/>
          </a:prstGeom>
          <a:noFill/>
          <a:ln/>
        </p:spPr>
        <p:txBody>
          <a:bodyPr vert="horz" wrap="none" lIns="0" tIns="0" rIns="0" bIns="0" rtlCol="0" anchor="ctr"/>
          <a:lstStyle/>
          <a:p>
            <a:pPr marL="0" indent="0">
              <a:lnSpc>
                <a:spcPts val="1530"/>
              </a:lnSpc>
              <a:buNone/>
            </a:pPr>
            <a:r>
              <a:rPr lang="en-US" sz="1275" dirty="0">
                <a:solidFill>
                  <a:srgbClr val="2C3E50"/>
                </a:solidFill>
                <a:latin typeface="Noto Sans KR" pitchFamily="34" charset="0"/>
                <a:ea typeface="Noto Sans KR" pitchFamily="34" charset="-122"/>
                <a:cs typeface="Noto Sans KR" pitchFamily="34" charset="-120"/>
              </a:rPr>
              <a:t>Long-term use</a:t>
            </a:r>
            <a:endParaRPr lang="en-US" sz="1275" dirty="0"/>
          </a:p>
        </p:txBody>
      </p:sp>
      <p:sp>
        <p:nvSpPr>
          <p:cNvPr id="17" name="SK-9-text-16"/>
          <p:cNvSpPr/>
          <p:nvPr/>
        </p:nvSpPr>
        <p:spPr>
          <a:xfrm>
            <a:off x="838200" y="5248275"/>
            <a:ext cx="8961120" cy="174724"/>
          </a:xfrm>
          <a:prstGeom prst="rect">
            <a:avLst/>
          </a:prstGeom>
          <a:noFill/>
          <a:ln/>
        </p:spPr>
        <p:txBody>
          <a:bodyPr vert="horz" wrap="none" lIns="0" tIns="0" rIns="0" bIns="0" rtlCol="0" anchor="ctr"/>
          <a:lstStyle/>
          <a:p>
            <a:pPr marL="0" indent="0">
              <a:lnSpc>
                <a:spcPts val="1376"/>
              </a:lnSpc>
              <a:buNone/>
            </a:pPr>
            <a:r>
              <a:rPr lang="en-US" sz="1050" dirty="0">
                <a:solidFill>
                  <a:srgbClr val="2C3E50"/>
                </a:solidFill>
                <a:latin typeface="Noto Sans KR" pitchFamily="34" charset="0"/>
                <a:ea typeface="Noto Sans KR" pitchFamily="34" charset="-122"/>
                <a:cs typeface="Noto Sans KR" pitchFamily="34" charset="-120"/>
              </a:rPr>
              <a:t>Not first-line — use when prochlorperazine not tolerated</a:t>
            </a:r>
            <a:endParaRPr lang="en-US" sz="1050" dirty="0"/>
          </a:p>
        </p:txBody>
      </p:sp>
      <p:sp>
        <p:nvSpPr>
          <p:cNvPr id="18" name="SK-9-text-17"/>
          <p:cNvSpPr/>
          <p:nvPr/>
        </p:nvSpPr>
        <p:spPr>
          <a:xfrm>
            <a:off x="6505575" y="3038475"/>
            <a:ext cx="5686425" cy="194370"/>
          </a:xfrm>
          <a:prstGeom prst="rect">
            <a:avLst/>
          </a:prstGeom>
          <a:noFill/>
          <a:ln/>
        </p:spPr>
        <p:txBody>
          <a:bodyPr vert="horz" wrap="none" lIns="0" tIns="0" rIns="0" bIns="0" rtlCol="0" anchor="ctr"/>
          <a:lstStyle/>
          <a:p>
            <a:pPr marL="0" indent="0">
              <a:lnSpc>
                <a:spcPts val="1530"/>
              </a:lnSpc>
              <a:buNone/>
            </a:pPr>
            <a:r>
              <a:rPr lang="en-US" sz="1275" dirty="0">
                <a:solidFill>
                  <a:srgbClr val="2C3E50"/>
                </a:solidFill>
                <a:latin typeface="Noto Sans KR" pitchFamily="34" charset="0"/>
                <a:ea typeface="Noto Sans KR" pitchFamily="34" charset="-122"/>
                <a:cs typeface="Noto Sans KR" pitchFamily="34" charset="-120"/>
              </a:rPr>
              <a:t>Reduces frequency and severity of attacks in Ménière's disease.</a:t>
            </a:r>
            <a:endParaRPr lang="en-US" sz="1275" dirty="0"/>
          </a:p>
        </p:txBody>
      </p:sp>
      <p:sp>
        <p:nvSpPr>
          <p:cNvPr id="19" name="SK-9-text-18"/>
          <p:cNvSpPr/>
          <p:nvPr/>
        </p:nvSpPr>
        <p:spPr>
          <a:xfrm>
            <a:off x="6430788" y="4824710"/>
            <a:ext cx="5835997" cy="237679"/>
          </a:xfrm>
          <a:prstGeom prst="rect">
            <a:avLst/>
          </a:prstGeom>
          <a:noFill/>
          <a:ln/>
        </p:spPr>
        <p:txBody>
          <a:bodyPr vert="horz" wrap="none" lIns="0" tIns="0" rIns="0" bIns="0" rtlCol="0" anchor="ctr"/>
          <a:lstStyle/>
          <a:p>
            <a:pPr marL="0" indent="0">
              <a:lnSpc>
                <a:spcPts val="1872"/>
              </a:lnSpc>
              <a:buNone/>
            </a:pPr>
            <a:r>
              <a:rPr lang="en-US" sz="1200" dirty="0">
                <a:solidFill>
                  <a:srgbClr val="2C3E50"/>
                </a:solidFill>
                <a:latin typeface="Noto Sans KR" pitchFamily="34" charset="0"/>
                <a:ea typeface="Noto Sans KR" pitchFamily="34" charset="-122"/>
                <a:cs typeface="Noto Sans KR" pitchFamily="34" charset="-120"/>
              </a:rPr>
              <a:t>Antihistamine antiemetic. Useful when nausea is the dominant symptom.</a:t>
            </a:r>
            <a:endParaRPr lang="en-US" sz="1200" dirty="0"/>
          </a:p>
        </p:txBody>
      </p:sp>
      <p:sp>
        <p:nvSpPr>
          <p:cNvPr id="20" name="SK-9-text-19"/>
          <p:cNvSpPr/>
          <p:nvPr/>
        </p:nvSpPr>
        <p:spPr>
          <a:xfrm>
            <a:off x="6505575" y="5248275"/>
            <a:ext cx="4960620" cy="174724"/>
          </a:xfrm>
          <a:prstGeom prst="rect">
            <a:avLst/>
          </a:prstGeom>
          <a:noFill/>
          <a:ln/>
        </p:spPr>
        <p:txBody>
          <a:bodyPr vert="horz" wrap="none" lIns="0" tIns="0" rIns="0" bIns="0" rtlCol="0" anchor="ctr"/>
          <a:lstStyle/>
          <a:p>
            <a:pPr marL="0" indent="0">
              <a:lnSpc>
                <a:spcPts val="1376"/>
              </a:lnSpc>
              <a:buNone/>
            </a:pPr>
            <a:r>
              <a:rPr lang="en-US" sz="1050" dirty="0">
                <a:solidFill>
                  <a:srgbClr val="2C3E50"/>
                </a:solidFill>
                <a:latin typeface="Noto Sans KR" pitchFamily="34" charset="0"/>
                <a:ea typeface="Noto Sans KR" pitchFamily="34" charset="-122"/>
                <a:cs typeface="Noto Sans KR" pitchFamily="34" charset="-120"/>
              </a:rPr>
              <a:t>Short-term symptomatic use only</a:t>
            </a:r>
            <a:endParaRPr lang="en-US" sz="1050" dirty="0"/>
          </a:p>
        </p:txBody>
      </p:sp>
      <p:sp>
        <p:nvSpPr>
          <p:cNvPr id="21" name="SK-9-text-20"/>
          <p:cNvSpPr/>
          <p:nvPr/>
        </p:nvSpPr>
        <p:spPr>
          <a:xfrm>
            <a:off x="1381125" y="5810250"/>
            <a:ext cx="8329613" cy="476548"/>
          </a:xfrm>
          <a:prstGeom prst="rect">
            <a:avLst/>
          </a:prstGeom>
          <a:noFill/>
          <a:ln/>
        </p:spPr>
        <p:txBody>
          <a:bodyPr vert="horz" wrap="none" lIns="0" tIns="0" rIns="0" bIns="0" rtlCol="0" anchor="ctr"/>
          <a:lstStyle/>
          <a:p>
            <a:pPr marL="0" indent="0">
              <a:lnSpc>
                <a:spcPts val="1877"/>
              </a:lnSpc>
              <a:buNone/>
            </a:pPr>
            <a:r>
              <a:rPr lang="en-US" sz="1350" dirty="0">
                <a:solidFill>
                  <a:srgbClr val="2C3E50"/>
                </a:solidFill>
                <a:latin typeface="Noto Sans KR" pitchFamily="34" charset="0"/>
                <a:ea typeface="Noto Sans KR" pitchFamily="34" charset="-122"/>
                <a:cs typeface="Noto Sans KR" pitchFamily="34" charset="-120"/>
              </a:rPr>
              <a:t>AKT Pearl: Betahistine = Ménière's only. Vestibular sedatives = maximum 3–5 days.
Long-term prochlorperazine in an AKT scenario = always the WRONG answer.</a:t>
            </a:r>
            <a:endParaRPr lang="en-US" sz="1350" dirty="0"/>
          </a:p>
        </p:txBody>
      </p:sp>
      <p:sp>
        <p:nvSpPr>
          <p:cNvPr id="22" name="SK-9-text-21"/>
          <p:cNvSpPr/>
          <p:nvPr/>
        </p:nvSpPr>
        <p:spPr>
          <a:xfrm>
            <a:off x="975360" y="2694087"/>
            <a:ext cx="6880860" cy="158651"/>
          </a:xfrm>
          <a:prstGeom prst="rect">
            <a:avLst/>
          </a:prstGeom>
          <a:noFill/>
          <a:ln/>
        </p:spPr>
        <p:txBody>
          <a:bodyPr vert="horz" wrap="none" lIns="0" tIns="0" rIns="0" bIns="0" rtlCol="0" anchor="ctr"/>
          <a:lstStyle/>
          <a:p>
            <a:pPr marL="0" indent="0">
              <a:lnSpc>
                <a:spcPts val="1250"/>
              </a:lnSpc>
              <a:buNone/>
            </a:pPr>
            <a:r>
              <a:rPr lang="en-US" sz="1050" b="1" dirty="0">
                <a:solidFill>
                  <a:srgbClr val="FFFFFF"/>
                </a:solidFill>
                <a:latin typeface="Noto Sans KR" pitchFamily="34" charset="0"/>
                <a:ea typeface="Noto Sans KR" pitchFamily="34" charset="-122"/>
                <a:cs typeface="Noto Sans KR" pitchFamily="34" charset="-120"/>
              </a:rPr>
              <a:t>Acute vestibular episodes — nausea/vomiting</a:t>
            </a:r>
            <a:endParaRPr lang="en-US" sz="1050" dirty="0"/>
          </a:p>
        </p:txBody>
      </p:sp>
      <p:sp>
        <p:nvSpPr>
          <p:cNvPr id="23" name="SK-9-text-22"/>
          <p:cNvSpPr/>
          <p:nvPr/>
        </p:nvSpPr>
        <p:spPr>
          <a:xfrm>
            <a:off x="975360" y="4530625"/>
            <a:ext cx="4960620" cy="158651"/>
          </a:xfrm>
          <a:prstGeom prst="rect">
            <a:avLst/>
          </a:prstGeom>
          <a:noFill/>
          <a:ln/>
        </p:spPr>
        <p:txBody>
          <a:bodyPr vert="horz" wrap="none" lIns="0" tIns="0" rIns="0" bIns="0" rtlCol="0" anchor="ctr"/>
          <a:lstStyle/>
          <a:p>
            <a:pPr marL="0" indent="0">
              <a:lnSpc>
                <a:spcPts val="1250"/>
              </a:lnSpc>
              <a:buNone/>
            </a:pPr>
            <a:r>
              <a:rPr lang="en-US" sz="1050" b="1" dirty="0">
                <a:solidFill>
                  <a:srgbClr val="FFFFFF"/>
                </a:solidFill>
                <a:latin typeface="Noto Sans KR" pitchFamily="34" charset="0"/>
                <a:ea typeface="Noto Sans KR" pitchFamily="34" charset="-122"/>
                <a:cs typeface="Noto Sans KR" pitchFamily="34" charset="-120"/>
              </a:rPr>
              <a:t>Peripheral vestibular disorders</a:t>
            </a:r>
            <a:endParaRPr lang="en-US" sz="1050" dirty="0"/>
          </a:p>
        </p:txBody>
      </p:sp>
      <p:sp>
        <p:nvSpPr>
          <p:cNvPr id="24" name="SK-9-text-23"/>
          <p:cNvSpPr/>
          <p:nvPr/>
        </p:nvSpPr>
        <p:spPr>
          <a:xfrm>
            <a:off x="6505575" y="2705100"/>
            <a:ext cx="3520440" cy="158651"/>
          </a:xfrm>
          <a:prstGeom prst="rect">
            <a:avLst/>
          </a:prstGeom>
          <a:noFill/>
          <a:ln/>
        </p:spPr>
        <p:txBody>
          <a:bodyPr vert="horz" wrap="none" lIns="0" tIns="0" rIns="0" bIns="0" rtlCol="0" anchor="ctr"/>
          <a:lstStyle/>
          <a:p>
            <a:pPr marL="0" indent="0">
              <a:lnSpc>
                <a:spcPts val="1250"/>
              </a:lnSpc>
              <a:buNone/>
            </a:pPr>
            <a:r>
              <a:rPr lang="en-US" sz="1050" b="1" dirty="0">
                <a:solidFill>
                  <a:srgbClr val="FFFFFF"/>
                </a:solidFill>
                <a:latin typeface="Noto Sans KR" pitchFamily="34" charset="0"/>
                <a:ea typeface="Noto Sans KR" pitchFamily="34" charset="-122"/>
                <a:cs typeface="Noto Sans KR" pitchFamily="34" charset="-120"/>
              </a:rPr>
              <a:t>Ménière's disease ONLY</a:t>
            </a:r>
            <a:endParaRPr lang="en-US" sz="1050" dirty="0"/>
          </a:p>
        </p:txBody>
      </p:sp>
      <p:sp>
        <p:nvSpPr>
          <p:cNvPr id="25" name="SK-9-text-24"/>
          <p:cNvSpPr/>
          <p:nvPr/>
        </p:nvSpPr>
        <p:spPr>
          <a:xfrm>
            <a:off x="6505575" y="4514850"/>
            <a:ext cx="5120640" cy="158651"/>
          </a:xfrm>
          <a:prstGeom prst="rect">
            <a:avLst/>
          </a:prstGeom>
          <a:noFill/>
          <a:ln/>
        </p:spPr>
        <p:txBody>
          <a:bodyPr vert="horz" wrap="none" lIns="0" tIns="0" rIns="0" bIns="0" rtlCol="0" anchor="ctr"/>
          <a:lstStyle/>
          <a:p>
            <a:pPr marL="0" indent="0">
              <a:lnSpc>
                <a:spcPts val="1250"/>
              </a:lnSpc>
              <a:buNone/>
            </a:pPr>
            <a:r>
              <a:rPr lang="en-US" sz="1050" b="1" dirty="0">
                <a:solidFill>
                  <a:srgbClr val="FFFFFF"/>
                </a:solidFill>
                <a:latin typeface="Noto Sans KR" pitchFamily="34" charset="0"/>
                <a:ea typeface="Noto Sans KR" pitchFamily="34" charset="-122"/>
                <a:cs typeface="Noto Sans KR" pitchFamily="34" charset="-120"/>
              </a:rPr>
              <a:t>Nausea and vomiting with vertigo</a:t>
            </a:r>
            <a:endParaRPr lang="en-US" sz="1050" dirty="0"/>
          </a:p>
        </p:txBody>
      </p:sp>
      <p:sp>
        <p:nvSpPr>
          <p:cNvPr id="26" name="SK-9-text-25"/>
          <p:cNvSpPr/>
          <p:nvPr/>
        </p:nvSpPr>
        <p:spPr>
          <a:xfrm>
            <a:off x="590550" y="6610350"/>
            <a:ext cx="3840480" cy="181421"/>
          </a:xfrm>
          <a:prstGeom prst="rect">
            <a:avLst/>
          </a:prstGeom>
          <a:noFill/>
          <a:ln/>
        </p:spPr>
        <p:txBody>
          <a:bodyPr vert="horz" wrap="none" lIns="0" tIns="0" rIns="0" bIns="0" rtlCol="0" anchor="ctr"/>
          <a:lstStyle/>
          <a:p>
            <a:pPr marL="0" indent="0">
              <a:lnSpc>
                <a:spcPts val="1428"/>
              </a:lnSpc>
              <a:buNone/>
            </a:pPr>
            <a:r>
              <a:rPr lang="en-US" sz="1200" dirty="0">
                <a:solidFill>
                  <a:srgbClr val="F77F00"/>
                </a:solidFill>
                <a:latin typeface="Noto Sans KR" pitchFamily="34" charset="0"/>
                <a:ea typeface="Noto Sans KR" pitchFamily="34" charset="-122"/>
                <a:cs typeface="Noto Sans KR" pitchFamily="34" charset="-120"/>
              </a:rPr>
              <a:t>www.bradfordvts.co.uk</a:t>
            </a:r>
            <a:endParaRPr lang="en-US" sz="1200" dirty="0"/>
          </a:p>
        </p:txBody>
      </p:sp>
      <p:sp>
        <p:nvSpPr>
          <p:cNvPr id="27" name="SK-9-text-26"/>
          <p:cNvSpPr/>
          <p:nvPr/>
        </p:nvSpPr>
        <p:spPr>
          <a:xfrm>
            <a:off x="11334750" y="6610350"/>
            <a:ext cx="471488" cy="181421"/>
          </a:xfrm>
          <a:prstGeom prst="rect">
            <a:avLst/>
          </a:prstGeom>
          <a:noFill/>
          <a:ln/>
        </p:spPr>
        <p:txBody>
          <a:bodyPr vert="horz" wrap="none" lIns="0" tIns="0" rIns="0" bIns="0" rtlCol="0" anchor="ctr"/>
          <a:lstStyle/>
          <a:p>
            <a:pPr marL="0" indent="0" algn="r">
              <a:lnSpc>
                <a:spcPts val="1428"/>
              </a:lnSpc>
              <a:buNone/>
            </a:pPr>
            <a:r>
              <a:rPr lang="en-US" sz="1200" dirty="0">
                <a:solidFill>
                  <a:srgbClr val="2C3E50"/>
                </a:solidFill>
                <a:latin typeface="Noto Sans KR" pitchFamily="34" charset="0"/>
                <a:ea typeface="Noto Sans KR" pitchFamily="34" charset="-122"/>
                <a:cs typeface="Noto Sans KR" pitchFamily="34" charset="-120"/>
              </a:rPr>
              <a:t>9 / 14</a:t>
            </a:r>
            <a:endParaRPr lang="en-US" sz="1200" dirty="0"/>
          </a:p>
        </p:txBody>
      </p:sp>
      <p:sp>
        <p:nvSpPr>
          <p:cNvPr id="28" name="SK-9-text-27"/>
          <p:cNvSpPr/>
          <p:nvPr/>
        </p:nvSpPr>
        <p:spPr>
          <a:xfrm>
            <a:off x="6356003" y="3343275"/>
            <a:ext cx="5835997" cy="168027"/>
          </a:xfrm>
          <a:prstGeom prst="rect">
            <a:avLst/>
          </a:prstGeom>
          <a:noFill/>
          <a:ln/>
        </p:spPr>
        <p:txBody>
          <a:bodyPr vert="horz" wrap="none" lIns="0" tIns="0" rIns="0" bIns="0" rtlCol="0" anchor="ctr"/>
          <a:lstStyle/>
          <a:p>
            <a:pPr marL="0" indent="0">
              <a:lnSpc>
                <a:spcPts val="1323"/>
              </a:lnSpc>
              <a:buNone/>
            </a:pPr>
            <a:r>
              <a:rPr lang="en-US" sz="1050" dirty="0">
                <a:solidFill>
                  <a:srgbClr val="2C3E50"/>
                </a:solidFill>
                <a:latin typeface="Noto Sans KR" pitchFamily="34" charset="0"/>
                <a:ea typeface="Noto Sans KR" pitchFamily="34" charset="-122"/>
                <a:cs typeface="Noto Sans KR" pitchFamily="34" charset="-120"/>
              </a:rPr>
              <a:t>❌ NOT indicated for BPPV, vestibular neuritis, or non-specific tinnitus — NICE CKS</a:t>
            </a:r>
            <a:endParaRPr lang="en-US" sz="1050" dirty="0"/>
          </a:p>
        </p:txBody>
      </p:sp>
      <p:sp>
        <p:nvSpPr>
          <p:cNvPr id="29" name="SK-9-text-28"/>
          <p:cNvSpPr/>
          <p:nvPr/>
        </p:nvSpPr>
        <p:spPr>
          <a:xfrm>
            <a:off x="838200" y="3343275"/>
            <a:ext cx="11353800" cy="168027"/>
          </a:xfrm>
          <a:prstGeom prst="rect">
            <a:avLst/>
          </a:prstGeom>
          <a:noFill/>
          <a:ln/>
        </p:spPr>
        <p:txBody>
          <a:bodyPr vert="horz" wrap="none" lIns="0" tIns="0" rIns="0" bIns="0" rtlCol="0" anchor="ctr"/>
          <a:lstStyle/>
          <a:p>
            <a:pPr marL="0" indent="0">
              <a:lnSpc>
                <a:spcPts val="1323"/>
              </a:lnSpc>
              <a:buNone/>
            </a:pPr>
            <a:r>
              <a:rPr lang="en-US" sz="1050" dirty="0">
                <a:solidFill>
                  <a:srgbClr val="2C3E50"/>
                </a:solidFill>
                <a:latin typeface="Noto Sans KR" pitchFamily="34" charset="0"/>
                <a:ea typeface="Noto Sans KR" pitchFamily="34" charset="-122"/>
                <a:cs typeface="Noto Sans KR" pitchFamily="34" charset="-120"/>
              </a:rPr>
              <a:t>⚠️ Long-term use delays central vestibular compensation — avoid prolonged prescribing</a:t>
            </a:r>
            <a:endParaRPr lang="en-US" sz="1050" dirty="0"/>
          </a:p>
        </p:txBody>
      </p:sp>
      <p:sp>
        <p:nvSpPr>
          <p:cNvPr id="30" name="SK-9-text-29"/>
          <p:cNvSpPr/>
          <p:nvPr/>
        </p:nvSpPr>
        <p:spPr>
          <a:xfrm>
            <a:off x="590550" y="1495425"/>
            <a:ext cx="10744200" cy="283815"/>
          </a:xfrm>
          <a:prstGeom prst="rect">
            <a:avLst/>
          </a:prstGeom>
          <a:noFill/>
          <a:ln/>
        </p:spPr>
        <p:txBody>
          <a:bodyPr vert="horz" wrap="none" lIns="0" tIns="0" rIns="0" bIns="0" rtlCol="0" anchor="ctr"/>
          <a:lstStyle/>
          <a:p>
            <a:pPr marL="0" indent="0">
              <a:lnSpc>
                <a:spcPts val="2235"/>
              </a:lnSpc>
              <a:buNone/>
            </a:pPr>
            <a:r>
              <a:rPr lang="en-US" sz="1500" dirty="0">
                <a:solidFill>
                  <a:srgbClr val="787878"/>
                </a:solidFill>
                <a:latin typeface="Noto Sans KR" pitchFamily="34" charset="0"/>
                <a:ea typeface="Noto Sans KR" pitchFamily="34" charset="-122"/>
                <a:cs typeface="Noto Sans KR" pitchFamily="34" charset="-120"/>
              </a:rPr>
              <a:t>Pharmacological options — know your indications</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TotalTime>
  <Words>2896</Words>
  <Application>Microsoft Office PowerPoint</Application>
  <PresentationFormat>Widescreen</PresentationFormat>
  <Paragraphs>319</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Roboto-Regular</vt:lpstr>
      <vt:lpstr>ArialMT</vt:lpstr>
      <vt:lpstr>Noto Sans KR</vt:lpstr>
      <vt:lpstr>Montserrat</vt:lpstr>
      <vt:lpstr>OpenSans-Bold</vt:lpstr>
      <vt:lpstr>Arial-BoldMT</vt: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2026-05-08T20:18:22Z</dcterms:created>
  <dcterms:modified xsi:type="dcterms:W3CDTF">2026-05-15T17:58:19Z</dcterms:modified>
</cp:coreProperties>
</file>