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551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21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21.png"/><Relationship Id="rId9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21.png"/><Relationship Id="rId9" Type="http://schemas.openxmlformats.org/officeDocument/2006/relationships/image" Target="../media/image1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image" Target="../media/image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21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3" Type="http://schemas.openxmlformats.org/officeDocument/2006/relationships/image" Target="../media/image1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0" Type="http://schemas.openxmlformats.org/officeDocument/2006/relationships/image" Target="../media/image170.png"/><Relationship Id="rId4" Type="http://schemas.openxmlformats.org/officeDocument/2006/relationships/image" Target="../media/image21.png"/><Relationship Id="rId9" Type="http://schemas.openxmlformats.org/officeDocument/2006/relationships/image" Target="../media/image1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0" Type="http://schemas.openxmlformats.org/officeDocument/2006/relationships/image" Target="../media/image179.png"/><Relationship Id="rId4" Type="http://schemas.openxmlformats.org/officeDocument/2006/relationships/image" Target="../media/image21.png"/><Relationship Id="rId9" Type="http://schemas.openxmlformats.org/officeDocument/2006/relationships/image" Target="../media/image178.png"/><Relationship Id="rId14" Type="http://schemas.openxmlformats.org/officeDocument/2006/relationships/image" Target="../media/image18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1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21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21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1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21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1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21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21.png"/><Relationship Id="rId9" Type="http://schemas.openxmlformats.org/officeDocument/2006/relationships/image" Target="../media/image10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21.png"/><Relationship Id="rId9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20" y="1104900"/>
            <a:ext cx="762000" cy="1143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20" y="3596580"/>
            <a:ext cx="5352455" cy="1280071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9774" y="342900"/>
            <a:ext cx="5536406" cy="6172200"/>
          </a:xfrm>
          <a:prstGeom prst="rect">
            <a:avLst/>
          </a:prstGeom>
        </p:spPr>
      </p:pic>
      <p:sp>
        <p:nvSpPr>
          <p:cNvPr id="6" name="SK-1-text-5"/>
          <p:cNvSpPr/>
          <p:nvPr/>
        </p:nvSpPr>
        <p:spPr>
          <a:xfrm>
            <a:off x="556320" y="1447800"/>
            <a:ext cx="5352455" cy="1215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2D2D2D"/>
                </a:solidFill>
              </a:rPr>
              <a:t>Gastroenterology in General Practice</a:t>
            </a:r>
            <a:endParaRPr lang="en-US" sz="4350" dirty="0"/>
          </a:p>
        </p:txBody>
      </p:sp>
      <p:sp>
        <p:nvSpPr>
          <p:cNvPr id="7" name="SK-1-text-6"/>
          <p:cNvSpPr/>
          <p:nvPr/>
        </p:nvSpPr>
        <p:spPr>
          <a:xfrm>
            <a:off x="556320" y="581025"/>
            <a:ext cx="5345907" cy="40005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chemeClr val="bg1"/>
                </a:solidFill>
              </a:rPr>
              <a:t>BRADFORD VTS TEACHING DECK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8" name="SK-1-text-7"/>
          <p:cNvSpPr/>
          <p:nvPr/>
        </p:nvSpPr>
        <p:spPr>
          <a:xfrm>
            <a:off x="784920" y="3863280"/>
            <a:ext cx="53492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4A4A"/>
                </a:solidFill>
              </a:rPr>
              <a:t>Clinical Standards Update:</a:t>
            </a:r>
            <a:endParaRPr lang="en-US" sz="1350" dirty="0"/>
          </a:p>
        </p:txBody>
      </p:sp>
      <p:sp>
        <p:nvSpPr>
          <p:cNvPr id="9" name="SK-1-text-8"/>
          <p:cNvSpPr/>
          <p:nvPr/>
        </p:nvSpPr>
        <p:spPr>
          <a:xfrm>
            <a:off x="784920" y="4099471"/>
            <a:ext cx="77495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4A4A"/>
                </a:solidFill>
              </a:rPr>
              <a:t>NICE CG184 (Dyspepsia/GORD, 2024)</a:t>
            </a:r>
            <a:endParaRPr lang="en-US" sz="1350" dirty="0"/>
          </a:p>
        </p:txBody>
      </p:sp>
      <p:sp>
        <p:nvSpPr>
          <p:cNvPr id="10" name="SK-1-text-9"/>
          <p:cNvSpPr/>
          <p:nvPr/>
        </p:nvSpPr>
        <p:spPr>
          <a:xfrm>
            <a:off x="784920" y="4373761"/>
            <a:ext cx="78181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4A4A"/>
                </a:solidFill>
              </a:rPr>
              <a:t>NICE NG12 (Suspected Cancer, 2026)</a:t>
            </a:r>
            <a:endParaRPr lang="en-US" sz="1350" dirty="0"/>
          </a:p>
        </p:txBody>
      </p:sp>
      <p:sp>
        <p:nvSpPr>
          <p:cNvPr id="11" name="SK-1-text-10"/>
          <p:cNvSpPr/>
          <p:nvPr/>
        </p:nvSpPr>
        <p:spPr>
          <a:xfrm>
            <a:off x="556320" y="5524351"/>
            <a:ext cx="8168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88888"/>
                </a:solidFill>
              </a:rPr>
              <a:t>www.bradfordvts.co.uk  |  May 2026 Session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6903690" cy="473779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405830"/>
            <a:ext cx="238125" cy="1905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796355"/>
            <a:ext cx="190500" cy="15686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123926"/>
            <a:ext cx="190500" cy="15686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2451497"/>
            <a:ext cx="190500" cy="15686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779068"/>
            <a:ext cx="190500" cy="15686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3106638"/>
            <a:ext cx="190500" cy="15686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3434209"/>
            <a:ext cx="190500" cy="15686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0890" y="1129605"/>
            <a:ext cx="4602510" cy="2273647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8551" y="1509117"/>
            <a:ext cx="238125" cy="1905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0890" y="3593753"/>
            <a:ext cx="4602510" cy="2273647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89490" y="3869978"/>
            <a:ext cx="238125" cy="1905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9490" y="4260503"/>
            <a:ext cx="190500" cy="15686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9490" y="4588073"/>
            <a:ext cx="190500" cy="156865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8600" y="6096000"/>
            <a:ext cx="11734800" cy="53340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200" y="6248400"/>
            <a:ext cx="285750" cy="228600"/>
          </a:xfrm>
          <a:prstGeom prst="rect">
            <a:avLst/>
          </a:prstGeom>
        </p:spPr>
      </p:pic>
      <p:sp>
        <p:nvSpPr>
          <p:cNvPr id="21" name="SK-10-text-20"/>
          <p:cNvSpPr/>
          <p:nvPr/>
        </p:nvSpPr>
        <p:spPr>
          <a:xfrm>
            <a:off x="266700" y="438150"/>
            <a:ext cx="11925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FIT Testing and Colorectal Cancer Referral</a:t>
            </a:r>
            <a:endParaRPr lang="en-US" sz="1950" dirty="0"/>
          </a:p>
        </p:txBody>
      </p:sp>
      <p:sp>
        <p:nvSpPr>
          <p:cNvPr id="22" name="SK-10-text-21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3" name="SK-10-text-22"/>
          <p:cNvSpPr/>
          <p:nvPr/>
        </p:nvSpPr>
        <p:spPr>
          <a:xfrm>
            <a:off x="790575" y="1358205"/>
            <a:ext cx="644649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Offer FIT to Adults with:</a:t>
            </a:r>
            <a:endParaRPr lang="en-US" sz="1500" dirty="0"/>
          </a:p>
        </p:txBody>
      </p:sp>
      <p:sp>
        <p:nvSpPr>
          <p:cNvPr id="24" name="SK-10-text-23"/>
          <p:cNvSpPr/>
          <p:nvPr/>
        </p:nvSpPr>
        <p:spPr>
          <a:xfrm>
            <a:off x="762000" y="1796355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General:</a:t>
            </a:r>
            <a:r>
              <a:rPr lang="en-US" sz="1200" dirty="0">
                <a:solidFill>
                  <a:srgbClr val="4A4A4A"/>
                </a:solidFill>
              </a:rPr>
              <a:t> Abdominal mass, change in bowel habit, or iron-deficiency anaemia.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762000" y="2123926"/>
            <a:ext cx="9387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Age ≥40:</a:t>
            </a:r>
            <a:r>
              <a:rPr lang="en-US" sz="1200" dirty="0">
                <a:solidFill>
                  <a:srgbClr val="4A4A4A"/>
                </a:solidFill>
              </a:rPr>
              <a:t> Unexplained weight loss </a:t>
            </a:r>
            <a:r>
              <a:rPr lang="en-US" sz="1200" b="1" dirty="0">
                <a:solidFill>
                  <a:srgbClr val="F58220"/>
                </a:solidFill>
                <a:highlight>
                  <a:srgbClr val="F58220"/>
                </a:highlight>
              </a:rPr>
              <a:t>+</a:t>
            </a:r>
            <a:r>
              <a:rPr lang="en-US" sz="1200" dirty="0">
                <a:solidFill>
                  <a:srgbClr val="4A4A4A"/>
                </a:solidFill>
              </a:rPr>
              <a:t> abdominal pain.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762000" y="2451497"/>
            <a:ext cx="10668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Age &lt;50:</a:t>
            </a:r>
            <a:r>
              <a:rPr lang="en-US" sz="1200" dirty="0">
                <a:solidFill>
                  <a:srgbClr val="4A4A4A"/>
                </a:solidFill>
              </a:rPr>
              <a:t> Rectal bleeding </a:t>
            </a:r>
            <a:r>
              <a:rPr lang="en-US" sz="1200" b="1" dirty="0">
                <a:solidFill>
                  <a:srgbClr val="F58220"/>
                </a:solidFill>
                <a:highlight>
                  <a:srgbClr val="F58220"/>
                </a:highlight>
              </a:rPr>
              <a:t>+</a:t>
            </a:r>
            <a:r>
              <a:rPr lang="en-US" sz="1200" dirty="0">
                <a:solidFill>
                  <a:srgbClr val="4A4A4A"/>
                </a:solidFill>
              </a:rPr>
              <a:t> abdominal pain or weight loss.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762000" y="2779068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Age ≥50:</a:t>
            </a:r>
            <a:r>
              <a:rPr lang="en-US" sz="1200" dirty="0">
                <a:solidFill>
                  <a:srgbClr val="4A4A4A"/>
                </a:solidFill>
              </a:rPr>
              <a:t> Rectal bleeding, abdominal pain, or weight loss (unexplained).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762000" y="3106638"/>
            <a:ext cx="9022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Age ≥60:</a:t>
            </a:r>
            <a:r>
              <a:rPr lang="en-US" sz="1200" dirty="0">
                <a:solidFill>
                  <a:srgbClr val="4A4A4A"/>
                </a:solidFill>
              </a:rPr>
              <a:t> Anaemia (even without iron deficiency).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762000" y="3434209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Screening:</a:t>
            </a:r>
            <a:r>
              <a:rPr lang="en-US" sz="1200" dirty="0">
                <a:solidFill>
                  <a:srgbClr val="4A4A4A"/>
                </a:solidFill>
              </a:rPr>
              <a:t> Offer even if previous NHS screening FIT was negative.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8981926" y="1461492"/>
            <a:ext cx="16938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Referral Threshold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9218861" y="1890117"/>
            <a:ext cx="8865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58220"/>
                </a:solidFill>
              </a:rPr>
              <a:t>≥ 10</a:t>
            </a:r>
            <a:endParaRPr lang="en-US" sz="3600" dirty="0"/>
          </a:p>
        </p:txBody>
      </p:sp>
      <p:sp>
        <p:nvSpPr>
          <p:cNvPr id="32" name="SK-10-text-31"/>
          <p:cNvSpPr/>
          <p:nvPr/>
        </p:nvSpPr>
        <p:spPr>
          <a:xfrm>
            <a:off x="9052173" y="2442567"/>
            <a:ext cx="121979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μg Hb/g faeces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8375154" y="2842617"/>
            <a:ext cx="257383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URGENT 2-WEEK WAIT REFERRAL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7922865" y="3822353"/>
            <a:ext cx="426913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71C1C"/>
                </a:solidFill>
              </a:rPr>
              <a:t>Direct Referral (No FIT)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7894290" y="4260503"/>
            <a:ext cx="2011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B71C1C"/>
                </a:solidFill>
              </a:rPr>
              <a:t>Rectal mass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7894290" y="4588073"/>
            <a:ext cx="429771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B71C1C"/>
                </a:solidFill>
              </a:rPr>
              <a:t>Unexplained anal mass or ulceration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885825" y="6248400"/>
            <a:ext cx="11306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58220"/>
                </a:solidFill>
              </a:rPr>
              <a:t>Safety Netting:</a:t>
            </a:r>
            <a:r>
              <a:rPr lang="en-US" sz="1200" dirty="0">
                <a:solidFill>
                  <a:srgbClr val="FFFFFF"/>
                </a:solidFill>
              </a:rPr>
              <a:t> If FIT &lt; 10 μg/g, normal examination, and normal FBC, the risk of CRC is </a:t>
            </a:r>
            <a:r>
              <a:rPr lang="en-US" sz="1200" b="1" dirty="0">
                <a:solidFill>
                  <a:srgbClr val="FFFFFF"/>
                </a:solidFill>
              </a:rPr>
              <a:t>&lt; 0.1%</a:t>
            </a:r>
            <a:r>
              <a:rPr lang="en-US" sz="1200" dirty="0">
                <a:solidFill>
                  <a:srgbClr val="FFFFFF"/>
                </a:solidFill>
              </a:rPr>
              <a:t>.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8908405" y="6269831"/>
            <a:ext cx="282639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>
                    <a:alpha val="90000"/>
                  </a:srgbClr>
                </a:solidFill>
              </a:rPr>
              <a:t>NICE NG12 (2023 Update) | 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9605"/>
            <a:ext cx="3657600" cy="25241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21606"/>
            <a:ext cx="285750" cy="2286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29730"/>
            <a:ext cx="190500" cy="1524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453580"/>
            <a:ext cx="190500" cy="1524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777430"/>
            <a:ext cx="1905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101280"/>
            <a:ext cx="190500" cy="1524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1129605"/>
            <a:ext cx="3657600" cy="252412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1421606"/>
            <a:ext cx="285750" cy="2286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129730"/>
            <a:ext cx="190500" cy="1524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453580"/>
            <a:ext cx="190500" cy="1524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777430"/>
            <a:ext cx="190500" cy="1524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3101280"/>
            <a:ext cx="190500" cy="1524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1129605"/>
            <a:ext cx="3657600" cy="25241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1421606"/>
            <a:ext cx="285750" cy="2286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129730"/>
            <a:ext cx="190500" cy="1524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453580"/>
            <a:ext cx="190500" cy="15240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777430"/>
            <a:ext cx="190500" cy="15240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3101280"/>
            <a:ext cx="190500" cy="15240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82330"/>
            <a:ext cx="11430000" cy="1441847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96680"/>
            <a:ext cx="571500" cy="45720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9700" y="4779466"/>
            <a:ext cx="7459861" cy="316111"/>
          </a:xfrm>
          <a:prstGeom prst="rect">
            <a:avLst/>
          </a:prstGeom>
        </p:spPr>
      </p:pic>
      <p:sp>
        <p:nvSpPr>
          <p:cNvPr id="25" name="SK-11-text-24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Jaundice: Classification and Referral</a:t>
            </a:r>
            <a:endParaRPr lang="en-US" sz="1950" dirty="0"/>
          </a:p>
        </p:txBody>
      </p:sp>
      <p:sp>
        <p:nvSpPr>
          <p:cNvPr id="26" name="SK-11-text-25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7" name="SK-11-text-26"/>
          <p:cNvSpPr/>
          <p:nvPr/>
        </p:nvSpPr>
        <p:spPr>
          <a:xfrm>
            <a:off x="1009650" y="1386780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Pre-hepatic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609600" y="1853505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MECHANISM: HAEMOLYSIS</a:t>
            </a:r>
            <a:endParaRPr lang="en-US" sz="1050" dirty="0"/>
          </a:p>
        </p:txBody>
      </p:sp>
      <p:sp>
        <p:nvSpPr>
          <p:cNvPr id="29" name="SK-11-text-28"/>
          <p:cNvSpPr/>
          <p:nvPr/>
        </p:nvSpPr>
        <p:spPr>
          <a:xfrm>
            <a:off x="895350" y="2129730"/>
            <a:ext cx="5852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Unconjugated</a:t>
            </a:r>
            <a:r>
              <a:rPr lang="en-US" sz="1200" dirty="0">
                <a:solidFill>
                  <a:srgbClr val="2D2D2D"/>
                </a:solidFill>
              </a:rPr>
              <a:t> hyperbilirubinaemia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895350" y="2453580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Haemolytic anaemia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895350" y="2777430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Sickle cell disease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895350" y="3101280"/>
            <a:ext cx="2865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G6PD deficiency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4895850" y="1386780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Hepatocellular</a:t>
            </a:r>
            <a:endParaRPr lang="en-US" sz="1500" dirty="0"/>
          </a:p>
        </p:txBody>
      </p:sp>
      <p:sp>
        <p:nvSpPr>
          <p:cNvPr id="34" name="SK-11-text-33"/>
          <p:cNvSpPr/>
          <p:nvPr/>
        </p:nvSpPr>
        <p:spPr>
          <a:xfrm>
            <a:off x="4495800" y="1853505"/>
            <a:ext cx="3680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MECHANISM: LIVER DAMAGE</a:t>
            </a:r>
            <a:endParaRPr lang="en-US" sz="1050" dirty="0"/>
          </a:p>
        </p:txBody>
      </p:sp>
      <p:sp>
        <p:nvSpPr>
          <p:cNvPr id="35" name="SK-11-text-34"/>
          <p:cNvSpPr/>
          <p:nvPr/>
        </p:nvSpPr>
        <p:spPr>
          <a:xfrm>
            <a:off x="4781550" y="2129730"/>
            <a:ext cx="6035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Mixed</a:t>
            </a:r>
            <a:r>
              <a:rPr lang="en-US" sz="1200" dirty="0">
                <a:solidFill>
                  <a:srgbClr val="2D2D2D"/>
                </a:solidFill>
              </a:rPr>
              <a:t> (Conjugated + Unconjugated)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4781550" y="2453580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Viral Hepatitis (A, B, C, E)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4781550" y="2777430"/>
            <a:ext cx="6035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Alcoholic hepatitis or NAFLD/NASH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4781550" y="3101280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Drug-induced (Fluclox, Co-amoxiclav)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8782050" y="1386780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Obstructive</a:t>
            </a:r>
            <a:endParaRPr lang="en-US" sz="1500" dirty="0"/>
          </a:p>
        </p:txBody>
      </p:sp>
      <p:sp>
        <p:nvSpPr>
          <p:cNvPr id="40" name="SK-11-text-39"/>
          <p:cNvSpPr/>
          <p:nvPr/>
        </p:nvSpPr>
        <p:spPr>
          <a:xfrm>
            <a:off x="8382000" y="1853505"/>
            <a:ext cx="381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MECHANISM: BILIARY BLOCKAGE</a:t>
            </a:r>
            <a:endParaRPr lang="en-US" sz="1050" dirty="0"/>
          </a:p>
        </p:txBody>
      </p:sp>
      <p:sp>
        <p:nvSpPr>
          <p:cNvPr id="41" name="SK-11-text-40"/>
          <p:cNvSpPr/>
          <p:nvPr/>
        </p:nvSpPr>
        <p:spPr>
          <a:xfrm>
            <a:off x="8667750" y="2129730"/>
            <a:ext cx="3524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Conjugated</a:t>
            </a:r>
            <a:r>
              <a:rPr lang="en-US" sz="1200" dirty="0">
                <a:solidFill>
                  <a:srgbClr val="2D2D2D"/>
                </a:solidFill>
              </a:rPr>
              <a:t>; pale stools / dark urine / itch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8667750" y="2453580"/>
            <a:ext cx="3524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Gallstones (Choledocholithiasis)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8667750" y="2777430"/>
            <a:ext cx="3524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Pancreatic cancer (Head of pancreas)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8667750" y="3101280"/>
            <a:ext cx="3524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Cholangiocarcinoma / Strictures</a:t>
            </a:r>
            <a:endParaRPr lang="en-US" sz="1200" dirty="0"/>
          </a:p>
        </p:txBody>
      </p:sp>
      <p:sp>
        <p:nvSpPr>
          <p:cNvPr id="45" name="SK-11-text-44"/>
          <p:cNvSpPr/>
          <p:nvPr/>
        </p:nvSpPr>
        <p:spPr>
          <a:xfrm>
            <a:off x="1409700" y="4110930"/>
            <a:ext cx="103098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URGENT 2-WEEK WAIT REFERRAL (NICE NG12)</a:t>
            </a:r>
            <a:endParaRPr lang="en-US" sz="1650" dirty="0"/>
          </a:p>
        </p:txBody>
      </p:sp>
      <p:sp>
        <p:nvSpPr>
          <p:cNvPr id="46" name="SK-11-text-45"/>
          <p:cNvSpPr/>
          <p:nvPr/>
        </p:nvSpPr>
        <p:spPr>
          <a:xfrm>
            <a:off x="1409700" y="4463355"/>
            <a:ext cx="10172700" cy="632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Refer using the 2WW suspected cancer pathway if age </a:t>
            </a:r>
            <a:r>
              <a:rPr lang="en-US" sz="1350" b="1" dirty="0">
                <a:solidFill>
                  <a:srgbClr val="FFFFFF"/>
                </a:solidFill>
              </a:rPr>
              <a:t>≥ 40 years</a:t>
            </a:r>
            <a:r>
              <a:rPr lang="en-US" sz="1350" dirty="0">
                <a:solidFill>
                  <a:srgbClr val="FFFFFF"/>
                </a:solidFill>
              </a:rPr>
              <a:t> with jaundice and no obvious cause.
</a:t>
            </a:r>
            <a:r>
              <a:rPr lang="en-US" sz="1350" b="1" dirty="0">
                <a:solidFill>
                  <a:srgbClr val="FFFFFF"/>
                </a:solidFill>
              </a:rPr>
              <a:t>Classic Triad: Painless Jaundice + Weight Loss + Age ≥ 40 → Suspect Pancreatic Cancer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5772150" cy="265464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13" y="1669405"/>
            <a:ext cx="238125" cy="1905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525464"/>
            <a:ext cx="5467350" cy="773311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649289"/>
            <a:ext cx="142875" cy="1143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129605"/>
            <a:ext cx="5772150" cy="265464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7463" y="1669405"/>
            <a:ext cx="238125" cy="1905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650" y="2525464"/>
            <a:ext cx="5467350" cy="77331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2649289"/>
            <a:ext cx="142875" cy="1143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600" y="3974753"/>
            <a:ext cx="5772150" cy="2654647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4813" y="4514552"/>
            <a:ext cx="238125" cy="1905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370612"/>
            <a:ext cx="5467350" cy="773311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5494437"/>
            <a:ext cx="142875" cy="1143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3974753"/>
            <a:ext cx="5772150" cy="2654647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7463" y="4514552"/>
            <a:ext cx="238125" cy="1905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650" y="5370612"/>
            <a:ext cx="5467350" cy="773311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5494437"/>
            <a:ext cx="142875" cy="114300"/>
          </a:xfrm>
          <a:prstGeom prst="rect">
            <a:avLst/>
          </a:prstGeom>
        </p:spPr>
      </p:pic>
      <p:sp>
        <p:nvSpPr>
          <p:cNvPr id="21" name="SK-12-text-20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GI Cancer Overview: 2WW Pathways</a:t>
            </a:r>
            <a:endParaRPr lang="en-US" sz="1950" dirty="0"/>
          </a:p>
        </p:txBody>
      </p:sp>
      <p:sp>
        <p:nvSpPr>
          <p:cNvPr id="22" name="SK-12-text-21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3" name="SK-12-text-22"/>
          <p:cNvSpPr/>
          <p:nvPr/>
        </p:nvSpPr>
        <p:spPr>
          <a:xfrm>
            <a:off x="781050" y="1614934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Oesophageal Cancer</a:t>
            </a:r>
            <a:endParaRPr lang="en-US" sz="1500" dirty="0"/>
          </a:p>
        </p:txBody>
      </p:sp>
      <p:sp>
        <p:nvSpPr>
          <p:cNvPr id="24" name="SK-12-text-23"/>
          <p:cNvSpPr/>
          <p:nvPr/>
        </p:nvSpPr>
        <p:spPr>
          <a:xfrm>
            <a:off x="381000" y="2014984"/>
            <a:ext cx="5467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</a:rPr>
              <a:t>KEY RISK FACTORS</a:t>
            </a:r>
            <a:endParaRPr lang="en-US" sz="900" dirty="0"/>
          </a:p>
        </p:txBody>
      </p:sp>
      <p:sp>
        <p:nvSpPr>
          <p:cNvPr id="25" name="SK-12-text-24"/>
          <p:cNvSpPr/>
          <p:nvPr/>
        </p:nvSpPr>
        <p:spPr>
          <a:xfrm>
            <a:off x="381000" y="2224534"/>
            <a:ext cx="118110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Chronic GORD, Barrett's Oesophagus, Obesity, Smoking, High Alcohol Intake.</a:t>
            </a:r>
            <a:endParaRPr lang="en-US" sz="1050" dirty="0"/>
          </a:p>
        </p:txBody>
      </p:sp>
      <p:sp>
        <p:nvSpPr>
          <p:cNvPr id="26" name="SK-12-text-25"/>
          <p:cNvSpPr/>
          <p:nvPr/>
        </p:nvSpPr>
        <p:spPr>
          <a:xfrm>
            <a:off x="676275" y="2620714"/>
            <a:ext cx="5276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71C1C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27" name="SK-12-text-26"/>
          <p:cNvSpPr/>
          <p:nvPr/>
        </p:nvSpPr>
        <p:spPr>
          <a:xfrm>
            <a:off x="476250" y="2830264"/>
            <a:ext cx="527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• </a:t>
            </a:r>
            <a:r>
              <a:rPr lang="en-US" sz="1050" b="1" u="sng" dirty="0">
                <a:solidFill>
                  <a:srgbClr val="B71C1C"/>
                </a:solidFill>
              </a:rPr>
              <a:t>Dysphagia</a:t>
            </a:r>
            <a:r>
              <a:rPr lang="en-US" sz="1050" b="1" dirty="0">
                <a:solidFill>
                  <a:srgbClr val="2D2D2D"/>
                </a:solidFill>
              </a:rPr>
              <a:t> (any age, immediate 2WW)
• Age ≥55 + Weight Loss + (Reflux/Dyspepsia/Pain)</a:t>
            </a:r>
            <a:endParaRPr lang="en-US" sz="1050" dirty="0"/>
          </a:p>
        </p:txBody>
      </p:sp>
      <p:sp>
        <p:nvSpPr>
          <p:cNvPr id="28" name="SK-12-text-27"/>
          <p:cNvSpPr/>
          <p:nvPr/>
        </p:nvSpPr>
        <p:spPr>
          <a:xfrm>
            <a:off x="6743700" y="1614934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Gastric Cancer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6343650" y="2014984"/>
            <a:ext cx="5467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</a:rPr>
              <a:t>KEY RISK FACTORS</a:t>
            </a:r>
            <a:endParaRPr lang="en-US" sz="900" dirty="0"/>
          </a:p>
        </p:txBody>
      </p:sp>
      <p:sp>
        <p:nvSpPr>
          <p:cNvPr id="30" name="SK-12-text-29"/>
          <p:cNvSpPr/>
          <p:nvPr/>
        </p:nvSpPr>
        <p:spPr>
          <a:xfrm>
            <a:off x="6343650" y="2224534"/>
            <a:ext cx="5848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H. pylori infection, Smoking, Diet (high salt/processed meats), Family History.</a:t>
            </a:r>
            <a:endParaRPr lang="en-US" sz="1050" dirty="0"/>
          </a:p>
        </p:txBody>
      </p:sp>
      <p:sp>
        <p:nvSpPr>
          <p:cNvPr id="31" name="SK-12-text-30"/>
          <p:cNvSpPr/>
          <p:nvPr/>
        </p:nvSpPr>
        <p:spPr>
          <a:xfrm>
            <a:off x="6638925" y="2620714"/>
            <a:ext cx="5276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71C1C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32" name="SK-12-text-31"/>
          <p:cNvSpPr/>
          <p:nvPr/>
        </p:nvSpPr>
        <p:spPr>
          <a:xfrm>
            <a:off x="6438900" y="2830264"/>
            <a:ext cx="527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• Age ≥55 + Weight Loss + Symptoms
• Symptoms: Dyspepsia or Upper Abdominal Pain</a:t>
            </a:r>
            <a:endParaRPr lang="en-US" sz="1050" dirty="0"/>
          </a:p>
        </p:txBody>
      </p:sp>
      <p:sp>
        <p:nvSpPr>
          <p:cNvPr id="33" name="SK-12-text-32"/>
          <p:cNvSpPr/>
          <p:nvPr/>
        </p:nvSpPr>
        <p:spPr>
          <a:xfrm>
            <a:off x="781050" y="4460081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Colorectal Cancer</a:t>
            </a:r>
            <a:endParaRPr lang="en-US" sz="1500" dirty="0"/>
          </a:p>
        </p:txBody>
      </p:sp>
      <p:sp>
        <p:nvSpPr>
          <p:cNvPr id="34" name="SK-12-text-33"/>
          <p:cNvSpPr/>
          <p:nvPr/>
        </p:nvSpPr>
        <p:spPr>
          <a:xfrm>
            <a:off x="381000" y="4860131"/>
            <a:ext cx="5467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</a:rPr>
              <a:t>KEY RISK FACTORS</a:t>
            </a:r>
            <a:endParaRPr lang="en-US" sz="900" dirty="0"/>
          </a:p>
        </p:txBody>
      </p:sp>
      <p:sp>
        <p:nvSpPr>
          <p:cNvPr id="35" name="SK-12-text-34"/>
          <p:cNvSpPr/>
          <p:nvPr/>
        </p:nvSpPr>
        <p:spPr>
          <a:xfrm>
            <a:off x="381000" y="5069681"/>
            <a:ext cx="110413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Age, Low-fiber diet, IBD (UC/Crohn's), Adenomatous Polyps, Family Hx.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676275" y="5465862"/>
            <a:ext cx="5276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71C1C"/>
                </a:solidFill>
              </a:rPr>
              <a:t>FIT-GUIDED 2WW REFERRAL</a:t>
            </a:r>
            <a:endParaRPr lang="en-US" sz="900" dirty="0"/>
          </a:p>
        </p:txBody>
      </p:sp>
      <p:sp>
        <p:nvSpPr>
          <p:cNvPr id="37" name="SK-12-text-36"/>
          <p:cNvSpPr/>
          <p:nvPr/>
        </p:nvSpPr>
        <p:spPr>
          <a:xfrm>
            <a:off x="476250" y="5675412"/>
            <a:ext cx="527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• </a:t>
            </a:r>
            <a:r>
              <a:rPr lang="en-US" sz="1050" b="1" u="sng" dirty="0">
                <a:solidFill>
                  <a:srgbClr val="B71C1C"/>
                </a:solidFill>
              </a:rPr>
              <a:t>FIT ≥10 μg Hb/g</a:t>
            </a:r>
            <a:r>
              <a:rPr lang="en-US" sz="1050" b="1" dirty="0">
                <a:solidFill>
                  <a:srgbClr val="2D2D2D"/>
                </a:solidFill>
              </a:rPr>
              <a:t> (Symptomatic criteria per NG12)
• Rectal Mass or Anal Mass/Ulcer (Direct 2WW)</a:t>
            </a:r>
            <a:endParaRPr lang="en-US" sz="1050" dirty="0"/>
          </a:p>
        </p:txBody>
      </p:sp>
      <p:sp>
        <p:nvSpPr>
          <p:cNvPr id="38" name="SK-12-text-37"/>
          <p:cNvSpPr/>
          <p:nvPr/>
        </p:nvSpPr>
        <p:spPr>
          <a:xfrm>
            <a:off x="6743700" y="4460081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Pancreatic Cancer</a:t>
            </a:r>
            <a:endParaRPr lang="en-US" sz="1500" dirty="0"/>
          </a:p>
        </p:txBody>
      </p:sp>
      <p:sp>
        <p:nvSpPr>
          <p:cNvPr id="39" name="SK-12-text-38"/>
          <p:cNvSpPr/>
          <p:nvPr/>
        </p:nvSpPr>
        <p:spPr>
          <a:xfrm>
            <a:off x="6343650" y="4860131"/>
            <a:ext cx="5467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</a:rPr>
              <a:t>KEY RISK FACTORS</a:t>
            </a:r>
            <a:endParaRPr lang="en-US" sz="900" dirty="0"/>
          </a:p>
        </p:txBody>
      </p:sp>
      <p:sp>
        <p:nvSpPr>
          <p:cNvPr id="40" name="SK-12-text-39"/>
          <p:cNvSpPr/>
          <p:nvPr/>
        </p:nvSpPr>
        <p:spPr>
          <a:xfrm>
            <a:off x="6343650" y="5069681"/>
            <a:ext cx="5848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Smoking, Type 2 Diabetes, Chronic Pancreatitis, Obesity, Age.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638925" y="5465862"/>
            <a:ext cx="5276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71C1C"/>
                </a:solidFill>
              </a:rPr>
              <a:t>URGENT 2WW / CT</a:t>
            </a:r>
            <a:endParaRPr lang="en-US" sz="900" dirty="0"/>
          </a:p>
        </p:txBody>
      </p:sp>
      <p:sp>
        <p:nvSpPr>
          <p:cNvPr id="42" name="SK-12-text-41"/>
          <p:cNvSpPr/>
          <p:nvPr/>
        </p:nvSpPr>
        <p:spPr>
          <a:xfrm>
            <a:off x="6438900" y="5675412"/>
            <a:ext cx="527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• </a:t>
            </a:r>
            <a:r>
              <a:rPr lang="en-US" sz="1050" b="1" u="sng" dirty="0">
                <a:solidFill>
                  <a:srgbClr val="B71C1C"/>
                </a:solidFill>
              </a:rPr>
              <a:t>Age ≥40 + Jaundice</a:t>
            </a:r>
            <a:r>
              <a:rPr lang="en-US" sz="1050" b="1" dirty="0">
                <a:solidFill>
                  <a:srgbClr val="2D2D2D"/>
                </a:solidFill>
              </a:rPr>
              <a:t> (Urgent 2WW)
• Age ≥60 + Weight Loss + GI Symptoms (Urgent CT)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5753100" cy="549979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358205"/>
            <a:ext cx="381000" cy="3810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638" y="1453455"/>
            <a:ext cx="238125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929705"/>
            <a:ext cx="166688" cy="155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2470547"/>
            <a:ext cx="166688" cy="13722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2798118"/>
            <a:ext cx="166688" cy="14585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3338959"/>
            <a:ext cx="166688" cy="13722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3666530"/>
            <a:ext cx="166688" cy="13722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4207371"/>
            <a:ext cx="166688" cy="13722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6100763"/>
            <a:ext cx="5295900" cy="30003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1129605"/>
            <a:ext cx="5753100" cy="2635597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1358205"/>
            <a:ext cx="381000" cy="3810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0338" y="1453455"/>
            <a:ext cx="238125" cy="1905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1929705"/>
            <a:ext cx="166688" cy="13722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2470547"/>
            <a:ext cx="166688" cy="13722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2798118"/>
            <a:ext cx="166688" cy="145852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0300" y="3993803"/>
            <a:ext cx="5753100" cy="2635597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38900" y="4222403"/>
            <a:ext cx="381000" cy="38100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10338" y="4317653"/>
            <a:ext cx="238125" cy="19050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38900" y="4793903"/>
            <a:ext cx="166688" cy="155525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38900" y="5334744"/>
            <a:ext cx="166688" cy="145852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38900" y="5875586"/>
            <a:ext cx="166688" cy="137220"/>
          </a:xfrm>
          <a:prstGeom prst="rect">
            <a:avLst/>
          </a:prstGeom>
        </p:spPr>
      </p:pic>
      <p:sp>
        <p:nvSpPr>
          <p:cNvPr id="27" name="SK-13-text-26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Top Tips and Exam Pearls</a:t>
            </a:r>
            <a:endParaRPr lang="en-US" sz="1950" dirty="0"/>
          </a:p>
        </p:txBody>
      </p:sp>
      <p:sp>
        <p:nvSpPr>
          <p:cNvPr id="28" name="SK-13-text-27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9" name="SK-13-text-28"/>
          <p:cNvSpPr/>
          <p:nvPr/>
        </p:nvSpPr>
        <p:spPr>
          <a:xfrm>
            <a:off x="952500" y="140583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Clinical Top Tips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719138" y="1891605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B71C1C"/>
                </a:solidFill>
              </a:rPr>
              <a:t>Stop PPIs 2 weeks before</a:t>
            </a:r>
            <a:r>
              <a:rPr lang="en-US" sz="1200" dirty="0">
                <a:solidFill>
                  <a:srgbClr val="2D2D2D"/>
                </a:solidFill>
              </a:rPr>
              <a:t> H. pylori testing (Breath/Stool) to prevent false negatives.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719138" y="2432447"/>
            <a:ext cx="114728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B71C1C"/>
                </a:solidFill>
              </a:rPr>
              <a:t>Withhold statins</a:t>
            </a:r>
            <a:r>
              <a:rPr lang="en-US" sz="1200" dirty="0">
                <a:solidFill>
                  <a:srgbClr val="2D2D2D"/>
                </a:solidFill>
              </a:rPr>
              <a:t> during Clarithromycin courses to avoid myopathy risk.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719138" y="2760018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Always ask about </a:t>
            </a:r>
            <a:r>
              <a:rPr lang="en-US" sz="1200" b="1" dirty="0">
                <a:solidFill>
                  <a:srgbClr val="B71C1C"/>
                </a:solidFill>
              </a:rPr>
              <a:t>Alarm Features</a:t>
            </a:r>
            <a:r>
              <a:rPr lang="en-US" sz="1200" dirty="0">
                <a:solidFill>
                  <a:srgbClr val="2D2D2D"/>
                </a:solidFill>
              </a:rPr>
              <a:t> (Weight loss, Dysphagia, Anaemia) before empirical management.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719138" y="3300859"/>
            <a:ext cx="10972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Use </a:t>
            </a:r>
            <a:r>
              <a:rPr lang="en-US" sz="1200" b="1" dirty="0">
                <a:solidFill>
                  <a:srgbClr val="B71C1C"/>
                </a:solidFill>
              </a:rPr>
              <a:t>FIT threshold of ≥10 μg/g</a:t>
            </a:r>
            <a:r>
              <a:rPr lang="en-US" sz="1200" dirty="0">
                <a:solidFill>
                  <a:srgbClr val="2D2D2D"/>
                </a:solidFill>
              </a:rPr>
              <a:t> for colorectal 2WW referral.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719138" y="3628430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GORD management: Start with lifestyle and antacids/alginates for mild symptoms before stepping up to PPI.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719138" y="4169271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Review long-term PPIs annually for ongoing indication, magnesium, and B12 levels.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457200" y="6100763"/>
            <a:ext cx="708279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66666"/>
                </a:solidFill>
              </a:rPr>
              <a:t>Source: NICE CG184 (2024) &amp; NG12 (2026)</a:t>
            </a:r>
            <a:endParaRPr lang="en-US" sz="975" dirty="0"/>
          </a:p>
        </p:txBody>
      </p:sp>
      <p:sp>
        <p:nvSpPr>
          <p:cNvPr id="37" name="SK-13-text-36"/>
          <p:cNvSpPr/>
          <p:nvPr/>
        </p:nvSpPr>
        <p:spPr>
          <a:xfrm>
            <a:off x="6934200" y="140583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AKT High-Yield Pearls</a:t>
            </a:r>
            <a:endParaRPr lang="en-US" sz="1500" dirty="0"/>
          </a:p>
        </p:txBody>
      </p:sp>
      <p:sp>
        <p:nvSpPr>
          <p:cNvPr id="38" name="SK-13-text-37"/>
          <p:cNvSpPr/>
          <p:nvPr/>
        </p:nvSpPr>
        <p:spPr>
          <a:xfrm>
            <a:off x="6700838" y="1891605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The endoscopy threshold for dyspepsia is </a:t>
            </a:r>
            <a:r>
              <a:rPr lang="en-US" sz="1200" b="1" dirty="0">
                <a:solidFill>
                  <a:srgbClr val="B71C1C"/>
                </a:solidFill>
              </a:rPr>
              <a:t>Age 55</a:t>
            </a:r>
            <a:r>
              <a:rPr lang="en-US" sz="1200" dirty="0">
                <a:solidFill>
                  <a:srgbClr val="2D2D2D"/>
                </a:solidFill>
              </a:rPr>
              <a:t> (Common distractor: 45).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6700838" y="2432447"/>
            <a:ext cx="54911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Triple therapy (1st line): </a:t>
            </a:r>
            <a:r>
              <a:rPr lang="en-US" sz="1200" b="1" dirty="0">
                <a:solidFill>
                  <a:srgbClr val="B71C1C"/>
                </a:solidFill>
              </a:rPr>
              <a:t>PPI + Amox + Clari</a:t>
            </a:r>
            <a:r>
              <a:rPr lang="en-US" sz="1200" dirty="0">
                <a:solidFill>
                  <a:srgbClr val="2D2D2D"/>
                </a:solidFill>
              </a:rPr>
              <a:t> for 7 days.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6700838" y="2760018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Avoid </a:t>
            </a:r>
            <a:r>
              <a:rPr lang="en-US" sz="1200" b="1" dirty="0">
                <a:solidFill>
                  <a:srgbClr val="B71C1C"/>
                </a:solidFill>
              </a:rPr>
              <a:t>Omeprazole/Esomeprazole</a:t>
            </a:r>
            <a:r>
              <a:rPr lang="en-US" sz="1200" dirty="0">
                <a:solidFill>
                  <a:srgbClr val="2D2D2D"/>
                </a:solidFill>
              </a:rPr>
              <a:t> with Clopidogrel; use Lansoprazole instead.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6934200" y="4270028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SCA Consultation Pearls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6700838" y="4755803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Explore </a:t>
            </a:r>
            <a:r>
              <a:rPr lang="en-US" sz="1200" b="1" dirty="0">
                <a:solidFill>
                  <a:srgbClr val="B71C1C"/>
                </a:solidFill>
              </a:rPr>
              <a:t>ICE</a:t>
            </a:r>
            <a:r>
              <a:rPr lang="en-US" sz="1200" dirty="0">
                <a:solidFill>
                  <a:srgbClr val="2D2D2D"/>
                </a:solidFill>
              </a:rPr>
              <a:t>: Many patients with dyspepsia fear cancer even without alarm symptoms.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6700838" y="5296644"/>
            <a:ext cx="50339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FIT Explanation: Reassure </a:t>
            </a:r>
            <a:r>
              <a:rPr lang="en-US" sz="1200" b="1" dirty="0">
                <a:solidFill>
                  <a:srgbClr val="B71C1C"/>
                </a:solidFill>
              </a:rPr>
              <a:t>&lt;0.1% CRC risk</a:t>
            </a:r>
            <a:r>
              <a:rPr lang="en-US" sz="1200" dirty="0">
                <a:solidFill>
                  <a:srgbClr val="2D2D2D"/>
                </a:solidFill>
              </a:rPr>
              <a:t> if FIT &lt;10 with normal exam/FBC.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6700838" y="5837486"/>
            <a:ext cx="54911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Discuss the "Test-and-Treat" strategy vs. PPI trial for patients under 55.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181993"/>
            <a:ext cx="190500" cy="1524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1577280"/>
            <a:ext cx="5753100" cy="147444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204121"/>
            <a:ext cx="5753100" cy="147444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4830961"/>
            <a:ext cx="5753100" cy="147444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1181993"/>
            <a:ext cx="190500" cy="1524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577280"/>
            <a:ext cx="5753100" cy="147444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3204121"/>
            <a:ext cx="5753100" cy="147444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4830961"/>
            <a:ext cx="5753100" cy="147444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13" name="SK-14-text-12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Red Flags and Common Pitfalls</a:t>
            </a:r>
            <a:endParaRPr lang="en-US" sz="1950" dirty="0"/>
          </a:p>
        </p:txBody>
      </p:sp>
      <p:sp>
        <p:nvSpPr>
          <p:cNvPr id="14" name="SK-14-text-13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15" name="SK-14-text-14"/>
          <p:cNvSpPr/>
          <p:nvPr/>
        </p:nvSpPr>
        <p:spPr>
          <a:xfrm>
            <a:off x="590550" y="112960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B71C1C"/>
                </a:solidFill>
              </a:rPr>
              <a:t>URGENT ALARM FEATURES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381000" y="1729680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71C1C"/>
                </a:solidFill>
              </a:rPr>
              <a:t>EMERGENCY &amp; ADMISSION</a:t>
            </a:r>
            <a:endParaRPr lang="en-US" sz="1050" dirty="0"/>
          </a:p>
        </p:txBody>
      </p:sp>
      <p:sp>
        <p:nvSpPr>
          <p:cNvPr id="17" name="SK-14-text-16"/>
          <p:cNvSpPr/>
          <p:nvPr/>
        </p:nvSpPr>
        <p:spPr>
          <a:xfrm>
            <a:off x="571500" y="2044005"/>
            <a:ext cx="937579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Dysphagia:</a:t>
            </a:r>
            <a:r>
              <a:rPr lang="en-US" sz="1125" dirty="0">
                <a:solidFill>
                  <a:srgbClr val="2D2D2D"/>
                </a:solidFill>
              </a:rPr>
              <a:t> Any age requires urgent 2-week wait referral.</a:t>
            </a:r>
            <a:endParaRPr lang="en-US" sz="1125" dirty="0"/>
          </a:p>
        </p:txBody>
      </p:sp>
      <p:sp>
        <p:nvSpPr>
          <p:cNvPr id="18" name="SK-14-text-17"/>
          <p:cNvSpPr/>
          <p:nvPr/>
        </p:nvSpPr>
        <p:spPr>
          <a:xfrm>
            <a:off x="571500" y="2301180"/>
            <a:ext cx="87691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Haematemesis / Melaena:</a:t>
            </a:r>
            <a:r>
              <a:rPr lang="en-US" sz="1125" dirty="0">
                <a:solidFill>
                  <a:srgbClr val="2D2D2D"/>
                </a:solidFill>
              </a:rPr>
              <a:t> Same-day emergency admission.</a:t>
            </a:r>
            <a:endParaRPr lang="en-US" sz="1125" dirty="0"/>
          </a:p>
        </p:txBody>
      </p:sp>
      <p:sp>
        <p:nvSpPr>
          <p:cNvPr id="19" name="SK-14-text-18"/>
          <p:cNvSpPr/>
          <p:nvPr/>
        </p:nvSpPr>
        <p:spPr>
          <a:xfrm>
            <a:off x="571500" y="2558355"/>
            <a:ext cx="893458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Acute Abdomen:</a:t>
            </a:r>
            <a:r>
              <a:rPr lang="en-US" sz="1125" dirty="0">
                <a:solidFill>
                  <a:srgbClr val="2D2D2D"/>
                </a:solidFill>
              </a:rPr>
              <a:t> Perforation or toxic megacolon (999).</a:t>
            </a:r>
            <a:endParaRPr lang="en-US" sz="1125" dirty="0"/>
          </a:p>
        </p:txBody>
      </p:sp>
      <p:sp>
        <p:nvSpPr>
          <p:cNvPr id="20" name="SK-14-text-19"/>
          <p:cNvSpPr/>
          <p:nvPr/>
        </p:nvSpPr>
        <p:spPr>
          <a:xfrm>
            <a:off x="381000" y="3356521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71C1C"/>
                </a:solidFill>
              </a:rPr>
              <a:t>SUSPECTED MALIGNANCY (2WW)</a:t>
            </a:r>
            <a:endParaRPr lang="en-US" sz="1050" dirty="0"/>
          </a:p>
        </p:txBody>
      </p:sp>
      <p:sp>
        <p:nvSpPr>
          <p:cNvPr id="21" name="SK-14-text-20"/>
          <p:cNvSpPr/>
          <p:nvPr/>
        </p:nvSpPr>
        <p:spPr>
          <a:xfrm>
            <a:off x="571500" y="3670846"/>
            <a:ext cx="943094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Progressive Weight Loss:</a:t>
            </a:r>
            <a:r>
              <a:rPr lang="en-US" sz="1125" dirty="0">
                <a:solidFill>
                  <a:srgbClr val="2D2D2D"/>
                </a:solidFill>
              </a:rPr>
              <a:t> Combined with upper GI symptoms.</a:t>
            </a:r>
            <a:endParaRPr lang="en-US" sz="1125" dirty="0"/>
          </a:p>
        </p:txBody>
      </p:sp>
      <p:sp>
        <p:nvSpPr>
          <p:cNvPr id="22" name="SK-14-text-21"/>
          <p:cNvSpPr/>
          <p:nvPr/>
        </p:nvSpPr>
        <p:spPr>
          <a:xfrm>
            <a:off x="571500" y="3928021"/>
            <a:ext cx="893458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Unexplained Masses:</a:t>
            </a:r>
            <a:r>
              <a:rPr lang="en-US" sz="1125" dirty="0">
                <a:solidFill>
                  <a:srgbClr val="2D2D2D"/>
                </a:solidFill>
              </a:rPr>
              <a:t> Palpable abdominal or rectal mass.</a:t>
            </a:r>
            <a:endParaRPr lang="en-US" sz="1125" dirty="0"/>
          </a:p>
        </p:txBody>
      </p:sp>
      <p:sp>
        <p:nvSpPr>
          <p:cNvPr id="23" name="SK-14-text-22"/>
          <p:cNvSpPr/>
          <p:nvPr/>
        </p:nvSpPr>
        <p:spPr>
          <a:xfrm>
            <a:off x="571500" y="4185196"/>
            <a:ext cx="959640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Iron-Deficiency Anaemia:</a:t>
            </a:r>
            <a:r>
              <a:rPr lang="en-US" sz="1125" dirty="0">
                <a:solidFill>
                  <a:srgbClr val="2D2D2D"/>
                </a:solidFill>
              </a:rPr>
              <a:t> Persistent or unexplained low Hb.</a:t>
            </a:r>
            <a:endParaRPr lang="en-US" sz="1125" dirty="0"/>
          </a:p>
        </p:txBody>
      </p:sp>
      <p:sp>
        <p:nvSpPr>
          <p:cNvPr id="24" name="SK-14-text-23"/>
          <p:cNvSpPr/>
          <p:nvPr/>
        </p:nvSpPr>
        <p:spPr>
          <a:xfrm>
            <a:off x="381000" y="4983361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71C1C"/>
                </a:solidFill>
              </a:rPr>
              <a:t>AGE-SPECIFIC TRIGGERS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571500" y="5297686"/>
            <a:ext cx="799700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Age ≥55:</a:t>
            </a:r>
            <a:r>
              <a:rPr lang="en-US" sz="1125" dirty="0">
                <a:solidFill>
                  <a:srgbClr val="2D2D2D"/>
                </a:solidFill>
              </a:rPr>
              <a:t> New weight loss + dyspepsia or reflux.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571500" y="5554861"/>
            <a:ext cx="1014792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Age ≥40 + Jaundice:</a:t>
            </a:r>
            <a:r>
              <a:rPr lang="en-US" sz="1125" dirty="0">
                <a:solidFill>
                  <a:srgbClr val="2D2D2D"/>
                </a:solidFill>
              </a:rPr>
              <a:t> Urgent referral (exclude pancreatic CA).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6572250" y="112960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58220"/>
                </a:solidFill>
              </a:rPr>
              <a:t>COMMON CLINICAL PITFALLS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362700" y="1729680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REFERRAL &amp; SCREENING ERRORS</a:t>
            </a:r>
            <a:endParaRPr lang="en-US" sz="1050" dirty="0"/>
          </a:p>
        </p:txBody>
      </p:sp>
      <p:sp>
        <p:nvSpPr>
          <p:cNvPr id="29" name="SK-14-text-28"/>
          <p:cNvSpPr/>
          <p:nvPr/>
        </p:nvSpPr>
        <p:spPr>
          <a:xfrm>
            <a:off x="6553200" y="204400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Age Cut-off:</a:t>
            </a:r>
            <a:r>
              <a:rPr lang="en-US" sz="1125" dirty="0">
                <a:solidFill>
                  <a:srgbClr val="2D2D2D"/>
                </a:solidFill>
              </a:rPr>
              <a:t> Referring age 45-54 automatically (NICE threshold is 55).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6553200" y="2301180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Obsolete Tests:</a:t>
            </a:r>
            <a:r>
              <a:rPr lang="en-US" sz="1125" dirty="0">
                <a:solidFill>
                  <a:srgbClr val="2D2D2D"/>
                </a:solidFill>
              </a:rPr>
              <a:t> Using qualitative FOB instead of quantitative FIT.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6553200" y="255835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FIT Threshold:</a:t>
            </a:r>
            <a:r>
              <a:rPr lang="en-US" sz="1125" dirty="0">
                <a:solidFill>
                  <a:srgbClr val="2D2D2D"/>
                </a:solidFill>
              </a:rPr>
              <a:t> Ignoring FIT results &lt;10 despite normal examination.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6362700" y="3356521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PRESCRIBING &amp; TESTING RISKS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6553200" y="3670846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H. pylori Timing:</a:t>
            </a:r>
            <a:r>
              <a:rPr lang="en-US" sz="1125" dirty="0">
                <a:solidFill>
                  <a:srgbClr val="2D2D2D"/>
                </a:solidFill>
              </a:rPr>
              <a:t> Failing to stop PPIs 2 weeks before testing.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6553200" y="3928021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Statin Interaction:</a:t>
            </a:r>
            <a:r>
              <a:rPr lang="en-US" sz="1125" dirty="0">
                <a:solidFill>
                  <a:srgbClr val="2D2D2D"/>
                </a:solidFill>
              </a:rPr>
              <a:t> Not withholding statins during Clarithromycin.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6553200" y="4185196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PPI Review:</a:t>
            </a:r>
            <a:r>
              <a:rPr lang="en-US" sz="1125" dirty="0">
                <a:solidFill>
                  <a:srgbClr val="2D2D2D"/>
                </a:solidFill>
              </a:rPr>
              <a:t> Continuing long-term PPI without annual indication check.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6362700" y="4983361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DIAGNOSTIC BLIND SPOTS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6553200" y="5297686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Painless Jaundice:</a:t>
            </a:r>
            <a:r>
              <a:rPr lang="en-US" sz="1125" dirty="0">
                <a:solidFill>
                  <a:srgbClr val="2D2D2D"/>
                </a:solidFill>
              </a:rPr>
              <a:t> Missing pancreatic cancer in the elderly.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6553200" y="5554861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Barrett's Oesophagus:</a:t>
            </a:r>
            <a:r>
              <a:rPr lang="en-US" sz="1125" dirty="0">
                <a:solidFill>
                  <a:srgbClr val="2D2D2D"/>
                </a:solidFill>
              </a:rPr>
              <a:t> Overlooking surveillance for long-term GORD.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228600" y="6610350"/>
            <a:ext cx="119634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71C1C"/>
                </a:solidFill>
              </a:rPr>
              <a:t>SAFETY FIRST:</a:t>
            </a:r>
            <a:r>
              <a:rPr lang="en-US" sz="900" dirty="0">
                <a:solidFill>
                  <a:srgbClr val="FFFFFF"/>
                </a:solidFill>
              </a:rPr>
              <a:t> Always safety-net FIT &lt;10 cases; consult NICE NG12 (2026) for latest criteria.</a:t>
            </a:r>
            <a:endParaRPr lang="en-US" sz="900" dirty="0"/>
          </a:p>
        </p:txBody>
      </p:sp>
      <p:sp>
        <p:nvSpPr>
          <p:cNvPr id="40" name="SK-14-text-39"/>
          <p:cNvSpPr/>
          <p:nvPr/>
        </p:nvSpPr>
        <p:spPr>
          <a:xfrm>
            <a:off x="10150971" y="6610350"/>
            <a:ext cx="2041029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Resource: </a:t>
            </a:r>
            <a:r>
              <a:rPr lang="en-US" sz="900" b="1" dirty="0">
                <a:solidFill>
                  <a:srgbClr val="F58220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80975"/>
            <a:ext cx="11734800" cy="952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15305"/>
            <a:ext cx="5562600" cy="2654647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2480"/>
            <a:ext cx="285750" cy="2286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98553"/>
            <a:ext cx="5562600" cy="2654647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55728"/>
            <a:ext cx="285750" cy="2286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1015305"/>
            <a:ext cx="5562600" cy="267846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272480"/>
            <a:ext cx="285750" cy="2286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3874740"/>
            <a:ext cx="5562600" cy="267846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131915"/>
            <a:ext cx="285750" cy="2286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541490"/>
            <a:ext cx="5105400" cy="6477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5417790"/>
            <a:ext cx="5105400" cy="476250"/>
          </a:xfrm>
          <a:prstGeom prst="rect">
            <a:avLst/>
          </a:prstGeom>
        </p:spPr>
      </p:pic>
      <p:sp>
        <p:nvSpPr>
          <p:cNvPr id="15" name="SK-15-text-14"/>
          <p:cNvSpPr/>
          <p:nvPr/>
        </p:nvSpPr>
        <p:spPr>
          <a:xfrm>
            <a:off x="266700" y="371475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Quick Recall and Resources</a:t>
            </a:r>
            <a:endParaRPr lang="en-US" sz="1950" dirty="0"/>
          </a:p>
        </p:txBody>
      </p:sp>
      <p:sp>
        <p:nvSpPr>
          <p:cNvPr id="16" name="SK-15-text-15"/>
          <p:cNvSpPr/>
          <p:nvPr/>
        </p:nvSpPr>
        <p:spPr>
          <a:xfrm>
            <a:off x="266700" y="662880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17" name="SK-15-text-16"/>
          <p:cNvSpPr/>
          <p:nvPr/>
        </p:nvSpPr>
        <p:spPr>
          <a:xfrm>
            <a:off x="1009650" y="124390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Vital Thresholds</a:t>
            </a:r>
            <a:endParaRPr lang="en-US" sz="1500" dirty="0"/>
          </a:p>
        </p:txBody>
      </p:sp>
      <p:sp>
        <p:nvSpPr>
          <p:cNvPr id="18" name="SK-15-text-17"/>
          <p:cNvSpPr/>
          <p:nvPr/>
        </p:nvSpPr>
        <p:spPr>
          <a:xfrm>
            <a:off x="609600" y="1682055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FIT ≥ 10 μg Hb/g:</a:t>
            </a:r>
            <a:r>
              <a:rPr lang="en-US" sz="1350" dirty="0">
                <a:solidFill>
                  <a:srgbClr val="2D2D2D"/>
                </a:solidFill>
              </a:rPr>
              <a:t> The threshold for urgent 2WW colorectal referral.</a:t>
            </a:r>
            <a:endParaRPr lang="en-US" sz="1350" dirty="0"/>
          </a:p>
        </p:txBody>
      </p:sp>
      <p:sp>
        <p:nvSpPr>
          <p:cNvPr id="19" name="SK-15-text-18"/>
          <p:cNvSpPr/>
          <p:nvPr/>
        </p:nvSpPr>
        <p:spPr>
          <a:xfrm>
            <a:off x="609600" y="2314277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Age ≥ 55:</a:t>
            </a:r>
            <a:r>
              <a:rPr lang="en-US" sz="1350" dirty="0">
                <a:solidFill>
                  <a:srgbClr val="2D2D2D"/>
                </a:solidFill>
              </a:rPr>
              <a:t> The new threshold for investigating treatment-resistant dyspepsia.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609600" y="2946499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Age ≥ 40 + Jaundice:</a:t>
            </a:r>
            <a:r>
              <a:rPr lang="en-US" sz="1350" dirty="0">
                <a:solidFill>
                  <a:srgbClr val="2D2D2D"/>
                </a:solidFill>
              </a:rPr>
              <a:t> Urgent CT or ERCP required to exclude pancreatic cancer.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1009650" y="4127153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H. pylori Protocols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609600" y="4565303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Stop PPIs:</a:t>
            </a:r>
            <a:r>
              <a:rPr lang="en-US" sz="1350" dirty="0">
                <a:solidFill>
                  <a:srgbClr val="2D2D2D"/>
                </a:solidFill>
              </a:rPr>
              <a:t> At least 2 weeks before urea breath or stool antigen tests.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609600" y="5197525"/>
            <a:ext cx="11582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Stop Antibiotics:</a:t>
            </a:r>
            <a:r>
              <a:rPr lang="en-US" sz="1350" dirty="0">
                <a:solidFill>
                  <a:srgbClr val="2D2D2D"/>
                </a:solidFill>
              </a:rPr>
              <a:t> At least 4 weeks before any H. pylori testing.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609600" y="5589836"/>
            <a:ext cx="11582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Statins:</a:t>
            </a:r>
            <a:r>
              <a:rPr lang="en-US" sz="1350" dirty="0">
                <a:solidFill>
                  <a:srgbClr val="2D2D2D"/>
                </a:solidFill>
              </a:rPr>
              <a:t> Must be withheld during 7-day Clarithromycin courses.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6877050" y="124390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Practice Essentials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6477000" y="1682055"/>
            <a:ext cx="57150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Dysphagia:</a:t>
            </a:r>
            <a:r>
              <a:rPr lang="en-US" sz="1350" dirty="0">
                <a:solidFill>
                  <a:srgbClr val="2D2D2D"/>
                </a:solidFill>
              </a:rPr>
              <a:t> Any age, always requires an urgent 2WW referral.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6477000" y="2074366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Mild GORD:</a:t>
            </a:r>
            <a:r>
              <a:rPr lang="en-US" sz="1350" dirty="0">
                <a:solidFill>
                  <a:srgbClr val="2D2D2D"/>
                </a:solidFill>
              </a:rPr>
              <a:t> Step-up approach; use antacids or alginates before PPIs.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6477000" y="2706588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Long-term PPI:</a:t>
            </a:r>
            <a:r>
              <a:rPr lang="en-US" sz="1350" dirty="0">
                <a:solidFill>
                  <a:srgbClr val="2D2D2D"/>
                </a:solidFill>
              </a:rPr>
              <a:t> Annual review for side effects (Magnesium, B12, Bone density).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6877050" y="410334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D2D"/>
                </a:solidFill>
              </a:rPr>
              <a:t>Teaching Resources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6591300" y="4541490"/>
            <a:ext cx="4876800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2D2D"/>
                </a:solidFill>
              </a:rPr>
              <a:t>Access full clinical decks, exam preparation guides, and the latest NICE updates for GP trainees.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6477000" y="5417790"/>
            <a:ext cx="464820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www.bradfordvts.co.uk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6477000" y="6103590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References: NICE CG184 (2024), NICE NG12 (2026 update), NHS H. pylori (2024).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952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9605"/>
            <a:ext cx="5562600" cy="2559397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8205"/>
            <a:ext cx="5105400" cy="3333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91543"/>
            <a:ext cx="238125" cy="1905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82080"/>
            <a:ext cx="166688" cy="13722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10693"/>
            <a:ext cx="166688" cy="13722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53618"/>
            <a:ext cx="166688" cy="13722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17603"/>
            <a:ext cx="5562600" cy="255939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46203"/>
            <a:ext cx="5105400" cy="33337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79540"/>
            <a:ext cx="238125" cy="1905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631978"/>
            <a:ext cx="5105400" cy="904875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8400" y="1129605"/>
            <a:ext cx="5562600" cy="22860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3644205"/>
            <a:ext cx="5562600" cy="283279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3872805"/>
            <a:ext cx="5105400" cy="33337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906143"/>
            <a:ext cx="238125" cy="1905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396680"/>
            <a:ext cx="166688" cy="13722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725293"/>
            <a:ext cx="166688" cy="13722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5053905"/>
            <a:ext cx="166688" cy="13722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5382518"/>
            <a:ext cx="166688" cy="137220"/>
          </a:xfrm>
          <a:prstGeom prst="rect">
            <a:avLst/>
          </a:prstGeom>
        </p:spPr>
      </p:pic>
      <p:sp>
        <p:nvSpPr>
          <p:cNvPr id="23" name="SK-2-text-22"/>
          <p:cNvSpPr/>
          <p:nvPr/>
        </p:nvSpPr>
        <p:spPr>
          <a:xfrm>
            <a:off x="419100" y="438150"/>
            <a:ext cx="113919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Disclaimer and Clinical Overview</a:t>
            </a:r>
            <a:endParaRPr lang="en-US" sz="1950" dirty="0"/>
          </a:p>
        </p:txBody>
      </p:sp>
      <p:sp>
        <p:nvSpPr>
          <p:cNvPr id="24" name="SK-2-text-23"/>
          <p:cNvSpPr/>
          <p:nvPr/>
        </p:nvSpPr>
        <p:spPr>
          <a:xfrm>
            <a:off x="419100" y="729555"/>
            <a:ext cx="11391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5" name="SK-2-text-24"/>
          <p:cNvSpPr/>
          <p:nvPr/>
        </p:nvSpPr>
        <p:spPr>
          <a:xfrm>
            <a:off x="962025" y="135820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Source Material &amp; Updates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890588" y="1843980"/>
            <a:ext cx="10915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Updated to </a:t>
            </a:r>
            <a:r>
              <a:rPr lang="en-US" sz="1125" b="1" dirty="0">
                <a:solidFill>
                  <a:srgbClr val="F58220"/>
                </a:solidFill>
              </a:rPr>
              <a:t>NICE CG184 (2024)</a:t>
            </a:r>
            <a:r>
              <a:rPr lang="en-US" sz="1125" dirty="0">
                <a:solidFill>
                  <a:srgbClr val="2D2D2D"/>
                </a:solidFill>
              </a:rPr>
              <a:t> for Dyspepsia/GORD management.</a:t>
            </a:r>
            <a:endParaRPr lang="en-US" sz="1125" dirty="0"/>
          </a:p>
        </p:txBody>
      </p:sp>
      <p:sp>
        <p:nvSpPr>
          <p:cNvPr id="27" name="SK-2-text-26"/>
          <p:cNvSpPr/>
          <p:nvPr/>
        </p:nvSpPr>
        <p:spPr>
          <a:xfrm>
            <a:off x="890588" y="2172593"/>
            <a:ext cx="48244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Incorporates </a:t>
            </a:r>
            <a:r>
              <a:rPr lang="en-US" sz="1125" b="1" dirty="0">
                <a:solidFill>
                  <a:srgbClr val="F58220"/>
                </a:solidFill>
              </a:rPr>
              <a:t>NICE NG12 (April 2026)</a:t>
            </a:r>
            <a:r>
              <a:rPr lang="en-US" sz="1125" dirty="0">
                <a:solidFill>
                  <a:srgbClr val="2D2D2D"/>
                </a:solidFill>
              </a:rPr>
              <a:t> standards for suspected cancer referral.</a:t>
            </a:r>
            <a:endParaRPr lang="en-US" sz="1125" dirty="0"/>
          </a:p>
        </p:txBody>
      </p:sp>
      <p:sp>
        <p:nvSpPr>
          <p:cNvPr id="28" name="SK-2-text-27"/>
          <p:cNvSpPr/>
          <p:nvPr/>
        </p:nvSpPr>
        <p:spPr>
          <a:xfrm>
            <a:off x="890588" y="2715518"/>
            <a:ext cx="113014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Includes 2024 NHS H. pylori eradication and NICE CG61 IBS surveillance.</a:t>
            </a:r>
            <a:endParaRPr lang="en-US" sz="1125" dirty="0"/>
          </a:p>
        </p:txBody>
      </p:sp>
      <p:sp>
        <p:nvSpPr>
          <p:cNvPr id="29" name="SK-2-text-28"/>
          <p:cNvSpPr/>
          <p:nvPr/>
        </p:nvSpPr>
        <p:spPr>
          <a:xfrm>
            <a:off x="962025" y="414620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Clinical Disclaimer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762000" y="4784378"/>
            <a:ext cx="4800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D4037"/>
                </a:solidFill>
              </a:rPr>
              <a:t>This teaching material is for educational purposes for GP trainees. Clinical guidelines evolve rapidly; clinicians must always verify against the latest national (NICE/SIGN) and local ICB protocols before making treatment decisions.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6829425" y="387280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Key Clinical Focus Areas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757988" y="4358580"/>
            <a:ext cx="54340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Upper GI:</a:t>
            </a:r>
            <a:r>
              <a:rPr lang="en-US" sz="1125" dirty="0">
                <a:solidFill>
                  <a:srgbClr val="2D2D2D"/>
                </a:solidFill>
              </a:rPr>
              <a:t> Dyspepsia, GORD, and H. pylori strategies.</a:t>
            </a:r>
            <a:endParaRPr lang="en-US" sz="1125" dirty="0"/>
          </a:p>
        </p:txBody>
      </p:sp>
      <p:sp>
        <p:nvSpPr>
          <p:cNvPr id="33" name="SK-2-text-32"/>
          <p:cNvSpPr/>
          <p:nvPr/>
        </p:nvSpPr>
        <p:spPr>
          <a:xfrm>
            <a:off x="6757988" y="4687193"/>
            <a:ext cx="54340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Lower GI:</a:t>
            </a:r>
            <a:r>
              <a:rPr lang="en-US" sz="1125" dirty="0">
                <a:solidFill>
                  <a:srgbClr val="2D2D2D"/>
                </a:solidFill>
              </a:rPr>
              <a:t> FIT testing, CRC screening, and IBD.</a:t>
            </a:r>
            <a:endParaRPr lang="en-US" sz="1125" dirty="0"/>
          </a:p>
        </p:txBody>
      </p:sp>
      <p:sp>
        <p:nvSpPr>
          <p:cNvPr id="34" name="SK-2-text-33"/>
          <p:cNvSpPr/>
          <p:nvPr/>
        </p:nvSpPr>
        <p:spPr>
          <a:xfrm>
            <a:off x="6757988" y="5015805"/>
            <a:ext cx="54340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Liver/Biliary:</a:t>
            </a:r>
            <a:r>
              <a:rPr lang="en-US" sz="1125" dirty="0">
                <a:solidFill>
                  <a:srgbClr val="2D2D2D"/>
                </a:solidFill>
              </a:rPr>
              <a:t> Recognition of jaundice and obstructive causes.</a:t>
            </a:r>
            <a:endParaRPr lang="en-US" sz="1125" dirty="0"/>
          </a:p>
        </p:txBody>
      </p:sp>
      <p:sp>
        <p:nvSpPr>
          <p:cNvPr id="35" name="SK-2-text-34"/>
          <p:cNvSpPr/>
          <p:nvPr/>
        </p:nvSpPr>
        <p:spPr>
          <a:xfrm>
            <a:off x="6757988" y="5344418"/>
            <a:ext cx="54340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Cancer:</a:t>
            </a:r>
            <a:r>
              <a:rPr lang="en-US" sz="1125" dirty="0">
                <a:solidFill>
                  <a:srgbClr val="2D2D2D"/>
                </a:solidFill>
              </a:rPr>
              <a:t> Recognition of alarm features and 2WW pathways.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80975"/>
            <a:ext cx="11734800" cy="952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015305"/>
            <a:ext cx="5753100" cy="21717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272480"/>
            <a:ext cx="285750" cy="2286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765399"/>
            <a:ext cx="95250" cy="762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084487"/>
            <a:ext cx="95250" cy="762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03574"/>
            <a:ext cx="95250" cy="762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722662"/>
            <a:ext cx="95250" cy="762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3377505"/>
            <a:ext cx="5753100" cy="190053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658642"/>
            <a:ext cx="285750" cy="2286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151561"/>
            <a:ext cx="95250" cy="762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4470648"/>
            <a:ext cx="95250" cy="762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789736"/>
            <a:ext cx="95250" cy="762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015305"/>
            <a:ext cx="5753100" cy="426273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1889373"/>
            <a:ext cx="285750" cy="2286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2298948"/>
            <a:ext cx="2571750" cy="62865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300" y="2422773"/>
            <a:ext cx="381000" cy="3810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3050" y="2298948"/>
            <a:ext cx="2571750" cy="62865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15450" y="2422773"/>
            <a:ext cx="381000" cy="38100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051423"/>
            <a:ext cx="2571750" cy="62865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1300" y="3175248"/>
            <a:ext cx="381000" cy="38100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3050" y="3051423"/>
            <a:ext cx="2571750" cy="62865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15450" y="3175248"/>
            <a:ext cx="381000" cy="381000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803898"/>
            <a:ext cx="2571750" cy="628650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91300" y="3927723"/>
            <a:ext cx="381000" cy="381000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3050" y="3803898"/>
            <a:ext cx="2571750" cy="628650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450" y="3927723"/>
            <a:ext cx="381000" cy="381000"/>
          </a:xfrm>
          <a:prstGeom prst="rect">
            <a:avLst/>
          </a:prstGeom>
        </p:spPr>
      </p:pic>
      <p:pic>
        <p:nvPicPr>
          <p:cNvPr id="30" name="SK-3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8600" y="5430441"/>
            <a:ext cx="11734800" cy="1246584"/>
          </a:xfrm>
          <a:prstGeom prst="rect">
            <a:avLst/>
          </a:prstGeom>
        </p:spPr>
      </p:pic>
      <p:pic>
        <p:nvPicPr>
          <p:cNvPr id="31" name="SK-3-img-3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9100" y="5582841"/>
            <a:ext cx="11353800" cy="285750"/>
          </a:xfrm>
          <a:prstGeom prst="rect">
            <a:avLst/>
          </a:prstGeom>
        </p:spPr>
      </p:pic>
      <p:sp>
        <p:nvSpPr>
          <p:cNvPr id="32" name="SK-3-text-31"/>
          <p:cNvSpPr/>
          <p:nvPr/>
        </p:nvSpPr>
        <p:spPr>
          <a:xfrm>
            <a:off x="266700" y="371475"/>
            <a:ext cx="11925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Dyspepsia: Definition and Lifestyle Factors</a:t>
            </a:r>
            <a:endParaRPr lang="en-US" sz="1950" dirty="0"/>
          </a:p>
        </p:txBody>
      </p:sp>
      <p:sp>
        <p:nvSpPr>
          <p:cNvPr id="33" name="SK-3-text-32"/>
          <p:cNvSpPr/>
          <p:nvPr/>
        </p:nvSpPr>
        <p:spPr>
          <a:xfrm>
            <a:off x="266700" y="662880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34" name="SK-3-text-33"/>
          <p:cNvSpPr/>
          <p:nvPr/>
        </p:nvSpPr>
        <p:spPr>
          <a:xfrm>
            <a:off x="857250" y="124390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NICE CG184 Definition</a:t>
            </a:r>
            <a:endParaRPr lang="en-US" sz="1500" dirty="0"/>
          </a:p>
        </p:txBody>
      </p:sp>
      <p:sp>
        <p:nvSpPr>
          <p:cNvPr id="35" name="SK-3-text-34"/>
          <p:cNvSpPr/>
          <p:nvPr/>
        </p:nvSpPr>
        <p:spPr>
          <a:xfrm>
            <a:off x="647700" y="1682055"/>
            <a:ext cx="563499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D2D"/>
                </a:solidFill>
              </a:rPr>
              <a:t>Epigastric pain or discomfort</a:t>
            </a:r>
            <a:endParaRPr lang="en-US" sz="1275" dirty="0"/>
          </a:p>
        </p:txBody>
      </p:sp>
      <p:sp>
        <p:nvSpPr>
          <p:cNvPr id="36" name="SK-3-text-35"/>
          <p:cNvSpPr/>
          <p:nvPr/>
        </p:nvSpPr>
        <p:spPr>
          <a:xfrm>
            <a:off x="647700" y="2001143"/>
            <a:ext cx="62179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D2D"/>
                </a:solidFill>
              </a:rPr>
              <a:t>Heartburn and acid regurgitation</a:t>
            </a:r>
            <a:endParaRPr lang="en-US" sz="1275" dirty="0"/>
          </a:p>
        </p:txBody>
      </p:sp>
      <p:sp>
        <p:nvSpPr>
          <p:cNvPr id="37" name="SK-3-text-36"/>
          <p:cNvSpPr/>
          <p:nvPr/>
        </p:nvSpPr>
        <p:spPr>
          <a:xfrm>
            <a:off x="647700" y="2320230"/>
            <a:ext cx="60236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D2D"/>
                </a:solidFill>
              </a:rPr>
              <a:t>Excessive belching and bloating</a:t>
            </a:r>
            <a:endParaRPr lang="en-US" sz="1275" dirty="0"/>
          </a:p>
        </p:txBody>
      </p:sp>
      <p:sp>
        <p:nvSpPr>
          <p:cNvPr id="38" name="SK-3-text-37"/>
          <p:cNvSpPr/>
          <p:nvPr/>
        </p:nvSpPr>
        <p:spPr>
          <a:xfrm>
            <a:off x="647700" y="2639318"/>
            <a:ext cx="58293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D2D"/>
                </a:solidFill>
              </a:rPr>
              <a:t>Nausea and occasional vomiting</a:t>
            </a:r>
            <a:endParaRPr lang="en-US" sz="1275" dirty="0"/>
          </a:p>
        </p:txBody>
      </p:sp>
      <p:sp>
        <p:nvSpPr>
          <p:cNvPr id="39" name="SK-3-text-38"/>
          <p:cNvSpPr/>
          <p:nvPr/>
        </p:nvSpPr>
        <p:spPr>
          <a:xfrm>
            <a:off x="857250" y="3630067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Clinical Classification</a:t>
            </a:r>
            <a:endParaRPr lang="en-US" sz="1500" dirty="0"/>
          </a:p>
        </p:txBody>
      </p:sp>
      <p:sp>
        <p:nvSpPr>
          <p:cNvPr id="40" name="SK-3-text-39"/>
          <p:cNvSpPr/>
          <p:nvPr/>
        </p:nvSpPr>
        <p:spPr>
          <a:xfrm>
            <a:off x="647700" y="4068217"/>
            <a:ext cx="79667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2D2D"/>
                </a:solidFill>
              </a:rPr>
              <a:t>Non-ulcer (functional):</a:t>
            </a:r>
            <a:r>
              <a:rPr lang="en-US" sz="1275" dirty="0">
                <a:solidFill>
                  <a:srgbClr val="2D2D2D"/>
                </a:solidFill>
              </a:rPr>
              <a:t>Most common in GP</a:t>
            </a:r>
            <a:endParaRPr lang="en-US" sz="1275" dirty="0"/>
          </a:p>
        </p:txBody>
      </p:sp>
      <p:sp>
        <p:nvSpPr>
          <p:cNvPr id="41" name="SK-3-text-40"/>
          <p:cNvSpPr/>
          <p:nvPr/>
        </p:nvSpPr>
        <p:spPr>
          <a:xfrm>
            <a:off x="647700" y="4387304"/>
            <a:ext cx="58293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2D2D"/>
                </a:solidFill>
              </a:rPr>
              <a:t>GORD:</a:t>
            </a:r>
            <a:r>
              <a:rPr lang="en-US" sz="1275" dirty="0">
                <a:solidFill>
                  <a:srgbClr val="2D2D2D"/>
                </a:solidFill>
              </a:rPr>
              <a:t>Reflux-dominant symptoms</a:t>
            </a:r>
            <a:endParaRPr lang="en-US" sz="1275" dirty="0"/>
          </a:p>
        </p:txBody>
      </p:sp>
      <p:sp>
        <p:nvSpPr>
          <p:cNvPr id="42" name="SK-3-text-41"/>
          <p:cNvSpPr/>
          <p:nvPr/>
        </p:nvSpPr>
        <p:spPr>
          <a:xfrm>
            <a:off x="647700" y="4706392"/>
            <a:ext cx="7772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2D2D"/>
                </a:solidFill>
              </a:rPr>
              <a:t>Peptic Ulcer:</a:t>
            </a:r>
            <a:r>
              <a:rPr lang="en-US" sz="1275" dirty="0">
                <a:solidFill>
                  <a:srgbClr val="2D2D2D"/>
                </a:solidFill>
              </a:rPr>
              <a:t>H. pylori or NSAID related</a:t>
            </a:r>
            <a:endParaRPr lang="en-US" sz="1275" dirty="0"/>
          </a:p>
        </p:txBody>
      </p:sp>
      <p:sp>
        <p:nvSpPr>
          <p:cNvPr id="43" name="SK-3-text-42"/>
          <p:cNvSpPr/>
          <p:nvPr/>
        </p:nvSpPr>
        <p:spPr>
          <a:xfrm>
            <a:off x="6838950" y="1860798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Lifestyle Factors: STRAWS</a:t>
            </a:r>
            <a:endParaRPr lang="en-US" sz="1500" dirty="0"/>
          </a:p>
        </p:txBody>
      </p:sp>
      <p:sp>
        <p:nvSpPr>
          <p:cNvPr id="44" name="SK-3-text-43"/>
          <p:cNvSpPr/>
          <p:nvPr/>
        </p:nvSpPr>
        <p:spPr>
          <a:xfrm>
            <a:off x="6718250" y="2422773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S</a:t>
            </a:r>
            <a:endParaRPr lang="en-US" sz="1500" dirty="0"/>
          </a:p>
        </p:txBody>
      </p:sp>
      <p:sp>
        <p:nvSpPr>
          <p:cNvPr id="45" name="SK-3-text-44"/>
          <p:cNvSpPr/>
          <p:nvPr/>
        </p:nvSpPr>
        <p:spPr>
          <a:xfrm>
            <a:off x="7115175" y="2498973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Smoking cessation</a:t>
            </a:r>
            <a:endParaRPr lang="en-US" sz="1200" dirty="0"/>
          </a:p>
        </p:txBody>
      </p:sp>
      <p:sp>
        <p:nvSpPr>
          <p:cNvPr id="46" name="SK-3-text-45"/>
          <p:cNvSpPr/>
          <p:nvPr/>
        </p:nvSpPr>
        <p:spPr>
          <a:xfrm>
            <a:off x="9447758" y="2422773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T</a:t>
            </a:r>
            <a:endParaRPr lang="en-US" sz="1500" dirty="0"/>
          </a:p>
        </p:txBody>
      </p:sp>
      <p:sp>
        <p:nvSpPr>
          <p:cNvPr id="47" name="SK-3-text-46"/>
          <p:cNvSpPr/>
          <p:nvPr/>
        </p:nvSpPr>
        <p:spPr>
          <a:xfrm>
            <a:off x="9839325" y="2498973"/>
            <a:ext cx="23526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Tobacco (Alcohol)</a:t>
            </a:r>
            <a:endParaRPr lang="en-US" sz="1200" dirty="0"/>
          </a:p>
        </p:txBody>
      </p:sp>
      <p:sp>
        <p:nvSpPr>
          <p:cNvPr id="48" name="SK-3-text-47"/>
          <p:cNvSpPr/>
          <p:nvPr/>
        </p:nvSpPr>
        <p:spPr>
          <a:xfrm>
            <a:off x="6712893" y="3175248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R</a:t>
            </a:r>
            <a:endParaRPr lang="en-US" sz="1500" dirty="0"/>
          </a:p>
        </p:txBody>
      </p:sp>
      <p:sp>
        <p:nvSpPr>
          <p:cNvPr id="49" name="SK-3-text-48"/>
          <p:cNvSpPr/>
          <p:nvPr/>
        </p:nvSpPr>
        <p:spPr>
          <a:xfrm>
            <a:off x="7115175" y="3251448"/>
            <a:ext cx="2377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Refined sugar</a:t>
            </a:r>
            <a:endParaRPr lang="en-US" sz="1200" dirty="0"/>
          </a:p>
        </p:txBody>
      </p:sp>
      <p:sp>
        <p:nvSpPr>
          <p:cNvPr id="50" name="SK-3-text-49"/>
          <p:cNvSpPr/>
          <p:nvPr/>
        </p:nvSpPr>
        <p:spPr>
          <a:xfrm>
            <a:off x="9437043" y="3175248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</a:t>
            </a:r>
            <a:endParaRPr lang="en-US" sz="1500" dirty="0"/>
          </a:p>
        </p:txBody>
      </p:sp>
      <p:sp>
        <p:nvSpPr>
          <p:cNvPr id="51" name="SK-3-text-50"/>
          <p:cNvSpPr/>
          <p:nvPr/>
        </p:nvSpPr>
        <p:spPr>
          <a:xfrm>
            <a:off x="9839325" y="3251448"/>
            <a:ext cx="2194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Acidic foods</a:t>
            </a:r>
            <a:endParaRPr lang="en-US" sz="1200" dirty="0"/>
          </a:p>
        </p:txBody>
      </p:sp>
      <p:sp>
        <p:nvSpPr>
          <p:cNvPr id="52" name="SK-3-text-51"/>
          <p:cNvSpPr/>
          <p:nvPr/>
        </p:nvSpPr>
        <p:spPr>
          <a:xfrm>
            <a:off x="6691759" y="3927723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W</a:t>
            </a:r>
            <a:endParaRPr lang="en-US" sz="1500" dirty="0"/>
          </a:p>
        </p:txBody>
      </p:sp>
      <p:sp>
        <p:nvSpPr>
          <p:cNvPr id="53" name="SK-3-text-52"/>
          <p:cNvSpPr/>
          <p:nvPr/>
        </p:nvSpPr>
        <p:spPr>
          <a:xfrm>
            <a:off x="7115175" y="4003923"/>
            <a:ext cx="2011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Weight loss</a:t>
            </a:r>
            <a:endParaRPr lang="en-US" sz="1200" dirty="0"/>
          </a:p>
        </p:txBody>
      </p:sp>
      <p:sp>
        <p:nvSpPr>
          <p:cNvPr id="54" name="SK-3-text-53"/>
          <p:cNvSpPr/>
          <p:nvPr/>
        </p:nvSpPr>
        <p:spPr>
          <a:xfrm>
            <a:off x="9442400" y="3927723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S</a:t>
            </a:r>
            <a:endParaRPr lang="en-US" sz="1500" dirty="0"/>
          </a:p>
        </p:txBody>
      </p:sp>
      <p:sp>
        <p:nvSpPr>
          <p:cNvPr id="55" name="SK-3-text-54"/>
          <p:cNvSpPr/>
          <p:nvPr/>
        </p:nvSpPr>
        <p:spPr>
          <a:xfrm>
            <a:off x="9839325" y="4003923"/>
            <a:ext cx="23526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Stress reduction</a:t>
            </a:r>
            <a:endParaRPr lang="en-US" sz="1200" dirty="0"/>
          </a:p>
        </p:txBody>
      </p:sp>
      <p:sp>
        <p:nvSpPr>
          <p:cNvPr id="56" name="SK-3-text-55"/>
          <p:cNvSpPr/>
          <p:nvPr/>
        </p:nvSpPr>
        <p:spPr>
          <a:xfrm>
            <a:off x="419100" y="5582841"/>
            <a:ext cx="11353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Initial Management Summary (NICE CG184)</a:t>
            </a:r>
            <a:endParaRPr lang="en-US" sz="1200" dirty="0"/>
          </a:p>
        </p:txBody>
      </p:sp>
      <p:sp>
        <p:nvSpPr>
          <p:cNvPr id="57" name="SK-3-text-56"/>
          <p:cNvSpPr/>
          <p:nvPr/>
        </p:nvSpPr>
        <p:spPr>
          <a:xfrm>
            <a:off x="419100" y="5992416"/>
            <a:ext cx="26955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</a:rPr>
              <a:t>STEP 1</a:t>
            </a:r>
            <a:endParaRPr lang="en-US" sz="825" dirty="0"/>
          </a:p>
        </p:txBody>
      </p:sp>
      <p:sp>
        <p:nvSpPr>
          <p:cNvPr id="58" name="SK-3-text-57"/>
          <p:cNvSpPr/>
          <p:nvPr/>
        </p:nvSpPr>
        <p:spPr>
          <a:xfrm>
            <a:off x="419100" y="6178153"/>
            <a:ext cx="26955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Identify </a:t>
            </a:r>
            <a:r>
              <a:rPr lang="en-US" sz="1050" b="1" dirty="0">
                <a:solidFill>
                  <a:srgbClr val="B71C1C"/>
                </a:solidFill>
              </a:rPr>
              <a:t>Alarm Symptoms</a:t>
            </a:r>
            <a:r>
              <a:rPr lang="en-US" sz="1050" dirty="0">
                <a:solidFill>
                  <a:srgbClr val="FFFFFF"/>
                </a:solidFill>
              </a:rPr>
              <a:t> and manage red flags first.</a:t>
            </a:r>
            <a:endParaRPr lang="en-US" sz="1050" dirty="0"/>
          </a:p>
        </p:txBody>
      </p:sp>
      <p:sp>
        <p:nvSpPr>
          <p:cNvPr id="59" name="SK-3-text-58"/>
          <p:cNvSpPr/>
          <p:nvPr/>
        </p:nvSpPr>
        <p:spPr>
          <a:xfrm>
            <a:off x="3305175" y="5992416"/>
            <a:ext cx="26955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</a:rPr>
              <a:t>STEP 2</a:t>
            </a:r>
            <a:endParaRPr lang="en-US" sz="825" dirty="0"/>
          </a:p>
        </p:txBody>
      </p:sp>
      <p:sp>
        <p:nvSpPr>
          <p:cNvPr id="60" name="SK-3-text-59"/>
          <p:cNvSpPr/>
          <p:nvPr/>
        </p:nvSpPr>
        <p:spPr>
          <a:xfrm>
            <a:off x="3305175" y="6178153"/>
            <a:ext cx="26955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Review meds (NSAIDs, Bisphosphonates, Nitrates, Steroids).</a:t>
            </a:r>
            <a:endParaRPr lang="en-US" sz="1050" dirty="0"/>
          </a:p>
        </p:txBody>
      </p:sp>
      <p:sp>
        <p:nvSpPr>
          <p:cNvPr id="61" name="SK-3-text-60"/>
          <p:cNvSpPr/>
          <p:nvPr/>
        </p:nvSpPr>
        <p:spPr>
          <a:xfrm>
            <a:off x="6191250" y="5992416"/>
            <a:ext cx="26955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</a:rPr>
              <a:t>STEP 3</a:t>
            </a:r>
            <a:endParaRPr lang="en-US" sz="825" dirty="0"/>
          </a:p>
        </p:txBody>
      </p:sp>
      <p:sp>
        <p:nvSpPr>
          <p:cNvPr id="62" name="SK-3-text-61"/>
          <p:cNvSpPr/>
          <p:nvPr/>
        </p:nvSpPr>
        <p:spPr>
          <a:xfrm>
            <a:off x="6191250" y="6178153"/>
            <a:ext cx="26955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Lifestyle: Weight loss, stop smoking, avoid late meals.</a:t>
            </a:r>
            <a:endParaRPr lang="en-US" sz="1050" dirty="0"/>
          </a:p>
        </p:txBody>
      </p:sp>
      <p:sp>
        <p:nvSpPr>
          <p:cNvPr id="63" name="SK-3-text-62"/>
          <p:cNvSpPr/>
          <p:nvPr/>
        </p:nvSpPr>
        <p:spPr>
          <a:xfrm>
            <a:off x="9077325" y="5992416"/>
            <a:ext cx="26955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</a:rPr>
              <a:t>STEP 4</a:t>
            </a:r>
            <a:endParaRPr lang="en-US" sz="825" dirty="0"/>
          </a:p>
        </p:txBody>
      </p:sp>
      <p:sp>
        <p:nvSpPr>
          <p:cNvPr id="64" name="SK-3-text-63"/>
          <p:cNvSpPr/>
          <p:nvPr/>
        </p:nvSpPr>
        <p:spPr>
          <a:xfrm>
            <a:off x="9077325" y="6178153"/>
            <a:ext cx="26955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Full-dose PPI (4 weeks) OR H. pylori test-and-treat.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5753100" cy="261654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405830"/>
            <a:ext cx="238125" cy="1905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834455"/>
            <a:ext cx="190500" cy="1524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188666"/>
            <a:ext cx="190500" cy="1524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542877"/>
            <a:ext cx="190500" cy="1524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3936653"/>
            <a:ext cx="5753100" cy="261654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4212878"/>
            <a:ext cx="238125" cy="1905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4641503"/>
            <a:ext cx="190500" cy="1524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4995714"/>
            <a:ext cx="190500" cy="1524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5349925"/>
            <a:ext cx="190500" cy="1524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129605"/>
            <a:ext cx="5753100" cy="2616547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1405830"/>
            <a:ext cx="238125" cy="1905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1834455"/>
            <a:ext cx="190500" cy="1524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2188666"/>
            <a:ext cx="1905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2542877"/>
            <a:ext cx="190500" cy="1524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3203228"/>
            <a:ext cx="5295900" cy="31432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3348930"/>
            <a:ext cx="166688" cy="13722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0300" y="3936653"/>
            <a:ext cx="5753100" cy="2616547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38900" y="4842421"/>
            <a:ext cx="238125" cy="190500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H. pylori: Test and Treat Strategy</a:t>
            </a:r>
            <a:endParaRPr lang="en-US" sz="1950" dirty="0"/>
          </a:p>
        </p:txBody>
      </p:sp>
      <p:sp>
        <p:nvSpPr>
          <p:cNvPr id="24" name="SK-4-text-23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5" name="SK-4-text-24"/>
          <p:cNvSpPr/>
          <p:nvPr/>
        </p:nvSpPr>
        <p:spPr>
          <a:xfrm>
            <a:off x="809625" y="1358205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Patient Selection Criteria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762000" y="1796355"/>
            <a:ext cx="39776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2D2D"/>
                </a:solidFill>
              </a:rPr>
              <a:t>Age </a:t>
            </a:r>
            <a:r>
              <a:rPr lang="en-US" sz="1350" b="1" dirty="0">
                <a:solidFill>
                  <a:srgbClr val="2D2D2D"/>
                </a:solidFill>
              </a:rPr>
              <a:t>under 55 years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762000" y="2150566"/>
            <a:ext cx="98755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No alarm features</a:t>
            </a:r>
            <a:r>
              <a:rPr lang="en-US" sz="1350" dirty="0">
                <a:solidFill>
                  <a:srgbClr val="2D2D2D"/>
                </a:solidFill>
              </a:rPr>
              <a:t> (weight loss, dysphagia, etc.)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762000" y="2504777"/>
            <a:ext cx="114300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2D2D"/>
                </a:solidFill>
              </a:rPr>
              <a:t>Manage lifestyle factors (STRAWS) and review medications first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809625" y="4165253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NICE Strategy Options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762000" y="4603403"/>
            <a:ext cx="87782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Empirical PPI Trial:</a:t>
            </a:r>
            <a:r>
              <a:rPr lang="en-US" sz="1350" dirty="0">
                <a:solidFill>
                  <a:srgbClr val="2D2D2D"/>
                </a:solidFill>
              </a:rPr>
              <a:t> Full-dose for 4 weeks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762000" y="4957614"/>
            <a:ext cx="94640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Test-and-Treat:</a:t>
            </a:r>
            <a:r>
              <a:rPr lang="en-US" sz="1350" dirty="0">
                <a:solidFill>
                  <a:srgbClr val="2D2D2D"/>
                </a:solidFill>
              </a:rPr>
              <a:t> Non-invasive H. pylori testing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762000" y="5311825"/>
            <a:ext cx="80238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2D2D"/>
                </a:solidFill>
              </a:rPr>
              <a:t>Offer </a:t>
            </a:r>
            <a:r>
              <a:rPr lang="en-US" sz="1350" b="1" dirty="0">
                <a:solidFill>
                  <a:srgbClr val="2D2D2D"/>
                </a:solidFill>
              </a:rPr>
              <a:t>both</a:t>
            </a:r>
            <a:r>
              <a:rPr lang="en-US" sz="1350" dirty="0">
                <a:solidFill>
                  <a:srgbClr val="2D2D2D"/>
                </a:solidFill>
              </a:rPr>
              <a:t> strategies where appropriate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6791325" y="1358205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Testing Modalities</a:t>
            </a:r>
            <a:endParaRPr lang="en-US" sz="1500" dirty="0"/>
          </a:p>
        </p:txBody>
      </p:sp>
      <p:sp>
        <p:nvSpPr>
          <p:cNvPr id="34" name="SK-4-text-33"/>
          <p:cNvSpPr/>
          <p:nvPr/>
        </p:nvSpPr>
        <p:spPr>
          <a:xfrm>
            <a:off x="6743700" y="1796355"/>
            <a:ext cx="5448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Urea Breath Test (UBT):</a:t>
            </a:r>
            <a:r>
              <a:rPr lang="en-US" sz="1350" dirty="0">
                <a:solidFill>
                  <a:srgbClr val="2D2D2D"/>
                </a:solidFill>
              </a:rPr>
              <a:t> Preferred (High Sens/Spec)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6743700" y="2150566"/>
            <a:ext cx="5448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Stool Antigen:</a:t>
            </a:r>
            <a:r>
              <a:rPr lang="en-US" sz="1350" dirty="0">
                <a:solidFill>
                  <a:srgbClr val="2D2D2D"/>
                </a:solidFill>
              </a:rPr>
              <a:t> Acceptable alternative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6743700" y="2504777"/>
            <a:ext cx="5448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Serology:</a:t>
            </a:r>
            <a:r>
              <a:rPr lang="en-US" sz="1350" dirty="0">
                <a:solidFill>
                  <a:srgbClr val="2D2D2D"/>
                </a:solidFill>
              </a:rPr>
              <a:t> Not for retesting; less accurate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6681788" y="3203228"/>
            <a:ext cx="55102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71C1C"/>
                </a:solidFill>
              </a:rPr>
              <a:t>Stop PPIs 2 weeks and Antibiotics 4 weeks before testing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6438900" y="4518571"/>
            <a:ext cx="5295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1-MINUTE REFLECTION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6791325" y="4794796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What would you do next?</a:t>
            </a:r>
            <a:endParaRPr lang="en-US" sz="1500" dirty="0"/>
          </a:p>
        </p:txBody>
      </p:sp>
      <p:sp>
        <p:nvSpPr>
          <p:cNvPr id="40" name="SK-4-text-39"/>
          <p:cNvSpPr/>
          <p:nvPr/>
        </p:nvSpPr>
        <p:spPr>
          <a:xfrm>
            <a:off x="6438900" y="5156746"/>
            <a:ext cx="5295900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i="1" dirty="0">
                <a:solidFill>
                  <a:srgbClr val="444444"/>
                </a:solidFill>
              </a:rPr>
              <a:t>"A 52-year-old patient presents with new-onset epigastric pain and acid reflux. They have no dysphagia or weight loss. They are currently taking Naproxen for knee pain."</a:t>
            </a:r>
            <a:endParaRPr lang="en-US" sz="14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5247382" cy="2499866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1361033"/>
            <a:ext cx="214313" cy="17532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1691580"/>
            <a:ext cx="869156" cy="384572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2152352"/>
            <a:ext cx="880318" cy="384572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3781871"/>
            <a:ext cx="5247382" cy="2499866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" y="4013299"/>
            <a:ext cx="214313" cy="17532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4686746"/>
            <a:ext cx="142875" cy="1143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100" y="4949577"/>
            <a:ext cx="142875" cy="1143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100" y="5212407"/>
            <a:ext cx="142875" cy="1143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1732" y="1170533"/>
            <a:ext cx="214313" cy="17532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6482" y="1653480"/>
            <a:ext cx="6296918" cy="144110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37932" y="2377380"/>
            <a:ext cx="142875" cy="1143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37932" y="2632025"/>
            <a:ext cx="154781" cy="12576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66482" y="3246983"/>
            <a:ext cx="6296918" cy="144110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37932" y="3970883"/>
            <a:ext cx="142875" cy="1143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66482" y="4840486"/>
            <a:ext cx="6296918" cy="1441103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37932" y="5564386"/>
            <a:ext cx="142875" cy="114300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266700" y="438150"/>
            <a:ext cx="11925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H. pylori Eradication and Testing Protocols</a:t>
            </a:r>
            <a:endParaRPr lang="en-US" sz="1950" dirty="0"/>
          </a:p>
        </p:txBody>
      </p:sp>
      <p:sp>
        <p:nvSpPr>
          <p:cNvPr id="23" name="SK-5-text-22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4" name="SK-5-text-23"/>
          <p:cNvSpPr/>
          <p:nvPr/>
        </p:nvSpPr>
        <p:spPr>
          <a:xfrm>
            <a:off x="728663" y="132010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Pre-Testing Requirements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495300" y="1691580"/>
            <a:ext cx="716756" cy="3845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Stop 2 Weeks</a:t>
            </a:r>
            <a:endParaRPr lang="en-US" sz="975" dirty="0"/>
          </a:p>
        </p:txBody>
      </p:sp>
      <p:sp>
        <p:nvSpPr>
          <p:cNvPr id="26" name="SK-5-text-25"/>
          <p:cNvSpPr/>
          <p:nvPr/>
        </p:nvSpPr>
        <p:spPr>
          <a:xfrm>
            <a:off x="1383506" y="1691580"/>
            <a:ext cx="3901976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PPIs</a:t>
            </a:r>
            <a:r>
              <a:rPr lang="en-US" sz="1050" dirty="0">
                <a:solidFill>
                  <a:srgbClr val="2D2D2D"/>
                </a:solidFill>
              </a:rPr>
              <a:t> must be stopped at least 2 weeks before a UBT or stool antigen test.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495300" y="2152352"/>
            <a:ext cx="727918" cy="3845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Stop 4 Weeks</a:t>
            </a:r>
            <a:endParaRPr lang="en-US" sz="975" dirty="0"/>
          </a:p>
        </p:txBody>
      </p:sp>
      <p:sp>
        <p:nvSpPr>
          <p:cNvPr id="28" name="SK-5-text-27"/>
          <p:cNvSpPr/>
          <p:nvPr/>
        </p:nvSpPr>
        <p:spPr>
          <a:xfrm>
            <a:off x="1394668" y="2152352"/>
            <a:ext cx="389081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Antibiotics &amp; Bismuth</a:t>
            </a:r>
            <a:r>
              <a:rPr lang="en-US" sz="1050" dirty="0">
                <a:solidFill>
                  <a:srgbClr val="2D2D2D"/>
                </a:solidFill>
              </a:rPr>
              <a:t> must be stopped at least 4 weeks before testing.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728663" y="3972371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Re-Testing (Post-Eradication)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419100" y="4343846"/>
            <a:ext cx="7680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Indications for confirmation of clearance: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657225" y="4648646"/>
            <a:ext cx="68808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Peptic ulcer patients (Gastric or Duodenal)</a:t>
            </a:r>
            <a:endParaRPr lang="en-US" sz="1050" dirty="0"/>
          </a:p>
        </p:txBody>
      </p:sp>
      <p:sp>
        <p:nvSpPr>
          <p:cNvPr id="32" name="SK-5-text-31"/>
          <p:cNvSpPr/>
          <p:nvPr/>
        </p:nvSpPr>
        <p:spPr>
          <a:xfrm>
            <a:off x="657225" y="4911477"/>
            <a:ext cx="75209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MALT lymphoma or early gastric cancer resection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657225" y="5174307"/>
            <a:ext cx="59207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Persistent symptoms despite treatment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419100" y="5456188"/>
            <a:ext cx="85191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B7280"/>
                </a:solidFill>
              </a:rPr>
              <a:t>Wait ≥4 weeks after antibiotics and ≥2 weeks after PPIs.</a:t>
            </a:r>
            <a:endParaRPr lang="en-US" sz="975" dirty="0"/>
          </a:p>
        </p:txBody>
      </p:sp>
      <p:sp>
        <p:nvSpPr>
          <p:cNvPr id="35" name="SK-5-text-34"/>
          <p:cNvSpPr/>
          <p:nvPr/>
        </p:nvSpPr>
        <p:spPr>
          <a:xfrm>
            <a:off x="6071295" y="1129605"/>
            <a:ext cx="61207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Eradication Regimens (7 Days)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5837932" y="1824930"/>
            <a:ext cx="595401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NO PENICILLIN ALLERGY — FIRST LINE</a:t>
            </a:r>
            <a:endParaRPr lang="en-US" sz="900" dirty="0"/>
          </a:p>
        </p:txBody>
      </p:sp>
      <p:sp>
        <p:nvSpPr>
          <p:cNvPr id="37" name="SK-5-text-36"/>
          <p:cNvSpPr/>
          <p:nvPr/>
        </p:nvSpPr>
        <p:spPr>
          <a:xfrm>
            <a:off x="5837932" y="2034480"/>
            <a:ext cx="59540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Triple Therapy (Standard)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076057" y="2339280"/>
            <a:ext cx="611594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PPI</a:t>
            </a:r>
            <a:r>
              <a:rPr lang="en-US" sz="1050" dirty="0">
                <a:solidFill>
                  <a:srgbClr val="2D2D2D"/>
                </a:solidFill>
              </a:rPr>
              <a:t> (e.g., Lansoprazole 30mg BD) + </a:t>
            </a:r>
            <a:r>
              <a:rPr lang="en-US" sz="1050" b="1" dirty="0">
                <a:solidFill>
                  <a:srgbClr val="2D2D2D"/>
                </a:solidFill>
              </a:rPr>
              <a:t>Amoxicillin</a:t>
            </a:r>
            <a:r>
              <a:rPr lang="en-US" sz="1050" dirty="0">
                <a:solidFill>
                  <a:srgbClr val="2D2D2D"/>
                </a:solidFill>
              </a:rPr>
              <a:t> 1g BD + </a:t>
            </a:r>
            <a:r>
              <a:rPr lang="en-US" sz="1050" b="1" dirty="0">
                <a:solidFill>
                  <a:srgbClr val="2D2D2D"/>
                </a:solidFill>
              </a:rPr>
              <a:t>Clarithromycin</a:t>
            </a:r>
            <a:r>
              <a:rPr lang="en-US" sz="1050" dirty="0">
                <a:solidFill>
                  <a:srgbClr val="2D2D2D"/>
                </a:solidFill>
              </a:rPr>
              <a:t> 500mg BD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6049863" y="2602111"/>
            <a:ext cx="6142137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71C1C"/>
                </a:solidFill>
              </a:rPr>
              <a:t>WITHHOLD STATINS during Clarithromycin course (myopathy risk)</a:t>
            </a:r>
            <a:endParaRPr lang="en-US" sz="975" dirty="0"/>
          </a:p>
        </p:txBody>
      </p:sp>
      <p:sp>
        <p:nvSpPr>
          <p:cNvPr id="40" name="SK-5-text-39"/>
          <p:cNvSpPr/>
          <p:nvPr/>
        </p:nvSpPr>
        <p:spPr>
          <a:xfrm>
            <a:off x="5837932" y="3418433"/>
            <a:ext cx="595401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NO PENICILLIN ALLERGY — SECOND LINE</a:t>
            </a:r>
            <a:endParaRPr lang="en-US" sz="900" dirty="0"/>
          </a:p>
        </p:txBody>
      </p:sp>
      <p:sp>
        <p:nvSpPr>
          <p:cNvPr id="41" name="SK-5-text-40"/>
          <p:cNvSpPr/>
          <p:nvPr/>
        </p:nvSpPr>
        <p:spPr>
          <a:xfrm>
            <a:off x="5837932" y="3627983"/>
            <a:ext cx="635406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Alternative (If Clarithromycin exposure)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6076057" y="3932783"/>
            <a:ext cx="611594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PPI</a:t>
            </a:r>
            <a:r>
              <a:rPr lang="en-US" sz="1050" dirty="0">
                <a:solidFill>
                  <a:srgbClr val="2D2D2D"/>
                </a:solidFill>
              </a:rPr>
              <a:t> BD + </a:t>
            </a:r>
            <a:r>
              <a:rPr lang="en-US" sz="1050" b="1" dirty="0">
                <a:solidFill>
                  <a:srgbClr val="2D2D2D"/>
                </a:solidFill>
              </a:rPr>
              <a:t>Amoxicillin</a:t>
            </a:r>
            <a:r>
              <a:rPr lang="en-US" sz="1050" dirty="0">
                <a:solidFill>
                  <a:srgbClr val="2D2D2D"/>
                </a:solidFill>
              </a:rPr>
              <a:t> 1g BD + </a:t>
            </a:r>
            <a:r>
              <a:rPr lang="en-US" sz="1050" b="1" dirty="0">
                <a:solidFill>
                  <a:srgbClr val="2D2D2D"/>
                </a:solidFill>
              </a:rPr>
              <a:t>Metronidazole</a:t>
            </a:r>
            <a:r>
              <a:rPr lang="en-US" sz="1050" dirty="0">
                <a:solidFill>
                  <a:srgbClr val="2D2D2D"/>
                </a:solidFill>
              </a:rPr>
              <a:t> 400mg BD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5837932" y="5011936"/>
            <a:ext cx="595401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PENICILLIN ALLERGY — FIRST LINE</a:t>
            </a:r>
            <a:endParaRPr lang="en-US" sz="900" dirty="0"/>
          </a:p>
        </p:txBody>
      </p:sp>
      <p:sp>
        <p:nvSpPr>
          <p:cNvPr id="44" name="SK-5-text-43"/>
          <p:cNvSpPr/>
          <p:nvPr/>
        </p:nvSpPr>
        <p:spPr>
          <a:xfrm>
            <a:off x="5837932" y="5221486"/>
            <a:ext cx="59540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Penicillin-Free Triple Therapy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6076057" y="5526286"/>
            <a:ext cx="611594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PPI</a:t>
            </a:r>
            <a:r>
              <a:rPr lang="en-US" sz="1050" dirty="0">
                <a:solidFill>
                  <a:srgbClr val="2D2D2D"/>
                </a:solidFill>
              </a:rPr>
              <a:t> BD + </a:t>
            </a:r>
            <a:r>
              <a:rPr lang="en-US" sz="1050" b="1" dirty="0">
                <a:solidFill>
                  <a:srgbClr val="2D2D2D"/>
                </a:solidFill>
              </a:rPr>
              <a:t>Clarithromycin</a:t>
            </a:r>
            <a:r>
              <a:rPr lang="en-US" sz="1050" dirty="0">
                <a:solidFill>
                  <a:srgbClr val="2D2D2D"/>
                </a:solidFill>
              </a:rPr>
              <a:t> 500mg BD + </a:t>
            </a:r>
            <a:r>
              <a:rPr lang="en-US" sz="1050" b="1" dirty="0">
                <a:solidFill>
                  <a:srgbClr val="2D2D2D"/>
                </a:solidFill>
              </a:rPr>
              <a:t>Metronidazole</a:t>
            </a:r>
            <a:r>
              <a:rPr lang="en-US" sz="1050" dirty="0">
                <a:solidFill>
                  <a:srgbClr val="2D2D2D"/>
                </a:solidFill>
              </a:rPr>
              <a:t> 400mg BD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5837932" y="5789116"/>
            <a:ext cx="635406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B7280"/>
                </a:solidFill>
              </a:rPr>
              <a:t>Note: Avoid metronidazole if used in the previous year.</a:t>
            </a:r>
            <a:endParaRPr lang="en-US" sz="975" dirty="0"/>
          </a:p>
        </p:txBody>
      </p:sp>
      <p:sp>
        <p:nvSpPr>
          <p:cNvPr id="47" name="SK-5-text-46"/>
          <p:cNvSpPr/>
          <p:nvPr/>
        </p:nvSpPr>
        <p:spPr>
          <a:xfrm>
            <a:off x="0" y="6510338"/>
            <a:ext cx="11734800" cy="347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9CA3AF"/>
                </a:solidFill>
              </a:rPr>
              <a:t>Source: NHS H. pylori eradication guidelines (Nov 2024) | www.bradfordvts.co.uk</a:t>
            </a:r>
            <a:endParaRPr lang="en-US" sz="8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6926610" cy="549979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1320105"/>
            <a:ext cx="2618184" cy="40005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7284" y="1320105"/>
            <a:ext cx="3927425" cy="4000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1720155"/>
            <a:ext cx="2618184" cy="601861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7284" y="1720155"/>
            <a:ext cx="3927425" cy="6018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2322016"/>
            <a:ext cx="2618184" cy="60260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7284" y="2322016"/>
            <a:ext cx="3927425" cy="60260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2924621"/>
            <a:ext cx="2618184" cy="60260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7284" y="2924621"/>
            <a:ext cx="3927425" cy="60260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3527227"/>
            <a:ext cx="2618184" cy="60186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7284" y="3527227"/>
            <a:ext cx="3927425" cy="60186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45710" y="1129605"/>
            <a:ext cx="4617690" cy="2654647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6210" y="1358205"/>
            <a:ext cx="190500" cy="1524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6210" y="1691580"/>
            <a:ext cx="166688" cy="13335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6210" y="2179141"/>
            <a:ext cx="166688" cy="14287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6210" y="2666702"/>
            <a:ext cx="166688" cy="181719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45710" y="3974753"/>
            <a:ext cx="4617690" cy="2654647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6210" y="4203353"/>
            <a:ext cx="190500" cy="15240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36210" y="4489103"/>
            <a:ext cx="166688" cy="13335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36210" y="4738539"/>
            <a:ext cx="166688" cy="133350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266700" y="438150"/>
            <a:ext cx="118872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PPI Use: Indications and Long-term Risks</a:t>
            </a:r>
            <a:endParaRPr lang="en-US" sz="1950" dirty="0"/>
          </a:p>
        </p:txBody>
      </p:sp>
      <p:sp>
        <p:nvSpPr>
          <p:cNvPr id="26" name="SK-6-text-25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GASTROENTEROLOGY | BRADFORD VTS TEACHING</a:t>
            </a:r>
            <a:endParaRPr lang="en-US" sz="900" dirty="0"/>
          </a:p>
        </p:txBody>
      </p:sp>
      <p:sp>
        <p:nvSpPr>
          <p:cNvPr id="27" name="SK-6-text-26"/>
          <p:cNvSpPr/>
          <p:nvPr/>
        </p:nvSpPr>
        <p:spPr>
          <a:xfrm>
            <a:off x="495300" y="1320105"/>
            <a:ext cx="246578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CONDITION</a:t>
            </a:r>
            <a:endParaRPr lang="en-US" sz="900" dirty="0"/>
          </a:p>
        </p:txBody>
      </p:sp>
      <p:sp>
        <p:nvSpPr>
          <p:cNvPr id="28" name="SK-6-text-27"/>
          <p:cNvSpPr/>
          <p:nvPr/>
        </p:nvSpPr>
        <p:spPr>
          <a:xfrm>
            <a:off x="3113484" y="1320105"/>
            <a:ext cx="44824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MANAGEMENT STRATEGY (CG184)</a:t>
            </a:r>
            <a:endParaRPr lang="en-US" sz="900" dirty="0"/>
          </a:p>
        </p:txBody>
      </p:sp>
      <p:sp>
        <p:nvSpPr>
          <p:cNvPr id="29" name="SK-6-text-28"/>
          <p:cNvSpPr/>
          <p:nvPr/>
        </p:nvSpPr>
        <p:spPr>
          <a:xfrm>
            <a:off x="495300" y="1937296"/>
            <a:ext cx="35204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/ Severe GORD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3113484" y="1720155"/>
            <a:ext cx="3775025" cy="601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B7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Full-dose PPI</a:t>
            </a: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4–8 weeks; then step down to lowest effective dose or 'on-demand'.</a:t>
            </a:r>
            <a:endParaRPr lang="en-US" sz="1050" dirty="0"/>
          </a:p>
        </p:txBody>
      </p:sp>
      <p:sp>
        <p:nvSpPr>
          <p:cNvPr id="31" name="SK-6-text-30"/>
          <p:cNvSpPr/>
          <p:nvPr/>
        </p:nvSpPr>
        <p:spPr>
          <a:xfrm>
            <a:off x="495300" y="2445841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Complicated GORD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1743075" y="2445841"/>
            <a:ext cx="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endParaRPr lang="en-US" sz="1050" dirty="0"/>
          </a:p>
        </p:txBody>
      </p:sp>
      <p:sp>
        <p:nvSpPr>
          <p:cNvPr id="33" name="SK-6-text-32"/>
          <p:cNvSpPr/>
          <p:nvPr/>
        </p:nvSpPr>
        <p:spPr>
          <a:xfrm>
            <a:off x="495300" y="2661047"/>
            <a:ext cx="3712464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176"/>
              </a:lnSpc>
              <a:buNone/>
            </a:pPr>
            <a:r>
              <a:rPr lang="en-US" sz="84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(Stricture, Ulcer, Barrett's)</a:t>
            </a:r>
            <a:endParaRPr lang="en-US" sz="840" dirty="0"/>
          </a:p>
        </p:txBody>
      </p:sp>
      <p:sp>
        <p:nvSpPr>
          <p:cNvPr id="34" name="SK-6-text-33"/>
          <p:cNvSpPr/>
          <p:nvPr/>
        </p:nvSpPr>
        <p:spPr>
          <a:xfrm>
            <a:off x="3113484" y="2322016"/>
            <a:ext cx="3775025" cy="602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B7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Full-dose PPI</a:t>
            </a: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maintained long-term to prevent complications.</a:t>
            </a:r>
            <a:endParaRPr lang="en-US" sz="1050" dirty="0"/>
          </a:p>
        </p:txBody>
      </p:sp>
      <p:sp>
        <p:nvSpPr>
          <p:cNvPr id="35" name="SK-6-text-34"/>
          <p:cNvSpPr/>
          <p:nvPr/>
        </p:nvSpPr>
        <p:spPr>
          <a:xfrm>
            <a:off x="495300" y="3048446"/>
            <a:ext cx="19202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Peptic Ulcer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1276350" y="3048446"/>
            <a:ext cx="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495300" y="3263652"/>
            <a:ext cx="2432304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176"/>
              </a:lnSpc>
              <a:buNone/>
            </a:pPr>
            <a:r>
              <a:rPr lang="en-US" sz="84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(H. pylori related)</a:t>
            </a:r>
            <a:endParaRPr lang="en-US" sz="840" dirty="0"/>
          </a:p>
        </p:txBody>
      </p:sp>
      <p:sp>
        <p:nvSpPr>
          <p:cNvPr id="38" name="SK-6-text-37"/>
          <p:cNvSpPr/>
          <p:nvPr/>
        </p:nvSpPr>
        <p:spPr>
          <a:xfrm>
            <a:off x="3113484" y="2924621"/>
            <a:ext cx="3775025" cy="602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Triple therapy eradication. Consider PPI for 4 weeks post-treatment for large ulcers.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495300" y="3744367"/>
            <a:ext cx="30403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NSAID-related Ulcer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3113484" y="3527227"/>
            <a:ext cx="3775025" cy="601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NSAID if possible. PPI for healing; co-prescribe PPI if NSAID is unavoidable.</a:t>
            </a:r>
            <a:endParaRPr lang="en-US" sz="1050" dirty="0"/>
          </a:p>
        </p:txBody>
      </p:sp>
      <p:sp>
        <p:nvSpPr>
          <p:cNvPr id="41" name="SK-6-text-40"/>
          <p:cNvSpPr/>
          <p:nvPr/>
        </p:nvSpPr>
        <p:spPr>
          <a:xfrm>
            <a:off x="495300" y="4346228"/>
            <a:ext cx="32004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Dyspepsia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3113484" y="4129088"/>
            <a:ext cx="3775025" cy="601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PPI trial for 4 weeks only. NICE suggests H2RA as a viable first-line alternative.</a:t>
            </a:r>
            <a:endParaRPr lang="en-US" sz="1050" dirty="0"/>
          </a:p>
        </p:txBody>
      </p:sp>
      <p:sp>
        <p:nvSpPr>
          <p:cNvPr id="43" name="SK-6-text-42"/>
          <p:cNvSpPr/>
          <p:nvPr/>
        </p:nvSpPr>
        <p:spPr>
          <a:xfrm>
            <a:off x="7821960" y="1320105"/>
            <a:ext cx="423669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Risks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7798147" y="1691580"/>
            <a:ext cx="397475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Bone &amp; Metabolic:</a:t>
            </a: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Increased risk of osteoporosis/fractures, Hypomagnesaemia, and B12 deficiency.</a:t>
            </a:r>
            <a:endParaRPr lang="en-US" sz="1050" dirty="0"/>
          </a:p>
        </p:txBody>
      </p:sp>
      <p:sp>
        <p:nvSpPr>
          <p:cNvPr id="45" name="SK-6-text-44"/>
          <p:cNvSpPr/>
          <p:nvPr/>
        </p:nvSpPr>
        <p:spPr>
          <a:xfrm>
            <a:off x="7798147" y="2179141"/>
            <a:ext cx="397475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Infections:</a:t>
            </a: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Higher risk of C. difficile colitis and community-acquired pneumonia.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7798147" y="2666702"/>
            <a:ext cx="397475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Stewardship:</a:t>
            </a:r>
            <a:r>
              <a:rPr lang="en-US" sz="1050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Annual review required; check for ongoing indication and attempt step-down.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7821960" y="4165253"/>
            <a:ext cx="423669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Pearl: Clopidogrel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7798147" y="4489103"/>
            <a:ext cx="4393853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7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AVOID: Omeprazole or Esomeprazole</a:t>
            </a:r>
            <a:endParaRPr lang="en-US" sz="975" dirty="0"/>
          </a:p>
        </p:txBody>
      </p:sp>
      <p:sp>
        <p:nvSpPr>
          <p:cNvPr id="49" name="SK-6-text-48"/>
          <p:cNvSpPr/>
          <p:nvPr/>
        </p:nvSpPr>
        <p:spPr>
          <a:xfrm>
            <a:off x="7798147" y="4738539"/>
            <a:ext cx="4393853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E7D3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USE: Pantoprazole or Lansoprazole</a:t>
            </a:r>
            <a:endParaRPr lang="en-US" sz="975" dirty="0"/>
          </a:p>
        </p:txBody>
      </p:sp>
      <p:sp>
        <p:nvSpPr>
          <p:cNvPr id="50" name="SK-6-text-49"/>
          <p:cNvSpPr/>
          <p:nvPr/>
        </p:nvSpPr>
        <p:spPr>
          <a:xfrm>
            <a:off x="7536210" y="5035600"/>
            <a:ext cx="465579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2D2D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interaction reduces anti-platelet efficacy.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6903690" cy="220221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1361033"/>
            <a:ext cx="214313" cy="17532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1691580"/>
            <a:ext cx="178594" cy="14287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1967805"/>
            <a:ext cx="178594" cy="14287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3522315"/>
            <a:ext cx="6903690" cy="220221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100" y="3753743"/>
            <a:ext cx="214313" cy="17532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" y="4084290"/>
            <a:ext cx="178594" cy="14287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4360515"/>
            <a:ext cx="178594" cy="19481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" y="4874865"/>
            <a:ext cx="178594" cy="1428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" y="6029325"/>
            <a:ext cx="6903690" cy="60007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2900" y="6181279"/>
            <a:ext cx="154781" cy="12576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0890" y="1601242"/>
            <a:ext cx="4602510" cy="30480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60890" y="4839742"/>
            <a:ext cx="4602510" cy="1317873"/>
          </a:xfrm>
          <a:prstGeom prst="rect">
            <a:avLst/>
          </a:prstGeom>
        </p:spPr>
      </p:pic>
      <p:sp>
        <p:nvSpPr>
          <p:cNvPr id="18" name="SK-7-text-17"/>
          <p:cNvSpPr/>
          <p:nvPr/>
        </p:nvSpPr>
        <p:spPr>
          <a:xfrm>
            <a:off x="266700" y="438150"/>
            <a:ext cx="11925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Endoscopy Referral Criteria (NICE CG184)</a:t>
            </a:r>
            <a:endParaRPr lang="en-US" sz="1950" dirty="0"/>
          </a:p>
        </p:txBody>
      </p:sp>
      <p:sp>
        <p:nvSpPr>
          <p:cNvPr id="19" name="SK-7-text-18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20" name="SK-7-text-19"/>
          <p:cNvSpPr/>
          <p:nvPr/>
        </p:nvSpPr>
        <p:spPr>
          <a:xfrm>
            <a:off x="728663" y="1320105"/>
            <a:ext cx="8161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Urgent Endoscopy (2WW Suspected Cancer)</a:t>
            </a:r>
            <a:endParaRPr lang="en-US" sz="1350" dirty="0"/>
          </a:p>
        </p:txBody>
      </p:sp>
      <p:sp>
        <p:nvSpPr>
          <p:cNvPr id="21" name="SK-7-text-20"/>
          <p:cNvSpPr/>
          <p:nvPr/>
        </p:nvSpPr>
        <p:spPr>
          <a:xfrm>
            <a:off x="673894" y="1691580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Dysphagia:</a:t>
            </a:r>
            <a:r>
              <a:rPr lang="en-US" sz="1125" dirty="0">
                <a:solidFill>
                  <a:srgbClr val="4A4A4A"/>
                </a:solidFill>
              </a:rPr>
              <a:t> Any age, urgent referral required.</a:t>
            </a:r>
            <a:endParaRPr lang="en-US" sz="1125" dirty="0"/>
          </a:p>
        </p:txBody>
      </p:sp>
      <p:sp>
        <p:nvSpPr>
          <p:cNvPr id="22" name="SK-7-text-21"/>
          <p:cNvSpPr/>
          <p:nvPr/>
        </p:nvSpPr>
        <p:spPr>
          <a:xfrm>
            <a:off x="673894" y="1967805"/>
            <a:ext cx="11518106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Age ≥55 + Weight Loss</a:t>
            </a:r>
            <a:r>
              <a:rPr lang="en-US" sz="1125" dirty="0">
                <a:solidFill>
                  <a:srgbClr val="4A4A4A"/>
                </a:solidFill>
              </a:rPr>
              <a:t> AND any of: Upper abdominal pain, reflux, or dyspepsia.</a:t>
            </a:r>
            <a:endParaRPr lang="en-US" sz="1125" dirty="0"/>
          </a:p>
        </p:txBody>
      </p:sp>
      <p:sp>
        <p:nvSpPr>
          <p:cNvPr id="23" name="SK-7-text-22"/>
          <p:cNvSpPr/>
          <p:nvPr/>
        </p:nvSpPr>
        <p:spPr>
          <a:xfrm>
            <a:off x="728663" y="3712815"/>
            <a:ext cx="652269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Non-Urgent Endoscopy Criteria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673894" y="4084290"/>
            <a:ext cx="115181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Haematemesis:</a:t>
            </a:r>
            <a:r>
              <a:rPr lang="en-US" sz="1125" dirty="0">
                <a:solidFill>
                  <a:srgbClr val="4A4A4A"/>
                </a:solidFill>
              </a:rPr>
              <a:t> Requires investigation (urgent if active/significant).</a:t>
            </a:r>
            <a:endParaRPr lang="en-US" sz="1125" dirty="0"/>
          </a:p>
        </p:txBody>
      </p:sp>
      <p:sp>
        <p:nvSpPr>
          <p:cNvPr id="25" name="SK-7-text-24"/>
          <p:cNvSpPr/>
          <p:nvPr/>
        </p:nvSpPr>
        <p:spPr>
          <a:xfrm>
            <a:off x="673894" y="4360515"/>
            <a:ext cx="6267896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Age ≥55 + Any of:</a:t>
            </a:r>
            <a:r>
              <a:rPr lang="en-US" sz="1125" dirty="0">
                <a:solidFill>
                  <a:srgbClr val="4A4A4A"/>
                </a:solidFill>
              </a:rPr>
              <a:t> Treatment-resistant dyspepsia, upper abdominal pain with low Hb, or raised platelets with GI symptoms.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673894" y="4874865"/>
            <a:ext cx="11518106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Age ≥55 + Nausea/Vomiting</a:t>
            </a:r>
            <a:r>
              <a:rPr lang="en-US" sz="1125" dirty="0">
                <a:solidFill>
                  <a:srgbClr val="4A4A4A"/>
                </a:solidFill>
              </a:rPr>
              <a:t> AND any of: Weight loss, reflux, dyspepsia, or pain.</a:t>
            </a:r>
            <a:endParaRPr lang="en-US" sz="1125" dirty="0"/>
          </a:p>
        </p:txBody>
      </p:sp>
      <p:sp>
        <p:nvSpPr>
          <p:cNvPr id="27" name="SK-7-text-26"/>
          <p:cNvSpPr/>
          <p:nvPr/>
        </p:nvSpPr>
        <p:spPr>
          <a:xfrm>
            <a:off x="532209" y="6029325"/>
            <a:ext cx="667509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16161"/>
                </a:solidFill>
              </a:rPr>
              <a:t> </a:t>
            </a:r>
            <a:r>
              <a:rPr lang="en-US" sz="975" b="1" i="1" dirty="0">
                <a:solidFill>
                  <a:srgbClr val="616161"/>
                </a:solidFill>
              </a:rPr>
              <a:t>No Investigation Needed:</a:t>
            </a:r>
            <a:r>
              <a:rPr lang="en-US" sz="975" i="1" dirty="0">
                <a:solidFill>
                  <a:srgbClr val="616161"/>
                </a:solidFill>
              </a:rPr>
              <a:t> Patients </a:t>
            </a:r>
            <a:r>
              <a:rPr lang="en-US" sz="975" b="1" i="1" dirty="0">
                <a:solidFill>
                  <a:srgbClr val="616161"/>
                </a:solidFill>
              </a:rPr>
              <a:t>&lt;55</a:t>
            </a:r>
            <a:r>
              <a:rPr lang="en-US" sz="975" i="1" dirty="0">
                <a:solidFill>
                  <a:srgbClr val="616161"/>
                </a:solidFill>
              </a:rPr>
              <a:t> with uncomplicated dyspepsia and no alarm symptoms should be managed with "test-and-treat" or empirical PPI trial.</a:t>
            </a:r>
            <a:endParaRPr lang="en-US" sz="975" dirty="0"/>
          </a:p>
        </p:txBody>
      </p:sp>
      <p:sp>
        <p:nvSpPr>
          <p:cNvPr id="28" name="SK-7-text-27"/>
          <p:cNvSpPr/>
          <p:nvPr/>
        </p:nvSpPr>
        <p:spPr>
          <a:xfrm>
            <a:off x="7513290" y="4992142"/>
            <a:ext cx="42977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5100"/>
                </a:solidFill>
              </a:rPr>
              <a:t>CRITICAL THRESHOLD UPDATE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7513290" y="5249317"/>
            <a:ext cx="4297710" cy="7558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NICE CG184 sets the threshold at </a:t>
            </a:r>
            <a:r>
              <a:rPr lang="en-US" sz="1350" b="1" dirty="0">
                <a:solidFill>
                  <a:srgbClr val="E65100"/>
                </a:solidFill>
              </a:rPr>
              <a:t>55</a:t>
            </a:r>
            <a:r>
              <a:rPr lang="en-US" sz="1050" b="1" dirty="0">
                <a:solidFill>
                  <a:srgbClr val="2D2D2D"/>
                </a:solidFill>
              </a:rPr>
              <a:t> years.
</a:t>
            </a:r>
            <a:r>
              <a:rPr lang="en-US" sz="975" b="1" dirty="0">
                <a:solidFill>
                  <a:srgbClr val="2D2D2D"/>
                </a:solidFill>
              </a:rPr>
              <a:t>Guidance Change: The previous threshold of 45 is obsolete. Patients aged 45-54 without alarm symptoms do not require automatic endoscopy.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015305"/>
            <a:ext cx="5753100" cy="2557016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1239143"/>
            <a:ext cx="238125" cy="1905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762821"/>
            <a:ext cx="5753100" cy="255701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3986659"/>
            <a:ext cx="238125" cy="1905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1015305"/>
            <a:ext cx="5753100" cy="22860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491805"/>
            <a:ext cx="5753100" cy="282803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3715643"/>
            <a:ext cx="238125" cy="190500"/>
          </a:xfrm>
          <a:prstGeom prst="rect">
            <a:avLst/>
          </a:prstGeom>
        </p:spPr>
      </p:pic>
      <p:sp>
        <p:nvSpPr>
          <p:cNvPr id="12" name="SK-8-text-11"/>
          <p:cNvSpPr/>
          <p:nvPr/>
        </p:nvSpPr>
        <p:spPr>
          <a:xfrm>
            <a:off x="266700" y="438150"/>
            <a:ext cx="116967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GORD and Peptic Ulcer Disease</a:t>
            </a:r>
            <a:endParaRPr lang="en-US" sz="1950" dirty="0"/>
          </a:p>
        </p:txBody>
      </p:sp>
      <p:sp>
        <p:nvSpPr>
          <p:cNvPr id="13" name="SK-8-text-12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14" name="SK-8-text-13"/>
          <p:cNvSpPr/>
          <p:nvPr/>
        </p:nvSpPr>
        <p:spPr>
          <a:xfrm>
            <a:off x="771525" y="120580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GORD Management Strategy</a:t>
            </a:r>
            <a:endParaRPr lang="en-US" sz="1350" dirty="0"/>
          </a:p>
        </p:txBody>
      </p:sp>
      <p:sp>
        <p:nvSpPr>
          <p:cNvPr id="15" name="SK-8-text-14"/>
          <p:cNvSpPr/>
          <p:nvPr/>
        </p:nvSpPr>
        <p:spPr>
          <a:xfrm>
            <a:off x="419100" y="1615380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Mild GORD</a:t>
            </a:r>
            <a:endParaRPr lang="en-US" sz="1050" dirty="0"/>
          </a:p>
        </p:txBody>
      </p:sp>
      <p:sp>
        <p:nvSpPr>
          <p:cNvPr id="16" name="SK-8-text-15"/>
          <p:cNvSpPr/>
          <p:nvPr/>
        </p:nvSpPr>
        <p:spPr>
          <a:xfrm>
            <a:off x="419100" y="1840111"/>
            <a:ext cx="117729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Antacids, alginates, or H2 receptor antagonists; avoid PPI as first step.</a:t>
            </a:r>
            <a:endParaRPr lang="en-US" sz="1050" dirty="0"/>
          </a:p>
        </p:txBody>
      </p:sp>
      <p:sp>
        <p:nvSpPr>
          <p:cNvPr id="17" name="SK-8-text-16"/>
          <p:cNvSpPr/>
          <p:nvPr/>
        </p:nvSpPr>
        <p:spPr>
          <a:xfrm>
            <a:off x="419100" y="2148632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Moderate / Severe GORD</a:t>
            </a:r>
            <a:endParaRPr lang="en-US" sz="1050" dirty="0"/>
          </a:p>
        </p:txBody>
      </p:sp>
      <p:sp>
        <p:nvSpPr>
          <p:cNvPr id="18" name="SK-8-text-17"/>
          <p:cNvSpPr/>
          <p:nvPr/>
        </p:nvSpPr>
        <p:spPr>
          <a:xfrm>
            <a:off x="419100" y="2373362"/>
            <a:ext cx="117729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Full-dose PPI for 4–8 weeks; step down to lowest effective dose or 'on-demand'.</a:t>
            </a:r>
            <a:endParaRPr lang="en-US" sz="1050" dirty="0"/>
          </a:p>
        </p:txBody>
      </p:sp>
      <p:sp>
        <p:nvSpPr>
          <p:cNvPr id="19" name="SK-8-text-18"/>
          <p:cNvSpPr/>
          <p:nvPr/>
        </p:nvSpPr>
        <p:spPr>
          <a:xfrm>
            <a:off x="419100" y="2681883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Complicated GORD</a:t>
            </a:r>
            <a:endParaRPr lang="en-US" sz="1050" dirty="0"/>
          </a:p>
        </p:txBody>
      </p:sp>
      <p:sp>
        <p:nvSpPr>
          <p:cNvPr id="20" name="SK-8-text-19"/>
          <p:cNvSpPr/>
          <p:nvPr/>
        </p:nvSpPr>
        <p:spPr>
          <a:xfrm>
            <a:off x="419100" y="2906613"/>
            <a:ext cx="117729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Stricture, ulcer, or Barrett's; maintain full-dose PPI indefinitely and refer.</a:t>
            </a:r>
            <a:endParaRPr lang="en-US" sz="1050" dirty="0"/>
          </a:p>
        </p:txBody>
      </p:sp>
      <p:sp>
        <p:nvSpPr>
          <p:cNvPr id="21" name="SK-8-text-20"/>
          <p:cNvSpPr/>
          <p:nvPr/>
        </p:nvSpPr>
        <p:spPr>
          <a:xfrm>
            <a:off x="771525" y="3953321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Barrett's Oesophagus &amp; Advice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419100" y="4362896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Clinical Significance</a:t>
            </a:r>
            <a:endParaRPr lang="en-US" sz="1050" dirty="0"/>
          </a:p>
        </p:txBody>
      </p:sp>
      <p:sp>
        <p:nvSpPr>
          <p:cNvPr id="23" name="SK-8-text-22"/>
          <p:cNvSpPr/>
          <p:nvPr/>
        </p:nvSpPr>
        <p:spPr>
          <a:xfrm>
            <a:off x="419100" y="4587627"/>
            <a:ext cx="117729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Columnar metaplasia; risk factor for adenocarcinoma; requires surveillance.</a:t>
            </a:r>
            <a:endParaRPr lang="en-US" sz="1050" dirty="0"/>
          </a:p>
        </p:txBody>
      </p:sp>
      <p:sp>
        <p:nvSpPr>
          <p:cNvPr id="24" name="SK-8-text-23"/>
          <p:cNvSpPr/>
          <p:nvPr/>
        </p:nvSpPr>
        <p:spPr>
          <a:xfrm>
            <a:off x="419100" y="4896148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Lifestyle Measures</a:t>
            </a:r>
            <a:endParaRPr lang="en-US" sz="1050" dirty="0"/>
          </a:p>
        </p:txBody>
      </p:sp>
      <p:sp>
        <p:nvSpPr>
          <p:cNvPr id="25" name="SK-8-text-24"/>
          <p:cNvSpPr/>
          <p:nvPr/>
        </p:nvSpPr>
        <p:spPr>
          <a:xfrm>
            <a:off x="419100" y="5120878"/>
            <a:ext cx="117729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Weight loss, elevate head of bed, stop smoking, avoid late meals (3h pre-bed).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6753225" y="368230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Peptic Ulcer Disease (PUD)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6400800" y="4091880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Classification</a:t>
            </a:r>
            <a:endParaRPr lang="en-US" sz="1050" dirty="0"/>
          </a:p>
        </p:txBody>
      </p:sp>
      <p:sp>
        <p:nvSpPr>
          <p:cNvPr id="28" name="SK-8-text-27"/>
          <p:cNvSpPr/>
          <p:nvPr/>
        </p:nvSpPr>
        <p:spPr>
          <a:xfrm>
            <a:off x="6400800" y="4316611"/>
            <a:ext cx="5791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H. pylori-related (most common), NSAID-related (co-prescribe PPI), or stress.</a:t>
            </a:r>
            <a:endParaRPr lang="en-US" sz="1050" dirty="0"/>
          </a:p>
        </p:txBody>
      </p:sp>
      <p:sp>
        <p:nvSpPr>
          <p:cNvPr id="29" name="SK-8-text-28"/>
          <p:cNvSpPr/>
          <p:nvPr/>
        </p:nvSpPr>
        <p:spPr>
          <a:xfrm>
            <a:off x="6400800" y="4625132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Major Complications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6400800" y="4849862"/>
            <a:ext cx="5791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Haemorrhage </a:t>
            </a:r>
            <a:r>
              <a:rPr lang="en-US" sz="1050" b="1" dirty="0">
                <a:solidFill>
                  <a:srgbClr val="B71C1C"/>
                </a:solidFill>
              </a:rPr>
              <a:t>(Admit same day)</a:t>
            </a:r>
            <a:r>
              <a:rPr lang="en-US" sz="1050" dirty="0">
                <a:solidFill>
                  <a:srgbClr val="4A4A4A"/>
                </a:solidFill>
              </a:rPr>
              <a:t>, Perforation </a:t>
            </a:r>
            <a:r>
              <a:rPr lang="en-US" sz="1050" b="1" dirty="0">
                <a:solidFill>
                  <a:srgbClr val="B71C1C"/>
                </a:solidFill>
              </a:rPr>
              <a:t>(999)</a:t>
            </a:r>
            <a:r>
              <a:rPr lang="en-US" sz="1050" dirty="0">
                <a:solidFill>
                  <a:srgbClr val="4A4A4A"/>
                </a:solidFill>
              </a:rPr>
              <a:t>, Gastric outflow obstruction.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6400800" y="5158383"/>
            <a:ext cx="5372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Critical Follow-up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6400800" y="5383113"/>
            <a:ext cx="5791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Confirm healing of </a:t>
            </a:r>
            <a:r>
              <a:rPr lang="en-US" sz="1050" b="1" dirty="0">
                <a:solidFill>
                  <a:srgbClr val="B71C1C"/>
                </a:solidFill>
              </a:rPr>
              <a:t>all gastric ulcers</a:t>
            </a:r>
            <a:r>
              <a:rPr lang="en-US" sz="1050" dirty="0">
                <a:solidFill>
                  <a:srgbClr val="4A4A4A"/>
                </a:solidFill>
              </a:rPr>
              <a:t> via endoscopy to exclude cancer.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0" y="6548438"/>
            <a:ext cx="11734800" cy="309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38"/>
              </a:lnSpc>
              <a:buNone/>
            </a:pPr>
            <a:r>
              <a:rPr lang="en-US" sz="825" dirty="0">
                <a:solidFill>
                  <a:srgbClr val="A0A0A0"/>
                </a:solidFill>
              </a:rPr>
              <a:t>www.bradfordvts.co.uk | Updated to NICE CG184 (2024)</a:t>
            </a:r>
            <a:endParaRPr lang="en-US" sz="8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11734800" cy="9525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29605"/>
            <a:ext cx="5753100" cy="2499866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38" y="1374577"/>
            <a:ext cx="238125" cy="1905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819971"/>
            <a:ext cx="5753100" cy="2499866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38" y="4064943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1129605"/>
            <a:ext cx="5753100" cy="2499866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4138" y="1374577"/>
            <a:ext cx="238125" cy="1905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3819971"/>
            <a:ext cx="5753100" cy="2499866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4138" y="4064943"/>
            <a:ext cx="238125" cy="1905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8438"/>
            <a:ext cx="12192000" cy="309563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266700" y="438150"/>
            <a:ext cx="11925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D2D2D"/>
                </a:solidFill>
              </a:rPr>
              <a:t>Inflammatory Bowel Disease and Diverticular Disease</a:t>
            </a:r>
            <a:endParaRPr lang="en-US" sz="1950" dirty="0"/>
          </a:p>
        </p:txBody>
      </p:sp>
      <p:sp>
        <p:nvSpPr>
          <p:cNvPr id="14" name="SK-9-text-13"/>
          <p:cNvSpPr/>
          <p:nvPr/>
        </p:nvSpPr>
        <p:spPr>
          <a:xfrm>
            <a:off x="266700" y="729555"/>
            <a:ext cx="11696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58220"/>
                </a:solidFill>
              </a:rPr>
              <a:t>GASTROENTEROLOGY | BRADFORD VTS TEACHING</a:t>
            </a:r>
            <a:endParaRPr lang="en-US" sz="900" dirty="0"/>
          </a:p>
        </p:txBody>
      </p:sp>
      <p:sp>
        <p:nvSpPr>
          <p:cNvPr id="15" name="SK-9-text-14"/>
          <p:cNvSpPr/>
          <p:nvPr/>
        </p:nvSpPr>
        <p:spPr>
          <a:xfrm>
            <a:off x="838200" y="1334393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Crohn's Disease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609600" y="1758255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Features:</a:t>
            </a:r>
            <a:r>
              <a:rPr lang="en-US" sz="1125" dirty="0">
                <a:solidFill>
                  <a:srgbClr val="2D2D2D"/>
                </a:solidFill>
              </a:rPr>
              <a:t> Any part of GI tract (mouth to anus); skip lesions; transmural inflammation.</a:t>
            </a:r>
            <a:endParaRPr lang="en-US" sz="1125" dirty="0"/>
          </a:p>
        </p:txBody>
      </p:sp>
      <p:sp>
        <p:nvSpPr>
          <p:cNvPr id="17" name="SK-9-text-16"/>
          <p:cNvSpPr/>
          <p:nvPr/>
        </p:nvSpPr>
        <p:spPr>
          <a:xfrm>
            <a:off x="609600" y="2263080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Symptoms:</a:t>
            </a:r>
            <a:r>
              <a:rPr lang="en-US" sz="1125" dirty="0">
                <a:solidFill>
                  <a:srgbClr val="2D2D2D"/>
                </a:solidFill>
              </a:rPr>
              <a:t> Abdominal pain (often RIF), diarrhoea, weight loss, and perianal disease.</a:t>
            </a:r>
            <a:endParaRPr lang="en-US" sz="1125" dirty="0"/>
          </a:p>
        </p:txBody>
      </p:sp>
      <p:sp>
        <p:nvSpPr>
          <p:cNvPr id="18" name="SK-9-text-17"/>
          <p:cNvSpPr/>
          <p:nvPr/>
        </p:nvSpPr>
        <p:spPr>
          <a:xfrm>
            <a:off x="609600" y="2767905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Extra-intestinal:</a:t>
            </a:r>
            <a:r>
              <a:rPr lang="en-US" sz="1125" dirty="0">
                <a:solidFill>
                  <a:srgbClr val="2D2D2D"/>
                </a:solidFill>
              </a:rPr>
              <a:t> Uveitis, erythema nodosum, pyoderma gangrenosum, and mouth ulcers.</a:t>
            </a:r>
            <a:endParaRPr lang="en-US" sz="1125" dirty="0"/>
          </a:p>
        </p:txBody>
      </p:sp>
      <p:sp>
        <p:nvSpPr>
          <p:cNvPr id="19" name="SK-9-text-18"/>
          <p:cNvSpPr/>
          <p:nvPr/>
        </p:nvSpPr>
        <p:spPr>
          <a:xfrm>
            <a:off x="838200" y="4024759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Ulcerative Colitis (UC)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609600" y="4448621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Features:</a:t>
            </a:r>
            <a:r>
              <a:rPr lang="en-US" sz="1125" dirty="0">
                <a:solidFill>
                  <a:srgbClr val="2D2D2D"/>
                </a:solidFill>
              </a:rPr>
              <a:t> Affects colon only; mucosal inflammation; continuous from rectum upwards.</a:t>
            </a:r>
            <a:endParaRPr lang="en-US" sz="1125" dirty="0"/>
          </a:p>
        </p:txBody>
      </p:sp>
      <p:sp>
        <p:nvSpPr>
          <p:cNvPr id="21" name="SK-9-text-20"/>
          <p:cNvSpPr/>
          <p:nvPr/>
        </p:nvSpPr>
        <p:spPr>
          <a:xfrm>
            <a:off x="609600" y="4953446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Symptoms:</a:t>
            </a:r>
            <a:r>
              <a:rPr lang="en-US" sz="1125" dirty="0">
                <a:solidFill>
                  <a:srgbClr val="2D2D2D"/>
                </a:solidFill>
              </a:rPr>
              <a:t> Bloody diarrhoea, mucus, urgency, tenesmus, and lower abdominal pain.</a:t>
            </a:r>
            <a:endParaRPr lang="en-US" sz="1125" dirty="0"/>
          </a:p>
        </p:txBody>
      </p:sp>
      <p:sp>
        <p:nvSpPr>
          <p:cNvPr id="22" name="SK-9-text-21"/>
          <p:cNvSpPr/>
          <p:nvPr/>
        </p:nvSpPr>
        <p:spPr>
          <a:xfrm>
            <a:off x="609600" y="5458271"/>
            <a:ext cx="11582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Risks:</a:t>
            </a:r>
            <a:r>
              <a:rPr lang="en-US" sz="1125" dirty="0">
                <a:solidFill>
                  <a:srgbClr val="2D2D2D"/>
                </a:solidFill>
              </a:rPr>
              <a:t> </a:t>
            </a:r>
            <a:r>
              <a:rPr lang="en-US" sz="1125" b="1" dirty="0">
                <a:solidFill>
                  <a:srgbClr val="B71C1C"/>
                </a:solidFill>
              </a:rPr>
              <a:t>Toxic megacolon</a:t>
            </a:r>
            <a:r>
              <a:rPr lang="en-US" sz="1125" dirty="0">
                <a:solidFill>
                  <a:srgbClr val="2D2D2D"/>
                </a:solidFill>
              </a:rPr>
              <a:t> (acute admission) and long-term colorectal cancer risk.</a:t>
            </a:r>
            <a:endParaRPr lang="en-US" sz="1125" dirty="0"/>
          </a:p>
        </p:txBody>
      </p:sp>
      <p:sp>
        <p:nvSpPr>
          <p:cNvPr id="23" name="SK-9-text-22"/>
          <p:cNvSpPr/>
          <p:nvPr/>
        </p:nvSpPr>
        <p:spPr>
          <a:xfrm>
            <a:off x="6819900" y="1334393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C. difficile Colitis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6591300" y="1758255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71C1C"/>
                </a:solidFill>
              </a:rPr>
              <a:t>Risk Factors:</a:t>
            </a:r>
            <a:r>
              <a:rPr lang="en-US" sz="1125" dirty="0">
                <a:solidFill>
                  <a:srgbClr val="2D2D2D"/>
                </a:solidFill>
              </a:rPr>
              <a:t> Recent broad-spectrum antibiotics, PPI use, elderly, or hospital stays.</a:t>
            </a:r>
            <a:endParaRPr lang="en-US" sz="1125" dirty="0"/>
          </a:p>
        </p:txBody>
      </p:sp>
      <p:sp>
        <p:nvSpPr>
          <p:cNvPr id="25" name="SK-9-text-24"/>
          <p:cNvSpPr/>
          <p:nvPr/>
        </p:nvSpPr>
        <p:spPr>
          <a:xfrm>
            <a:off x="6591300" y="2263080"/>
            <a:ext cx="5600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Treatment:</a:t>
            </a:r>
            <a:r>
              <a:rPr lang="en-US" sz="1125" dirty="0">
                <a:solidFill>
                  <a:srgbClr val="2D2D2D"/>
                </a:solidFill>
              </a:rPr>
              <a:t> First-line is </a:t>
            </a:r>
            <a:r>
              <a:rPr lang="en-US" sz="1125" b="1" dirty="0">
                <a:solidFill>
                  <a:srgbClr val="F58220"/>
                </a:solidFill>
              </a:rPr>
              <a:t>Oral Vancomycin</a:t>
            </a:r>
            <a:r>
              <a:rPr lang="en-US" sz="1125" dirty="0">
                <a:solidFill>
                  <a:srgbClr val="2D2D2D"/>
                </a:solidFill>
              </a:rPr>
              <a:t> (NHS 2023); stop offending antibiotics.</a:t>
            </a:r>
            <a:endParaRPr lang="en-US" sz="1125" dirty="0"/>
          </a:p>
        </p:txBody>
      </p:sp>
      <p:sp>
        <p:nvSpPr>
          <p:cNvPr id="26" name="SK-9-text-25"/>
          <p:cNvSpPr/>
          <p:nvPr/>
        </p:nvSpPr>
        <p:spPr>
          <a:xfrm>
            <a:off x="6591300" y="2553593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Recurrence:</a:t>
            </a:r>
            <a:r>
              <a:rPr lang="en-US" sz="1125" dirty="0">
                <a:solidFill>
                  <a:srgbClr val="2D2D2D"/>
                </a:solidFill>
              </a:rPr>
              <a:t> Consider Fidaxomicin for recurrent cases or referral for persistent symptoms.</a:t>
            </a:r>
            <a:endParaRPr lang="en-US" sz="1125" dirty="0"/>
          </a:p>
        </p:txBody>
      </p:sp>
      <p:sp>
        <p:nvSpPr>
          <p:cNvPr id="27" name="SK-9-text-26"/>
          <p:cNvSpPr/>
          <p:nvPr/>
        </p:nvSpPr>
        <p:spPr>
          <a:xfrm>
            <a:off x="6819900" y="4024759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Diverticular Disease Management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6591300" y="4448621"/>
            <a:ext cx="5600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Acute Diverticulitis:</a:t>
            </a:r>
            <a:r>
              <a:rPr lang="en-US" sz="1125" dirty="0">
                <a:solidFill>
                  <a:srgbClr val="2D2D2D"/>
                </a:solidFill>
              </a:rPr>
              <a:t> Fever, LIF pain, and tenderness; treat with oral antibiotics.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6591300" y="4739134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Antibiotics:</a:t>
            </a:r>
            <a:r>
              <a:rPr lang="en-US" sz="1125" dirty="0">
                <a:solidFill>
                  <a:srgbClr val="2D2D2D"/>
                </a:solidFill>
              </a:rPr>
              <a:t> Amoxicillin + Metronidazole OR Co-amoxiclav; high-fibre diet once acute phase resolves.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6591300" y="5243959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71C1C"/>
                </a:solidFill>
              </a:rPr>
              <a:t>Complications:</a:t>
            </a:r>
            <a:r>
              <a:rPr lang="en-US" sz="1125" dirty="0">
                <a:solidFill>
                  <a:srgbClr val="2D2D2D"/>
                </a:solidFill>
              </a:rPr>
              <a:t> Abscess, perforation, fistula, or haemorrhage (require urgent hospital admission).</a:t>
            </a:r>
            <a:endParaRPr lang="en-US" sz="1125" dirty="0"/>
          </a:p>
        </p:txBody>
      </p:sp>
      <p:sp>
        <p:nvSpPr>
          <p:cNvPr id="31" name="SK-9-text-30"/>
          <p:cNvSpPr/>
          <p:nvPr/>
        </p:nvSpPr>
        <p:spPr>
          <a:xfrm>
            <a:off x="0" y="6548438"/>
            <a:ext cx="11734800" cy="309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38"/>
              </a:lnSpc>
              <a:buNone/>
            </a:pPr>
            <a:r>
              <a:rPr lang="en-US" sz="825" dirty="0">
                <a:solidFill>
                  <a:srgbClr val="888888"/>
                </a:solidFill>
              </a:rPr>
              <a:t>Updated to NICE CG184 (2024) | www.bradfordvts.co.uk</a:t>
            </a:r>
            <a:endParaRPr lang="en-US" sz="8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2550</Words>
  <Application>Microsoft Office PowerPoint</Application>
  <PresentationFormat>Widescreen</PresentationFormat>
  <Paragraphs>316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2026-05-08T20:28:44Z</dcterms:created>
  <dcterms:modified xsi:type="dcterms:W3CDTF">2026-05-15T19:27:00Z</dcterms:modified>
</cp:coreProperties>
</file>