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46063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6.png"/><Relationship Id="rId13" Type="http://schemas.openxmlformats.org/officeDocument/2006/relationships/image" Target="../media/image131.png"/><Relationship Id="rId18" Type="http://schemas.openxmlformats.org/officeDocument/2006/relationships/image" Target="../media/image136.png"/><Relationship Id="rId3" Type="http://schemas.openxmlformats.org/officeDocument/2006/relationships/image" Target="../media/image2.png"/><Relationship Id="rId21" Type="http://schemas.openxmlformats.org/officeDocument/2006/relationships/image" Target="../media/image139.png"/><Relationship Id="rId7" Type="http://schemas.openxmlformats.org/officeDocument/2006/relationships/image" Target="../media/image125.png"/><Relationship Id="rId12" Type="http://schemas.openxmlformats.org/officeDocument/2006/relationships/image" Target="../media/image130.png"/><Relationship Id="rId17" Type="http://schemas.openxmlformats.org/officeDocument/2006/relationships/image" Target="../media/image135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34.png"/><Relationship Id="rId20" Type="http://schemas.openxmlformats.org/officeDocument/2006/relationships/image" Target="../media/image13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4.png"/><Relationship Id="rId11" Type="http://schemas.openxmlformats.org/officeDocument/2006/relationships/image" Target="../media/image129.png"/><Relationship Id="rId5" Type="http://schemas.openxmlformats.org/officeDocument/2006/relationships/image" Target="../media/image9.png"/><Relationship Id="rId15" Type="http://schemas.openxmlformats.org/officeDocument/2006/relationships/image" Target="../media/image133.png"/><Relationship Id="rId10" Type="http://schemas.openxmlformats.org/officeDocument/2006/relationships/image" Target="../media/image128.png"/><Relationship Id="rId19" Type="http://schemas.openxmlformats.org/officeDocument/2006/relationships/image" Target="../media/image137.png"/><Relationship Id="rId4" Type="http://schemas.openxmlformats.org/officeDocument/2006/relationships/image" Target="../media/image8.png"/><Relationship Id="rId9" Type="http://schemas.openxmlformats.org/officeDocument/2006/relationships/image" Target="../media/image127.png"/><Relationship Id="rId14" Type="http://schemas.openxmlformats.org/officeDocument/2006/relationships/image" Target="../media/image132.png"/><Relationship Id="rId22" Type="http://schemas.openxmlformats.org/officeDocument/2006/relationships/image" Target="../media/image14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3.png"/><Relationship Id="rId13" Type="http://schemas.openxmlformats.org/officeDocument/2006/relationships/image" Target="../media/image148.png"/><Relationship Id="rId18" Type="http://schemas.openxmlformats.org/officeDocument/2006/relationships/image" Target="../media/image153.png"/><Relationship Id="rId3" Type="http://schemas.openxmlformats.org/officeDocument/2006/relationships/image" Target="../media/image2.png"/><Relationship Id="rId7" Type="http://schemas.openxmlformats.org/officeDocument/2006/relationships/image" Target="../media/image142.png"/><Relationship Id="rId12" Type="http://schemas.openxmlformats.org/officeDocument/2006/relationships/image" Target="../media/image147.png"/><Relationship Id="rId17" Type="http://schemas.openxmlformats.org/officeDocument/2006/relationships/image" Target="../media/image152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151.png"/><Relationship Id="rId20" Type="http://schemas.openxmlformats.org/officeDocument/2006/relationships/image" Target="../media/image15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1.png"/><Relationship Id="rId11" Type="http://schemas.openxmlformats.org/officeDocument/2006/relationships/image" Target="../media/image146.png"/><Relationship Id="rId5" Type="http://schemas.openxmlformats.org/officeDocument/2006/relationships/image" Target="../media/image9.png"/><Relationship Id="rId15" Type="http://schemas.openxmlformats.org/officeDocument/2006/relationships/image" Target="../media/image150.png"/><Relationship Id="rId10" Type="http://schemas.openxmlformats.org/officeDocument/2006/relationships/image" Target="../media/image145.png"/><Relationship Id="rId19" Type="http://schemas.openxmlformats.org/officeDocument/2006/relationships/image" Target="../media/image154.png"/><Relationship Id="rId4" Type="http://schemas.openxmlformats.org/officeDocument/2006/relationships/image" Target="../media/image8.png"/><Relationship Id="rId9" Type="http://schemas.openxmlformats.org/officeDocument/2006/relationships/image" Target="../media/image144.png"/><Relationship Id="rId14" Type="http://schemas.openxmlformats.org/officeDocument/2006/relationships/image" Target="../media/image14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0.png"/><Relationship Id="rId13" Type="http://schemas.openxmlformats.org/officeDocument/2006/relationships/image" Target="../media/image165.png"/><Relationship Id="rId18" Type="http://schemas.openxmlformats.org/officeDocument/2006/relationships/image" Target="../media/image170.png"/><Relationship Id="rId26" Type="http://schemas.openxmlformats.org/officeDocument/2006/relationships/image" Target="../media/image175.png"/><Relationship Id="rId3" Type="http://schemas.openxmlformats.org/officeDocument/2006/relationships/image" Target="../media/image2.png"/><Relationship Id="rId21" Type="http://schemas.openxmlformats.org/officeDocument/2006/relationships/image" Target="../media/image40.png"/><Relationship Id="rId7" Type="http://schemas.openxmlformats.org/officeDocument/2006/relationships/image" Target="../media/image159.png"/><Relationship Id="rId12" Type="http://schemas.openxmlformats.org/officeDocument/2006/relationships/image" Target="../media/image164.png"/><Relationship Id="rId17" Type="http://schemas.openxmlformats.org/officeDocument/2006/relationships/image" Target="../media/image169.png"/><Relationship Id="rId25" Type="http://schemas.openxmlformats.org/officeDocument/2006/relationships/image" Target="../media/image174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168.png"/><Relationship Id="rId20" Type="http://schemas.openxmlformats.org/officeDocument/2006/relationships/image" Target="../media/image10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8.png"/><Relationship Id="rId11" Type="http://schemas.openxmlformats.org/officeDocument/2006/relationships/image" Target="../media/image163.png"/><Relationship Id="rId24" Type="http://schemas.openxmlformats.org/officeDocument/2006/relationships/image" Target="../media/image173.png"/><Relationship Id="rId5" Type="http://schemas.openxmlformats.org/officeDocument/2006/relationships/image" Target="../media/image157.png"/><Relationship Id="rId15" Type="http://schemas.openxmlformats.org/officeDocument/2006/relationships/image" Target="../media/image167.png"/><Relationship Id="rId23" Type="http://schemas.openxmlformats.org/officeDocument/2006/relationships/image" Target="../media/image172.png"/><Relationship Id="rId10" Type="http://schemas.openxmlformats.org/officeDocument/2006/relationships/image" Target="../media/image162.png"/><Relationship Id="rId19" Type="http://schemas.openxmlformats.org/officeDocument/2006/relationships/image" Target="../media/image106.png"/><Relationship Id="rId4" Type="http://schemas.openxmlformats.org/officeDocument/2006/relationships/image" Target="../media/image156.png"/><Relationship Id="rId9" Type="http://schemas.openxmlformats.org/officeDocument/2006/relationships/image" Target="../media/image161.png"/><Relationship Id="rId14" Type="http://schemas.openxmlformats.org/officeDocument/2006/relationships/image" Target="../media/image166.png"/><Relationship Id="rId22" Type="http://schemas.openxmlformats.org/officeDocument/2006/relationships/image" Target="../media/image171.png"/><Relationship Id="rId27" Type="http://schemas.openxmlformats.org/officeDocument/2006/relationships/image" Target="../media/image17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9.png"/><Relationship Id="rId13" Type="http://schemas.openxmlformats.org/officeDocument/2006/relationships/image" Target="../media/image184.png"/><Relationship Id="rId18" Type="http://schemas.openxmlformats.org/officeDocument/2006/relationships/image" Target="../media/image189.png"/><Relationship Id="rId3" Type="http://schemas.openxmlformats.org/officeDocument/2006/relationships/image" Target="../media/image2.png"/><Relationship Id="rId21" Type="http://schemas.openxmlformats.org/officeDocument/2006/relationships/image" Target="../media/image192.png"/><Relationship Id="rId7" Type="http://schemas.openxmlformats.org/officeDocument/2006/relationships/image" Target="../media/image178.png"/><Relationship Id="rId12" Type="http://schemas.openxmlformats.org/officeDocument/2006/relationships/image" Target="../media/image183.png"/><Relationship Id="rId17" Type="http://schemas.openxmlformats.org/officeDocument/2006/relationships/image" Target="../media/image188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187.png"/><Relationship Id="rId20" Type="http://schemas.openxmlformats.org/officeDocument/2006/relationships/image" Target="../media/image19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7.png"/><Relationship Id="rId11" Type="http://schemas.openxmlformats.org/officeDocument/2006/relationships/image" Target="../media/image182.png"/><Relationship Id="rId5" Type="http://schemas.openxmlformats.org/officeDocument/2006/relationships/image" Target="../media/image157.png"/><Relationship Id="rId15" Type="http://schemas.openxmlformats.org/officeDocument/2006/relationships/image" Target="../media/image186.png"/><Relationship Id="rId10" Type="http://schemas.openxmlformats.org/officeDocument/2006/relationships/image" Target="../media/image181.png"/><Relationship Id="rId19" Type="http://schemas.openxmlformats.org/officeDocument/2006/relationships/image" Target="../media/image190.png"/><Relationship Id="rId4" Type="http://schemas.openxmlformats.org/officeDocument/2006/relationships/image" Target="../media/image156.png"/><Relationship Id="rId9" Type="http://schemas.openxmlformats.org/officeDocument/2006/relationships/image" Target="../media/image180.png"/><Relationship Id="rId14" Type="http://schemas.openxmlformats.org/officeDocument/2006/relationships/image" Target="../media/image18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5.png"/><Relationship Id="rId13" Type="http://schemas.openxmlformats.org/officeDocument/2006/relationships/image" Target="../media/image199.png"/><Relationship Id="rId18" Type="http://schemas.openxmlformats.org/officeDocument/2006/relationships/image" Target="../media/image204.png"/><Relationship Id="rId3" Type="http://schemas.openxmlformats.org/officeDocument/2006/relationships/image" Target="../media/image193.png"/><Relationship Id="rId7" Type="http://schemas.openxmlformats.org/officeDocument/2006/relationships/image" Target="../media/image194.png"/><Relationship Id="rId12" Type="http://schemas.openxmlformats.org/officeDocument/2006/relationships/image" Target="../media/image198.png"/><Relationship Id="rId17" Type="http://schemas.openxmlformats.org/officeDocument/2006/relationships/image" Target="../media/image203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20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7.png"/><Relationship Id="rId11" Type="http://schemas.openxmlformats.org/officeDocument/2006/relationships/image" Target="../media/image197.png"/><Relationship Id="rId5" Type="http://schemas.openxmlformats.org/officeDocument/2006/relationships/image" Target="../media/image156.png"/><Relationship Id="rId15" Type="http://schemas.openxmlformats.org/officeDocument/2006/relationships/image" Target="../media/image201.png"/><Relationship Id="rId10" Type="http://schemas.openxmlformats.org/officeDocument/2006/relationships/image" Target="../media/image196.png"/><Relationship Id="rId4" Type="http://schemas.openxmlformats.org/officeDocument/2006/relationships/image" Target="../media/image2.png"/><Relationship Id="rId9" Type="http://schemas.openxmlformats.org/officeDocument/2006/relationships/image" Target="../media/image19.png"/><Relationship Id="rId14" Type="http://schemas.openxmlformats.org/officeDocument/2006/relationships/image" Target="../media/image20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13" Type="http://schemas.openxmlformats.org/officeDocument/2006/relationships/image" Target="../media/image211.png"/><Relationship Id="rId3" Type="http://schemas.openxmlformats.org/officeDocument/2006/relationships/image" Target="../media/image2.png"/><Relationship Id="rId7" Type="http://schemas.openxmlformats.org/officeDocument/2006/relationships/image" Target="../media/image206.png"/><Relationship Id="rId12" Type="http://schemas.openxmlformats.org/officeDocument/2006/relationships/image" Target="../media/image210.png"/><Relationship Id="rId17" Type="http://schemas.openxmlformats.org/officeDocument/2006/relationships/image" Target="../media/image214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2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5.png"/><Relationship Id="rId11" Type="http://schemas.openxmlformats.org/officeDocument/2006/relationships/image" Target="../media/image209.png"/><Relationship Id="rId5" Type="http://schemas.openxmlformats.org/officeDocument/2006/relationships/image" Target="../media/image9.png"/><Relationship Id="rId15" Type="http://schemas.openxmlformats.org/officeDocument/2006/relationships/image" Target="../media/image212.png"/><Relationship Id="rId10" Type="http://schemas.openxmlformats.org/officeDocument/2006/relationships/image" Target="../media/image208.png"/><Relationship Id="rId4" Type="http://schemas.openxmlformats.org/officeDocument/2006/relationships/image" Target="../media/image8.png"/><Relationship Id="rId9" Type="http://schemas.openxmlformats.org/officeDocument/2006/relationships/image" Target="../media/image207.png"/><Relationship Id="rId14" Type="http://schemas.openxmlformats.org/officeDocument/2006/relationships/image" Target="../media/image5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18" Type="http://schemas.openxmlformats.org/officeDocument/2006/relationships/image" Target="../media/image22.png"/><Relationship Id="rId3" Type="http://schemas.openxmlformats.org/officeDocument/2006/relationships/image" Target="../media/image2.png"/><Relationship Id="rId21" Type="http://schemas.openxmlformats.org/officeDocument/2006/relationships/image" Target="../media/image25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17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0.png"/><Relationship Id="rId20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10" Type="http://schemas.openxmlformats.org/officeDocument/2006/relationships/image" Target="../media/image14.png"/><Relationship Id="rId19" Type="http://schemas.openxmlformats.org/officeDocument/2006/relationships/image" Target="../media/image23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18" Type="http://schemas.openxmlformats.org/officeDocument/2006/relationships/image" Target="../media/image38.png"/><Relationship Id="rId3" Type="http://schemas.openxmlformats.org/officeDocument/2006/relationships/image" Target="../media/image2.png"/><Relationship Id="rId21" Type="http://schemas.openxmlformats.org/officeDocument/2006/relationships/image" Target="../media/image41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17" Type="http://schemas.openxmlformats.org/officeDocument/2006/relationships/image" Target="../media/image37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6.png"/><Relationship Id="rId20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9.png"/><Relationship Id="rId15" Type="http://schemas.openxmlformats.org/officeDocument/2006/relationships/image" Target="../media/image35.png"/><Relationship Id="rId10" Type="http://schemas.openxmlformats.org/officeDocument/2006/relationships/image" Target="../media/image30.png"/><Relationship Id="rId19" Type="http://schemas.openxmlformats.org/officeDocument/2006/relationships/image" Target="../media/image39.png"/><Relationship Id="rId4" Type="http://schemas.openxmlformats.org/officeDocument/2006/relationships/image" Target="../media/image8.png"/><Relationship Id="rId9" Type="http://schemas.openxmlformats.org/officeDocument/2006/relationships/image" Target="../media/image29.png"/><Relationship Id="rId14" Type="http://schemas.openxmlformats.org/officeDocument/2006/relationships/image" Target="../media/image3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9.png"/><Relationship Id="rId18" Type="http://schemas.openxmlformats.org/officeDocument/2006/relationships/image" Target="../media/image54.png"/><Relationship Id="rId3" Type="http://schemas.openxmlformats.org/officeDocument/2006/relationships/image" Target="../media/image2.png"/><Relationship Id="rId7" Type="http://schemas.openxmlformats.org/officeDocument/2006/relationships/image" Target="../media/image43.png"/><Relationship Id="rId12" Type="http://schemas.openxmlformats.org/officeDocument/2006/relationships/image" Target="../media/image48.png"/><Relationship Id="rId17" Type="http://schemas.openxmlformats.org/officeDocument/2006/relationships/image" Target="../media/image53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5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5" Type="http://schemas.openxmlformats.org/officeDocument/2006/relationships/image" Target="../media/image9.png"/><Relationship Id="rId15" Type="http://schemas.openxmlformats.org/officeDocument/2006/relationships/image" Target="../media/image51.png"/><Relationship Id="rId10" Type="http://schemas.openxmlformats.org/officeDocument/2006/relationships/image" Target="../media/image46.png"/><Relationship Id="rId4" Type="http://schemas.openxmlformats.org/officeDocument/2006/relationships/image" Target="../media/image8.png"/><Relationship Id="rId9" Type="http://schemas.openxmlformats.org/officeDocument/2006/relationships/image" Target="../media/image45.png"/><Relationship Id="rId14" Type="http://schemas.openxmlformats.org/officeDocument/2006/relationships/image" Target="../media/image5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61.png"/><Relationship Id="rId3" Type="http://schemas.openxmlformats.org/officeDocument/2006/relationships/image" Target="../media/image2.png"/><Relationship Id="rId7" Type="http://schemas.openxmlformats.org/officeDocument/2006/relationships/image" Target="../media/image56.png"/><Relationship Id="rId12" Type="http://schemas.openxmlformats.org/officeDocument/2006/relationships/image" Target="../media/image6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png"/><Relationship Id="rId11" Type="http://schemas.openxmlformats.org/officeDocument/2006/relationships/image" Target="../media/image59.png"/><Relationship Id="rId5" Type="http://schemas.openxmlformats.org/officeDocument/2006/relationships/image" Target="../media/image9.png"/><Relationship Id="rId15" Type="http://schemas.openxmlformats.org/officeDocument/2006/relationships/image" Target="../media/image63.png"/><Relationship Id="rId10" Type="http://schemas.openxmlformats.org/officeDocument/2006/relationships/image" Target="../media/image58.png"/><Relationship Id="rId4" Type="http://schemas.openxmlformats.org/officeDocument/2006/relationships/image" Target="../media/image8.png"/><Relationship Id="rId9" Type="http://schemas.openxmlformats.org/officeDocument/2006/relationships/image" Target="../media/image57.png"/><Relationship Id="rId14" Type="http://schemas.openxmlformats.org/officeDocument/2006/relationships/image" Target="../media/image6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13" Type="http://schemas.openxmlformats.org/officeDocument/2006/relationships/image" Target="../media/image71.png"/><Relationship Id="rId18" Type="http://schemas.openxmlformats.org/officeDocument/2006/relationships/image" Target="../media/image76.png"/><Relationship Id="rId3" Type="http://schemas.openxmlformats.org/officeDocument/2006/relationships/image" Target="../media/image2.png"/><Relationship Id="rId21" Type="http://schemas.openxmlformats.org/officeDocument/2006/relationships/image" Target="../media/image79.png"/><Relationship Id="rId7" Type="http://schemas.openxmlformats.org/officeDocument/2006/relationships/image" Target="../media/image65.png"/><Relationship Id="rId12" Type="http://schemas.openxmlformats.org/officeDocument/2006/relationships/image" Target="../media/image70.png"/><Relationship Id="rId17" Type="http://schemas.openxmlformats.org/officeDocument/2006/relationships/image" Target="../media/image75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74.png"/><Relationship Id="rId20" Type="http://schemas.openxmlformats.org/officeDocument/2006/relationships/image" Target="../media/image7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4.png"/><Relationship Id="rId11" Type="http://schemas.openxmlformats.org/officeDocument/2006/relationships/image" Target="../media/image69.png"/><Relationship Id="rId5" Type="http://schemas.openxmlformats.org/officeDocument/2006/relationships/image" Target="../media/image9.png"/><Relationship Id="rId15" Type="http://schemas.openxmlformats.org/officeDocument/2006/relationships/image" Target="../media/image73.png"/><Relationship Id="rId10" Type="http://schemas.openxmlformats.org/officeDocument/2006/relationships/image" Target="../media/image68.png"/><Relationship Id="rId19" Type="http://schemas.openxmlformats.org/officeDocument/2006/relationships/image" Target="../media/image77.png"/><Relationship Id="rId4" Type="http://schemas.openxmlformats.org/officeDocument/2006/relationships/image" Target="../media/image8.png"/><Relationship Id="rId9" Type="http://schemas.openxmlformats.org/officeDocument/2006/relationships/image" Target="../media/image67.png"/><Relationship Id="rId14" Type="http://schemas.openxmlformats.org/officeDocument/2006/relationships/image" Target="../media/image7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13" Type="http://schemas.openxmlformats.org/officeDocument/2006/relationships/image" Target="../media/image87.png"/><Relationship Id="rId3" Type="http://schemas.openxmlformats.org/officeDocument/2006/relationships/image" Target="../media/image2.png"/><Relationship Id="rId7" Type="http://schemas.openxmlformats.org/officeDocument/2006/relationships/image" Target="../media/image81.png"/><Relationship Id="rId12" Type="http://schemas.openxmlformats.org/officeDocument/2006/relationships/image" Target="../media/image86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9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0.png"/><Relationship Id="rId11" Type="http://schemas.openxmlformats.org/officeDocument/2006/relationships/image" Target="../media/image85.png"/><Relationship Id="rId5" Type="http://schemas.openxmlformats.org/officeDocument/2006/relationships/image" Target="../media/image9.png"/><Relationship Id="rId15" Type="http://schemas.openxmlformats.org/officeDocument/2006/relationships/image" Target="../media/image89.png"/><Relationship Id="rId10" Type="http://schemas.openxmlformats.org/officeDocument/2006/relationships/image" Target="../media/image84.png"/><Relationship Id="rId4" Type="http://schemas.openxmlformats.org/officeDocument/2006/relationships/image" Target="../media/image8.png"/><Relationship Id="rId9" Type="http://schemas.openxmlformats.org/officeDocument/2006/relationships/image" Target="../media/image83.png"/><Relationship Id="rId14" Type="http://schemas.openxmlformats.org/officeDocument/2006/relationships/image" Target="../media/image8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13" Type="http://schemas.openxmlformats.org/officeDocument/2006/relationships/image" Target="../media/image98.png"/><Relationship Id="rId3" Type="http://schemas.openxmlformats.org/officeDocument/2006/relationships/image" Target="../media/image2.png"/><Relationship Id="rId7" Type="http://schemas.openxmlformats.org/officeDocument/2006/relationships/image" Target="../media/image92.png"/><Relationship Id="rId12" Type="http://schemas.openxmlformats.org/officeDocument/2006/relationships/image" Target="../media/image97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0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1.png"/><Relationship Id="rId11" Type="http://schemas.openxmlformats.org/officeDocument/2006/relationships/image" Target="../media/image96.png"/><Relationship Id="rId5" Type="http://schemas.openxmlformats.org/officeDocument/2006/relationships/image" Target="../media/image9.png"/><Relationship Id="rId15" Type="http://schemas.openxmlformats.org/officeDocument/2006/relationships/image" Target="../media/image100.png"/><Relationship Id="rId10" Type="http://schemas.openxmlformats.org/officeDocument/2006/relationships/image" Target="../media/image95.png"/><Relationship Id="rId4" Type="http://schemas.openxmlformats.org/officeDocument/2006/relationships/image" Target="../media/image8.png"/><Relationship Id="rId9" Type="http://schemas.openxmlformats.org/officeDocument/2006/relationships/image" Target="../media/image94.png"/><Relationship Id="rId14" Type="http://schemas.openxmlformats.org/officeDocument/2006/relationships/image" Target="../media/image9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png"/><Relationship Id="rId13" Type="http://schemas.openxmlformats.org/officeDocument/2006/relationships/image" Target="../media/image110.png"/><Relationship Id="rId18" Type="http://schemas.openxmlformats.org/officeDocument/2006/relationships/image" Target="../media/image115.png"/><Relationship Id="rId26" Type="http://schemas.openxmlformats.org/officeDocument/2006/relationships/image" Target="../media/image123.png"/><Relationship Id="rId3" Type="http://schemas.openxmlformats.org/officeDocument/2006/relationships/image" Target="../media/image2.png"/><Relationship Id="rId21" Type="http://schemas.openxmlformats.org/officeDocument/2006/relationships/image" Target="../media/image118.png"/><Relationship Id="rId7" Type="http://schemas.openxmlformats.org/officeDocument/2006/relationships/image" Target="../media/image105.png"/><Relationship Id="rId12" Type="http://schemas.openxmlformats.org/officeDocument/2006/relationships/image" Target="../media/image109.png"/><Relationship Id="rId17" Type="http://schemas.openxmlformats.org/officeDocument/2006/relationships/image" Target="../media/image114.png"/><Relationship Id="rId25" Type="http://schemas.openxmlformats.org/officeDocument/2006/relationships/image" Target="../media/image122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13.png"/><Relationship Id="rId20" Type="http://schemas.openxmlformats.org/officeDocument/2006/relationships/image" Target="../media/image1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4.png"/><Relationship Id="rId11" Type="http://schemas.openxmlformats.org/officeDocument/2006/relationships/image" Target="../media/image108.png"/><Relationship Id="rId24" Type="http://schemas.openxmlformats.org/officeDocument/2006/relationships/image" Target="../media/image121.png"/><Relationship Id="rId5" Type="http://schemas.openxmlformats.org/officeDocument/2006/relationships/image" Target="../media/image103.png"/><Relationship Id="rId15" Type="http://schemas.openxmlformats.org/officeDocument/2006/relationships/image" Target="../media/image112.png"/><Relationship Id="rId23" Type="http://schemas.openxmlformats.org/officeDocument/2006/relationships/image" Target="../media/image120.png"/><Relationship Id="rId10" Type="http://schemas.openxmlformats.org/officeDocument/2006/relationships/image" Target="../media/image40.png"/><Relationship Id="rId19" Type="http://schemas.openxmlformats.org/officeDocument/2006/relationships/image" Target="../media/image116.png"/><Relationship Id="rId4" Type="http://schemas.openxmlformats.org/officeDocument/2006/relationships/image" Target="../media/image102.png"/><Relationship Id="rId9" Type="http://schemas.openxmlformats.org/officeDocument/2006/relationships/image" Target="../media/image107.png"/><Relationship Id="rId14" Type="http://schemas.openxmlformats.org/officeDocument/2006/relationships/image" Target="../media/image111.png"/><Relationship Id="rId22" Type="http://schemas.openxmlformats.org/officeDocument/2006/relationships/image" Target="../media/image1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000" y="921246"/>
            <a:ext cx="5181600" cy="2205633"/>
          </a:xfrm>
          <a:prstGeom prst="rect">
            <a:avLst/>
          </a:prstGeom>
        </p:spPr>
      </p:pic>
      <p:pic>
        <p:nvPicPr>
          <p:cNvPr id="5" name="SK-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2000" y="3507879"/>
            <a:ext cx="5181600" cy="1009650"/>
          </a:xfrm>
          <a:prstGeom prst="rect">
            <a:avLst/>
          </a:prstGeom>
        </p:spPr>
      </p:pic>
      <p:pic>
        <p:nvPicPr>
          <p:cNvPr id="6" name="SK-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2000" y="5374779"/>
            <a:ext cx="3396109" cy="400050"/>
          </a:xfrm>
          <a:prstGeom prst="rect">
            <a:avLst/>
          </a:prstGeom>
        </p:spPr>
      </p:pic>
      <p:pic>
        <p:nvPicPr>
          <p:cNvPr id="7" name="SK-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5600" y="0"/>
            <a:ext cx="5486400" cy="6858000"/>
          </a:xfrm>
          <a:prstGeom prst="rect">
            <a:avLst/>
          </a:prstGeom>
        </p:spPr>
      </p:pic>
      <p:pic>
        <p:nvPicPr>
          <p:cNvPr id="8" name="SK-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05600" y="0"/>
            <a:ext cx="5486400" cy="6858000"/>
          </a:xfrm>
          <a:prstGeom prst="rect">
            <a:avLst/>
          </a:prstGeom>
        </p:spPr>
      </p:pic>
      <p:sp>
        <p:nvSpPr>
          <p:cNvPr id="9" name="SK-1-text-8"/>
          <p:cNvSpPr/>
          <p:nvPr/>
        </p:nvSpPr>
        <p:spPr>
          <a:xfrm>
            <a:off x="762000" y="578346"/>
            <a:ext cx="5181600" cy="200025"/>
          </a:xfrm>
          <a:prstGeom prst="rect">
            <a:avLst/>
          </a:prstGeom>
          <a:solidFill>
            <a:schemeClr val="accent2"/>
          </a:solidFill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120" dirty="0">
                <a:solidFill>
                  <a:schemeClr val="bg1"/>
                </a:solidFill>
              </a:rPr>
              <a:t>BRADFORD VTS TEACHING RESOURCE</a:t>
            </a:r>
            <a:endParaRPr lang="en-US" sz="1050" dirty="0">
              <a:solidFill>
                <a:schemeClr val="bg1"/>
              </a:solidFill>
            </a:endParaRPr>
          </a:p>
        </p:txBody>
      </p:sp>
      <p:sp>
        <p:nvSpPr>
          <p:cNvPr id="10" name="SK-1-text-9"/>
          <p:cNvSpPr/>
          <p:nvPr/>
        </p:nvSpPr>
        <p:spPr>
          <a:xfrm>
            <a:off x="1143000" y="1206996"/>
            <a:ext cx="4419600" cy="163413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4290"/>
              </a:lnSpc>
              <a:buNone/>
            </a:pPr>
            <a:r>
              <a:rPr lang="en-US" sz="3900" b="1" kern="0" spc="-30" dirty="0">
                <a:solidFill>
                  <a:srgbClr val="FFFFFF"/>
                </a:solidFill>
              </a:rPr>
              <a:t>IRRITABLE BOWEL
SYNDROME (IBS)</a:t>
            </a:r>
            <a:endParaRPr lang="en-US" sz="3900" dirty="0"/>
          </a:p>
        </p:txBody>
      </p:sp>
      <p:sp>
        <p:nvSpPr>
          <p:cNvPr id="11" name="SK-1-text-10"/>
          <p:cNvSpPr/>
          <p:nvPr/>
        </p:nvSpPr>
        <p:spPr>
          <a:xfrm>
            <a:off x="990600" y="3507879"/>
            <a:ext cx="736092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dirty="0">
                <a:solidFill>
                  <a:srgbClr val="2D3436"/>
                </a:solidFill>
              </a:rPr>
              <a:t>IBS in General Practice</a:t>
            </a:r>
            <a:endParaRPr lang="en-US" sz="2100" dirty="0"/>
          </a:p>
        </p:txBody>
      </p:sp>
      <p:sp>
        <p:nvSpPr>
          <p:cNvPr id="12" name="SK-1-text-11"/>
          <p:cNvSpPr/>
          <p:nvPr/>
        </p:nvSpPr>
        <p:spPr>
          <a:xfrm>
            <a:off x="990600" y="4003179"/>
            <a:ext cx="495300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636E72"/>
                </a:solidFill>
              </a:rPr>
              <a:t>Comprehensive Guide to Diagnosis and Management
Updated to NICE CG61 and 2024 CKS </a:t>
            </a:r>
            <a:r>
              <a:rPr lang="en-US" sz="1350">
                <a:solidFill>
                  <a:srgbClr val="636E72"/>
                </a:solidFill>
              </a:rPr>
              <a:t>Evidence      Created May </a:t>
            </a:r>
            <a:r>
              <a:rPr lang="en-US" sz="1350" dirty="0">
                <a:solidFill>
                  <a:srgbClr val="636E72"/>
                </a:solidFill>
              </a:rPr>
              <a:t>2026</a:t>
            </a:r>
            <a:endParaRPr lang="en-US" sz="1350" dirty="0"/>
          </a:p>
        </p:txBody>
      </p:sp>
      <p:sp>
        <p:nvSpPr>
          <p:cNvPr id="13" name="SK-1-text-12"/>
          <p:cNvSpPr/>
          <p:nvPr/>
        </p:nvSpPr>
        <p:spPr>
          <a:xfrm>
            <a:off x="952500" y="5489079"/>
            <a:ext cx="726948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636E72"/>
                </a:solidFill>
              </a:rPr>
              <a:t>Primary care application &amp; MRCGP Exam focus (AKT/SCA)</a:t>
            </a:r>
            <a:endParaRPr lang="en-US" sz="900" dirty="0"/>
          </a:p>
        </p:txBody>
      </p:sp>
      <p:sp>
        <p:nvSpPr>
          <p:cNvPr id="14" name="SK-1-text-13"/>
          <p:cNvSpPr/>
          <p:nvPr/>
        </p:nvSpPr>
        <p:spPr>
          <a:xfrm>
            <a:off x="762000" y="5851029"/>
            <a:ext cx="5181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E67E22"/>
                </a:solidFill>
              </a:rPr>
              <a:t>www.bradfordvts.co.uk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0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0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430000" cy="533400"/>
          </a:xfrm>
          <a:prstGeom prst="rect">
            <a:avLst/>
          </a:prstGeom>
        </p:spPr>
      </p:pic>
      <p:pic>
        <p:nvPicPr>
          <p:cNvPr id="5" name="SK-10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723900"/>
            <a:ext cx="11430000" cy="352425"/>
          </a:xfrm>
          <a:prstGeom prst="rect">
            <a:avLst/>
          </a:prstGeom>
        </p:spPr>
      </p:pic>
      <p:pic>
        <p:nvPicPr>
          <p:cNvPr id="6" name="SK-10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219200"/>
            <a:ext cx="5595938" cy="2338388"/>
          </a:xfrm>
          <a:prstGeom prst="rect">
            <a:avLst/>
          </a:prstGeom>
        </p:spPr>
      </p:pic>
      <p:pic>
        <p:nvPicPr>
          <p:cNvPr id="7" name="SK-10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450628"/>
            <a:ext cx="214313" cy="175320"/>
          </a:xfrm>
          <a:prstGeom prst="rect">
            <a:avLst/>
          </a:prstGeom>
        </p:spPr>
      </p:pic>
      <p:pic>
        <p:nvPicPr>
          <p:cNvPr id="8" name="SK-10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1781175"/>
            <a:ext cx="190500" cy="152400"/>
          </a:xfrm>
          <a:prstGeom prst="rect">
            <a:avLst/>
          </a:prstGeom>
        </p:spPr>
      </p:pic>
      <p:pic>
        <p:nvPicPr>
          <p:cNvPr id="9" name="SK-10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2070646"/>
            <a:ext cx="190500" cy="152400"/>
          </a:xfrm>
          <a:prstGeom prst="rect">
            <a:avLst/>
          </a:prstGeom>
        </p:spPr>
      </p:pic>
      <p:pic>
        <p:nvPicPr>
          <p:cNvPr id="10" name="SK-10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2407741"/>
            <a:ext cx="1670000" cy="261937"/>
          </a:xfrm>
          <a:prstGeom prst="rect">
            <a:avLst/>
          </a:prstGeom>
        </p:spPr>
      </p:pic>
      <p:pic>
        <p:nvPicPr>
          <p:cNvPr id="11" name="SK-10-img-10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3748087"/>
            <a:ext cx="5595938" cy="2338388"/>
          </a:xfrm>
          <a:prstGeom prst="rect">
            <a:avLst/>
          </a:prstGeom>
        </p:spPr>
      </p:pic>
      <p:pic>
        <p:nvPicPr>
          <p:cNvPr id="12" name="SK-10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3979515"/>
            <a:ext cx="214313" cy="175320"/>
          </a:xfrm>
          <a:prstGeom prst="rect">
            <a:avLst/>
          </a:prstGeom>
        </p:spPr>
      </p:pic>
      <p:pic>
        <p:nvPicPr>
          <p:cNvPr id="13" name="SK-10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1500" y="4310063"/>
            <a:ext cx="1674763" cy="762000"/>
          </a:xfrm>
          <a:prstGeom prst="rect">
            <a:avLst/>
          </a:prstGeom>
        </p:spPr>
      </p:pic>
      <p:pic>
        <p:nvPicPr>
          <p:cNvPr id="14" name="SK-10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341513" y="4310063"/>
            <a:ext cx="1674763" cy="762000"/>
          </a:xfrm>
          <a:prstGeom prst="rect">
            <a:avLst/>
          </a:prstGeom>
        </p:spPr>
      </p:pic>
      <p:pic>
        <p:nvPicPr>
          <p:cNvPr id="15" name="SK-10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111526" y="4310063"/>
            <a:ext cx="1674763" cy="762000"/>
          </a:xfrm>
          <a:prstGeom prst="rect">
            <a:avLst/>
          </a:prstGeom>
        </p:spPr>
      </p:pic>
      <p:pic>
        <p:nvPicPr>
          <p:cNvPr id="16" name="SK-10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15063" y="1219200"/>
            <a:ext cx="5595938" cy="2338388"/>
          </a:xfrm>
          <a:prstGeom prst="rect">
            <a:avLst/>
          </a:prstGeom>
        </p:spPr>
      </p:pic>
      <p:pic>
        <p:nvPicPr>
          <p:cNvPr id="17" name="SK-10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05563" y="1450628"/>
            <a:ext cx="214313" cy="175320"/>
          </a:xfrm>
          <a:prstGeom prst="rect">
            <a:avLst/>
          </a:prstGeom>
        </p:spPr>
      </p:pic>
      <p:pic>
        <p:nvPicPr>
          <p:cNvPr id="18" name="SK-10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05563" y="1781175"/>
            <a:ext cx="2536031" cy="200025"/>
          </a:xfrm>
          <a:prstGeom prst="rect">
            <a:avLst/>
          </a:prstGeom>
        </p:spPr>
      </p:pic>
      <p:pic>
        <p:nvPicPr>
          <p:cNvPr id="19" name="SK-10-img-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084469" y="1781175"/>
            <a:ext cx="2536031" cy="200025"/>
          </a:xfrm>
          <a:prstGeom prst="rect">
            <a:avLst/>
          </a:prstGeom>
        </p:spPr>
      </p:pic>
      <p:pic>
        <p:nvPicPr>
          <p:cNvPr id="20" name="SK-10-img-19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05563" y="2562225"/>
            <a:ext cx="2536031" cy="200025"/>
          </a:xfrm>
          <a:prstGeom prst="rect">
            <a:avLst/>
          </a:prstGeom>
        </p:spPr>
      </p:pic>
      <p:pic>
        <p:nvPicPr>
          <p:cNvPr id="21" name="SK-10-img-20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084469" y="2562225"/>
            <a:ext cx="2536031" cy="200025"/>
          </a:xfrm>
          <a:prstGeom prst="rect">
            <a:avLst/>
          </a:prstGeom>
        </p:spPr>
      </p:pic>
      <p:pic>
        <p:nvPicPr>
          <p:cNvPr id="22" name="SK-10-img-21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215063" y="3748087"/>
            <a:ext cx="5595938" cy="2338388"/>
          </a:xfrm>
          <a:prstGeom prst="rect">
            <a:avLst/>
          </a:prstGeom>
        </p:spPr>
      </p:pic>
      <p:pic>
        <p:nvPicPr>
          <p:cNvPr id="23" name="SK-10-img-22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05563" y="3979515"/>
            <a:ext cx="214313" cy="175320"/>
          </a:xfrm>
          <a:prstGeom prst="rect">
            <a:avLst/>
          </a:prstGeom>
        </p:spPr>
      </p:pic>
      <p:pic>
        <p:nvPicPr>
          <p:cNvPr id="24" name="SK-10-img-23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05563" y="4310063"/>
            <a:ext cx="190500" cy="175766"/>
          </a:xfrm>
          <a:prstGeom prst="rect">
            <a:avLst/>
          </a:prstGeom>
        </p:spPr>
      </p:pic>
      <p:pic>
        <p:nvPicPr>
          <p:cNvPr id="25" name="SK-10-img-24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05563" y="4812804"/>
            <a:ext cx="190500" cy="152400"/>
          </a:xfrm>
          <a:prstGeom prst="rect">
            <a:avLst/>
          </a:prstGeom>
        </p:spPr>
      </p:pic>
      <p:pic>
        <p:nvPicPr>
          <p:cNvPr id="26" name="SK-10-img-25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05563" y="5315545"/>
            <a:ext cx="190500" cy="152400"/>
          </a:xfrm>
          <a:prstGeom prst="rect">
            <a:avLst/>
          </a:prstGeom>
        </p:spPr>
      </p:pic>
      <p:pic>
        <p:nvPicPr>
          <p:cNvPr id="27" name="SK-10-img-26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381000" y="6372225"/>
            <a:ext cx="11430000" cy="295275"/>
          </a:xfrm>
          <a:prstGeom prst="rect">
            <a:avLst/>
          </a:prstGeom>
        </p:spPr>
      </p:pic>
      <p:sp>
        <p:nvSpPr>
          <p:cNvPr id="28" name="SK-10-text-27"/>
          <p:cNvSpPr/>
          <p:nvPr/>
        </p:nvSpPr>
        <p:spPr>
          <a:xfrm>
            <a:off x="571500" y="285750"/>
            <a:ext cx="110490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FFFFFF"/>
                </a:solidFill>
              </a:rPr>
              <a:t>IBS IN GENERAL PRACTICE</a:t>
            </a:r>
            <a:endParaRPr lang="en-US" sz="1800" dirty="0"/>
          </a:p>
        </p:txBody>
      </p:sp>
      <p:sp>
        <p:nvSpPr>
          <p:cNvPr id="29" name="SK-10-text-28"/>
          <p:cNvSpPr/>
          <p:nvPr/>
        </p:nvSpPr>
        <p:spPr>
          <a:xfrm>
            <a:off x="571500" y="771525"/>
            <a:ext cx="110490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2D3436"/>
                </a:solidFill>
              </a:rPr>
              <a:t>Dietary Management: Low FODMAP Diet</a:t>
            </a:r>
            <a:endParaRPr lang="en-US" sz="1350" dirty="0"/>
          </a:p>
        </p:txBody>
      </p:sp>
      <p:sp>
        <p:nvSpPr>
          <p:cNvPr id="30" name="SK-10-text-29"/>
          <p:cNvSpPr/>
          <p:nvPr/>
        </p:nvSpPr>
        <p:spPr>
          <a:xfrm>
            <a:off x="881063" y="1409700"/>
            <a:ext cx="5214938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E67E22"/>
                </a:solidFill>
              </a:rPr>
              <a:t>Evidence-Based Overview</a:t>
            </a:r>
            <a:endParaRPr lang="en-US" sz="1350" dirty="0"/>
          </a:p>
        </p:txBody>
      </p:sp>
      <p:sp>
        <p:nvSpPr>
          <p:cNvPr id="31" name="SK-10-text-30"/>
          <p:cNvSpPr/>
          <p:nvPr/>
        </p:nvSpPr>
        <p:spPr>
          <a:xfrm>
            <a:off x="838200" y="1781175"/>
            <a:ext cx="113538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Effective in </a:t>
            </a:r>
            <a:r>
              <a:rPr lang="en-US" sz="1200" b="1" dirty="0">
                <a:solidFill>
                  <a:srgbClr val="2D3436"/>
                </a:solidFill>
              </a:rPr>
              <a:t>~70%</a:t>
            </a:r>
            <a:r>
              <a:rPr lang="en-US" sz="1200" dirty="0">
                <a:solidFill>
                  <a:srgbClr val="2D3436"/>
                </a:solidFill>
              </a:rPr>
              <a:t> of patients; superior to standard advice in clinical trials.</a:t>
            </a:r>
            <a:endParaRPr lang="en-US" sz="1200" dirty="0"/>
          </a:p>
        </p:txBody>
      </p:sp>
      <p:sp>
        <p:nvSpPr>
          <p:cNvPr id="32" name="SK-10-text-31"/>
          <p:cNvSpPr/>
          <p:nvPr/>
        </p:nvSpPr>
        <p:spPr>
          <a:xfrm>
            <a:off x="838200" y="2070646"/>
            <a:ext cx="113538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Reduces fermentation and osmotic load in the small/large intestine.</a:t>
            </a:r>
            <a:endParaRPr lang="en-US" sz="1200" dirty="0"/>
          </a:p>
        </p:txBody>
      </p:sp>
      <p:sp>
        <p:nvSpPr>
          <p:cNvPr id="33" name="SK-10-text-32"/>
          <p:cNvSpPr/>
          <p:nvPr/>
        </p:nvSpPr>
        <p:spPr>
          <a:xfrm>
            <a:off x="666750" y="2407741"/>
            <a:ext cx="2983842" cy="26193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FFFFFF"/>
                </a:solidFill>
              </a:rPr>
              <a:t>LANCET EVIDENCE 2024</a:t>
            </a:r>
            <a:endParaRPr lang="en-US" sz="975" dirty="0"/>
          </a:p>
        </p:txBody>
      </p:sp>
      <p:sp>
        <p:nvSpPr>
          <p:cNvPr id="34" name="SK-10-text-33"/>
          <p:cNvSpPr/>
          <p:nvPr/>
        </p:nvSpPr>
        <p:spPr>
          <a:xfrm>
            <a:off x="881063" y="3938588"/>
            <a:ext cx="5214938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E67E22"/>
                </a:solidFill>
              </a:rPr>
              <a:t>The Three-Phase Process</a:t>
            </a:r>
            <a:endParaRPr lang="en-US" sz="1350" dirty="0"/>
          </a:p>
        </p:txBody>
      </p:sp>
      <p:sp>
        <p:nvSpPr>
          <p:cNvPr id="35" name="SK-10-text-34"/>
          <p:cNvSpPr/>
          <p:nvPr/>
        </p:nvSpPr>
        <p:spPr>
          <a:xfrm>
            <a:off x="571500" y="4310063"/>
            <a:ext cx="1484263" cy="762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E67E22"/>
                </a:solidFill>
              </a:rPr>
              <a:t>PHASE 1</a:t>
            </a:r>
            <a:r>
              <a:rPr lang="en-US" sz="1050" b="1" dirty="0">
                <a:solidFill>
                  <a:srgbClr val="2D3436"/>
                </a:solidFill>
              </a:rPr>
              <a:t>Restriction</a:t>
            </a:r>
            <a:r>
              <a:rPr lang="en-US" sz="1050" dirty="0">
                <a:solidFill>
                  <a:srgbClr val="2D3436"/>
                </a:solidFill>
              </a:rPr>
              <a:t>
(2–6 weeks)</a:t>
            </a:r>
            <a:endParaRPr lang="en-US" sz="1050" dirty="0"/>
          </a:p>
        </p:txBody>
      </p:sp>
      <p:sp>
        <p:nvSpPr>
          <p:cNvPr id="36" name="SK-10-text-35"/>
          <p:cNvSpPr/>
          <p:nvPr/>
        </p:nvSpPr>
        <p:spPr>
          <a:xfrm>
            <a:off x="2341513" y="4310063"/>
            <a:ext cx="1484263" cy="762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E67E22"/>
                </a:solidFill>
              </a:rPr>
              <a:t>PHASE 2</a:t>
            </a:r>
            <a:r>
              <a:rPr lang="en-US" sz="1050" b="1" dirty="0">
                <a:solidFill>
                  <a:srgbClr val="2D3436"/>
                </a:solidFill>
              </a:rPr>
              <a:t>Reintroduction</a:t>
            </a:r>
            <a:r>
              <a:rPr lang="en-US" sz="1050" dirty="0">
                <a:solidFill>
                  <a:srgbClr val="2D3436"/>
                </a:solidFill>
              </a:rPr>
              <a:t>
(Trigger ID)</a:t>
            </a:r>
            <a:endParaRPr lang="en-US" sz="1050" dirty="0"/>
          </a:p>
        </p:txBody>
      </p:sp>
      <p:sp>
        <p:nvSpPr>
          <p:cNvPr id="37" name="SK-10-text-36"/>
          <p:cNvSpPr/>
          <p:nvPr/>
        </p:nvSpPr>
        <p:spPr>
          <a:xfrm>
            <a:off x="4111526" y="4310063"/>
            <a:ext cx="1484263" cy="762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E67E22"/>
                </a:solidFill>
              </a:rPr>
              <a:t>PHASE 3</a:t>
            </a:r>
            <a:r>
              <a:rPr lang="en-US" sz="1050" b="1" dirty="0">
                <a:solidFill>
                  <a:srgbClr val="2D3436"/>
                </a:solidFill>
              </a:rPr>
              <a:t>Personalization</a:t>
            </a:r>
            <a:r>
              <a:rPr lang="en-US" sz="1050" dirty="0">
                <a:solidFill>
                  <a:srgbClr val="2D3436"/>
                </a:solidFill>
              </a:rPr>
              <a:t>
(Long-term)</a:t>
            </a:r>
            <a:endParaRPr lang="en-US" sz="1050" dirty="0"/>
          </a:p>
        </p:txBody>
      </p:sp>
      <p:sp>
        <p:nvSpPr>
          <p:cNvPr id="38" name="SK-10-text-37"/>
          <p:cNvSpPr/>
          <p:nvPr/>
        </p:nvSpPr>
        <p:spPr>
          <a:xfrm>
            <a:off x="571500" y="5167313"/>
            <a:ext cx="116205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636E72"/>
                </a:solidFill>
              </a:rPr>
              <a:t>*Reintroduction is essential to avoid unnecessary long-term nutritional deficits.</a:t>
            </a:r>
            <a:endParaRPr lang="en-US" sz="1050" dirty="0"/>
          </a:p>
        </p:txBody>
      </p:sp>
      <p:sp>
        <p:nvSpPr>
          <p:cNvPr id="39" name="SK-10-text-38"/>
          <p:cNvSpPr/>
          <p:nvPr/>
        </p:nvSpPr>
        <p:spPr>
          <a:xfrm>
            <a:off x="6715125" y="1409700"/>
            <a:ext cx="5214938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E67E22"/>
                </a:solidFill>
              </a:rPr>
              <a:t>Key High FODMAPs to Avoid</a:t>
            </a:r>
            <a:endParaRPr lang="en-US" sz="1350" dirty="0"/>
          </a:p>
        </p:txBody>
      </p:sp>
      <p:sp>
        <p:nvSpPr>
          <p:cNvPr id="40" name="SK-10-text-39"/>
          <p:cNvSpPr/>
          <p:nvPr/>
        </p:nvSpPr>
        <p:spPr>
          <a:xfrm>
            <a:off x="6405563" y="1781175"/>
            <a:ext cx="25603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D3436"/>
                </a:solidFill>
              </a:rPr>
              <a:t>Oligosaccharides</a:t>
            </a:r>
            <a:endParaRPr lang="en-US" sz="1050" dirty="0"/>
          </a:p>
        </p:txBody>
      </p:sp>
      <p:sp>
        <p:nvSpPr>
          <p:cNvPr id="41" name="SK-10-text-40"/>
          <p:cNvSpPr/>
          <p:nvPr/>
        </p:nvSpPr>
        <p:spPr>
          <a:xfrm>
            <a:off x="6405563" y="2019300"/>
            <a:ext cx="2536031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636E72"/>
                </a:solidFill>
              </a:rPr>
              <a:t>Wheat, rye, garlic, onion, legumes (lentils, beans).</a:t>
            </a:r>
            <a:endParaRPr lang="en-US" sz="1050" dirty="0"/>
          </a:p>
        </p:txBody>
      </p:sp>
      <p:sp>
        <p:nvSpPr>
          <p:cNvPr id="42" name="SK-10-text-41"/>
          <p:cNvSpPr/>
          <p:nvPr/>
        </p:nvSpPr>
        <p:spPr>
          <a:xfrm>
            <a:off x="9084469" y="1781175"/>
            <a:ext cx="2536031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D3436"/>
                </a:solidFill>
              </a:rPr>
              <a:t>Disaccharides</a:t>
            </a:r>
            <a:endParaRPr lang="en-US" sz="1050" dirty="0"/>
          </a:p>
        </p:txBody>
      </p:sp>
      <p:sp>
        <p:nvSpPr>
          <p:cNvPr id="43" name="SK-10-text-42"/>
          <p:cNvSpPr/>
          <p:nvPr/>
        </p:nvSpPr>
        <p:spPr>
          <a:xfrm>
            <a:off x="9084469" y="2019300"/>
            <a:ext cx="3107531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636E72"/>
                </a:solidFill>
              </a:rPr>
              <a:t>Lactose (milk, yogurt, soft cheeses).</a:t>
            </a:r>
            <a:endParaRPr lang="en-US" sz="1050" dirty="0"/>
          </a:p>
        </p:txBody>
      </p:sp>
      <p:sp>
        <p:nvSpPr>
          <p:cNvPr id="44" name="SK-10-text-43"/>
          <p:cNvSpPr/>
          <p:nvPr/>
        </p:nvSpPr>
        <p:spPr>
          <a:xfrm>
            <a:off x="6405563" y="2562225"/>
            <a:ext cx="2536031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D3436"/>
                </a:solidFill>
              </a:rPr>
              <a:t>Monosaccharides</a:t>
            </a:r>
            <a:endParaRPr lang="en-US" sz="1050" dirty="0"/>
          </a:p>
        </p:txBody>
      </p:sp>
      <p:sp>
        <p:nvSpPr>
          <p:cNvPr id="45" name="SK-10-text-44"/>
          <p:cNvSpPr/>
          <p:nvPr/>
        </p:nvSpPr>
        <p:spPr>
          <a:xfrm>
            <a:off x="6405563" y="2800350"/>
            <a:ext cx="2536031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636E72"/>
                </a:solidFill>
              </a:rPr>
              <a:t>Excess fructose (honey, apples, high-fructose corn syrup).</a:t>
            </a:r>
            <a:endParaRPr lang="en-US" sz="1050" dirty="0"/>
          </a:p>
        </p:txBody>
      </p:sp>
      <p:sp>
        <p:nvSpPr>
          <p:cNvPr id="46" name="SK-10-text-45"/>
          <p:cNvSpPr/>
          <p:nvPr/>
        </p:nvSpPr>
        <p:spPr>
          <a:xfrm>
            <a:off x="9084469" y="2562225"/>
            <a:ext cx="2536031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D3436"/>
                </a:solidFill>
              </a:rPr>
              <a:t>Polyols</a:t>
            </a:r>
            <a:endParaRPr lang="en-US" sz="1050" dirty="0"/>
          </a:p>
        </p:txBody>
      </p:sp>
      <p:sp>
        <p:nvSpPr>
          <p:cNvPr id="47" name="SK-10-text-46"/>
          <p:cNvSpPr/>
          <p:nvPr/>
        </p:nvSpPr>
        <p:spPr>
          <a:xfrm>
            <a:off x="9084469" y="2800350"/>
            <a:ext cx="2536031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636E72"/>
                </a:solidFill>
              </a:rPr>
              <a:t>Sorbitol, mannitol (stone fruits, artificial sweeteners).</a:t>
            </a:r>
            <a:endParaRPr lang="en-US" sz="1050" dirty="0"/>
          </a:p>
        </p:txBody>
      </p:sp>
      <p:sp>
        <p:nvSpPr>
          <p:cNvPr id="48" name="SK-10-text-47"/>
          <p:cNvSpPr/>
          <p:nvPr/>
        </p:nvSpPr>
        <p:spPr>
          <a:xfrm>
            <a:off x="6715125" y="3938588"/>
            <a:ext cx="547687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D63031"/>
                </a:solidFill>
              </a:rPr>
              <a:t>Mandatory Clinical Guidance</a:t>
            </a:r>
            <a:endParaRPr lang="en-US" sz="1350" dirty="0"/>
          </a:p>
        </p:txBody>
      </p:sp>
      <p:sp>
        <p:nvSpPr>
          <p:cNvPr id="49" name="SK-10-text-48"/>
          <p:cNvSpPr/>
          <p:nvPr/>
        </p:nvSpPr>
        <p:spPr>
          <a:xfrm>
            <a:off x="6672263" y="4310063"/>
            <a:ext cx="4948238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NOT a DIY diet:</a:t>
            </a:r>
            <a:r>
              <a:rPr lang="en-US" sz="1200" dirty="0">
                <a:solidFill>
                  <a:srgbClr val="2D3436"/>
                </a:solidFill>
              </a:rPr>
              <a:t> Requires specialist dietitian guidance to ensure nutritional adequacy.</a:t>
            </a:r>
            <a:endParaRPr lang="en-US" sz="1200" dirty="0"/>
          </a:p>
        </p:txBody>
      </p:sp>
      <p:sp>
        <p:nvSpPr>
          <p:cNvPr id="50" name="SK-10-text-49"/>
          <p:cNvSpPr/>
          <p:nvPr/>
        </p:nvSpPr>
        <p:spPr>
          <a:xfrm>
            <a:off x="6672263" y="4812804"/>
            <a:ext cx="4948238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High risk of disordered eating if implemented without professional support.</a:t>
            </a:r>
            <a:endParaRPr lang="en-US" sz="1200" dirty="0"/>
          </a:p>
        </p:txBody>
      </p:sp>
      <p:sp>
        <p:nvSpPr>
          <p:cNvPr id="51" name="SK-10-text-50"/>
          <p:cNvSpPr/>
          <p:nvPr/>
        </p:nvSpPr>
        <p:spPr>
          <a:xfrm>
            <a:off x="6672263" y="5315545"/>
            <a:ext cx="5519738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Screen for malnutrition and existing eating disorders before referral.</a:t>
            </a:r>
            <a:endParaRPr lang="en-US" sz="1200" dirty="0"/>
          </a:p>
        </p:txBody>
      </p:sp>
      <p:sp>
        <p:nvSpPr>
          <p:cNvPr id="52" name="SK-10-text-51"/>
          <p:cNvSpPr/>
          <p:nvPr/>
        </p:nvSpPr>
        <p:spPr>
          <a:xfrm>
            <a:off x="381000" y="6372225"/>
            <a:ext cx="11430000" cy="2952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575"/>
              </a:lnSpc>
              <a:buNone/>
            </a:pPr>
            <a:r>
              <a:rPr lang="en-US" sz="1050" dirty="0">
                <a:solidFill>
                  <a:srgbClr val="B2BEC3"/>
                </a:solidFill>
              </a:rPr>
              <a:t>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1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1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430000" cy="533400"/>
          </a:xfrm>
          <a:prstGeom prst="rect">
            <a:avLst/>
          </a:prstGeom>
        </p:spPr>
      </p:pic>
      <p:pic>
        <p:nvPicPr>
          <p:cNvPr id="5" name="SK-11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723900"/>
            <a:ext cx="11430000" cy="352425"/>
          </a:xfrm>
          <a:prstGeom prst="rect">
            <a:avLst/>
          </a:prstGeom>
        </p:spPr>
      </p:pic>
      <p:pic>
        <p:nvPicPr>
          <p:cNvPr id="6" name="SK-11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409700"/>
            <a:ext cx="3651200" cy="5067300"/>
          </a:xfrm>
          <a:prstGeom prst="rect">
            <a:avLst/>
          </a:prstGeom>
        </p:spPr>
      </p:pic>
      <p:pic>
        <p:nvPicPr>
          <p:cNvPr id="7" name="SK-11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125" y="1647825"/>
            <a:ext cx="476250" cy="476250"/>
          </a:xfrm>
          <a:prstGeom prst="rect">
            <a:avLst/>
          </a:prstGeom>
        </p:spPr>
      </p:pic>
      <p:pic>
        <p:nvPicPr>
          <p:cNvPr id="8" name="SK-11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2000" y="1809750"/>
            <a:ext cx="190500" cy="152400"/>
          </a:xfrm>
          <a:prstGeom prst="rect">
            <a:avLst/>
          </a:prstGeom>
        </p:spPr>
      </p:pic>
      <p:pic>
        <p:nvPicPr>
          <p:cNvPr id="9" name="SK-11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125" y="5610225"/>
            <a:ext cx="3174950" cy="628650"/>
          </a:xfrm>
          <a:prstGeom prst="rect">
            <a:avLst/>
          </a:prstGeom>
        </p:spPr>
      </p:pic>
      <p:pic>
        <p:nvPicPr>
          <p:cNvPr id="10" name="SK-11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33425" y="5763518"/>
            <a:ext cx="166688" cy="137220"/>
          </a:xfrm>
          <a:prstGeom prst="rect">
            <a:avLst/>
          </a:prstGeom>
        </p:spPr>
      </p:pic>
      <p:pic>
        <p:nvPicPr>
          <p:cNvPr id="11" name="SK-11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70325" y="1409700"/>
            <a:ext cx="3651200" cy="5067300"/>
          </a:xfrm>
          <a:prstGeom prst="rect">
            <a:avLst/>
          </a:prstGeom>
        </p:spPr>
      </p:pic>
      <p:pic>
        <p:nvPicPr>
          <p:cNvPr id="12" name="SK-11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508450" y="1647825"/>
            <a:ext cx="476250" cy="476250"/>
          </a:xfrm>
          <a:prstGeom prst="rect">
            <a:avLst/>
          </a:prstGeom>
        </p:spPr>
      </p:pic>
      <p:pic>
        <p:nvPicPr>
          <p:cNvPr id="13" name="SK-11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651325" y="1809750"/>
            <a:ext cx="190500" cy="152400"/>
          </a:xfrm>
          <a:prstGeom prst="rect">
            <a:avLst/>
          </a:prstGeom>
        </p:spPr>
      </p:pic>
      <p:pic>
        <p:nvPicPr>
          <p:cNvPr id="14" name="SK-11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508450" y="5610225"/>
            <a:ext cx="3174950" cy="628650"/>
          </a:xfrm>
          <a:prstGeom prst="rect">
            <a:avLst/>
          </a:prstGeom>
        </p:spPr>
      </p:pic>
      <p:pic>
        <p:nvPicPr>
          <p:cNvPr id="15" name="SK-11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622750" y="5763518"/>
            <a:ext cx="166688" cy="137220"/>
          </a:xfrm>
          <a:prstGeom prst="rect">
            <a:avLst/>
          </a:prstGeom>
        </p:spPr>
      </p:pic>
      <p:pic>
        <p:nvPicPr>
          <p:cNvPr id="16" name="SK-11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159651" y="1409700"/>
            <a:ext cx="3651200" cy="5067300"/>
          </a:xfrm>
          <a:prstGeom prst="rect">
            <a:avLst/>
          </a:prstGeom>
        </p:spPr>
      </p:pic>
      <p:pic>
        <p:nvPicPr>
          <p:cNvPr id="17" name="SK-11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397776" y="1647825"/>
            <a:ext cx="476250" cy="476250"/>
          </a:xfrm>
          <a:prstGeom prst="rect">
            <a:avLst/>
          </a:prstGeom>
        </p:spPr>
      </p:pic>
      <p:pic>
        <p:nvPicPr>
          <p:cNvPr id="18" name="SK-11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540651" y="1809750"/>
            <a:ext cx="190500" cy="152400"/>
          </a:xfrm>
          <a:prstGeom prst="rect">
            <a:avLst/>
          </a:prstGeom>
        </p:spPr>
      </p:pic>
      <p:pic>
        <p:nvPicPr>
          <p:cNvPr id="19" name="SK-11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397776" y="5610225"/>
            <a:ext cx="3174950" cy="628650"/>
          </a:xfrm>
          <a:prstGeom prst="rect">
            <a:avLst/>
          </a:prstGeom>
        </p:spPr>
      </p:pic>
      <p:pic>
        <p:nvPicPr>
          <p:cNvPr id="20" name="SK-11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512076" y="5763518"/>
            <a:ext cx="166688" cy="137220"/>
          </a:xfrm>
          <a:prstGeom prst="rect">
            <a:avLst/>
          </a:prstGeom>
        </p:spPr>
      </p:pic>
      <p:sp>
        <p:nvSpPr>
          <p:cNvPr id="21" name="SK-11-text-20"/>
          <p:cNvSpPr/>
          <p:nvPr/>
        </p:nvSpPr>
        <p:spPr>
          <a:xfrm>
            <a:off x="571500" y="285750"/>
            <a:ext cx="110490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FFFFFF"/>
                </a:solidFill>
              </a:rPr>
              <a:t>IBS IN GENERAL PRACTICE</a:t>
            </a:r>
            <a:endParaRPr lang="en-US" sz="1800" dirty="0"/>
          </a:p>
        </p:txBody>
      </p:sp>
      <p:sp>
        <p:nvSpPr>
          <p:cNvPr id="22" name="SK-11-text-21"/>
          <p:cNvSpPr/>
          <p:nvPr/>
        </p:nvSpPr>
        <p:spPr>
          <a:xfrm>
            <a:off x="571500" y="771525"/>
            <a:ext cx="110490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2D3436"/>
                </a:solidFill>
              </a:rPr>
              <a:t>Pharmacological Treatment by Subtype</a:t>
            </a:r>
            <a:endParaRPr lang="en-US" sz="1350" dirty="0"/>
          </a:p>
        </p:txBody>
      </p:sp>
      <p:sp>
        <p:nvSpPr>
          <p:cNvPr id="23" name="SK-11-text-22"/>
          <p:cNvSpPr/>
          <p:nvPr/>
        </p:nvSpPr>
        <p:spPr>
          <a:xfrm>
            <a:off x="1238250" y="1743075"/>
            <a:ext cx="38862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E67E22"/>
                </a:solidFill>
              </a:rPr>
              <a:t>IBS-D (Diarrhoea)</a:t>
            </a:r>
            <a:endParaRPr lang="en-US" sz="1500" dirty="0"/>
          </a:p>
        </p:txBody>
      </p:sp>
      <p:sp>
        <p:nvSpPr>
          <p:cNvPr id="24" name="SK-11-text-23"/>
          <p:cNvSpPr/>
          <p:nvPr/>
        </p:nvSpPr>
        <p:spPr>
          <a:xfrm>
            <a:off x="619125" y="2314575"/>
            <a:ext cx="420624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Loperamide (First-line)</a:t>
            </a:r>
            <a:endParaRPr lang="en-US" sz="1200" dirty="0"/>
          </a:p>
        </p:txBody>
      </p:sp>
      <p:sp>
        <p:nvSpPr>
          <p:cNvPr id="25" name="SK-11-text-24"/>
          <p:cNvSpPr/>
          <p:nvPr/>
        </p:nvSpPr>
        <p:spPr>
          <a:xfrm>
            <a:off x="619125" y="2565946"/>
            <a:ext cx="317495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636E72"/>
                </a:solidFill>
              </a:rPr>
              <a:t>Start 2mg dose; titrate to reduce frequency and urgency.</a:t>
            </a:r>
            <a:endParaRPr lang="en-US" sz="1125" dirty="0"/>
          </a:p>
        </p:txBody>
      </p:sp>
      <p:sp>
        <p:nvSpPr>
          <p:cNvPr id="26" name="SK-11-text-25"/>
          <p:cNvSpPr/>
          <p:nvPr/>
        </p:nvSpPr>
        <p:spPr>
          <a:xfrm>
            <a:off x="619125" y="3108871"/>
            <a:ext cx="317495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Antispasmodics</a:t>
            </a:r>
            <a:endParaRPr lang="en-US" sz="1200" dirty="0"/>
          </a:p>
        </p:txBody>
      </p:sp>
      <p:sp>
        <p:nvSpPr>
          <p:cNvPr id="27" name="SK-11-text-26"/>
          <p:cNvSpPr/>
          <p:nvPr/>
        </p:nvSpPr>
        <p:spPr>
          <a:xfrm>
            <a:off x="619125" y="3360241"/>
            <a:ext cx="46291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636E72"/>
                </a:solidFill>
              </a:rPr>
              <a:t>For associated cramps/pain.</a:t>
            </a:r>
            <a:endParaRPr lang="en-US" sz="1125" dirty="0"/>
          </a:p>
        </p:txBody>
      </p:sp>
      <p:sp>
        <p:nvSpPr>
          <p:cNvPr id="28" name="SK-11-text-27"/>
          <p:cNvSpPr/>
          <p:nvPr/>
        </p:nvSpPr>
        <p:spPr>
          <a:xfrm>
            <a:off x="900113" y="5610225"/>
            <a:ext cx="2946350" cy="628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D63031"/>
                </a:solidFill>
              </a:rPr>
              <a:t> AVOID BRAN: 55% of patients worsen with insoluble fibre.</a:t>
            </a:r>
            <a:endParaRPr lang="en-US" sz="1050" dirty="0"/>
          </a:p>
        </p:txBody>
      </p:sp>
      <p:sp>
        <p:nvSpPr>
          <p:cNvPr id="29" name="SK-11-text-28"/>
          <p:cNvSpPr/>
          <p:nvPr/>
        </p:nvSpPr>
        <p:spPr>
          <a:xfrm>
            <a:off x="5127575" y="1743075"/>
            <a:ext cx="45720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E67E22"/>
                </a:solidFill>
              </a:rPr>
              <a:t>IBS-C (Constipation)</a:t>
            </a:r>
            <a:endParaRPr lang="en-US" sz="1500" dirty="0"/>
          </a:p>
        </p:txBody>
      </p:sp>
      <p:sp>
        <p:nvSpPr>
          <p:cNvPr id="30" name="SK-11-text-29"/>
          <p:cNvSpPr/>
          <p:nvPr/>
        </p:nvSpPr>
        <p:spPr>
          <a:xfrm>
            <a:off x="4508450" y="2314575"/>
            <a:ext cx="438912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Ispaghula Husk (Fybogel)</a:t>
            </a:r>
            <a:endParaRPr lang="en-US" sz="1200" dirty="0"/>
          </a:p>
        </p:txBody>
      </p:sp>
      <p:sp>
        <p:nvSpPr>
          <p:cNvPr id="31" name="SK-11-text-30"/>
          <p:cNvSpPr/>
          <p:nvPr/>
        </p:nvSpPr>
        <p:spPr>
          <a:xfrm>
            <a:off x="4508450" y="2565946"/>
            <a:ext cx="76835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636E72"/>
                </a:solidFill>
              </a:rPr>
              <a:t>Soluble fibre of choice; take with adequate water.</a:t>
            </a:r>
            <a:endParaRPr lang="en-US" sz="1125" dirty="0"/>
          </a:p>
        </p:txBody>
      </p:sp>
      <p:sp>
        <p:nvSpPr>
          <p:cNvPr id="32" name="SK-11-text-31"/>
          <p:cNvSpPr/>
          <p:nvPr/>
        </p:nvSpPr>
        <p:spPr>
          <a:xfrm>
            <a:off x="4508450" y="2908846"/>
            <a:ext cx="317495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Osmotic Laxatives</a:t>
            </a:r>
            <a:endParaRPr lang="en-US" sz="1200" dirty="0"/>
          </a:p>
        </p:txBody>
      </p:sp>
      <p:sp>
        <p:nvSpPr>
          <p:cNvPr id="33" name="SK-11-text-32"/>
          <p:cNvSpPr/>
          <p:nvPr/>
        </p:nvSpPr>
        <p:spPr>
          <a:xfrm>
            <a:off x="4508450" y="3160216"/>
            <a:ext cx="75438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636E72"/>
                </a:solidFill>
              </a:rPr>
              <a:t>Macrogol (Polyethylene Glycol) is preferred.</a:t>
            </a:r>
            <a:endParaRPr lang="en-US" sz="1125" dirty="0"/>
          </a:p>
        </p:txBody>
      </p:sp>
      <p:sp>
        <p:nvSpPr>
          <p:cNvPr id="34" name="SK-11-text-33"/>
          <p:cNvSpPr/>
          <p:nvPr/>
        </p:nvSpPr>
        <p:spPr>
          <a:xfrm>
            <a:off x="4508450" y="3503116"/>
            <a:ext cx="317495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Linaclotide</a:t>
            </a:r>
            <a:endParaRPr lang="en-US" sz="1200" dirty="0"/>
          </a:p>
        </p:txBody>
      </p:sp>
      <p:sp>
        <p:nvSpPr>
          <p:cNvPr id="35" name="SK-11-text-34"/>
          <p:cNvSpPr/>
          <p:nvPr/>
        </p:nvSpPr>
        <p:spPr>
          <a:xfrm>
            <a:off x="4508450" y="3754487"/>
            <a:ext cx="317495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636E72"/>
                </a:solidFill>
              </a:rPr>
              <a:t>For mod-to-severe cases if laxatives fail for 12 months.</a:t>
            </a:r>
            <a:endParaRPr lang="en-US" sz="1125" dirty="0"/>
          </a:p>
        </p:txBody>
      </p:sp>
      <p:sp>
        <p:nvSpPr>
          <p:cNvPr id="36" name="SK-11-text-35"/>
          <p:cNvSpPr/>
          <p:nvPr/>
        </p:nvSpPr>
        <p:spPr>
          <a:xfrm>
            <a:off x="4789438" y="5610225"/>
            <a:ext cx="2946350" cy="628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D63031"/>
                </a:solidFill>
              </a:rPr>
              <a:t> AVOID LACTULOSE: Worsens flatulence and bloating symptoms.</a:t>
            </a:r>
            <a:endParaRPr lang="en-US" sz="1050" dirty="0"/>
          </a:p>
        </p:txBody>
      </p:sp>
      <p:sp>
        <p:nvSpPr>
          <p:cNvPr id="37" name="SK-11-text-36"/>
          <p:cNvSpPr/>
          <p:nvPr/>
        </p:nvSpPr>
        <p:spPr>
          <a:xfrm>
            <a:off x="9016901" y="1743075"/>
            <a:ext cx="3175099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E67E22"/>
                </a:solidFill>
              </a:rPr>
              <a:t>Pain &amp; Bloating</a:t>
            </a:r>
            <a:endParaRPr lang="en-US" sz="1500" dirty="0"/>
          </a:p>
        </p:txBody>
      </p:sp>
      <p:sp>
        <p:nvSpPr>
          <p:cNvPr id="38" name="SK-11-text-37"/>
          <p:cNvSpPr/>
          <p:nvPr/>
        </p:nvSpPr>
        <p:spPr>
          <a:xfrm>
            <a:off x="8397776" y="2314575"/>
            <a:ext cx="3794224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Mebeverine (First-choice)</a:t>
            </a:r>
            <a:endParaRPr lang="en-US" sz="1200" dirty="0"/>
          </a:p>
        </p:txBody>
      </p:sp>
      <p:sp>
        <p:nvSpPr>
          <p:cNvPr id="39" name="SK-11-text-38"/>
          <p:cNvSpPr/>
          <p:nvPr/>
        </p:nvSpPr>
        <p:spPr>
          <a:xfrm>
            <a:off x="8397776" y="2565946"/>
            <a:ext cx="317495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636E72"/>
                </a:solidFill>
              </a:rPr>
              <a:t>135mg TDS or 200mg MR BD (Success in ~66%).</a:t>
            </a:r>
            <a:endParaRPr lang="en-US" sz="1125" dirty="0"/>
          </a:p>
        </p:txBody>
      </p:sp>
      <p:sp>
        <p:nvSpPr>
          <p:cNvPr id="40" name="SK-11-text-39"/>
          <p:cNvSpPr/>
          <p:nvPr/>
        </p:nvSpPr>
        <p:spPr>
          <a:xfrm>
            <a:off x="8397776" y="3108871"/>
            <a:ext cx="3794224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Hyoscine Butylbromide</a:t>
            </a:r>
            <a:endParaRPr lang="en-US" sz="1200" dirty="0"/>
          </a:p>
        </p:txBody>
      </p:sp>
      <p:sp>
        <p:nvSpPr>
          <p:cNvPr id="41" name="SK-11-text-40"/>
          <p:cNvSpPr/>
          <p:nvPr/>
        </p:nvSpPr>
        <p:spPr>
          <a:xfrm>
            <a:off x="8397776" y="3360241"/>
            <a:ext cx="3794224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636E72"/>
                </a:solidFill>
              </a:rPr>
              <a:t>10mg QDS; can be added for acute cramping.</a:t>
            </a:r>
            <a:endParaRPr lang="en-US" sz="1125" dirty="0"/>
          </a:p>
        </p:txBody>
      </p:sp>
      <p:sp>
        <p:nvSpPr>
          <p:cNvPr id="42" name="SK-11-text-41"/>
          <p:cNvSpPr/>
          <p:nvPr/>
        </p:nvSpPr>
        <p:spPr>
          <a:xfrm>
            <a:off x="8397776" y="3703141"/>
            <a:ext cx="317495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Peppermint Oil</a:t>
            </a:r>
            <a:endParaRPr lang="en-US" sz="1200" dirty="0"/>
          </a:p>
        </p:txBody>
      </p:sp>
      <p:sp>
        <p:nvSpPr>
          <p:cNvPr id="43" name="SK-11-text-42"/>
          <p:cNvSpPr/>
          <p:nvPr/>
        </p:nvSpPr>
        <p:spPr>
          <a:xfrm>
            <a:off x="8397776" y="3954512"/>
            <a:ext cx="3794224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636E72"/>
                </a:solidFill>
              </a:rPr>
              <a:t>Enteric-coated capsules for bloating and pain.</a:t>
            </a:r>
            <a:endParaRPr lang="en-US" sz="1125" dirty="0"/>
          </a:p>
        </p:txBody>
      </p:sp>
      <p:sp>
        <p:nvSpPr>
          <p:cNvPr id="44" name="SK-11-text-43"/>
          <p:cNvSpPr/>
          <p:nvPr/>
        </p:nvSpPr>
        <p:spPr>
          <a:xfrm>
            <a:off x="8715821" y="5610225"/>
            <a:ext cx="2946350" cy="628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980B9"/>
                </a:solidFill>
              </a:rPr>
              <a:t> </a:t>
            </a:r>
            <a:r>
              <a:rPr lang="en-US" sz="1050" b="1" dirty="0">
                <a:solidFill>
                  <a:srgbClr val="2980B9"/>
                </a:solidFill>
              </a:rPr>
              <a:t>Second-line:</a:t>
            </a:r>
            <a:r>
              <a:rPr lang="en-US" sz="1050" dirty="0">
                <a:solidFill>
                  <a:srgbClr val="2980B9"/>
                </a:solidFill>
              </a:rPr>
              <a:t> Consider low-dose Amitriptyline (TCA) 10mg nocte for persistent pain.</a:t>
            </a:r>
            <a:endParaRPr lang="en-US" sz="10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2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2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52400"/>
            <a:ext cx="11430000" cy="495300"/>
          </a:xfrm>
          <a:prstGeom prst="rect">
            <a:avLst/>
          </a:prstGeom>
        </p:spPr>
      </p:pic>
      <p:pic>
        <p:nvPicPr>
          <p:cNvPr id="5" name="SK-12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647700"/>
            <a:ext cx="11430000" cy="333375"/>
          </a:xfrm>
          <a:prstGeom prst="rect">
            <a:avLst/>
          </a:prstGeom>
        </p:spPr>
      </p:pic>
      <p:pic>
        <p:nvPicPr>
          <p:cNvPr id="6" name="SK-12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171575"/>
            <a:ext cx="5572125" cy="2683669"/>
          </a:xfrm>
          <a:prstGeom prst="rect">
            <a:avLst/>
          </a:prstGeom>
        </p:spPr>
      </p:pic>
      <p:pic>
        <p:nvPicPr>
          <p:cNvPr id="7" name="SK-12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362075"/>
            <a:ext cx="5191125" cy="381000"/>
          </a:xfrm>
          <a:prstGeom prst="rect">
            <a:avLst/>
          </a:prstGeom>
        </p:spPr>
      </p:pic>
      <p:pic>
        <p:nvPicPr>
          <p:cNvPr id="8" name="SK-12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1428750"/>
            <a:ext cx="190500" cy="152400"/>
          </a:xfrm>
          <a:prstGeom prst="rect">
            <a:avLst/>
          </a:prstGeom>
        </p:spPr>
      </p:pic>
      <p:pic>
        <p:nvPicPr>
          <p:cNvPr id="9" name="SK-12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1885950"/>
            <a:ext cx="190500" cy="156865"/>
          </a:xfrm>
          <a:prstGeom prst="rect">
            <a:avLst/>
          </a:prstGeom>
        </p:spPr>
      </p:pic>
      <p:pic>
        <p:nvPicPr>
          <p:cNvPr id="10" name="SK-12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2228850"/>
            <a:ext cx="190500" cy="190500"/>
          </a:xfrm>
          <a:prstGeom prst="rect">
            <a:avLst/>
          </a:prstGeom>
        </p:spPr>
      </p:pic>
      <p:pic>
        <p:nvPicPr>
          <p:cNvPr id="11" name="SK-12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2800350"/>
            <a:ext cx="190500" cy="205085"/>
          </a:xfrm>
          <a:prstGeom prst="rect">
            <a:avLst/>
          </a:prstGeom>
        </p:spPr>
      </p:pic>
      <p:pic>
        <p:nvPicPr>
          <p:cNvPr id="12" name="SK-12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1000" y="4045744"/>
            <a:ext cx="5572125" cy="2683669"/>
          </a:xfrm>
          <a:prstGeom prst="rect">
            <a:avLst/>
          </a:prstGeom>
        </p:spPr>
      </p:pic>
      <p:pic>
        <p:nvPicPr>
          <p:cNvPr id="13" name="SK-12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1500" y="4236244"/>
            <a:ext cx="5191125" cy="381000"/>
          </a:xfrm>
          <a:prstGeom prst="rect">
            <a:avLst/>
          </a:prstGeom>
        </p:spPr>
      </p:pic>
      <p:pic>
        <p:nvPicPr>
          <p:cNvPr id="14" name="SK-12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71500" y="4302919"/>
            <a:ext cx="190500" cy="152400"/>
          </a:xfrm>
          <a:prstGeom prst="rect">
            <a:avLst/>
          </a:prstGeom>
        </p:spPr>
      </p:pic>
      <p:pic>
        <p:nvPicPr>
          <p:cNvPr id="15" name="SK-12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71500" y="4760119"/>
            <a:ext cx="190500" cy="156865"/>
          </a:xfrm>
          <a:prstGeom prst="rect">
            <a:avLst/>
          </a:prstGeom>
        </p:spPr>
      </p:pic>
      <p:pic>
        <p:nvPicPr>
          <p:cNvPr id="16" name="SK-12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71500" y="5331619"/>
            <a:ext cx="190500" cy="190500"/>
          </a:xfrm>
          <a:prstGeom prst="rect">
            <a:avLst/>
          </a:prstGeom>
        </p:spPr>
      </p:pic>
      <p:pic>
        <p:nvPicPr>
          <p:cNvPr id="17" name="SK-12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38875" y="1171575"/>
            <a:ext cx="5572125" cy="2619375"/>
          </a:xfrm>
          <a:prstGeom prst="rect">
            <a:avLst/>
          </a:prstGeom>
        </p:spPr>
      </p:pic>
      <p:pic>
        <p:nvPicPr>
          <p:cNvPr id="18" name="SK-12-img-1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29375" y="1362075"/>
            <a:ext cx="5191125" cy="381000"/>
          </a:xfrm>
          <a:prstGeom prst="rect">
            <a:avLst/>
          </a:prstGeom>
        </p:spPr>
      </p:pic>
      <p:pic>
        <p:nvPicPr>
          <p:cNvPr id="19" name="SK-12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29375" y="1428750"/>
            <a:ext cx="190500" cy="152400"/>
          </a:xfrm>
          <a:prstGeom prst="rect">
            <a:avLst/>
          </a:prstGeom>
        </p:spPr>
      </p:pic>
      <p:pic>
        <p:nvPicPr>
          <p:cNvPr id="20" name="SK-12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29375" y="1885950"/>
            <a:ext cx="190500" cy="190500"/>
          </a:xfrm>
          <a:prstGeom prst="rect">
            <a:avLst/>
          </a:prstGeom>
        </p:spPr>
      </p:pic>
      <p:pic>
        <p:nvPicPr>
          <p:cNvPr id="21" name="SK-12-img-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29375" y="2457450"/>
            <a:ext cx="190500" cy="205085"/>
          </a:xfrm>
          <a:prstGeom prst="rect">
            <a:avLst/>
          </a:prstGeom>
        </p:spPr>
      </p:pic>
      <p:pic>
        <p:nvPicPr>
          <p:cNvPr id="22" name="SK-12-img-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29375" y="3028950"/>
            <a:ext cx="190500" cy="166688"/>
          </a:xfrm>
          <a:prstGeom prst="rect">
            <a:avLst/>
          </a:prstGeom>
        </p:spPr>
      </p:pic>
      <p:pic>
        <p:nvPicPr>
          <p:cNvPr id="23" name="SK-12-img-22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238875" y="3943350"/>
            <a:ext cx="5572125" cy="2786063"/>
          </a:xfrm>
          <a:prstGeom prst="rect">
            <a:avLst/>
          </a:prstGeom>
        </p:spPr>
      </p:pic>
      <p:pic>
        <p:nvPicPr>
          <p:cNvPr id="24" name="SK-12-img-23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429375" y="4133850"/>
            <a:ext cx="901898" cy="209550"/>
          </a:xfrm>
          <a:prstGeom prst="rect">
            <a:avLst/>
          </a:prstGeom>
        </p:spPr>
      </p:pic>
      <p:pic>
        <p:nvPicPr>
          <p:cNvPr id="25" name="SK-12-img-2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29375" y="4419600"/>
            <a:ext cx="5191125" cy="381000"/>
          </a:xfrm>
          <a:prstGeom prst="rect">
            <a:avLst/>
          </a:prstGeom>
        </p:spPr>
      </p:pic>
      <p:pic>
        <p:nvPicPr>
          <p:cNvPr id="26" name="SK-12-img-25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429375" y="4486275"/>
            <a:ext cx="190500" cy="152400"/>
          </a:xfrm>
          <a:prstGeom prst="rect">
            <a:avLst/>
          </a:prstGeom>
        </p:spPr>
      </p:pic>
      <p:pic>
        <p:nvPicPr>
          <p:cNvPr id="27" name="SK-12-img-26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429375" y="4943475"/>
            <a:ext cx="190500" cy="190500"/>
          </a:xfrm>
          <a:prstGeom prst="rect">
            <a:avLst/>
          </a:prstGeom>
        </p:spPr>
      </p:pic>
      <p:pic>
        <p:nvPicPr>
          <p:cNvPr id="28" name="SK-12-img-27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429375" y="5657850"/>
            <a:ext cx="5191125" cy="881063"/>
          </a:xfrm>
          <a:prstGeom prst="rect">
            <a:avLst/>
          </a:prstGeom>
        </p:spPr>
      </p:pic>
      <p:pic>
        <p:nvPicPr>
          <p:cNvPr id="29" name="SK-12-img-28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6572250" y="5802809"/>
            <a:ext cx="178594" cy="148828"/>
          </a:xfrm>
          <a:prstGeom prst="rect">
            <a:avLst/>
          </a:prstGeom>
        </p:spPr>
      </p:pic>
      <p:sp>
        <p:nvSpPr>
          <p:cNvPr id="30" name="SK-12-text-29"/>
          <p:cNvSpPr/>
          <p:nvPr/>
        </p:nvSpPr>
        <p:spPr>
          <a:xfrm>
            <a:off x="571500" y="228600"/>
            <a:ext cx="110490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FFFFFF"/>
                </a:solidFill>
              </a:rPr>
              <a:t>IBS IN GENERAL PRACTICE</a:t>
            </a:r>
            <a:endParaRPr lang="en-US" sz="1800" dirty="0"/>
          </a:p>
        </p:txBody>
      </p:sp>
      <p:sp>
        <p:nvSpPr>
          <p:cNvPr id="31" name="SK-12-text-30"/>
          <p:cNvSpPr/>
          <p:nvPr/>
        </p:nvSpPr>
        <p:spPr>
          <a:xfrm>
            <a:off x="571500" y="685800"/>
            <a:ext cx="110490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2D3436"/>
                </a:solidFill>
              </a:rPr>
              <a:t>Second-Line and Psychological Therapies</a:t>
            </a:r>
            <a:endParaRPr lang="en-US" sz="1350" dirty="0"/>
          </a:p>
        </p:txBody>
      </p:sp>
      <p:sp>
        <p:nvSpPr>
          <p:cNvPr id="32" name="SK-12-text-31"/>
          <p:cNvSpPr/>
          <p:nvPr/>
        </p:nvSpPr>
        <p:spPr>
          <a:xfrm>
            <a:off x="876300" y="1362075"/>
            <a:ext cx="73152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Tricyclic Antidepressants (TCAs)</a:t>
            </a:r>
            <a:endParaRPr lang="en-US" sz="1500" dirty="0"/>
          </a:p>
        </p:txBody>
      </p:sp>
      <p:sp>
        <p:nvSpPr>
          <p:cNvPr id="33" name="SK-12-text-32"/>
          <p:cNvSpPr/>
          <p:nvPr/>
        </p:nvSpPr>
        <p:spPr>
          <a:xfrm>
            <a:off x="857250" y="1885950"/>
            <a:ext cx="113347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Amitriptyline (1st Choice):</a:t>
            </a:r>
            <a:r>
              <a:rPr lang="en-US" sz="1200" dirty="0">
                <a:solidFill>
                  <a:srgbClr val="2D3436"/>
                </a:solidFill>
              </a:rPr>
              <a:t> Start 10mg nocte, titrate slowly up to 75mg.</a:t>
            </a:r>
            <a:endParaRPr lang="en-US" sz="1200" dirty="0"/>
          </a:p>
        </p:txBody>
      </p:sp>
      <p:sp>
        <p:nvSpPr>
          <p:cNvPr id="34" name="SK-12-text-33"/>
          <p:cNvSpPr/>
          <p:nvPr/>
        </p:nvSpPr>
        <p:spPr>
          <a:xfrm>
            <a:off x="857250" y="2228850"/>
            <a:ext cx="490537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Analgesic Dose:</a:t>
            </a:r>
            <a:r>
              <a:rPr lang="en-US" sz="1200" dirty="0">
                <a:solidFill>
                  <a:srgbClr val="2D3436"/>
                </a:solidFill>
              </a:rPr>
              <a:t> Used at lower doses than for depression; excellent evidence for pain.</a:t>
            </a:r>
            <a:endParaRPr lang="en-US" sz="1200" dirty="0"/>
          </a:p>
        </p:txBody>
      </p:sp>
      <p:sp>
        <p:nvSpPr>
          <p:cNvPr id="35" name="SK-12-text-34"/>
          <p:cNvSpPr/>
          <p:nvPr/>
        </p:nvSpPr>
        <p:spPr>
          <a:xfrm>
            <a:off x="857250" y="2800350"/>
            <a:ext cx="490537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Superiority:</a:t>
            </a:r>
            <a:r>
              <a:rPr lang="en-US" sz="1200" dirty="0">
                <a:solidFill>
                  <a:srgbClr val="2D3436"/>
                </a:solidFill>
              </a:rPr>
              <a:t> Significant evidence base showing TCAs are more effective than SSRIs for IBS pain.</a:t>
            </a:r>
            <a:endParaRPr lang="en-US" sz="1200" dirty="0"/>
          </a:p>
        </p:txBody>
      </p:sp>
      <p:sp>
        <p:nvSpPr>
          <p:cNvPr id="36" name="SK-12-text-35"/>
          <p:cNvSpPr/>
          <p:nvPr/>
        </p:nvSpPr>
        <p:spPr>
          <a:xfrm>
            <a:off x="876300" y="4236244"/>
            <a:ext cx="11430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SSRIs</a:t>
            </a:r>
            <a:endParaRPr lang="en-US" sz="1500" dirty="0"/>
          </a:p>
        </p:txBody>
      </p:sp>
      <p:sp>
        <p:nvSpPr>
          <p:cNvPr id="37" name="SK-12-text-36"/>
          <p:cNvSpPr/>
          <p:nvPr/>
        </p:nvSpPr>
        <p:spPr>
          <a:xfrm>
            <a:off x="857250" y="4760119"/>
            <a:ext cx="490537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Limited Evidence:</a:t>
            </a:r>
            <a:r>
              <a:rPr lang="en-US" sz="1200" dirty="0">
                <a:solidFill>
                  <a:srgbClr val="2D3436"/>
                </a:solidFill>
              </a:rPr>
              <a:t> Weaker for specific GI pain control compared to TCAs.</a:t>
            </a:r>
            <a:endParaRPr lang="en-US" sz="1200" dirty="0"/>
          </a:p>
        </p:txBody>
      </p:sp>
      <p:sp>
        <p:nvSpPr>
          <p:cNvPr id="38" name="SK-12-text-37"/>
          <p:cNvSpPr/>
          <p:nvPr/>
        </p:nvSpPr>
        <p:spPr>
          <a:xfrm>
            <a:off x="857250" y="5331619"/>
            <a:ext cx="490537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Global Well-being:</a:t>
            </a:r>
            <a:r>
              <a:rPr lang="en-US" sz="1200" dirty="0">
                <a:solidFill>
                  <a:srgbClr val="2D3436"/>
                </a:solidFill>
              </a:rPr>
              <a:t> May offer benefits for overall quality of life and anxiety co-morbidity.</a:t>
            </a:r>
            <a:endParaRPr lang="en-US" sz="1200" dirty="0"/>
          </a:p>
        </p:txBody>
      </p:sp>
      <p:sp>
        <p:nvSpPr>
          <p:cNvPr id="39" name="SK-12-text-38"/>
          <p:cNvSpPr/>
          <p:nvPr/>
        </p:nvSpPr>
        <p:spPr>
          <a:xfrm>
            <a:off x="6734175" y="1362075"/>
            <a:ext cx="5457825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Psychological Interventions</a:t>
            </a:r>
            <a:endParaRPr lang="en-US" sz="1500" dirty="0"/>
          </a:p>
        </p:txBody>
      </p:sp>
      <p:sp>
        <p:nvSpPr>
          <p:cNvPr id="40" name="SK-12-text-39"/>
          <p:cNvSpPr/>
          <p:nvPr/>
        </p:nvSpPr>
        <p:spPr>
          <a:xfrm>
            <a:off x="6715125" y="1885950"/>
            <a:ext cx="490537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Cognitive Behavioural Therapy (CBT):</a:t>
            </a:r>
            <a:r>
              <a:rPr lang="en-US" sz="1200" dirty="0">
                <a:solidFill>
                  <a:srgbClr val="2D3436"/>
                </a:solidFill>
              </a:rPr>
              <a:t> Strong evidence; targets unhelpful thoughts and symptom patterns.</a:t>
            </a:r>
            <a:endParaRPr lang="en-US" sz="1200" dirty="0"/>
          </a:p>
        </p:txBody>
      </p:sp>
      <p:sp>
        <p:nvSpPr>
          <p:cNvPr id="41" name="SK-12-text-40"/>
          <p:cNvSpPr/>
          <p:nvPr/>
        </p:nvSpPr>
        <p:spPr>
          <a:xfrm>
            <a:off x="6715125" y="2457450"/>
            <a:ext cx="490537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Gut-Directed Hypnotherapy:</a:t>
            </a:r>
            <a:r>
              <a:rPr lang="en-US" sz="1200" dirty="0">
                <a:solidFill>
                  <a:srgbClr val="2D3436"/>
                </a:solidFill>
              </a:rPr>
              <a:t> Specialist service that successfully reduces visceral hypersensitivity.</a:t>
            </a:r>
            <a:endParaRPr lang="en-US" sz="1200" dirty="0"/>
          </a:p>
        </p:txBody>
      </p:sp>
      <p:sp>
        <p:nvSpPr>
          <p:cNvPr id="42" name="SK-12-text-41"/>
          <p:cNvSpPr/>
          <p:nvPr/>
        </p:nvSpPr>
        <p:spPr>
          <a:xfrm>
            <a:off x="6715125" y="3028950"/>
            <a:ext cx="490537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Mindfulness:</a:t>
            </a:r>
            <a:r>
              <a:rPr lang="en-US" sz="1200" dirty="0">
                <a:solidFill>
                  <a:srgbClr val="2D3436"/>
                </a:solidFill>
              </a:rPr>
              <a:t> Emerging evidence for stress reduction and symptom management.</a:t>
            </a:r>
            <a:endParaRPr lang="en-US" sz="1200" dirty="0"/>
          </a:p>
        </p:txBody>
      </p:sp>
      <p:sp>
        <p:nvSpPr>
          <p:cNvPr id="43" name="SK-12-text-42"/>
          <p:cNvSpPr/>
          <p:nvPr/>
        </p:nvSpPr>
        <p:spPr>
          <a:xfrm>
            <a:off x="6505575" y="4133850"/>
            <a:ext cx="1139831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</a:rPr>
              <a:t>EXAM PEARL</a:t>
            </a:r>
            <a:endParaRPr lang="en-US" sz="900" dirty="0"/>
          </a:p>
        </p:txBody>
      </p:sp>
      <p:sp>
        <p:nvSpPr>
          <p:cNvPr id="44" name="SK-12-text-43"/>
          <p:cNvSpPr/>
          <p:nvPr/>
        </p:nvSpPr>
        <p:spPr>
          <a:xfrm>
            <a:off x="6734175" y="4419600"/>
            <a:ext cx="5457825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Referral &amp; NICE Guidance</a:t>
            </a:r>
            <a:endParaRPr lang="en-US" sz="1500" dirty="0"/>
          </a:p>
        </p:txBody>
      </p:sp>
      <p:sp>
        <p:nvSpPr>
          <p:cNvPr id="45" name="SK-12-text-44"/>
          <p:cNvSpPr/>
          <p:nvPr/>
        </p:nvSpPr>
        <p:spPr>
          <a:xfrm>
            <a:off x="6715125" y="4943475"/>
            <a:ext cx="490537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Consider referral for patients with </a:t>
            </a:r>
            <a:r>
              <a:rPr lang="en-US" sz="1200" b="1" dirty="0">
                <a:solidFill>
                  <a:srgbClr val="2D3436"/>
                </a:solidFill>
              </a:rPr>
              <a:t>chronic IBS (&gt;12 months)</a:t>
            </a:r>
            <a:r>
              <a:rPr lang="en-US" sz="1200" dirty="0">
                <a:solidFill>
                  <a:srgbClr val="2D3436"/>
                </a:solidFill>
              </a:rPr>
              <a:t> non-responsive to pharmacological options.</a:t>
            </a:r>
            <a:endParaRPr lang="en-US" sz="1200" dirty="0"/>
          </a:p>
        </p:txBody>
      </p:sp>
      <p:sp>
        <p:nvSpPr>
          <p:cNvPr id="46" name="SK-12-text-45"/>
          <p:cNvSpPr/>
          <p:nvPr/>
        </p:nvSpPr>
        <p:spPr>
          <a:xfrm>
            <a:off x="6572250" y="5772150"/>
            <a:ext cx="490537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636E72"/>
                </a:solidFill>
              </a:rPr>
              <a:t>Communication Strategy:</a:t>
            </a:r>
            <a:endParaRPr lang="en-US" sz="1125" dirty="0"/>
          </a:p>
        </p:txBody>
      </p:sp>
      <p:sp>
        <p:nvSpPr>
          <p:cNvPr id="47" name="SK-12-text-46"/>
          <p:cNvSpPr/>
          <p:nvPr/>
        </p:nvSpPr>
        <p:spPr>
          <a:xfrm>
            <a:off x="6572250" y="6024563"/>
            <a:ext cx="490537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636E72"/>
                </a:solidFill>
              </a:rPr>
              <a:t>Always validate the physical diagnosis and explain the</a:t>
            </a:r>
            <a:r>
              <a:rPr lang="en-US" sz="1050" b="1" dirty="0">
                <a:solidFill>
                  <a:srgbClr val="636E72"/>
                </a:solidFill>
              </a:rPr>
              <a:t>Gut-Brain Axis</a:t>
            </a:r>
            <a:r>
              <a:rPr lang="en-US" sz="1050" dirty="0">
                <a:solidFill>
                  <a:srgbClr val="636E72"/>
                </a:solidFill>
              </a:rPr>
              <a:t>before introducing psychological therapy to ensure trust.</a:t>
            </a:r>
            <a:endParaRPr lang="en-US" sz="10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3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3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52400"/>
            <a:ext cx="11430000" cy="495300"/>
          </a:xfrm>
          <a:prstGeom prst="rect">
            <a:avLst/>
          </a:prstGeom>
        </p:spPr>
      </p:pic>
      <p:pic>
        <p:nvPicPr>
          <p:cNvPr id="5" name="SK-13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647700"/>
            <a:ext cx="11430000" cy="333375"/>
          </a:xfrm>
          <a:prstGeom prst="rect">
            <a:avLst/>
          </a:prstGeom>
        </p:spPr>
      </p:pic>
      <p:pic>
        <p:nvPicPr>
          <p:cNvPr id="6" name="SK-13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095375"/>
            <a:ext cx="5572125" cy="5262563"/>
          </a:xfrm>
          <a:prstGeom prst="rect">
            <a:avLst/>
          </a:prstGeom>
        </p:spPr>
      </p:pic>
      <p:pic>
        <p:nvPicPr>
          <p:cNvPr id="7" name="SK-13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285875"/>
            <a:ext cx="5191125" cy="333375"/>
          </a:xfrm>
          <a:prstGeom prst="rect">
            <a:avLst/>
          </a:prstGeom>
        </p:spPr>
      </p:pic>
      <p:pic>
        <p:nvPicPr>
          <p:cNvPr id="8" name="SK-13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1333946"/>
            <a:ext cx="214313" cy="175320"/>
          </a:xfrm>
          <a:prstGeom prst="rect">
            <a:avLst/>
          </a:prstGeom>
        </p:spPr>
      </p:pic>
      <p:pic>
        <p:nvPicPr>
          <p:cNvPr id="9" name="SK-13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1762125"/>
            <a:ext cx="5191125" cy="628650"/>
          </a:xfrm>
          <a:prstGeom prst="rect">
            <a:avLst/>
          </a:prstGeom>
        </p:spPr>
      </p:pic>
      <p:pic>
        <p:nvPicPr>
          <p:cNvPr id="10" name="SK-13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4375" y="1907084"/>
            <a:ext cx="178594" cy="148828"/>
          </a:xfrm>
          <a:prstGeom prst="rect">
            <a:avLst/>
          </a:prstGeom>
        </p:spPr>
      </p:pic>
      <p:pic>
        <p:nvPicPr>
          <p:cNvPr id="11" name="SK-13-img-1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2505075"/>
            <a:ext cx="5191125" cy="628650"/>
          </a:xfrm>
          <a:prstGeom prst="rect">
            <a:avLst/>
          </a:prstGeom>
        </p:spPr>
      </p:pic>
      <p:pic>
        <p:nvPicPr>
          <p:cNvPr id="12" name="SK-13-img-1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4375" y="2650034"/>
            <a:ext cx="178594" cy="148828"/>
          </a:xfrm>
          <a:prstGeom prst="rect">
            <a:avLst/>
          </a:prstGeom>
        </p:spPr>
      </p:pic>
      <p:pic>
        <p:nvPicPr>
          <p:cNvPr id="13" name="SK-13-img-12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3248025"/>
            <a:ext cx="5191125" cy="628650"/>
          </a:xfrm>
          <a:prstGeom prst="rect">
            <a:avLst/>
          </a:prstGeom>
        </p:spPr>
      </p:pic>
      <p:pic>
        <p:nvPicPr>
          <p:cNvPr id="14" name="SK-13-img-13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4375" y="3392984"/>
            <a:ext cx="178594" cy="148828"/>
          </a:xfrm>
          <a:prstGeom prst="rect">
            <a:avLst/>
          </a:prstGeom>
        </p:spPr>
      </p:pic>
      <p:pic>
        <p:nvPicPr>
          <p:cNvPr id="15" name="SK-13-img-14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3990975"/>
            <a:ext cx="5191125" cy="628650"/>
          </a:xfrm>
          <a:prstGeom prst="rect">
            <a:avLst/>
          </a:prstGeom>
        </p:spPr>
      </p:pic>
      <p:pic>
        <p:nvPicPr>
          <p:cNvPr id="16" name="SK-13-img-15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4375" y="4135934"/>
            <a:ext cx="178594" cy="148828"/>
          </a:xfrm>
          <a:prstGeom prst="rect">
            <a:avLst/>
          </a:prstGeom>
        </p:spPr>
      </p:pic>
      <p:pic>
        <p:nvPicPr>
          <p:cNvPr id="17" name="SK-13-img-16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38875" y="1095375"/>
            <a:ext cx="5572125" cy="2876550"/>
          </a:xfrm>
          <a:prstGeom prst="rect">
            <a:avLst/>
          </a:prstGeom>
        </p:spPr>
      </p:pic>
      <p:pic>
        <p:nvPicPr>
          <p:cNvPr id="18" name="SK-13-img-1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29375" y="1285875"/>
            <a:ext cx="5191125" cy="333375"/>
          </a:xfrm>
          <a:prstGeom prst="rect">
            <a:avLst/>
          </a:prstGeom>
        </p:spPr>
      </p:pic>
      <p:pic>
        <p:nvPicPr>
          <p:cNvPr id="19" name="SK-13-img-18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29375" y="1333946"/>
            <a:ext cx="214313" cy="175320"/>
          </a:xfrm>
          <a:prstGeom prst="rect">
            <a:avLst/>
          </a:prstGeom>
        </p:spPr>
      </p:pic>
      <p:pic>
        <p:nvPicPr>
          <p:cNvPr id="20" name="SK-13-img-19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29375" y="1813620"/>
            <a:ext cx="178594" cy="107156"/>
          </a:xfrm>
          <a:prstGeom prst="rect">
            <a:avLst/>
          </a:prstGeom>
        </p:spPr>
      </p:pic>
      <p:pic>
        <p:nvPicPr>
          <p:cNvPr id="21" name="SK-13-img-20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29375" y="2318445"/>
            <a:ext cx="178594" cy="107156"/>
          </a:xfrm>
          <a:prstGeom prst="rect">
            <a:avLst/>
          </a:prstGeom>
        </p:spPr>
      </p:pic>
      <p:pic>
        <p:nvPicPr>
          <p:cNvPr id="22" name="SK-13-img-21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29375" y="2823270"/>
            <a:ext cx="178594" cy="107156"/>
          </a:xfrm>
          <a:prstGeom prst="rect">
            <a:avLst/>
          </a:prstGeom>
        </p:spPr>
      </p:pic>
      <p:pic>
        <p:nvPicPr>
          <p:cNvPr id="23" name="SK-13-img-22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29375" y="3328095"/>
            <a:ext cx="178594" cy="107156"/>
          </a:xfrm>
          <a:prstGeom prst="rect">
            <a:avLst/>
          </a:prstGeom>
        </p:spPr>
      </p:pic>
      <p:pic>
        <p:nvPicPr>
          <p:cNvPr id="24" name="SK-13-img-23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38875" y="4162425"/>
            <a:ext cx="5572125" cy="2195513"/>
          </a:xfrm>
          <a:prstGeom prst="rect">
            <a:avLst/>
          </a:prstGeom>
        </p:spPr>
      </p:pic>
      <p:pic>
        <p:nvPicPr>
          <p:cNvPr id="25" name="SK-13-img-2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29375" y="4352925"/>
            <a:ext cx="5191125" cy="333375"/>
          </a:xfrm>
          <a:prstGeom prst="rect">
            <a:avLst/>
          </a:prstGeom>
        </p:spPr>
      </p:pic>
      <p:pic>
        <p:nvPicPr>
          <p:cNvPr id="26" name="SK-13-img-25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29375" y="4400996"/>
            <a:ext cx="214313" cy="175320"/>
          </a:xfrm>
          <a:prstGeom prst="rect">
            <a:avLst/>
          </a:prstGeom>
        </p:spPr>
      </p:pic>
      <p:pic>
        <p:nvPicPr>
          <p:cNvPr id="27" name="SK-13-img-26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29375" y="4880670"/>
            <a:ext cx="178594" cy="107156"/>
          </a:xfrm>
          <a:prstGeom prst="rect">
            <a:avLst/>
          </a:prstGeom>
        </p:spPr>
      </p:pic>
      <p:pic>
        <p:nvPicPr>
          <p:cNvPr id="28" name="SK-13-img-27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29375" y="5195888"/>
            <a:ext cx="5191125" cy="890588"/>
          </a:xfrm>
          <a:prstGeom prst="rect">
            <a:avLst/>
          </a:prstGeom>
        </p:spPr>
      </p:pic>
      <p:pic>
        <p:nvPicPr>
          <p:cNvPr id="29" name="SK-13-img-28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543675" y="5330130"/>
            <a:ext cx="166688" cy="137220"/>
          </a:xfrm>
          <a:prstGeom prst="rect">
            <a:avLst/>
          </a:prstGeom>
        </p:spPr>
      </p:pic>
      <p:pic>
        <p:nvPicPr>
          <p:cNvPr id="30" name="SK-13-img-2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543675" y="5568255"/>
            <a:ext cx="166688" cy="137220"/>
          </a:xfrm>
          <a:prstGeom prst="rect">
            <a:avLst/>
          </a:prstGeom>
        </p:spPr>
      </p:pic>
      <p:sp>
        <p:nvSpPr>
          <p:cNvPr id="31" name="SK-13-text-30"/>
          <p:cNvSpPr/>
          <p:nvPr/>
        </p:nvSpPr>
        <p:spPr>
          <a:xfrm>
            <a:off x="571500" y="228600"/>
            <a:ext cx="110490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FFFFFF"/>
                </a:solidFill>
              </a:rPr>
              <a:t>IBS IN GENERAL PRACTICE</a:t>
            </a:r>
            <a:endParaRPr lang="en-US" sz="1800" dirty="0"/>
          </a:p>
        </p:txBody>
      </p:sp>
      <p:sp>
        <p:nvSpPr>
          <p:cNvPr id="32" name="SK-13-text-31"/>
          <p:cNvSpPr/>
          <p:nvPr/>
        </p:nvSpPr>
        <p:spPr>
          <a:xfrm>
            <a:off x="571500" y="685800"/>
            <a:ext cx="110490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2D3436"/>
                </a:solidFill>
              </a:rPr>
              <a:t>Section 13: Patient Communication &amp; SCA Focus</a:t>
            </a:r>
            <a:endParaRPr lang="en-US" sz="1350" dirty="0"/>
          </a:p>
        </p:txBody>
      </p:sp>
      <p:sp>
        <p:nvSpPr>
          <p:cNvPr id="33" name="SK-13-text-32"/>
          <p:cNvSpPr/>
          <p:nvPr/>
        </p:nvSpPr>
        <p:spPr>
          <a:xfrm>
            <a:off x="785813" y="1285875"/>
            <a:ext cx="5191125" cy="3333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E67E22"/>
                </a:solidFill>
              </a:rPr>
              <a:t> Key Consultation Phrases</a:t>
            </a:r>
            <a:endParaRPr lang="en-US" sz="1350" dirty="0"/>
          </a:p>
        </p:txBody>
      </p:sp>
      <p:sp>
        <p:nvSpPr>
          <p:cNvPr id="34" name="SK-13-text-33"/>
          <p:cNvSpPr/>
          <p:nvPr/>
        </p:nvSpPr>
        <p:spPr>
          <a:xfrm>
            <a:off x="892969" y="1762125"/>
            <a:ext cx="4905375" cy="628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i="1" dirty="0">
                <a:solidFill>
                  <a:srgbClr val="444444"/>
                </a:solidFill>
              </a:rPr>
              <a:t> "IBS is a real condition—your gut is genuinely more sensitive than average. There is a powerful connection between the gut and the brain."</a:t>
            </a:r>
            <a:endParaRPr lang="en-US" sz="1125" dirty="0"/>
          </a:p>
        </p:txBody>
      </p:sp>
      <p:sp>
        <p:nvSpPr>
          <p:cNvPr id="35" name="SK-13-text-34"/>
          <p:cNvSpPr/>
          <p:nvPr/>
        </p:nvSpPr>
        <p:spPr>
          <a:xfrm>
            <a:off x="892969" y="2505075"/>
            <a:ext cx="4905375" cy="628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i="1" dirty="0">
                <a:solidFill>
                  <a:srgbClr val="444444"/>
                </a:solidFill>
              </a:rPr>
              <a:t> "The tests we’ve done are important to rule out other causes; the good news is they are normal, which helps confirm the diagnosis of IBS."</a:t>
            </a:r>
            <a:endParaRPr lang="en-US" sz="1125" dirty="0"/>
          </a:p>
        </p:txBody>
      </p:sp>
      <p:sp>
        <p:nvSpPr>
          <p:cNvPr id="36" name="SK-13-text-35"/>
          <p:cNvSpPr/>
          <p:nvPr/>
        </p:nvSpPr>
        <p:spPr>
          <a:xfrm>
            <a:off x="892969" y="3248025"/>
            <a:ext cx="4905375" cy="628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i="1" dirty="0">
                <a:solidFill>
                  <a:srgbClr val="444444"/>
                </a:solidFill>
              </a:rPr>
              <a:t> "This condition will not develop into cancer or anything more serious, though I understand how debilitating the symptoms feel."</a:t>
            </a:r>
            <a:endParaRPr lang="en-US" sz="1125" dirty="0"/>
          </a:p>
        </p:txBody>
      </p:sp>
      <p:sp>
        <p:nvSpPr>
          <p:cNvPr id="37" name="SK-13-text-36"/>
          <p:cNvSpPr/>
          <p:nvPr/>
        </p:nvSpPr>
        <p:spPr>
          <a:xfrm>
            <a:off x="892969" y="3990975"/>
            <a:ext cx="4905375" cy="628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i="1" dirty="0">
                <a:solidFill>
                  <a:srgbClr val="444444"/>
                </a:solidFill>
              </a:rPr>
              <a:t> "There isn't a single 'cure', but we can work together to find the right combination of diet and medication to manage it well."</a:t>
            </a:r>
            <a:endParaRPr lang="en-US" sz="1125" dirty="0"/>
          </a:p>
        </p:txBody>
      </p:sp>
      <p:sp>
        <p:nvSpPr>
          <p:cNvPr id="38" name="SK-13-text-37"/>
          <p:cNvSpPr/>
          <p:nvPr/>
        </p:nvSpPr>
        <p:spPr>
          <a:xfrm>
            <a:off x="6643688" y="1285875"/>
            <a:ext cx="5349240" cy="3333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E67E22"/>
                </a:solidFill>
              </a:rPr>
              <a:t> SCA Exam Strategy (MRCGP)</a:t>
            </a:r>
            <a:endParaRPr lang="en-US" sz="1350" dirty="0"/>
          </a:p>
        </p:txBody>
      </p:sp>
      <p:sp>
        <p:nvSpPr>
          <p:cNvPr id="39" name="SK-13-text-38"/>
          <p:cNvSpPr/>
          <p:nvPr/>
        </p:nvSpPr>
        <p:spPr>
          <a:xfrm>
            <a:off x="6647706" y="1762125"/>
            <a:ext cx="5191125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 </a:t>
            </a:r>
            <a:r>
              <a:rPr lang="en-US" sz="1125" b="1" dirty="0">
                <a:solidFill>
                  <a:srgbClr val="2D3436"/>
                </a:solidFill>
              </a:rPr>
              <a:t>Explore ICE:</a:t>
            </a:r>
            <a:r>
              <a:rPr lang="en-US" sz="1125" dirty="0">
                <a:solidFill>
                  <a:srgbClr val="2D3436"/>
                </a:solidFill>
              </a:rPr>
              <a:t> Explicitly ask about concerns regarding cancer or inflammatory bowel disease early on.</a:t>
            </a:r>
            <a:endParaRPr lang="en-US" sz="1125" dirty="0"/>
          </a:p>
        </p:txBody>
      </p:sp>
      <p:sp>
        <p:nvSpPr>
          <p:cNvPr id="40" name="SK-13-text-39"/>
          <p:cNvSpPr/>
          <p:nvPr/>
        </p:nvSpPr>
        <p:spPr>
          <a:xfrm>
            <a:off x="6647706" y="2266950"/>
            <a:ext cx="5191125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 </a:t>
            </a:r>
            <a:r>
              <a:rPr lang="en-US" sz="1125" b="1" dirty="0">
                <a:solidFill>
                  <a:srgbClr val="2D3436"/>
                </a:solidFill>
              </a:rPr>
              <a:t>Explain the Axis:</a:t>
            </a:r>
            <a:r>
              <a:rPr lang="en-US" sz="1125" dirty="0">
                <a:solidFill>
                  <a:srgbClr val="2D3436"/>
                </a:solidFill>
              </a:rPr>
              <a:t> Use the "Gut-Brain interaction" model to validate physical symptoms without sounding dismissive.</a:t>
            </a:r>
            <a:endParaRPr lang="en-US" sz="1125" dirty="0"/>
          </a:p>
        </p:txBody>
      </p:sp>
      <p:sp>
        <p:nvSpPr>
          <p:cNvPr id="41" name="SK-13-text-40"/>
          <p:cNvSpPr/>
          <p:nvPr/>
        </p:nvSpPr>
        <p:spPr>
          <a:xfrm>
            <a:off x="6647706" y="2771775"/>
            <a:ext cx="5191125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 </a:t>
            </a:r>
            <a:r>
              <a:rPr lang="en-US" sz="1125" b="1" dirty="0">
                <a:solidFill>
                  <a:srgbClr val="2D3436"/>
                </a:solidFill>
              </a:rPr>
              <a:t>Avoid "Stress-Only":</a:t>
            </a:r>
            <a:r>
              <a:rPr lang="en-US" sz="1125" dirty="0">
                <a:solidFill>
                  <a:srgbClr val="2D3436"/>
                </a:solidFill>
              </a:rPr>
              <a:t> Never say it is "just stress." Frame stress as a trigger for a physiological process.</a:t>
            </a:r>
            <a:endParaRPr lang="en-US" sz="1125" dirty="0"/>
          </a:p>
        </p:txBody>
      </p:sp>
      <p:sp>
        <p:nvSpPr>
          <p:cNvPr id="42" name="SK-13-text-41"/>
          <p:cNvSpPr/>
          <p:nvPr/>
        </p:nvSpPr>
        <p:spPr>
          <a:xfrm>
            <a:off x="6647706" y="3276600"/>
            <a:ext cx="5191125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 </a:t>
            </a:r>
            <a:r>
              <a:rPr lang="en-US" sz="1125" b="1" dirty="0">
                <a:solidFill>
                  <a:srgbClr val="2D3436"/>
                </a:solidFill>
              </a:rPr>
              <a:t>Shared Decision Making:</a:t>
            </a:r>
            <a:r>
              <a:rPr lang="en-US" sz="1125" dirty="0">
                <a:solidFill>
                  <a:srgbClr val="2D3436"/>
                </a:solidFill>
              </a:rPr>
              <a:t> Offer lifestyle and dietary advice first before jumping to pharmacological options.</a:t>
            </a:r>
            <a:endParaRPr lang="en-US" sz="1125" dirty="0"/>
          </a:p>
        </p:txBody>
      </p:sp>
      <p:sp>
        <p:nvSpPr>
          <p:cNvPr id="43" name="SK-13-text-42"/>
          <p:cNvSpPr/>
          <p:nvPr/>
        </p:nvSpPr>
        <p:spPr>
          <a:xfrm>
            <a:off x="6643688" y="4352925"/>
            <a:ext cx="5191125" cy="3333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E67E22"/>
                </a:solidFill>
              </a:rPr>
              <a:t> Patient Resources</a:t>
            </a:r>
            <a:endParaRPr lang="en-US" sz="1350" dirty="0"/>
          </a:p>
        </p:txBody>
      </p:sp>
      <p:sp>
        <p:nvSpPr>
          <p:cNvPr id="44" name="SK-13-text-43"/>
          <p:cNvSpPr/>
          <p:nvPr/>
        </p:nvSpPr>
        <p:spPr>
          <a:xfrm>
            <a:off x="6607969" y="4829175"/>
            <a:ext cx="5584031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 Provide evidence-based self-help links to empower the patient.</a:t>
            </a:r>
            <a:endParaRPr lang="en-US" sz="1125" dirty="0"/>
          </a:p>
        </p:txBody>
      </p:sp>
      <p:sp>
        <p:nvSpPr>
          <p:cNvPr id="45" name="SK-13-text-44"/>
          <p:cNvSpPr/>
          <p:nvPr/>
        </p:nvSpPr>
        <p:spPr>
          <a:xfrm>
            <a:off x="6747421" y="5291138"/>
            <a:ext cx="5444579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D3436"/>
                </a:solidFill>
              </a:rPr>
              <a:t> </a:t>
            </a:r>
            <a:r>
              <a:rPr lang="en-US" sz="1050" b="1" dirty="0">
                <a:solidFill>
                  <a:srgbClr val="2980B9"/>
                </a:solidFill>
              </a:rPr>
              <a:t>The IBS Network:</a:t>
            </a:r>
            <a:r>
              <a:rPr lang="en-US" sz="1050" dirty="0">
                <a:solidFill>
                  <a:srgbClr val="2D3436"/>
                </a:solidFill>
              </a:rPr>
              <a:t> theibsnetwork.org.uk</a:t>
            </a:r>
            <a:endParaRPr lang="en-US" sz="1050" dirty="0"/>
          </a:p>
        </p:txBody>
      </p:sp>
      <p:sp>
        <p:nvSpPr>
          <p:cNvPr id="46" name="SK-13-text-45"/>
          <p:cNvSpPr/>
          <p:nvPr/>
        </p:nvSpPr>
        <p:spPr>
          <a:xfrm>
            <a:off x="6747421" y="5529263"/>
            <a:ext cx="5444579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D3436"/>
                </a:solidFill>
              </a:rPr>
              <a:t> </a:t>
            </a:r>
            <a:r>
              <a:rPr lang="en-US" sz="1050" b="1" dirty="0">
                <a:solidFill>
                  <a:srgbClr val="2980B9"/>
                </a:solidFill>
              </a:rPr>
              <a:t>Gut UK:</a:t>
            </a:r>
            <a:r>
              <a:rPr lang="en-US" sz="1050" dirty="0">
                <a:solidFill>
                  <a:srgbClr val="2D3436"/>
                </a:solidFill>
              </a:rPr>
              <a:t> guts.org.uk (Evidence-based info)</a:t>
            </a:r>
            <a:endParaRPr lang="en-US" sz="1050" dirty="0"/>
          </a:p>
        </p:txBody>
      </p:sp>
      <p:sp>
        <p:nvSpPr>
          <p:cNvPr id="47" name="SK-13-text-46"/>
          <p:cNvSpPr/>
          <p:nvPr/>
        </p:nvSpPr>
        <p:spPr>
          <a:xfrm>
            <a:off x="6543675" y="5786438"/>
            <a:ext cx="5648325" cy="1428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i="1" dirty="0">
                <a:solidFill>
                  <a:srgbClr val="7F8C8D"/>
                </a:solidFill>
              </a:rPr>
              <a:t>*Direct to dietitian if considering Low FODMAP.</a:t>
            </a:r>
            <a:endParaRPr lang="en-US" sz="975" dirty="0"/>
          </a:p>
        </p:txBody>
      </p:sp>
      <p:sp>
        <p:nvSpPr>
          <p:cNvPr id="48" name="SK-13-text-47"/>
          <p:cNvSpPr/>
          <p:nvPr/>
        </p:nvSpPr>
        <p:spPr>
          <a:xfrm>
            <a:off x="381000" y="6586538"/>
            <a:ext cx="11430000" cy="1571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238"/>
              </a:lnSpc>
              <a:buNone/>
            </a:pPr>
            <a:r>
              <a:rPr lang="en-US" sz="825" dirty="0">
                <a:solidFill>
                  <a:srgbClr val="95A5A6"/>
                </a:solidFill>
              </a:rPr>
              <a:t>Teaching aid for Bradford VTS. Always follow latest local formulary and NICE updates. www.bradfordvts.co.uk</a:t>
            </a:r>
            <a:endParaRPr lang="en-US" sz="825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52400"/>
            <a:ext cx="11430000" cy="495300"/>
          </a:xfrm>
          <a:prstGeom prst="rect">
            <a:avLst/>
          </a:prstGeom>
        </p:spPr>
      </p:pic>
      <p:pic>
        <p:nvPicPr>
          <p:cNvPr id="5" name="SK-1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647700"/>
            <a:ext cx="11430000" cy="333375"/>
          </a:xfrm>
          <a:prstGeom prst="rect">
            <a:avLst/>
          </a:prstGeom>
        </p:spPr>
      </p:pic>
      <p:pic>
        <p:nvPicPr>
          <p:cNvPr id="6" name="SK-1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1095375"/>
            <a:ext cx="5595938" cy="2547938"/>
          </a:xfrm>
          <a:prstGeom prst="rect">
            <a:avLst/>
          </a:prstGeom>
        </p:spPr>
      </p:pic>
      <p:pic>
        <p:nvPicPr>
          <p:cNvPr id="7" name="SK-1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125" y="1247775"/>
            <a:ext cx="5119688" cy="342900"/>
          </a:xfrm>
          <a:prstGeom prst="rect">
            <a:avLst/>
          </a:prstGeom>
        </p:spPr>
      </p:pic>
      <p:pic>
        <p:nvPicPr>
          <p:cNvPr id="8" name="SK-1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125" y="1302246"/>
            <a:ext cx="238125" cy="190500"/>
          </a:xfrm>
          <a:prstGeom prst="rect">
            <a:avLst/>
          </a:prstGeom>
        </p:spPr>
      </p:pic>
      <p:pic>
        <p:nvPicPr>
          <p:cNvPr id="9" name="SK-1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1000" y="3795713"/>
            <a:ext cx="5595938" cy="2547938"/>
          </a:xfrm>
          <a:prstGeom prst="rect">
            <a:avLst/>
          </a:prstGeom>
        </p:spPr>
      </p:pic>
      <p:pic>
        <p:nvPicPr>
          <p:cNvPr id="10" name="SK-1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9125" y="3948112"/>
            <a:ext cx="5119688" cy="342900"/>
          </a:xfrm>
          <a:prstGeom prst="rect">
            <a:avLst/>
          </a:prstGeom>
        </p:spPr>
      </p:pic>
      <p:pic>
        <p:nvPicPr>
          <p:cNvPr id="11" name="SK-14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9125" y="4002584"/>
            <a:ext cx="238125" cy="190500"/>
          </a:xfrm>
          <a:prstGeom prst="rect">
            <a:avLst/>
          </a:prstGeom>
        </p:spPr>
      </p:pic>
      <p:pic>
        <p:nvPicPr>
          <p:cNvPr id="12" name="SK-14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15063" y="1095375"/>
            <a:ext cx="5595938" cy="2547938"/>
          </a:xfrm>
          <a:prstGeom prst="rect">
            <a:avLst/>
          </a:prstGeom>
        </p:spPr>
      </p:pic>
      <p:pic>
        <p:nvPicPr>
          <p:cNvPr id="13" name="SK-14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53188" y="1247775"/>
            <a:ext cx="5119688" cy="342900"/>
          </a:xfrm>
          <a:prstGeom prst="rect">
            <a:avLst/>
          </a:prstGeom>
        </p:spPr>
      </p:pic>
      <p:pic>
        <p:nvPicPr>
          <p:cNvPr id="14" name="SK-14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53188" y="1302246"/>
            <a:ext cx="238125" cy="190500"/>
          </a:xfrm>
          <a:prstGeom prst="rect">
            <a:avLst/>
          </a:prstGeom>
        </p:spPr>
      </p:pic>
      <p:pic>
        <p:nvPicPr>
          <p:cNvPr id="15" name="SK-14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15063" y="3795713"/>
            <a:ext cx="5595938" cy="2547938"/>
          </a:xfrm>
          <a:prstGeom prst="rect">
            <a:avLst/>
          </a:prstGeom>
        </p:spPr>
      </p:pic>
      <p:pic>
        <p:nvPicPr>
          <p:cNvPr id="16" name="SK-14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53188" y="3948112"/>
            <a:ext cx="5119688" cy="342900"/>
          </a:xfrm>
          <a:prstGeom prst="rect">
            <a:avLst/>
          </a:prstGeom>
        </p:spPr>
      </p:pic>
      <p:pic>
        <p:nvPicPr>
          <p:cNvPr id="17" name="SK-14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53188" y="4002584"/>
            <a:ext cx="238125" cy="190500"/>
          </a:xfrm>
          <a:prstGeom prst="rect">
            <a:avLst/>
          </a:prstGeom>
        </p:spPr>
      </p:pic>
      <p:sp>
        <p:nvSpPr>
          <p:cNvPr id="18" name="SK-14-text-17"/>
          <p:cNvSpPr/>
          <p:nvPr/>
        </p:nvSpPr>
        <p:spPr>
          <a:xfrm>
            <a:off x="571500" y="228600"/>
            <a:ext cx="110490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FFFFFF"/>
                </a:solidFill>
              </a:rPr>
              <a:t>IBS IN GENERAL PRACTICE</a:t>
            </a:r>
            <a:endParaRPr lang="en-US" sz="1800" dirty="0"/>
          </a:p>
        </p:txBody>
      </p:sp>
      <p:sp>
        <p:nvSpPr>
          <p:cNvPr id="19" name="SK-14-text-18"/>
          <p:cNvSpPr/>
          <p:nvPr/>
        </p:nvSpPr>
        <p:spPr>
          <a:xfrm>
            <a:off x="571500" y="685800"/>
            <a:ext cx="110490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2D3436"/>
                </a:solidFill>
              </a:rPr>
              <a:t>Section 14: Top Tips and Exam Pearls</a:t>
            </a:r>
            <a:endParaRPr lang="en-US" sz="1350" dirty="0"/>
          </a:p>
        </p:txBody>
      </p:sp>
      <p:sp>
        <p:nvSpPr>
          <p:cNvPr id="20" name="SK-14-text-19"/>
          <p:cNvSpPr/>
          <p:nvPr/>
        </p:nvSpPr>
        <p:spPr>
          <a:xfrm>
            <a:off x="971550" y="1247775"/>
            <a:ext cx="5943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Top Clinical Tips - Part A</a:t>
            </a:r>
            <a:endParaRPr lang="en-US" sz="1500" dirty="0"/>
          </a:p>
        </p:txBody>
      </p:sp>
      <p:sp>
        <p:nvSpPr>
          <p:cNvPr id="21" name="SK-14-text-20"/>
          <p:cNvSpPr/>
          <p:nvPr/>
        </p:nvSpPr>
        <p:spPr>
          <a:xfrm>
            <a:off x="885825" y="1704975"/>
            <a:ext cx="4852988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D3436"/>
                </a:solidFill>
              </a:rPr>
              <a:t>Positive Diagnosis:</a:t>
            </a:r>
            <a:r>
              <a:rPr lang="en-US" sz="1275" dirty="0">
                <a:solidFill>
                  <a:srgbClr val="444444"/>
                </a:solidFill>
              </a:rPr>
              <a:t> Use the ABC triad (Pain, Bloating, Habit change) ≥ 6 months; avoid over-investigation.</a:t>
            </a:r>
            <a:endParaRPr lang="en-US" sz="1275" dirty="0"/>
          </a:p>
        </p:txBody>
      </p:sp>
      <p:sp>
        <p:nvSpPr>
          <p:cNvPr id="22" name="SK-14-text-21"/>
          <p:cNvSpPr/>
          <p:nvPr/>
        </p:nvSpPr>
        <p:spPr>
          <a:xfrm>
            <a:off x="885825" y="2253555"/>
            <a:ext cx="4852988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D3436"/>
                </a:solidFill>
              </a:rPr>
              <a:t>Mandatory Test:</a:t>
            </a:r>
            <a:r>
              <a:rPr lang="en-US" sz="1275" dirty="0">
                <a:solidFill>
                  <a:srgbClr val="444444"/>
                </a:solidFill>
              </a:rPr>
              <a:t> Always perform </a:t>
            </a:r>
            <a:r>
              <a:rPr lang="en-US" sz="1275" b="1" dirty="0">
                <a:solidFill>
                  <a:srgbClr val="2D3436"/>
                </a:solidFill>
              </a:rPr>
              <a:t>Coeliac serology (tTG IgA)</a:t>
            </a:r>
            <a:r>
              <a:rPr lang="en-US" sz="1275" dirty="0">
                <a:solidFill>
                  <a:srgbClr val="444444"/>
                </a:solidFill>
              </a:rPr>
              <a:t> at diagnosis to avoid missing Coeliac Disease.</a:t>
            </a:r>
            <a:endParaRPr lang="en-US" sz="1275" dirty="0"/>
          </a:p>
        </p:txBody>
      </p:sp>
      <p:sp>
        <p:nvSpPr>
          <p:cNvPr id="23" name="SK-14-text-22"/>
          <p:cNvSpPr/>
          <p:nvPr/>
        </p:nvSpPr>
        <p:spPr>
          <a:xfrm>
            <a:off x="885825" y="2802136"/>
            <a:ext cx="4852988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D3436"/>
                </a:solidFill>
              </a:rPr>
              <a:t>Antispasmodics:</a:t>
            </a:r>
            <a:r>
              <a:rPr lang="en-US" sz="1275" dirty="0">
                <a:solidFill>
                  <a:srgbClr val="444444"/>
                </a:solidFill>
              </a:rPr>
              <a:t> Mebeverine 135mg TDS is first-line; hyoscine or peppermint oil are useful add-ons.</a:t>
            </a:r>
            <a:endParaRPr lang="en-US" sz="1275" dirty="0"/>
          </a:p>
        </p:txBody>
      </p:sp>
      <p:sp>
        <p:nvSpPr>
          <p:cNvPr id="24" name="SK-14-text-23"/>
          <p:cNvSpPr/>
          <p:nvPr/>
        </p:nvSpPr>
        <p:spPr>
          <a:xfrm>
            <a:off x="971550" y="3948112"/>
            <a:ext cx="5943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Top Clinical Tips - Part B</a:t>
            </a:r>
            <a:endParaRPr lang="en-US" sz="1500" dirty="0"/>
          </a:p>
        </p:txBody>
      </p:sp>
      <p:sp>
        <p:nvSpPr>
          <p:cNvPr id="25" name="SK-14-text-24"/>
          <p:cNvSpPr/>
          <p:nvPr/>
        </p:nvSpPr>
        <p:spPr>
          <a:xfrm>
            <a:off x="885825" y="4405313"/>
            <a:ext cx="4852988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D3436"/>
                </a:solidFill>
              </a:rPr>
              <a:t>Fibre Caution:</a:t>
            </a:r>
            <a:r>
              <a:rPr lang="en-US" sz="1275" dirty="0">
                <a:solidFill>
                  <a:srgbClr val="444444"/>
                </a:solidFill>
              </a:rPr>
              <a:t> Insoluble fibre (bran) can </a:t>
            </a:r>
            <a:r>
              <a:rPr lang="en-US" sz="1275" b="1" dirty="0">
                <a:solidFill>
                  <a:srgbClr val="2D3436"/>
                </a:solidFill>
              </a:rPr>
              <a:t>worsen</a:t>
            </a:r>
            <a:r>
              <a:rPr lang="en-US" sz="1275" dirty="0">
                <a:solidFill>
                  <a:srgbClr val="444444"/>
                </a:solidFill>
              </a:rPr>
              <a:t> bloating/pain; recommend soluble fibre (ispaghula) instead.</a:t>
            </a:r>
            <a:endParaRPr lang="en-US" sz="1275" dirty="0"/>
          </a:p>
        </p:txBody>
      </p:sp>
      <p:sp>
        <p:nvSpPr>
          <p:cNvPr id="26" name="SK-14-text-25"/>
          <p:cNvSpPr/>
          <p:nvPr/>
        </p:nvSpPr>
        <p:spPr>
          <a:xfrm>
            <a:off x="885825" y="4953893"/>
            <a:ext cx="4852988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D3436"/>
                </a:solidFill>
              </a:rPr>
              <a:t>Laxative Choice:</a:t>
            </a:r>
            <a:r>
              <a:rPr lang="en-US" sz="1275" dirty="0">
                <a:solidFill>
                  <a:srgbClr val="444444"/>
                </a:solidFill>
              </a:rPr>
              <a:t> Use macrogol for IBS-C; avoid lactulose as it increases gas and flatulence.</a:t>
            </a:r>
            <a:endParaRPr lang="en-US" sz="1275" dirty="0"/>
          </a:p>
        </p:txBody>
      </p:sp>
      <p:sp>
        <p:nvSpPr>
          <p:cNvPr id="27" name="SK-14-text-26"/>
          <p:cNvSpPr/>
          <p:nvPr/>
        </p:nvSpPr>
        <p:spPr>
          <a:xfrm>
            <a:off x="885825" y="5502473"/>
            <a:ext cx="4852988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D3436"/>
                </a:solidFill>
              </a:rPr>
              <a:t>Low FODMAP:</a:t>
            </a:r>
            <a:r>
              <a:rPr lang="en-US" sz="1275" dirty="0">
                <a:solidFill>
                  <a:srgbClr val="444444"/>
                </a:solidFill>
              </a:rPr>
              <a:t> Effective in ~70% of cases but </a:t>
            </a:r>
            <a:r>
              <a:rPr lang="en-US" sz="1275" b="1" dirty="0">
                <a:solidFill>
                  <a:srgbClr val="2D3436"/>
                </a:solidFill>
              </a:rPr>
              <a:t>requires dietitian guidance</a:t>
            </a:r>
            <a:r>
              <a:rPr lang="en-US" sz="1275" dirty="0">
                <a:solidFill>
                  <a:srgbClr val="444444"/>
                </a:solidFill>
              </a:rPr>
              <a:t>; do not DIY recommend.</a:t>
            </a:r>
            <a:endParaRPr lang="en-US" sz="1275" dirty="0"/>
          </a:p>
        </p:txBody>
      </p:sp>
      <p:sp>
        <p:nvSpPr>
          <p:cNvPr id="28" name="SK-14-text-27"/>
          <p:cNvSpPr/>
          <p:nvPr/>
        </p:nvSpPr>
        <p:spPr>
          <a:xfrm>
            <a:off x="6805613" y="1247775"/>
            <a:ext cx="34290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AKT Exam Pearls</a:t>
            </a:r>
            <a:endParaRPr lang="en-US" sz="1500" dirty="0"/>
          </a:p>
        </p:txBody>
      </p:sp>
      <p:sp>
        <p:nvSpPr>
          <p:cNvPr id="29" name="SK-14-text-28"/>
          <p:cNvSpPr/>
          <p:nvPr/>
        </p:nvSpPr>
        <p:spPr>
          <a:xfrm>
            <a:off x="6719888" y="1704975"/>
            <a:ext cx="4852988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D3436"/>
                </a:solidFill>
              </a:rPr>
              <a:t>Diagnostic Triad:</a:t>
            </a:r>
            <a:r>
              <a:rPr lang="en-US" sz="1275" dirty="0">
                <a:solidFill>
                  <a:srgbClr val="444444"/>
                </a:solidFill>
              </a:rPr>
              <a:t> Must be present for at least </a:t>
            </a:r>
            <a:r>
              <a:rPr lang="en-US" sz="1275" b="1" dirty="0">
                <a:solidFill>
                  <a:srgbClr val="2D3436"/>
                </a:solidFill>
              </a:rPr>
              <a:t>6 months</a:t>
            </a:r>
            <a:r>
              <a:rPr lang="en-US" sz="1275" dirty="0">
                <a:solidFill>
                  <a:srgbClr val="444444"/>
                </a:solidFill>
              </a:rPr>
              <a:t> (NICE CG61).</a:t>
            </a:r>
            <a:endParaRPr lang="en-US" sz="1275" dirty="0"/>
          </a:p>
        </p:txBody>
      </p:sp>
      <p:sp>
        <p:nvSpPr>
          <p:cNvPr id="30" name="SK-14-text-29"/>
          <p:cNvSpPr/>
          <p:nvPr/>
        </p:nvSpPr>
        <p:spPr>
          <a:xfrm>
            <a:off x="6719888" y="2253555"/>
            <a:ext cx="4852988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D3436"/>
                </a:solidFill>
              </a:rPr>
              <a:t>Second-line Pain:</a:t>
            </a:r>
            <a:r>
              <a:rPr lang="en-US" sz="1275" dirty="0">
                <a:solidFill>
                  <a:srgbClr val="444444"/>
                </a:solidFill>
              </a:rPr>
              <a:t> Amitriptyline used at </a:t>
            </a:r>
            <a:r>
              <a:rPr lang="en-US" sz="1275" b="1" dirty="0">
                <a:solidFill>
                  <a:srgbClr val="2D3436"/>
                </a:solidFill>
              </a:rPr>
              <a:t>low analgesic dose</a:t>
            </a:r>
            <a:r>
              <a:rPr lang="en-US" sz="1275" dirty="0">
                <a:solidFill>
                  <a:srgbClr val="444444"/>
                </a:solidFill>
              </a:rPr>
              <a:t> (10–75mg nocte), not antidepressant dose.</a:t>
            </a:r>
            <a:endParaRPr lang="en-US" sz="1275" dirty="0"/>
          </a:p>
        </p:txBody>
      </p:sp>
      <p:sp>
        <p:nvSpPr>
          <p:cNvPr id="31" name="SK-14-text-30"/>
          <p:cNvSpPr/>
          <p:nvPr/>
        </p:nvSpPr>
        <p:spPr>
          <a:xfrm>
            <a:off x="6719888" y="2802136"/>
            <a:ext cx="4852988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D3436"/>
                </a:solidFill>
              </a:rPr>
              <a:t>IBS-C First-line:</a:t>
            </a:r>
            <a:r>
              <a:rPr lang="en-US" sz="1275" dirty="0">
                <a:solidFill>
                  <a:srgbClr val="444444"/>
                </a:solidFill>
              </a:rPr>
              <a:t> Ispaghula husk or osmotic laxatives are preferred over stimulant laxatives.</a:t>
            </a:r>
            <a:endParaRPr lang="en-US" sz="1275" dirty="0"/>
          </a:p>
        </p:txBody>
      </p:sp>
      <p:sp>
        <p:nvSpPr>
          <p:cNvPr id="32" name="SK-14-text-31"/>
          <p:cNvSpPr/>
          <p:nvPr/>
        </p:nvSpPr>
        <p:spPr>
          <a:xfrm>
            <a:off x="6805613" y="3948112"/>
            <a:ext cx="52578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SCA Consultation Pearls</a:t>
            </a:r>
            <a:endParaRPr lang="en-US" sz="1500" dirty="0"/>
          </a:p>
        </p:txBody>
      </p:sp>
      <p:sp>
        <p:nvSpPr>
          <p:cNvPr id="33" name="SK-14-text-32"/>
          <p:cNvSpPr/>
          <p:nvPr/>
        </p:nvSpPr>
        <p:spPr>
          <a:xfrm>
            <a:off x="6719888" y="4405313"/>
            <a:ext cx="4852988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D3436"/>
                </a:solidFill>
              </a:rPr>
              <a:t>Validate &amp; Explain:</a:t>
            </a:r>
            <a:r>
              <a:rPr lang="en-US" sz="1275" dirty="0">
                <a:solidFill>
                  <a:srgbClr val="444444"/>
                </a:solidFill>
              </a:rPr>
              <a:t> Acknowledge symptoms are real; use the </a:t>
            </a:r>
            <a:r>
              <a:rPr lang="en-US" sz="1275" b="1" dirty="0">
                <a:solidFill>
                  <a:srgbClr val="2D3436"/>
                </a:solidFill>
              </a:rPr>
              <a:t>Gut-Brain Axis</a:t>
            </a:r>
            <a:r>
              <a:rPr lang="en-US" sz="1275" dirty="0">
                <a:solidFill>
                  <a:srgbClr val="444444"/>
                </a:solidFill>
              </a:rPr>
              <a:t> model to avoid "it's just stress."</a:t>
            </a:r>
            <a:endParaRPr lang="en-US" sz="1275" dirty="0"/>
          </a:p>
        </p:txBody>
      </p:sp>
      <p:sp>
        <p:nvSpPr>
          <p:cNvPr id="34" name="SK-14-text-33"/>
          <p:cNvSpPr/>
          <p:nvPr/>
        </p:nvSpPr>
        <p:spPr>
          <a:xfrm>
            <a:off x="6719888" y="4953893"/>
            <a:ext cx="4852988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D3436"/>
                </a:solidFill>
              </a:rPr>
              <a:t>Address ICE:</a:t>
            </a:r>
            <a:r>
              <a:rPr lang="en-US" sz="1275" dirty="0">
                <a:solidFill>
                  <a:srgbClr val="444444"/>
                </a:solidFill>
              </a:rPr>
              <a:t> Proactively explore fears of cancer, especially in patients with persistent bloating or habit changes.</a:t>
            </a:r>
            <a:endParaRPr lang="en-US" sz="1275" dirty="0"/>
          </a:p>
        </p:txBody>
      </p:sp>
      <p:sp>
        <p:nvSpPr>
          <p:cNvPr id="35" name="SK-14-text-34"/>
          <p:cNvSpPr/>
          <p:nvPr/>
        </p:nvSpPr>
        <p:spPr>
          <a:xfrm>
            <a:off x="6719888" y="5502473"/>
            <a:ext cx="4852988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D3436"/>
                </a:solidFill>
              </a:rPr>
              <a:t>Lifestyle First:</a:t>
            </a:r>
            <a:r>
              <a:rPr lang="en-US" sz="1275" dirty="0">
                <a:solidFill>
                  <a:srgbClr val="444444"/>
                </a:solidFill>
              </a:rPr>
              <a:t> Always offer dietary and lifestyle adjustments before jumping to long-term medication.</a:t>
            </a:r>
            <a:endParaRPr lang="en-US" sz="1275" dirty="0"/>
          </a:p>
        </p:txBody>
      </p:sp>
      <p:sp>
        <p:nvSpPr>
          <p:cNvPr id="36" name="SK-14-text-35"/>
          <p:cNvSpPr/>
          <p:nvPr/>
        </p:nvSpPr>
        <p:spPr>
          <a:xfrm>
            <a:off x="381000" y="6572250"/>
            <a:ext cx="114300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350"/>
              </a:lnSpc>
              <a:buNone/>
            </a:pPr>
            <a:r>
              <a:rPr lang="en-US" sz="900" dirty="0">
                <a:solidFill>
                  <a:srgbClr val="95A5A6"/>
                </a:solidFill>
              </a:rPr>
              <a:t>www.bradfordvts.co.uk | NICE CG61 &amp; 2024 CKS Updates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5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5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430000" cy="533400"/>
          </a:xfrm>
          <a:prstGeom prst="rect">
            <a:avLst/>
          </a:prstGeom>
        </p:spPr>
      </p:pic>
      <p:pic>
        <p:nvPicPr>
          <p:cNvPr id="5" name="SK-15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723900"/>
            <a:ext cx="11430000" cy="352425"/>
          </a:xfrm>
          <a:prstGeom prst="rect">
            <a:avLst/>
          </a:prstGeom>
        </p:spPr>
      </p:pic>
      <p:pic>
        <p:nvPicPr>
          <p:cNvPr id="6" name="SK-15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219200"/>
            <a:ext cx="5595938" cy="4991100"/>
          </a:xfrm>
          <a:prstGeom prst="rect">
            <a:avLst/>
          </a:prstGeom>
        </p:spPr>
      </p:pic>
      <p:pic>
        <p:nvPicPr>
          <p:cNvPr id="7" name="SK-15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409700"/>
            <a:ext cx="5214938" cy="381000"/>
          </a:xfrm>
          <a:prstGeom prst="rect">
            <a:avLst/>
          </a:prstGeom>
        </p:spPr>
      </p:pic>
      <p:pic>
        <p:nvPicPr>
          <p:cNvPr id="8" name="SK-15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1476375"/>
            <a:ext cx="190500" cy="152400"/>
          </a:xfrm>
          <a:prstGeom prst="rect">
            <a:avLst/>
          </a:prstGeom>
        </p:spPr>
      </p:pic>
      <p:pic>
        <p:nvPicPr>
          <p:cNvPr id="9" name="SK-15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1933575"/>
            <a:ext cx="178594" cy="178594"/>
          </a:xfrm>
          <a:prstGeom prst="rect">
            <a:avLst/>
          </a:prstGeom>
        </p:spPr>
      </p:pic>
      <p:pic>
        <p:nvPicPr>
          <p:cNvPr id="10" name="SK-15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2447925"/>
            <a:ext cx="178594" cy="178594"/>
          </a:xfrm>
          <a:prstGeom prst="rect">
            <a:avLst/>
          </a:prstGeom>
        </p:spPr>
      </p:pic>
      <p:pic>
        <p:nvPicPr>
          <p:cNvPr id="11" name="SK-15-img-1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2962275"/>
            <a:ext cx="178594" cy="178594"/>
          </a:xfrm>
          <a:prstGeom prst="rect">
            <a:avLst/>
          </a:prstGeom>
        </p:spPr>
      </p:pic>
      <p:pic>
        <p:nvPicPr>
          <p:cNvPr id="12" name="SK-15-img-1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3476625"/>
            <a:ext cx="178594" cy="178594"/>
          </a:xfrm>
          <a:prstGeom prst="rect">
            <a:avLst/>
          </a:prstGeom>
        </p:spPr>
      </p:pic>
      <p:pic>
        <p:nvPicPr>
          <p:cNvPr id="13" name="SK-15-img-12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3990975"/>
            <a:ext cx="178594" cy="178594"/>
          </a:xfrm>
          <a:prstGeom prst="rect">
            <a:avLst/>
          </a:prstGeom>
        </p:spPr>
      </p:pic>
      <p:pic>
        <p:nvPicPr>
          <p:cNvPr id="14" name="SK-15-img-13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4505325"/>
            <a:ext cx="178594" cy="178594"/>
          </a:xfrm>
          <a:prstGeom prst="rect">
            <a:avLst/>
          </a:prstGeom>
        </p:spPr>
      </p:pic>
      <p:pic>
        <p:nvPicPr>
          <p:cNvPr id="15" name="SK-15-img-14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15063" y="1219200"/>
            <a:ext cx="5595938" cy="4991100"/>
          </a:xfrm>
          <a:prstGeom prst="rect">
            <a:avLst/>
          </a:prstGeom>
        </p:spPr>
      </p:pic>
      <p:pic>
        <p:nvPicPr>
          <p:cNvPr id="16" name="SK-15-img-15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05563" y="1409700"/>
            <a:ext cx="5214938" cy="381000"/>
          </a:xfrm>
          <a:prstGeom prst="rect">
            <a:avLst/>
          </a:prstGeom>
        </p:spPr>
      </p:pic>
      <p:pic>
        <p:nvPicPr>
          <p:cNvPr id="17" name="SK-15-img-16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05563" y="1476375"/>
            <a:ext cx="190500" cy="152400"/>
          </a:xfrm>
          <a:prstGeom prst="rect">
            <a:avLst/>
          </a:prstGeom>
        </p:spPr>
      </p:pic>
      <p:pic>
        <p:nvPicPr>
          <p:cNvPr id="18" name="SK-15-img-17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05563" y="1933575"/>
            <a:ext cx="178594" cy="142875"/>
          </a:xfrm>
          <a:prstGeom prst="rect">
            <a:avLst/>
          </a:prstGeom>
        </p:spPr>
      </p:pic>
      <p:pic>
        <p:nvPicPr>
          <p:cNvPr id="19" name="SK-15-img-18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05563" y="2247900"/>
            <a:ext cx="178594" cy="142875"/>
          </a:xfrm>
          <a:prstGeom prst="rect">
            <a:avLst/>
          </a:prstGeom>
        </p:spPr>
      </p:pic>
      <p:pic>
        <p:nvPicPr>
          <p:cNvPr id="20" name="SK-15-img-19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05563" y="2562225"/>
            <a:ext cx="178594" cy="142875"/>
          </a:xfrm>
          <a:prstGeom prst="rect">
            <a:avLst/>
          </a:prstGeom>
        </p:spPr>
      </p:pic>
      <p:pic>
        <p:nvPicPr>
          <p:cNvPr id="21" name="SK-15-img-20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05563" y="2876550"/>
            <a:ext cx="178594" cy="142875"/>
          </a:xfrm>
          <a:prstGeom prst="rect">
            <a:avLst/>
          </a:prstGeom>
        </p:spPr>
      </p:pic>
      <p:pic>
        <p:nvPicPr>
          <p:cNvPr id="22" name="SK-15-img-2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05563" y="3190875"/>
            <a:ext cx="178594" cy="142875"/>
          </a:xfrm>
          <a:prstGeom prst="rect">
            <a:avLst/>
          </a:prstGeom>
        </p:spPr>
      </p:pic>
      <p:pic>
        <p:nvPicPr>
          <p:cNvPr id="23" name="SK-15-img-2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05563" y="3505200"/>
            <a:ext cx="178594" cy="142875"/>
          </a:xfrm>
          <a:prstGeom prst="rect">
            <a:avLst/>
          </a:prstGeom>
        </p:spPr>
      </p:pic>
      <p:pic>
        <p:nvPicPr>
          <p:cNvPr id="24" name="SK-15-img-2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05563" y="3819525"/>
            <a:ext cx="178594" cy="152995"/>
          </a:xfrm>
          <a:prstGeom prst="rect">
            <a:avLst/>
          </a:prstGeom>
        </p:spPr>
      </p:pic>
      <p:pic>
        <p:nvPicPr>
          <p:cNvPr id="25" name="SK-15-img-2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81000" y="6400800"/>
            <a:ext cx="11430000" cy="266700"/>
          </a:xfrm>
          <a:prstGeom prst="rect">
            <a:avLst/>
          </a:prstGeom>
        </p:spPr>
      </p:pic>
      <p:pic>
        <p:nvPicPr>
          <p:cNvPr id="26" name="SK-15-img-2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81000" y="6532513"/>
            <a:ext cx="142875" cy="114300"/>
          </a:xfrm>
          <a:prstGeom prst="rect">
            <a:avLst/>
          </a:prstGeom>
        </p:spPr>
      </p:pic>
      <p:sp>
        <p:nvSpPr>
          <p:cNvPr id="27" name="SK-15-text-26"/>
          <p:cNvSpPr/>
          <p:nvPr/>
        </p:nvSpPr>
        <p:spPr>
          <a:xfrm>
            <a:off x="571500" y="285750"/>
            <a:ext cx="110490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FFFFFF"/>
                </a:solidFill>
              </a:rPr>
              <a:t>IBS IN GENERAL PRACTICE</a:t>
            </a:r>
            <a:endParaRPr lang="en-US" sz="1800" dirty="0"/>
          </a:p>
        </p:txBody>
      </p:sp>
      <p:sp>
        <p:nvSpPr>
          <p:cNvPr id="28" name="SK-15-text-27"/>
          <p:cNvSpPr/>
          <p:nvPr/>
        </p:nvSpPr>
        <p:spPr>
          <a:xfrm>
            <a:off x="571500" y="771525"/>
            <a:ext cx="110490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2D3436"/>
                </a:solidFill>
              </a:rPr>
              <a:t>Section Title: Common Pitfalls &amp; Quick Recall</a:t>
            </a:r>
            <a:endParaRPr lang="en-US" sz="1350" dirty="0"/>
          </a:p>
        </p:txBody>
      </p:sp>
      <p:sp>
        <p:nvSpPr>
          <p:cNvPr id="29" name="SK-15-text-28"/>
          <p:cNvSpPr/>
          <p:nvPr/>
        </p:nvSpPr>
        <p:spPr>
          <a:xfrm>
            <a:off x="876300" y="1409700"/>
            <a:ext cx="34290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Common Pitfalls</a:t>
            </a:r>
            <a:endParaRPr lang="en-US" sz="1500" dirty="0"/>
          </a:p>
        </p:txBody>
      </p:sp>
      <p:sp>
        <p:nvSpPr>
          <p:cNvPr id="30" name="SK-15-text-29"/>
          <p:cNvSpPr/>
          <p:nvPr/>
        </p:nvSpPr>
        <p:spPr>
          <a:xfrm>
            <a:off x="845344" y="1933575"/>
            <a:ext cx="4941094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3436"/>
                </a:solidFill>
              </a:rPr>
              <a:t>Missing Coeliac Serology:</a:t>
            </a:r>
            <a:r>
              <a:rPr lang="en-US" sz="1125" dirty="0">
                <a:solidFill>
                  <a:srgbClr val="2D3436"/>
                </a:solidFill>
              </a:rPr>
              <a:t> Mistaking coeliac disease for IBS-D. NICE mandates tTG IgA testing at diagnosis.</a:t>
            </a:r>
            <a:endParaRPr lang="en-US" sz="1125" dirty="0"/>
          </a:p>
        </p:txBody>
      </p:sp>
      <p:sp>
        <p:nvSpPr>
          <p:cNvPr id="31" name="SK-15-text-30"/>
          <p:cNvSpPr/>
          <p:nvPr/>
        </p:nvSpPr>
        <p:spPr>
          <a:xfrm>
            <a:off x="845344" y="2447925"/>
            <a:ext cx="4941094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3436"/>
                </a:solidFill>
              </a:rPr>
              <a:t>"Nothing Wrong" Messaging:</a:t>
            </a:r>
            <a:r>
              <a:rPr lang="en-US" sz="1125" dirty="0">
                <a:solidFill>
                  <a:srgbClr val="2D3436"/>
                </a:solidFill>
              </a:rPr>
              <a:t> Invalidates symptoms and harms trust. Always explain the genuine physiological gut-brain basis.</a:t>
            </a:r>
            <a:endParaRPr lang="en-US" sz="1125" dirty="0"/>
          </a:p>
        </p:txBody>
      </p:sp>
      <p:sp>
        <p:nvSpPr>
          <p:cNvPr id="32" name="SK-15-text-31"/>
          <p:cNvSpPr/>
          <p:nvPr/>
        </p:nvSpPr>
        <p:spPr>
          <a:xfrm>
            <a:off x="845344" y="2962275"/>
            <a:ext cx="4941094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3436"/>
                </a:solidFill>
              </a:rPr>
              <a:t>Inappropriate Fibre:</a:t>
            </a:r>
            <a:r>
              <a:rPr lang="en-US" sz="1125" dirty="0">
                <a:solidFill>
                  <a:srgbClr val="2D3436"/>
                </a:solidFill>
              </a:rPr>
              <a:t> Recommending bran or insoluble fibre which can worsen bloating and pain.</a:t>
            </a:r>
            <a:endParaRPr lang="en-US" sz="1125" dirty="0"/>
          </a:p>
        </p:txBody>
      </p:sp>
      <p:sp>
        <p:nvSpPr>
          <p:cNvPr id="33" name="SK-15-text-32"/>
          <p:cNvSpPr/>
          <p:nvPr/>
        </p:nvSpPr>
        <p:spPr>
          <a:xfrm>
            <a:off x="845344" y="3476625"/>
            <a:ext cx="4941094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3436"/>
                </a:solidFill>
              </a:rPr>
              <a:t>Lactulose in IBS-C:</a:t>
            </a:r>
            <a:r>
              <a:rPr lang="en-US" sz="1125" dirty="0">
                <a:solidFill>
                  <a:srgbClr val="2D3436"/>
                </a:solidFill>
              </a:rPr>
              <a:t> Causes excessive gas and fermentation. Use osmotic macrogols instead.</a:t>
            </a:r>
            <a:endParaRPr lang="en-US" sz="1125" dirty="0"/>
          </a:p>
        </p:txBody>
      </p:sp>
      <p:sp>
        <p:nvSpPr>
          <p:cNvPr id="34" name="SK-15-text-33"/>
          <p:cNvSpPr/>
          <p:nvPr/>
        </p:nvSpPr>
        <p:spPr>
          <a:xfrm>
            <a:off x="845344" y="3990975"/>
            <a:ext cx="4941094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3436"/>
                </a:solidFill>
              </a:rPr>
              <a:t>Missing Ovarian Cancer:</a:t>
            </a:r>
            <a:r>
              <a:rPr lang="en-US" sz="1125" dirty="0">
                <a:solidFill>
                  <a:srgbClr val="2D3436"/>
                </a:solidFill>
              </a:rPr>
              <a:t> In women ≥50, new "IBS" symptoms require CA125 and pelvic assessment.</a:t>
            </a:r>
            <a:endParaRPr lang="en-US" sz="1125" dirty="0"/>
          </a:p>
        </p:txBody>
      </p:sp>
      <p:sp>
        <p:nvSpPr>
          <p:cNvPr id="35" name="SK-15-text-34"/>
          <p:cNvSpPr/>
          <p:nvPr/>
        </p:nvSpPr>
        <p:spPr>
          <a:xfrm>
            <a:off x="845344" y="4505325"/>
            <a:ext cx="4941094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3436"/>
                </a:solidFill>
              </a:rPr>
              <a:t>Over-Investigation:</a:t>
            </a:r>
            <a:r>
              <a:rPr lang="en-US" sz="1125" dirty="0">
                <a:solidFill>
                  <a:srgbClr val="2D3436"/>
                </a:solidFill>
              </a:rPr>
              <a:t> Ordering multiple scopes or scans without red flags increases patient anxiety.</a:t>
            </a:r>
            <a:endParaRPr lang="en-US" sz="1125" dirty="0"/>
          </a:p>
        </p:txBody>
      </p:sp>
      <p:sp>
        <p:nvSpPr>
          <p:cNvPr id="36" name="SK-15-text-35"/>
          <p:cNvSpPr/>
          <p:nvPr/>
        </p:nvSpPr>
        <p:spPr>
          <a:xfrm>
            <a:off x="6710363" y="1409700"/>
            <a:ext cx="27432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Quick Recall</a:t>
            </a:r>
            <a:endParaRPr lang="en-US" sz="1500" dirty="0"/>
          </a:p>
        </p:txBody>
      </p:sp>
      <p:sp>
        <p:nvSpPr>
          <p:cNvPr id="37" name="SK-15-text-36"/>
          <p:cNvSpPr/>
          <p:nvPr/>
        </p:nvSpPr>
        <p:spPr>
          <a:xfrm>
            <a:off x="6679406" y="1933575"/>
            <a:ext cx="5512594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3436"/>
                </a:solidFill>
              </a:rPr>
              <a:t>Diagnosis:</a:t>
            </a:r>
            <a:r>
              <a:rPr lang="en-US" sz="1125" dirty="0">
                <a:solidFill>
                  <a:srgbClr val="2D3436"/>
                </a:solidFill>
              </a:rPr>
              <a:t> ABC triad (Pain, Bloating, Habit change) present for ≥6 months.</a:t>
            </a:r>
            <a:endParaRPr lang="en-US" sz="1125" dirty="0"/>
          </a:p>
        </p:txBody>
      </p:sp>
      <p:sp>
        <p:nvSpPr>
          <p:cNvPr id="38" name="SK-15-text-37"/>
          <p:cNvSpPr/>
          <p:nvPr/>
        </p:nvSpPr>
        <p:spPr>
          <a:xfrm>
            <a:off x="6679406" y="2247900"/>
            <a:ext cx="5512594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3436"/>
                </a:solidFill>
              </a:rPr>
              <a:t>Mandatory Tests:</a:t>
            </a:r>
            <a:r>
              <a:rPr lang="en-US" sz="1125" dirty="0">
                <a:solidFill>
                  <a:srgbClr val="2D3436"/>
                </a:solidFill>
              </a:rPr>
              <a:t> FBC, CRP, and Coeliac serology (tTG IgA).</a:t>
            </a:r>
            <a:endParaRPr lang="en-US" sz="1125" dirty="0"/>
          </a:p>
        </p:txBody>
      </p:sp>
      <p:sp>
        <p:nvSpPr>
          <p:cNvPr id="39" name="SK-15-text-38"/>
          <p:cNvSpPr/>
          <p:nvPr/>
        </p:nvSpPr>
        <p:spPr>
          <a:xfrm>
            <a:off x="6679406" y="2562225"/>
            <a:ext cx="5512594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3436"/>
                </a:solidFill>
              </a:rPr>
              <a:t>IBS-D:</a:t>
            </a:r>
            <a:r>
              <a:rPr lang="en-US" sz="1125" dirty="0">
                <a:solidFill>
                  <a:srgbClr val="2D3436"/>
                </a:solidFill>
              </a:rPr>
              <a:t> Loperamide (titrated) + Mebeverine 135mg TDS.</a:t>
            </a:r>
            <a:endParaRPr lang="en-US" sz="1125" dirty="0"/>
          </a:p>
        </p:txBody>
      </p:sp>
      <p:sp>
        <p:nvSpPr>
          <p:cNvPr id="40" name="SK-15-text-39"/>
          <p:cNvSpPr/>
          <p:nvPr/>
        </p:nvSpPr>
        <p:spPr>
          <a:xfrm>
            <a:off x="6679406" y="2876550"/>
            <a:ext cx="5512594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3436"/>
                </a:solidFill>
              </a:rPr>
              <a:t>IBS-C:</a:t>
            </a:r>
            <a:r>
              <a:rPr lang="en-US" sz="1125" dirty="0">
                <a:solidFill>
                  <a:srgbClr val="2D3436"/>
                </a:solidFill>
              </a:rPr>
              <a:t> Ispaghula husk (soluble fibre) or Macrogol.</a:t>
            </a:r>
            <a:endParaRPr lang="en-US" sz="1125" dirty="0"/>
          </a:p>
        </p:txBody>
      </p:sp>
      <p:sp>
        <p:nvSpPr>
          <p:cNvPr id="41" name="SK-15-text-40"/>
          <p:cNvSpPr/>
          <p:nvPr/>
        </p:nvSpPr>
        <p:spPr>
          <a:xfrm>
            <a:off x="6679406" y="3190875"/>
            <a:ext cx="5512594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3436"/>
                </a:solidFill>
              </a:rPr>
              <a:t>Pain (2nd line):</a:t>
            </a:r>
            <a:r>
              <a:rPr lang="en-US" sz="1125" dirty="0">
                <a:solidFill>
                  <a:srgbClr val="2D3436"/>
                </a:solidFill>
              </a:rPr>
              <a:t> Amitriptyline 10mg nocte (analgesic dose).</a:t>
            </a:r>
            <a:endParaRPr lang="en-US" sz="1125" dirty="0"/>
          </a:p>
        </p:txBody>
      </p:sp>
      <p:sp>
        <p:nvSpPr>
          <p:cNvPr id="42" name="SK-15-text-41"/>
          <p:cNvSpPr/>
          <p:nvPr/>
        </p:nvSpPr>
        <p:spPr>
          <a:xfrm>
            <a:off x="6679406" y="3505200"/>
            <a:ext cx="5512594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3436"/>
                </a:solidFill>
              </a:rPr>
              <a:t>Diet:</a:t>
            </a:r>
            <a:r>
              <a:rPr lang="en-US" sz="1125" dirty="0">
                <a:solidFill>
                  <a:srgbClr val="2D3436"/>
                </a:solidFill>
              </a:rPr>
              <a:t> Low FODMAP (Dietitian-led) or traditional "NICE diet".</a:t>
            </a:r>
            <a:endParaRPr lang="en-US" sz="1125" dirty="0"/>
          </a:p>
        </p:txBody>
      </p:sp>
      <p:sp>
        <p:nvSpPr>
          <p:cNvPr id="43" name="SK-15-text-42"/>
          <p:cNvSpPr/>
          <p:nvPr/>
        </p:nvSpPr>
        <p:spPr>
          <a:xfrm>
            <a:off x="6679406" y="3819525"/>
            <a:ext cx="4941094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3436"/>
                </a:solidFill>
              </a:rPr>
              <a:t>Referral:</a:t>
            </a:r>
            <a:r>
              <a:rPr lang="en-US" sz="1125" dirty="0">
                <a:solidFill>
                  <a:srgbClr val="2D3436"/>
                </a:solidFill>
              </a:rPr>
              <a:t> Urgent if Red Flags; routine if diagnostic uncertainty or failed treatment.</a:t>
            </a:r>
            <a:endParaRPr lang="en-US" sz="1125" dirty="0"/>
          </a:p>
        </p:txBody>
      </p:sp>
      <p:sp>
        <p:nvSpPr>
          <p:cNvPr id="44" name="SK-15-text-43"/>
          <p:cNvSpPr/>
          <p:nvPr/>
        </p:nvSpPr>
        <p:spPr>
          <a:xfrm>
            <a:off x="571500" y="6496050"/>
            <a:ext cx="116205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636E72"/>
                </a:solidFill>
              </a:rPr>
              <a:t> Teaching Aid Only: Clinical judgment must follow latest local formulary and NICE updates.</a:t>
            </a:r>
            <a:endParaRPr lang="en-US" sz="900" dirty="0"/>
          </a:p>
        </p:txBody>
      </p:sp>
      <p:sp>
        <p:nvSpPr>
          <p:cNvPr id="45" name="SK-15-text-44"/>
          <p:cNvSpPr/>
          <p:nvPr/>
        </p:nvSpPr>
        <p:spPr>
          <a:xfrm>
            <a:off x="9765655" y="6496050"/>
            <a:ext cx="2426345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636E72"/>
                </a:solidFill>
              </a:rPr>
              <a:t>Bradford VTS | </a:t>
            </a:r>
            <a:r>
              <a:rPr lang="en-US" sz="900" b="1" dirty="0">
                <a:solidFill>
                  <a:srgbClr val="E67E22"/>
                </a:solidFill>
              </a:rPr>
              <a:t>www.bradfordvts.co.uk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430000" cy="533400"/>
          </a:xfrm>
          <a:prstGeom prst="rect">
            <a:avLst/>
          </a:prstGeom>
        </p:spPr>
      </p:pic>
      <p:pic>
        <p:nvPicPr>
          <p:cNvPr id="4" name="SK-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723900"/>
            <a:ext cx="11430000" cy="352425"/>
          </a:xfrm>
          <a:prstGeom prst="rect">
            <a:avLst/>
          </a:prstGeom>
        </p:spPr>
      </p:pic>
      <p:pic>
        <p:nvPicPr>
          <p:cNvPr id="5" name="SK-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219200"/>
            <a:ext cx="5572125" cy="2338388"/>
          </a:xfrm>
          <a:prstGeom prst="rect">
            <a:avLst/>
          </a:prstGeom>
        </p:spPr>
      </p:pic>
      <p:pic>
        <p:nvPicPr>
          <p:cNvPr id="6" name="SK-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125" y="1504950"/>
            <a:ext cx="238125" cy="190500"/>
          </a:xfrm>
          <a:prstGeom prst="rect">
            <a:avLst/>
          </a:prstGeom>
        </p:spPr>
      </p:pic>
      <p:pic>
        <p:nvPicPr>
          <p:cNvPr id="7" name="SK-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125" y="2586930"/>
            <a:ext cx="190500" cy="152400"/>
          </a:xfrm>
          <a:prstGeom prst="rect">
            <a:avLst/>
          </a:prstGeom>
        </p:spPr>
      </p:pic>
      <p:pic>
        <p:nvPicPr>
          <p:cNvPr id="8" name="SK-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125" y="2939355"/>
            <a:ext cx="190500" cy="152400"/>
          </a:xfrm>
          <a:prstGeom prst="rect">
            <a:avLst/>
          </a:prstGeom>
        </p:spPr>
      </p:pic>
      <p:pic>
        <p:nvPicPr>
          <p:cNvPr id="9" name="SK-2-img-8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3748087"/>
            <a:ext cx="5572125" cy="2338388"/>
          </a:xfrm>
          <a:prstGeom prst="rect">
            <a:avLst/>
          </a:prstGeom>
        </p:spPr>
      </p:pic>
      <p:pic>
        <p:nvPicPr>
          <p:cNvPr id="10" name="SK-2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9125" y="4033837"/>
            <a:ext cx="238125" cy="190500"/>
          </a:xfrm>
          <a:prstGeom prst="rect">
            <a:avLst/>
          </a:prstGeom>
        </p:spPr>
      </p:pic>
      <p:pic>
        <p:nvPicPr>
          <p:cNvPr id="11" name="SK-2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9125" y="4452938"/>
            <a:ext cx="190500" cy="152400"/>
          </a:xfrm>
          <a:prstGeom prst="rect">
            <a:avLst/>
          </a:prstGeom>
        </p:spPr>
      </p:pic>
      <p:pic>
        <p:nvPicPr>
          <p:cNvPr id="12" name="SK-2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9125" y="4805363"/>
            <a:ext cx="190500" cy="152400"/>
          </a:xfrm>
          <a:prstGeom prst="rect">
            <a:avLst/>
          </a:prstGeom>
        </p:spPr>
      </p:pic>
      <p:pic>
        <p:nvPicPr>
          <p:cNvPr id="13" name="SK-2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9125" y="5157788"/>
            <a:ext cx="190500" cy="152400"/>
          </a:xfrm>
          <a:prstGeom prst="rect">
            <a:avLst/>
          </a:prstGeom>
        </p:spPr>
      </p:pic>
      <p:pic>
        <p:nvPicPr>
          <p:cNvPr id="14" name="SK-2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38875" y="1219200"/>
            <a:ext cx="5572125" cy="2386013"/>
          </a:xfrm>
          <a:prstGeom prst="rect">
            <a:avLst/>
          </a:prstGeom>
        </p:spPr>
      </p:pic>
      <p:pic>
        <p:nvPicPr>
          <p:cNvPr id="15" name="SK-2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77000" y="1504950"/>
            <a:ext cx="238125" cy="190500"/>
          </a:xfrm>
          <a:prstGeom prst="rect">
            <a:avLst/>
          </a:prstGeom>
        </p:spPr>
      </p:pic>
      <p:pic>
        <p:nvPicPr>
          <p:cNvPr id="16" name="SK-2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77000" y="1924050"/>
            <a:ext cx="190500" cy="152400"/>
          </a:xfrm>
          <a:prstGeom prst="rect">
            <a:avLst/>
          </a:prstGeom>
        </p:spPr>
      </p:pic>
      <p:pic>
        <p:nvPicPr>
          <p:cNvPr id="17" name="SK-2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77000" y="2276475"/>
            <a:ext cx="190500" cy="152400"/>
          </a:xfrm>
          <a:prstGeom prst="rect">
            <a:avLst/>
          </a:prstGeom>
        </p:spPr>
      </p:pic>
      <p:pic>
        <p:nvPicPr>
          <p:cNvPr id="18" name="SK-2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77000" y="2628900"/>
            <a:ext cx="190500" cy="152400"/>
          </a:xfrm>
          <a:prstGeom prst="rect">
            <a:avLst/>
          </a:prstGeom>
        </p:spPr>
      </p:pic>
      <p:pic>
        <p:nvPicPr>
          <p:cNvPr id="19" name="SK-2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238875" y="3795713"/>
            <a:ext cx="5572125" cy="2290763"/>
          </a:xfrm>
          <a:prstGeom prst="rect">
            <a:avLst/>
          </a:prstGeom>
        </p:spPr>
      </p:pic>
      <p:pic>
        <p:nvPicPr>
          <p:cNvPr id="20" name="SK-2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29375" y="4034284"/>
            <a:ext cx="214313" cy="175320"/>
          </a:xfrm>
          <a:prstGeom prst="rect">
            <a:avLst/>
          </a:prstGeom>
        </p:spPr>
      </p:pic>
      <p:pic>
        <p:nvPicPr>
          <p:cNvPr id="21" name="SK-2-img-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81000" y="6372225"/>
            <a:ext cx="11430000" cy="295275"/>
          </a:xfrm>
          <a:prstGeom prst="rect">
            <a:avLst/>
          </a:prstGeom>
        </p:spPr>
      </p:pic>
      <p:sp>
        <p:nvSpPr>
          <p:cNvPr id="22" name="SK-2-text-21"/>
          <p:cNvSpPr/>
          <p:nvPr/>
        </p:nvSpPr>
        <p:spPr>
          <a:xfrm>
            <a:off x="571500" y="285750"/>
            <a:ext cx="110490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FFFFFF"/>
                </a:solidFill>
              </a:rPr>
              <a:t>IBS IN GENERAL PRACTICE</a:t>
            </a:r>
            <a:endParaRPr lang="en-US" sz="1800" dirty="0"/>
          </a:p>
        </p:txBody>
      </p:sp>
      <p:sp>
        <p:nvSpPr>
          <p:cNvPr id="23" name="SK-2-text-22"/>
          <p:cNvSpPr/>
          <p:nvPr/>
        </p:nvSpPr>
        <p:spPr>
          <a:xfrm>
            <a:off x="571500" y="771525"/>
            <a:ext cx="110490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2D3436"/>
                </a:solidFill>
              </a:rPr>
              <a:t>Introduction and Disclaimer</a:t>
            </a:r>
            <a:endParaRPr lang="en-US" sz="1350" dirty="0"/>
          </a:p>
        </p:txBody>
      </p:sp>
      <p:sp>
        <p:nvSpPr>
          <p:cNvPr id="24" name="SK-2-text-23"/>
          <p:cNvSpPr/>
          <p:nvPr/>
        </p:nvSpPr>
        <p:spPr>
          <a:xfrm>
            <a:off x="952500" y="1457325"/>
            <a:ext cx="5095875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E67E22"/>
                </a:solidFill>
              </a:rPr>
              <a:t>What is IBS?</a:t>
            </a:r>
            <a:endParaRPr lang="en-US" sz="1500" dirty="0"/>
          </a:p>
        </p:txBody>
      </p:sp>
      <p:sp>
        <p:nvSpPr>
          <p:cNvPr id="25" name="SK-2-text-24"/>
          <p:cNvSpPr/>
          <p:nvPr/>
        </p:nvSpPr>
        <p:spPr>
          <a:xfrm>
            <a:off x="619125" y="1885950"/>
            <a:ext cx="5095875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350" dirty="0">
                <a:solidFill>
                  <a:srgbClr val="2D3436"/>
                </a:solidFill>
              </a:rPr>
              <a:t>Irritable Bowel Syndrome (IBS) is a </a:t>
            </a:r>
            <a:r>
              <a:rPr lang="en-US" sz="1350" b="1" dirty="0">
                <a:solidFill>
                  <a:srgbClr val="2D3436"/>
                </a:solidFill>
              </a:rPr>
              <a:t>functional gut disorder</a:t>
            </a:r>
            <a:r>
              <a:rPr lang="en-US" sz="1350" dirty="0">
                <a:solidFill>
                  <a:srgbClr val="2D3436"/>
                </a:solidFill>
              </a:rPr>
              <a:t> characterized by altered gut-brain interactions.</a:t>
            </a:r>
            <a:endParaRPr lang="en-US" sz="1350" dirty="0"/>
          </a:p>
        </p:txBody>
      </p:sp>
      <p:sp>
        <p:nvSpPr>
          <p:cNvPr id="26" name="SK-2-text-25"/>
          <p:cNvSpPr/>
          <p:nvPr/>
        </p:nvSpPr>
        <p:spPr>
          <a:xfrm>
            <a:off x="904875" y="2548830"/>
            <a:ext cx="111099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dirty="0">
                <a:solidFill>
                  <a:srgbClr val="2D3436"/>
                </a:solidFill>
              </a:rPr>
              <a:t>No identifiable structural or biochemical abnormality.</a:t>
            </a:r>
            <a:endParaRPr lang="en-US" sz="1350" dirty="0"/>
          </a:p>
        </p:txBody>
      </p:sp>
      <p:sp>
        <p:nvSpPr>
          <p:cNvPr id="27" name="SK-2-text-26"/>
          <p:cNvSpPr/>
          <p:nvPr/>
        </p:nvSpPr>
        <p:spPr>
          <a:xfrm>
            <a:off x="904875" y="2901255"/>
            <a:ext cx="112871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dirty="0">
                <a:solidFill>
                  <a:srgbClr val="2D3436"/>
                </a:solidFill>
              </a:rPr>
              <a:t>Involves visceral hypersensitivity and motility issues.</a:t>
            </a:r>
            <a:endParaRPr lang="en-US" sz="1350" dirty="0"/>
          </a:p>
        </p:txBody>
      </p:sp>
      <p:sp>
        <p:nvSpPr>
          <p:cNvPr id="28" name="SK-2-text-27"/>
          <p:cNvSpPr/>
          <p:nvPr/>
        </p:nvSpPr>
        <p:spPr>
          <a:xfrm>
            <a:off x="952500" y="3986213"/>
            <a:ext cx="57150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E67E22"/>
                </a:solidFill>
              </a:rPr>
              <a:t>Prevalence &amp; Demographics</a:t>
            </a:r>
            <a:endParaRPr lang="en-US" sz="1500" dirty="0"/>
          </a:p>
        </p:txBody>
      </p:sp>
      <p:sp>
        <p:nvSpPr>
          <p:cNvPr id="29" name="SK-2-text-28"/>
          <p:cNvSpPr/>
          <p:nvPr/>
        </p:nvSpPr>
        <p:spPr>
          <a:xfrm>
            <a:off x="904875" y="4414838"/>
            <a:ext cx="79552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dirty="0">
                <a:solidFill>
                  <a:srgbClr val="2D3436"/>
                </a:solidFill>
              </a:rPr>
              <a:t>Affects </a:t>
            </a:r>
            <a:r>
              <a:rPr lang="en-US" sz="1350" b="1" dirty="0">
                <a:solidFill>
                  <a:srgbClr val="2D3436"/>
                </a:solidFill>
              </a:rPr>
              <a:t>10–15%</a:t>
            </a:r>
            <a:r>
              <a:rPr lang="en-US" sz="1350" dirty="0">
                <a:solidFill>
                  <a:srgbClr val="2D3436"/>
                </a:solidFill>
              </a:rPr>
              <a:t> of the UK population.</a:t>
            </a:r>
            <a:endParaRPr lang="en-US" sz="1350" dirty="0"/>
          </a:p>
        </p:txBody>
      </p:sp>
      <p:sp>
        <p:nvSpPr>
          <p:cNvPr id="30" name="SK-2-text-29"/>
          <p:cNvSpPr/>
          <p:nvPr/>
        </p:nvSpPr>
        <p:spPr>
          <a:xfrm>
            <a:off x="904875" y="4767263"/>
            <a:ext cx="60350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dirty="0">
                <a:solidFill>
                  <a:srgbClr val="2D3436"/>
                </a:solidFill>
              </a:rPr>
              <a:t>Female to Male ratio is </a:t>
            </a:r>
            <a:r>
              <a:rPr lang="en-US" sz="1350" b="1" dirty="0">
                <a:solidFill>
                  <a:srgbClr val="2D3436"/>
                </a:solidFill>
              </a:rPr>
              <a:t>2:1</a:t>
            </a:r>
            <a:r>
              <a:rPr lang="en-US" sz="1350" dirty="0">
                <a:solidFill>
                  <a:srgbClr val="2D3436"/>
                </a:solidFill>
              </a:rPr>
              <a:t>.</a:t>
            </a:r>
            <a:endParaRPr lang="en-US" sz="1350" dirty="0"/>
          </a:p>
        </p:txBody>
      </p:sp>
      <p:sp>
        <p:nvSpPr>
          <p:cNvPr id="31" name="SK-2-text-30"/>
          <p:cNvSpPr/>
          <p:nvPr/>
        </p:nvSpPr>
        <p:spPr>
          <a:xfrm>
            <a:off x="904875" y="5119688"/>
            <a:ext cx="83667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50%</a:t>
            </a:r>
            <a:r>
              <a:rPr lang="en-US" sz="1350" dirty="0">
                <a:solidFill>
                  <a:srgbClr val="2D3436"/>
                </a:solidFill>
              </a:rPr>
              <a:t> of patients present before age 35.</a:t>
            </a:r>
            <a:endParaRPr lang="en-US" sz="1350" dirty="0"/>
          </a:p>
        </p:txBody>
      </p:sp>
      <p:sp>
        <p:nvSpPr>
          <p:cNvPr id="32" name="SK-2-text-31"/>
          <p:cNvSpPr/>
          <p:nvPr/>
        </p:nvSpPr>
        <p:spPr>
          <a:xfrm>
            <a:off x="6810375" y="1457325"/>
            <a:ext cx="5095875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E67E22"/>
                </a:solidFill>
              </a:rPr>
              <a:t>Impact on Primary Care</a:t>
            </a:r>
            <a:endParaRPr lang="en-US" sz="1500" dirty="0"/>
          </a:p>
        </p:txBody>
      </p:sp>
      <p:sp>
        <p:nvSpPr>
          <p:cNvPr id="33" name="SK-2-text-32"/>
          <p:cNvSpPr/>
          <p:nvPr/>
        </p:nvSpPr>
        <p:spPr>
          <a:xfrm>
            <a:off x="6762750" y="1885950"/>
            <a:ext cx="542925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dirty="0">
                <a:solidFill>
                  <a:srgbClr val="2D3436"/>
                </a:solidFill>
              </a:rPr>
              <a:t>GPs diagnose </a:t>
            </a:r>
            <a:r>
              <a:rPr lang="en-US" sz="1350" b="1" dirty="0">
                <a:solidFill>
                  <a:srgbClr val="2D3436"/>
                </a:solidFill>
              </a:rPr>
              <a:t>~1 new case</a:t>
            </a:r>
            <a:r>
              <a:rPr lang="en-US" sz="1350" dirty="0">
                <a:solidFill>
                  <a:srgbClr val="2D3436"/>
                </a:solidFill>
              </a:rPr>
              <a:t> per week.</a:t>
            </a:r>
            <a:endParaRPr lang="en-US" sz="1350" dirty="0"/>
          </a:p>
        </p:txBody>
      </p:sp>
      <p:sp>
        <p:nvSpPr>
          <p:cNvPr id="34" name="SK-2-text-33"/>
          <p:cNvSpPr/>
          <p:nvPr/>
        </p:nvSpPr>
        <p:spPr>
          <a:xfrm>
            <a:off x="6762750" y="2238375"/>
            <a:ext cx="542925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dirty="0">
                <a:solidFill>
                  <a:srgbClr val="2D3436"/>
                </a:solidFill>
              </a:rPr>
              <a:t>Typical GPs see </a:t>
            </a:r>
            <a:r>
              <a:rPr lang="en-US" sz="1350" b="1" dirty="0">
                <a:solidFill>
                  <a:srgbClr val="2D3436"/>
                </a:solidFill>
              </a:rPr>
              <a:t>4–5</a:t>
            </a:r>
            <a:r>
              <a:rPr lang="en-US" sz="1350" dirty="0">
                <a:solidFill>
                  <a:srgbClr val="2D3436"/>
                </a:solidFill>
              </a:rPr>
              <a:t> IBS patients every week.</a:t>
            </a:r>
            <a:endParaRPr lang="en-US" sz="1350" dirty="0"/>
          </a:p>
        </p:txBody>
      </p:sp>
      <p:sp>
        <p:nvSpPr>
          <p:cNvPr id="35" name="SK-2-text-34"/>
          <p:cNvSpPr/>
          <p:nvPr/>
        </p:nvSpPr>
        <p:spPr>
          <a:xfrm>
            <a:off x="6762750" y="2590800"/>
            <a:ext cx="542925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70%</a:t>
            </a:r>
            <a:r>
              <a:rPr lang="en-US" sz="1350" dirty="0">
                <a:solidFill>
                  <a:srgbClr val="2D3436"/>
                </a:solidFill>
              </a:rPr>
              <a:t> are symptom-free after 5 years (good prognosis).</a:t>
            </a:r>
            <a:endParaRPr lang="en-US" sz="1350" dirty="0"/>
          </a:p>
        </p:txBody>
      </p:sp>
      <p:sp>
        <p:nvSpPr>
          <p:cNvPr id="36" name="SK-2-text-35"/>
          <p:cNvSpPr/>
          <p:nvPr/>
        </p:nvSpPr>
        <p:spPr>
          <a:xfrm>
            <a:off x="6643688" y="3986213"/>
            <a:ext cx="51911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D63031"/>
                </a:solidFill>
              </a:rPr>
              <a:t> MANDATORY DISCLAIMER</a:t>
            </a:r>
            <a:endParaRPr lang="en-US" sz="1350" dirty="0"/>
          </a:p>
        </p:txBody>
      </p:sp>
      <p:sp>
        <p:nvSpPr>
          <p:cNvPr id="37" name="SK-2-text-36"/>
          <p:cNvSpPr/>
          <p:nvPr/>
        </p:nvSpPr>
        <p:spPr>
          <a:xfrm>
            <a:off x="6429375" y="4338638"/>
            <a:ext cx="5191125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i="1" dirty="0">
                <a:solidFill>
                  <a:srgbClr val="2D3436"/>
                </a:solidFill>
              </a:rPr>
              <a:t>This deck is a teaching aid for Bradford VTS. Clinical management must always align with the most recent NICE CG61 (updated 2024), CKS evidence, and local Bradford formulary guidelines.</a:t>
            </a:r>
            <a:endParaRPr lang="en-US" sz="1200" dirty="0"/>
          </a:p>
        </p:txBody>
      </p:sp>
      <p:sp>
        <p:nvSpPr>
          <p:cNvPr id="38" name="SK-2-text-37"/>
          <p:cNvSpPr/>
          <p:nvPr/>
        </p:nvSpPr>
        <p:spPr>
          <a:xfrm>
            <a:off x="6429375" y="5119688"/>
            <a:ext cx="51911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i="1" dirty="0">
                <a:solidFill>
                  <a:srgbClr val="2D3436"/>
                </a:solidFill>
              </a:rPr>
              <a:t>Material synthesized from legacy VTS content and updated to 2022/2024 standards.</a:t>
            </a:r>
            <a:endParaRPr lang="en-US" sz="1200" dirty="0"/>
          </a:p>
        </p:txBody>
      </p:sp>
      <p:sp>
        <p:nvSpPr>
          <p:cNvPr id="39" name="SK-2-text-38"/>
          <p:cNvSpPr/>
          <p:nvPr/>
        </p:nvSpPr>
        <p:spPr>
          <a:xfrm>
            <a:off x="381000" y="6372225"/>
            <a:ext cx="11430000" cy="2952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575"/>
              </a:lnSpc>
              <a:buNone/>
            </a:pPr>
            <a:r>
              <a:rPr lang="en-US" sz="1050" dirty="0">
                <a:solidFill>
                  <a:srgbClr val="95A5A6"/>
                </a:solidFill>
              </a:rPr>
              <a:t>Bradford VTS Teaching Resource • 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3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430000" cy="533400"/>
          </a:xfrm>
          <a:prstGeom prst="rect">
            <a:avLst/>
          </a:prstGeom>
        </p:spPr>
      </p:pic>
      <p:pic>
        <p:nvPicPr>
          <p:cNvPr id="5" name="SK-3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723900"/>
            <a:ext cx="11430000" cy="352425"/>
          </a:xfrm>
          <a:prstGeom prst="rect">
            <a:avLst/>
          </a:prstGeom>
        </p:spPr>
      </p:pic>
      <p:pic>
        <p:nvPicPr>
          <p:cNvPr id="6" name="SK-3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314450"/>
            <a:ext cx="5572125" cy="4895850"/>
          </a:xfrm>
          <a:prstGeom prst="rect">
            <a:avLst/>
          </a:prstGeom>
        </p:spPr>
      </p:pic>
      <p:pic>
        <p:nvPicPr>
          <p:cNvPr id="7" name="SK-3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125" y="1552575"/>
            <a:ext cx="5095875" cy="523875"/>
          </a:xfrm>
          <a:prstGeom prst="rect">
            <a:avLst/>
          </a:prstGeom>
        </p:spPr>
      </p:pic>
      <p:pic>
        <p:nvPicPr>
          <p:cNvPr id="8" name="SK-3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125" y="1552575"/>
            <a:ext cx="381000" cy="381000"/>
          </a:xfrm>
          <a:prstGeom prst="rect">
            <a:avLst/>
          </a:prstGeom>
        </p:spPr>
      </p:pic>
      <p:pic>
        <p:nvPicPr>
          <p:cNvPr id="9" name="SK-3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2469" y="1655415"/>
            <a:ext cx="214313" cy="175320"/>
          </a:xfrm>
          <a:prstGeom prst="rect">
            <a:avLst/>
          </a:prstGeom>
        </p:spPr>
      </p:pic>
      <p:pic>
        <p:nvPicPr>
          <p:cNvPr id="10" name="SK-3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9125" y="2886075"/>
            <a:ext cx="304800" cy="304800"/>
          </a:xfrm>
          <a:prstGeom prst="rect">
            <a:avLst/>
          </a:prstGeom>
        </p:spPr>
      </p:pic>
      <p:pic>
        <p:nvPicPr>
          <p:cNvPr id="11" name="SK-3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9125" y="3510855"/>
            <a:ext cx="304800" cy="304800"/>
          </a:xfrm>
          <a:prstGeom prst="rect">
            <a:avLst/>
          </a:prstGeom>
        </p:spPr>
      </p:pic>
      <p:pic>
        <p:nvPicPr>
          <p:cNvPr id="12" name="SK-3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9125" y="4135636"/>
            <a:ext cx="304800" cy="304800"/>
          </a:xfrm>
          <a:prstGeom prst="rect">
            <a:avLst/>
          </a:prstGeom>
        </p:spPr>
      </p:pic>
      <p:pic>
        <p:nvPicPr>
          <p:cNvPr id="13" name="SK-3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9125" y="5529263"/>
            <a:ext cx="5095875" cy="442913"/>
          </a:xfrm>
          <a:prstGeom prst="rect">
            <a:avLst/>
          </a:prstGeom>
        </p:spPr>
      </p:pic>
      <p:pic>
        <p:nvPicPr>
          <p:cNvPr id="14" name="SK-3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654671" y="5674221"/>
            <a:ext cx="178594" cy="148828"/>
          </a:xfrm>
          <a:prstGeom prst="rect">
            <a:avLst/>
          </a:prstGeom>
        </p:spPr>
      </p:pic>
      <p:pic>
        <p:nvPicPr>
          <p:cNvPr id="15" name="SK-3-img-1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38875" y="1314450"/>
            <a:ext cx="5572125" cy="4895850"/>
          </a:xfrm>
          <a:prstGeom prst="rect">
            <a:avLst/>
          </a:prstGeom>
        </p:spPr>
      </p:pic>
      <p:pic>
        <p:nvPicPr>
          <p:cNvPr id="16" name="SK-3-img-1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77000" y="1552575"/>
            <a:ext cx="5095875" cy="523875"/>
          </a:xfrm>
          <a:prstGeom prst="rect">
            <a:avLst/>
          </a:prstGeom>
        </p:spPr>
      </p:pic>
      <p:pic>
        <p:nvPicPr>
          <p:cNvPr id="17" name="SK-3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77000" y="1552575"/>
            <a:ext cx="381000" cy="381000"/>
          </a:xfrm>
          <a:prstGeom prst="rect">
            <a:avLst/>
          </a:prstGeom>
        </p:spPr>
      </p:pic>
      <p:pic>
        <p:nvPicPr>
          <p:cNvPr id="18" name="SK-3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560344" y="1655415"/>
            <a:ext cx="214313" cy="175320"/>
          </a:xfrm>
          <a:prstGeom prst="rect">
            <a:avLst/>
          </a:prstGeom>
        </p:spPr>
      </p:pic>
      <p:pic>
        <p:nvPicPr>
          <p:cNvPr id="19" name="SK-3-img-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77000" y="2266950"/>
            <a:ext cx="5095875" cy="647700"/>
          </a:xfrm>
          <a:prstGeom prst="rect">
            <a:avLst/>
          </a:prstGeom>
        </p:spPr>
      </p:pic>
      <p:pic>
        <p:nvPicPr>
          <p:cNvPr id="20" name="SK-3-img-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77000" y="3452813"/>
            <a:ext cx="166688" cy="155525"/>
          </a:xfrm>
          <a:prstGeom prst="rect">
            <a:avLst/>
          </a:prstGeom>
        </p:spPr>
      </p:pic>
      <p:pic>
        <p:nvPicPr>
          <p:cNvPr id="21" name="SK-3-img-2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77000" y="4022229"/>
            <a:ext cx="166688" cy="166688"/>
          </a:xfrm>
          <a:prstGeom prst="rect">
            <a:avLst/>
          </a:prstGeom>
        </p:spPr>
      </p:pic>
      <p:pic>
        <p:nvPicPr>
          <p:cNvPr id="22" name="SK-3-img-21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77000" y="4591645"/>
            <a:ext cx="166688" cy="145852"/>
          </a:xfrm>
          <a:prstGeom prst="rect">
            <a:avLst/>
          </a:prstGeom>
        </p:spPr>
      </p:pic>
      <p:pic>
        <p:nvPicPr>
          <p:cNvPr id="23" name="SK-3-img-22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6496050"/>
            <a:ext cx="12192000" cy="361950"/>
          </a:xfrm>
          <a:prstGeom prst="rect">
            <a:avLst/>
          </a:prstGeom>
        </p:spPr>
      </p:pic>
      <p:sp>
        <p:nvSpPr>
          <p:cNvPr id="24" name="SK-3-text-23"/>
          <p:cNvSpPr/>
          <p:nvPr/>
        </p:nvSpPr>
        <p:spPr>
          <a:xfrm>
            <a:off x="571500" y="285750"/>
            <a:ext cx="110490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FFFFFF"/>
                </a:solidFill>
              </a:rPr>
              <a:t>IBS IN GENERAL PRACTICE</a:t>
            </a:r>
            <a:endParaRPr lang="en-US" sz="1800" dirty="0"/>
          </a:p>
        </p:txBody>
      </p:sp>
      <p:sp>
        <p:nvSpPr>
          <p:cNvPr id="25" name="SK-3-text-24"/>
          <p:cNvSpPr/>
          <p:nvPr/>
        </p:nvSpPr>
        <p:spPr>
          <a:xfrm>
            <a:off x="571500" y="771525"/>
            <a:ext cx="110490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2D3436"/>
                </a:solidFill>
              </a:rPr>
              <a:t>Diagnostic Criteria: NICE vs. Rome IV</a:t>
            </a:r>
            <a:endParaRPr lang="en-US" sz="1350" dirty="0"/>
          </a:p>
        </p:txBody>
      </p:sp>
      <p:sp>
        <p:nvSpPr>
          <p:cNvPr id="26" name="SK-3-text-25"/>
          <p:cNvSpPr/>
          <p:nvPr/>
        </p:nvSpPr>
        <p:spPr>
          <a:xfrm>
            <a:off x="1143000" y="1600200"/>
            <a:ext cx="5562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E67E22"/>
                </a:solidFill>
              </a:rPr>
              <a:t>NICE CG61 (UK Standard)</a:t>
            </a:r>
            <a:endParaRPr lang="en-US" sz="1500" dirty="0"/>
          </a:p>
        </p:txBody>
      </p:sp>
      <p:sp>
        <p:nvSpPr>
          <p:cNvPr id="27" name="SK-3-text-26"/>
          <p:cNvSpPr/>
          <p:nvPr/>
        </p:nvSpPr>
        <p:spPr>
          <a:xfrm>
            <a:off x="619125" y="2266950"/>
            <a:ext cx="5095875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636E72"/>
                </a:solidFill>
              </a:rPr>
              <a:t>The "ABC" Diagnostic Triad. Consider IBS if all three have been present for at least 6 months:</a:t>
            </a:r>
            <a:endParaRPr lang="en-US" sz="1125" dirty="0"/>
          </a:p>
        </p:txBody>
      </p:sp>
      <p:sp>
        <p:nvSpPr>
          <p:cNvPr id="28" name="SK-3-text-27"/>
          <p:cNvSpPr/>
          <p:nvPr/>
        </p:nvSpPr>
        <p:spPr>
          <a:xfrm>
            <a:off x="702618" y="2886075"/>
            <a:ext cx="30480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FFFFFF"/>
                </a:solidFill>
              </a:rPr>
              <a:t>A</a:t>
            </a:r>
            <a:endParaRPr lang="en-US" sz="1500" dirty="0"/>
          </a:p>
        </p:txBody>
      </p:sp>
      <p:sp>
        <p:nvSpPr>
          <p:cNvPr id="29" name="SK-3-text-28"/>
          <p:cNvSpPr/>
          <p:nvPr/>
        </p:nvSpPr>
        <p:spPr>
          <a:xfrm>
            <a:off x="1066800" y="2886075"/>
            <a:ext cx="3420368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D3436"/>
                </a:solidFill>
              </a:rPr>
              <a:t>Abdominal Pain</a:t>
            </a:r>
            <a:r>
              <a:rPr lang="en-US" sz="1275" dirty="0">
                <a:solidFill>
                  <a:srgbClr val="2D3436"/>
                </a:solidFill>
              </a:rPr>
              <a:t>
Pain or discomfort, often relieved by defecation.</a:t>
            </a:r>
            <a:endParaRPr lang="en-US" sz="1275" dirty="0"/>
          </a:p>
        </p:txBody>
      </p:sp>
      <p:sp>
        <p:nvSpPr>
          <p:cNvPr id="30" name="SK-3-text-29"/>
          <p:cNvSpPr/>
          <p:nvPr/>
        </p:nvSpPr>
        <p:spPr>
          <a:xfrm>
            <a:off x="702618" y="3510855"/>
            <a:ext cx="30480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FFFFFF"/>
                </a:solidFill>
              </a:rPr>
              <a:t>B</a:t>
            </a:r>
            <a:endParaRPr lang="en-US" sz="1500" dirty="0"/>
          </a:p>
        </p:txBody>
      </p:sp>
      <p:sp>
        <p:nvSpPr>
          <p:cNvPr id="31" name="SK-3-text-30"/>
          <p:cNvSpPr/>
          <p:nvPr/>
        </p:nvSpPr>
        <p:spPr>
          <a:xfrm>
            <a:off x="1066800" y="3510855"/>
            <a:ext cx="3618309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D3436"/>
                </a:solidFill>
              </a:rPr>
              <a:t>Bloating</a:t>
            </a:r>
            <a:r>
              <a:rPr lang="en-US" sz="1275" dirty="0">
                <a:solidFill>
                  <a:srgbClr val="2D3436"/>
                </a:solidFill>
              </a:rPr>
              <a:t>
Feeling of distension, tightness, or visible swelling.</a:t>
            </a:r>
            <a:endParaRPr lang="en-US" sz="1275" dirty="0"/>
          </a:p>
        </p:txBody>
      </p:sp>
      <p:sp>
        <p:nvSpPr>
          <p:cNvPr id="32" name="SK-3-text-31"/>
          <p:cNvSpPr/>
          <p:nvPr/>
        </p:nvSpPr>
        <p:spPr>
          <a:xfrm>
            <a:off x="702618" y="4135636"/>
            <a:ext cx="30480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FFFFFF"/>
                </a:solidFill>
              </a:rPr>
              <a:t>C</a:t>
            </a:r>
            <a:endParaRPr lang="en-US" sz="1500" dirty="0"/>
          </a:p>
        </p:txBody>
      </p:sp>
      <p:sp>
        <p:nvSpPr>
          <p:cNvPr id="33" name="SK-3-text-32"/>
          <p:cNvSpPr/>
          <p:nvPr/>
        </p:nvSpPr>
        <p:spPr>
          <a:xfrm>
            <a:off x="1066800" y="4135636"/>
            <a:ext cx="2769096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D3436"/>
                </a:solidFill>
              </a:rPr>
              <a:t>Change in Bowel Habit</a:t>
            </a:r>
            <a:r>
              <a:rPr lang="en-US" sz="1275" dirty="0">
                <a:solidFill>
                  <a:srgbClr val="2D3436"/>
                </a:solidFill>
              </a:rPr>
              <a:t>
Altered frequency or stool consistency.</a:t>
            </a:r>
            <a:endParaRPr lang="en-US" sz="1275" dirty="0"/>
          </a:p>
        </p:txBody>
      </p:sp>
      <p:sp>
        <p:nvSpPr>
          <p:cNvPr id="34" name="SK-3-text-33"/>
          <p:cNvSpPr/>
          <p:nvPr/>
        </p:nvSpPr>
        <p:spPr>
          <a:xfrm>
            <a:off x="1909465" y="5529263"/>
            <a:ext cx="3576935" cy="4429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88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 Symptoms must be present for </a:t>
            </a:r>
            <a:r>
              <a:rPr lang="en-US" sz="1125" b="1" dirty="0">
                <a:solidFill>
                  <a:srgbClr val="2D3436"/>
                </a:solidFill>
              </a:rPr>
              <a:t>≥ 6 Months</a:t>
            </a:r>
            <a:endParaRPr lang="en-US" sz="1125" dirty="0"/>
          </a:p>
        </p:txBody>
      </p:sp>
      <p:sp>
        <p:nvSpPr>
          <p:cNvPr id="35" name="SK-3-text-34"/>
          <p:cNvSpPr/>
          <p:nvPr/>
        </p:nvSpPr>
        <p:spPr>
          <a:xfrm>
            <a:off x="7000875" y="1600200"/>
            <a:ext cx="5191125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E67E22"/>
                </a:solidFill>
              </a:rPr>
              <a:t>Rome IV (International)</a:t>
            </a:r>
            <a:endParaRPr lang="en-US" sz="1500" dirty="0"/>
          </a:p>
        </p:txBody>
      </p:sp>
      <p:sp>
        <p:nvSpPr>
          <p:cNvPr id="36" name="SK-3-text-35"/>
          <p:cNvSpPr/>
          <p:nvPr/>
        </p:nvSpPr>
        <p:spPr>
          <a:xfrm>
            <a:off x="6572250" y="2266950"/>
            <a:ext cx="4905375" cy="647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Recurrent abdominal pain, averaging ≥ 1 day/week for the last 3 months.</a:t>
            </a:r>
            <a:endParaRPr lang="en-US" sz="1200" dirty="0"/>
          </a:p>
        </p:txBody>
      </p:sp>
      <p:sp>
        <p:nvSpPr>
          <p:cNvPr id="37" name="SK-3-text-36"/>
          <p:cNvSpPr/>
          <p:nvPr/>
        </p:nvSpPr>
        <p:spPr>
          <a:xfrm>
            <a:off x="6477000" y="3105150"/>
            <a:ext cx="57150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D63031"/>
                </a:solidFill>
              </a:rPr>
              <a:t>PLUS AT LEAST 2 OF THE FOLLOWING:</a:t>
            </a:r>
            <a:endParaRPr lang="en-US" sz="1125" dirty="0"/>
          </a:p>
        </p:txBody>
      </p:sp>
      <p:sp>
        <p:nvSpPr>
          <p:cNvPr id="38" name="SK-3-text-37"/>
          <p:cNvSpPr/>
          <p:nvPr/>
        </p:nvSpPr>
        <p:spPr>
          <a:xfrm>
            <a:off x="6757988" y="3414713"/>
            <a:ext cx="4814888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Related to defecation:</a:t>
            </a:r>
            <a:r>
              <a:rPr lang="en-US" sz="1200" dirty="0">
                <a:solidFill>
                  <a:srgbClr val="2D3436"/>
                </a:solidFill>
              </a:rPr>
              <a:t> Symptoms may improve or worsen after passing stool.</a:t>
            </a:r>
            <a:endParaRPr lang="en-US" sz="1200" dirty="0"/>
          </a:p>
        </p:txBody>
      </p:sp>
      <p:sp>
        <p:nvSpPr>
          <p:cNvPr id="39" name="SK-3-text-38"/>
          <p:cNvSpPr/>
          <p:nvPr/>
        </p:nvSpPr>
        <p:spPr>
          <a:xfrm>
            <a:off x="6757988" y="3984129"/>
            <a:ext cx="4814888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Change in stool frequency:</a:t>
            </a:r>
            <a:r>
              <a:rPr lang="en-US" sz="1200" dirty="0">
                <a:solidFill>
                  <a:srgbClr val="2D3436"/>
                </a:solidFill>
              </a:rPr>
              <a:t> Associated with a change in how often stool is passed.</a:t>
            </a:r>
            <a:endParaRPr lang="en-US" sz="1200" dirty="0"/>
          </a:p>
        </p:txBody>
      </p:sp>
      <p:sp>
        <p:nvSpPr>
          <p:cNvPr id="40" name="SK-3-text-39"/>
          <p:cNvSpPr/>
          <p:nvPr/>
        </p:nvSpPr>
        <p:spPr>
          <a:xfrm>
            <a:off x="6757988" y="4553545"/>
            <a:ext cx="4814888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Change in stool form:</a:t>
            </a:r>
            <a:r>
              <a:rPr lang="en-US" sz="1200" dirty="0">
                <a:solidFill>
                  <a:srgbClr val="2D3436"/>
                </a:solidFill>
              </a:rPr>
              <a:t> Associated with a change in the appearance of stool (Bristol Scale).</a:t>
            </a:r>
            <a:endParaRPr lang="en-US" sz="1200" dirty="0"/>
          </a:p>
        </p:txBody>
      </p:sp>
      <p:sp>
        <p:nvSpPr>
          <p:cNvPr id="41" name="SK-3-text-40"/>
          <p:cNvSpPr/>
          <p:nvPr/>
        </p:nvSpPr>
        <p:spPr>
          <a:xfrm>
            <a:off x="6477000" y="5772150"/>
            <a:ext cx="57150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636E72"/>
                </a:solidFill>
              </a:rPr>
              <a:t>*Rome IV is the research standard; NICE is the UK clinical standard for GPs.</a:t>
            </a:r>
            <a:endParaRPr lang="en-US" sz="1050" dirty="0"/>
          </a:p>
        </p:txBody>
      </p:sp>
      <p:sp>
        <p:nvSpPr>
          <p:cNvPr id="42" name="SK-3-text-41"/>
          <p:cNvSpPr/>
          <p:nvPr/>
        </p:nvSpPr>
        <p:spPr>
          <a:xfrm>
            <a:off x="381000" y="6591300"/>
            <a:ext cx="288036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95A5A6"/>
                </a:solidFill>
              </a:rPr>
              <a:t>www.bradfordvts.co.uk</a:t>
            </a:r>
            <a:endParaRPr lang="en-US" sz="900" dirty="0"/>
          </a:p>
        </p:txBody>
      </p:sp>
      <p:sp>
        <p:nvSpPr>
          <p:cNvPr id="43" name="SK-3-text-42"/>
          <p:cNvSpPr/>
          <p:nvPr/>
        </p:nvSpPr>
        <p:spPr>
          <a:xfrm>
            <a:off x="5060305" y="6591300"/>
            <a:ext cx="598932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95A5A6"/>
                </a:solidFill>
              </a:rPr>
              <a:t>Clinical Teaching Resource • 2024 Updates</a:t>
            </a:r>
            <a:endParaRPr lang="en-US" sz="900" dirty="0"/>
          </a:p>
        </p:txBody>
      </p:sp>
      <p:sp>
        <p:nvSpPr>
          <p:cNvPr id="44" name="SK-3-text-43"/>
          <p:cNvSpPr/>
          <p:nvPr/>
        </p:nvSpPr>
        <p:spPr>
          <a:xfrm>
            <a:off x="10781705" y="6591300"/>
            <a:ext cx="1410295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95A5A6"/>
                </a:solidFill>
              </a:rPr>
              <a:t>AKT/SCA High Yield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4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4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430000" cy="533400"/>
          </a:xfrm>
          <a:prstGeom prst="rect">
            <a:avLst/>
          </a:prstGeom>
        </p:spPr>
      </p:pic>
      <p:pic>
        <p:nvPicPr>
          <p:cNvPr id="5" name="SK-4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723900"/>
            <a:ext cx="11430000" cy="352425"/>
          </a:xfrm>
          <a:prstGeom prst="rect">
            <a:avLst/>
          </a:prstGeom>
        </p:spPr>
      </p:pic>
      <p:pic>
        <p:nvPicPr>
          <p:cNvPr id="6" name="SK-4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314450"/>
            <a:ext cx="5572125" cy="5162550"/>
          </a:xfrm>
          <a:prstGeom prst="rect">
            <a:avLst/>
          </a:prstGeom>
        </p:spPr>
      </p:pic>
      <p:pic>
        <p:nvPicPr>
          <p:cNvPr id="7" name="SK-4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125" y="1552575"/>
            <a:ext cx="5095875" cy="381000"/>
          </a:xfrm>
          <a:prstGeom prst="rect">
            <a:avLst/>
          </a:prstGeom>
        </p:spPr>
      </p:pic>
      <p:pic>
        <p:nvPicPr>
          <p:cNvPr id="8" name="SK-4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125" y="1617911"/>
            <a:ext cx="190500" cy="155079"/>
          </a:xfrm>
          <a:prstGeom prst="rect">
            <a:avLst/>
          </a:prstGeom>
        </p:spPr>
      </p:pic>
      <p:pic>
        <p:nvPicPr>
          <p:cNvPr id="9" name="SK-4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125" y="2076450"/>
            <a:ext cx="2476500" cy="962025"/>
          </a:xfrm>
          <a:prstGeom prst="rect">
            <a:avLst/>
          </a:prstGeom>
        </p:spPr>
      </p:pic>
      <p:pic>
        <p:nvPicPr>
          <p:cNvPr id="10" name="SK-4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38500" y="2076450"/>
            <a:ext cx="2476500" cy="962025"/>
          </a:xfrm>
          <a:prstGeom prst="rect">
            <a:avLst/>
          </a:prstGeom>
        </p:spPr>
      </p:pic>
      <p:pic>
        <p:nvPicPr>
          <p:cNvPr id="11" name="SK-4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9125" y="3181350"/>
            <a:ext cx="2476500" cy="962025"/>
          </a:xfrm>
          <a:prstGeom prst="rect">
            <a:avLst/>
          </a:prstGeom>
        </p:spPr>
      </p:pic>
      <p:pic>
        <p:nvPicPr>
          <p:cNvPr id="12" name="SK-4-img-1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38500" y="3181350"/>
            <a:ext cx="2476500" cy="962025"/>
          </a:xfrm>
          <a:prstGeom prst="rect">
            <a:avLst/>
          </a:prstGeom>
        </p:spPr>
      </p:pic>
      <p:pic>
        <p:nvPicPr>
          <p:cNvPr id="13" name="SK-4-img-1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9125" y="4333875"/>
            <a:ext cx="5095875" cy="628650"/>
          </a:xfrm>
          <a:prstGeom prst="rect">
            <a:avLst/>
          </a:prstGeom>
        </p:spPr>
      </p:pic>
      <p:pic>
        <p:nvPicPr>
          <p:cNvPr id="14" name="SK-4-img-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09625" y="4487168"/>
            <a:ext cx="166688" cy="137220"/>
          </a:xfrm>
          <a:prstGeom prst="rect">
            <a:avLst/>
          </a:prstGeom>
        </p:spPr>
      </p:pic>
      <p:pic>
        <p:nvPicPr>
          <p:cNvPr id="15" name="SK-4-img-1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38875" y="1314450"/>
            <a:ext cx="5572125" cy="5162550"/>
          </a:xfrm>
          <a:prstGeom prst="rect">
            <a:avLst/>
          </a:prstGeom>
        </p:spPr>
      </p:pic>
      <p:pic>
        <p:nvPicPr>
          <p:cNvPr id="16" name="SK-4-img-1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77000" y="1552575"/>
            <a:ext cx="5095875" cy="381000"/>
          </a:xfrm>
          <a:prstGeom prst="rect">
            <a:avLst/>
          </a:prstGeom>
        </p:spPr>
      </p:pic>
      <p:pic>
        <p:nvPicPr>
          <p:cNvPr id="17" name="SK-4-img-16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77000" y="1617911"/>
            <a:ext cx="190500" cy="155079"/>
          </a:xfrm>
          <a:prstGeom prst="rect">
            <a:avLst/>
          </a:prstGeom>
        </p:spPr>
      </p:pic>
      <p:pic>
        <p:nvPicPr>
          <p:cNvPr id="18" name="SK-4-img-17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77000" y="2095500"/>
            <a:ext cx="266700" cy="266700"/>
          </a:xfrm>
          <a:prstGeom prst="rect">
            <a:avLst/>
          </a:prstGeom>
        </p:spPr>
      </p:pic>
      <p:pic>
        <p:nvPicPr>
          <p:cNvPr id="19" name="SK-4-img-18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538913" y="2171700"/>
            <a:ext cx="142875" cy="114300"/>
          </a:xfrm>
          <a:prstGeom prst="rect">
            <a:avLst/>
          </a:prstGeom>
        </p:spPr>
      </p:pic>
      <p:pic>
        <p:nvPicPr>
          <p:cNvPr id="20" name="SK-4-img-19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77000" y="2724150"/>
            <a:ext cx="266700" cy="266700"/>
          </a:xfrm>
          <a:prstGeom prst="rect">
            <a:avLst/>
          </a:prstGeom>
        </p:spPr>
      </p:pic>
      <p:pic>
        <p:nvPicPr>
          <p:cNvPr id="21" name="SK-4-img-20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538913" y="2800350"/>
            <a:ext cx="142875" cy="114300"/>
          </a:xfrm>
          <a:prstGeom prst="rect">
            <a:avLst/>
          </a:prstGeom>
        </p:spPr>
      </p:pic>
      <p:pic>
        <p:nvPicPr>
          <p:cNvPr id="22" name="SK-4-img-2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77000" y="3352800"/>
            <a:ext cx="266700" cy="266700"/>
          </a:xfrm>
          <a:prstGeom prst="rect">
            <a:avLst/>
          </a:prstGeom>
        </p:spPr>
      </p:pic>
      <p:pic>
        <p:nvPicPr>
          <p:cNvPr id="23" name="SK-4-img-2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538913" y="3429000"/>
            <a:ext cx="142875" cy="114300"/>
          </a:xfrm>
          <a:prstGeom prst="rect">
            <a:avLst/>
          </a:prstGeom>
        </p:spPr>
      </p:pic>
      <p:pic>
        <p:nvPicPr>
          <p:cNvPr id="24" name="SK-4-img-23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77000" y="3981450"/>
            <a:ext cx="266700" cy="266700"/>
          </a:xfrm>
          <a:prstGeom prst="rect">
            <a:avLst/>
          </a:prstGeom>
        </p:spPr>
      </p:pic>
      <p:pic>
        <p:nvPicPr>
          <p:cNvPr id="25" name="SK-4-img-2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538913" y="4057650"/>
            <a:ext cx="142875" cy="114300"/>
          </a:xfrm>
          <a:prstGeom prst="rect">
            <a:avLst/>
          </a:prstGeom>
        </p:spPr>
      </p:pic>
      <p:pic>
        <p:nvPicPr>
          <p:cNvPr id="26" name="SK-4-img-25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77000" y="4686300"/>
            <a:ext cx="5095875" cy="628650"/>
          </a:xfrm>
          <a:prstGeom prst="rect">
            <a:avLst/>
          </a:prstGeom>
        </p:spPr>
      </p:pic>
      <p:sp>
        <p:nvSpPr>
          <p:cNvPr id="27" name="SK-4-text-26"/>
          <p:cNvSpPr/>
          <p:nvPr/>
        </p:nvSpPr>
        <p:spPr>
          <a:xfrm>
            <a:off x="571500" y="285750"/>
            <a:ext cx="110490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FFFFFF"/>
                </a:solidFill>
              </a:rPr>
              <a:t>IBS IN GENERAL PRACTICE</a:t>
            </a:r>
            <a:endParaRPr lang="en-US" sz="1800" dirty="0"/>
          </a:p>
        </p:txBody>
      </p:sp>
      <p:sp>
        <p:nvSpPr>
          <p:cNvPr id="28" name="SK-4-text-27"/>
          <p:cNvSpPr/>
          <p:nvPr/>
        </p:nvSpPr>
        <p:spPr>
          <a:xfrm>
            <a:off x="571500" y="771525"/>
            <a:ext cx="110490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2D3436"/>
                </a:solidFill>
              </a:rPr>
              <a:t>IBS Subtypes &amp; Supporting Symptoms</a:t>
            </a:r>
            <a:endParaRPr lang="en-US" sz="1350" dirty="0"/>
          </a:p>
        </p:txBody>
      </p:sp>
      <p:sp>
        <p:nvSpPr>
          <p:cNvPr id="29" name="SK-4-text-28"/>
          <p:cNvSpPr/>
          <p:nvPr/>
        </p:nvSpPr>
        <p:spPr>
          <a:xfrm>
            <a:off x="809625" y="1552575"/>
            <a:ext cx="68580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Subtypes (Bristol Stool Scale)</a:t>
            </a:r>
            <a:endParaRPr lang="en-US" sz="1500" dirty="0"/>
          </a:p>
        </p:txBody>
      </p:sp>
      <p:sp>
        <p:nvSpPr>
          <p:cNvPr id="30" name="SK-4-text-29"/>
          <p:cNvSpPr/>
          <p:nvPr/>
        </p:nvSpPr>
        <p:spPr>
          <a:xfrm>
            <a:off x="733425" y="2190750"/>
            <a:ext cx="31089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D63031"/>
                </a:solidFill>
              </a:rPr>
              <a:t>IBS-D (Diarrhoea)</a:t>
            </a:r>
            <a:endParaRPr lang="en-US" sz="1200" dirty="0"/>
          </a:p>
        </p:txBody>
      </p:sp>
      <p:sp>
        <p:nvSpPr>
          <p:cNvPr id="31" name="SK-4-text-30"/>
          <p:cNvSpPr/>
          <p:nvPr/>
        </p:nvSpPr>
        <p:spPr>
          <a:xfrm>
            <a:off x="733425" y="2495550"/>
            <a:ext cx="2059335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636E72"/>
                </a:solidFill>
              </a:rPr>
              <a:t>&gt;3 BMs/day, loose/watery, urgency predominant.</a:t>
            </a:r>
            <a:endParaRPr lang="en-US" sz="1050" dirty="0"/>
          </a:p>
        </p:txBody>
      </p:sp>
      <p:sp>
        <p:nvSpPr>
          <p:cNvPr id="32" name="SK-4-text-31"/>
          <p:cNvSpPr/>
          <p:nvPr/>
        </p:nvSpPr>
        <p:spPr>
          <a:xfrm>
            <a:off x="3352800" y="2190750"/>
            <a:ext cx="36576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E67E22"/>
                </a:solidFill>
              </a:rPr>
              <a:t>IBS-C (Constipation)</a:t>
            </a:r>
            <a:endParaRPr lang="en-US" sz="1200" dirty="0"/>
          </a:p>
        </p:txBody>
      </p:sp>
      <p:sp>
        <p:nvSpPr>
          <p:cNvPr id="33" name="SK-4-text-32"/>
          <p:cNvSpPr/>
          <p:nvPr/>
        </p:nvSpPr>
        <p:spPr>
          <a:xfrm>
            <a:off x="3352800" y="2495550"/>
            <a:ext cx="2106216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636E72"/>
                </a:solidFill>
              </a:rPr>
              <a:t>&lt;3 BMs/week, hard/lumpy, straining predominant.</a:t>
            </a:r>
            <a:endParaRPr lang="en-US" sz="1050" dirty="0"/>
          </a:p>
        </p:txBody>
      </p:sp>
      <p:sp>
        <p:nvSpPr>
          <p:cNvPr id="34" name="SK-4-text-33"/>
          <p:cNvSpPr/>
          <p:nvPr/>
        </p:nvSpPr>
        <p:spPr>
          <a:xfrm>
            <a:off x="733425" y="3295650"/>
            <a:ext cx="237744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984E3"/>
                </a:solidFill>
              </a:rPr>
              <a:t>IBS-M (Mixed)</a:t>
            </a:r>
            <a:endParaRPr lang="en-US" sz="1200" dirty="0"/>
          </a:p>
        </p:txBody>
      </p:sp>
      <p:sp>
        <p:nvSpPr>
          <p:cNvPr id="35" name="SK-4-text-34"/>
          <p:cNvSpPr/>
          <p:nvPr/>
        </p:nvSpPr>
        <p:spPr>
          <a:xfrm>
            <a:off x="733425" y="3600450"/>
            <a:ext cx="2246263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636E72"/>
                </a:solidFill>
              </a:rPr>
              <a:t>Alternating constipation and diarrhoea symptoms.</a:t>
            </a:r>
            <a:endParaRPr lang="en-US" sz="1050" dirty="0"/>
          </a:p>
        </p:txBody>
      </p:sp>
      <p:sp>
        <p:nvSpPr>
          <p:cNvPr id="36" name="SK-4-text-35"/>
          <p:cNvSpPr/>
          <p:nvPr/>
        </p:nvSpPr>
        <p:spPr>
          <a:xfrm>
            <a:off x="3352800" y="3295650"/>
            <a:ext cx="36576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636E72"/>
                </a:solidFill>
              </a:rPr>
              <a:t>IBS-U (Unclassified)</a:t>
            </a:r>
            <a:endParaRPr lang="en-US" sz="1200" dirty="0"/>
          </a:p>
        </p:txBody>
      </p:sp>
      <p:sp>
        <p:nvSpPr>
          <p:cNvPr id="37" name="SK-4-text-36"/>
          <p:cNvSpPr/>
          <p:nvPr/>
        </p:nvSpPr>
        <p:spPr>
          <a:xfrm>
            <a:off x="3352800" y="3600450"/>
            <a:ext cx="2171402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636E72"/>
                </a:solidFill>
              </a:rPr>
              <a:t>Symptoms do not meet criteria for D, C, or M.</a:t>
            </a:r>
            <a:endParaRPr lang="en-US" sz="1050" dirty="0"/>
          </a:p>
        </p:txBody>
      </p:sp>
      <p:sp>
        <p:nvSpPr>
          <p:cNvPr id="38" name="SK-4-text-37"/>
          <p:cNvSpPr/>
          <p:nvPr/>
        </p:nvSpPr>
        <p:spPr>
          <a:xfrm>
            <a:off x="1052513" y="4333875"/>
            <a:ext cx="4714875" cy="628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2D3436"/>
                </a:solidFill>
              </a:rPr>
              <a:t> Classification is based on the predominant stool pattern on days with abnormal bowel movements.</a:t>
            </a:r>
            <a:endParaRPr lang="en-US" sz="1050" dirty="0"/>
          </a:p>
        </p:txBody>
      </p:sp>
      <p:sp>
        <p:nvSpPr>
          <p:cNvPr id="39" name="SK-4-text-38"/>
          <p:cNvSpPr/>
          <p:nvPr/>
        </p:nvSpPr>
        <p:spPr>
          <a:xfrm>
            <a:off x="6667500" y="1552575"/>
            <a:ext cx="43434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Supporting Symptoms</a:t>
            </a:r>
            <a:endParaRPr lang="en-US" sz="1500" dirty="0"/>
          </a:p>
        </p:txBody>
      </p:sp>
      <p:sp>
        <p:nvSpPr>
          <p:cNvPr id="40" name="SK-4-text-39"/>
          <p:cNvSpPr/>
          <p:nvPr/>
        </p:nvSpPr>
        <p:spPr>
          <a:xfrm>
            <a:off x="6886575" y="2076450"/>
            <a:ext cx="46863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E67E22"/>
                </a:solidFill>
              </a:rPr>
              <a:t>Incomplete Evacuation:</a:t>
            </a:r>
            <a:r>
              <a:rPr lang="en-US" sz="1275" dirty="0">
                <a:solidFill>
                  <a:srgbClr val="2D3436"/>
                </a:solidFill>
              </a:rPr>
              <a:t> Feeling of persistent rectal fullness after stool passage.</a:t>
            </a:r>
            <a:endParaRPr lang="en-US" sz="1275" dirty="0"/>
          </a:p>
        </p:txBody>
      </p:sp>
      <p:sp>
        <p:nvSpPr>
          <p:cNvPr id="41" name="SK-4-text-40"/>
          <p:cNvSpPr/>
          <p:nvPr/>
        </p:nvSpPr>
        <p:spPr>
          <a:xfrm>
            <a:off x="6886575" y="2705100"/>
            <a:ext cx="46863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E67E22"/>
                </a:solidFill>
              </a:rPr>
              <a:t>Mucus per Rectum:</a:t>
            </a:r>
            <a:r>
              <a:rPr lang="en-US" sz="1275" dirty="0">
                <a:solidFill>
                  <a:srgbClr val="2D3436"/>
                </a:solidFill>
              </a:rPr>
              <a:t> Passage of clear or white mucus, especially with straining.</a:t>
            </a:r>
            <a:endParaRPr lang="en-US" sz="1275" dirty="0"/>
          </a:p>
        </p:txBody>
      </p:sp>
      <p:sp>
        <p:nvSpPr>
          <p:cNvPr id="42" name="SK-4-text-41"/>
          <p:cNvSpPr/>
          <p:nvPr/>
        </p:nvSpPr>
        <p:spPr>
          <a:xfrm>
            <a:off x="6886575" y="3333750"/>
            <a:ext cx="46863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E67E22"/>
                </a:solidFill>
              </a:rPr>
              <a:t>Abdominal Distension:</a:t>
            </a:r>
            <a:r>
              <a:rPr lang="en-US" sz="1275" dirty="0">
                <a:solidFill>
                  <a:srgbClr val="2D3436"/>
                </a:solidFill>
              </a:rPr>
              <a:t> Visible bloating or feeling of excessive gas/fullness.</a:t>
            </a:r>
            <a:endParaRPr lang="en-US" sz="1275" dirty="0"/>
          </a:p>
        </p:txBody>
      </p:sp>
      <p:sp>
        <p:nvSpPr>
          <p:cNvPr id="43" name="SK-4-text-42"/>
          <p:cNvSpPr/>
          <p:nvPr/>
        </p:nvSpPr>
        <p:spPr>
          <a:xfrm>
            <a:off x="6886575" y="3962400"/>
            <a:ext cx="46863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E67E22"/>
                </a:solidFill>
              </a:rPr>
              <a:t>Symptom Modulation:</a:t>
            </a:r>
            <a:r>
              <a:rPr lang="en-US" sz="1275" dirty="0">
                <a:solidFill>
                  <a:srgbClr val="2D3436"/>
                </a:solidFill>
              </a:rPr>
              <a:t> Relief or worsening of pain/discomfort after defaecation.</a:t>
            </a:r>
            <a:endParaRPr lang="en-US" sz="1275" dirty="0"/>
          </a:p>
        </p:txBody>
      </p:sp>
      <p:sp>
        <p:nvSpPr>
          <p:cNvPr id="44" name="SK-4-text-43"/>
          <p:cNvSpPr/>
          <p:nvPr/>
        </p:nvSpPr>
        <p:spPr>
          <a:xfrm>
            <a:off x="6667500" y="4686300"/>
            <a:ext cx="4714875" cy="628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i="1" dirty="0">
                <a:solidFill>
                  <a:srgbClr val="2D3436"/>
                </a:solidFill>
              </a:rPr>
              <a:t>Clinician Note:</a:t>
            </a:r>
            <a:r>
              <a:rPr lang="en-US" sz="1050" i="1" dirty="0">
                <a:solidFill>
                  <a:srgbClr val="2D3436"/>
                </a:solidFill>
              </a:rPr>
              <a:t> These are not required for diagnosis but significantly increase clinical suspicion of IBS.</a:t>
            </a:r>
            <a:endParaRPr lang="en-US" sz="10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430000" cy="533400"/>
          </a:xfrm>
          <a:prstGeom prst="rect">
            <a:avLst/>
          </a:prstGeom>
        </p:spPr>
      </p:pic>
      <p:pic>
        <p:nvPicPr>
          <p:cNvPr id="4" name="SK-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723900"/>
            <a:ext cx="11430000" cy="352425"/>
          </a:xfrm>
          <a:prstGeom prst="rect">
            <a:avLst/>
          </a:prstGeom>
        </p:spPr>
      </p:pic>
      <p:pic>
        <p:nvPicPr>
          <p:cNvPr id="5" name="SK-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652588"/>
            <a:ext cx="5572125" cy="3588395"/>
          </a:xfrm>
          <a:prstGeom prst="rect">
            <a:avLst/>
          </a:prstGeom>
        </p:spPr>
      </p:pic>
      <p:pic>
        <p:nvPicPr>
          <p:cNvPr id="6" name="SK-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125" y="1938337"/>
            <a:ext cx="238125" cy="190500"/>
          </a:xfrm>
          <a:prstGeom prst="rect">
            <a:avLst/>
          </a:prstGeom>
        </p:spPr>
      </p:pic>
      <p:pic>
        <p:nvPicPr>
          <p:cNvPr id="7" name="SK-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125" y="2345680"/>
            <a:ext cx="190500" cy="152400"/>
          </a:xfrm>
          <a:prstGeom prst="rect">
            <a:avLst/>
          </a:prstGeom>
        </p:spPr>
      </p:pic>
      <p:pic>
        <p:nvPicPr>
          <p:cNvPr id="8" name="SK-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125" y="2673251"/>
            <a:ext cx="190500" cy="152400"/>
          </a:xfrm>
          <a:prstGeom prst="rect">
            <a:avLst/>
          </a:prstGeom>
        </p:spPr>
      </p:pic>
      <p:pic>
        <p:nvPicPr>
          <p:cNvPr id="9" name="SK-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9125" y="3000821"/>
            <a:ext cx="190500" cy="152400"/>
          </a:xfrm>
          <a:prstGeom prst="rect">
            <a:avLst/>
          </a:prstGeom>
        </p:spPr>
      </p:pic>
      <p:pic>
        <p:nvPicPr>
          <p:cNvPr id="10" name="SK-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9125" y="3610570"/>
            <a:ext cx="5095875" cy="590550"/>
          </a:xfrm>
          <a:prstGeom prst="rect">
            <a:avLst/>
          </a:prstGeom>
        </p:spPr>
      </p:pic>
      <p:pic>
        <p:nvPicPr>
          <p:cNvPr id="11" name="SK-5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38875" y="1652588"/>
            <a:ext cx="5572125" cy="2043708"/>
          </a:xfrm>
          <a:prstGeom prst="rect">
            <a:avLst/>
          </a:prstGeom>
        </p:spPr>
      </p:pic>
      <p:pic>
        <p:nvPicPr>
          <p:cNvPr id="12" name="SK-5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29375" y="1891159"/>
            <a:ext cx="214313" cy="175320"/>
          </a:xfrm>
          <a:prstGeom prst="rect">
            <a:avLst/>
          </a:prstGeom>
        </p:spPr>
      </p:pic>
      <p:pic>
        <p:nvPicPr>
          <p:cNvPr id="13" name="SK-5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38875" y="3886795"/>
            <a:ext cx="5572125" cy="1354187"/>
          </a:xfrm>
          <a:prstGeom prst="rect">
            <a:avLst/>
          </a:prstGeom>
        </p:spPr>
      </p:pic>
      <p:pic>
        <p:nvPicPr>
          <p:cNvPr id="14" name="SK-5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29375" y="4125367"/>
            <a:ext cx="214313" cy="175320"/>
          </a:xfrm>
          <a:prstGeom prst="rect">
            <a:avLst/>
          </a:prstGeom>
        </p:spPr>
      </p:pic>
      <p:sp>
        <p:nvSpPr>
          <p:cNvPr id="15" name="SK-5-text-14"/>
          <p:cNvSpPr/>
          <p:nvPr/>
        </p:nvSpPr>
        <p:spPr>
          <a:xfrm>
            <a:off x="571500" y="285750"/>
            <a:ext cx="110490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FFFFFF"/>
                </a:solidFill>
              </a:rPr>
              <a:t>IBS IN GENERAL PRACTICE</a:t>
            </a:r>
            <a:endParaRPr lang="en-US" sz="1800" dirty="0"/>
          </a:p>
        </p:txBody>
      </p:sp>
      <p:sp>
        <p:nvSpPr>
          <p:cNvPr id="16" name="SK-5-text-15"/>
          <p:cNvSpPr/>
          <p:nvPr/>
        </p:nvSpPr>
        <p:spPr>
          <a:xfrm>
            <a:off x="571500" y="771525"/>
            <a:ext cx="110490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2D3436"/>
                </a:solidFill>
              </a:rPr>
              <a:t>Recommended Investigations</a:t>
            </a:r>
            <a:endParaRPr lang="en-US" sz="1350" dirty="0"/>
          </a:p>
        </p:txBody>
      </p:sp>
      <p:sp>
        <p:nvSpPr>
          <p:cNvPr id="17" name="SK-5-text-16"/>
          <p:cNvSpPr/>
          <p:nvPr/>
        </p:nvSpPr>
        <p:spPr>
          <a:xfrm>
            <a:off x="381000" y="1219200"/>
            <a:ext cx="11811000" cy="4333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636E72"/>
                </a:solidFill>
              </a:rPr>
              <a:t>IBS is a </a:t>
            </a:r>
            <a:r>
              <a:rPr lang="en-US" sz="1275" b="1" dirty="0">
                <a:solidFill>
                  <a:srgbClr val="636E72"/>
                </a:solidFill>
              </a:rPr>
              <a:t>positive clinical diagnosis</a:t>
            </a:r>
            <a:r>
              <a:rPr lang="en-US" sz="1275" dirty="0">
                <a:solidFill>
                  <a:srgbClr val="636E72"/>
                </a:solidFill>
              </a:rPr>
              <a:t> — not a diagnosis of exclusion. Extensive investigation is not routinely needed unless red flags are present.</a:t>
            </a:r>
            <a:endParaRPr lang="en-US" sz="1275" dirty="0"/>
          </a:p>
        </p:txBody>
      </p:sp>
      <p:sp>
        <p:nvSpPr>
          <p:cNvPr id="18" name="SK-5-text-17"/>
          <p:cNvSpPr/>
          <p:nvPr/>
        </p:nvSpPr>
        <p:spPr>
          <a:xfrm>
            <a:off x="952500" y="1890713"/>
            <a:ext cx="57150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E67E22"/>
                </a:solidFill>
              </a:rPr>
              <a:t>Recommended Minimum Panel</a:t>
            </a:r>
            <a:endParaRPr lang="en-US" sz="1500" dirty="0"/>
          </a:p>
        </p:txBody>
      </p:sp>
      <p:sp>
        <p:nvSpPr>
          <p:cNvPr id="19" name="SK-5-text-18"/>
          <p:cNvSpPr/>
          <p:nvPr/>
        </p:nvSpPr>
        <p:spPr>
          <a:xfrm>
            <a:off x="852041" y="2319338"/>
            <a:ext cx="100584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 </a:t>
            </a:r>
            <a:r>
              <a:rPr lang="en-US" sz="1200" b="1" dirty="0">
                <a:solidFill>
                  <a:srgbClr val="2D3436"/>
                </a:solidFill>
              </a:rPr>
              <a:t>Full Blood Count (FBC):</a:t>
            </a:r>
            <a:r>
              <a:rPr lang="en-US" sz="1200" dirty="0">
                <a:solidFill>
                  <a:srgbClr val="2D3436"/>
                </a:solidFill>
              </a:rPr>
              <a:t> Exclude anaemia and infection.</a:t>
            </a:r>
            <a:endParaRPr lang="en-US" sz="1200" dirty="0"/>
          </a:p>
        </p:txBody>
      </p:sp>
      <p:sp>
        <p:nvSpPr>
          <p:cNvPr id="20" name="SK-5-text-19"/>
          <p:cNvSpPr/>
          <p:nvPr/>
        </p:nvSpPr>
        <p:spPr>
          <a:xfrm>
            <a:off x="852041" y="2646908"/>
            <a:ext cx="1078992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 </a:t>
            </a:r>
            <a:r>
              <a:rPr lang="en-US" sz="1200" b="1" dirty="0">
                <a:solidFill>
                  <a:srgbClr val="2D3436"/>
                </a:solidFill>
              </a:rPr>
              <a:t>CRP or ESR:</a:t>
            </a:r>
            <a:r>
              <a:rPr lang="en-US" sz="1200" dirty="0">
                <a:solidFill>
                  <a:srgbClr val="2D3436"/>
                </a:solidFill>
              </a:rPr>
              <a:t> Screen for systemic inflammation or infection.</a:t>
            </a:r>
            <a:endParaRPr lang="en-US" sz="1200" dirty="0"/>
          </a:p>
        </p:txBody>
      </p:sp>
      <p:sp>
        <p:nvSpPr>
          <p:cNvPr id="21" name="SK-5-text-20"/>
          <p:cNvSpPr/>
          <p:nvPr/>
        </p:nvSpPr>
        <p:spPr>
          <a:xfrm>
            <a:off x="852041" y="2974479"/>
            <a:ext cx="509587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 </a:t>
            </a:r>
            <a:r>
              <a:rPr lang="en-US" sz="1200" b="1" dirty="0">
                <a:solidFill>
                  <a:srgbClr val="2D3436"/>
                </a:solidFill>
              </a:rPr>
              <a:t>Coeliac Serology (tTG IgA):</a:t>
            </a:r>
            <a:r>
              <a:rPr lang="en-US" sz="1200" dirty="0">
                <a:solidFill>
                  <a:srgbClr val="2D3436"/>
                </a:solidFill>
              </a:rPr>
              <a:t> Mandatory for ALL patients at diagnosis (NICE CG61).</a:t>
            </a:r>
            <a:endParaRPr lang="en-US" sz="1200" dirty="0"/>
          </a:p>
        </p:txBody>
      </p:sp>
      <p:sp>
        <p:nvSpPr>
          <p:cNvPr id="22" name="SK-5-text-21"/>
          <p:cNvSpPr/>
          <p:nvPr/>
        </p:nvSpPr>
        <p:spPr>
          <a:xfrm>
            <a:off x="762000" y="3610570"/>
            <a:ext cx="4810125" cy="590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D3436"/>
                </a:solidFill>
              </a:rPr>
              <a:t>Note:</a:t>
            </a:r>
            <a:r>
              <a:rPr lang="en-US" sz="1050" dirty="0">
                <a:solidFill>
                  <a:srgbClr val="2D3436"/>
                </a:solidFill>
              </a:rPr>
              <a:t> Ensure the patient is eating gluten for at least 6 weeks prior to coeliac testing for accurate results.</a:t>
            </a:r>
            <a:endParaRPr lang="en-US" sz="1050" dirty="0"/>
          </a:p>
        </p:txBody>
      </p:sp>
      <p:sp>
        <p:nvSpPr>
          <p:cNvPr id="23" name="SK-5-text-22"/>
          <p:cNvSpPr/>
          <p:nvPr/>
        </p:nvSpPr>
        <p:spPr>
          <a:xfrm>
            <a:off x="6643688" y="1843088"/>
            <a:ext cx="53492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D63031"/>
                </a:solidFill>
              </a:rPr>
              <a:t> NOT Routinely Recommended</a:t>
            </a:r>
            <a:endParaRPr lang="en-US" sz="1350" dirty="0"/>
          </a:p>
        </p:txBody>
      </p:sp>
      <p:sp>
        <p:nvSpPr>
          <p:cNvPr id="24" name="SK-5-text-23"/>
          <p:cNvSpPr/>
          <p:nvPr/>
        </p:nvSpPr>
        <p:spPr>
          <a:xfrm>
            <a:off x="6429375" y="2195513"/>
            <a:ext cx="576262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Colonoscopy or Barium studies (unless red flags).</a:t>
            </a:r>
            <a:endParaRPr lang="en-US" sz="1200" dirty="0"/>
          </a:p>
        </p:txBody>
      </p:sp>
      <p:sp>
        <p:nvSpPr>
          <p:cNvPr id="25" name="SK-5-text-24"/>
          <p:cNvSpPr/>
          <p:nvPr/>
        </p:nvSpPr>
        <p:spPr>
          <a:xfrm>
            <a:off x="6429375" y="2523083"/>
            <a:ext cx="576262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Stool cultures (unless travel history/acute onset).</a:t>
            </a:r>
            <a:endParaRPr lang="en-US" sz="1200" dirty="0"/>
          </a:p>
        </p:txBody>
      </p:sp>
      <p:sp>
        <p:nvSpPr>
          <p:cNvPr id="26" name="SK-5-text-25"/>
          <p:cNvSpPr/>
          <p:nvPr/>
        </p:nvSpPr>
        <p:spPr>
          <a:xfrm>
            <a:off x="6429375" y="2850654"/>
            <a:ext cx="576262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Faecal calprotectin (only to differentiate IBD).</a:t>
            </a:r>
            <a:endParaRPr lang="en-US" sz="1200" dirty="0"/>
          </a:p>
        </p:txBody>
      </p:sp>
      <p:sp>
        <p:nvSpPr>
          <p:cNvPr id="27" name="SK-5-text-26"/>
          <p:cNvSpPr/>
          <p:nvPr/>
        </p:nvSpPr>
        <p:spPr>
          <a:xfrm>
            <a:off x="6429375" y="3178225"/>
            <a:ext cx="576262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FIT testing (only if criteria for CRC screening met).</a:t>
            </a:r>
            <a:endParaRPr lang="en-US" sz="1200" dirty="0"/>
          </a:p>
        </p:txBody>
      </p:sp>
      <p:sp>
        <p:nvSpPr>
          <p:cNvPr id="28" name="SK-5-text-27"/>
          <p:cNvSpPr/>
          <p:nvPr/>
        </p:nvSpPr>
        <p:spPr>
          <a:xfrm>
            <a:off x="6643688" y="4077295"/>
            <a:ext cx="51911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FFFF"/>
                </a:solidFill>
              </a:rPr>
              <a:t> Clinical Pearl</a:t>
            </a:r>
            <a:endParaRPr lang="en-US" sz="1350" dirty="0"/>
          </a:p>
        </p:txBody>
      </p:sp>
      <p:sp>
        <p:nvSpPr>
          <p:cNvPr id="29" name="SK-5-text-28"/>
          <p:cNvSpPr/>
          <p:nvPr/>
        </p:nvSpPr>
        <p:spPr>
          <a:xfrm>
            <a:off x="6429375" y="4410670"/>
            <a:ext cx="5191125" cy="6398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FFFFFF"/>
                </a:solidFill>
              </a:rPr>
              <a:t>Avoid over-investigation. Excessive testing increases patient anxiety and healthcare costs without improving diagnostic accuracy for functional disorders.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6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6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430000" cy="533400"/>
          </a:xfrm>
          <a:prstGeom prst="rect">
            <a:avLst/>
          </a:prstGeom>
        </p:spPr>
      </p:pic>
      <p:pic>
        <p:nvPicPr>
          <p:cNvPr id="5" name="SK-6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723900"/>
            <a:ext cx="11430000" cy="352425"/>
          </a:xfrm>
          <a:prstGeom prst="rect">
            <a:avLst/>
          </a:prstGeom>
        </p:spPr>
      </p:pic>
      <p:pic>
        <p:nvPicPr>
          <p:cNvPr id="6" name="SK-6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219200"/>
            <a:ext cx="5572125" cy="2290763"/>
          </a:xfrm>
          <a:prstGeom prst="rect">
            <a:avLst/>
          </a:prstGeom>
        </p:spPr>
      </p:pic>
      <p:pic>
        <p:nvPicPr>
          <p:cNvPr id="7" name="SK-6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3406" y="1476226"/>
            <a:ext cx="261937" cy="213420"/>
          </a:xfrm>
          <a:prstGeom prst="rect">
            <a:avLst/>
          </a:prstGeom>
        </p:spPr>
      </p:pic>
      <p:pic>
        <p:nvPicPr>
          <p:cNvPr id="8" name="SK-6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1905000"/>
            <a:ext cx="119063" cy="99120"/>
          </a:xfrm>
          <a:prstGeom prst="rect">
            <a:avLst/>
          </a:prstGeom>
        </p:spPr>
      </p:pic>
      <p:pic>
        <p:nvPicPr>
          <p:cNvPr id="9" name="SK-6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2213521"/>
            <a:ext cx="119063" cy="99120"/>
          </a:xfrm>
          <a:prstGeom prst="rect">
            <a:avLst/>
          </a:prstGeom>
        </p:spPr>
      </p:pic>
      <p:pic>
        <p:nvPicPr>
          <p:cNvPr id="10" name="SK-6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2522041"/>
            <a:ext cx="119063" cy="99120"/>
          </a:xfrm>
          <a:prstGeom prst="rect">
            <a:avLst/>
          </a:prstGeom>
        </p:spPr>
      </p:pic>
      <p:pic>
        <p:nvPicPr>
          <p:cNvPr id="11" name="SK-6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1000" y="3700463"/>
            <a:ext cx="5572125" cy="2290763"/>
          </a:xfrm>
          <a:prstGeom prst="rect">
            <a:avLst/>
          </a:prstGeom>
        </p:spPr>
      </p:pic>
      <p:pic>
        <p:nvPicPr>
          <p:cNvPr id="12" name="SK-6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83406" y="3957489"/>
            <a:ext cx="261937" cy="213420"/>
          </a:xfrm>
          <a:prstGeom prst="rect">
            <a:avLst/>
          </a:prstGeom>
        </p:spPr>
      </p:pic>
      <p:pic>
        <p:nvPicPr>
          <p:cNvPr id="13" name="SK-6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1500" y="4386263"/>
            <a:ext cx="119063" cy="119063"/>
          </a:xfrm>
          <a:prstGeom prst="rect">
            <a:avLst/>
          </a:prstGeom>
        </p:spPr>
      </p:pic>
      <p:pic>
        <p:nvPicPr>
          <p:cNvPr id="14" name="SK-6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38875" y="1219200"/>
            <a:ext cx="5572125" cy="2290763"/>
          </a:xfrm>
          <a:prstGeom prst="rect">
            <a:avLst/>
          </a:prstGeom>
        </p:spPr>
      </p:pic>
      <p:pic>
        <p:nvPicPr>
          <p:cNvPr id="15" name="SK-6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41281" y="1476226"/>
            <a:ext cx="261937" cy="213420"/>
          </a:xfrm>
          <a:prstGeom prst="rect">
            <a:avLst/>
          </a:prstGeom>
        </p:spPr>
      </p:pic>
      <p:pic>
        <p:nvPicPr>
          <p:cNvPr id="16" name="SK-6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29375" y="1905000"/>
            <a:ext cx="119063" cy="108198"/>
          </a:xfrm>
          <a:prstGeom prst="rect">
            <a:avLst/>
          </a:prstGeom>
        </p:spPr>
      </p:pic>
      <p:pic>
        <p:nvPicPr>
          <p:cNvPr id="17" name="SK-6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29375" y="2426791"/>
            <a:ext cx="119063" cy="99120"/>
          </a:xfrm>
          <a:prstGeom prst="rect">
            <a:avLst/>
          </a:prstGeom>
        </p:spPr>
      </p:pic>
      <p:pic>
        <p:nvPicPr>
          <p:cNvPr id="18" name="SK-6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238875" y="3700463"/>
            <a:ext cx="5572125" cy="2290763"/>
          </a:xfrm>
          <a:prstGeom prst="rect">
            <a:avLst/>
          </a:prstGeom>
        </p:spPr>
      </p:pic>
      <p:pic>
        <p:nvPicPr>
          <p:cNvPr id="19" name="SK-6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41281" y="3957489"/>
            <a:ext cx="261937" cy="213420"/>
          </a:xfrm>
          <a:prstGeom prst="rect">
            <a:avLst/>
          </a:prstGeom>
        </p:spPr>
      </p:pic>
      <p:pic>
        <p:nvPicPr>
          <p:cNvPr id="20" name="SK-6-img-1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29375" y="4386263"/>
            <a:ext cx="119063" cy="99120"/>
          </a:xfrm>
          <a:prstGeom prst="rect">
            <a:avLst/>
          </a:prstGeom>
        </p:spPr>
      </p:pic>
      <p:pic>
        <p:nvPicPr>
          <p:cNvPr id="21" name="SK-6-img-2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29375" y="4694783"/>
            <a:ext cx="119063" cy="99120"/>
          </a:xfrm>
          <a:prstGeom prst="rect">
            <a:avLst/>
          </a:prstGeom>
        </p:spPr>
      </p:pic>
      <p:pic>
        <p:nvPicPr>
          <p:cNvPr id="22" name="SK-6-img-21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29375" y="5003304"/>
            <a:ext cx="119063" cy="99120"/>
          </a:xfrm>
          <a:prstGeom prst="rect">
            <a:avLst/>
          </a:prstGeom>
        </p:spPr>
      </p:pic>
      <p:pic>
        <p:nvPicPr>
          <p:cNvPr id="23" name="SK-6-img-22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81000" y="6276975"/>
            <a:ext cx="11430000" cy="390525"/>
          </a:xfrm>
          <a:prstGeom prst="rect">
            <a:avLst/>
          </a:prstGeom>
        </p:spPr>
      </p:pic>
      <p:pic>
        <p:nvPicPr>
          <p:cNvPr id="24" name="SK-6-img-23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23875" y="6403628"/>
            <a:ext cx="166688" cy="137220"/>
          </a:xfrm>
          <a:prstGeom prst="rect">
            <a:avLst/>
          </a:prstGeom>
        </p:spPr>
      </p:pic>
      <p:sp>
        <p:nvSpPr>
          <p:cNvPr id="25" name="SK-6-text-24"/>
          <p:cNvSpPr/>
          <p:nvPr/>
        </p:nvSpPr>
        <p:spPr>
          <a:xfrm>
            <a:off x="571500" y="285750"/>
            <a:ext cx="110490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FFFFFF"/>
                </a:solidFill>
              </a:rPr>
              <a:t>IBS IN GENERAL PRACTICE</a:t>
            </a:r>
            <a:endParaRPr lang="en-US" sz="1800" dirty="0"/>
          </a:p>
        </p:txBody>
      </p:sp>
      <p:sp>
        <p:nvSpPr>
          <p:cNvPr id="26" name="SK-6-text-25"/>
          <p:cNvSpPr/>
          <p:nvPr/>
        </p:nvSpPr>
        <p:spPr>
          <a:xfrm>
            <a:off x="571500" y="771525"/>
            <a:ext cx="116205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2D3436"/>
                </a:solidFill>
              </a:rPr>
              <a:t>Section 5: Differential Diagnosis — What else could it be?</a:t>
            </a:r>
            <a:endParaRPr lang="en-US" sz="1350" dirty="0"/>
          </a:p>
        </p:txBody>
      </p:sp>
      <p:sp>
        <p:nvSpPr>
          <p:cNvPr id="27" name="SK-6-text-26"/>
          <p:cNvSpPr/>
          <p:nvPr/>
        </p:nvSpPr>
        <p:spPr>
          <a:xfrm>
            <a:off x="971550" y="1431131"/>
            <a:ext cx="5429250" cy="2714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38"/>
              </a:lnSpc>
              <a:buNone/>
            </a:pPr>
            <a:r>
              <a:rPr lang="en-US" sz="1425" b="1" dirty="0">
                <a:solidFill>
                  <a:srgbClr val="2D3436"/>
                </a:solidFill>
              </a:rPr>
              <a:t>Inflammatory &amp; Autoimmune</a:t>
            </a:r>
            <a:endParaRPr lang="en-US" sz="1425" dirty="0"/>
          </a:p>
        </p:txBody>
      </p:sp>
      <p:sp>
        <p:nvSpPr>
          <p:cNvPr id="28" name="SK-6-text-27"/>
          <p:cNvSpPr/>
          <p:nvPr/>
        </p:nvSpPr>
        <p:spPr>
          <a:xfrm>
            <a:off x="785813" y="1866900"/>
            <a:ext cx="786384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IBD:</a:t>
            </a:r>
            <a:r>
              <a:rPr lang="en-US" sz="1200" dirty="0">
                <a:solidFill>
                  <a:srgbClr val="2D3436"/>
                </a:solidFill>
              </a:rPr>
              <a:t> Crohn’s disease or Ulcerative Colitis.</a:t>
            </a:r>
            <a:endParaRPr lang="en-US" sz="1200" dirty="0"/>
          </a:p>
        </p:txBody>
      </p:sp>
      <p:sp>
        <p:nvSpPr>
          <p:cNvPr id="29" name="SK-6-text-28"/>
          <p:cNvSpPr/>
          <p:nvPr/>
        </p:nvSpPr>
        <p:spPr>
          <a:xfrm>
            <a:off x="785813" y="2175421"/>
            <a:ext cx="896112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Coeliac Disease:</a:t>
            </a:r>
            <a:r>
              <a:rPr lang="en-US" sz="1200" dirty="0">
                <a:solidFill>
                  <a:srgbClr val="2D3436"/>
                </a:solidFill>
              </a:rPr>
              <a:t> Mandatory rule-out with tTG IgA.</a:t>
            </a:r>
            <a:endParaRPr lang="en-US" sz="1200" dirty="0"/>
          </a:p>
        </p:txBody>
      </p:sp>
      <p:sp>
        <p:nvSpPr>
          <p:cNvPr id="30" name="SK-6-text-29"/>
          <p:cNvSpPr/>
          <p:nvPr/>
        </p:nvSpPr>
        <p:spPr>
          <a:xfrm>
            <a:off x="785813" y="2483941"/>
            <a:ext cx="1024128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Microscopic Colitis:</a:t>
            </a:r>
            <a:r>
              <a:rPr lang="en-US" sz="1200" dirty="0">
                <a:solidFill>
                  <a:srgbClr val="2D3436"/>
                </a:solidFill>
              </a:rPr>
              <a:t> Watery diarrhoea in older patients.</a:t>
            </a:r>
            <a:endParaRPr lang="en-US" sz="1200" dirty="0"/>
          </a:p>
        </p:txBody>
      </p:sp>
      <p:sp>
        <p:nvSpPr>
          <p:cNvPr id="31" name="SK-6-text-30"/>
          <p:cNvSpPr/>
          <p:nvPr/>
        </p:nvSpPr>
        <p:spPr>
          <a:xfrm>
            <a:off x="971550" y="3912394"/>
            <a:ext cx="4126230" cy="2714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38"/>
              </a:lnSpc>
              <a:buNone/>
            </a:pPr>
            <a:r>
              <a:rPr lang="en-US" sz="1425" b="1" dirty="0">
                <a:solidFill>
                  <a:srgbClr val="2D3436"/>
                </a:solidFill>
              </a:rPr>
              <a:t>Malignancy Concerns</a:t>
            </a:r>
            <a:endParaRPr lang="en-US" sz="1425" dirty="0"/>
          </a:p>
        </p:txBody>
      </p:sp>
      <p:sp>
        <p:nvSpPr>
          <p:cNvPr id="32" name="SK-6-text-31"/>
          <p:cNvSpPr/>
          <p:nvPr/>
        </p:nvSpPr>
        <p:spPr>
          <a:xfrm>
            <a:off x="785813" y="4348163"/>
            <a:ext cx="4976813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Colorectal Cancer:</a:t>
            </a:r>
            <a:r>
              <a:rPr lang="en-US" sz="1200" dirty="0">
                <a:solidFill>
                  <a:srgbClr val="2D3436"/>
                </a:solidFill>
              </a:rPr>
              <a:t> Consider FIT/Colonoscopy if rectal bleeding, weight loss, or age &gt;50.</a:t>
            </a:r>
            <a:endParaRPr lang="en-US" sz="1200" dirty="0"/>
          </a:p>
        </p:txBody>
      </p:sp>
      <p:sp>
        <p:nvSpPr>
          <p:cNvPr id="33" name="SK-6-text-32"/>
          <p:cNvSpPr/>
          <p:nvPr/>
        </p:nvSpPr>
        <p:spPr>
          <a:xfrm>
            <a:off x="6829425" y="1431131"/>
            <a:ext cx="5362575" cy="2714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38"/>
              </a:lnSpc>
              <a:buNone/>
            </a:pPr>
            <a:r>
              <a:rPr lang="en-US" sz="1425" b="1" dirty="0">
                <a:solidFill>
                  <a:srgbClr val="2D3436"/>
                </a:solidFill>
              </a:rPr>
              <a:t>Gynaecological &amp; Systemic</a:t>
            </a:r>
            <a:endParaRPr lang="en-US" sz="1425" dirty="0"/>
          </a:p>
        </p:txBody>
      </p:sp>
      <p:sp>
        <p:nvSpPr>
          <p:cNvPr id="34" name="SK-6-text-33"/>
          <p:cNvSpPr/>
          <p:nvPr/>
        </p:nvSpPr>
        <p:spPr>
          <a:xfrm>
            <a:off x="6643688" y="1866900"/>
            <a:ext cx="4976813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Ovarian Cancer:</a:t>
            </a:r>
            <a:r>
              <a:rPr lang="en-US" sz="1200" dirty="0">
                <a:solidFill>
                  <a:srgbClr val="2D3436"/>
                </a:solidFill>
              </a:rPr>
              <a:t> Check CA125 in women ≥50 with new bloating/urinary symptoms.</a:t>
            </a:r>
            <a:endParaRPr lang="en-US" sz="1200" dirty="0"/>
          </a:p>
        </p:txBody>
      </p:sp>
      <p:sp>
        <p:nvSpPr>
          <p:cNvPr id="35" name="SK-6-text-34"/>
          <p:cNvSpPr/>
          <p:nvPr/>
        </p:nvSpPr>
        <p:spPr>
          <a:xfrm>
            <a:off x="6643688" y="2388691"/>
            <a:ext cx="5548313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Endometriosis:</a:t>
            </a:r>
            <a:r>
              <a:rPr lang="en-US" sz="1200" dirty="0">
                <a:solidFill>
                  <a:srgbClr val="2D3436"/>
                </a:solidFill>
              </a:rPr>
              <a:t> If symptoms are cyclical or involve dysmenorrhoea.</a:t>
            </a:r>
            <a:endParaRPr lang="en-US" sz="1200" dirty="0"/>
          </a:p>
        </p:txBody>
      </p:sp>
      <p:sp>
        <p:nvSpPr>
          <p:cNvPr id="36" name="SK-6-text-35"/>
          <p:cNvSpPr/>
          <p:nvPr/>
        </p:nvSpPr>
        <p:spPr>
          <a:xfrm>
            <a:off x="6829425" y="3912394"/>
            <a:ext cx="4126230" cy="2714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38"/>
              </a:lnSpc>
              <a:buNone/>
            </a:pPr>
            <a:r>
              <a:rPr lang="en-US" sz="1425" b="1" dirty="0">
                <a:solidFill>
                  <a:srgbClr val="2D3436"/>
                </a:solidFill>
              </a:rPr>
              <a:t>Systemic &amp; Other GI</a:t>
            </a:r>
            <a:endParaRPr lang="en-US" sz="1425" dirty="0"/>
          </a:p>
        </p:txBody>
      </p:sp>
      <p:sp>
        <p:nvSpPr>
          <p:cNvPr id="37" name="SK-6-text-36"/>
          <p:cNvSpPr/>
          <p:nvPr/>
        </p:nvSpPr>
        <p:spPr>
          <a:xfrm>
            <a:off x="6643688" y="4348163"/>
            <a:ext cx="5548313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Thyroid Disease:</a:t>
            </a:r>
            <a:r>
              <a:rPr lang="en-US" sz="1200" dirty="0">
                <a:solidFill>
                  <a:srgbClr val="2D3436"/>
                </a:solidFill>
              </a:rPr>
              <a:t> Hypo- (constipation) or Hyper- (diarrhoea).</a:t>
            </a:r>
            <a:endParaRPr lang="en-US" sz="1200" dirty="0"/>
          </a:p>
        </p:txBody>
      </p:sp>
      <p:sp>
        <p:nvSpPr>
          <p:cNvPr id="38" name="SK-6-text-37"/>
          <p:cNvSpPr/>
          <p:nvPr/>
        </p:nvSpPr>
        <p:spPr>
          <a:xfrm>
            <a:off x="6643688" y="4656683"/>
            <a:ext cx="5548313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Bile Acid Malabsorption:</a:t>
            </a:r>
            <a:r>
              <a:rPr lang="en-US" sz="1200" dirty="0">
                <a:solidFill>
                  <a:srgbClr val="2D3436"/>
                </a:solidFill>
              </a:rPr>
              <a:t> Post-cholecystectomy or ileal disease.</a:t>
            </a:r>
            <a:endParaRPr lang="en-US" sz="1200" dirty="0"/>
          </a:p>
        </p:txBody>
      </p:sp>
      <p:sp>
        <p:nvSpPr>
          <p:cNvPr id="39" name="SK-6-text-38"/>
          <p:cNvSpPr/>
          <p:nvPr/>
        </p:nvSpPr>
        <p:spPr>
          <a:xfrm>
            <a:off x="6643688" y="4965204"/>
            <a:ext cx="5548313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Diverticular Disease:</a:t>
            </a:r>
            <a:r>
              <a:rPr lang="en-US" sz="1200" dirty="0">
                <a:solidFill>
                  <a:srgbClr val="2D3436"/>
                </a:solidFill>
              </a:rPr>
              <a:t> Common LIF pain mimic in older adults.</a:t>
            </a:r>
            <a:endParaRPr lang="en-US" sz="1200" dirty="0"/>
          </a:p>
        </p:txBody>
      </p:sp>
      <p:sp>
        <p:nvSpPr>
          <p:cNvPr id="40" name="SK-6-text-39"/>
          <p:cNvSpPr/>
          <p:nvPr/>
        </p:nvSpPr>
        <p:spPr>
          <a:xfrm>
            <a:off x="785813" y="6372225"/>
            <a:ext cx="1140618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E65100"/>
                </a:solidFill>
              </a:rPr>
              <a:t>Clinical Pearl:</a:t>
            </a:r>
            <a:r>
              <a:rPr lang="en-US" sz="1050" dirty="0">
                <a:solidFill>
                  <a:srgbClr val="E65100"/>
                </a:solidFill>
              </a:rPr>
              <a:t> IBS is a </a:t>
            </a:r>
            <a:r>
              <a:rPr lang="en-US" sz="1050" b="1" dirty="0">
                <a:solidFill>
                  <a:srgbClr val="E65100"/>
                </a:solidFill>
              </a:rPr>
              <a:t>positive diagnosis</a:t>
            </a:r>
            <a:r>
              <a:rPr lang="en-US" sz="1050" dirty="0">
                <a:solidFill>
                  <a:srgbClr val="E65100"/>
                </a:solidFill>
              </a:rPr>
              <a:t> based on the ABC triad, but always perform mandatory </a:t>
            </a:r>
            <a:r>
              <a:rPr lang="en-US" sz="1050" b="1" dirty="0">
                <a:solidFill>
                  <a:srgbClr val="E65100"/>
                </a:solidFill>
              </a:rPr>
              <a:t>Coeliac serology</a:t>
            </a:r>
            <a:r>
              <a:rPr lang="en-US" sz="1050" dirty="0">
                <a:solidFill>
                  <a:srgbClr val="E65100"/>
                </a:solidFill>
              </a:rPr>
              <a:t> and check for </a:t>
            </a:r>
            <a:r>
              <a:rPr lang="en-US" sz="1050" b="1" dirty="0">
                <a:solidFill>
                  <a:srgbClr val="E65100"/>
                </a:solidFill>
              </a:rPr>
              <a:t>Red Flags</a:t>
            </a:r>
            <a:r>
              <a:rPr lang="en-US" sz="1050" dirty="0">
                <a:solidFill>
                  <a:srgbClr val="E65100"/>
                </a:solidFill>
              </a:rPr>
              <a:t> before confirming.</a:t>
            </a:r>
            <a:endParaRPr lang="en-US" sz="10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7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7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430000" cy="533400"/>
          </a:xfrm>
          <a:prstGeom prst="rect">
            <a:avLst/>
          </a:prstGeom>
        </p:spPr>
      </p:pic>
      <p:pic>
        <p:nvPicPr>
          <p:cNvPr id="5" name="SK-7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723900"/>
            <a:ext cx="11430000" cy="352425"/>
          </a:xfrm>
          <a:prstGeom prst="rect">
            <a:avLst/>
          </a:prstGeom>
        </p:spPr>
      </p:pic>
      <p:pic>
        <p:nvPicPr>
          <p:cNvPr id="6" name="SK-7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219200"/>
            <a:ext cx="5619750" cy="4195763"/>
          </a:xfrm>
          <a:prstGeom prst="rect">
            <a:avLst/>
          </a:prstGeom>
        </p:spPr>
      </p:pic>
      <p:pic>
        <p:nvPicPr>
          <p:cNvPr id="7" name="SK-7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457325"/>
            <a:ext cx="238125" cy="190500"/>
          </a:xfrm>
          <a:prstGeom prst="rect">
            <a:avLst/>
          </a:prstGeom>
        </p:spPr>
      </p:pic>
      <p:pic>
        <p:nvPicPr>
          <p:cNvPr id="8" name="SK-7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1859607"/>
            <a:ext cx="178594" cy="167432"/>
          </a:xfrm>
          <a:prstGeom prst="rect">
            <a:avLst/>
          </a:prstGeom>
        </p:spPr>
      </p:pic>
      <p:pic>
        <p:nvPicPr>
          <p:cNvPr id="9" name="SK-7-img-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2135832"/>
            <a:ext cx="178594" cy="167432"/>
          </a:xfrm>
          <a:prstGeom prst="rect">
            <a:avLst/>
          </a:prstGeom>
        </p:spPr>
      </p:pic>
      <p:pic>
        <p:nvPicPr>
          <p:cNvPr id="10" name="SK-7-img-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2412057"/>
            <a:ext cx="178594" cy="167432"/>
          </a:xfrm>
          <a:prstGeom prst="rect">
            <a:avLst/>
          </a:prstGeom>
        </p:spPr>
      </p:pic>
      <p:pic>
        <p:nvPicPr>
          <p:cNvPr id="11" name="SK-7-img-1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2688282"/>
            <a:ext cx="178594" cy="167432"/>
          </a:xfrm>
          <a:prstGeom prst="rect">
            <a:avLst/>
          </a:prstGeom>
        </p:spPr>
      </p:pic>
      <p:pic>
        <p:nvPicPr>
          <p:cNvPr id="12" name="SK-7-img-11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2964507"/>
            <a:ext cx="178594" cy="167432"/>
          </a:xfrm>
          <a:prstGeom prst="rect">
            <a:avLst/>
          </a:prstGeom>
        </p:spPr>
      </p:pic>
      <p:pic>
        <p:nvPicPr>
          <p:cNvPr id="13" name="SK-7-img-12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3240732"/>
            <a:ext cx="178594" cy="167432"/>
          </a:xfrm>
          <a:prstGeom prst="rect">
            <a:avLst/>
          </a:prstGeom>
        </p:spPr>
      </p:pic>
      <p:pic>
        <p:nvPicPr>
          <p:cNvPr id="14" name="SK-7-img-13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3516957"/>
            <a:ext cx="178594" cy="167432"/>
          </a:xfrm>
          <a:prstGeom prst="rect">
            <a:avLst/>
          </a:prstGeom>
        </p:spPr>
      </p:pic>
      <p:pic>
        <p:nvPicPr>
          <p:cNvPr id="15" name="SK-7-img-14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3867150"/>
            <a:ext cx="5238750" cy="590550"/>
          </a:xfrm>
          <a:prstGeom prst="rect">
            <a:avLst/>
          </a:prstGeom>
        </p:spPr>
      </p:pic>
      <p:pic>
        <p:nvPicPr>
          <p:cNvPr id="16" name="SK-7-img-15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91250" y="1219200"/>
            <a:ext cx="5619750" cy="1955006"/>
          </a:xfrm>
          <a:prstGeom prst="rect">
            <a:avLst/>
          </a:prstGeom>
        </p:spPr>
      </p:pic>
      <p:pic>
        <p:nvPicPr>
          <p:cNvPr id="17" name="SK-7-img-16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81750" y="1450628"/>
            <a:ext cx="214313" cy="175320"/>
          </a:xfrm>
          <a:prstGeom prst="rect">
            <a:avLst/>
          </a:prstGeom>
        </p:spPr>
      </p:pic>
      <p:pic>
        <p:nvPicPr>
          <p:cNvPr id="18" name="SK-7-img-17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91250" y="3317081"/>
            <a:ext cx="5619750" cy="1955006"/>
          </a:xfrm>
          <a:prstGeom prst="rect">
            <a:avLst/>
          </a:prstGeom>
        </p:spPr>
      </p:pic>
      <p:pic>
        <p:nvPicPr>
          <p:cNvPr id="19" name="SK-7-img-18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81750" y="3548509"/>
            <a:ext cx="214313" cy="175320"/>
          </a:xfrm>
          <a:prstGeom prst="rect">
            <a:avLst/>
          </a:prstGeom>
        </p:spPr>
      </p:pic>
      <p:pic>
        <p:nvPicPr>
          <p:cNvPr id="20" name="SK-7-img-19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81750" y="3900339"/>
            <a:ext cx="178594" cy="167432"/>
          </a:xfrm>
          <a:prstGeom prst="rect">
            <a:avLst/>
          </a:prstGeom>
        </p:spPr>
      </p:pic>
      <p:pic>
        <p:nvPicPr>
          <p:cNvPr id="21" name="SK-7-img-20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81750" y="4176564"/>
            <a:ext cx="178594" cy="167432"/>
          </a:xfrm>
          <a:prstGeom prst="rect">
            <a:avLst/>
          </a:prstGeom>
        </p:spPr>
      </p:pic>
      <p:pic>
        <p:nvPicPr>
          <p:cNvPr id="22" name="SK-7-img-2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81750" y="4452789"/>
            <a:ext cx="178594" cy="167432"/>
          </a:xfrm>
          <a:prstGeom prst="rect">
            <a:avLst/>
          </a:prstGeom>
        </p:spPr>
      </p:pic>
      <p:pic>
        <p:nvPicPr>
          <p:cNvPr id="23" name="SK-7-img-2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81000" y="5605463"/>
            <a:ext cx="11430000" cy="762000"/>
          </a:xfrm>
          <a:prstGeom prst="rect">
            <a:avLst/>
          </a:prstGeom>
        </p:spPr>
      </p:pic>
      <p:pic>
        <p:nvPicPr>
          <p:cNvPr id="24" name="SK-7-img-2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19125" y="5748338"/>
            <a:ext cx="1651099" cy="476250"/>
          </a:xfrm>
          <a:prstGeom prst="rect">
            <a:avLst/>
          </a:prstGeom>
        </p:spPr>
      </p:pic>
      <p:sp>
        <p:nvSpPr>
          <p:cNvPr id="25" name="SK-7-text-24"/>
          <p:cNvSpPr/>
          <p:nvPr/>
        </p:nvSpPr>
        <p:spPr>
          <a:xfrm>
            <a:off x="571500" y="285750"/>
            <a:ext cx="110490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FFFFFF"/>
                </a:solidFill>
              </a:rPr>
              <a:t>IBS IN GENERAL PRACTICE</a:t>
            </a:r>
            <a:endParaRPr lang="en-US" sz="1800" dirty="0"/>
          </a:p>
        </p:txBody>
      </p:sp>
      <p:sp>
        <p:nvSpPr>
          <p:cNvPr id="26" name="SK-7-text-25"/>
          <p:cNvSpPr/>
          <p:nvPr/>
        </p:nvSpPr>
        <p:spPr>
          <a:xfrm>
            <a:off x="571500" y="771525"/>
            <a:ext cx="110490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2D3436"/>
                </a:solidFill>
              </a:rPr>
              <a:t>Red Flags and Referral Criteria</a:t>
            </a:r>
            <a:endParaRPr lang="en-US" sz="1350" dirty="0"/>
          </a:p>
        </p:txBody>
      </p:sp>
      <p:sp>
        <p:nvSpPr>
          <p:cNvPr id="27" name="SK-7-text-26"/>
          <p:cNvSpPr/>
          <p:nvPr/>
        </p:nvSpPr>
        <p:spPr>
          <a:xfrm>
            <a:off x="904875" y="1409700"/>
            <a:ext cx="52387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D63031"/>
                </a:solidFill>
              </a:rPr>
              <a:t>NICE CG61 Red Flags</a:t>
            </a:r>
            <a:endParaRPr lang="en-US" sz="1500" dirty="0"/>
          </a:p>
        </p:txBody>
      </p:sp>
      <p:sp>
        <p:nvSpPr>
          <p:cNvPr id="28" name="SK-7-text-27"/>
          <p:cNvSpPr/>
          <p:nvPr/>
        </p:nvSpPr>
        <p:spPr>
          <a:xfrm>
            <a:off x="789831" y="1838325"/>
            <a:ext cx="86296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 </a:t>
            </a:r>
            <a:r>
              <a:rPr lang="en-US" sz="1125" b="1" dirty="0">
                <a:solidFill>
                  <a:srgbClr val="2D3436"/>
                </a:solidFill>
              </a:rPr>
              <a:t>Age &gt;50</a:t>
            </a:r>
            <a:r>
              <a:rPr lang="en-US" sz="1125" dirty="0">
                <a:solidFill>
                  <a:srgbClr val="2D3436"/>
                </a:solidFill>
              </a:rPr>
              <a:t> at first presentation (especially males)</a:t>
            </a:r>
            <a:endParaRPr lang="en-US" sz="1125" dirty="0"/>
          </a:p>
        </p:txBody>
      </p:sp>
      <p:sp>
        <p:nvSpPr>
          <p:cNvPr id="29" name="SK-7-text-28"/>
          <p:cNvSpPr/>
          <p:nvPr/>
        </p:nvSpPr>
        <p:spPr>
          <a:xfrm>
            <a:off x="789831" y="2114550"/>
            <a:ext cx="52387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 </a:t>
            </a:r>
            <a:r>
              <a:rPr lang="en-US" sz="1125" b="1" dirty="0">
                <a:solidFill>
                  <a:srgbClr val="2D3436"/>
                </a:solidFill>
              </a:rPr>
              <a:t>Rectal bleeding</a:t>
            </a:r>
            <a:r>
              <a:rPr lang="en-US" sz="1125" dirty="0">
                <a:solidFill>
                  <a:srgbClr val="2D3436"/>
                </a:solidFill>
              </a:rPr>
              <a:t> (unexplained)</a:t>
            </a:r>
            <a:endParaRPr lang="en-US" sz="1125" dirty="0"/>
          </a:p>
        </p:txBody>
      </p:sp>
      <p:sp>
        <p:nvSpPr>
          <p:cNvPr id="30" name="SK-7-text-29"/>
          <p:cNvSpPr/>
          <p:nvPr/>
        </p:nvSpPr>
        <p:spPr>
          <a:xfrm>
            <a:off x="789831" y="2390775"/>
            <a:ext cx="63436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 </a:t>
            </a:r>
            <a:r>
              <a:rPr lang="en-US" sz="1125" b="1" dirty="0">
                <a:solidFill>
                  <a:srgbClr val="2D3436"/>
                </a:solidFill>
              </a:rPr>
              <a:t>Unintentional weight loss</a:t>
            </a:r>
            <a:r>
              <a:rPr lang="en-US" sz="1125" dirty="0">
                <a:solidFill>
                  <a:srgbClr val="2D3436"/>
                </a:solidFill>
              </a:rPr>
              <a:t> or anaemia</a:t>
            </a:r>
            <a:endParaRPr lang="en-US" sz="1125" dirty="0"/>
          </a:p>
        </p:txBody>
      </p:sp>
      <p:sp>
        <p:nvSpPr>
          <p:cNvPr id="31" name="SK-7-text-30"/>
          <p:cNvSpPr/>
          <p:nvPr/>
        </p:nvSpPr>
        <p:spPr>
          <a:xfrm>
            <a:off x="789831" y="2667000"/>
            <a:ext cx="66865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 </a:t>
            </a:r>
            <a:r>
              <a:rPr lang="en-US" sz="1125" b="1" dirty="0">
                <a:solidFill>
                  <a:srgbClr val="2D3436"/>
                </a:solidFill>
              </a:rPr>
              <a:t>Nocturnal symptoms</a:t>
            </a:r>
            <a:r>
              <a:rPr lang="en-US" sz="1125" dirty="0">
                <a:solidFill>
                  <a:srgbClr val="2D3436"/>
                </a:solidFill>
              </a:rPr>
              <a:t> (waking from sleep)</a:t>
            </a:r>
            <a:endParaRPr lang="en-US" sz="1125" dirty="0"/>
          </a:p>
        </p:txBody>
      </p:sp>
      <p:sp>
        <p:nvSpPr>
          <p:cNvPr id="32" name="SK-7-text-31"/>
          <p:cNvSpPr/>
          <p:nvPr/>
        </p:nvSpPr>
        <p:spPr>
          <a:xfrm>
            <a:off x="789831" y="2943225"/>
            <a:ext cx="66865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 </a:t>
            </a:r>
            <a:r>
              <a:rPr lang="en-US" sz="1125" b="1" dirty="0">
                <a:solidFill>
                  <a:srgbClr val="2D3436"/>
                </a:solidFill>
              </a:rPr>
              <a:t>Constant abdominal pain</a:t>
            </a:r>
            <a:r>
              <a:rPr lang="en-US" sz="1125" dirty="0">
                <a:solidFill>
                  <a:srgbClr val="2D3436"/>
                </a:solidFill>
              </a:rPr>
              <a:t> (not episodic)</a:t>
            </a:r>
            <a:endParaRPr lang="en-US" sz="1125" dirty="0"/>
          </a:p>
        </p:txBody>
      </p:sp>
      <p:sp>
        <p:nvSpPr>
          <p:cNvPr id="33" name="SK-7-text-32"/>
          <p:cNvSpPr/>
          <p:nvPr/>
        </p:nvSpPr>
        <p:spPr>
          <a:xfrm>
            <a:off x="789831" y="3219450"/>
            <a:ext cx="84010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 </a:t>
            </a:r>
            <a:r>
              <a:rPr lang="en-US" sz="1125" b="1" dirty="0">
                <a:solidFill>
                  <a:srgbClr val="2D3436"/>
                </a:solidFill>
              </a:rPr>
              <a:t>Fever</a:t>
            </a:r>
            <a:r>
              <a:rPr lang="en-US" sz="1125" dirty="0">
                <a:solidFill>
                  <a:srgbClr val="2D3436"/>
                </a:solidFill>
              </a:rPr>
              <a:t> or elevated inflammatory markers (CRP/ESR)</a:t>
            </a:r>
            <a:endParaRPr lang="en-US" sz="1125" dirty="0"/>
          </a:p>
        </p:txBody>
      </p:sp>
      <p:sp>
        <p:nvSpPr>
          <p:cNvPr id="34" name="SK-7-text-33"/>
          <p:cNvSpPr/>
          <p:nvPr/>
        </p:nvSpPr>
        <p:spPr>
          <a:xfrm>
            <a:off x="789831" y="3495675"/>
            <a:ext cx="73723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 </a:t>
            </a:r>
            <a:r>
              <a:rPr lang="en-US" sz="1125" b="1" dirty="0">
                <a:solidFill>
                  <a:srgbClr val="2D3436"/>
                </a:solidFill>
              </a:rPr>
              <a:t>Family history</a:t>
            </a:r>
            <a:r>
              <a:rPr lang="en-US" sz="1125" dirty="0">
                <a:solidFill>
                  <a:srgbClr val="2D3436"/>
                </a:solidFill>
              </a:rPr>
              <a:t> of Colorectal Cancer or IBD</a:t>
            </a:r>
            <a:endParaRPr lang="en-US" sz="1125" dirty="0"/>
          </a:p>
        </p:txBody>
      </p:sp>
      <p:sp>
        <p:nvSpPr>
          <p:cNvPr id="35" name="SK-7-text-34"/>
          <p:cNvSpPr/>
          <p:nvPr/>
        </p:nvSpPr>
        <p:spPr>
          <a:xfrm>
            <a:off x="714375" y="3867150"/>
            <a:ext cx="4953000" cy="590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8E4B10"/>
                </a:solidFill>
              </a:rPr>
              <a:t>Ovarian Cancer Mimicry:</a:t>
            </a:r>
            <a:r>
              <a:rPr lang="en-US" sz="1050" dirty="0">
                <a:solidFill>
                  <a:srgbClr val="8E4B10"/>
                </a:solidFill>
              </a:rPr>
              <a:t> In women ≥50 with new IBS symptoms, check </a:t>
            </a:r>
            <a:r>
              <a:rPr lang="en-US" sz="1050" b="1" dirty="0">
                <a:solidFill>
                  <a:srgbClr val="8E4B10"/>
                </a:solidFill>
              </a:rPr>
              <a:t>CA125</a:t>
            </a:r>
            <a:r>
              <a:rPr lang="en-US" sz="1050" dirty="0">
                <a:solidFill>
                  <a:srgbClr val="8E4B10"/>
                </a:solidFill>
              </a:rPr>
              <a:t> if bloating/urinary symptoms occur ≥12 times/month.</a:t>
            </a:r>
            <a:endParaRPr lang="en-US" sz="1050" dirty="0"/>
          </a:p>
        </p:txBody>
      </p:sp>
      <p:sp>
        <p:nvSpPr>
          <p:cNvPr id="36" name="SK-7-text-35"/>
          <p:cNvSpPr/>
          <p:nvPr/>
        </p:nvSpPr>
        <p:spPr>
          <a:xfrm>
            <a:off x="6691313" y="1409700"/>
            <a:ext cx="5500688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E67E22"/>
                </a:solidFill>
              </a:rPr>
              <a:t>Urgent / 2WW Referral (NG12)</a:t>
            </a:r>
            <a:endParaRPr lang="en-US" sz="1350" dirty="0"/>
          </a:p>
        </p:txBody>
      </p:sp>
      <p:sp>
        <p:nvSpPr>
          <p:cNvPr id="37" name="SK-7-text-36"/>
          <p:cNvSpPr/>
          <p:nvPr/>
        </p:nvSpPr>
        <p:spPr>
          <a:xfrm>
            <a:off x="6381750" y="1781175"/>
            <a:ext cx="523875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Presence of any </a:t>
            </a:r>
            <a:r>
              <a:rPr lang="en-US" sz="1125" b="1" dirty="0">
                <a:solidFill>
                  <a:srgbClr val="2D3436"/>
                </a:solidFill>
              </a:rPr>
              <a:t>red flag</a:t>
            </a:r>
            <a:r>
              <a:rPr lang="en-US" sz="1125" dirty="0">
                <a:solidFill>
                  <a:srgbClr val="2D3436"/>
                </a:solidFill>
              </a:rPr>
              <a:t> symptoms warrants immediate investigation or urgent referral rather than a positive IBS diagnosis.</a:t>
            </a:r>
            <a:endParaRPr lang="en-US" sz="1125" dirty="0"/>
          </a:p>
        </p:txBody>
      </p:sp>
      <p:sp>
        <p:nvSpPr>
          <p:cNvPr id="38" name="SK-7-text-37"/>
          <p:cNvSpPr/>
          <p:nvPr/>
        </p:nvSpPr>
        <p:spPr>
          <a:xfrm>
            <a:off x="6381750" y="2305050"/>
            <a:ext cx="523875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D3436"/>
                </a:solidFill>
              </a:rPr>
              <a:t>Key trigger:</a:t>
            </a:r>
            <a:r>
              <a:rPr lang="en-US" sz="1125" dirty="0">
                <a:solidFill>
                  <a:srgbClr val="2D3436"/>
                </a:solidFill>
              </a:rPr>
              <a:t> Unexplained rectal bleeding, FIT positive (if applicable), or mass on examination.</a:t>
            </a:r>
            <a:endParaRPr lang="en-US" sz="1125" dirty="0"/>
          </a:p>
        </p:txBody>
      </p:sp>
      <p:sp>
        <p:nvSpPr>
          <p:cNvPr id="39" name="SK-7-text-38"/>
          <p:cNvSpPr/>
          <p:nvPr/>
        </p:nvSpPr>
        <p:spPr>
          <a:xfrm>
            <a:off x="6691313" y="3507581"/>
            <a:ext cx="523875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E67E22"/>
                </a:solidFill>
              </a:rPr>
              <a:t>Routine Referral Criteria</a:t>
            </a:r>
            <a:endParaRPr lang="en-US" sz="1350" dirty="0"/>
          </a:p>
        </p:txBody>
      </p:sp>
      <p:sp>
        <p:nvSpPr>
          <p:cNvPr id="40" name="SK-7-text-39"/>
          <p:cNvSpPr/>
          <p:nvPr/>
        </p:nvSpPr>
        <p:spPr>
          <a:xfrm>
            <a:off x="6600081" y="3879056"/>
            <a:ext cx="5591919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 </a:t>
            </a:r>
            <a:r>
              <a:rPr lang="en-US" sz="1125" b="1" dirty="0">
                <a:solidFill>
                  <a:srgbClr val="2D3436"/>
                </a:solidFill>
              </a:rPr>
              <a:t>Diagnostic uncertainty</a:t>
            </a:r>
            <a:r>
              <a:rPr lang="en-US" sz="1125" dirty="0">
                <a:solidFill>
                  <a:srgbClr val="2D3436"/>
                </a:solidFill>
              </a:rPr>
              <a:t> or atypical features</a:t>
            </a:r>
            <a:endParaRPr lang="en-US" sz="1125" dirty="0"/>
          </a:p>
        </p:txBody>
      </p:sp>
      <p:sp>
        <p:nvSpPr>
          <p:cNvPr id="41" name="SK-7-text-40"/>
          <p:cNvSpPr/>
          <p:nvPr/>
        </p:nvSpPr>
        <p:spPr>
          <a:xfrm>
            <a:off x="6600081" y="4155281"/>
            <a:ext cx="5591919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 </a:t>
            </a:r>
            <a:r>
              <a:rPr lang="en-US" sz="1125" b="1" dirty="0">
                <a:solidFill>
                  <a:srgbClr val="2D3436"/>
                </a:solidFill>
              </a:rPr>
              <a:t>Primary care failure</a:t>
            </a:r>
            <a:r>
              <a:rPr lang="en-US" sz="1125" dirty="0">
                <a:solidFill>
                  <a:srgbClr val="2D3436"/>
                </a:solidFill>
              </a:rPr>
              <a:t> after 3 months of therapy</a:t>
            </a:r>
            <a:endParaRPr lang="en-US" sz="1125" dirty="0"/>
          </a:p>
        </p:txBody>
      </p:sp>
      <p:sp>
        <p:nvSpPr>
          <p:cNvPr id="42" name="SK-7-text-41"/>
          <p:cNvSpPr/>
          <p:nvPr/>
        </p:nvSpPr>
        <p:spPr>
          <a:xfrm>
            <a:off x="6560344" y="4431506"/>
            <a:ext cx="5631656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 Significant psychological co-morbidity</a:t>
            </a:r>
            <a:endParaRPr lang="en-US" sz="1125" dirty="0"/>
          </a:p>
        </p:txBody>
      </p:sp>
      <p:sp>
        <p:nvSpPr>
          <p:cNvPr id="43" name="SK-7-text-42"/>
          <p:cNvSpPr/>
          <p:nvPr/>
        </p:nvSpPr>
        <p:spPr>
          <a:xfrm>
            <a:off x="733425" y="5748338"/>
            <a:ext cx="1422499" cy="4762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RED FLAG FLASH-QUIZ</a:t>
            </a:r>
            <a:endParaRPr lang="en-US" sz="1050" dirty="0"/>
          </a:p>
        </p:txBody>
      </p:sp>
      <p:sp>
        <p:nvSpPr>
          <p:cNvPr id="44" name="SK-7-text-43"/>
          <p:cNvSpPr/>
          <p:nvPr/>
        </p:nvSpPr>
        <p:spPr>
          <a:xfrm>
            <a:off x="2460724" y="5772150"/>
            <a:ext cx="9112151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i="1" dirty="0">
                <a:solidFill>
                  <a:srgbClr val="FFFFFF"/>
                </a:solidFill>
              </a:rPr>
              <a:t>A 52-year-old male presents with 3 months of bloating and loose stools. FBC shows Hb 10.5g/dL. </a:t>
            </a:r>
            <a:r>
              <a:rPr lang="en-US" sz="1125" b="1" i="1" dirty="0">
                <a:solidFill>
                  <a:srgbClr val="FFFFFF"/>
                </a:solidFill>
              </a:rPr>
              <a:t>Action?</a:t>
            </a:r>
            <a:r>
              <a:rPr lang="en-US" sz="1125" i="1" dirty="0">
                <a:solidFill>
                  <a:srgbClr val="FFFFFF"/>
                </a:solidFill>
              </a:rPr>
              <a:t> </a:t>
            </a:r>
            <a:r>
              <a:rPr lang="en-US" sz="1125" b="1" i="1" dirty="0">
                <a:solidFill>
                  <a:srgbClr val="E67E22"/>
                </a:solidFill>
              </a:rPr>
              <a:t>→ Urgent 2WW (Anaemia + New onset &gt;50)</a:t>
            </a:r>
            <a:endParaRPr lang="en-US" sz="1125" dirty="0"/>
          </a:p>
        </p:txBody>
      </p:sp>
      <p:sp>
        <p:nvSpPr>
          <p:cNvPr id="45" name="SK-7-text-44"/>
          <p:cNvSpPr/>
          <p:nvPr/>
        </p:nvSpPr>
        <p:spPr>
          <a:xfrm>
            <a:off x="381000" y="6605588"/>
            <a:ext cx="5364480" cy="1571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825" dirty="0">
                <a:solidFill>
                  <a:srgbClr val="95A5A6"/>
                </a:solidFill>
              </a:rPr>
              <a:t>Source: NICE CG61 &amp; NICE NG12 Guidelines</a:t>
            </a:r>
            <a:endParaRPr lang="en-US" sz="825" dirty="0"/>
          </a:p>
        </p:txBody>
      </p:sp>
      <p:sp>
        <p:nvSpPr>
          <p:cNvPr id="46" name="SK-7-text-45"/>
          <p:cNvSpPr/>
          <p:nvPr/>
        </p:nvSpPr>
        <p:spPr>
          <a:xfrm>
            <a:off x="10756999" y="6605588"/>
            <a:ext cx="1435001" cy="1571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825" dirty="0">
                <a:solidFill>
                  <a:srgbClr val="95A5A6"/>
                </a:solidFill>
              </a:rPr>
              <a:t>www.bradfordvts.co.uk</a:t>
            </a:r>
            <a:endParaRPr lang="en-US" sz="825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8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8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430000" cy="533400"/>
          </a:xfrm>
          <a:prstGeom prst="rect">
            <a:avLst/>
          </a:prstGeom>
        </p:spPr>
      </p:pic>
      <p:pic>
        <p:nvPicPr>
          <p:cNvPr id="5" name="SK-8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723900"/>
            <a:ext cx="11430000" cy="352425"/>
          </a:xfrm>
          <a:prstGeom prst="rect">
            <a:avLst/>
          </a:prstGeom>
        </p:spPr>
      </p:pic>
      <p:pic>
        <p:nvPicPr>
          <p:cNvPr id="6" name="SK-8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219200"/>
            <a:ext cx="6129338" cy="1558975"/>
          </a:xfrm>
          <a:prstGeom prst="rect">
            <a:avLst/>
          </a:prstGeom>
        </p:spPr>
      </p:pic>
      <p:pic>
        <p:nvPicPr>
          <p:cNvPr id="7" name="SK-8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473101"/>
            <a:ext cx="285750" cy="228600"/>
          </a:xfrm>
          <a:prstGeom prst="rect">
            <a:avLst/>
          </a:prstGeom>
        </p:spPr>
      </p:pic>
      <p:pic>
        <p:nvPicPr>
          <p:cNvPr id="8" name="SK-8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000" y="2968675"/>
            <a:ext cx="6129338" cy="1558975"/>
          </a:xfrm>
          <a:prstGeom prst="rect">
            <a:avLst/>
          </a:prstGeom>
        </p:spPr>
      </p:pic>
      <p:pic>
        <p:nvPicPr>
          <p:cNvPr id="9" name="SK-8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3222575"/>
            <a:ext cx="285750" cy="228600"/>
          </a:xfrm>
          <a:prstGeom prst="rect">
            <a:avLst/>
          </a:prstGeom>
        </p:spPr>
      </p:pic>
      <p:pic>
        <p:nvPicPr>
          <p:cNvPr id="10" name="SK-8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1000" y="4718149"/>
            <a:ext cx="6129338" cy="1558975"/>
          </a:xfrm>
          <a:prstGeom prst="rect">
            <a:avLst/>
          </a:prstGeom>
        </p:spPr>
      </p:pic>
      <p:pic>
        <p:nvPicPr>
          <p:cNvPr id="11" name="SK-8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4972050"/>
            <a:ext cx="285750" cy="228600"/>
          </a:xfrm>
          <a:prstGeom prst="rect">
            <a:avLst/>
          </a:prstGeom>
        </p:spPr>
      </p:pic>
      <p:pic>
        <p:nvPicPr>
          <p:cNvPr id="12" name="SK-8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96088" y="1284982"/>
            <a:ext cx="5014913" cy="3810000"/>
          </a:xfrm>
          <a:prstGeom prst="rect">
            <a:avLst/>
          </a:prstGeom>
        </p:spPr>
      </p:pic>
      <p:pic>
        <p:nvPicPr>
          <p:cNvPr id="13" name="SK-8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796088" y="1284982"/>
            <a:ext cx="5014913" cy="3810000"/>
          </a:xfrm>
          <a:prstGeom prst="rect">
            <a:avLst/>
          </a:prstGeom>
        </p:spPr>
      </p:pic>
      <p:pic>
        <p:nvPicPr>
          <p:cNvPr id="14" name="SK-8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796088" y="5285482"/>
            <a:ext cx="5014913" cy="925562"/>
          </a:xfrm>
          <a:prstGeom prst="rect">
            <a:avLst/>
          </a:prstGeom>
        </p:spPr>
      </p:pic>
      <p:pic>
        <p:nvPicPr>
          <p:cNvPr id="15" name="SK-8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938963" y="5716191"/>
            <a:ext cx="117872" cy="95994"/>
          </a:xfrm>
          <a:prstGeom prst="rect">
            <a:avLst/>
          </a:prstGeom>
        </p:spPr>
      </p:pic>
      <p:pic>
        <p:nvPicPr>
          <p:cNvPr id="16" name="SK-8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6467475"/>
            <a:ext cx="12192000" cy="390525"/>
          </a:xfrm>
          <a:prstGeom prst="rect">
            <a:avLst/>
          </a:prstGeom>
        </p:spPr>
      </p:pic>
      <p:sp>
        <p:nvSpPr>
          <p:cNvPr id="17" name="SK-8-text-16"/>
          <p:cNvSpPr/>
          <p:nvPr/>
        </p:nvSpPr>
        <p:spPr>
          <a:xfrm>
            <a:off x="571500" y="285750"/>
            <a:ext cx="110490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FFFFFF"/>
                </a:solidFill>
              </a:rPr>
              <a:t>IBS IN GENERAL PRACTICE</a:t>
            </a:r>
            <a:endParaRPr lang="en-US" sz="1800" dirty="0"/>
          </a:p>
        </p:txBody>
      </p:sp>
      <p:sp>
        <p:nvSpPr>
          <p:cNvPr id="18" name="SK-8-text-17"/>
          <p:cNvSpPr/>
          <p:nvPr/>
        </p:nvSpPr>
        <p:spPr>
          <a:xfrm>
            <a:off x="571500" y="771525"/>
            <a:ext cx="110490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2D3436"/>
                </a:solidFill>
              </a:rPr>
              <a:t>Associated Features &amp; Gut-Brain Axis</a:t>
            </a:r>
            <a:endParaRPr lang="en-US" sz="1350" dirty="0"/>
          </a:p>
        </p:txBody>
      </p:sp>
      <p:sp>
        <p:nvSpPr>
          <p:cNvPr id="19" name="SK-8-text-18"/>
          <p:cNvSpPr/>
          <p:nvPr/>
        </p:nvSpPr>
        <p:spPr>
          <a:xfrm>
            <a:off x="971550" y="1438275"/>
            <a:ext cx="4800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E67E22"/>
                </a:solidFill>
              </a:rPr>
              <a:t>Gut-Brain Interaction</a:t>
            </a:r>
            <a:endParaRPr lang="en-US" sz="1500" dirty="0"/>
          </a:p>
        </p:txBody>
      </p:sp>
      <p:sp>
        <p:nvSpPr>
          <p:cNvPr id="20" name="SK-8-text-19"/>
          <p:cNvSpPr/>
          <p:nvPr/>
        </p:nvSpPr>
        <p:spPr>
          <a:xfrm>
            <a:off x="571500" y="1847850"/>
            <a:ext cx="5748338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2D3436"/>
                </a:solidFill>
              </a:rPr>
              <a:t>IBS is a functional disorder of gut-brain interaction where bidirectional communication between the central and enteric nervous systems is altered.</a:t>
            </a:r>
            <a:endParaRPr lang="en-US" sz="1275" dirty="0"/>
          </a:p>
        </p:txBody>
      </p:sp>
      <p:sp>
        <p:nvSpPr>
          <p:cNvPr id="21" name="SK-8-text-20"/>
          <p:cNvSpPr/>
          <p:nvPr/>
        </p:nvSpPr>
        <p:spPr>
          <a:xfrm>
            <a:off x="971550" y="3187750"/>
            <a:ext cx="57150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E67E22"/>
                </a:solidFill>
              </a:rPr>
              <a:t>Psychological Comorbidity</a:t>
            </a:r>
            <a:endParaRPr lang="en-US" sz="1500" dirty="0"/>
          </a:p>
        </p:txBody>
      </p:sp>
      <p:sp>
        <p:nvSpPr>
          <p:cNvPr id="22" name="SK-8-text-21"/>
          <p:cNvSpPr/>
          <p:nvPr/>
        </p:nvSpPr>
        <p:spPr>
          <a:xfrm>
            <a:off x="571500" y="3597325"/>
            <a:ext cx="5748338" cy="7286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2D3436"/>
                </a:solidFill>
              </a:rPr>
              <a:t>25% of clinical patients have co-morbid depression or anxiety; however, non-consulting sufferers show psychological health identical to the general population.</a:t>
            </a:r>
            <a:endParaRPr lang="en-US" sz="1275" dirty="0"/>
          </a:p>
        </p:txBody>
      </p:sp>
      <p:sp>
        <p:nvSpPr>
          <p:cNvPr id="23" name="SK-8-text-22"/>
          <p:cNvSpPr/>
          <p:nvPr/>
        </p:nvSpPr>
        <p:spPr>
          <a:xfrm>
            <a:off x="971550" y="4937224"/>
            <a:ext cx="57150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E67E22"/>
                </a:solidFill>
              </a:rPr>
              <a:t>Visceral Hypersensitivity</a:t>
            </a:r>
            <a:endParaRPr lang="en-US" sz="1500" dirty="0"/>
          </a:p>
        </p:txBody>
      </p:sp>
      <p:sp>
        <p:nvSpPr>
          <p:cNvPr id="24" name="SK-8-text-23"/>
          <p:cNvSpPr/>
          <p:nvPr/>
        </p:nvSpPr>
        <p:spPr>
          <a:xfrm>
            <a:off x="571500" y="5346799"/>
            <a:ext cx="5748338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2D3436"/>
                </a:solidFill>
              </a:rPr>
              <a:t>Patients experience heightened perception of normal gut sensations (visceral hypersensitivity), providing a genuine physiological basis for abdominal pain.</a:t>
            </a:r>
            <a:endParaRPr lang="en-US" sz="1275" dirty="0"/>
          </a:p>
        </p:txBody>
      </p:sp>
      <p:sp>
        <p:nvSpPr>
          <p:cNvPr id="25" name="SK-8-text-24"/>
          <p:cNvSpPr/>
          <p:nvPr/>
        </p:nvSpPr>
        <p:spPr>
          <a:xfrm>
            <a:off x="7199709" y="5428357"/>
            <a:ext cx="4468416" cy="6398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Validate and explain the diagnosis: IBS is NOT hypochondria. Use the gut-brain axis model to build trust and explain physical symptoms.</a:t>
            </a:r>
            <a:endParaRPr lang="en-US" sz="1200" dirty="0"/>
          </a:p>
        </p:txBody>
      </p:sp>
      <p:sp>
        <p:nvSpPr>
          <p:cNvPr id="26" name="SK-8-text-25"/>
          <p:cNvSpPr/>
          <p:nvPr/>
        </p:nvSpPr>
        <p:spPr>
          <a:xfrm>
            <a:off x="381000" y="6562725"/>
            <a:ext cx="688086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636E72"/>
                </a:solidFill>
              </a:rPr>
              <a:t>Source: NICE CG61 &amp; BSG Guidelines 2022</a:t>
            </a:r>
            <a:endParaRPr lang="en-US" sz="1050" dirty="0"/>
          </a:p>
        </p:txBody>
      </p:sp>
      <p:sp>
        <p:nvSpPr>
          <p:cNvPr id="27" name="SK-8-text-26"/>
          <p:cNvSpPr/>
          <p:nvPr/>
        </p:nvSpPr>
        <p:spPr>
          <a:xfrm>
            <a:off x="10469463" y="6562725"/>
            <a:ext cx="1722537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636E72"/>
                </a:solidFill>
              </a:rPr>
              <a:t>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9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9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80975"/>
            <a:ext cx="11430000" cy="485775"/>
          </a:xfrm>
          <a:prstGeom prst="rect">
            <a:avLst/>
          </a:prstGeom>
        </p:spPr>
      </p:pic>
      <p:pic>
        <p:nvPicPr>
          <p:cNvPr id="5" name="SK-9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666750"/>
            <a:ext cx="11430000" cy="381000"/>
          </a:xfrm>
          <a:prstGeom prst="rect">
            <a:avLst/>
          </a:prstGeom>
        </p:spPr>
      </p:pic>
      <p:pic>
        <p:nvPicPr>
          <p:cNvPr id="6" name="SK-9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171575"/>
            <a:ext cx="5572125" cy="2466975"/>
          </a:xfrm>
          <a:prstGeom prst="rect">
            <a:avLst/>
          </a:prstGeom>
        </p:spPr>
      </p:pic>
      <p:pic>
        <p:nvPicPr>
          <p:cNvPr id="7" name="SK-9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125" y="1407468"/>
            <a:ext cx="238125" cy="194816"/>
          </a:xfrm>
          <a:prstGeom prst="rect">
            <a:avLst/>
          </a:prstGeom>
        </p:spPr>
      </p:pic>
      <p:pic>
        <p:nvPicPr>
          <p:cNvPr id="8" name="SK-9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125" y="1800225"/>
            <a:ext cx="166688" cy="166688"/>
          </a:xfrm>
          <a:prstGeom prst="rect">
            <a:avLst/>
          </a:prstGeom>
        </p:spPr>
      </p:pic>
      <p:pic>
        <p:nvPicPr>
          <p:cNvPr id="9" name="SK-9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125" y="2400300"/>
            <a:ext cx="166688" cy="179487"/>
          </a:xfrm>
          <a:prstGeom prst="rect">
            <a:avLst/>
          </a:prstGeom>
        </p:spPr>
      </p:pic>
      <p:pic>
        <p:nvPicPr>
          <p:cNvPr id="10" name="SK-9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9125" y="3000375"/>
            <a:ext cx="166688" cy="145852"/>
          </a:xfrm>
          <a:prstGeom prst="rect">
            <a:avLst/>
          </a:prstGeom>
        </p:spPr>
      </p:pic>
      <p:pic>
        <p:nvPicPr>
          <p:cNvPr id="11" name="SK-9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1000" y="3790950"/>
            <a:ext cx="5572125" cy="2381250"/>
          </a:xfrm>
          <a:prstGeom prst="rect">
            <a:avLst/>
          </a:prstGeom>
        </p:spPr>
      </p:pic>
      <p:pic>
        <p:nvPicPr>
          <p:cNvPr id="12" name="SK-9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9125" y="4026843"/>
            <a:ext cx="238125" cy="194816"/>
          </a:xfrm>
          <a:prstGeom prst="rect">
            <a:avLst/>
          </a:prstGeom>
        </p:spPr>
      </p:pic>
      <p:pic>
        <p:nvPicPr>
          <p:cNvPr id="13" name="SK-9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9125" y="4419600"/>
            <a:ext cx="166688" cy="137220"/>
          </a:xfrm>
          <a:prstGeom prst="rect">
            <a:avLst/>
          </a:prstGeom>
        </p:spPr>
      </p:pic>
      <p:pic>
        <p:nvPicPr>
          <p:cNvPr id="14" name="SK-9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19125" y="5019675"/>
            <a:ext cx="166688" cy="137220"/>
          </a:xfrm>
          <a:prstGeom prst="rect">
            <a:avLst/>
          </a:prstGeom>
        </p:spPr>
      </p:pic>
      <p:pic>
        <p:nvPicPr>
          <p:cNvPr id="15" name="SK-9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38875" y="1171575"/>
            <a:ext cx="5572125" cy="3105150"/>
          </a:xfrm>
          <a:prstGeom prst="rect">
            <a:avLst/>
          </a:prstGeom>
        </p:spPr>
      </p:pic>
      <p:pic>
        <p:nvPicPr>
          <p:cNvPr id="16" name="SK-9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77000" y="1407468"/>
            <a:ext cx="238125" cy="194816"/>
          </a:xfrm>
          <a:prstGeom prst="rect">
            <a:avLst/>
          </a:prstGeom>
        </p:spPr>
      </p:pic>
      <p:pic>
        <p:nvPicPr>
          <p:cNvPr id="17" name="SK-9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77000" y="1800225"/>
            <a:ext cx="166688" cy="166688"/>
          </a:xfrm>
          <a:prstGeom prst="rect">
            <a:avLst/>
          </a:prstGeom>
        </p:spPr>
      </p:pic>
      <p:pic>
        <p:nvPicPr>
          <p:cNvPr id="18" name="SK-9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77000" y="2400300"/>
            <a:ext cx="166688" cy="194370"/>
          </a:xfrm>
          <a:prstGeom prst="rect">
            <a:avLst/>
          </a:prstGeom>
        </p:spPr>
      </p:pic>
      <p:pic>
        <p:nvPicPr>
          <p:cNvPr id="19" name="SK-9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77000" y="3000375"/>
            <a:ext cx="166688" cy="145852"/>
          </a:xfrm>
          <a:prstGeom prst="rect">
            <a:avLst/>
          </a:prstGeom>
        </p:spPr>
      </p:pic>
      <p:pic>
        <p:nvPicPr>
          <p:cNvPr id="20" name="SK-9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77000" y="3505200"/>
            <a:ext cx="5095875" cy="581025"/>
          </a:xfrm>
          <a:prstGeom prst="rect">
            <a:avLst/>
          </a:prstGeom>
        </p:spPr>
      </p:pic>
      <p:pic>
        <p:nvPicPr>
          <p:cNvPr id="21" name="SK-9-img-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591300" y="3612059"/>
            <a:ext cx="178594" cy="148828"/>
          </a:xfrm>
          <a:prstGeom prst="rect">
            <a:avLst/>
          </a:prstGeom>
        </p:spPr>
      </p:pic>
      <p:pic>
        <p:nvPicPr>
          <p:cNvPr id="22" name="SK-9-img-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238875" y="4400550"/>
            <a:ext cx="5572125" cy="1771650"/>
          </a:xfrm>
          <a:prstGeom prst="rect">
            <a:avLst/>
          </a:prstGeom>
        </p:spPr>
      </p:pic>
      <p:pic>
        <p:nvPicPr>
          <p:cNvPr id="23" name="SK-9-img-22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477000" y="4636443"/>
            <a:ext cx="238125" cy="194816"/>
          </a:xfrm>
          <a:prstGeom prst="rect">
            <a:avLst/>
          </a:prstGeom>
        </p:spPr>
      </p:pic>
      <p:pic>
        <p:nvPicPr>
          <p:cNvPr id="24" name="SK-9-img-23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477000" y="5029200"/>
            <a:ext cx="166688" cy="166688"/>
          </a:xfrm>
          <a:prstGeom prst="rect">
            <a:avLst/>
          </a:prstGeom>
        </p:spPr>
      </p:pic>
      <p:pic>
        <p:nvPicPr>
          <p:cNvPr id="25" name="SK-9-img-24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477000" y="5629275"/>
            <a:ext cx="166688" cy="137220"/>
          </a:xfrm>
          <a:prstGeom prst="rect">
            <a:avLst/>
          </a:prstGeom>
        </p:spPr>
      </p:pic>
      <p:pic>
        <p:nvPicPr>
          <p:cNvPr id="26" name="SK-9-img-25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381000" y="6353175"/>
            <a:ext cx="11430000" cy="352425"/>
          </a:xfrm>
          <a:prstGeom prst="rect">
            <a:avLst/>
          </a:prstGeom>
        </p:spPr>
      </p:pic>
      <p:sp>
        <p:nvSpPr>
          <p:cNvPr id="27" name="SK-9-text-26"/>
          <p:cNvSpPr/>
          <p:nvPr/>
        </p:nvSpPr>
        <p:spPr>
          <a:xfrm>
            <a:off x="619125" y="238125"/>
            <a:ext cx="10953750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925"/>
              </a:lnSpc>
              <a:buNone/>
            </a:pPr>
            <a:r>
              <a:rPr lang="en-US" sz="1950" b="1" kern="0" spc="60" dirty="0">
                <a:solidFill>
                  <a:srgbClr val="FFFFFF"/>
                </a:solidFill>
              </a:rPr>
              <a:t>IBS IN GENERAL PRACTICE</a:t>
            </a:r>
            <a:endParaRPr lang="en-US" sz="1950" dirty="0"/>
          </a:p>
        </p:txBody>
      </p:sp>
      <p:sp>
        <p:nvSpPr>
          <p:cNvPr id="28" name="SK-9-text-27"/>
          <p:cNvSpPr/>
          <p:nvPr/>
        </p:nvSpPr>
        <p:spPr>
          <a:xfrm>
            <a:off x="619125" y="714375"/>
            <a:ext cx="109537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dirty="0">
                <a:solidFill>
                  <a:srgbClr val="2D3436"/>
                </a:solidFill>
              </a:rPr>
              <a:t>Section 7: First-Line Management &amp; Lifestyle</a:t>
            </a:r>
            <a:endParaRPr lang="en-US" sz="1500" dirty="0"/>
          </a:p>
        </p:txBody>
      </p:sp>
      <p:sp>
        <p:nvSpPr>
          <p:cNvPr id="29" name="SK-9-text-28"/>
          <p:cNvSpPr/>
          <p:nvPr/>
        </p:nvSpPr>
        <p:spPr>
          <a:xfrm>
            <a:off x="971550" y="1362075"/>
            <a:ext cx="57150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E67E22"/>
                </a:solidFill>
              </a:rPr>
              <a:t>General Clinical Approach</a:t>
            </a:r>
            <a:endParaRPr lang="en-US" sz="1500" dirty="0"/>
          </a:p>
        </p:txBody>
      </p:sp>
      <p:sp>
        <p:nvSpPr>
          <p:cNvPr id="30" name="SK-9-text-29"/>
          <p:cNvSpPr/>
          <p:nvPr/>
        </p:nvSpPr>
        <p:spPr>
          <a:xfrm>
            <a:off x="900113" y="1762125"/>
            <a:ext cx="4814888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D3436"/>
                </a:solidFill>
              </a:rPr>
              <a:t>Explain &amp; Validate:</a:t>
            </a:r>
            <a:r>
              <a:rPr lang="en-US" sz="1275" dirty="0">
                <a:solidFill>
                  <a:srgbClr val="2D3436"/>
                </a:solidFill>
              </a:rPr>
              <a:t> Use the gut-brain axis model; acknowledge symptoms are real and physiological.</a:t>
            </a:r>
            <a:endParaRPr lang="en-US" sz="1275" dirty="0"/>
          </a:p>
        </p:txBody>
      </p:sp>
      <p:sp>
        <p:nvSpPr>
          <p:cNvPr id="31" name="SK-9-text-30"/>
          <p:cNvSpPr/>
          <p:nvPr/>
        </p:nvSpPr>
        <p:spPr>
          <a:xfrm>
            <a:off x="900113" y="2362200"/>
            <a:ext cx="4814888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D3436"/>
                </a:solidFill>
              </a:rPr>
              <a:t>Positive Language:</a:t>
            </a:r>
            <a:r>
              <a:rPr lang="en-US" sz="1275" dirty="0">
                <a:solidFill>
                  <a:srgbClr val="2D3436"/>
                </a:solidFill>
              </a:rPr>
              <a:t> Avoid dismissive phrases like "nothing's wrong" or "it's just stress."</a:t>
            </a:r>
            <a:endParaRPr lang="en-US" sz="1275" dirty="0"/>
          </a:p>
        </p:txBody>
      </p:sp>
      <p:sp>
        <p:nvSpPr>
          <p:cNvPr id="32" name="SK-9-text-31"/>
          <p:cNvSpPr/>
          <p:nvPr/>
        </p:nvSpPr>
        <p:spPr>
          <a:xfrm>
            <a:off x="900113" y="2962275"/>
            <a:ext cx="4814888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D3436"/>
                </a:solidFill>
              </a:rPr>
              <a:t>Meal Regularity:</a:t>
            </a:r>
            <a:r>
              <a:rPr lang="en-US" sz="1275" dirty="0">
                <a:solidFill>
                  <a:srgbClr val="2D3436"/>
                </a:solidFill>
              </a:rPr>
              <a:t> Advise consistent meal times; avoid skipping meals or long fasting periods.</a:t>
            </a:r>
            <a:endParaRPr lang="en-US" sz="1275" dirty="0"/>
          </a:p>
        </p:txBody>
      </p:sp>
      <p:sp>
        <p:nvSpPr>
          <p:cNvPr id="33" name="SK-9-text-32"/>
          <p:cNvSpPr/>
          <p:nvPr/>
        </p:nvSpPr>
        <p:spPr>
          <a:xfrm>
            <a:off x="971550" y="3981450"/>
            <a:ext cx="54864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E67E22"/>
                </a:solidFill>
              </a:rPr>
              <a:t>Hydration &amp; Fluid Intake</a:t>
            </a:r>
            <a:endParaRPr lang="en-US" sz="1500" dirty="0"/>
          </a:p>
        </p:txBody>
      </p:sp>
      <p:sp>
        <p:nvSpPr>
          <p:cNvPr id="34" name="SK-9-text-33"/>
          <p:cNvSpPr/>
          <p:nvPr/>
        </p:nvSpPr>
        <p:spPr>
          <a:xfrm>
            <a:off x="900113" y="4381500"/>
            <a:ext cx="4814888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D3436"/>
                </a:solidFill>
              </a:rPr>
              <a:t>Aim for at least </a:t>
            </a:r>
            <a:r>
              <a:rPr lang="en-US" sz="1275" b="1" dirty="0">
                <a:solidFill>
                  <a:srgbClr val="2D3436"/>
                </a:solidFill>
              </a:rPr>
              <a:t>8 cups of fluid per day</a:t>
            </a:r>
            <a:r>
              <a:rPr lang="en-US" sz="1275" dirty="0">
                <a:solidFill>
                  <a:srgbClr val="2D3436"/>
                </a:solidFill>
              </a:rPr>
              <a:t>, focusing on water or non-caffeinated options.</a:t>
            </a:r>
            <a:endParaRPr lang="en-US" sz="1275" dirty="0"/>
          </a:p>
        </p:txBody>
      </p:sp>
      <p:sp>
        <p:nvSpPr>
          <p:cNvPr id="35" name="SK-9-text-34"/>
          <p:cNvSpPr/>
          <p:nvPr/>
        </p:nvSpPr>
        <p:spPr>
          <a:xfrm>
            <a:off x="900113" y="4981575"/>
            <a:ext cx="4814888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D3436"/>
                </a:solidFill>
              </a:rPr>
              <a:t>Reduce intake of </a:t>
            </a:r>
            <a:r>
              <a:rPr lang="en-US" sz="1275" b="1" dirty="0">
                <a:solidFill>
                  <a:srgbClr val="2D3436"/>
                </a:solidFill>
              </a:rPr>
              <a:t>fizzy drinks</a:t>
            </a:r>
            <a:r>
              <a:rPr lang="en-US" sz="1275" dirty="0">
                <a:solidFill>
                  <a:srgbClr val="2D3436"/>
                </a:solidFill>
              </a:rPr>
              <a:t> and carbonated beverages to minimize bloating/gas.</a:t>
            </a:r>
            <a:endParaRPr lang="en-US" sz="1275" dirty="0"/>
          </a:p>
        </p:txBody>
      </p:sp>
      <p:sp>
        <p:nvSpPr>
          <p:cNvPr id="36" name="SK-9-text-35"/>
          <p:cNvSpPr/>
          <p:nvPr/>
        </p:nvSpPr>
        <p:spPr>
          <a:xfrm>
            <a:off x="6829425" y="1362075"/>
            <a:ext cx="5095875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E67E22"/>
                </a:solidFill>
              </a:rPr>
              <a:t>Dietary Adjustments</a:t>
            </a:r>
            <a:endParaRPr lang="en-US" sz="1500" dirty="0"/>
          </a:p>
        </p:txBody>
      </p:sp>
      <p:sp>
        <p:nvSpPr>
          <p:cNvPr id="37" name="SK-9-text-36"/>
          <p:cNvSpPr/>
          <p:nvPr/>
        </p:nvSpPr>
        <p:spPr>
          <a:xfrm>
            <a:off x="6757988" y="1762125"/>
            <a:ext cx="4814888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D3436"/>
                </a:solidFill>
              </a:rPr>
              <a:t>Stimulants:</a:t>
            </a:r>
            <a:r>
              <a:rPr lang="en-US" sz="1275" dirty="0">
                <a:solidFill>
                  <a:srgbClr val="2D3436"/>
                </a:solidFill>
              </a:rPr>
              <a:t> Limit tea and coffee to 3 cups per day; reduce alcohol intake significantly.</a:t>
            </a:r>
            <a:endParaRPr lang="en-US" sz="1275" dirty="0"/>
          </a:p>
        </p:txBody>
      </p:sp>
      <p:sp>
        <p:nvSpPr>
          <p:cNvPr id="38" name="SK-9-text-37"/>
          <p:cNvSpPr/>
          <p:nvPr/>
        </p:nvSpPr>
        <p:spPr>
          <a:xfrm>
            <a:off x="6757988" y="2362200"/>
            <a:ext cx="4814888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D3436"/>
                </a:solidFill>
              </a:rPr>
              <a:t>Fiber Modification:</a:t>
            </a:r>
            <a:r>
              <a:rPr lang="en-US" sz="1275" dirty="0">
                <a:solidFill>
                  <a:srgbClr val="2D3436"/>
                </a:solidFill>
              </a:rPr>
              <a:t> Reduce intake of </a:t>
            </a:r>
            <a:r>
              <a:rPr lang="en-US" sz="1275" b="1" dirty="0">
                <a:solidFill>
                  <a:srgbClr val="2D3436"/>
                </a:solidFill>
              </a:rPr>
              <a:t>insoluble fiber</a:t>
            </a:r>
            <a:r>
              <a:rPr lang="en-US" sz="1275" dirty="0">
                <a:solidFill>
                  <a:srgbClr val="2D3436"/>
                </a:solidFill>
              </a:rPr>
              <a:t> (e.g., wheat bran) which often worsens bloating.</a:t>
            </a:r>
            <a:endParaRPr lang="en-US" sz="1275" dirty="0"/>
          </a:p>
        </p:txBody>
      </p:sp>
      <p:sp>
        <p:nvSpPr>
          <p:cNvPr id="39" name="SK-9-text-38"/>
          <p:cNvSpPr/>
          <p:nvPr/>
        </p:nvSpPr>
        <p:spPr>
          <a:xfrm>
            <a:off x="6757988" y="2962275"/>
            <a:ext cx="4814888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D3436"/>
                </a:solidFill>
              </a:rPr>
              <a:t>Fruit Limitation:</a:t>
            </a:r>
            <a:r>
              <a:rPr lang="en-US" sz="1275" dirty="0">
                <a:solidFill>
                  <a:srgbClr val="2D3436"/>
                </a:solidFill>
              </a:rPr>
              <a:t> If diarrhea is present, limit fresh fruit to no more than 3 portions (80g each) per day.</a:t>
            </a:r>
            <a:endParaRPr lang="en-US" sz="1275" dirty="0"/>
          </a:p>
        </p:txBody>
      </p:sp>
      <p:sp>
        <p:nvSpPr>
          <p:cNvPr id="40" name="SK-9-text-39"/>
          <p:cNvSpPr/>
          <p:nvPr/>
        </p:nvSpPr>
        <p:spPr>
          <a:xfrm>
            <a:off x="6809631" y="3505200"/>
            <a:ext cx="4867275" cy="581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D63031"/>
                </a:solidFill>
              </a:rPr>
              <a:t> </a:t>
            </a:r>
            <a:r>
              <a:rPr lang="en-US" sz="1125" b="1" dirty="0">
                <a:solidFill>
                  <a:srgbClr val="D63031"/>
                </a:solidFill>
              </a:rPr>
              <a:t>Clinical Pearl:</a:t>
            </a:r>
            <a:r>
              <a:rPr lang="en-US" sz="1125" dirty="0">
                <a:solidFill>
                  <a:srgbClr val="D63031"/>
                </a:solidFill>
              </a:rPr>
              <a:t> 55% of IBS patients report worsening symptoms with wheat bran supplements.</a:t>
            </a:r>
            <a:endParaRPr lang="en-US" sz="1125" dirty="0"/>
          </a:p>
        </p:txBody>
      </p:sp>
      <p:sp>
        <p:nvSpPr>
          <p:cNvPr id="41" name="SK-9-text-40"/>
          <p:cNvSpPr/>
          <p:nvPr/>
        </p:nvSpPr>
        <p:spPr>
          <a:xfrm>
            <a:off x="6829425" y="4591050"/>
            <a:ext cx="5095875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E67E22"/>
                </a:solidFill>
              </a:rPr>
              <a:t>Initial Patient Advice</a:t>
            </a:r>
            <a:endParaRPr lang="en-US" sz="1500" dirty="0"/>
          </a:p>
        </p:txBody>
      </p:sp>
      <p:sp>
        <p:nvSpPr>
          <p:cNvPr id="42" name="SK-9-text-41"/>
          <p:cNvSpPr/>
          <p:nvPr/>
        </p:nvSpPr>
        <p:spPr>
          <a:xfrm>
            <a:off x="6757988" y="4991100"/>
            <a:ext cx="4814888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D3436"/>
                </a:solidFill>
              </a:rPr>
              <a:t>Encourage a </a:t>
            </a:r>
            <a:r>
              <a:rPr lang="en-US" sz="1275" b="1" dirty="0">
                <a:solidFill>
                  <a:srgbClr val="2D3436"/>
                </a:solidFill>
              </a:rPr>
              <a:t>symptom diary</a:t>
            </a:r>
            <a:r>
              <a:rPr lang="en-US" sz="1275" dirty="0">
                <a:solidFill>
                  <a:srgbClr val="2D3436"/>
                </a:solidFill>
              </a:rPr>
              <a:t> to identify specific personal triggers before major restrictions.</a:t>
            </a:r>
            <a:endParaRPr lang="en-US" sz="1275" dirty="0"/>
          </a:p>
        </p:txBody>
      </p:sp>
      <p:sp>
        <p:nvSpPr>
          <p:cNvPr id="43" name="SK-9-text-42"/>
          <p:cNvSpPr/>
          <p:nvPr/>
        </p:nvSpPr>
        <p:spPr>
          <a:xfrm>
            <a:off x="6757988" y="5591175"/>
            <a:ext cx="5434013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D3436"/>
                </a:solidFill>
              </a:rPr>
              <a:t>Advise that dietary changes may take </a:t>
            </a:r>
            <a:r>
              <a:rPr lang="en-US" sz="1275" b="1" dirty="0">
                <a:solidFill>
                  <a:srgbClr val="2D3436"/>
                </a:solidFill>
              </a:rPr>
              <a:t>4 weeks</a:t>
            </a:r>
            <a:r>
              <a:rPr lang="en-US" sz="1275" dirty="0">
                <a:solidFill>
                  <a:srgbClr val="2D3436"/>
                </a:solidFill>
              </a:rPr>
              <a:t> to show full effect.</a:t>
            </a:r>
            <a:endParaRPr lang="en-US" sz="1275" dirty="0"/>
          </a:p>
        </p:txBody>
      </p:sp>
      <p:sp>
        <p:nvSpPr>
          <p:cNvPr id="44" name="SK-9-text-43"/>
          <p:cNvSpPr/>
          <p:nvPr/>
        </p:nvSpPr>
        <p:spPr>
          <a:xfrm>
            <a:off x="571500" y="6429375"/>
            <a:ext cx="73609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636E72"/>
                </a:solidFill>
              </a:rPr>
              <a:t>Source: NICE Guideline CG61 (Updated 2024)</a:t>
            </a:r>
            <a:endParaRPr lang="en-US" sz="1050" dirty="0"/>
          </a:p>
        </p:txBody>
      </p:sp>
      <p:sp>
        <p:nvSpPr>
          <p:cNvPr id="45" name="SK-9-text-44"/>
          <p:cNvSpPr/>
          <p:nvPr/>
        </p:nvSpPr>
        <p:spPr>
          <a:xfrm>
            <a:off x="8903047" y="6429375"/>
            <a:ext cx="3288953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E67E22"/>
                </a:solidFill>
              </a:rPr>
              <a:t>www.bradfordvts.co.uk</a:t>
            </a:r>
            <a:r>
              <a:rPr lang="en-US" sz="1050" dirty="0">
                <a:solidFill>
                  <a:srgbClr val="636E72"/>
                </a:solidFill>
              </a:rPr>
              <a:t> | Teaching Resource</a:t>
            </a:r>
            <a:endParaRPr lang="en-US" sz="10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2746</Words>
  <Application>Microsoft Office PowerPoint</Application>
  <PresentationFormat>Widescreen</PresentationFormat>
  <Paragraphs>284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2</cp:revision>
  <dcterms:created xsi:type="dcterms:W3CDTF">2026-05-08T20:28:31Z</dcterms:created>
  <dcterms:modified xsi:type="dcterms:W3CDTF">2026-05-15T19:28:06Z</dcterms:modified>
</cp:coreProperties>
</file>