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04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" Type="http://schemas.openxmlformats.org/officeDocument/2006/relationships/image" Target="../media/image1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8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19" Type="http://schemas.openxmlformats.org/officeDocument/2006/relationships/image" Target="../media/image141.png"/><Relationship Id="rId4" Type="http://schemas.openxmlformats.org/officeDocument/2006/relationships/image" Target="../media/image64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5.png"/><Relationship Id="rId26" Type="http://schemas.openxmlformats.org/officeDocument/2006/relationships/image" Target="../media/image163.png"/><Relationship Id="rId3" Type="http://schemas.openxmlformats.org/officeDocument/2006/relationships/image" Target="../media/image1.png"/><Relationship Id="rId21" Type="http://schemas.openxmlformats.org/officeDocument/2006/relationships/image" Target="../media/image158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4.png"/><Relationship Id="rId25" Type="http://schemas.openxmlformats.org/officeDocument/2006/relationships/image" Target="../media/image16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1.png"/><Relationship Id="rId5" Type="http://schemas.openxmlformats.org/officeDocument/2006/relationships/image" Target="../media/image143.png"/><Relationship Id="rId15" Type="http://schemas.openxmlformats.org/officeDocument/2006/relationships/image" Target="../media/image135.png"/><Relationship Id="rId23" Type="http://schemas.openxmlformats.org/officeDocument/2006/relationships/image" Target="../media/image160.png"/><Relationship Id="rId10" Type="http://schemas.openxmlformats.org/officeDocument/2006/relationships/image" Target="../media/image148.png"/><Relationship Id="rId19" Type="http://schemas.openxmlformats.org/officeDocument/2006/relationships/image" Target="../media/image156.png"/><Relationship Id="rId4" Type="http://schemas.openxmlformats.org/officeDocument/2006/relationships/image" Target="../media/image5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" Type="http://schemas.openxmlformats.org/officeDocument/2006/relationships/image" Target="../media/image1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5" Type="http://schemas.openxmlformats.org/officeDocument/2006/relationships/image" Target="../media/image18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4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Relationship Id="rId27" Type="http://schemas.openxmlformats.org/officeDocument/2006/relationships/image" Target="../media/image1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10" Type="http://schemas.openxmlformats.org/officeDocument/2006/relationships/image" Target="../media/image192.png"/><Relationship Id="rId4" Type="http://schemas.openxmlformats.org/officeDocument/2006/relationships/image" Target="../media/image5.png"/><Relationship Id="rId9" Type="http://schemas.openxmlformats.org/officeDocument/2006/relationships/image" Target="../media/image1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3" Type="http://schemas.openxmlformats.org/officeDocument/2006/relationships/image" Target="../media/image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5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4" Type="http://schemas.openxmlformats.org/officeDocument/2006/relationships/image" Target="../media/image193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4.png"/><Relationship Id="rId3" Type="http://schemas.openxmlformats.org/officeDocument/2006/relationships/image" Target="../media/image1.png"/><Relationship Id="rId7" Type="http://schemas.openxmlformats.org/officeDocument/2006/relationships/image" Target="../media/image208.png"/><Relationship Id="rId12" Type="http://schemas.openxmlformats.org/officeDocument/2006/relationships/image" Target="../media/image21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5" Type="http://schemas.openxmlformats.org/officeDocument/2006/relationships/image" Target="../media/image206.png"/><Relationship Id="rId15" Type="http://schemas.openxmlformats.org/officeDocument/2006/relationships/image" Target="../media/image216.png"/><Relationship Id="rId10" Type="http://schemas.openxmlformats.org/officeDocument/2006/relationships/image" Target="../media/image211.png"/><Relationship Id="rId4" Type="http://schemas.openxmlformats.org/officeDocument/2006/relationships/image" Target="../media/image5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1.png"/><Relationship Id="rId21" Type="http://schemas.openxmlformats.org/officeDocument/2006/relationships/image" Target="../media/image59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32.png"/><Relationship Id="rId24" Type="http://schemas.openxmlformats.org/officeDocument/2006/relationships/image" Target="../media/image62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9.png"/><Relationship Id="rId19" Type="http://schemas.openxmlformats.org/officeDocument/2006/relationships/image" Target="../media/image57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72.png"/><Relationship Id="rId3" Type="http://schemas.openxmlformats.org/officeDocument/2006/relationships/image" Target="../media/image1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1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64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104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5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.png"/><Relationship Id="rId21" Type="http://schemas.openxmlformats.org/officeDocument/2006/relationships/image" Target="../media/image12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64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917579"/>
            <a:ext cx="5181600" cy="5334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6" name="SK-1-text-5"/>
          <p:cNvSpPr/>
          <p:nvPr/>
        </p:nvSpPr>
        <p:spPr>
          <a:xfrm>
            <a:off x="762000" y="673596"/>
            <a:ext cx="5181600" cy="2681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kern="0" spc="-60" dirty="0">
                <a:solidFill>
                  <a:srgbClr val="2C3E50"/>
                </a:solidFill>
              </a:rPr>
              <a:t>UPPER GI CANCER
IN GENERAL PRACTICE</a:t>
            </a:r>
            <a:endParaRPr lang="en-US" sz="4800" dirty="0"/>
          </a:p>
        </p:txBody>
      </p:sp>
      <p:sp>
        <p:nvSpPr>
          <p:cNvPr id="7" name="SK-1-text-6"/>
          <p:cNvSpPr/>
          <p:nvPr/>
        </p:nvSpPr>
        <p:spPr>
          <a:xfrm>
            <a:off x="762000" y="3545979"/>
            <a:ext cx="51816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i="1" dirty="0">
                <a:solidFill>
                  <a:srgbClr val="F58220"/>
                </a:solidFill>
              </a:rPr>
              <a:t>The Triumvirate: Oesophageal, Gastric &amp; Pancreatic</a:t>
            </a:r>
            <a:endParaRPr lang="en-US" sz="2100" dirty="0"/>
          </a:p>
        </p:txBody>
      </p:sp>
      <p:sp>
        <p:nvSpPr>
          <p:cNvPr id="8" name="SK-1-text-7"/>
          <p:cNvSpPr/>
          <p:nvPr/>
        </p:nvSpPr>
        <p:spPr>
          <a:xfrm>
            <a:off x="952500" y="4917579"/>
            <a:ext cx="86410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Updated to NICE NG12 (2026) Guidelines</a:t>
            </a:r>
            <a:endParaRPr lang="en-US" sz="1350" dirty="0"/>
          </a:p>
        </p:txBody>
      </p:sp>
      <p:sp>
        <p:nvSpPr>
          <p:cNvPr id="9" name="SK-1-text-8"/>
          <p:cNvSpPr/>
          <p:nvPr/>
        </p:nvSpPr>
        <p:spPr>
          <a:xfrm>
            <a:off x="773430" y="673596"/>
            <a:ext cx="5120640" cy="2286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chemeClr val="bg1"/>
                </a:solidFill>
              </a:rPr>
              <a:t>BRADFORD VTS TEACHING DECK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762000" y="6241554"/>
            <a:ext cx="43205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>
                    <a:alpha val="80000"/>
                  </a:srgbClr>
                </a:solidFill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71475"/>
            <a:ext cx="76200" cy="5715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19200"/>
            <a:ext cx="5572125" cy="14637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74738"/>
            <a:ext cx="381000" cy="3810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577578"/>
            <a:ext cx="214313" cy="17532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873425"/>
            <a:ext cx="5572125" cy="14637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128963"/>
            <a:ext cx="381000" cy="3810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944" y="3231803"/>
            <a:ext cx="214313" cy="17532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527649"/>
            <a:ext cx="5572125" cy="14637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783187"/>
            <a:ext cx="381000" cy="3810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944" y="4886027"/>
            <a:ext cx="214313" cy="17532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19200"/>
            <a:ext cx="5572125" cy="146372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474738"/>
            <a:ext cx="381000" cy="3810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0819" y="1577578"/>
            <a:ext cx="214313" cy="17532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2873425"/>
            <a:ext cx="5572125" cy="146372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128963"/>
            <a:ext cx="381000" cy="3810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0819" y="3231803"/>
            <a:ext cx="214313" cy="17532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4527649"/>
            <a:ext cx="5572125" cy="146372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783187"/>
            <a:ext cx="381000" cy="3810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50819" y="4886027"/>
            <a:ext cx="214313" cy="17532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600075" y="333375"/>
            <a:ext cx="102412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PREVENTION AND PRIMARY CARE ROLE</a:t>
            </a:r>
            <a:endParaRPr lang="en-US" sz="2100" dirty="0"/>
          </a:p>
        </p:txBody>
      </p:sp>
      <p:sp>
        <p:nvSpPr>
          <p:cNvPr id="25" name="SK-10-text-24"/>
          <p:cNvSpPr/>
          <p:nvPr/>
        </p:nvSpPr>
        <p:spPr>
          <a:xfrm>
            <a:off x="600075" y="752475"/>
            <a:ext cx="546229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1133475" y="1522363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H. pylori Eradication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609600" y="1970038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Target high-risk populations (atrophic gastritis, family history) to reduce gastric cancer risk. Eradication is </a:t>
            </a:r>
            <a:r>
              <a:rPr lang="en-US" sz="1200" b="1" dirty="0">
                <a:solidFill>
                  <a:srgbClr val="F58220"/>
                </a:solidFill>
              </a:rPr>
              <a:t>protective</a:t>
            </a:r>
            <a:r>
              <a:rPr lang="en-US" sz="1200" dirty="0">
                <a:solidFill>
                  <a:srgbClr val="4A5568"/>
                </a:solidFill>
              </a:rPr>
              <a:t>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1133475" y="317658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Barrett's Surveillance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609600" y="3624263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Ensure patients with known Barrett's are in a </a:t>
            </a:r>
            <a:r>
              <a:rPr lang="en-US" sz="1200" b="1" dirty="0">
                <a:solidFill>
                  <a:srgbClr val="F58220"/>
                </a:solidFill>
              </a:rPr>
              <a:t>specialist programme</a:t>
            </a:r>
            <a:r>
              <a:rPr lang="en-US" sz="1200" dirty="0">
                <a:solidFill>
                  <a:srgbClr val="4A5568"/>
                </a:solidFill>
              </a:rPr>
              <a:t>; audit GP records to prevent missed follow-ups.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1133475" y="4830812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Upper GI Cancer Audit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609600" y="5278487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Regularly review local </a:t>
            </a:r>
            <a:r>
              <a:rPr lang="en-US" sz="1200" b="1" dirty="0">
                <a:solidFill>
                  <a:srgbClr val="F58220"/>
                </a:solidFill>
              </a:rPr>
              <a:t>2WW referral pathways</a:t>
            </a:r>
            <a:r>
              <a:rPr lang="en-US" sz="1200" dirty="0">
                <a:solidFill>
                  <a:srgbClr val="4A5568"/>
                </a:solidFill>
              </a:rPr>
              <a:t> and data to ensure early identification and diagnostic accuracy.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6991350" y="1522363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Smoking Cessation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6467475" y="1970038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The most significant modifiable factor for </a:t>
            </a:r>
            <a:r>
              <a:rPr lang="en-US" sz="1200" b="1" dirty="0">
                <a:solidFill>
                  <a:srgbClr val="F58220"/>
                </a:solidFill>
              </a:rPr>
              <a:t>all three</a:t>
            </a:r>
            <a:r>
              <a:rPr lang="en-US" sz="1200" dirty="0">
                <a:solidFill>
                  <a:srgbClr val="4A5568"/>
                </a:solidFill>
              </a:rPr>
              <a:t> cancers. Vital for reducing squamous and adenocarcinoma risk.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6991350" y="317658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Weight Management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6467475" y="3624263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Tackle obesity (BMI &gt;30) to lower the incidence of </a:t>
            </a:r>
            <a:r>
              <a:rPr lang="en-US" sz="1200" b="1" dirty="0">
                <a:solidFill>
                  <a:srgbClr val="F58220"/>
                </a:solidFill>
              </a:rPr>
              <a:t>oesophageal adenocarcinoma</a:t>
            </a:r>
            <a:r>
              <a:rPr lang="en-US" sz="1200" dirty="0">
                <a:solidFill>
                  <a:srgbClr val="4A5568"/>
                </a:solidFill>
              </a:rPr>
              <a:t> and gastric cardia cancer.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6991350" y="4830812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Alcohol Reduction</a:t>
            </a:r>
            <a:endParaRPr lang="en-US" sz="1500" dirty="0"/>
          </a:p>
        </p:txBody>
      </p:sp>
      <p:sp>
        <p:nvSpPr>
          <p:cNvPr id="37" name="SK-10-text-36"/>
          <p:cNvSpPr/>
          <p:nvPr/>
        </p:nvSpPr>
        <p:spPr>
          <a:xfrm>
            <a:off x="6467475" y="5278487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Reduce intake to lower risk of </a:t>
            </a:r>
            <a:r>
              <a:rPr lang="en-US" sz="1200" b="1" dirty="0">
                <a:solidFill>
                  <a:srgbClr val="F58220"/>
                </a:solidFill>
              </a:rPr>
              <a:t>squamous cell carcinoma</a:t>
            </a:r>
            <a:r>
              <a:rPr lang="en-US" sz="1200" dirty="0">
                <a:solidFill>
                  <a:srgbClr val="4A5568"/>
                </a:solidFill>
              </a:rPr>
              <a:t>, particularly due to its synergistic effect with smoking.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0" y="6467475"/>
            <a:ext cx="114300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A0AEC0"/>
                </a:solidFill>
              </a:rPr>
              <a:t>www.bradfordvts.co.uk | NICE NG12 (2026 Updated)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28700"/>
            <a:ext cx="11430000" cy="4381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57350"/>
            <a:ext cx="5643563" cy="107156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00225"/>
            <a:ext cx="381000" cy="3810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844" y="1903065"/>
            <a:ext cx="214313" cy="17532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7438" y="1657350"/>
            <a:ext cx="5643563" cy="107156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7938" y="1800225"/>
            <a:ext cx="381000" cy="3810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1281" y="1903065"/>
            <a:ext cx="214313" cy="17532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871788"/>
            <a:ext cx="5643563" cy="107156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014663"/>
            <a:ext cx="381000" cy="3810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844" y="3117503"/>
            <a:ext cx="214313" cy="17532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7438" y="2871788"/>
            <a:ext cx="5643563" cy="1071563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7938" y="3014663"/>
            <a:ext cx="381000" cy="3810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1281" y="3117503"/>
            <a:ext cx="214313" cy="17532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086225"/>
            <a:ext cx="5643563" cy="1071563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4229100"/>
            <a:ext cx="381000" cy="38100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4844" y="4331940"/>
            <a:ext cx="214313" cy="17532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67438" y="4086225"/>
            <a:ext cx="5643563" cy="1071563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57938" y="4229100"/>
            <a:ext cx="381000" cy="38100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1281" y="4331940"/>
            <a:ext cx="214313" cy="17532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300663"/>
            <a:ext cx="5643563" cy="1071563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5443538"/>
            <a:ext cx="381000" cy="38100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4844" y="5546378"/>
            <a:ext cx="214313" cy="17532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67438" y="5300663"/>
            <a:ext cx="5643563" cy="1071563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57938" y="5443538"/>
            <a:ext cx="381000" cy="381000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41281" y="5546378"/>
            <a:ext cx="214313" cy="175320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372225"/>
            <a:ext cx="12192000" cy="485775"/>
          </a:xfrm>
          <a:prstGeom prst="rect">
            <a:avLst/>
          </a:prstGeom>
        </p:spPr>
      </p:pic>
      <p:sp>
        <p:nvSpPr>
          <p:cNvPr id="31" name="SK-11-text-30"/>
          <p:cNvSpPr/>
          <p:nvPr/>
        </p:nvSpPr>
        <p:spPr>
          <a:xfrm>
            <a:off x="600075" y="238125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UPPER GI CANCER</a:t>
            </a:r>
            <a:endParaRPr lang="en-US" sz="2100" dirty="0"/>
          </a:p>
        </p:txBody>
      </p:sp>
      <p:sp>
        <p:nvSpPr>
          <p:cNvPr id="32" name="SK-11-text-31"/>
          <p:cNvSpPr/>
          <p:nvPr/>
        </p:nvSpPr>
        <p:spPr>
          <a:xfrm>
            <a:off x="600075" y="65722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381000" y="1028700"/>
            <a:ext cx="11430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Top Tips for General Practice</a:t>
            </a:r>
            <a:endParaRPr lang="en-US" sz="1800" dirty="0"/>
          </a:p>
        </p:txBody>
      </p:sp>
      <p:sp>
        <p:nvSpPr>
          <p:cNvPr id="34" name="SK-11-text-33"/>
          <p:cNvSpPr/>
          <p:nvPr/>
        </p:nvSpPr>
        <p:spPr>
          <a:xfrm>
            <a:off x="1095375" y="1800225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Dysphagia = Always 2WW</a:t>
            </a:r>
            <a:endParaRPr lang="en-US" sz="1275" dirty="0"/>
          </a:p>
        </p:txBody>
      </p:sp>
      <p:sp>
        <p:nvSpPr>
          <p:cNvPr id="35" name="SK-11-text-34"/>
          <p:cNvSpPr/>
          <p:nvPr/>
        </p:nvSpPr>
        <p:spPr>
          <a:xfrm>
            <a:off x="1095375" y="2081212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Red flag at any age, for any cause. Never "wait and watch" or treat empirically with PPIs without investigation.</a:t>
            </a:r>
            <a:endParaRPr lang="en-US" sz="1125" dirty="0"/>
          </a:p>
        </p:txBody>
      </p:sp>
      <p:sp>
        <p:nvSpPr>
          <p:cNvPr id="36" name="SK-11-text-35"/>
          <p:cNvSpPr/>
          <p:nvPr/>
        </p:nvSpPr>
        <p:spPr>
          <a:xfrm>
            <a:off x="6881813" y="1800225"/>
            <a:ext cx="49225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New-Onset Diabetes (60+)</a:t>
            </a:r>
            <a:endParaRPr lang="en-US" sz="1275" dirty="0"/>
          </a:p>
        </p:txBody>
      </p:sp>
      <p:sp>
        <p:nvSpPr>
          <p:cNvPr id="37" name="SK-11-text-36"/>
          <p:cNvSpPr/>
          <p:nvPr/>
        </p:nvSpPr>
        <p:spPr>
          <a:xfrm>
            <a:off x="6881813" y="2081212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If accompanied by weight loss or GI symptoms, consider urgent CT to exclude pancreatic cancer before labeling as Type 2 DM.</a:t>
            </a:r>
            <a:endParaRPr lang="en-US" sz="1125" dirty="0"/>
          </a:p>
        </p:txBody>
      </p:sp>
      <p:sp>
        <p:nvSpPr>
          <p:cNvPr id="38" name="SK-11-text-37"/>
          <p:cNvSpPr/>
          <p:nvPr/>
        </p:nvSpPr>
        <p:spPr>
          <a:xfrm>
            <a:off x="1095375" y="3014663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Painless Jaundice (40+)</a:t>
            </a:r>
            <a:endParaRPr lang="en-US" sz="1275" dirty="0"/>
          </a:p>
        </p:txBody>
      </p:sp>
      <p:sp>
        <p:nvSpPr>
          <p:cNvPr id="39" name="SK-11-text-38"/>
          <p:cNvSpPr/>
          <p:nvPr/>
        </p:nvSpPr>
        <p:spPr>
          <a:xfrm>
            <a:off x="1095375" y="3295650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Suspect pancreatic cancer until proven otherwise. This requires an urgent 2WW CT scan pathway referral.</a:t>
            </a:r>
            <a:endParaRPr lang="en-US" sz="1125" dirty="0"/>
          </a:p>
        </p:txBody>
      </p:sp>
      <p:sp>
        <p:nvSpPr>
          <p:cNvPr id="40" name="SK-11-text-39"/>
          <p:cNvSpPr/>
          <p:nvPr/>
        </p:nvSpPr>
        <p:spPr>
          <a:xfrm>
            <a:off x="6881813" y="3014663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NICE NG12 Key Threshold</a:t>
            </a:r>
            <a:endParaRPr lang="en-US" sz="1275" dirty="0"/>
          </a:p>
        </p:txBody>
      </p:sp>
      <p:sp>
        <p:nvSpPr>
          <p:cNvPr id="41" name="SK-11-text-40"/>
          <p:cNvSpPr/>
          <p:nvPr/>
        </p:nvSpPr>
        <p:spPr>
          <a:xfrm>
            <a:off x="6881813" y="3295650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Age ≥55 + weight loss + any of (upper abdominal pain, reflux, dyspepsia) = urgent 2WW suspected cancer referral.</a:t>
            </a:r>
            <a:endParaRPr lang="en-US" sz="1125" dirty="0"/>
          </a:p>
        </p:txBody>
      </p:sp>
      <p:sp>
        <p:nvSpPr>
          <p:cNvPr id="42" name="SK-11-text-41"/>
          <p:cNvSpPr/>
          <p:nvPr/>
        </p:nvSpPr>
        <p:spPr>
          <a:xfrm>
            <a:off x="1095375" y="4229100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Barrett's Surveillance</a:t>
            </a:r>
            <a:endParaRPr lang="en-US" sz="1275" dirty="0"/>
          </a:p>
        </p:txBody>
      </p:sp>
      <p:sp>
        <p:nvSpPr>
          <p:cNvPr id="43" name="SK-11-text-42"/>
          <p:cNvSpPr/>
          <p:nvPr/>
        </p:nvSpPr>
        <p:spPr>
          <a:xfrm>
            <a:off x="1095375" y="4510088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Check GP records for patients with known Barrett's; ensure they are actively enrolled in a specialist surveillance programme.</a:t>
            </a:r>
            <a:endParaRPr lang="en-US" sz="1125" dirty="0"/>
          </a:p>
        </p:txBody>
      </p:sp>
      <p:sp>
        <p:nvSpPr>
          <p:cNvPr id="44" name="SK-11-text-43"/>
          <p:cNvSpPr/>
          <p:nvPr/>
        </p:nvSpPr>
        <p:spPr>
          <a:xfrm>
            <a:off x="6881813" y="4229100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H. pylori Eradication</a:t>
            </a:r>
            <a:endParaRPr lang="en-US" sz="1275" dirty="0"/>
          </a:p>
        </p:txBody>
      </p:sp>
      <p:sp>
        <p:nvSpPr>
          <p:cNvPr id="45" name="SK-11-text-44"/>
          <p:cNvSpPr/>
          <p:nvPr/>
        </p:nvSpPr>
        <p:spPr>
          <a:xfrm>
            <a:off x="6881813" y="4510088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The most important modifiable risk factor for gastric cancer. Eradication is protective and should be prioritised.</a:t>
            </a:r>
            <a:endParaRPr lang="en-US" sz="1125" dirty="0"/>
          </a:p>
        </p:txBody>
      </p:sp>
      <p:sp>
        <p:nvSpPr>
          <p:cNvPr id="46" name="SK-11-text-45"/>
          <p:cNvSpPr/>
          <p:nvPr/>
        </p:nvSpPr>
        <p:spPr>
          <a:xfrm>
            <a:off x="1095375" y="5443538"/>
            <a:ext cx="47386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Family History Matters</a:t>
            </a:r>
            <a:endParaRPr lang="en-US" sz="1275" dirty="0"/>
          </a:p>
        </p:txBody>
      </p:sp>
      <p:sp>
        <p:nvSpPr>
          <p:cNvPr id="47" name="SK-11-text-46"/>
          <p:cNvSpPr/>
          <p:nvPr/>
        </p:nvSpPr>
        <p:spPr>
          <a:xfrm>
            <a:off x="1095375" y="5724525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≥2 first-degree relatives with upper GI cancer, especially at a young age, should trigger a referral to Clinical Genetics.</a:t>
            </a:r>
            <a:endParaRPr lang="en-US" sz="1125" dirty="0"/>
          </a:p>
        </p:txBody>
      </p:sp>
      <p:sp>
        <p:nvSpPr>
          <p:cNvPr id="48" name="SK-11-text-47"/>
          <p:cNvSpPr/>
          <p:nvPr/>
        </p:nvSpPr>
        <p:spPr>
          <a:xfrm>
            <a:off x="6881813" y="5443538"/>
            <a:ext cx="48577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Survival &amp; Early Referral</a:t>
            </a:r>
            <a:endParaRPr lang="en-US" sz="1275" dirty="0"/>
          </a:p>
        </p:txBody>
      </p:sp>
      <p:sp>
        <p:nvSpPr>
          <p:cNvPr id="49" name="SK-11-text-48"/>
          <p:cNvSpPr/>
          <p:nvPr/>
        </p:nvSpPr>
        <p:spPr>
          <a:xfrm>
            <a:off x="6881813" y="5724525"/>
            <a:ext cx="4738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5-year survival is poor for the "triumvirate." Early recognition and prompt referral in primary care are the only ways to improve outcomes.</a:t>
            </a:r>
            <a:endParaRPr lang="en-US" sz="1125" dirty="0"/>
          </a:p>
        </p:txBody>
      </p:sp>
      <p:sp>
        <p:nvSpPr>
          <p:cNvPr id="50" name="SK-11-text-49"/>
          <p:cNvSpPr/>
          <p:nvPr/>
        </p:nvSpPr>
        <p:spPr>
          <a:xfrm>
            <a:off x="381000" y="6515100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51" name="SK-11-text-50"/>
          <p:cNvSpPr/>
          <p:nvPr/>
        </p:nvSpPr>
        <p:spPr>
          <a:xfrm>
            <a:off x="9759107" y="6529388"/>
            <a:ext cx="243289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999999"/>
                </a:solidFill>
              </a:rPr>
              <a:t>High-yield clinical pearls for GP Trainees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76200" cy="7239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28700"/>
            <a:ext cx="11430000" cy="3143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419225"/>
            <a:ext cx="5572125" cy="231457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00200"/>
            <a:ext cx="5114925" cy="36195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30561"/>
            <a:ext cx="273844" cy="224879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14550"/>
            <a:ext cx="154781" cy="143619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83061"/>
            <a:ext cx="154781" cy="154781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051572"/>
            <a:ext cx="154781" cy="143619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886200"/>
            <a:ext cx="5572125" cy="231457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067175"/>
            <a:ext cx="5114925" cy="3619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097536"/>
            <a:ext cx="273844" cy="22487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581525"/>
            <a:ext cx="154781" cy="154781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050036"/>
            <a:ext cx="154781" cy="12576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331916"/>
            <a:ext cx="154781" cy="143619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419225"/>
            <a:ext cx="5572125" cy="2413397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600200"/>
            <a:ext cx="5114925" cy="36195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630561"/>
            <a:ext cx="273844" cy="22487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114550"/>
            <a:ext cx="154781" cy="154781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583061"/>
            <a:ext cx="154781" cy="154781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3099197"/>
            <a:ext cx="5114925" cy="55245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85022"/>
            <a:ext cx="5572125" cy="2215753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165997"/>
            <a:ext cx="5114925" cy="36195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196358"/>
            <a:ext cx="273844" cy="224879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680347"/>
            <a:ext cx="154781" cy="134094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148858"/>
            <a:ext cx="154781" cy="134094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30" name="SK-12-text-29"/>
          <p:cNvSpPr/>
          <p:nvPr/>
        </p:nvSpPr>
        <p:spPr>
          <a:xfrm>
            <a:off x="6000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UPPER GI CANCER</a:t>
            </a:r>
            <a:endParaRPr lang="en-US" sz="2100" dirty="0"/>
          </a:p>
        </p:txBody>
      </p:sp>
      <p:sp>
        <p:nvSpPr>
          <p:cNvPr id="31" name="SK-12-text-30"/>
          <p:cNvSpPr/>
          <p:nvPr/>
        </p:nvSpPr>
        <p:spPr>
          <a:xfrm>
            <a:off x="600075" y="609600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Series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523875" y="1028700"/>
            <a:ext cx="11287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Pearls: AKT &amp; SCA Preparation</a:t>
            </a:r>
            <a:endParaRPr lang="en-US" sz="1650" dirty="0"/>
          </a:p>
        </p:txBody>
      </p:sp>
      <p:sp>
        <p:nvSpPr>
          <p:cNvPr id="33" name="SK-12-text-32"/>
          <p:cNvSpPr/>
          <p:nvPr/>
        </p:nvSpPr>
        <p:spPr>
          <a:xfrm>
            <a:off x="997744" y="160020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Knowledge Retrieval</a:t>
            </a:r>
            <a:endParaRPr lang="en-US" sz="1500" dirty="0"/>
          </a:p>
        </p:txBody>
      </p:sp>
      <p:sp>
        <p:nvSpPr>
          <p:cNvPr id="34" name="SK-12-text-33"/>
          <p:cNvSpPr/>
          <p:nvPr/>
        </p:nvSpPr>
        <p:spPr>
          <a:xfrm>
            <a:off x="878681" y="2085975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Dysphagia: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Any age, any cause = </a:t>
            </a: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2WW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Never wait-and-watch or empirical PPI.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878681" y="2554486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NG12: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Age ≥55 + weight loss + (upper abdominal pain / reflux / dyspepsia) = 2WW criteria.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878681" y="3022997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Pancreatic: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Age ≥40 + jaundice = 2WW. Age ≥60 + weight loss + new DM2 = Urgent CT.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997744" y="40671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Epidemiology &amp; Genetics</a:t>
            </a:r>
            <a:endParaRPr lang="en-US" sz="1500" dirty="0"/>
          </a:p>
        </p:txBody>
      </p:sp>
      <p:sp>
        <p:nvSpPr>
          <p:cNvPr id="38" name="SK-12-text-37"/>
          <p:cNvSpPr/>
          <p:nvPr/>
        </p:nvSpPr>
        <p:spPr>
          <a:xfrm>
            <a:off x="878681" y="4552950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Prevalence: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FAP (1/8,000) vs HNPCC/Lynch (1/2,500). HNPCC is the most common inherited CRC syndrome.</a:t>
            </a:r>
            <a:endParaRPr lang="en-US" sz="1050" dirty="0"/>
          </a:p>
        </p:txBody>
      </p:sp>
      <p:sp>
        <p:nvSpPr>
          <p:cNvPr id="39" name="SK-12-text-38"/>
          <p:cNvSpPr/>
          <p:nvPr/>
        </p:nvSpPr>
        <p:spPr>
          <a:xfrm>
            <a:off x="878681" y="5021461"/>
            <a:ext cx="11313319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Lynch Risks: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RR 4.1 for Gastric Cancer; RR 25 for Small Bowel Cancer.</a:t>
            </a:r>
            <a:endParaRPr lang="en-US" sz="1050" dirty="0"/>
          </a:p>
        </p:txBody>
      </p:sp>
      <p:sp>
        <p:nvSpPr>
          <p:cNvPr id="40" name="SK-12-text-39"/>
          <p:cNvSpPr/>
          <p:nvPr/>
        </p:nvSpPr>
        <p:spPr>
          <a:xfrm>
            <a:off x="878681" y="5303341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Shift: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Oesophageal adenocarcinoma is now more common than squamous cell in the UK.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855619" y="1600200"/>
            <a:ext cx="533638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Communication Strategy</a:t>
            </a:r>
            <a:endParaRPr lang="en-US" sz="1500" dirty="0"/>
          </a:p>
        </p:txBody>
      </p:sp>
      <p:sp>
        <p:nvSpPr>
          <p:cNvPr id="42" name="SK-12-text-41"/>
          <p:cNvSpPr/>
          <p:nvPr/>
        </p:nvSpPr>
        <p:spPr>
          <a:xfrm>
            <a:off x="6736556" y="2085975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Alarms: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Sensitively check for red flags without inducing panic. "I need to ask a few specific questions about your weight and swallowing."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6736556" y="2554486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Framing the 2WW: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Explain the pathway clearly. Avoid "this is cancer" but emphasize urgency for safety.</a:t>
            </a:r>
            <a:endParaRPr lang="en-US" sz="1050" dirty="0"/>
          </a:p>
        </p:txBody>
      </p:sp>
      <p:sp>
        <p:nvSpPr>
          <p:cNvPr id="44" name="SK-12-text-43"/>
          <p:cNvSpPr/>
          <p:nvPr/>
        </p:nvSpPr>
        <p:spPr>
          <a:xfrm>
            <a:off x="6610350" y="3099197"/>
            <a:ext cx="482917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D40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is a fast-track referral to rule out anything serious. It's a precaution to ensure we get expert eyes on this as quickly as possible."</a:t>
            </a:r>
            <a:endParaRPr lang="en-US" sz="1050" dirty="0"/>
          </a:p>
        </p:txBody>
      </p:sp>
      <p:sp>
        <p:nvSpPr>
          <p:cNvPr id="45" name="SK-12-text-44"/>
          <p:cNvSpPr/>
          <p:nvPr/>
        </p:nvSpPr>
        <p:spPr>
          <a:xfrm>
            <a:off x="6855619" y="4165997"/>
            <a:ext cx="533638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Safety-Netting &amp; Closing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6736556" y="4651772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Time-frames: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they should hear from the hospital within 2 weeks. If not, they </a:t>
            </a: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contact the surgery.</a:t>
            </a:r>
            <a:endParaRPr lang="en-US" sz="1050" dirty="0"/>
          </a:p>
        </p:txBody>
      </p:sp>
      <p:sp>
        <p:nvSpPr>
          <p:cNvPr id="47" name="SK-12-text-46"/>
          <p:cNvSpPr/>
          <p:nvPr/>
        </p:nvSpPr>
        <p:spPr>
          <a:xfrm>
            <a:off x="6736556" y="5120283"/>
            <a:ext cx="484584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Worsening Symptoms: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Explicit instructions on what to do if they cannot swallow liquids or if they vomit blood.</a:t>
            </a:r>
            <a:endParaRPr lang="en-US" sz="1050" dirty="0"/>
          </a:p>
        </p:txBody>
      </p:sp>
      <p:sp>
        <p:nvSpPr>
          <p:cNvPr id="48" name="SK-12-text-47"/>
          <p:cNvSpPr/>
          <p:nvPr/>
        </p:nvSpPr>
        <p:spPr>
          <a:xfrm>
            <a:off x="6467475" y="5848350"/>
            <a:ext cx="5114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Updated to NICE NG12 April 2026 Guidelines.</a:t>
            </a:r>
            <a:endParaRPr lang="en-US" sz="900" dirty="0"/>
          </a:p>
        </p:txBody>
      </p:sp>
      <p:sp>
        <p:nvSpPr>
          <p:cNvPr id="49" name="SK-12-text-48"/>
          <p:cNvSpPr/>
          <p:nvPr/>
        </p:nvSpPr>
        <p:spPr>
          <a:xfrm>
            <a:off x="381000" y="6581775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0" name="SK-12-text-49"/>
          <p:cNvSpPr/>
          <p:nvPr/>
        </p:nvSpPr>
        <p:spPr>
          <a:xfrm>
            <a:off x="10391775" y="6581775"/>
            <a:ext cx="1800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High-Yield Exam Prep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5572125" cy="24384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36824"/>
            <a:ext cx="228600" cy="182761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752850"/>
            <a:ext cx="5572125" cy="24384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365724"/>
            <a:ext cx="228600" cy="18276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23950"/>
            <a:ext cx="5572125" cy="24384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1736824"/>
            <a:ext cx="228600" cy="182761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752850"/>
            <a:ext cx="5572125" cy="24384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4365724"/>
            <a:ext cx="228600" cy="18276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4" name="SK-13-text-13"/>
          <p:cNvSpPr/>
          <p:nvPr/>
        </p:nvSpPr>
        <p:spPr>
          <a:xfrm>
            <a:off x="600075" y="238125"/>
            <a:ext cx="76809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RED FLAGS: MUST NOT MISS</a:t>
            </a:r>
            <a:endParaRPr lang="en-US" sz="2100" dirty="0"/>
          </a:p>
        </p:txBody>
      </p:sp>
      <p:sp>
        <p:nvSpPr>
          <p:cNvPr id="15" name="SK-13-text-14"/>
          <p:cNvSpPr/>
          <p:nvPr/>
        </p:nvSpPr>
        <p:spPr>
          <a:xfrm>
            <a:off x="600075" y="657225"/>
            <a:ext cx="9692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Critical Alarm Symptoms Requiring Immediate GP Action</a:t>
            </a:r>
            <a:endParaRPr lang="en-US" sz="1200" dirty="0"/>
          </a:p>
        </p:txBody>
      </p:sp>
      <p:sp>
        <p:nvSpPr>
          <p:cNvPr id="16" name="SK-13-text-15"/>
          <p:cNvSpPr/>
          <p:nvPr/>
        </p:nvSpPr>
        <p:spPr>
          <a:xfrm>
            <a:off x="914400" y="1692771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DYSPHAGIA &amp; HAEMATEMESIS</a:t>
            </a:r>
            <a:endParaRPr lang="en-US" sz="1350" dirty="0"/>
          </a:p>
        </p:txBody>
      </p:sp>
      <p:sp>
        <p:nvSpPr>
          <p:cNvPr id="17" name="SK-13-text-16"/>
          <p:cNvSpPr/>
          <p:nvPr/>
        </p:nvSpPr>
        <p:spPr>
          <a:xfrm>
            <a:off x="628650" y="2040434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Dysphagia:</a:t>
            </a:r>
            <a:r>
              <a:rPr lang="en-US" sz="1200" dirty="0">
                <a:solidFill>
                  <a:srgbClr val="34495E"/>
                </a:solidFill>
              </a:rPr>
              <a:t> Any age, any cause — </a:t>
            </a:r>
            <a:r>
              <a:rPr lang="en-US" sz="1200" b="1" dirty="0">
                <a:solidFill>
                  <a:srgbClr val="34495E"/>
                </a:solidFill>
              </a:rPr>
              <a:t>ALWAYS 2WW</a:t>
            </a:r>
            <a:r>
              <a:rPr lang="en-US" sz="1200" dirty="0">
                <a:solidFill>
                  <a:srgbClr val="34495E"/>
                </a:solidFill>
              </a:rPr>
              <a:t>. Never "watch and wait" or empirical PPI.</a:t>
            </a:r>
            <a:endParaRPr lang="en-US" sz="1200" dirty="0"/>
          </a:p>
        </p:txBody>
      </p:sp>
      <p:sp>
        <p:nvSpPr>
          <p:cNvPr id="18" name="SK-13-text-17"/>
          <p:cNvSpPr/>
          <p:nvPr/>
        </p:nvSpPr>
        <p:spPr>
          <a:xfrm>
            <a:off x="628650" y="252412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Haematemesis:</a:t>
            </a:r>
            <a:r>
              <a:rPr lang="en-US" sz="1200" dirty="0">
                <a:solidFill>
                  <a:srgbClr val="34495E"/>
                </a:solidFill>
              </a:rPr>
              <a:t> Acute admission if active/hemodynamic instability; urgent direct-access endoscopy if stable.</a:t>
            </a:r>
            <a:endParaRPr lang="en-US" sz="1200" dirty="0"/>
          </a:p>
        </p:txBody>
      </p:sp>
      <p:sp>
        <p:nvSpPr>
          <p:cNvPr id="19" name="SK-13-text-18"/>
          <p:cNvSpPr/>
          <p:nvPr/>
        </p:nvSpPr>
        <p:spPr>
          <a:xfrm>
            <a:off x="914400" y="4321671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WEIGHT LOSS &amp; MASSES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628650" y="4669334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Unintentional Weight Loss:</a:t>
            </a:r>
            <a:r>
              <a:rPr lang="en-US" sz="1200" dirty="0">
                <a:solidFill>
                  <a:srgbClr val="34495E"/>
                </a:solidFill>
              </a:rPr>
              <a:t> Significant when paired with upper abdominal pain, reflux, or dyspepsia (especially if age ≥55).</a:t>
            </a:r>
            <a:endParaRPr lang="en-US" sz="1200" dirty="0"/>
          </a:p>
        </p:txBody>
      </p:sp>
      <p:sp>
        <p:nvSpPr>
          <p:cNvPr id="21" name="SK-13-text-20"/>
          <p:cNvSpPr/>
          <p:nvPr/>
        </p:nvSpPr>
        <p:spPr>
          <a:xfrm>
            <a:off x="628650" y="515302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Abdominal Mass:</a:t>
            </a:r>
            <a:r>
              <a:rPr lang="en-US" sz="1200" dirty="0">
                <a:solidFill>
                  <a:srgbClr val="34495E"/>
                </a:solidFill>
              </a:rPr>
              <a:t> Palpable epigastric or upper abdominal mass consistent with stomach cancer.</a:t>
            </a:r>
            <a:endParaRPr lang="en-US" sz="1200" dirty="0"/>
          </a:p>
        </p:txBody>
      </p:sp>
      <p:sp>
        <p:nvSpPr>
          <p:cNvPr id="22" name="SK-13-text-21"/>
          <p:cNvSpPr/>
          <p:nvPr/>
        </p:nvSpPr>
        <p:spPr>
          <a:xfrm>
            <a:off x="6772275" y="1692771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JAUNDICE &amp; PANCREATIC RISK</a:t>
            </a:r>
            <a:endParaRPr lang="en-US" sz="1350" dirty="0"/>
          </a:p>
        </p:txBody>
      </p:sp>
      <p:sp>
        <p:nvSpPr>
          <p:cNvPr id="23" name="SK-13-text-22"/>
          <p:cNvSpPr/>
          <p:nvPr/>
        </p:nvSpPr>
        <p:spPr>
          <a:xfrm>
            <a:off x="6486525" y="2040434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Painless Jaundice:</a:t>
            </a:r>
            <a:r>
              <a:rPr lang="en-US" sz="1200" dirty="0">
                <a:solidFill>
                  <a:srgbClr val="34495E"/>
                </a:solidFill>
              </a:rPr>
              <a:t> In age ≥40 is pancreatic cancer until proven otherwise — </a:t>
            </a:r>
            <a:r>
              <a:rPr lang="en-US" sz="1200" b="1" dirty="0">
                <a:solidFill>
                  <a:srgbClr val="34495E"/>
                </a:solidFill>
              </a:rPr>
              <a:t>Urgent 2WW CT</a:t>
            </a:r>
            <a:r>
              <a:rPr lang="en-US" sz="1200" dirty="0">
                <a:solidFill>
                  <a:srgbClr val="34495E"/>
                </a:solidFill>
              </a:rPr>
              <a:t>.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6486525" y="252412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New-onset DM2:</a:t>
            </a:r>
            <a:r>
              <a:rPr lang="en-US" sz="1200" dirty="0">
                <a:solidFill>
                  <a:srgbClr val="34495E"/>
                </a:solidFill>
              </a:rPr>
              <a:t> Age ≥60 + weight loss + GI symptoms (diarrhoea/back pain) → exclude pancreatic malignancy.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6772275" y="4321671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NODAL &amp; HEREDITARY SIGNS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6486525" y="4669334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Virchow’s Node:</a:t>
            </a:r>
            <a:r>
              <a:rPr lang="en-US" sz="1200" dirty="0">
                <a:solidFill>
                  <a:srgbClr val="34495E"/>
                </a:solidFill>
              </a:rPr>
              <a:t> Left supraclavicular lymphadenopathy — highly suggestive of metastatic upper GI cancer.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6486525" y="515302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highlight>
                  <a:srgbClr val="FDEDEC"/>
                </a:highlight>
              </a:rPr>
              <a:t>Family Clustering:</a:t>
            </a:r>
            <a:r>
              <a:rPr lang="en-US" sz="1200" dirty="0">
                <a:solidFill>
                  <a:srgbClr val="34495E"/>
                </a:solidFill>
              </a:rPr>
              <a:t> Multiple relatives with GI cancers at young age (&lt;50) → refer to Clinical Genetics.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381000" y="6567488"/>
            <a:ext cx="6347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© 2026 NICE NG12 Updated Guidelines</a:t>
            </a:r>
            <a:endParaRPr lang="en-US" sz="1050" dirty="0"/>
          </a:p>
        </p:txBody>
      </p:sp>
      <p:sp>
        <p:nvSpPr>
          <p:cNvPr id="29" name="SK-13-text-28"/>
          <p:cNvSpPr/>
          <p:nvPr/>
        </p:nvSpPr>
        <p:spPr>
          <a:xfrm>
            <a:off x="10341471" y="6567488"/>
            <a:ext cx="18505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5750"/>
            <a:ext cx="76200" cy="7429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19200"/>
            <a:ext cx="5381625" cy="12573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81138"/>
            <a:ext cx="238125" cy="1905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67000"/>
            <a:ext cx="5381625" cy="12573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928938"/>
            <a:ext cx="238125" cy="1905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114800"/>
            <a:ext cx="5381625" cy="147161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376738"/>
            <a:ext cx="238125" cy="1905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19200"/>
            <a:ext cx="5381625" cy="12573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481138"/>
            <a:ext cx="238125" cy="1905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2667000"/>
            <a:ext cx="5381625" cy="1471613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928938"/>
            <a:ext cx="238125" cy="1905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4329113"/>
            <a:ext cx="5381625" cy="125730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591050"/>
            <a:ext cx="238125" cy="190500"/>
          </a:xfrm>
          <a:prstGeom prst="rect">
            <a:avLst/>
          </a:prstGeom>
        </p:spPr>
      </p:pic>
      <p:sp>
        <p:nvSpPr>
          <p:cNvPr id="17" name="SK-14-text-16"/>
          <p:cNvSpPr/>
          <p:nvPr/>
        </p:nvSpPr>
        <p:spPr>
          <a:xfrm>
            <a:off x="790575" y="333375"/>
            <a:ext cx="89611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PITFALLS IN DIAGNOSIS</a:t>
            </a:r>
            <a:endParaRPr lang="en-US" sz="2100" dirty="0"/>
          </a:p>
        </p:txBody>
      </p:sp>
      <p:sp>
        <p:nvSpPr>
          <p:cNvPr id="18" name="SK-14-text-17"/>
          <p:cNvSpPr/>
          <p:nvPr/>
        </p:nvSpPr>
        <p:spPr>
          <a:xfrm>
            <a:off x="790575" y="75247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Series</a:t>
            </a:r>
            <a:endParaRPr lang="en-US" sz="1200" dirty="0"/>
          </a:p>
        </p:txBody>
      </p:sp>
      <p:sp>
        <p:nvSpPr>
          <p:cNvPr id="19" name="SK-14-text-18"/>
          <p:cNvSpPr/>
          <p:nvPr/>
        </p:nvSpPr>
        <p:spPr>
          <a:xfrm>
            <a:off x="1152525" y="1447800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Empirical Treatment of Dysphagia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800100" y="1819275"/>
            <a:ext cx="49244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Dysphagia is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red flag. Prescribing antacids or PPIs without investigation is dangerous and delays diagnosis.</a:t>
            </a:r>
            <a:endParaRPr lang="en-US" sz="1125" dirty="0"/>
          </a:p>
        </p:txBody>
      </p:sp>
      <p:sp>
        <p:nvSpPr>
          <p:cNvPr id="21" name="SK-14-text-20"/>
          <p:cNvSpPr/>
          <p:nvPr/>
        </p:nvSpPr>
        <p:spPr>
          <a:xfrm>
            <a:off x="1152525" y="2895600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New-Onset Diabetes &amp; Weight Loss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800100" y="3267075"/>
            <a:ext cx="49244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patients age ≥60, new DM + weight loss is a classic presentation of pancreatic cancer. Avoid labeling as "Type 2" without imaging.</a:t>
            </a:r>
            <a:endParaRPr lang="en-US" sz="1125" dirty="0"/>
          </a:p>
        </p:txBody>
      </p:sp>
      <p:sp>
        <p:nvSpPr>
          <p:cNvPr id="23" name="SK-14-text-22"/>
          <p:cNvSpPr/>
          <p:nvPr/>
        </p:nvSpPr>
        <p:spPr>
          <a:xfrm>
            <a:off x="1152525" y="434340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Barrett’s Surveillance Gaps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800100" y="4714875"/>
            <a:ext cx="49244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PPIs control symptoms but do not eliminate cancer risk. Ensure all Barrett's patients are actively enrolled in a specialist surveillance programme.</a:t>
            </a:r>
            <a:endParaRPr lang="en-US" sz="1125" dirty="0"/>
          </a:p>
        </p:txBody>
      </p:sp>
      <p:sp>
        <p:nvSpPr>
          <p:cNvPr id="25" name="SK-14-text-24"/>
          <p:cNvSpPr/>
          <p:nvPr/>
        </p:nvSpPr>
        <p:spPr>
          <a:xfrm>
            <a:off x="6819900" y="1447800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Ignoring Non-Urgent Criteria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6467475" y="1819275"/>
            <a:ext cx="49244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Haematemesis or treatment-resistant dyspepsia in patients ≥55 requires urgent direct-access endoscopy, even if 2WW criteria aren't fully met.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6819900" y="289560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Missing Hereditary Clues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467475" y="3267075"/>
            <a:ext cx="49244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Failing to screen for family history or young age of onset (&lt;50). Clustered GI cancers require a referral to Clinical Genetics for assessment.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6819900" y="4557713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Over-Reassurance on Symptoms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6467475" y="4929188"/>
            <a:ext cx="49244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Dyspepsia at age ≥55 with even mild weight loss is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routine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Do not dismiss persistent upper abdominal pain as simple indigestion.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571500" y="6386513"/>
            <a:ext cx="7132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Note: Guidelines updated to NICE NG12 April 2026</a:t>
            </a:r>
            <a:endParaRPr lang="en-US" sz="900" dirty="0"/>
          </a:p>
        </p:txBody>
      </p:sp>
      <p:sp>
        <p:nvSpPr>
          <p:cNvPr id="32" name="SK-14-text-31"/>
          <p:cNvSpPr/>
          <p:nvPr/>
        </p:nvSpPr>
        <p:spPr>
          <a:xfrm>
            <a:off x="10029825" y="6372225"/>
            <a:ext cx="2162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285750" cy="2286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47850"/>
            <a:ext cx="6629400" cy="221932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524125"/>
            <a:ext cx="190500" cy="1524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878336"/>
            <a:ext cx="190500" cy="16028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72458"/>
            <a:ext cx="190500" cy="1524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257675"/>
            <a:ext cx="6629400" cy="221932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933950"/>
            <a:ext cx="190500" cy="1524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288161"/>
            <a:ext cx="190500" cy="1524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91400" y="1276350"/>
            <a:ext cx="285750" cy="2286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91400" y="1847850"/>
            <a:ext cx="4419600" cy="229552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5450" y="2133600"/>
            <a:ext cx="571500" cy="4572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91400" y="4333875"/>
            <a:ext cx="4419600" cy="2143125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600075" y="238125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UPPER GI CANCER</a:t>
            </a:r>
            <a:endParaRPr lang="en-US" sz="2100" dirty="0"/>
          </a:p>
        </p:txBody>
      </p:sp>
      <p:sp>
        <p:nvSpPr>
          <p:cNvPr id="18" name="SK-15-text-17"/>
          <p:cNvSpPr/>
          <p:nvPr/>
        </p:nvSpPr>
        <p:spPr>
          <a:xfrm>
            <a:off x="600075" y="65722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762000" y="121920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Quick Recall: High-Yield Facts</a:t>
            </a:r>
            <a:endParaRPr lang="en-US" sz="1800" dirty="0"/>
          </a:p>
        </p:txBody>
      </p:sp>
      <p:sp>
        <p:nvSpPr>
          <p:cNvPr id="20" name="SK-15-text-19"/>
          <p:cNvSpPr/>
          <p:nvPr/>
        </p:nvSpPr>
        <p:spPr>
          <a:xfrm>
            <a:off x="609600" y="2076450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URGENT REFERRALS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914400" y="2476500"/>
            <a:ext cx="112776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Dysphagia:</a:t>
            </a:r>
            <a:r>
              <a:rPr lang="en-US" sz="1350" dirty="0">
                <a:solidFill>
                  <a:srgbClr val="2C3E50"/>
                </a:solidFill>
              </a:rPr>
              <a:t> Always 2WW referral regardless of age or duration.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914400" y="2830711"/>
            <a:ext cx="5867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Painless Jaundice:</a:t>
            </a:r>
            <a:r>
              <a:rPr lang="en-US" sz="1350" dirty="0">
                <a:solidFill>
                  <a:srgbClr val="2C3E50"/>
                </a:solidFill>
              </a:rPr>
              <a:t> Age ≥40 requires urgent 2WW suspected cancer pathway.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914400" y="3424833"/>
            <a:ext cx="112776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Pancreatic Screen:</a:t>
            </a:r>
            <a:r>
              <a:rPr lang="en-US" sz="1350" dirty="0">
                <a:solidFill>
                  <a:srgbClr val="2C3E50"/>
                </a:solidFill>
              </a:rPr>
              <a:t> Age ≥60 + weight loss + new DM = Urgent CT scan.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609600" y="4486275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RISK &amp; GENETICS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914400" y="4886325"/>
            <a:ext cx="112776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H. pylori:</a:t>
            </a:r>
            <a:r>
              <a:rPr lang="en-US" sz="1350" dirty="0">
                <a:solidFill>
                  <a:srgbClr val="2C3E50"/>
                </a:solidFill>
              </a:rPr>
              <a:t> The most significant modifiable risk for gastric cancer.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914400" y="5240536"/>
            <a:ext cx="5867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Lynch Syndrome:</a:t>
            </a:r>
            <a:r>
              <a:rPr lang="en-US" sz="1350" dirty="0">
                <a:solidFill>
                  <a:srgbClr val="2C3E50"/>
                </a:solidFill>
              </a:rPr>
              <a:t> High risk for gastric (RR 4.1) and small bowel (RR 25) cancers.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7772400" y="1219200"/>
            <a:ext cx="441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Resources</a:t>
            </a:r>
            <a:endParaRPr lang="en-US" sz="1800" dirty="0"/>
          </a:p>
        </p:txBody>
      </p:sp>
      <p:sp>
        <p:nvSpPr>
          <p:cNvPr id="28" name="SK-15-text-27"/>
          <p:cNvSpPr/>
          <p:nvPr/>
        </p:nvSpPr>
        <p:spPr>
          <a:xfrm>
            <a:off x="8491538" y="2828925"/>
            <a:ext cx="22193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</a:rPr>
              <a:t>Access full teaching materials at: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8346430" y="3200400"/>
            <a:ext cx="250939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F58220"/>
                </a:solidFill>
              </a:rPr>
              <a:t>www.bradfordvts.co.uk</a:t>
            </a:r>
            <a:endParaRPr lang="en-US" sz="1650" dirty="0"/>
          </a:p>
        </p:txBody>
      </p:sp>
      <p:sp>
        <p:nvSpPr>
          <p:cNvPr id="30" name="SK-15-text-29"/>
          <p:cNvSpPr/>
          <p:nvPr/>
        </p:nvSpPr>
        <p:spPr>
          <a:xfrm>
            <a:off x="8107859" y="3657600"/>
            <a:ext cx="298668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Clinical Genetics Referral &amp; NICE NG12 Pathways</a:t>
            </a:r>
            <a:endParaRPr lang="en-US" sz="1050" dirty="0"/>
          </a:p>
        </p:txBody>
      </p:sp>
      <p:sp>
        <p:nvSpPr>
          <p:cNvPr id="31" name="SK-15-text-30"/>
          <p:cNvSpPr/>
          <p:nvPr/>
        </p:nvSpPr>
        <p:spPr>
          <a:xfrm>
            <a:off x="7620000" y="4772025"/>
            <a:ext cx="396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Closing Summary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7620000" y="5124450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1. Early referral is the only way to improve survival.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7620000" y="5429250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2. Never empirical PPI for red-flag symptoms.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7620000" y="5734050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3. Think family history in young patients.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11430000" cy="5524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62150"/>
            <a:ext cx="5572125" cy="41243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461320"/>
            <a:ext cx="333375" cy="2667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946178"/>
            <a:ext cx="166688" cy="19437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513808"/>
            <a:ext cx="166688" cy="145852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5081439"/>
            <a:ext cx="166688" cy="16668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962150"/>
            <a:ext cx="5572125" cy="4124325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2598539"/>
            <a:ext cx="333375" cy="2667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3809107"/>
            <a:ext cx="166688" cy="16668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4376738"/>
            <a:ext cx="166688" cy="16668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4944368"/>
            <a:ext cx="166688" cy="166688"/>
          </a:xfrm>
          <a:prstGeom prst="rect">
            <a:avLst/>
          </a:prstGeom>
        </p:spPr>
      </p:pic>
      <p:sp>
        <p:nvSpPr>
          <p:cNvPr id="16" name="SK-2-text-15"/>
          <p:cNvSpPr/>
          <p:nvPr/>
        </p:nvSpPr>
        <p:spPr>
          <a:xfrm>
            <a:off x="600075" y="238125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UPPER GI CANCER</a:t>
            </a:r>
            <a:endParaRPr lang="en-US" sz="2100" dirty="0"/>
          </a:p>
        </p:txBody>
      </p:sp>
      <p:sp>
        <p:nvSpPr>
          <p:cNvPr id="17" name="SK-2-text-16"/>
          <p:cNvSpPr/>
          <p:nvPr/>
        </p:nvSpPr>
        <p:spPr>
          <a:xfrm>
            <a:off x="600075" y="65722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18" name="SK-2-text-17"/>
          <p:cNvSpPr/>
          <p:nvPr/>
        </p:nvSpPr>
        <p:spPr>
          <a:xfrm>
            <a:off x="381000" y="1123950"/>
            <a:ext cx="114300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Disclaimer and Introduction</a:t>
            </a:r>
            <a:endParaRPr lang="en-US" sz="2400" dirty="0"/>
          </a:p>
        </p:txBody>
      </p:sp>
      <p:sp>
        <p:nvSpPr>
          <p:cNvPr id="19" name="SK-2-text-18"/>
          <p:cNvSpPr/>
          <p:nvPr/>
        </p:nvSpPr>
        <p:spPr>
          <a:xfrm>
            <a:off x="1143000" y="2437507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C0392B"/>
                </a:solidFill>
              </a:rPr>
              <a:t>CLINICAL DISCLAIMER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666750" y="2942332"/>
            <a:ext cx="5000625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This presentation is strictly for educational purposes for GP Trainees. While every effort is made to ensure accuracy, clinical guidelines are subject to change.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928688" y="3908078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Updated to </a:t>
            </a:r>
            <a:r>
              <a:rPr lang="en-US" sz="1275" b="1" dirty="0">
                <a:solidFill>
                  <a:srgbClr val="2C3E50"/>
                </a:solidFill>
              </a:rPr>
              <a:t>NICE NG12 (April 2026)</a:t>
            </a:r>
            <a:r>
              <a:rPr lang="en-US" sz="1275" dirty="0">
                <a:solidFill>
                  <a:srgbClr val="2C3E50"/>
                </a:solidFill>
              </a:rPr>
              <a:t> criteria for suspected cancer recognition and referral.</a:t>
            </a:r>
            <a:endParaRPr lang="en-US" sz="1275" dirty="0"/>
          </a:p>
        </p:txBody>
      </p:sp>
      <p:sp>
        <p:nvSpPr>
          <p:cNvPr id="22" name="SK-2-text-21"/>
          <p:cNvSpPr/>
          <p:nvPr/>
        </p:nvSpPr>
        <p:spPr>
          <a:xfrm>
            <a:off x="928688" y="4475708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Always refer to the latest local CCG/Trust pathways and </a:t>
            </a:r>
            <a:r>
              <a:rPr lang="en-US" sz="1275" b="1" dirty="0">
                <a:solidFill>
                  <a:srgbClr val="2C3E50"/>
                </a:solidFill>
              </a:rPr>
              <a:t>NICE Clinical Knowledge Summaries (CKS)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23" name="SK-2-text-22"/>
          <p:cNvSpPr/>
          <p:nvPr/>
        </p:nvSpPr>
        <p:spPr>
          <a:xfrm>
            <a:off x="928688" y="5043339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Clinical judgment must be applied to the individual patient context in primary care.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7000875" y="2574727"/>
            <a:ext cx="40233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2C3E50"/>
                </a:solidFill>
              </a:rPr>
              <a:t>SOURCE MATERIALS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6524625" y="3079552"/>
            <a:ext cx="50006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This teaching deck integrates specialist expertise with primary care perspectives to cover the "Triumvirate" of Upper GI cancers.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6786563" y="3771007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Clinical Input:</a:t>
            </a:r>
            <a:r>
              <a:rPr lang="en-US" sz="1275" dirty="0">
                <a:solidFill>
                  <a:srgbClr val="2C3E50"/>
                </a:solidFill>
              </a:rPr>
              <a:t> Mr John P Griffith (Consultant GI Surgeon) &amp; Dr Eamonn Sheridan (Consultant Clinical Genetics).</a:t>
            </a:r>
            <a:endParaRPr lang="en-US" sz="1275" dirty="0"/>
          </a:p>
        </p:txBody>
      </p:sp>
      <p:sp>
        <p:nvSpPr>
          <p:cNvPr id="27" name="SK-2-text-26"/>
          <p:cNvSpPr/>
          <p:nvPr/>
        </p:nvSpPr>
        <p:spPr>
          <a:xfrm>
            <a:off x="6786563" y="4338638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Scope:</a:t>
            </a:r>
            <a:r>
              <a:rPr lang="en-US" sz="1275" dirty="0">
                <a:solidFill>
                  <a:srgbClr val="2C3E50"/>
                </a:solidFill>
              </a:rPr>
              <a:t> Epidemiology, Risk Factors, NICE Criteria, and Hereditary Predisposition Syndromes.</a:t>
            </a:r>
            <a:endParaRPr lang="en-US" sz="1275" dirty="0"/>
          </a:p>
        </p:txBody>
      </p:sp>
      <p:sp>
        <p:nvSpPr>
          <p:cNvPr id="28" name="SK-2-text-27"/>
          <p:cNvSpPr/>
          <p:nvPr/>
        </p:nvSpPr>
        <p:spPr>
          <a:xfrm>
            <a:off x="6786563" y="4906268"/>
            <a:ext cx="47386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Focus:</a:t>
            </a:r>
            <a:r>
              <a:rPr lang="en-US" sz="1275" dirty="0">
                <a:solidFill>
                  <a:srgbClr val="2C3E50"/>
                </a:solidFill>
              </a:rPr>
              <a:t> Early recognition and survival improvement strategies for General Practice.</a:t>
            </a:r>
            <a:endParaRPr lang="en-US" sz="1275" dirty="0"/>
          </a:p>
        </p:txBody>
      </p:sp>
      <p:sp>
        <p:nvSpPr>
          <p:cNvPr id="29" name="SK-2-text-28"/>
          <p:cNvSpPr/>
          <p:nvPr/>
        </p:nvSpPr>
        <p:spPr>
          <a:xfrm>
            <a:off x="381000" y="6276975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95A5A6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980730"/>
            <a:ext cx="4457700" cy="265271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980730"/>
            <a:ext cx="1397943" cy="8953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943" y="2980730"/>
            <a:ext cx="1431727" cy="8953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0669" y="2980730"/>
            <a:ext cx="1628031" cy="8953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76080"/>
            <a:ext cx="1397943" cy="58578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8943" y="3876080"/>
            <a:ext cx="1431727" cy="58578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0669" y="3876080"/>
            <a:ext cx="1628031" cy="585788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461867"/>
            <a:ext cx="4457700" cy="585788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461867"/>
            <a:ext cx="1397943" cy="58578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8943" y="4461867"/>
            <a:ext cx="1431727" cy="58578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0669" y="4461867"/>
            <a:ext cx="1628031" cy="58578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4450" y="1123950"/>
            <a:ext cx="6686550" cy="165735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4950" y="1354931"/>
            <a:ext cx="238125" cy="1905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4450" y="2971800"/>
            <a:ext cx="6686550" cy="165735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14950" y="3202781"/>
            <a:ext cx="238125" cy="1905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4450" y="4819650"/>
            <a:ext cx="6686550" cy="165735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14950" y="5050631"/>
            <a:ext cx="238125" cy="190500"/>
          </a:xfrm>
          <a:prstGeom prst="rect">
            <a:avLst/>
          </a:prstGeom>
        </p:spPr>
      </p:pic>
      <p:sp>
        <p:nvSpPr>
          <p:cNvPr id="22" name="SK-3-text-21"/>
          <p:cNvSpPr/>
          <p:nvPr/>
        </p:nvSpPr>
        <p:spPr>
          <a:xfrm>
            <a:off x="600075" y="238125"/>
            <a:ext cx="108813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THE TRIUMVIRATE OF UPPER GI CANCER</a:t>
            </a:r>
            <a:endParaRPr lang="en-US" sz="2100" dirty="0"/>
          </a:p>
        </p:txBody>
      </p:sp>
      <p:sp>
        <p:nvSpPr>
          <p:cNvPr id="23" name="SK-3-text-22"/>
          <p:cNvSpPr/>
          <p:nvPr/>
        </p:nvSpPr>
        <p:spPr>
          <a:xfrm>
            <a:off x="600075" y="657225"/>
            <a:ext cx="55801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381000" y="1967359"/>
            <a:ext cx="44577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Three cancers dominate upper GI malignancy, accounting for the majority of mortality. Most patients present late, making </a:t>
            </a:r>
            <a:r>
              <a:rPr lang="en-US" sz="1350" b="1" dirty="0">
                <a:solidFill>
                  <a:srgbClr val="2C3E50"/>
                </a:solidFill>
              </a:rPr>
              <a:t>GP recognition of early warning signs</a:t>
            </a:r>
            <a:r>
              <a:rPr lang="en-US" sz="1350" dirty="0">
                <a:solidFill>
                  <a:srgbClr val="34495E"/>
                </a:solidFill>
              </a:rPr>
              <a:t> critical.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571500" y="2980730"/>
            <a:ext cx="1646336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Cancer Type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969443" y="2980730"/>
            <a:ext cx="1050727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Male (per 100k)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3401169" y="2980730"/>
            <a:ext cx="1247031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Female (per 100k)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571500" y="3876080"/>
            <a:ext cx="1554873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Oesophageal</a:t>
            </a:r>
            <a:endParaRPr lang="en-US" sz="1275" dirty="0"/>
          </a:p>
        </p:txBody>
      </p:sp>
      <p:sp>
        <p:nvSpPr>
          <p:cNvPr id="29" name="SK-3-text-28"/>
          <p:cNvSpPr/>
          <p:nvPr/>
        </p:nvSpPr>
        <p:spPr>
          <a:xfrm>
            <a:off x="1969443" y="3876080"/>
            <a:ext cx="1235882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~14–16</a:t>
            </a:r>
            <a:endParaRPr lang="en-US" sz="1275" dirty="0"/>
          </a:p>
        </p:txBody>
      </p:sp>
      <p:sp>
        <p:nvSpPr>
          <p:cNvPr id="30" name="SK-3-text-29"/>
          <p:cNvSpPr/>
          <p:nvPr/>
        </p:nvSpPr>
        <p:spPr>
          <a:xfrm>
            <a:off x="3401169" y="3876080"/>
            <a:ext cx="1247031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~7–9</a:t>
            </a:r>
            <a:endParaRPr lang="en-US" sz="1275" dirty="0"/>
          </a:p>
        </p:txBody>
      </p:sp>
      <p:sp>
        <p:nvSpPr>
          <p:cNvPr id="31" name="SK-3-text-30"/>
          <p:cNvSpPr/>
          <p:nvPr/>
        </p:nvSpPr>
        <p:spPr>
          <a:xfrm>
            <a:off x="571500" y="4461867"/>
            <a:ext cx="1016943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Gastric</a:t>
            </a:r>
            <a:endParaRPr lang="en-US" sz="1275" dirty="0"/>
          </a:p>
        </p:txBody>
      </p:sp>
      <p:sp>
        <p:nvSpPr>
          <p:cNvPr id="32" name="SK-3-text-31"/>
          <p:cNvSpPr/>
          <p:nvPr/>
        </p:nvSpPr>
        <p:spPr>
          <a:xfrm>
            <a:off x="1969443" y="4461867"/>
            <a:ext cx="1050727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~13</a:t>
            </a:r>
            <a:endParaRPr lang="en-US" sz="1275" dirty="0"/>
          </a:p>
        </p:txBody>
      </p:sp>
      <p:sp>
        <p:nvSpPr>
          <p:cNvPr id="33" name="SK-3-text-32"/>
          <p:cNvSpPr/>
          <p:nvPr/>
        </p:nvSpPr>
        <p:spPr>
          <a:xfrm>
            <a:off x="3401169" y="4461867"/>
            <a:ext cx="1247031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~7</a:t>
            </a:r>
            <a:endParaRPr lang="en-US" sz="1275" dirty="0"/>
          </a:p>
        </p:txBody>
      </p:sp>
      <p:sp>
        <p:nvSpPr>
          <p:cNvPr id="34" name="SK-3-text-33"/>
          <p:cNvSpPr/>
          <p:nvPr/>
        </p:nvSpPr>
        <p:spPr>
          <a:xfrm>
            <a:off x="571500" y="5047655"/>
            <a:ext cx="1413521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Pancreatic</a:t>
            </a:r>
            <a:endParaRPr lang="en-US" sz="1275" dirty="0"/>
          </a:p>
        </p:txBody>
      </p:sp>
      <p:sp>
        <p:nvSpPr>
          <p:cNvPr id="35" name="SK-3-text-34"/>
          <p:cNvSpPr/>
          <p:nvPr/>
        </p:nvSpPr>
        <p:spPr>
          <a:xfrm>
            <a:off x="1969443" y="5047655"/>
            <a:ext cx="1050727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~14</a:t>
            </a:r>
            <a:endParaRPr lang="en-US" sz="1275" dirty="0"/>
          </a:p>
        </p:txBody>
      </p:sp>
      <p:sp>
        <p:nvSpPr>
          <p:cNvPr id="36" name="SK-3-text-35"/>
          <p:cNvSpPr/>
          <p:nvPr/>
        </p:nvSpPr>
        <p:spPr>
          <a:xfrm>
            <a:off x="3401169" y="5047655"/>
            <a:ext cx="1247031" cy="5857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~12</a:t>
            </a:r>
            <a:endParaRPr lang="en-US" sz="1275" dirty="0"/>
          </a:p>
        </p:txBody>
      </p:sp>
      <p:sp>
        <p:nvSpPr>
          <p:cNvPr id="37" name="SK-3-text-36"/>
          <p:cNvSpPr/>
          <p:nvPr/>
        </p:nvSpPr>
        <p:spPr>
          <a:xfrm>
            <a:off x="5667375" y="1314450"/>
            <a:ext cx="434340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Oesophageal Patterns</a:t>
            </a:r>
            <a:endParaRPr lang="en-US" sz="1425" dirty="0"/>
          </a:p>
        </p:txBody>
      </p:sp>
      <p:sp>
        <p:nvSpPr>
          <p:cNvPr id="38" name="SK-3-text-37"/>
          <p:cNvSpPr/>
          <p:nvPr/>
        </p:nvSpPr>
        <p:spPr>
          <a:xfrm>
            <a:off x="5314950" y="1662113"/>
            <a:ext cx="6305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55555"/>
                </a:solidFill>
              </a:rPr>
              <a:t>Adenocarcinoma of the cardia/lower oesophagus is rising, linked to obesity, GORD, and Barrett's. Squamous cell remains associated with smoking and alcohol in the upper oesophagus.</a:t>
            </a:r>
            <a:endParaRPr lang="en-US" sz="1125" dirty="0"/>
          </a:p>
        </p:txBody>
      </p:sp>
      <p:sp>
        <p:nvSpPr>
          <p:cNvPr id="39" name="SK-3-text-38"/>
          <p:cNvSpPr/>
          <p:nvPr/>
        </p:nvSpPr>
        <p:spPr>
          <a:xfrm>
            <a:off x="5667375" y="3162300"/>
            <a:ext cx="347472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Gastric Patterns</a:t>
            </a:r>
            <a:endParaRPr lang="en-US" sz="1425" dirty="0"/>
          </a:p>
        </p:txBody>
      </p:sp>
      <p:sp>
        <p:nvSpPr>
          <p:cNvPr id="40" name="SK-3-text-39"/>
          <p:cNvSpPr/>
          <p:nvPr/>
        </p:nvSpPr>
        <p:spPr>
          <a:xfrm>
            <a:off x="5314950" y="3509963"/>
            <a:ext cx="6305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55555"/>
                </a:solidFill>
              </a:rPr>
              <a:t>Overall incidence is declining in the UK. However, there is a distinct migration from distal gastric cancer to proximal and gastro-oesophageal junction (GOJ) locations.</a:t>
            </a:r>
            <a:endParaRPr lang="en-US" sz="1125" dirty="0"/>
          </a:p>
        </p:txBody>
      </p:sp>
      <p:sp>
        <p:nvSpPr>
          <p:cNvPr id="41" name="SK-3-text-40"/>
          <p:cNvSpPr/>
          <p:nvPr/>
        </p:nvSpPr>
        <p:spPr>
          <a:xfrm>
            <a:off x="5667375" y="5010150"/>
            <a:ext cx="412623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Pancreatic Patterns</a:t>
            </a:r>
            <a:endParaRPr lang="en-US" sz="1425" dirty="0"/>
          </a:p>
        </p:txBody>
      </p:sp>
      <p:sp>
        <p:nvSpPr>
          <p:cNvPr id="42" name="SK-3-text-41"/>
          <p:cNvSpPr/>
          <p:nvPr/>
        </p:nvSpPr>
        <p:spPr>
          <a:xfrm>
            <a:off x="5314950" y="5357813"/>
            <a:ext cx="6305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55555"/>
                </a:solidFill>
              </a:rPr>
              <a:t>Incidence remains relatively static. Tragically, survival rates have seen minimal improvement over several decades compared to other malignancies.</a:t>
            </a:r>
            <a:endParaRPr lang="en-US" sz="1125" dirty="0"/>
          </a:p>
        </p:txBody>
      </p:sp>
      <p:sp>
        <p:nvSpPr>
          <p:cNvPr id="43" name="SK-3-text-42"/>
          <p:cNvSpPr/>
          <p:nvPr/>
        </p:nvSpPr>
        <p:spPr>
          <a:xfrm>
            <a:off x="10556677" y="6467475"/>
            <a:ext cx="163532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BDC3C7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6715125" cy="242411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14450"/>
            <a:ext cx="6334125" cy="33337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47788"/>
            <a:ext cx="238125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47850"/>
            <a:ext cx="119063" cy="9912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43125"/>
            <a:ext cx="119063" cy="9912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38400"/>
            <a:ext cx="119063" cy="9912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733675"/>
            <a:ext cx="119063" cy="991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738563"/>
            <a:ext cx="6715125" cy="2424113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29063"/>
            <a:ext cx="6334125" cy="33337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62400"/>
            <a:ext cx="238125" cy="190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462463"/>
            <a:ext cx="119063" cy="9912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757738"/>
            <a:ext cx="119063" cy="9912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053013"/>
            <a:ext cx="119063" cy="9912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4250" y="1123950"/>
            <a:ext cx="4476750" cy="503872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4750" y="1314450"/>
            <a:ext cx="4095750" cy="33337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24750" y="1347788"/>
            <a:ext cx="238125" cy="1905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24750" y="1790700"/>
            <a:ext cx="4095750" cy="22860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24750" y="4171950"/>
            <a:ext cx="4095750" cy="885825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448425"/>
            <a:ext cx="11430000" cy="266700"/>
          </a:xfrm>
          <a:prstGeom prst="rect">
            <a:avLst/>
          </a:prstGeom>
        </p:spPr>
      </p:pic>
      <p:sp>
        <p:nvSpPr>
          <p:cNvPr id="24" name="SK-4-text-23"/>
          <p:cNvSpPr/>
          <p:nvPr/>
        </p:nvSpPr>
        <p:spPr>
          <a:xfrm>
            <a:off x="600075" y="238125"/>
            <a:ext cx="112014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OESOPHAGEAL CANCER: RISK &amp; SURVIVAL</a:t>
            </a:r>
            <a:endParaRPr lang="en-US" sz="2100" dirty="0"/>
          </a:p>
        </p:txBody>
      </p:sp>
      <p:sp>
        <p:nvSpPr>
          <p:cNvPr id="25" name="SK-4-text-24"/>
          <p:cNvSpPr/>
          <p:nvPr/>
        </p:nvSpPr>
        <p:spPr>
          <a:xfrm>
            <a:off x="600075" y="657225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 — NICE NG12 (2026 Updated)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923925" y="131445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Major Risk Factors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785813" y="1790700"/>
            <a:ext cx="10572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GORD:</a:t>
            </a:r>
            <a:r>
              <a:rPr lang="en-US" sz="1125" dirty="0">
                <a:solidFill>
                  <a:srgbClr val="2C3E50"/>
                </a:solidFill>
              </a:rPr>
              <a:t> Chronic reflux &gt;5 years (PPIs alone do NOT reduce risk)</a:t>
            </a:r>
            <a:endParaRPr lang="en-US" sz="1125" dirty="0"/>
          </a:p>
        </p:txBody>
      </p:sp>
      <p:sp>
        <p:nvSpPr>
          <p:cNvPr id="28" name="SK-4-text-27"/>
          <p:cNvSpPr/>
          <p:nvPr/>
        </p:nvSpPr>
        <p:spPr>
          <a:xfrm>
            <a:off x="785813" y="2085975"/>
            <a:ext cx="9429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Barrett’s Oesophagus:</a:t>
            </a:r>
            <a:r>
              <a:rPr lang="en-US" sz="1125" dirty="0">
                <a:solidFill>
                  <a:srgbClr val="2C3E50"/>
                </a:solidFill>
              </a:rPr>
              <a:t> Major precursor to adenocarcinoma</a:t>
            </a:r>
            <a:endParaRPr lang="en-US" sz="1125" dirty="0"/>
          </a:p>
        </p:txBody>
      </p:sp>
      <p:sp>
        <p:nvSpPr>
          <p:cNvPr id="29" name="SK-4-text-28"/>
          <p:cNvSpPr/>
          <p:nvPr/>
        </p:nvSpPr>
        <p:spPr>
          <a:xfrm>
            <a:off x="785813" y="2381250"/>
            <a:ext cx="11201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Lifestyle:</a:t>
            </a:r>
            <a:r>
              <a:rPr lang="en-US" sz="1125" dirty="0">
                <a:solidFill>
                  <a:srgbClr val="2C3E50"/>
                </a:solidFill>
              </a:rPr>
              <a:t> Obesity (BMI &gt;30), Smoking, and Alcohol (synergistic)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785813" y="2676525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58220"/>
                </a:solidFill>
              </a:rPr>
              <a:t>Pre-existing:</a:t>
            </a:r>
            <a:r>
              <a:rPr lang="en-US" sz="1125" dirty="0">
                <a:solidFill>
                  <a:srgbClr val="2C3E50"/>
                </a:solidFill>
              </a:rPr>
              <a:t> Achalasia (Squamous risk) and Age (majority &gt;60)</a:t>
            </a:r>
            <a:endParaRPr lang="en-US" sz="1125" dirty="0"/>
          </a:p>
        </p:txBody>
      </p:sp>
      <p:sp>
        <p:nvSpPr>
          <p:cNvPr id="31" name="SK-4-text-30"/>
          <p:cNvSpPr/>
          <p:nvPr/>
        </p:nvSpPr>
        <p:spPr>
          <a:xfrm>
            <a:off x="923925" y="3929063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Barrett's Oesophagus Management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785813" y="4405313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Surveillance endoscopy programme (specialist-led)</a:t>
            </a:r>
            <a:endParaRPr lang="en-US" sz="1125" dirty="0"/>
          </a:p>
        </p:txBody>
      </p:sp>
      <p:sp>
        <p:nvSpPr>
          <p:cNvPr id="33" name="SK-4-text-32"/>
          <p:cNvSpPr/>
          <p:nvPr/>
        </p:nvSpPr>
        <p:spPr>
          <a:xfrm>
            <a:off x="785813" y="4700588"/>
            <a:ext cx="6515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Full-dose PPI for symptom control only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785813" y="4995863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Ablation (RFA/EMR) for high-grade dysplasia</a:t>
            </a:r>
            <a:endParaRPr lang="en-US" sz="1125" dirty="0"/>
          </a:p>
        </p:txBody>
      </p:sp>
      <p:sp>
        <p:nvSpPr>
          <p:cNvPr id="35" name="SK-4-text-34"/>
          <p:cNvSpPr/>
          <p:nvPr/>
        </p:nvSpPr>
        <p:spPr>
          <a:xfrm>
            <a:off x="7877175" y="1314450"/>
            <a:ext cx="4314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UK Survival Statistics (Approx)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7667625" y="4171950"/>
            <a:ext cx="3810000" cy="885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Late Presentation:</a:t>
            </a:r>
            <a:r>
              <a:rPr lang="en-US" sz="1050" dirty="0">
                <a:solidFill>
                  <a:srgbClr val="2C3E50"/>
                </a:solidFill>
              </a:rPr>
              <a:t> Majority of patients present with advanced disease (</a:t>
            </a:r>
            <a:r>
              <a:rPr lang="en-US" sz="1050" b="1" dirty="0">
                <a:solidFill>
                  <a:srgbClr val="C0392B"/>
                </a:solidFill>
              </a:rPr>
              <a:t>T3/T4 stage</a:t>
            </a:r>
            <a:r>
              <a:rPr lang="en-US" sz="1050" dirty="0">
                <a:solidFill>
                  <a:srgbClr val="2C3E50"/>
                </a:solidFill>
              </a:rPr>
              <a:t>), which significantly drives the poor 5-year outlook.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381000" y="6448425"/>
            <a:ext cx="1143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 | MRCGP AKT High-Yield Series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76200" cy="7239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28700"/>
            <a:ext cx="12192000" cy="37147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52575"/>
            <a:ext cx="5572125" cy="26670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43075"/>
            <a:ext cx="5191125" cy="3619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98290"/>
            <a:ext cx="214313" cy="17532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86000"/>
            <a:ext cx="119063" cy="11906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81300"/>
            <a:ext cx="119063" cy="11906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76600"/>
            <a:ext cx="119063" cy="10819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771900"/>
            <a:ext cx="119063" cy="9912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371975"/>
            <a:ext cx="5572125" cy="225742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562475"/>
            <a:ext cx="5191125" cy="3619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617690"/>
            <a:ext cx="214313" cy="17532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543550"/>
            <a:ext cx="5191125" cy="8001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06428" y="5657850"/>
            <a:ext cx="1078557" cy="5715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552575"/>
            <a:ext cx="5572125" cy="244316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743075"/>
            <a:ext cx="5191125" cy="3619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798290"/>
            <a:ext cx="214313" cy="17532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286000"/>
            <a:ext cx="119063" cy="119063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781300"/>
            <a:ext cx="119063" cy="119063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3276600"/>
            <a:ext cx="119063" cy="108198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186238"/>
            <a:ext cx="5572125" cy="2443163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376738"/>
            <a:ext cx="5191125" cy="36195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431953"/>
            <a:ext cx="214313" cy="17532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4881563"/>
            <a:ext cx="5191125" cy="714375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5691188"/>
            <a:ext cx="5191125" cy="714375"/>
          </a:xfrm>
          <a:prstGeom prst="rect">
            <a:avLst/>
          </a:prstGeom>
        </p:spPr>
      </p:pic>
      <p:sp>
        <p:nvSpPr>
          <p:cNvPr id="29" name="SK-5-text-28"/>
          <p:cNvSpPr/>
          <p:nvPr/>
        </p:nvSpPr>
        <p:spPr>
          <a:xfrm>
            <a:off x="6000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UPPER GI CANCER</a:t>
            </a:r>
            <a:endParaRPr lang="en-US" sz="2100" dirty="0"/>
          </a:p>
        </p:txBody>
      </p:sp>
      <p:sp>
        <p:nvSpPr>
          <p:cNvPr id="30" name="SK-5-text-29"/>
          <p:cNvSpPr/>
          <p:nvPr/>
        </p:nvSpPr>
        <p:spPr>
          <a:xfrm>
            <a:off x="600075" y="609600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381000" y="1028700"/>
            <a:ext cx="11811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Gastric Cancer: Risk Factors, Survival &amp; Clinical Presentation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881063" y="174307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Key Risk Factors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785813" y="22479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H. pylori infection:</a:t>
            </a:r>
            <a:r>
              <a:rPr lang="en-US" sz="1125" dirty="0">
                <a:solidFill>
                  <a:srgbClr val="2C3E50"/>
                </a:solidFill>
              </a:rPr>
              <a:t> Most significant modifiable factor; leads to chronic gastritis and intestinal metaplasia.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785813" y="27432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Dietary Habits:</a:t>
            </a:r>
            <a:r>
              <a:rPr lang="en-US" sz="1125" dirty="0">
                <a:solidFill>
                  <a:srgbClr val="2C3E50"/>
                </a:solidFill>
              </a:rPr>
              <a:t> High salt intake, processed meats, and smoked foods; low fruit/vegetable consumption.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785813" y="32385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Medical History:</a:t>
            </a:r>
            <a:r>
              <a:rPr lang="en-US" sz="1125" dirty="0">
                <a:solidFill>
                  <a:srgbClr val="2C3E50"/>
                </a:solidFill>
              </a:rPr>
              <a:t> Atrophic gastritis, pernicious anaemia, or previous partial gastrectomy.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785813" y="3733800"/>
            <a:ext cx="11406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Genetics:</a:t>
            </a:r>
            <a:r>
              <a:rPr lang="en-US" sz="1125" dirty="0">
                <a:solidFill>
                  <a:srgbClr val="2C3E50"/>
                </a:solidFill>
              </a:rPr>
              <a:t> First-degree relative (RR ~2.1–3.1); Blood Group A association.</a:t>
            </a:r>
            <a:endParaRPr lang="en-US" sz="1125" dirty="0"/>
          </a:p>
        </p:txBody>
      </p:sp>
      <p:sp>
        <p:nvSpPr>
          <p:cNvPr id="37" name="SK-5-text-36"/>
          <p:cNvSpPr/>
          <p:nvPr/>
        </p:nvSpPr>
        <p:spPr>
          <a:xfrm>
            <a:off x="881063" y="456247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UK Survival Statistics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571500" y="5067300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Recent NCRAS data reflects modest improvements but late presentation remains a challenge.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1448991" y="5657850"/>
            <a:ext cx="888057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~44%</a:t>
            </a:r>
            <a:endParaRPr lang="en-US" sz="1800" dirty="0"/>
          </a:p>
        </p:txBody>
      </p:sp>
      <p:sp>
        <p:nvSpPr>
          <p:cNvPr id="40" name="SK-5-text-39"/>
          <p:cNvSpPr/>
          <p:nvPr/>
        </p:nvSpPr>
        <p:spPr>
          <a:xfrm>
            <a:off x="1448991" y="6038850"/>
            <a:ext cx="888057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1-Year Survival</a:t>
            </a:r>
            <a:endParaRPr lang="en-US" sz="975" dirty="0"/>
          </a:p>
        </p:txBody>
      </p:sp>
      <p:sp>
        <p:nvSpPr>
          <p:cNvPr id="41" name="SK-5-text-40"/>
          <p:cNvSpPr/>
          <p:nvPr/>
        </p:nvSpPr>
        <p:spPr>
          <a:xfrm>
            <a:off x="3996928" y="5657850"/>
            <a:ext cx="888057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~19%</a:t>
            </a:r>
            <a:endParaRPr lang="en-US" sz="1800" dirty="0"/>
          </a:p>
        </p:txBody>
      </p:sp>
      <p:sp>
        <p:nvSpPr>
          <p:cNvPr id="42" name="SK-5-text-41"/>
          <p:cNvSpPr/>
          <p:nvPr/>
        </p:nvSpPr>
        <p:spPr>
          <a:xfrm>
            <a:off x="3996928" y="6038850"/>
            <a:ext cx="888057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5-Year Survival</a:t>
            </a:r>
            <a:endParaRPr lang="en-US" sz="975" dirty="0"/>
          </a:p>
        </p:txBody>
      </p:sp>
      <p:sp>
        <p:nvSpPr>
          <p:cNvPr id="43" name="SK-5-text-42"/>
          <p:cNvSpPr/>
          <p:nvPr/>
        </p:nvSpPr>
        <p:spPr>
          <a:xfrm>
            <a:off x="6738938" y="174307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6643688" y="22479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Early Stage:</a:t>
            </a:r>
            <a:r>
              <a:rPr lang="en-US" sz="1125" dirty="0">
                <a:solidFill>
                  <a:srgbClr val="2C3E50"/>
                </a:solidFill>
              </a:rPr>
              <a:t> Vague epigastric discomfort or indigestion; often dismissed as routine dyspepsia.</a:t>
            </a:r>
            <a:endParaRPr lang="en-US" sz="1125" dirty="0"/>
          </a:p>
        </p:txBody>
      </p:sp>
      <p:sp>
        <p:nvSpPr>
          <p:cNvPr id="45" name="SK-5-text-44"/>
          <p:cNvSpPr/>
          <p:nvPr/>
        </p:nvSpPr>
        <p:spPr>
          <a:xfrm>
            <a:off x="6643688" y="27432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Late Stage:</a:t>
            </a:r>
            <a:r>
              <a:rPr lang="en-US" sz="1125" dirty="0">
                <a:solidFill>
                  <a:srgbClr val="2C3E50"/>
                </a:solidFill>
              </a:rPr>
              <a:t> Progressive dysphagia, persistent vomiting, unexplained weight loss, or haematemesis.</a:t>
            </a:r>
            <a:endParaRPr lang="en-US" sz="1125" dirty="0"/>
          </a:p>
        </p:txBody>
      </p:sp>
      <p:sp>
        <p:nvSpPr>
          <p:cNvPr id="46" name="SK-5-text-45"/>
          <p:cNvSpPr/>
          <p:nvPr/>
        </p:nvSpPr>
        <p:spPr>
          <a:xfrm>
            <a:off x="6643688" y="323850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Physical Findings:</a:t>
            </a:r>
            <a:r>
              <a:rPr lang="en-US" sz="1125" dirty="0">
                <a:solidFill>
                  <a:srgbClr val="2C3E50"/>
                </a:solidFill>
              </a:rPr>
              <a:t> Palpable epigastric mass or iron-deficiency anaemia on blood tests.</a:t>
            </a:r>
            <a:endParaRPr lang="en-US" sz="1125" dirty="0"/>
          </a:p>
        </p:txBody>
      </p:sp>
      <p:sp>
        <p:nvSpPr>
          <p:cNvPr id="47" name="SK-5-text-46"/>
          <p:cNvSpPr/>
          <p:nvPr/>
        </p:nvSpPr>
        <p:spPr>
          <a:xfrm>
            <a:off x="6738938" y="4376738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Classic "Alarm" Nodes</a:t>
            </a:r>
            <a:endParaRPr lang="en-US" sz="1500" dirty="0"/>
          </a:p>
        </p:txBody>
      </p:sp>
      <p:sp>
        <p:nvSpPr>
          <p:cNvPr id="48" name="SK-5-text-47"/>
          <p:cNvSpPr/>
          <p:nvPr/>
        </p:nvSpPr>
        <p:spPr>
          <a:xfrm>
            <a:off x="6543675" y="5024438"/>
            <a:ext cx="22402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VIRCHOW'S NODE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6543675" y="5253038"/>
            <a:ext cx="56483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Left supraclavicular lymphadenopathy; indicates advanced abdominal malignancy.</a:t>
            </a:r>
            <a:endParaRPr lang="en-US" sz="1050" dirty="0"/>
          </a:p>
        </p:txBody>
      </p:sp>
      <p:sp>
        <p:nvSpPr>
          <p:cNvPr id="50" name="SK-5-text-49"/>
          <p:cNvSpPr/>
          <p:nvPr/>
        </p:nvSpPr>
        <p:spPr>
          <a:xfrm>
            <a:off x="6543675" y="5834063"/>
            <a:ext cx="40005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SISTER MARY JOSEPH NODULE</a:t>
            </a:r>
            <a:endParaRPr lang="en-US" sz="1050" dirty="0"/>
          </a:p>
        </p:txBody>
      </p:sp>
      <p:sp>
        <p:nvSpPr>
          <p:cNvPr id="51" name="SK-5-text-50"/>
          <p:cNvSpPr/>
          <p:nvPr/>
        </p:nvSpPr>
        <p:spPr>
          <a:xfrm>
            <a:off x="6543675" y="6062663"/>
            <a:ext cx="56483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Periumbilical metastasis; a sign of very advanced/terminal disease.</a:t>
            </a:r>
            <a:endParaRPr lang="en-US" sz="1050" dirty="0"/>
          </a:p>
        </p:txBody>
      </p:sp>
      <p:sp>
        <p:nvSpPr>
          <p:cNvPr id="52" name="SK-5-text-51"/>
          <p:cNvSpPr/>
          <p:nvPr/>
        </p:nvSpPr>
        <p:spPr>
          <a:xfrm>
            <a:off x="9086850" y="6496050"/>
            <a:ext cx="31051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 | NICE NG12 (2026 Updated)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76200" cy="5715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3450"/>
            <a:ext cx="5572125" cy="26384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23950"/>
            <a:ext cx="5191125" cy="3619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71575"/>
            <a:ext cx="238125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47825"/>
            <a:ext cx="119063" cy="9912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38337"/>
            <a:ext cx="119063" cy="9912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28850"/>
            <a:ext cx="119063" cy="9912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19363"/>
            <a:ext cx="119063" cy="9912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809875"/>
            <a:ext cx="119063" cy="9912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762375"/>
            <a:ext cx="5572125" cy="26384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52875"/>
            <a:ext cx="5191125" cy="3619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00500"/>
            <a:ext cx="238125" cy="1905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819650"/>
            <a:ext cx="2524125" cy="757238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8500" y="4819650"/>
            <a:ext cx="2524125" cy="757238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933450"/>
            <a:ext cx="5572125" cy="546735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123950"/>
            <a:ext cx="5191125" cy="36195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171575"/>
            <a:ext cx="238125" cy="19050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695450"/>
            <a:ext cx="5191125" cy="988516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2250" y="1876425"/>
            <a:ext cx="190500" cy="15240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2874466"/>
            <a:ext cx="119063" cy="9912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3164979"/>
            <a:ext cx="119063" cy="9912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3455491"/>
            <a:ext cx="119063" cy="9912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3746004"/>
            <a:ext cx="119063" cy="9912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4036516"/>
            <a:ext cx="119063" cy="99120"/>
          </a:xfrm>
          <a:prstGeom prst="rect">
            <a:avLst/>
          </a:prstGeom>
        </p:spPr>
      </p:pic>
      <p:sp>
        <p:nvSpPr>
          <p:cNvPr id="27" name="SK-6-text-26"/>
          <p:cNvSpPr/>
          <p:nvPr/>
        </p:nvSpPr>
        <p:spPr>
          <a:xfrm>
            <a:off x="600075" y="190500"/>
            <a:ext cx="8321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PANCREATIC CANCER OVERVIEW</a:t>
            </a:r>
            <a:endParaRPr lang="en-US" sz="2100" dirty="0"/>
          </a:p>
        </p:txBody>
      </p:sp>
      <p:sp>
        <p:nvSpPr>
          <p:cNvPr id="28" name="SK-6-text-27"/>
          <p:cNvSpPr/>
          <p:nvPr/>
        </p:nvSpPr>
        <p:spPr>
          <a:xfrm>
            <a:off x="600075" y="609600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904875" y="112395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Risk Factors &amp; Aetiology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785813" y="1600200"/>
            <a:ext cx="8401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Smoking:</a:t>
            </a:r>
            <a:r>
              <a:rPr lang="en-US" sz="1125" dirty="0">
                <a:solidFill>
                  <a:srgbClr val="2C3E50"/>
                </a:solidFill>
              </a:rPr>
              <a:t> Most significant modifiable risk factor.</a:t>
            </a:r>
            <a:endParaRPr lang="en-US" sz="1125" dirty="0"/>
          </a:p>
        </p:txBody>
      </p:sp>
      <p:sp>
        <p:nvSpPr>
          <p:cNvPr id="31" name="SK-6-text-30"/>
          <p:cNvSpPr/>
          <p:nvPr/>
        </p:nvSpPr>
        <p:spPr>
          <a:xfrm>
            <a:off x="785813" y="1890713"/>
            <a:ext cx="114061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New-onset Diabetes:</a:t>
            </a:r>
            <a:r>
              <a:rPr lang="en-US" sz="1125" dirty="0">
                <a:solidFill>
                  <a:srgbClr val="2C3E50"/>
                </a:solidFill>
              </a:rPr>
              <a:t> Type 2 DM can be an early manifestation (Age ≥60).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785813" y="2181225"/>
            <a:ext cx="10687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Chronic Conditions:</a:t>
            </a:r>
            <a:r>
              <a:rPr lang="en-US" sz="1125" dirty="0">
                <a:solidFill>
                  <a:srgbClr val="2C3E50"/>
                </a:solidFill>
              </a:rPr>
              <a:t> Chronic pancreatitis &amp; obesity (BMI &gt;30).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785813" y="2471738"/>
            <a:ext cx="9201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Hereditary:</a:t>
            </a:r>
            <a:r>
              <a:rPr lang="en-US" sz="1125" dirty="0">
                <a:solidFill>
                  <a:srgbClr val="2C3E50"/>
                </a:solidFill>
              </a:rPr>
              <a:t> BRCA2 mutations, Lynch syndrome, and FAP.</a:t>
            </a:r>
            <a:endParaRPr lang="en-US" sz="1125" dirty="0"/>
          </a:p>
        </p:txBody>
      </p:sp>
      <p:sp>
        <p:nvSpPr>
          <p:cNvPr id="34" name="SK-6-text-33"/>
          <p:cNvSpPr/>
          <p:nvPr/>
        </p:nvSpPr>
        <p:spPr>
          <a:xfrm>
            <a:off x="785813" y="2762250"/>
            <a:ext cx="9315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Age:</a:t>
            </a:r>
            <a:r>
              <a:rPr lang="en-US" sz="1125" dirty="0">
                <a:solidFill>
                  <a:srgbClr val="2C3E50"/>
                </a:solidFill>
              </a:rPr>
              <a:t> Majority of cases present in patients &gt;60 years.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904875" y="395287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UK Survival Outcomes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571500" y="4429125"/>
            <a:ext cx="76809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Prognosis remains poor due to late presentation.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685800" y="4933950"/>
            <a:ext cx="22955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~20%</a:t>
            </a:r>
            <a:endParaRPr lang="en-US" sz="1800" dirty="0"/>
          </a:p>
        </p:txBody>
      </p:sp>
      <p:sp>
        <p:nvSpPr>
          <p:cNvPr id="38" name="SK-6-text-37"/>
          <p:cNvSpPr/>
          <p:nvPr/>
        </p:nvSpPr>
        <p:spPr>
          <a:xfrm>
            <a:off x="685800" y="5276850"/>
            <a:ext cx="22955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1-Year Survival</a:t>
            </a:r>
            <a:endParaRPr lang="en-US" sz="975" dirty="0"/>
          </a:p>
        </p:txBody>
      </p:sp>
      <p:sp>
        <p:nvSpPr>
          <p:cNvPr id="39" name="SK-6-text-38"/>
          <p:cNvSpPr/>
          <p:nvPr/>
        </p:nvSpPr>
        <p:spPr>
          <a:xfrm>
            <a:off x="3352800" y="4933950"/>
            <a:ext cx="22955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~7%</a:t>
            </a:r>
            <a:endParaRPr lang="en-US" sz="1800" dirty="0"/>
          </a:p>
        </p:txBody>
      </p:sp>
      <p:sp>
        <p:nvSpPr>
          <p:cNvPr id="40" name="SK-6-text-39"/>
          <p:cNvSpPr/>
          <p:nvPr/>
        </p:nvSpPr>
        <p:spPr>
          <a:xfrm>
            <a:off x="3352800" y="5276850"/>
            <a:ext cx="22955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5-Year Survival</a:t>
            </a:r>
            <a:endParaRPr lang="en-US" sz="975" dirty="0"/>
          </a:p>
        </p:txBody>
      </p:sp>
      <p:sp>
        <p:nvSpPr>
          <p:cNvPr id="41" name="SK-6-text-40"/>
          <p:cNvSpPr/>
          <p:nvPr/>
        </p:nvSpPr>
        <p:spPr>
          <a:xfrm>
            <a:off x="571500" y="5719763"/>
            <a:ext cx="10614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*Only 10–15% are resectable (Whipple's procedure) at diagnosis.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6762750" y="112395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43" name="SK-6-text-42"/>
          <p:cNvSpPr/>
          <p:nvPr/>
        </p:nvSpPr>
        <p:spPr>
          <a:xfrm>
            <a:off x="6838950" y="1838325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THE CLASSIC TRIAD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6572250" y="211455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Painless Obstructive Jaundice + Weight Loss + Epigastric Pain (radiating to back)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6643688" y="2826841"/>
            <a:ext cx="5548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Steatorrhoea:</a:t>
            </a:r>
            <a:r>
              <a:rPr lang="en-US" sz="1125" dirty="0">
                <a:solidFill>
                  <a:srgbClr val="2C3E50"/>
                </a:solidFill>
              </a:rPr>
              <a:t> Pale, bulky stools (exocrine insufficiency).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6643688" y="3117354"/>
            <a:ext cx="5548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Pruritus:</a:t>
            </a:r>
            <a:r>
              <a:rPr lang="en-US" sz="1125" dirty="0">
                <a:solidFill>
                  <a:srgbClr val="2C3E50"/>
                </a:solidFill>
              </a:rPr>
              <a:t> Due to bile salt accumulation in the skin.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6643688" y="3407866"/>
            <a:ext cx="5548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Trousseau's Sign:</a:t>
            </a:r>
            <a:r>
              <a:rPr lang="en-US" sz="1125" dirty="0">
                <a:solidFill>
                  <a:srgbClr val="2C3E50"/>
                </a:solidFill>
              </a:rPr>
              <a:t> Migratory thrombophlebitis.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6643688" y="3698379"/>
            <a:ext cx="5548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Vascular:</a:t>
            </a:r>
            <a:r>
              <a:rPr lang="en-US" sz="1125" dirty="0">
                <a:solidFill>
                  <a:srgbClr val="2C3E50"/>
                </a:solidFill>
              </a:rPr>
              <a:t> Increased risk of DVT and systemic clots.</a:t>
            </a:r>
            <a:endParaRPr lang="en-US" sz="1125" dirty="0"/>
          </a:p>
        </p:txBody>
      </p:sp>
      <p:sp>
        <p:nvSpPr>
          <p:cNvPr id="49" name="SK-6-text-48"/>
          <p:cNvSpPr/>
          <p:nvPr/>
        </p:nvSpPr>
        <p:spPr>
          <a:xfrm>
            <a:off x="6643688" y="3988891"/>
            <a:ext cx="55483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Biliary:</a:t>
            </a:r>
            <a:r>
              <a:rPr lang="en-US" sz="1125" dirty="0">
                <a:solidFill>
                  <a:srgbClr val="2C3E50"/>
                </a:solidFill>
              </a:rPr>
              <a:t> Dark urine and pale stools in obstructive jaundice.</a:t>
            </a:r>
            <a:endParaRPr lang="en-US" sz="1125" dirty="0"/>
          </a:p>
        </p:txBody>
      </p:sp>
      <p:sp>
        <p:nvSpPr>
          <p:cNvPr id="50" name="SK-6-text-49"/>
          <p:cNvSpPr/>
          <p:nvPr/>
        </p:nvSpPr>
        <p:spPr>
          <a:xfrm>
            <a:off x="381000" y="64960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76225"/>
            <a:ext cx="76200" cy="5715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5572125" cy="258127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00175"/>
            <a:ext cx="238125" cy="1905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90700"/>
            <a:ext cx="190500" cy="1524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18271"/>
            <a:ext cx="190500" cy="1524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95725"/>
            <a:ext cx="5572125" cy="258127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71950"/>
            <a:ext cx="238125" cy="190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62475"/>
            <a:ext cx="190500" cy="1905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103316"/>
            <a:ext cx="190500" cy="1524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23950"/>
            <a:ext cx="5572125" cy="25812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400175"/>
            <a:ext cx="238125" cy="1905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790700"/>
            <a:ext cx="190500" cy="1524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118271"/>
            <a:ext cx="190500" cy="1524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895725"/>
            <a:ext cx="5572125" cy="258127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171950"/>
            <a:ext cx="238125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4562475"/>
            <a:ext cx="190500" cy="15240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890046"/>
            <a:ext cx="190500" cy="15240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217616"/>
            <a:ext cx="190500" cy="152400"/>
          </a:xfrm>
          <a:prstGeom prst="rect">
            <a:avLst/>
          </a:prstGeom>
        </p:spPr>
      </p:pic>
      <p:sp>
        <p:nvSpPr>
          <p:cNvPr id="22" name="SK-7-text-21"/>
          <p:cNvSpPr/>
          <p:nvPr/>
        </p:nvSpPr>
        <p:spPr>
          <a:xfrm>
            <a:off x="600075" y="238125"/>
            <a:ext cx="115214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NICE NG12 REFERRAL CRITERIA 2026</a:t>
            </a:r>
            <a:endParaRPr lang="en-US" sz="2100" dirty="0"/>
          </a:p>
        </p:txBody>
      </p:sp>
      <p:sp>
        <p:nvSpPr>
          <p:cNvPr id="23" name="SK-7-text-22"/>
          <p:cNvSpPr/>
          <p:nvPr/>
        </p:nvSpPr>
        <p:spPr>
          <a:xfrm>
            <a:off x="600075" y="65722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962025" y="1352550"/>
            <a:ext cx="678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Urgent 2WW (Suspected Cancer)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914400" y="1790700"/>
            <a:ext cx="9326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Dysphagia:</a:t>
            </a:r>
            <a:r>
              <a:rPr lang="en-US" sz="1200" dirty="0">
                <a:solidFill>
                  <a:srgbClr val="34495E"/>
                </a:solidFill>
              </a:rPr>
              <a:t> Immediate referral for any age or cause.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914400" y="2118271"/>
            <a:ext cx="9692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Upper Abdominal Mass:</a:t>
            </a:r>
            <a:r>
              <a:rPr lang="en-US" sz="1200" dirty="0">
                <a:solidFill>
                  <a:srgbClr val="34495E"/>
                </a:solidFill>
              </a:rPr>
              <a:t> Consistent with stomach cancer.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962025" y="412432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Urgent Age-Based Criteria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914400" y="4562475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Age ≥55 + Weight Loss</a:t>
            </a:r>
            <a:r>
              <a:rPr lang="en-US" sz="1200" dirty="0">
                <a:solidFill>
                  <a:srgbClr val="34495E"/>
                </a:solidFill>
              </a:rPr>
              <a:t> PLUS any of: Upper abdominal pain, Reflux, or Dyspepsia.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914400" y="5103316"/>
            <a:ext cx="10485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Age ≥40 + Jaundice:</a:t>
            </a:r>
            <a:r>
              <a:rPr lang="en-US" sz="1200" dirty="0">
                <a:solidFill>
                  <a:srgbClr val="34495E"/>
                </a:solidFill>
              </a:rPr>
              <a:t> Suspected pancreatic cancer pathway.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6819900" y="135255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Non-Urgent Direct Access</a:t>
            </a:r>
            <a:endParaRPr lang="en-US" sz="1500" dirty="0"/>
          </a:p>
        </p:txBody>
      </p:sp>
      <p:sp>
        <p:nvSpPr>
          <p:cNvPr id="31" name="SK-7-text-30"/>
          <p:cNvSpPr/>
          <p:nvPr/>
        </p:nvSpPr>
        <p:spPr>
          <a:xfrm>
            <a:off x="6772275" y="1790700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Haematemesis:</a:t>
            </a:r>
            <a:r>
              <a:rPr lang="en-US" sz="1200" dirty="0">
                <a:solidFill>
                  <a:srgbClr val="34495E"/>
                </a:solidFill>
              </a:rPr>
              <a:t> Direct access endoscopy (if hemodynamically stable).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772275" y="2118271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Age ≥55 + Dyspepsia:</a:t>
            </a:r>
            <a:r>
              <a:rPr lang="en-US" sz="1200" dirty="0">
                <a:solidFill>
                  <a:srgbClr val="34495E"/>
                </a:solidFill>
              </a:rPr>
              <a:t> Treatment-resistant or persistent symptoms.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819900" y="4124325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Age ≥55 Cluster Criteria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6772275" y="4562475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Low Hb or Raised Platelets:</a:t>
            </a:r>
            <a:r>
              <a:rPr lang="en-US" sz="1200" dirty="0">
                <a:solidFill>
                  <a:srgbClr val="34495E"/>
                </a:solidFill>
              </a:rPr>
              <a:t> Along with any upper GI symptoms.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6772275" y="4890046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Nausea or Vomiting:</a:t>
            </a:r>
            <a:r>
              <a:rPr lang="en-US" sz="1200" dirty="0">
                <a:solidFill>
                  <a:srgbClr val="34495E"/>
                </a:solidFill>
              </a:rPr>
              <a:t> Combined with other non-specific GI symptoms.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6772275" y="5217616"/>
            <a:ext cx="5419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Upper Abdominal Pain:</a:t>
            </a:r>
            <a:r>
              <a:rPr lang="en-US" sz="1200" dirty="0">
                <a:solidFill>
                  <a:srgbClr val="34495E"/>
                </a:solidFill>
              </a:rPr>
              <a:t> Combined with low hemoglobin levels.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10735866" y="6543675"/>
            <a:ext cx="1456134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76200" cy="7429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5595938" cy="232886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14450"/>
            <a:ext cx="342900" cy="3429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4" y="1398240"/>
            <a:ext cx="214313" cy="1753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5039" y="1381125"/>
            <a:ext cx="711398" cy="20955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28800"/>
            <a:ext cx="119063" cy="9912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112169"/>
            <a:ext cx="119063" cy="991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95538"/>
            <a:ext cx="119063" cy="9912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123950"/>
            <a:ext cx="5595938" cy="232886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314450"/>
            <a:ext cx="342900" cy="3429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9856" y="1398240"/>
            <a:ext cx="214313" cy="17532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13852" y="1381125"/>
            <a:ext cx="806648" cy="20955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828800"/>
            <a:ext cx="119063" cy="991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112169"/>
            <a:ext cx="119063" cy="9912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395538"/>
            <a:ext cx="119063" cy="9912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690937"/>
            <a:ext cx="5595938" cy="232886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881438"/>
            <a:ext cx="342900" cy="34290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794" y="3965228"/>
            <a:ext cx="214313" cy="17532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60590" y="3948112"/>
            <a:ext cx="825847" cy="20955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395788"/>
            <a:ext cx="119063" cy="9912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679156"/>
            <a:ext cx="119063" cy="9912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962525"/>
            <a:ext cx="119063" cy="9912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690937"/>
            <a:ext cx="5595938" cy="2328863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3881438"/>
            <a:ext cx="342900" cy="342900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9856" y="3965228"/>
            <a:ext cx="214313" cy="175320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39152" y="3948112"/>
            <a:ext cx="781348" cy="209550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395788"/>
            <a:ext cx="119063" cy="99120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679156"/>
            <a:ext cx="119063" cy="99120"/>
          </a:xfrm>
          <a:prstGeom prst="rect">
            <a:avLst/>
          </a:prstGeom>
        </p:spPr>
      </p:pic>
      <p:pic>
        <p:nvPicPr>
          <p:cNvPr id="32" name="SK-8-img-3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962525"/>
            <a:ext cx="119063" cy="99120"/>
          </a:xfrm>
          <a:prstGeom prst="rect">
            <a:avLst/>
          </a:prstGeom>
        </p:spPr>
      </p:pic>
      <p:pic>
        <p:nvPicPr>
          <p:cNvPr id="33" name="SK-8-img-3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6400800"/>
            <a:ext cx="11430000" cy="266700"/>
          </a:xfrm>
          <a:prstGeom prst="rect">
            <a:avLst/>
          </a:prstGeom>
        </p:spPr>
      </p:pic>
      <p:sp>
        <p:nvSpPr>
          <p:cNvPr id="34" name="SK-8-text-33"/>
          <p:cNvSpPr/>
          <p:nvPr/>
        </p:nvSpPr>
        <p:spPr>
          <a:xfrm>
            <a:off x="600075" y="238125"/>
            <a:ext cx="9601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HEREDITARY GI CANCER SYNDROMES</a:t>
            </a:r>
            <a:endParaRPr lang="en-US" sz="2100" dirty="0"/>
          </a:p>
        </p:txBody>
      </p:sp>
      <p:sp>
        <p:nvSpPr>
          <p:cNvPr id="35" name="SK-8-text-34"/>
          <p:cNvSpPr/>
          <p:nvPr/>
        </p:nvSpPr>
        <p:spPr>
          <a:xfrm>
            <a:off x="600075" y="657225"/>
            <a:ext cx="11591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 — Mendelian Predisposition Overview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1028700" y="1343025"/>
            <a:ext cx="685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FAP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5151239" y="1381125"/>
            <a:ext cx="862214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4495E"/>
                </a:solidFill>
              </a:rPr>
              <a:t>APC Gene</a:t>
            </a:r>
            <a:endParaRPr lang="en-US" sz="900" dirty="0"/>
          </a:p>
        </p:txBody>
      </p:sp>
      <p:sp>
        <p:nvSpPr>
          <p:cNvPr id="38" name="SK-8-text-37"/>
          <p:cNvSpPr/>
          <p:nvPr/>
        </p:nvSpPr>
        <p:spPr>
          <a:xfrm>
            <a:off x="766763" y="1771650"/>
            <a:ext cx="900493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Prevalence 1/8,000; Autosomal Dominant inheritance.</a:t>
            </a:r>
            <a:endParaRPr lang="en-US" sz="1088" dirty="0"/>
          </a:p>
        </p:txBody>
      </p:sp>
      <p:sp>
        <p:nvSpPr>
          <p:cNvPr id="39" name="SK-8-text-38"/>
          <p:cNvSpPr/>
          <p:nvPr/>
        </p:nvSpPr>
        <p:spPr>
          <a:xfrm>
            <a:off x="766763" y="2055019"/>
            <a:ext cx="933640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Hundreds of colonic polyps; </a:t>
            </a:r>
            <a:r>
              <a:rPr lang="en-US" sz="1088" b="1" dirty="0">
                <a:solidFill>
                  <a:srgbClr val="C0392B"/>
                </a:solidFill>
              </a:rPr>
              <a:t>~100% CRC risk</a:t>
            </a:r>
            <a:r>
              <a:rPr lang="en-US" sz="1088" dirty="0">
                <a:solidFill>
                  <a:srgbClr val="2C3E50"/>
                </a:solidFill>
              </a:rPr>
              <a:t> by age 40.</a:t>
            </a:r>
            <a:endParaRPr lang="en-US" sz="1088" dirty="0"/>
          </a:p>
        </p:txBody>
      </p:sp>
      <p:sp>
        <p:nvSpPr>
          <p:cNvPr id="40" name="SK-8-text-39"/>
          <p:cNvSpPr/>
          <p:nvPr/>
        </p:nvSpPr>
        <p:spPr>
          <a:xfrm>
            <a:off x="766763" y="2338388"/>
            <a:ext cx="10607040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Extra-colonic: Clear excess of periampullary &amp; duodenal cancers.</a:t>
            </a:r>
            <a:endParaRPr lang="en-US" sz="1088" dirty="0"/>
          </a:p>
        </p:txBody>
      </p:sp>
      <p:sp>
        <p:nvSpPr>
          <p:cNvPr id="41" name="SK-8-text-40"/>
          <p:cNvSpPr/>
          <p:nvPr/>
        </p:nvSpPr>
        <p:spPr>
          <a:xfrm>
            <a:off x="6862763" y="1343025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Lynch Syndrome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10890052" y="1381125"/>
            <a:ext cx="100121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4495E"/>
                </a:solidFill>
              </a:rPr>
              <a:t>MMR Genes</a:t>
            </a:r>
            <a:endParaRPr lang="en-US" sz="900" dirty="0"/>
          </a:p>
        </p:txBody>
      </p:sp>
      <p:sp>
        <p:nvSpPr>
          <p:cNvPr id="43" name="SK-8-text-42"/>
          <p:cNvSpPr/>
          <p:nvPr/>
        </p:nvSpPr>
        <p:spPr>
          <a:xfrm>
            <a:off x="6600825" y="1771650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Most common (1/2,500); uses </a:t>
            </a:r>
            <a:r>
              <a:rPr lang="en-US" sz="1088" b="1" dirty="0">
                <a:solidFill>
                  <a:srgbClr val="2C3E50"/>
                </a:solidFill>
              </a:rPr>
              <a:t>Amsterdam 3-2-1 criteria</a:t>
            </a:r>
            <a:r>
              <a:rPr lang="en-US" sz="1088" dirty="0">
                <a:solidFill>
                  <a:srgbClr val="2C3E50"/>
                </a:solidFill>
              </a:rPr>
              <a:t>.</a:t>
            </a:r>
            <a:endParaRPr lang="en-US" sz="1088" dirty="0"/>
          </a:p>
        </p:txBody>
      </p:sp>
      <p:sp>
        <p:nvSpPr>
          <p:cNvPr id="44" name="SK-8-text-43"/>
          <p:cNvSpPr/>
          <p:nvPr/>
        </p:nvSpPr>
        <p:spPr>
          <a:xfrm>
            <a:off x="6600825" y="2055019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Gastric Cancer: </a:t>
            </a:r>
            <a:r>
              <a:rPr lang="en-US" sz="1088" b="1" dirty="0">
                <a:solidFill>
                  <a:srgbClr val="C0392B"/>
                </a:solidFill>
              </a:rPr>
              <a:t>RR 4.1</a:t>
            </a:r>
            <a:r>
              <a:rPr lang="en-US" sz="1088" dirty="0">
                <a:solidFill>
                  <a:srgbClr val="2C3E50"/>
                </a:solidFill>
              </a:rPr>
              <a:t> (median age 54).</a:t>
            </a:r>
            <a:endParaRPr lang="en-US" sz="1088" dirty="0"/>
          </a:p>
        </p:txBody>
      </p:sp>
      <p:sp>
        <p:nvSpPr>
          <p:cNvPr id="45" name="SK-8-text-44"/>
          <p:cNvSpPr/>
          <p:nvPr/>
        </p:nvSpPr>
        <p:spPr>
          <a:xfrm>
            <a:off x="6600825" y="2338388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Small Bowel Cancer: </a:t>
            </a:r>
            <a:r>
              <a:rPr lang="en-US" sz="1088" b="1" dirty="0">
                <a:solidFill>
                  <a:srgbClr val="C0392B"/>
                </a:solidFill>
              </a:rPr>
              <a:t>RR 25</a:t>
            </a:r>
            <a:r>
              <a:rPr lang="en-US" sz="1088" dirty="0">
                <a:solidFill>
                  <a:srgbClr val="2C3E50"/>
                </a:solidFill>
              </a:rPr>
              <a:t>; also hepatobiliary risks.</a:t>
            </a:r>
            <a:endParaRPr lang="en-US" sz="1088" dirty="0"/>
          </a:p>
        </p:txBody>
      </p:sp>
      <p:sp>
        <p:nvSpPr>
          <p:cNvPr id="46" name="SK-8-text-45"/>
          <p:cNvSpPr/>
          <p:nvPr/>
        </p:nvSpPr>
        <p:spPr>
          <a:xfrm>
            <a:off x="1028700" y="3910013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Peutz-Jeghers</a:t>
            </a:r>
            <a:endParaRPr lang="en-US" sz="1500" dirty="0"/>
          </a:p>
        </p:txBody>
      </p:sp>
      <p:sp>
        <p:nvSpPr>
          <p:cNvPr id="47" name="SK-8-text-46"/>
          <p:cNvSpPr/>
          <p:nvPr/>
        </p:nvSpPr>
        <p:spPr>
          <a:xfrm>
            <a:off x="5036790" y="3948112"/>
            <a:ext cx="126762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4495E"/>
                </a:solidFill>
              </a:rPr>
              <a:t>STK11 Gene</a:t>
            </a:r>
            <a:endParaRPr lang="en-US" sz="900" dirty="0"/>
          </a:p>
        </p:txBody>
      </p:sp>
      <p:sp>
        <p:nvSpPr>
          <p:cNvPr id="48" name="SK-8-text-47"/>
          <p:cNvSpPr/>
          <p:nvPr/>
        </p:nvSpPr>
        <p:spPr>
          <a:xfrm>
            <a:off x="766763" y="4338638"/>
            <a:ext cx="9612630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Mucocutaneous pigmentation</a:t>
            </a:r>
            <a:r>
              <a:rPr lang="en-US" sz="1088" dirty="0">
                <a:solidFill>
                  <a:srgbClr val="2C3E50"/>
                </a:solidFill>
              </a:rPr>
              <a:t> (lips, digits) + GI hamartomas.</a:t>
            </a:r>
            <a:endParaRPr lang="en-US" sz="1088" dirty="0"/>
          </a:p>
        </p:txBody>
      </p:sp>
      <p:sp>
        <p:nvSpPr>
          <p:cNvPr id="49" name="SK-8-text-48"/>
          <p:cNvSpPr/>
          <p:nvPr/>
        </p:nvSpPr>
        <p:spPr>
          <a:xfrm>
            <a:off x="766763" y="4622006"/>
            <a:ext cx="7292340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Highest excess risk for </a:t>
            </a:r>
            <a:r>
              <a:rPr lang="en-US" sz="1088" b="1" dirty="0">
                <a:solidFill>
                  <a:srgbClr val="C0392B"/>
                </a:solidFill>
              </a:rPr>
              <a:t>Small Bowel tumours</a:t>
            </a:r>
            <a:r>
              <a:rPr lang="en-US" sz="1088" dirty="0">
                <a:solidFill>
                  <a:srgbClr val="2C3E50"/>
                </a:solidFill>
              </a:rPr>
              <a:t>.</a:t>
            </a:r>
            <a:endParaRPr lang="en-US" sz="1088" dirty="0"/>
          </a:p>
        </p:txBody>
      </p:sp>
      <p:sp>
        <p:nvSpPr>
          <p:cNvPr id="50" name="SK-8-text-49"/>
          <p:cNvSpPr/>
          <p:nvPr/>
        </p:nvSpPr>
        <p:spPr>
          <a:xfrm>
            <a:off x="766763" y="4905375"/>
            <a:ext cx="10165080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Capsule endoscopy surveillance every 2–3 years from puberty.</a:t>
            </a:r>
            <a:endParaRPr lang="en-US" sz="1088" dirty="0"/>
          </a:p>
        </p:txBody>
      </p:sp>
      <p:sp>
        <p:nvSpPr>
          <p:cNvPr id="51" name="SK-8-text-50"/>
          <p:cNvSpPr/>
          <p:nvPr/>
        </p:nvSpPr>
        <p:spPr>
          <a:xfrm>
            <a:off x="6862763" y="3910013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Hereditary Diffuse GC</a:t>
            </a:r>
            <a:endParaRPr lang="en-US" sz="1500" dirty="0"/>
          </a:p>
        </p:txBody>
      </p:sp>
      <p:sp>
        <p:nvSpPr>
          <p:cNvPr id="52" name="SK-8-text-51"/>
          <p:cNvSpPr/>
          <p:nvPr/>
        </p:nvSpPr>
        <p:spPr>
          <a:xfrm>
            <a:off x="10915352" y="3948112"/>
            <a:ext cx="106727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4495E"/>
                </a:solidFill>
              </a:rPr>
              <a:t>CDH1 Gene</a:t>
            </a:r>
            <a:endParaRPr lang="en-US" sz="900" dirty="0"/>
          </a:p>
        </p:txBody>
      </p:sp>
      <p:sp>
        <p:nvSpPr>
          <p:cNvPr id="53" name="SK-8-text-52"/>
          <p:cNvSpPr/>
          <p:nvPr/>
        </p:nvSpPr>
        <p:spPr>
          <a:xfrm>
            <a:off x="6600825" y="4338638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Rare Autosomal Dominant; </a:t>
            </a:r>
            <a:r>
              <a:rPr lang="en-US" sz="1088" b="1" dirty="0">
                <a:solidFill>
                  <a:srgbClr val="C0392B"/>
                </a:solidFill>
              </a:rPr>
              <a:t>56–70% lifetime risk</a:t>
            </a:r>
            <a:r>
              <a:rPr lang="en-US" sz="1088" dirty="0">
                <a:solidFill>
                  <a:srgbClr val="2C3E50"/>
                </a:solidFill>
              </a:rPr>
              <a:t> of diffuse GC.</a:t>
            </a:r>
            <a:endParaRPr lang="en-US" sz="1088" dirty="0"/>
          </a:p>
        </p:txBody>
      </p:sp>
      <p:sp>
        <p:nvSpPr>
          <p:cNvPr id="54" name="SK-8-text-53"/>
          <p:cNvSpPr/>
          <p:nvPr/>
        </p:nvSpPr>
        <p:spPr>
          <a:xfrm>
            <a:off x="6600825" y="4622006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Prophylactic total gastrectomy</a:t>
            </a:r>
            <a:r>
              <a:rPr lang="en-US" sz="1088" dirty="0">
                <a:solidFill>
                  <a:srgbClr val="2C3E50"/>
                </a:solidFill>
              </a:rPr>
              <a:t> recommended for carriers.</a:t>
            </a:r>
            <a:endParaRPr lang="en-US" sz="1088" dirty="0"/>
          </a:p>
        </p:txBody>
      </p:sp>
      <p:sp>
        <p:nvSpPr>
          <p:cNvPr id="55" name="SK-8-text-54"/>
          <p:cNvSpPr/>
          <p:nvPr/>
        </p:nvSpPr>
        <p:spPr>
          <a:xfrm>
            <a:off x="6600825" y="4905375"/>
            <a:ext cx="5591175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2C3E50"/>
                </a:solidFill>
              </a:rPr>
              <a:t>Associated with elevated risk of lobular breast cancer.</a:t>
            </a:r>
            <a:endParaRPr lang="en-US" sz="1088" dirty="0"/>
          </a:p>
        </p:txBody>
      </p:sp>
      <p:sp>
        <p:nvSpPr>
          <p:cNvPr id="56" name="SK-8-text-55"/>
          <p:cNvSpPr/>
          <p:nvPr/>
        </p:nvSpPr>
        <p:spPr>
          <a:xfrm>
            <a:off x="381000" y="6496050"/>
            <a:ext cx="93268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GP Role: Identify "Red Flag" families for Clinical Genetics referral</a:t>
            </a:r>
            <a:endParaRPr lang="en-US" sz="900" dirty="0"/>
          </a:p>
        </p:txBody>
      </p:sp>
      <p:sp>
        <p:nvSpPr>
          <p:cNvPr id="57" name="SK-8-text-56"/>
          <p:cNvSpPr/>
          <p:nvPr/>
        </p:nvSpPr>
        <p:spPr>
          <a:xfrm>
            <a:off x="10661154" y="6496050"/>
            <a:ext cx="1530846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76200" cy="5715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5572125" cy="2416076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3500"/>
            <a:ext cx="333375" cy="33337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404938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66900"/>
            <a:ext cx="95250" cy="84534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07741"/>
            <a:ext cx="95250" cy="762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35312"/>
            <a:ext cx="95250" cy="9525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673376"/>
            <a:ext cx="5572125" cy="255597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01976"/>
            <a:ext cx="333375" cy="3333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" y="3973413"/>
            <a:ext cx="238125" cy="1905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435376"/>
            <a:ext cx="95250" cy="9525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976217"/>
            <a:ext cx="95250" cy="9525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517059"/>
            <a:ext cx="95250" cy="84534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04900"/>
            <a:ext cx="5572125" cy="2377976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333500"/>
            <a:ext cx="333375" cy="33337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5100" y="1404938"/>
            <a:ext cx="238125" cy="1905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866900"/>
            <a:ext cx="95250" cy="762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194471"/>
            <a:ext cx="95250" cy="84534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735312"/>
            <a:ext cx="95250" cy="7620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673376"/>
            <a:ext cx="5572125" cy="2555974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3901976"/>
            <a:ext cx="333375" cy="33337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15100" y="3973413"/>
            <a:ext cx="238125" cy="190500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435376"/>
            <a:ext cx="95250" cy="84534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4976217"/>
            <a:ext cx="95250" cy="95250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5517059"/>
            <a:ext cx="95250" cy="95250"/>
          </a:xfrm>
          <a:prstGeom prst="rect">
            <a:avLst/>
          </a:prstGeom>
        </p:spPr>
      </p:pic>
      <p:sp>
        <p:nvSpPr>
          <p:cNvPr id="29" name="SK-9-text-28"/>
          <p:cNvSpPr/>
          <p:nvPr/>
        </p:nvSpPr>
        <p:spPr>
          <a:xfrm>
            <a:off x="600075" y="266700"/>
            <a:ext cx="108813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RECOGNISING THE HEREDITARY PATIENT</a:t>
            </a:r>
            <a:endParaRPr lang="en-US" sz="2100" dirty="0"/>
          </a:p>
        </p:txBody>
      </p:sp>
      <p:sp>
        <p:nvSpPr>
          <p:cNvPr id="30" name="SK-9-text-29"/>
          <p:cNvSpPr/>
          <p:nvPr/>
        </p:nvSpPr>
        <p:spPr>
          <a:xfrm>
            <a:off x="600075" y="685800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58220"/>
                </a:solidFill>
              </a:rPr>
              <a:t>Bradford VTS Teaching Series: Genetic Risk &amp; GP Recognition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1057275" y="1357313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Familial &amp; Age Red Flags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800100" y="1809750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Multiple 1st-degree relatives with the </a:t>
            </a:r>
            <a:r>
              <a:rPr lang="en-US" sz="1200" b="1" dirty="0">
                <a:solidFill>
                  <a:srgbClr val="2C3E50"/>
                </a:solidFill>
              </a:rPr>
              <a:t>same cancer</a:t>
            </a:r>
            <a:r>
              <a:rPr lang="en-US" sz="1200" dirty="0">
                <a:solidFill>
                  <a:srgbClr val="2C3E50"/>
                </a:solidFill>
              </a:rPr>
              <a:t> or related GI malignancies.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800100" y="2350591"/>
            <a:ext cx="11391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Diagnosis at an unusually </a:t>
            </a:r>
            <a:r>
              <a:rPr lang="en-US" sz="1200" b="1" dirty="0">
                <a:solidFill>
                  <a:srgbClr val="C0392B"/>
                </a:solidFill>
              </a:rPr>
              <a:t>young age (&lt;50 years)</a:t>
            </a:r>
            <a:r>
              <a:rPr lang="en-US" sz="1200" dirty="0">
                <a:solidFill>
                  <a:srgbClr val="2C3E50"/>
                </a:solidFill>
              </a:rPr>
              <a:t> in any family member.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800100" y="2678162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Multiple primary cancers in one individual (e.g., Colorectal + Endometrial = </a:t>
            </a:r>
            <a:r>
              <a:rPr lang="en-US" sz="1200" b="1" dirty="0">
                <a:solidFill>
                  <a:srgbClr val="2C3E50"/>
                </a:solidFill>
              </a:rPr>
              <a:t>Lynch</a:t>
            </a:r>
            <a:r>
              <a:rPr lang="en-US" sz="1200" dirty="0">
                <a:solidFill>
                  <a:srgbClr val="2C3E50"/>
                </a:solidFill>
              </a:rPr>
              <a:t>).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1057275" y="3925788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Syndromic &amp; Ethnic Indicators</a:t>
            </a:r>
            <a:endParaRPr lang="en-US" sz="1500" dirty="0"/>
          </a:p>
        </p:txBody>
      </p:sp>
      <p:sp>
        <p:nvSpPr>
          <p:cNvPr id="36" name="SK-9-text-35"/>
          <p:cNvSpPr/>
          <p:nvPr/>
        </p:nvSpPr>
        <p:spPr>
          <a:xfrm>
            <a:off x="800100" y="4378226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Associated features:</a:t>
            </a:r>
            <a:r>
              <a:rPr lang="en-US" sz="1200" dirty="0">
                <a:solidFill>
                  <a:srgbClr val="2C3E50"/>
                </a:solidFill>
              </a:rPr>
              <a:t> Pigmentation (Peutz-Jeghers), Bone (FAP), or Thyroid signs.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800100" y="4919067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Ashkenazi Jewish background (higher prevalence of BRCA and Lynch mutations).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800100" y="5459909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Presence of rare skin conditions like </a:t>
            </a:r>
            <a:r>
              <a:rPr lang="en-US" sz="1200" b="1" dirty="0">
                <a:solidFill>
                  <a:srgbClr val="2C3E50"/>
                </a:solidFill>
              </a:rPr>
              <a:t>Tylosis</a:t>
            </a:r>
            <a:r>
              <a:rPr lang="en-US" sz="1200" dirty="0">
                <a:solidFill>
                  <a:srgbClr val="2C3E50"/>
                </a:solidFill>
              </a:rPr>
              <a:t> (palmar/plantar hyperkeratosis).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6915150" y="1357313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GP Action &amp; Assessment</a:t>
            </a:r>
            <a:endParaRPr lang="en-US" sz="1500" dirty="0"/>
          </a:p>
        </p:txBody>
      </p:sp>
      <p:sp>
        <p:nvSpPr>
          <p:cNvPr id="40" name="SK-9-text-39"/>
          <p:cNvSpPr/>
          <p:nvPr/>
        </p:nvSpPr>
        <p:spPr>
          <a:xfrm>
            <a:off x="6657975" y="1809750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Refer to </a:t>
            </a:r>
            <a:r>
              <a:rPr lang="en-US" sz="1200" b="1" dirty="0">
                <a:solidFill>
                  <a:srgbClr val="2C3E50"/>
                </a:solidFill>
              </a:rPr>
              <a:t>Clinical Genetics</a:t>
            </a:r>
            <a:r>
              <a:rPr lang="en-US" sz="1200" dirty="0">
                <a:solidFill>
                  <a:srgbClr val="2C3E50"/>
                </a:solidFill>
              </a:rPr>
              <a:t> for formal risk assessment and gene testing.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6657975" y="2137321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Provide information about </a:t>
            </a:r>
            <a:r>
              <a:rPr lang="en-US" sz="1200" b="1" dirty="0">
                <a:solidFill>
                  <a:srgbClr val="2C3E50"/>
                </a:solidFill>
              </a:rPr>
              <a:t>NHS Hereditary Cancer Services</a:t>
            </a:r>
            <a:r>
              <a:rPr lang="en-US" sz="1200" dirty="0">
                <a:solidFill>
                  <a:srgbClr val="2C3E50"/>
                </a:solidFill>
              </a:rPr>
              <a:t> and counselling.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6657975" y="2678162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 full three-generation family pedigree if clusters are suspected.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6915150" y="3925788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Management of Relatives</a:t>
            </a:r>
            <a:endParaRPr lang="en-US" sz="1500" dirty="0"/>
          </a:p>
        </p:txBody>
      </p:sp>
      <p:sp>
        <p:nvSpPr>
          <p:cNvPr id="44" name="SK-9-text-43"/>
          <p:cNvSpPr/>
          <p:nvPr/>
        </p:nvSpPr>
        <p:spPr>
          <a:xfrm>
            <a:off x="6657975" y="4378226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Offer </a:t>
            </a:r>
            <a:r>
              <a:rPr lang="en-US" sz="1200" b="1" dirty="0">
                <a:solidFill>
                  <a:srgbClr val="2C3E50"/>
                </a:solidFill>
              </a:rPr>
              <a:t>cascade testing</a:t>
            </a:r>
            <a:r>
              <a:rPr lang="en-US" sz="1200" dirty="0">
                <a:solidFill>
                  <a:srgbClr val="2C3E50"/>
                </a:solidFill>
              </a:rPr>
              <a:t> to 1st-degree relatives of proven mutation carriers.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6657975" y="4919067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Coordinate surveillance (e.g., OGDs or Colonoscopies) with regional specialist centers.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6657975" y="5459909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Review patient records to ensure </a:t>
            </a:r>
            <a:r>
              <a:rPr lang="en-US" sz="1200" b="1" dirty="0">
                <a:solidFill>
                  <a:srgbClr val="2C3E50"/>
                </a:solidFill>
              </a:rPr>
              <a:t>H. pylori eradication</a:t>
            </a:r>
            <a:r>
              <a:rPr lang="en-US" sz="1200" dirty="0">
                <a:solidFill>
                  <a:srgbClr val="2C3E50"/>
                </a:solidFill>
              </a:rPr>
              <a:t> in high-risk family members.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381000" y="6534150"/>
            <a:ext cx="11430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Reference: NICE NG12 (2026) | Bradford VTS Teaching Materials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2586</Words>
  <Application>Microsoft Office PowerPoint</Application>
  <PresentationFormat>Widescreen</PresentationFormat>
  <Paragraphs>284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2026-05-08T20:28:51Z</dcterms:created>
  <dcterms:modified xsi:type="dcterms:W3CDTF">2026-05-15T19:25:51Z</dcterms:modified>
</cp:coreProperties>
</file>