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32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4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3" Type="http://schemas.openxmlformats.org/officeDocument/2006/relationships/image" Target="../media/image1.png"/><Relationship Id="rId21" Type="http://schemas.openxmlformats.org/officeDocument/2006/relationships/image" Target="../media/image74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20.png"/><Relationship Id="rId23" Type="http://schemas.openxmlformats.org/officeDocument/2006/relationships/image" Target="../media/image76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4" Type="http://schemas.openxmlformats.org/officeDocument/2006/relationships/image" Target="../media/image4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89.png"/><Relationship Id="rId3" Type="http://schemas.openxmlformats.org/officeDocument/2006/relationships/image" Target="../media/image1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19" Type="http://schemas.openxmlformats.org/officeDocument/2006/relationships/image" Target="../media/image90.png"/><Relationship Id="rId4" Type="http://schemas.openxmlformats.org/officeDocument/2006/relationships/image" Target="../media/image4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1.png"/><Relationship Id="rId21" Type="http://schemas.openxmlformats.org/officeDocument/2006/relationships/image" Target="../media/image108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4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3" Type="http://schemas.openxmlformats.org/officeDocument/2006/relationships/image" Target="../media/image1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4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4.png"/><Relationship Id="rId9" Type="http://schemas.openxmlformats.org/officeDocument/2006/relationships/image" Target="../media/image1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11" Type="http://schemas.openxmlformats.org/officeDocument/2006/relationships/image" Target="../media/image140.png"/><Relationship Id="rId5" Type="http://schemas.openxmlformats.org/officeDocument/2006/relationships/image" Target="../media/image135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4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3" Type="http://schemas.openxmlformats.org/officeDocument/2006/relationships/image" Target="../media/image1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4" Type="http://schemas.openxmlformats.org/officeDocument/2006/relationships/image" Target="../media/image4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26" Type="http://schemas.openxmlformats.org/officeDocument/2006/relationships/image" Target="../media/image179.png"/><Relationship Id="rId3" Type="http://schemas.openxmlformats.org/officeDocument/2006/relationships/image" Target="../media/image1.png"/><Relationship Id="rId21" Type="http://schemas.openxmlformats.org/officeDocument/2006/relationships/image" Target="../media/image174.png"/><Relationship Id="rId7" Type="http://schemas.openxmlformats.org/officeDocument/2006/relationships/image" Target="../media/image162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5" Type="http://schemas.openxmlformats.org/officeDocument/2006/relationships/image" Target="../media/image17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69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11" Type="http://schemas.openxmlformats.org/officeDocument/2006/relationships/image" Target="../media/image25.png"/><Relationship Id="rId24" Type="http://schemas.openxmlformats.org/officeDocument/2006/relationships/image" Target="../media/image177.png"/><Relationship Id="rId5" Type="http://schemas.openxmlformats.org/officeDocument/2006/relationships/image" Target="../media/image160.png"/><Relationship Id="rId15" Type="http://schemas.openxmlformats.org/officeDocument/2006/relationships/image" Target="../media/image168.png"/><Relationship Id="rId23" Type="http://schemas.openxmlformats.org/officeDocument/2006/relationships/image" Target="../media/image176.png"/><Relationship Id="rId10" Type="http://schemas.openxmlformats.org/officeDocument/2006/relationships/image" Target="../media/image21.png"/><Relationship Id="rId19" Type="http://schemas.openxmlformats.org/officeDocument/2006/relationships/image" Target="../media/image172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Relationship Id="rId14" Type="http://schemas.openxmlformats.org/officeDocument/2006/relationships/image" Target="../media/image167.png"/><Relationship Id="rId22" Type="http://schemas.openxmlformats.org/officeDocument/2006/relationships/image" Target="../media/image175.png"/><Relationship Id="rId27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7.png"/><Relationship Id="rId3" Type="http://schemas.openxmlformats.org/officeDocument/2006/relationships/image" Target="../media/image1.png"/><Relationship Id="rId7" Type="http://schemas.openxmlformats.org/officeDocument/2006/relationships/image" Target="../media/image182.png"/><Relationship Id="rId12" Type="http://schemas.openxmlformats.org/officeDocument/2006/relationships/image" Target="../media/image1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11" Type="http://schemas.openxmlformats.org/officeDocument/2006/relationships/image" Target="../media/image186.png"/><Relationship Id="rId5" Type="http://schemas.openxmlformats.org/officeDocument/2006/relationships/image" Target="../media/image181.png"/><Relationship Id="rId10" Type="http://schemas.openxmlformats.org/officeDocument/2006/relationships/image" Target="../media/image185.png"/><Relationship Id="rId4" Type="http://schemas.openxmlformats.org/officeDocument/2006/relationships/image" Target="../media/image4.png"/><Relationship Id="rId9" Type="http://schemas.openxmlformats.org/officeDocument/2006/relationships/image" Target="../media/image18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18" Type="http://schemas.openxmlformats.org/officeDocument/2006/relationships/image" Target="../media/image201.png"/><Relationship Id="rId3" Type="http://schemas.openxmlformats.org/officeDocument/2006/relationships/image" Target="../media/image1.png"/><Relationship Id="rId21" Type="http://schemas.openxmlformats.org/officeDocument/2006/relationships/image" Target="../media/image204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17" Type="http://schemas.openxmlformats.org/officeDocument/2006/relationships/image" Target="../media/image20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9.png"/><Relationship Id="rId20" Type="http://schemas.openxmlformats.org/officeDocument/2006/relationships/image" Target="../media/image2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10" Type="http://schemas.openxmlformats.org/officeDocument/2006/relationships/image" Target="../media/image193.png"/><Relationship Id="rId19" Type="http://schemas.openxmlformats.org/officeDocument/2006/relationships/image" Target="../media/image202.png"/><Relationship Id="rId4" Type="http://schemas.openxmlformats.org/officeDocument/2006/relationships/image" Target="../media/image4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K-1-text-4"/>
          <p:cNvSpPr/>
          <p:nvPr/>
        </p:nvSpPr>
        <p:spPr>
          <a:xfrm>
            <a:off x="762000" y="361950"/>
            <a:ext cx="4767943" cy="314325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180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650" dirty="0">
              <a:solidFill>
                <a:schemeClr val="bg1"/>
              </a:solidFill>
            </a:endParaRPr>
          </a:p>
        </p:txBody>
      </p:sp>
      <p:sp>
        <p:nvSpPr>
          <p:cNvPr id="6" name="SK-1-text-5"/>
          <p:cNvSpPr/>
          <p:nvPr/>
        </p:nvSpPr>
        <p:spPr>
          <a:xfrm>
            <a:off x="762000" y="1343025"/>
            <a:ext cx="10668000" cy="1508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94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Familial Breast and
Ovarian Cancer</a:t>
            </a:r>
            <a:endParaRPr lang="en-US" sz="5400" dirty="0"/>
          </a:p>
        </p:txBody>
      </p:sp>
      <p:sp>
        <p:nvSpPr>
          <p:cNvPr id="7" name="SK-1-text-6"/>
          <p:cNvSpPr/>
          <p:nvPr/>
        </p:nvSpPr>
        <p:spPr>
          <a:xfrm>
            <a:off x="762000" y="2975372"/>
            <a:ext cx="11430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00CBC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GP Management &amp; Clinical Guidance</a:t>
            </a:r>
            <a:endParaRPr lang="en-US" sz="2400" dirty="0"/>
          </a:p>
        </p:txBody>
      </p:sp>
      <p:sp>
        <p:nvSpPr>
          <p:cNvPr id="8" name="SK-1-text-7"/>
          <p:cNvSpPr/>
          <p:nvPr/>
        </p:nvSpPr>
        <p:spPr>
          <a:xfrm>
            <a:off x="762000" y="3794522"/>
            <a:ext cx="76200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Comprehensive training updated to NICE CG164 (Reviewed July 2024)
and NICE NG241 (Published March 2024). Includes hereditary risks,
referral criteria, and high-yield exam pearls.</a:t>
            </a:r>
            <a:endParaRPr lang="en-US" sz="1350" dirty="0"/>
          </a:p>
        </p:txBody>
      </p:sp>
      <p:sp>
        <p:nvSpPr>
          <p:cNvPr id="9" name="SK-1-text-8"/>
          <p:cNvSpPr/>
          <p:nvPr/>
        </p:nvSpPr>
        <p:spPr>
          <a:xfrm>
            <a:off x="762000" y="5350818"/>
            <a:ext cx="10668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0" name="SK-1-text-9"/>
          <p:cNvSpPr/>
          <p:nvPr/>
        </p:nvSpPr>
        <p:spPr>
          <a:xfrm>
            <a:off x="762000" y="5636568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B0B0B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Academic Session • 2026-05-07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9650"/>
            <a:ext cx="11430000" cy="51435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809750"/>
            <a:ext cx="5572125" cy="146045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01776"/>
            <a:ext cx="476250" cy="47625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63" y="2444651"/>
            <a:ext cx="238125" cy="1905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460700"/>
            <a:ext cx="5572125" cy="146045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952726"/>
            <a:ext cx="476250" cy="47625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563" y="4095601"/>
            <a:ext cx="238125" cy="1905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5111651"/>
            <a:ext cx="5572125" cy="146045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603677"/>
            <a:ext cx="476250" cy="47625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0563" y="5746552"/>
            <a:ext cx="238125" cy="1905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809750"/>
            <a:ext cx="5572125" cy="30480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1809750"/>
            <a:ext cx="5572125" cy="304800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5048250"/>
            <a:ext cx="5572125" cy="152400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279678"/>
            <a:ext cx="214313" cy="175320"/>
          </a:xfrm>
          <a:prstGeom prst="rect">
            <a:avLst/>
          </a:prstGeom>
        </p:spPr>
      </p:pic>
      <p:sp>
        <p:nvSpPr>
          <p:cNvPr id="19" name="SK-2-text-18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0" name="SK-2-text-19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1" name="SK-2-text-20"/>
          <p:cNvSpPr/>
          <p:nvPr/>
        </p:nvSpPr>
        <p:spPr>
          <a:xfrm>
            <a:off x="476250" y="428625"/>
            <a:ext cx="11473196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Epidemiology and Hereditary Cancer Overview</a:t>
            </a:r>
            <a:endParaRPr lang="en-US" sz="1800" dirty="0"/>
          </a:p>
        </p:txBody>
      </p:sp>
      <p:sp>
        <p:nvSpPr>
          <p:cNvPr id="22" name="SK-2-text-21"/>
          <p:cNvSpPr/>
          <p:nvPr/>
        </p:nvSpPr>
        <p:spPr>
          <a:xfrm>
            <a:off x="5701010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3" name="SK-2-text-22"/>
          <p:cNvSpPr/>
          <p:nvPr/>
        </p:nvSpPr>
        <p:spPr>
          <a:xfrm>
            <a:off x="571500" y="1152525"/>
            <a:ext cx="11620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2C3E50"/>
                </a:solidFill>
              </a:rPr>
              <a:t>"A patient is worried because her grandmother was diagnosed with breast cancer at 75. Is this likely to be a hereditary syndrome?"</a:t>
            </a:r>
            <a:endParaRPr lang="en-US" sz="1200" dirty="0"/>
          </a:p>
        </p:txBody>
      </p:sp>
      <p:sp>
        <p:nvSpPr>
          <p:cNvPr id="24" name="SK-2-text-23"/>
          <p:cNvSpPr/>
          <p:nvPr/>
        </p:nvSpPr>
        <p:spPr>
          <a:xfrm>
            <a:off x="1238250" y="2239863"/>
            <a:ext cx="4320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F8C8D"/>
                </a:solidFill>
              </a:rPr>
              <a:t>BREAST CANCER LIFETIME RISK</a:t>
            </a:r>
            <a:endParaRPr lang="en-US" sz="1050" dirty="0"/>
          </a:p>
        </p:txBody>
      </p:sp>
      <p:sp>
        <p:nvSpPr>
          <p:cNvPr id="25" name="SK-2-text-24"/>
          <p:cNvSpPr/>
          <p:nvPr/>
        </p:nvSpPr>
        <p:spPr>
          <a:xfrm>
            <a:off x="1238250" y="2439888"/>
            <a:ext cx="4267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 in 7 Women</a:t>
            </a:r>
            <a:endParaRPr lang="en-US" sz="2100" dirty="0"/>
          </a:p>
        </p:txBody>
      </p:sp>
      <p:sp>
        <p:nvSpPr>
          <p:cNvPr id="26" name="SK-2-text-25"/>
          <p:cNvSpPr/>
          <p:nvPr/>
        </p:nvSpPr>
        <p:spPr>
          <a:xfrm>
            <a:off x="1238250" y="3890814"/>
            <a:ext cx="44805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F8C8D"/>
                </a:solidFill>
              </a:rPr>
              <a:t>OVARIAN CANCER LIFETIME RISK</a:t>
            </a:r>
            <a:endParaRPr lang="en-US" sz="1050" dirty="0"/>
          </a:p>
        </p:txBody>
      </p:sp>
      <p:sp>
        <p:nvSpPr>
          <p:cNvPr id="27" name="SK-2-text-26"/>
          <p:cNvSpPr/>
          <p:nvPr/>
        </p:nvSpPr>
        <p:spPr>
          <a:xfrm>
            <a:off x="1238250" y="4090839"/>
            <a:ext cx="48006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 in 50 Women</a:t>
            </a:r>
            <a:endParaRPr lang="en-US" sz="2100" dirty="0"/>
          </a:p>
        </p:txBody>
      </p:sp>
      <p:sp>
        <p:nvSpPr>
          <p:cNvPr id="28" name="SK-2-text-27"/>
          <p:cNvSpPr/>
          <p:nvPr/>
        </p:nvSpPr>
        <p:spPr>
          <a:xfrm>
            <a:off x="1238250" y="5541764"/>
            <a:ext cx="35204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F8C8D"/>
                </a:solidFill>
              </a:rPr>
              <a:t>COLORECTAL CANCER RISK</a:t>
            </a:r>
            <a:endParaRPr lang="en-US" sz="1050" dirty="0"/>
          </a:p>
        </p:txBody>
      </p:sp>
      <p:sp>
        <p:nvSpPr>
          <p:cNvPr id="29" name="SK-2-text-28"/>
          <p:cNvSpPr/>
          <p:nvPr/>
        </p:nvSpPr>
        <p:spPr>
          <a:xfrm>
            <a:off x="1238250" y="5741789"/>
            <a:ext cx="928116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 in 15 (M) / 1 in 18 (W)</a:t>
            </a:r>
            <a:endParaRPr lang="en-US" sz="2100" dirty="0"/>
          </a:p>
        </p:txBody>
      </p:sp>
      <p:sp>
        <p:nvSpPr>
          <p:cNvPr id="30" name="SK-2-text-29"/>
          <p:cNvSpPr/>
          <p:nvPr/>
        </p:nvSpPr>
        <p:spPr>
          <a:xfrm>
            <a:off x="6738938" y="5238750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GP's Key Task</a:t>
            </a:r>
            <a:endParaRPr lang="en-US" sz="1350" dirty="0"/>
          </a:p>
        </p:txBody>
      </p:sp>
      <p:sp>
        <p:nvSpPr>
          <p:cNvPr id="31" name="SK-2-text-30"/>
          <p:cNvSpPr/>
          <p:nvPr/>
        </p:nvSpPr>
        <p:spPr>
          <a:xfrm>
            <a:off x="6429375" y="5572125"/>
            <a:ext cx="5191125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FFFFFF"/>
                </a:solidFill>
              </a:rPr>
              <a:t>Most cancer in a family is </a:t>
            </a:r>
            <a:r>
              <a:rPr lang="en-US" sz="1125" u="sng" dirty="0">
                <a:solidFill>
                  <a:srgbClr val="FFFFFF"/>
                </a:solidFill>
              </a:rPr>
              <a:t>coincidence</a:t>
            </a:r>
            <a:r>
              <a:rPr lang="en-US" sz="1125" dirty="0">
                <a:solidFill>
                  <a:srgbClr val="FFFFFF"/>
                </a:solidFill>
              </a:rPr>
              <a:t> or multifactorial (age, hormones, lifestyle). Your primary goal is to </a:t>
            </a:r>
            <a:r>
              <a:rPr lang="en-US" sz="1125" b="1" dirty="0">
                <a:solidFill>
                  <a:srgbClr val="FFFFFF"/>
                </a:solidFill>
              </a:rPr>
              <a:t>identify the 1 in 20</a:t>
            </a:r>
            <a:r>
              <a:rPr lang="en-US" sz="1125" dirty="0">
                <a:solidFill>
                  <a:srgbClr val="FFFFFF"/>
                </a:solidFill>
              </a:rPr>
              <a:t> with a high-penetrance hereditary cause from the larger population.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04900"/>
            <a:ext cx="5691188" cy="2662238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1328738"/>
            <a:ext cx="238125" cy="1905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1695450"/>
            <a:ext cx="166688" cy="138857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1990725"/>
            <a:ext cx="166688" cy="13885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2286000"/>
            <a:ext cx="166688" cy="151507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3957638"/>
            <a:ext cx="5691188" cy="2662238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4181475"/>
            <a:ext cx="238125" cy="19050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548188"/>
            <a:ext cx="166688" cy="138857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4843463"/>
            <a:ext cx="166688" cy="138857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5338763"/>
            <a:ext cx="166688" cy="13885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063" y="1104900"/>
            <a:ext cx="5691188" cy="304800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7938" y="1247775"/>
            <a:ext cx="5391150" cy="27432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5063" y="4343400"/>
            <a:ext cx="5691188" cy="2276475"/>
          </a:xfrm>
          <a:prstGeom prst="rect">
            <a:avLst/>
          </a:prstGeom>
        </p:spPr>
      </p:pic>
      <p:sp>
        <p:nvSpPr>
          <p:cNvPr id="18" name="SK-3-text-17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19" name="SK-3-text-18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0" name="SK-3-text-19"/>
          <p:cNvSpPr/>
          <p:nvPr/>
        </p:nvSpPr>
        <p:spPr>
          <a:xfrm>
            <a:off x="476250" y="428625"/>
            <a:ext cx="10654978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Key Genes in Hereditary Cancer Syndromes</a:t>
            </a:r>
            <a:endParaRPr lang="en-US" sz="1800" dirty="0"/>
          </a:p>
        </p:txBody>
      </p:sp>
      <p:sp>
        <p:nvSpPr>
          <p:cNvPr id="21" name="SK-3-text-20"/>
          <p:cNvSpPr/>
          <p:nvPr/>
        </p:nvSpPr>
        <p:spPr>
          <a:xfrm>
            <a:off x="5409009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2" name="SK-3-text-21"/>
          <p:cNvSpPr/>
          <p:nvPr/>
        </p:nvSpPr>
        <p:spPr>
          <a:xfrm>
            <a:off x="828675" y="1295400"/>
            <a:ext cx="70637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BRCA1 &amp; BRCA2 Pathogenic Variants</a:t>
            </a:r>
            <a:endParaRPr lang="en-US" sz="1350" dirty="0"/>
          </a:p>
        </p:txBody>
      </p:sp>
      <p:sp>
        <p:nvSpPr>
          <p:cNvPr id="23" name="SK-3-text-22"/>
          <p:cNvSpPr/>
          <p:nvPr/>
        </p:nvSpPr>
        <p:spPr>
          <a:xfrm>
            <a:off x="642938" y="1695450"/>
            <a:ext cx="88544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BRCA1:</a:t>
            </a:r>
            <a:r>
              <a:rPr lang="en-US" sz="1050" dirty="0">
                <a:solidFill>
                  <a:srgbClr val="2C3E50"/>
                </a:solidFill>
              </a:rPr>
              <a:t> Lifetime breast risk </a:t>
            </a:r>
            <a:r>
              <a:rPr lang="en-US" sz="1050" b="1" dirty="0">
                <a:solidFill>
                  <a:srgbClr val="D9534F"/>
                </a:solidFill>
              </a:rPr>
              <a:t>~72%</a:t>
            </a:r>
            <a:r>
              <a:rPr lang="en-US" sz="1050" dirty="0">
                <a:solidFill>
                  <a:srgbClr val="2C3E50"/>
                </a:solidFill>
              </a:rPr>
              <a:t>; ovarian risk </a:t>
            </a:r>
            <a:r>
              <a:rPr lang="en-US" sz="1050" b="1" dirty="0">
                <a:solidFill>
                  <a:srgbClr val="D9534F"/>
                </a:solidFill>
              </a:rPr>
              <a:t>~44%</a:t>
            </a:r>
            <a:r>
              <a:rPr lang="en-US" sz="1050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  <p:sp>
        <p:nvSpPr>
          <p:cNvPr id="24" name="SK-3-text-23"/>
          <p:cNvSpPr/>
          <p:nvPr/>
        </p:nvSpPr>
        <p:spPr>
          <a:xfrm>
            <a:off x="642938" y="1990725"/>
            <a:ext cx="88544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BRCA2:</a:t>
            </a:r>
            <a:r>
              <a:rPr lang="en-US" sz="1050" dirty="0">
                <a:solidFill>
                  <a:srgbClr val="2C3E50"/>
                </a:solidFill>
              </a:rPr>
              <a:t> Lifetime breast risk </a:t>
            </a:r>
            <a:r>
              <a:rPr lang="en-US" sz="1050" b="1" dirty="0">
                <a:solidFill>
                  <a:srgbClr val="D9534F"/>
                </a:solidFill>
              </a:rPr>
              <a:t>~69%</a:t>
            </a:r>
            <a:r>
              <a:rPr lang="en-US" sz="1050" dirty="0">
                <a:solidFill>
                  <a:srgbClr val="2C3E50"/>
                </a:solidFill>
              </a:rPr>
              <a:t>; ovarian risk </a:t>
            </a:r>
            <a:r>
              <a:rPr lang="en-US" sz="1050" b="1" dirty="0">
                <a:solidFill>
                  <a:srgbClr val="D9534F"/>
                </a:solidFill>
              </a:rPr>
              <a:t>~17%</a:t>
            </a:r>
            <a:r>
              <a:rPr lang="en-US" sz="1050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  <p:sp>
        <p:nvSpPr>
          <p:cNvPr id="25" name="SK-3-text-24"/>
          <p:cNvSpPr/>
          <p:nvPr/>
        </p:nvSpPr>
        <p:spPr>
          <a:xfrm>
            <a:off x="642938" y="2286000"/>
            <a:ext cx="5143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Associated Risks:</a:t>
            </a:r>
            <a:r>
              <a:rPr lang="en-US" sz="1050" dirty="0">
                <a:solidFill>
                  <a:srgbClr val="2C3E50"/>
                </a:solidFill>
              </a:rPr>
              <a:t> Male breast cancer, prostate, pancreatic cancer, and melanoma (BRCA2).</a:t>
            </a:r>
            <a:endParaRPr lang="en-US" sz="1050" dirty="0"/>
          </a:p>
        </p:txBody>
      </p:sp>
      <p:sp>
        <p:nvSpPr>
          <p:cNvPr id="26" name="SK-3-text-25"/>
          <p:cNvSpPr/>
          <p:nvPr/>
        </p:nvSpPr>
        <p:spPr>
          <a:xfrm>
            <a:off x="828675" y="4148137"/>
            <a:ext cx="69951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PALB2 &amp; RAD51 Variants (NG241)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642938" y="4548188"/>
            <a:ext cx="105613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PALB2:</a:t>
            </a:r>
            <a:r>
              <a:rPr lang="en-US" sz="1050" dirty="0">
                <a:solidFill>
                  <a:srgbClr val="2C3E50"/>
                </a:solidFill>
              </a:rPr>
              <a:t> Moderate-to-high breast cancer risk (lifetime risk ~35%).</a:t>
            </a:r>
            <a:endParaRPr lang="en-US" sz="1050" dirty="0"/>
          </a:p>
        </p:txBody>
      </p:sp>
      <p:sp>
        <p:nvSpPr>
          <p:cNvPr id="28" name="SK-3-text-27"/>
          <p:cNvSpPr/>
          <p:nvPr/>
        </p:nvSpPr>
        <p:spPr>
          <a:xfrm>
            <a:off x="642938" y="4843463"/>
            <a:ext cx="5143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RAD51C/D:</a:t>
            </a:r>
            <a:r>
              <a:rPr lang="en-US" sz="1050" dirty="0">
                <a:solidFill>
                  <a:srgbClr val="2C3E50"/>
                </a:solidFill>
              </a:rPr>
              <a:t> Now included in NICE NG241 (2024). Associated with </a:t>
            </a:r>
            <a:r>
              <a:rPr lang="en-US" sz="1050" b="1" dirty="0">
                <a:solidFill>
                  <a:srgbClr val="D9534F"/>
                </a:solidFill>
              </a:rPr>
              <a:t>10–12%</a:t>
            </a:r>
            <a:r>
              <a:rPr lang="en-US" sz="1050" dirty="0">
                <a:solidFill>
                  <a:srgbClr val="2C3E50"/>
                </a:solidFill>
              </a:rPr>
              <a:t> ovarian risk.</a:t>
            </a:r>
            <a:endParaRPr lang="en-US" sz="1050" dirty="0"/>
          </a:p>
        </p:txBody>
      </p:sp>
      <p:sp>
        <p:nvSpPr>
          <p:cNvPr id="29" name="SK-3-text-28"/>
          <p:cNvSpPr/>
          <p:nvPr/>
        </p:nvSpPr>
        <p:spPr>
          <a:xfrm>
            <a:off x="642938" y="5338763"/>
            <a:ext cx="108813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Testing:</a:t>
            </a:r>
            <a:r>
              <a:rPr lang="en-US" sz="1050" dirty="0">
                <a:solidFill>
                  <a:srgbClr val="2C3E50"/>
                </a:solidFill>
              </a:rPr>
              <a:t> Recommended when family history suggests high ovarian risk.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6405563" y="4486275"/>
            <a:ext cx="53101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8080"/>
                </a:solidFill>
              </a:rPr>
              <a:t>GENETIC PRINCIPLES &amp; ANCESTRY</a:t>
            </a:r>
            <a:endParaRPr lang="en-US" sz="1200" dirty="0"/>
          </a:p>
        </p:txBody>
      </p:sp>
      <p:sp>
        <p:nvSpPr>
          <p:cNvPr id="31" name="SK-3-text-30"/>
          <p:cNvSpPr/>
          <p:nvPr/>
        </p:nvSpPr>
        <p:spPr>
          <a:xfrm>
            <a:off x="6405563" y="4810125"/>
            <a:ext cx="26746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Autosomal Dominant</a:t>
            </a:r>
            <a:endParaRPr lang="en-US" sz="975" dirty="0"/>
          </a:p>
        </p:txBody>
      </p:sp>
      <p:sp>
        <p:nvSpPr>
          <p:cNvPr id="32" name="SK-3-text-31"/>
          <p:cNvSpPr/>
          <p:nvPr/>
        </p:nvSpPr>
        <p:spPr>
          <a:xfrm>
            <a:off x="6405563" y="5033963"/>
            <a:ext cx="2583656" cy="4799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dirty="0">
                <a:solidFill>
                  <a:srgbClr val="4D5E6E"/>
                </a:solidFill>
              </a:rPr>
              <a:t>One copy enough for risk; 50% chance of transmission per child. High but incomplete penetrance.</a:t>
            </a:r>
            <a:endParaRPr lang="en-US" sz="900" dirty="0"/>
          </a:p>
        </p:txBody>
      </p:sp>
      <p:sp>
        <p:nvSpPr>
          <p:cNvPr id="33" name="SK-3-text-32"/>
          <p:cNvSpPr/>
          <p:nvPr/>
        </p:nvSpPr>
        <p:spPr>
          <a:xfrm>
            <a:off x="9132094" y="4810125"/>
            <a:ext cx="2583656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Ashkenazi Jewish</a:t>
            </a:r>
            <a:endParaRPr lang="en-US" sz="975" dirty="0"/>
          </a:p>
        </p:txBody>
      </p:sp>
      <p:sp>
        <p:nvSpPr>
          <p:cNvPr id="34" name="SK-3-text-33"/>
          <p:cNvSpPr/>
          <p:nvPr/>
        </p:nvSpPr>
        <p:spPr>
          <a:xfrm>
            <a:off x="9132094" y="5033963"/>
            <a:ext cx="2583656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dirty="0">
                <a:solidFill>
                  <a:srgbClr val="4D5E6E"/>
                </a:solidFill>
              </a:rPr>
              <a:t>Higher prevalence (~1 in 40) due to 3 founder mutations in BRCA1/2.</a:t>
            </a:r>
            <a:endParaRPr lang="en-US" sz="900" dirty="0"/>
          </a:p>
        </p:txBody>
      </p:sp>
      <p:sp>
        <p:nvSpPr>
          <p:cNvPr id="35" name="SK-3-text-34"/>
          <p:cNvSpPr/>
          <p:nvPr/>
        </p:nvSpPr>
        <p:spPr>
          <a:xfrm>
            <a:off x="6405563" y="5656808"/>
            <a:ext cx="28727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Li-Fraumeni (TP53)</a:t>
            </a:r>
            <a:endParaRPr lang="en-US" sz="975" dirty="0"/>
          </a:p>
        </p:txBody>
      </p:sp>
      <p:sp>
        <p:nvSpPr>
          <p:cNvPr id="36" name="SK-3-text-35"/>
          <p:cNvSpPr/>
          <p:nvPr/>
        </p:nvSpPr>
        <p:spPr>
          <a:xfrm>
            <a:off x="6405563" y="5880646"/>
            <a:ext cx="2583656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dirty="0">
                <a:solidFill>
                  <a:srgbClr val="4D5E6E"/>
                </a:solidFill>
              </a:rPr>
              <a:t>Extremely high risk; often presents with unusual early cancers (sarcoma/brain).</a:t>
            </a:r>
            <a:endParaRPr lang="en-US" sz="900" dirty="0"/>
          </a:p>
        </p:txBody>
      </p:sp>
      <p:sp>
        <p:nvSpPr>
          <p:cNvPr id="37" name="SK-3-text-36"/>
          <p:cNvSpPr/>
          <p:nvPr/>
        </p:nvSpPr>
        <p:spPr>
          <a:xfrm>
            <a:off x="9132094" y="5656808"/>
            <a:ext cx="2583656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Negative Results</a:t>
            </a:r>
            <a:endParaRPr lang="en-US" sz="975" dirty="0"/>
          </a:p>
        </p:txBody>
      </p:sp>
      <p:sp>
        <p:nvSpPr>
          <p:cNvPr id="38" name="SK-3-text-37"/>
          <p:cNvSpPr/>
          <p:nvPr/>
        </p:nvSpPr>
        <p:spPr>
          <a:xfrm>
            <a:off x="9132094" y="5880646"/>
            <a:ext cx="2583656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dirty="0">
                <a:solidFill>
                  <a:srgbClr val="4D5E6E"/>
                </a:solidFill>
              </a:rPr>
              <a:t>A negative BRCA test does NOT exclude all hereditary risk; other genes may be involved.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04900"/>
            <a:ext cx="5691188" cy="263842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1338263"/>
            <a:ext cx="214313" cy="17145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1695450"/>
            <a:ext cx="178594" cy="23812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2209800"/>
            <a:ext cx="178594" cy="238125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3933825"/>
            <a:ext cx="5691188" cy="2638425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4167188"/>
            <a:ext cx="214313" cy="17145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4524375"/>
            <a:ext cx="333375" cy="203746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842421"/>
            <a:ext cx="338733" cy="203746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5160466"/>
            <a:ext cx="333375" cy="203746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063" y="1104900"/>
            <a:ext cx="5691188" cy="2638425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1338263"/>
            <a:ext cx="214313" cy="17145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1695450"/>
            <a:ext cx="178594" cy="194816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2209800"/>
            <a:ext cx="178594" cy="194816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2724150"/>
            <a:ext cx="178594" cy="194816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5063" y="3933825"/>
            <a:ext cx="5691188" cy="2638425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4167188"/>
            <a:ext cx="214313" cy="171450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4524375"/>
            <a:ext cx="178594" cy="178594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5038725"/>
            <a:ext cx="178594" cy="178594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5553075"/>
            <a:ext cx="178594" cy="178594"/>
          </a:xfrm>
          <a:prstGeom prst="rect">
            <a:avLst/>
          </a:prstGeom>
        </p:spPr>
      </p:pic>
      <p:sp>
        <p:nvSpPr>
          <p:cNvPr id="24" name="SK-4-text-23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5" name="SK-4-text-24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6" name="SK-4-text-25"/>
          <p:cNvSpPr/>
          <p:nvPr/>
        </p:nvSpPr>
        <p:spPr>
          <a:xfrm>
            <a:off x="476250" y="428625"/>
            <a:ext cx="9825467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Taking a Comprehensive Family History</a:t>
            </a:r>
            <a:endParaRPr lang="en-US" sz="1800" dirty="0"/>
          </a:p>
        </p:txBody>
      </p:sp>
      <p:sp>
        <p:nvSpPr>
          <p:cNvPr id="27" name="SK-4-text-26"/>
          <p:cNvSpPr/>
          <p:nvPr/>
        </p:nvSpPr>
        <p:spPr>
          <a:xfrm>
            <a:off x="4946898" y="523875"/>
            <a:ext cx="724510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Essential GP skills for identifying red flags and accurate risk stratification</a:t>
            </a:r>
            <a:endParaRPr lang="en-US" sz="1050" dirty="0"/>
          </a:p>
        </p:txBody>
      </p:sp>
      <p:sp>
        <p:nvSpPr>
          <p:cNvPr id="28" name="SK-4-text-27"/>
          <p:cNvSpPr/>
          <p:nvPr/>
        </p:nvSpPr>
        <p:spPr>
          <a:xfrm>
            <a:off x="690563" y="1295400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The Two Vital GP Questions</a:t>
            </a:r>
            <a:endParaRPr lang="en-US" sz="1350" dirty="0"/>
          </a:p>
        </p:txBody>
      </p:sp>
      <p:sp>
        <p:nvSpPr>
          <p:cNvPr id="29" name="SK-4-text-28"/>
          <p:cNvSpPr/>
          <p:nvPr/>
        </p:nvSpPr>
        <p:spPr>
          <a:xfrm>
            <a:off x="654844" y="1695450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Suspicious Symptoms?</a:t>
            </a:r>
            <a:r>
              <a:rPr lang="en-US" sz="1125" dirty="0">
                <a:solidFill>
                  <a:srgbClr val="34495E"/>
                </a:solidFill>
              </a:rPr>
              <a:t> If breast/ovarian symptoms are present, refer via 2-week wait pathway regardless of family history.</a:t>
            </a:r>
            <a:endParaRPr lang="en-US" sz="1125" dirty="0"/>
          </a:p>
        </p:txBody>
      </p:sp>
      <p:sp>
        <p:nvSpPr>
          <p:cNvPr id="30" name="SK-4-text-29"/>
          <p:cNvSpPr/>
          <p:nvPr/>
        </p:nvSpPr>
        <p:spPr>
          <a:xfrm>
            <a:off x="654844" y="2209800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Known Genetic Mutation?</a:t>
            </a:r>
            <a:r>
              <a:rPr lang="en-US" sz="1125" dirty="0">
                <a:solidFill>
                  <a:srgbClr val="34495E"/>
                </a:solidFill>
              </a:rPr>
              <a:t> Has a BRCA or other pathogenic variant already been identified in the family? Refer directly to genetics.</a:t>
            </a:r>
            <a:endParaRPr lang="en-US" sz="1125" dirty="0"/>
          </a:p>
        </p:txBody>
      </p:sp>
      <p:sp>
        <p:nvSpPr>
          <p:cNvPr id="31" name="SK-4-text-30"/>
          <p:cNvSpPr/>
          <p:nvPr/>
        </p:nvSpPr>
        <p:spPr>
          <a:xfrm>
            <a:off x="690563" y="4124325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Degrees of Relationship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476250" y="4524375"/>
            <a:ext cx="180975" cy="2037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1st</a:t>
            </a:r>
            <a:endParaRPr lang="en-US" sz="825" dirty="0"/>
          </a:p>
        </p:txBody>
      </p:sp>
      <p:sp>
        <p:nvSpPr>
          <p:cNvPr id="33" name="SK-4-text-32"/>
          <p:cNvSpPr/>
          <p:nvPr/>
        </p:nvSpPr>
        <p:spPr>
          <a:xfrm>
            <a:off x="885825" y="4524375"/>
            <a:ext cx="8801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Parents, siblings, children (50% shared genetics).</a:t>
            </a:r>
            <a:endParaRPr lang="en-US" sz="1125" dirty="0"/>
          </a:p>
        </p:txBody>
      </p:sp>
      <p:sp>
        <p:nvSpPr>
          <p:cNvPr id="34" name="SK-4-text-33"/>
          <p:cNvSpPr/>
          <p:nvPr/>
        </p:nvSpPr>
        <p:spPr>
          <a:xfrm>
            <a:off x="476250" y="4842421"/>
            <a:ext cx="186333" cy="2037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2nd</a:t>
            </a:r>
            <a:endParaRPr lang="en-US" sz="825" dirty="0"/>
          </a:p>
        </p:txBody>
      </p:sp>
      <p:sp>
        <p:nvSpPr>
          <p:cNvPr id="35" name="SK-4-text-34"/>
          <p:cNvSpPr/>
          <p:nvPr/>
        </p:nvSpPr>
        <p:spPr>
          <a:xfrm>
            <a:off x="891183" y="4842421"/>
            <a:ext cx="9944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Grandparents, aunts/uncles, nieces/nephews, half-siblings.</a:t>
            </a:r>
            <a:endParaRPr lang="en-US" sz="1125" dirty="0"/>
          </a:p>
        </p:txBody>
      </p:sp>
      <p:sp>
        <p:nvSpPr>
          <p:cNvPr id="36" name="SK-4-text-35"/>
          <p:cNvSpPr/>
          <p:nvPr/>
        </p:nvSpPr>
        <p:spPr>
          <a:xfrm>
            <a:off x="476250" y="5160466"/>
            <a:ext cx="180975" cy="2037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3rd</a:t>
            </a:r>
            <a:endParaRPr lang="en-US" sz="825" dirty="0"/>
          </a:p>
        </p:txBody>
      </p:sp>
      <p:sp>
        <p:nvSpPr>
          <p:cNvPr id="37" name="SK-4-text-36"/>
          <p:cNvSpPr/>
          <p:nvPr/>
        </p:nvSpPr>
        <p:spPr>
          <a:xfrm>
            <a:off x="885825" y="5160466"/>
            <a:ext cx="8572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Great-grandparents, cousins, grand-nieces/nephews.</a:t>
            </a:r>
            <a:endParaRPr lang="en-US" sz="1125" dirty="0"/>
          </a:p>
        </p:txBody>
      </p:sp>
      <p:sp>
        <p:nvSpPr>
          <p:cNvPr id="38" name="SK-4-text-37"/>
          <p:cNvSpPr/>
          <p:nvPr/>
        </p:nvSpPr>
        <p:spPr>
          <a:xfrm>
            <a:off x="6619875" y="1295400"/>
            <a:ext cx="5572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Essential Information to Collect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6584156" y="1695450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Maternal &amp; Paternal Sides:</a:t>
            </a:r>
            <a:r>
              <a:rPr lang="en-US" sz="1125" dirty="0">
                <a:solidFill>
                  <a:srgbClr val="34495E"/>
                </a:solidFill>
              </a:rPr>
              <a:t> Assess each separately; paternal history is frequently missed in risk assessments.</a:t>
            </a:r>
            <a:endParaRPr lang="en-US" sz="1125" dirty="0"/>
          </a:p>
        </p:txBody>
      </p:sp>
      <p:sp>
        <p:nvSpPr>
          <p:cNvPr id="40" name="SK-4-text-39"/>
          <p:cNvSpPr/>
          <p:nvPr/>
        </p:nvSpPr>
        <p:spPr>
          <a:xfrm>
            <a:off x="6584156" y="2209800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Age at Diagnosis:</a:t>
            </a:r>
            <a:r>
              <a:rPr lang="en-US" sz="1125" dirty="0">
                <a:solidFill>
                  <a:srgbClr val="34495E"/>
                </a:solidFill>
              </a:rPr>
              <a:t> The single most important factor. Cancers under age 40 or 50 carry significantly higher genetic weight.</a:t>
            </a:r>
            <a:endParaRPr lang="en-US" sz="1125" dirty="0"/>
          </a:p>
        </p:txBody>
      </p:sp>
      <p:sp>
        <p:nvSpPr>
          <p:cNvPr id="41" name="SK-4-text-40"/>
          <p:cNvSpPr/>
          <p:nvPr/>
        </p:nvSpPr>
        <p:spPr>
          <a:xfrm>
            <a:off x="6584156" y="2724150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Blood Relatives Only:</a:t>
            </a:r>
            <a:r>
              <a:rPr lang="en-US" sz="1125" dirty="0">
                <a:solidFill>
                  <a:srgbClr val="34495E"/>
                </a:solidFill>
              </a:rPr>
              <a:t> Exclude in-laws. Note specific types (ovarian, bilateral breast, male breast, pancreatic).</a:t>
            </a:r>
            <a:endParaRPr lang="en-US" sz="1125" dirty="0"/>
          </a:p>
        </p:txBody>
      </p:sp>
      <p:sp>
        <p:nvSpPr>
          <p:cNvPr id="42" name="SK-4-text-41"/>
          <p:cNvSpPr/>
          <p:nvPr/>
        </p:nvSpPr>
        <p:spPr>
          <a:xfrm>
            <a:off x="6619875" y="4124325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534F"/>
                </a:solidFill>
              </a:rPr>
              <a:t>Red Flags for Genetic Risk</a:t>
            </a:r>
            <a:endParaRPr lang="en-US" sz="1350" dirty="0"/>
          </a:p>
        </p:txBody>
      </p:sp>
      <p:sp>
        <p:nvSpPr>
          <p:cNvPr id="43" name="SK-4-text-42"/>
          <p:cNvSpPr/>
          <p:nvPr/>
        </p:nvSpPr>
        <p:spPr>
          <a:xfrm>
            <a:off x="6584156" y="4524375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Early &amp; Multiple:</a:t>
            </a:r>
            <a:r>
              <a:rPr lang="en-US" sz="1125" dirty="0">
                <a:solidFill>
                  <a:srgbClr val="34495E"/>
                </a:solidFill>
              </a:rPr>
              <a:t> Breast cancer &lt;40, bilateral breast cancer, or combination of breast + ovarian cancer.</a:t>
            </a:r>
            <a:endParaRPr lang="en-US" sz="1125" dirty="0"/>
          </a:p>
        </p:txBody>
      </p:sp>
      <p:sp>
        <p:nvSpPr>
          <p:cNvPr id="44" name="SK-4-text-43"/>
          <p:cNvSpPr/>
          <p:nvPr/>
        </p:nvSpPr>
        <p:spPr>
          <a:xfrm>
            <a:off x="6584156" y="5038725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Unusual Presentations:</a:t>
            </a:r>
            <a:r>
              <a:rPr lang="en-US" sz="1125" dirty="0">
                <a:solidFill>
                  <a:srgbClr val="34495E"/>
                </a:solidFill>
              </a:rPr>
              <a:t> Male breast cancer, sarcoma &lt;45, glioma, or Ashkenazi Jewish ancestry.</a:t>
            </a:r>
            <a:endParaRPr lang="en-US" sz="1125" dirty="0"/>
          </a:p>
        </p:txBody>
      </p:sp>
      <p:sp>
        <p:nvSpPr>
          <p:cNvPr id="45" name="SK-4-text-44"/>
          <p:cNvSpPr/>
          <p:nvPr/>
        </p:nvSpPr>
        <p:spPr>
          <a:xfrm>
            <a:off x="6584156" y="5553075"/>
            <a:ext cx="51315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Strong Lineage:</a:t>
            </a:r>
            <a:r>
              <a:rPr lang="en-US" sz="1125" dirty="0">
                <a:solidFill>
                  <a:srgbClr val="34495E"/>
                </a:solidFill>
              </a:rPr>
              <a:t> Three or more relatives with breast cancer or complex patterns of multiple cancers.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009650"/>
            <a:ext cx="6829425" cy="822722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1155353"/>
            <a:ext cx="166688" cy="13722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1975247"/>
            <a:ext cx="6829425" cy="2274689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2146697"/>
            <a:ext cx="6486525" cy="276225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2184797"/>
            <a:ext cx="190500" cy="15240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2565797"/>
            <a:ext cx="142875" cy="1143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2840980"/>
            <a:ext cx="142875" cy="11430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3281809"/>
            <a:ext cx="142875" cy="11430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4392811"/>
            <a:ext cx="6829425" cy="2274689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4564261"/>
            <a:ext cx="6486525" cy="276225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4602361"/>
            <a:ext cx="190500" cy="15240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" y="4983361"/>
            <a:ext cx="142875" cy="1143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" y="5258544"/>
            <a:ext cx="142875" cy="11430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200" y="5533727"/>
            <a:ext cx="142875" cy="122337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53300" y="1295846"/>
            <a:ext cx="4552950" cy="400050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53300" y="1295846"/>
            <a:ext cx="4552950" cy="4000500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53300" y="5439221"/>
            <a:ext cx="4552950" cy="941933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96175" y="5583436"/>
            <a:ext cx="154781" cy="125760"/>
          </a:xfrm>
          <a:prstGeom prst="rect">
            <a:avLst/>
          </a:prstGeom>
        </p:spPr>
      </p:pic>
      <p:sp>
        <p:nvSpPr>
          <p:cNvPr id="23" name="SK-5-text-22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4" name="SK-5-text-23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5" name="SK-5-text-24"/>
          <p:cNvSpPr/>
          <p:nvPr/>
        </p:nvSpPr>
        <p:spPr>
          <a:xfrm>
            <a:off x="476250" y="428625"/>
            <a:ext cx="11708362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Referral Criteria for Familial Breast Cancer</a:t>
            </a:r>
            <a:endParaRPr lang="en-US" sz="1800" dirty="0"/>
          </a:p>
        </p:txBody>
      </p:sp>
      <p:sp>
        <p:nvSpPr>
          <p:cNvPr id="26" name="SK-5-text-25"/>
          <p:cNvSpPr/>
          <p:nvPr/>
        </p:nvSpPr>
        <p:spPr>
          <a:xfrm>
            <a:off x="5243810" y="523875"/>
            <a:ext cx="67208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 (CG164)</a:t>
            </a:r>
            <a:endParaRPr lang="en-US" sz="1050" dirty="0"/>
          </a:p>
        </p:txBody>
      </p:sp>
      <p:sp>
        <p:nvSpPr>
          <p:cNvPr id="27" name="SK-5-text-26"/>
          <p:cNvSpPr/>
          <p:nvPr/>
        </p:nvSpPr>
        <p:spPr>
          <a:xfrm>
            <a:off x="671513" y="1123950"/>
            <a:ext cx="65436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534F"/>
                </a:solidFill>
              </a:rPr>
              <a:t>IMMEDIATE ACTION</a:t>
            </a:r>
            <a:endParaRPr lang="en-US" sz="1050" dirty="0"/>
          </a:p>
        </p:txBody>
      </p:sp>
      <p:sp>
        <p:nvSpPr>
          <p:cNvPr id="28" name="SK-5-text-27"/>
          <p:cNvSpPr/>
          <p:nvPr/>
        </p:nvSpPr>
        <p:spPr>
          <a:xfrm>
            <a:off x="428625" y="1371600"/>
            <a:ext cx="654367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632220"/>
                </a:solidFill>
              </a:rPr>
              <a:t>If ANY suspicious breast or ovarian cancer symptoms are present, refer via the </a:t>
            </a:r>
            <a:r>
              <a:rPr lang="en-US" sz="975" b="1" dirty="0">
                <a:solidFill>
                  <a:srgbClr val="632220"/>
                </a:solidFill>
              </a:rPr>
              <a:t>2-week wait (2WW) urgent pathway</a:t>
            </a:r>
            <a:r>
              <a:rPr lang="en-US" sz="975" dirty="0">
                <a:solidFill>
                  <a:srgbClr val="632220"/>
                </a:solidFill>
              </a:rPr>
              <a:t> regardless of family history.</a:t>
            </a:r>
            <a:endParaRPr lang="en-US" sz="975" dirty="0"/>
          </a:p>
        </p:txBody>
      </p:sp>
      <p:sp>
        <p:nvSpPr>
          <p:cNvPr id="29" name="SK-5-text-28"/>
          <p:cNvSpPr/>
          <p:nvPr/>
        </p:nvSpPr>
        <p:spPr>
          <a:xfrm>
            <a:off x="742950" y="2146697"/>
            <a:ext cx="768096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8080"/>
                </a:solidFill>
              </a:rPr>
              <a:t>Female Breast Cancer (Referral Thresholds)</a:t>
            </a:r>
            <a:endParaRPr lang="en-US" sz="1200" dirty="0"/>
          </a:p>
        </p:txBody>
      </p:sp>
      <p:sp>
        <p:nvSpPr>
          <p:cNvPr id="30" name="SK-5-text-29"/>
          <p:cNvSpPr/>
          <p:nvPr/>
        </p:nvSpPr>
        <p:spPr>
          <a:xfrm>
            <a:off x="695325" y="2537222"/>
            <a:ext cx="10801350" cy="1799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One 1st-degree relative</a:t>
            </a:r>
            <a:r>
              <a:rPr lang="en-US" sz="1013" dirty="0">
                <a:solidFill>
                  <a:srgbClr val="2C3E50"/>
                </a:solidFill>
              </a:rPr>
              <a:t> diagnosed with breast cancer aged </a:t>
            </a:r>
            <a:r>
              <a:rPr lang="en-US" sz="1013" b="1" dirty="0">
                <a:solidFill>
                  <a:srgbClr val="2C3E50"/>
                </a:solidFill>
              </a:rPr>
              <a:t>&lt;40 years</a:t>
            </a:r>
            <a:r>
              <a:rPr lang="en-US" sz="1013" dirty="0">
                <a:solidFill>
                  <a:srgbClr val="2C3E50"/>
                </a:solidFill>
              </a:rPr>
              <a:t>.</a:t>
            </a:r>
            <a:endParaRPr lang="en-US" sz="1013" dirty="0"/>
          </a:p>
        </p:txBody>
      </p:sp>
      <p:sp>
        <p:nvSpPr>
          <p:cNvPr id="31" name="SK-5-text-30"/>
          <p:cNvSpPr/>
          <p:nvPr/>
        </p:nvSpPr>
        <p:spPr>
          <a:xfrm>
            <a:off x="695325" y="2812405"/>
            <a:ext cx="4147245" cy="3455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Two 1st- or 2nd-degree relatives</a:t>
            </a:r>
            <a:r>
              <a:rPr lang="en-US" sz="1013" dirty="0">
                <a:solidFill>
                  <a:srgbClr val="2C3E50"/>
                </a:solidFill>
              </a:rPr>
              <a:t> diagnosed at average age </a:t>
            </a:r>
            <a:r>
              <a:rPr lang="en-US" sz="1013" b="1" dirty="0">
                <a:solidFill>
                  <a:srgbClr val="2C3E50"/>
                </a:solidFill>
              </a:rPr>
              <a:t>&lt;60 years</a:t>
            </a:r>
            <a:r>
              <a:rPr lang="en-US" sz="1013" dirty="0">
                <a:solidFill>
                  <a:srgbClr val="2C3E50"/>
                </a:solidFill>
              </a:rPr>
              <a:t>.</a:t>
            </a:r>
            <a:r>
              <a:rPr lang="en-US" sz="825" dirty="0">
                <a:solidFill>
                  <a:srgbClr val="7F8C8D"/>
                </a:solidFill>
              </a:rPr>
              <a:t>*One relative must be a 1st-degree relative.</a:t>
            </a:r>
            <a:endParaRPr lang="en-US" sz="1013" dirty="0"/>
          </a:p>
        </p:txBody>
      </p:sp>
      <p:sp>
        <p:nvSpPr>
          <p:cNvPr id="32" name="SK-5-text-31"/>
          <p:cNvSpPr/>
          <p:nvPr/>
        </p:nvSpPr>
        <p:spPr>
          <a:xfrm>
            <a:off x="695325" y="3253234"/>
            <a:ext cx="8846820" cy="1799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Three 1st- or 2nd-degree relatives</a:t>
            </a:r>
            <a:r>
              <a:rPr lang="en-US" sz="1013" dirty="0">
                <a:solidFill>
                  <a:srgbClr val="2C3E50"/>
                </a:solidFill>
              </a:rPr>
              <a:t> diagnosed at any age.</a:t>
            </a:r>
            <a:endParaRPr lang="en-US" sz="1013" dirty="0"/>
          </a:p>
        </p:txBody>
      </p:sp>
      <p:sp>
        <p:nvSpPr>
          <p:cNvPr id="33" name="SK-5-text-32"/>
          <p:cNvSpPr/>
          <p:nvPr/>
        </p:nvSpPr>
        <p:spPr>
          <a:xfrm>
            <a:off x="742950" y="4564261"/>
            <a:ext cx="6486525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8080"/>
                </a:solidFill>
              </a:rPr>
              <a:t>Male, Bilateral &amp; Combined Risks</a:t>
            </a:r>
            <a:endParaRPr lang="en-US" sz="1200" dirty="0"/>
          </a:p>
        </p:txBody>
      </p:sp>
      <p:sp>
        <p:nvSpPr>
          <p:cNvPr id="34" name="SK-5-text-33"/>
          <p:cNvSpPr/>
          <p:nvPr/>
        </p:nvSpPr>
        <p:spPr>
          <a:xfrm>
            <a:off x="695325" y="4954786"/>
            <a:ext cx="9361170" cy="1799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Male Breast Cancer:</a:t>
            </a:r>
            <a:r>
              <a:rPr lang="en-US" sz="1013" dirty="0">
                <a:solidFill>
                  <a:srgbClr val="2C3E50"/>
                </a:solidFill>
              </a:rPr>
              <a:t> One 1st-degree male relative at any age.</a:t>
            </a:r>
            <a:endParaRPr lang="en-US" sz="1013" dirty="0"/>
          </a:p>
        </p:txBody>
      </p:sp>
      <p:sp>
        <p:nvSpPr>
          <p:cNvPr id="35" name="SK-5-text-34"/>
          <p:cNvSpPr/>
          <p:nvPr/>
        </p:nvSpPr>
        <p:spPr>
          <a:xfrm>
            <a:off x="695325" y="5229969"/>
            <a:ext cx="11496675" cy="1799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Bilateral Breast Cancer:</a:t>
            </a:r>
            <a:r>
              <a:rPr lang="en-US" sz="1013" dirty="0">
                <a:solidFill>
                  <a:srgbClr val="2C3E50"/>
                </a:solidFill>
              </a:rPr>
              <a:t> One 1st-degree relative where the 1st primary was </a:t>
            </a:r>
            <a:r>
              <a:rPr lang="en-US" sz="1013" b="1" dirty="0">
                <a:solidFill>
                  <a:srgbClr val="2C3E50"/>
                </a:solidFill>
              </a:rPr>
              <a:t>&lt;50 years</a:t>
            </a:r>
            <a:r>
              <a:rPr lang="en-US" sz="1013" dirty="0">
                <a:solidFill>
                  <a:srgbClr val="2C3E50"/>
                </a:solidFill>
              </a:rPr>
              <a:t>.</a:t>
            </a:r>
            <a:endParaRPr lang="en-US" sz="1013" dirty="0"/>
          </a:p>
        </p:txBody>
      </p:sp>
      <p:sp>
        <p:nvSpPr>
          <p:cNvPr id="36" name="SK-5-text-35"/>
          <p:cNvSpPr/>
          <p:nvPr/>
        </p:nvSpPr>
        <p:spPr>
          <a:xfrm>
            <a:off x="695325" y="5505152"/>
            <a:ext cx="6248400" cy="3598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2C3E50"/>
                </a:solidFill>
              </a:rPr>
              <a:t>Breast &amp; Ovarian:</a:t>
            </a:r>
            <a:r>
              <a:rPr lang="en-US" sz="1013" dirty="0">
                <a:solidFill>
                  <a:srgbClr val="2C3E50"/>
                </a:solidFill>
              </a:rPr>
              <a:t> One 1st/2nd-deg ovarian relative AND one 1st/2nd-deg breast relative (one must be 1st-degree).</a:t>
            </a:r>
            <a:endParaRPr lang="en-US" sz="1013" dirty="0"/>
          </a:p>
        </p:txBody>
      </p:sp>
      <p:sp>
        <p:nvSpPr>
          <p:cNvPr id="37" name="SK-5-text-36"/>
          <p:cNvSpPr/>
          <p:nvPr/>
        </p:nvSpPr>
        <p:spPr>
          <a:xfrm>
            <a:off x="7727156" y="5553521"/>
            <a:ext cx="430911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8080"/>
                </a:solidFill>
              </a:rPr>
              <a:t>Management of Population Risk</a:t>
            </a:r>
            <a:endParaRPr lang="en-US" sz="975" dirty="0"/>
          </a:p>
        </p:txBody>
      </p:sp>
      <p:sp>
        <p:nvSpPr>
          <p:cNvPr id="38" name="SK-5-text-37"/>
          <p:cNvSpPr/>
          <p:nvPr/>
        </p:nvSpPr>
        <p:spPr>
          <a:xfrm>
            <a:off x="7496175" y="5786884"/>
            <a:ext cx="4267200" cy="4799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dirty="0">
                <a:solidFill>
                  <a:srgbClr val="34495E"/>
                </a:solidFill>
              </a:rPr>
              <a:t>If criteria are </a:t>
            </a:r>
            <a:r>
              <a:rPr lang="en-US" sz="900" b="1" dirty="0">
                <a:solidFill>
                  <a:srgbClr val="34495E"/>
                </a:solidFill>
              </a:rPr>
              <a:t>not met</a:t>
            </a:r>
            <a:r>
              <a:rPr lang="en-US" sz="900" dirty="0">
                <a:solidFill>
                  <a:srgbClr val="34495E"/>
                </a:solidFill>
              </a:rPr>
              <a:t>, manage in Primary Care:
• Provide breast awareness information &amp; lifestyle advice.
• Safety-net: Advise return if family history changes or symptoms develop.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00150"/>
            <a:ext cx="5572125" cy="5276850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38275"/>
            <a:ext cx="5095875" cy="333375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481138"/>
            <a:ext cx="214313" cy="17145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952625"/>
            <a:ext cx="142875" cy="14287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495550"/>
            <a:ext cx="142875" cy="122337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038475"/>
            <a:ext cx="142875" cy="11430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3367088"/>
            <a:ext cx="142875" cy="1143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3695700"/>
            <a:ext cx="142875" cy="131862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" y="4181475"/>
            <a:ext cx="5095875" cy="59055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200150"/>
            <a:ext cx="5572125" cy="2406253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438275"/>
            <a:ext cx="5095875" cy="333375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481138"/>
            <a:ext cx="214313" cy="17145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2257425"/>
            <a:ext cx="2500313" cy="352425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72563" y="2257425"/>
            <a:ext cx="2500313" cy="35242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2791718"/>
            <a:ext cx="166688" cy="13722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3796903"/>
            <a:ext cx="5572125" cy="2680097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4035028"/>
            <a:ext cx="5095875" cy="333375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7000" y="4077891"/>
            <a:ext cx="214313" cy="171450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77000" y="5359003"/>
            <a:ext cx="5095875" cy="879872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19875" y="5533281"/>
            <a:ext cx="166688" cy="137220"/>
          </a:xfrm>
          <a:prstGeom prst="rect">
            <a:avLst/>
          </a:prstGeom>
        </p:spPr>
      </p:pic>
      <p:sp>
        <p:nvSpPr>
          <p:cNvPr id="24" name="SK-6-text-23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5" name="SK-6-text-24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6" name="SK-6-text-25"/>
          <p:cNvSpPr/>
          <p:nvPr/>
        </p:nvSpPr>
        <p:spPr>
          <a:xfrm>
            <a:off x="476250" y="428625"/>
            <a:ext cx="11715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Referral Criteria for Familial Ovarian Cancer</a:t>
            </a:r>
            <a:endParaRPr lang="en-US" sz="1800" dirty="0"/>
          </a:p>
        </p:txBody>
      </p:sp>
      <p:sp>
        <p:nvSpPr>
          <p:cNvPr id="27" name="SK-6-text-26"/>
          <p:cNvSpPr/>
          <p:nvPr/>
        </p:nvSpPr>
        <p:spPr>
          <a:xfrm>
            <a:off x="5383560" y="523875"/>
            <a:ext cx="67208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 (NG241)</a:t>
            </a:r>
            <a:endParaRPr lang="en-US" sz="1050" dirty="0"/>
          </a:p>
        </p:txBody>
      </p:sp>
      <p:sp>
        <p:nvSpPr>
          <p:cNvPr id="28" name="SK-6-text-27"/>
          <p:cNvSpPr/>
          <p:nvPr/>
        </p:nvSpPr>
        <p:spPr>
          <a:xfrm>
            <a:off x="833438" y="1438275"/>
            <a:ext cx="555498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Who to Refer (NICE NG241)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857250" y="1914525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Close relative with </a:t>
            </a:r>
            <a:r>
              <a:rPr lang="en-US" sz="1125" b="1" dirty="0">
                <a:solidFill>
                  <a:srgbClr val="008080"/>
                </a:solidFill>
              </a:rPr>
              <a:t>epithelial ovarian cancer</a:t>
            </a:r>
            <a:r>
              <a:rPr lang="en-US" sz="1125" dirty="0">
                <a:solidFill>
                  <a:srgbClr val="2C3E50"/>
                </a:solidFill>
              </a:rPr>
              <a:t> (High-grade serous, endometrioid, or clear cell).</a:t>
            </a:r>
            <a:endParaRPr lang="en-US" sz="1125" dirty="0"/>
          </a:p>
        </p:txBody>
      </p:sp>
      <p:sp>
        <p:nvSpPr>
          <p:cNvPr id="30" name="SK-6-text-29"/>
          <p:cNvSpPr/>
          <p:nvPr/>
        </p:nvSpPr>
        <p:spPr>
          <a:xfrm>
            <a:off x="857250" y="2457450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Family history suggestive of </a:t>
            </a:r>
            <a:r>
              <a:rPr lang="en-US" sz="1125" b="1" dirty="0">
                <a:solidFill>
                  <a:srgbClr val="008080"/>
                </a:solidFill>
              </a:rPr>
              <a:t>BRCA1/2 pathogenic variant</a:t>
            </a:r>
            <a:r>
              <a:rPr lang="en-US" sz="1125" dirty="0">
                <a:solidFill>
                  <a:srgbClr val="2C3E50"/>
                </a:solidFill>
              </a:rPr>
              <a:t> (see breast criteria).</a:t>
            </a:r>
            <a:endParaRPr lang="en-US" sz="1125" dirty="0"/>
          </a:p>
        </p:txBody>
      </p:sp>
      <p:sp>
        <p:nvSpPr>
          <p:cNvPr id="31" name="SK-6-text-30"/>
          <p:cNvSpPr/>
          <p:nvPr/>
        </p:nvSpPr>
        <p:spPr>
          <a:xfrm>
            <a:off x="857250" y="3000375"/>
            <a:ext cx="113347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Family history suggestive of </a:t>
            </a:r>
            <a:r>
              <a:rPr lang="en-US" sz="1125" b="1" dirty="0">
                <a:solidFill>
                  <a:srgbClr val="008080"/>
                </a:solidFill>
              </a:rPr>
              <a:t>Lynch syndrome</a:t>
            </a:r>
            <a:r>
              <a:rPr lang="en-US" sz="1125" dirty="0">
                <a:solidFill>
                  <a:srgbClr val="2C3E50"/>
                </a:solidFill>
              </a:rPr>
              <a:t> with ovarian involvement.</a:t>
            </a:r>
            <a:endParaRPr lang="en-US" sz="1125" dirty="0"/>
          </a:p>
        </p:txBody>
      </p:sp>
      <p:sp>
        <p:nvSpPr>
          <p:cNvPr id="32" name="SK-6-text-31"/>
          <p:cNvSpPr/>
          <p:nvPr/>
        </p:nvSpPr>
        <p:spPr>
          <a:xfrm>
            <a:off x="857250" y="3328988"/>
            <a:ext cx="10972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Ashkenazi Jewish ancestry</a:t>
            </a:r>
            <a:r>
              <a:rPr lang="en-US" sz="1125" dirty="0">
                <a:solidFill>
                  <a:srgbClr val="2C3E50"/>
                </a:solidFill>
              </a:rPr>
              <a:t> plus any ovarian cancer in the family.</a:t>
            </a:r>
            <a:endParaRPr lang="en-US" sz="1125" dirty="0"/>
          </a:p>
        </p:txBody>
      </p:sp>
      <p:sp>
        <p:nvSpPr>
          <p:cNvPr id="33" name="SK-6-text-32"/>
          <p:cNvSpPr/>
          <p:nvPr/>
        </p:nvSpPr>
        <p:spPr>
          <a:xfrm>
            <a:off x="857250" y="3657600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Male relatives with known </a:t>
            </a:r>
            <a:r>
              <a:rPr lang="en-US" sz="1125" b="1" dirty="0">
                <a:solidFill>
                  <a:srgbClr val="008080"/>
                </a:solidFill>
              </a:rPr>
              <a:t>pathogenic BRCA2 variants</a:t>
            </a:r>
            <a:r>
              <a:rPr lang="en-US" sz="1125" dirty="0">
                <a:solidFill>
                  <a:srgbClr val="2C3E50"/>
                </a:solidFill>
              </a:rPr>
              <a:t> (can pass it to daughters).</a:t>
            </a:r>
            <a:endParaRPr lang="en-US" sz="1125" dirty="0"/>
          </a:p>
        </p:txBody>
      </p:sp>
      <p:sp>
        <p:nvSpPr>
          <p:cNvPr id="34" name="SK-6-text-33"/>
          <p:cNvSpPr/>
          <p:nvPr/>
        </p:nvSpPr>
        <p:spPr>
          <a:xfrm>
            <a:off x="762000" y="4181475"/>
            <a:ext cx="4810125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Note:</a:t>
            </a:r>
            <a:r>
              <a:rPr lang="en-US" sz="1050" dirty="0">
                <a:solidFill>
                  <a:srgbClr val="2C3E50"/>
                </a:solidFill>
              </a:rPr>
              <a:t> If symptoms present, refer via </a:t>
            </a:r>
            <a:r>
              <a:rPr lang="en-US" sz="1050" b="1" dirty="0">
                <a:solidFill>
                  <a:srgbClr val="2C3E50"/>
                </a:solidFill>
              </a:rPr>
              <a:t>2-week wait</a:t>
            </a:r>
            <a:r>
              <a:rPr lang="en-US" sz="1050" dirty="0">
                <a:solidFill>
                  <a:srgbClr val="2C3E50"/>
                </a:solidFill>
              </a:rPr>
              <a:t> urgent pathway regardless of family history.</a:t>
            </a:r>
            <a:endParaRPr lang="en-US" sz="1050" dirty="0"/>
          </a:p>
        </p:txBody>
      </p:sp>
      <p:sp>
        <p:nvSpPr>
          <p:cNvPr id="35" name="SK-6-text-34"/>
          <p:cNvSpPr/>
          <p:nvPr/>
        </p:nvSpPr>
        <p:spPr>
          <a:xfrm>
            <a:off x="6691313" y="1438275"/>
            <a:ext cx="5500688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New Genetic Testing (2024)</a:t>
            </a:r>
            <a:endParaRPr lang="en-US" sz="1350" dirty="0"/>
          </a:p>
        </p:txBody>
      </p:sp>
      <p:sp>
        <p:nvSpPr>
          <p:cNvPr id="36" name="SK-6-text-35"/>
          <p:cNvSpPr/>
          <p:nvPr/>
        </p:nvSpPr>
        <p:spPr>
          <a:xfrm>
            <a:off x="6477000" y="1914525"/>
            <a:ext cx="5715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Testing now recommended for high-risk family history to include:</a:t>
            </a:r>
            <a:endParaRPr lang="en-US" sz="1050" dirty="0"/>
          </a:p>
        </p:txBody>
      </p:sp>
      <p:sp>
        <p:nvSpPr>
          <p:cNvPr id="37" name="SK-6-text-36"/>
          <p:cNvSpPr/>
          <p:nvPr/>
        </p:nvSpPr>
        <p:spPr>
          <a:xfrm>
            <a:off x="6477000" y="2257425"/>
            <a:ext cx="23479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RAD51C</a:t>
            </a:r>
            <a:endParaRPr lang="en-US" sz="1050" dirty="0"/>
          </a:p>
        </p:txBody>
      </p:sp>
      <p:sp>
        <p:nvSpPr>
          <p:cNvPr id="38" name="SK-6-text-37"/>
          <p:cNvSpPr/>
          <p:nvPr/>
        </p:nvSpPr>
        <p:spPr>
          <a:xfrm>
            <a:off x="9072563" y="2257425"/>
            <a:ext cx="23479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RAD51D</a:t>
            </a:r>
            <a:endParaRPr lang="en-US" sz="1050" dirty="0"/>
          </a:p>
        </p:txBody>
      </p:sp>
      <p:sp>
        <p:nvSpPr>
          <p:cNvPr id="39" name="SK-6-text-38"/>
          <p:cNvSpPr/>
          <p:nvPr/>
        </p:nvSpPr>
        <p:spPr>
          <a:xfrm>
            <a:off x="6728371" y="2752725"/>
            <a:ext cx="546362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</a:t>
            </a:r>
            <a:r>
              <a:rPr lang="en-US" sz="1050" b="1" dirty="0">
                <a:solidFill>
                  <a:srgbClr val="008080"/>
                </a:solidFill>
              </a:rPr>
              <a:t>Cascade testing</a:t>
            </a:r>
            <a:r>
              <a:rPr lang="en-US" sz="1050" dirty="0">
                <a:solidFill>
                  <a:srgbClr val="2C3E50"/>
                </a:solidFill>
              </a:rPr>
              <a:t> should be offered to at-risk relatives of identified carriers.</a:t>
            </a:r>
            <a:endParaRPr lang="en-US" sz="1050" dirty="0"/>
          </a:p>
        </p:txBody>
      </p:sp>
      <p:sp>
        <p:nvSpPr>
          <p:cNvPr id="40" name="SK-6-text-39"/>
          <p:cNvSpPr/>
          <p:nvPr/>
        </p:nvSpPr>
        <p:spPr>
          <a:xfrm>
            <a:off x="6691313" y="4035028"/>
            <a:ext cx="514350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8080"/>
                </a:solidFill>
              </a:rPr>
              <a:t>Risk Reduction Strategies</a:t>
            </a:r>
            <a:endParaRPr lang="en-US" sz="1350" dirty="0"/>
          </a:p>
        </p:txBody>
      </p:sp>
      <p:sp>
        <p:nvSpPr>
          <p:cNvPr id="41" name="SK-6-text-40"/>
          <p:cNvSpPr/>
          <p:nvPr/>
        </p:nvSpPr>
        <p:spPr>
          <a:xfrm>
            <a:off x="6477000" y="4530328"/>
            <a:ext cx="57150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Bilateral Salpingo-Oophorectomy (BSO):</a:t>
            </a:r>
            <a:endParaRPr lang="en-US" sz="1050" dirty="0"/>
          </a:p>
        </p:txBody>
      </p:sp>
      <p:sp>
        <p:nvSpPr>
          <p:cNvPr id="42" name="SK-6-text-41"/>
          <p:cNvSpPr/>
          <p:nvPr/>
        </p:nvSpPr>
        <p:spPr>
          <a:xfrm>
            <a:off x="6619875" y="4758928"/>
            <a:ext cx="4953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• BRCA1: Age 35–40</a:t>
            </a:r>
            <a:endParaRPr lang="en-US" sz="1050" dirty="0"/>
          </a:p>
        </p:txBody>
      </p:sp>
      <p:sp>
        <p:nvSpPr>
          <p:cNvPr id="43" name="SK-6-text-42"/>
          <p:cNvSpPr/>
          <p:nvPr/>
        </p:nvSpPr>
        <p:spPr>
          <a:xfrm>
            <a:off x="6619875" y="4987528"/>
            <a:ext cx="4953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• BRCA2: Age 40–45</a:t>
            </a:r>
            <a:endParaRPr lang="en-US" sz="1050" dirty="0"/>
          </a:p>
        </p:txBody>
      </p:sp>
      <p:sp>
        <p:nvSpPr>
          <p:cNvPr id="44" name="SK-6-text-43"/>
          <p:cNvSpPr/>
          <p:nvPr/>
        </p:nvSpPr>
        <p:spPr>
          <a:xfrm>
            <a:off x="6786563" y="5501878"/>
            <a:ext cx="4810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534F"/>
                </a:solidFill>
              </a:rPr>
              <a:t>NOT RECOMMENDED</a:t>
            </a:r>
            <a:endParaRPr lang="en-US" sz="1050" dirty="0"/>
          </a:p>
        </p:txBody>
      </p:sp>
      <p:sp>
        <p:nvSpPr>
          <p:cNvPr id="45" name="SK-6-text-44"/>
          <p:cNvSpPr/>
          <p:nvPr/>
        </p:nvSpPr>
        <p:spPr>
          <a:xfrm>
            <a:off x="6619875" y="5749528"/>
            <a:ext cx="48101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721C24"/>
                </a:solidFill>
              </a:rPr>
              <a:t>Ovarian Cancer Screening (CA125 + USS)</a:t>
            </a:r>
            <a:r>
              <a:rPr lang="en-US" sz="975" dirty="0">
                <a:solidFill>
                  <a:srgbClr val="721C24"/>
                </a:solidFill>
              </a:rPr>
              <a:t> has NOT been shown to reduce mortality (UKFOCSS trial) and is NOT recommended.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04900"/>
            <a:ext cx="5572125" cy="2638425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36328"/>
            <a:ext cx="214313" cy="17532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66875"/>
            <a:ext cx="1069479" cy="523875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0979" y="1666875"/>
            <a:ext cx="1095226" cy="523875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6205" y="1666875"/>
            <a:ext cx="3026420" cy="523875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190750"/>
            <a:ext cx="1069479" cy="524917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0979" y="2190750"/>
            <a:ext cx="1095226" cy="524917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6205" y="2190750"/>
            <a:ext cx="3026420" cy="524917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715667"/>
            <a:ext cx="1069479" cy="524917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0979" y="2715667"/>
            <a:ext cx="1095226" cy="524917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6205" y="2715667"/>
            <a:ext cx="3026420" cy="524917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33825"/>
            <a:ext cx="5572125" cy="2638425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165253"/>
            <a:ext cx="214313" cy="17532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495800"/>
            <a:ext cx="2547938" cy="28575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4688" y="4495800"/>
            <a:ext cx="2547938" cy="28575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876800"/>
            <a:ext cx="2547938" cy="285750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4688" y="4876800"/>
            <a:ext cx="2547938" cy="28575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257800"/>
            <a:ext cx="2547938" cy="28575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4688" y="5257800"/>
            <a:ext cx="2547938" cy="28575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104900"/>
            <a:ext cx="5572125" cy="2638425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336328"/>
            <a:ext cx="214313" cy="175320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666875"/>
            <a:ext cx="166688" cy="138857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943100"/>
            <a:ext cx="166688" cy="138857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2219325"/>
            <a:ext cx="166688" cy="138857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3933825"/>
            <a:ext cx="5572125" cy="2638425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4165253"/>
            <a:ext cx="214313" cy="175320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4495800"/>
            <a:ext cx="166688" cy="138857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4772025"/>
            <a:ext cx="166688" cy="138857"/>
          </a:xfrm>
          <a:prstGeom prst="rect">
            <a:avLst/>
          </a:prstGeom>
        </p:spPr>
      </p:pic>
      <p:pic>
        <p:nvPicPr>
          <p:cNvPr id="33" name="SK-7-img-3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5048250"/>
            <a:ext cx="166688" cy="138857"/>
          </a:xfrm>
          <a:prstGeom prst="rect">
            <a:avLst/>
          </a:prstGeom>
        </p:spPr>
      </p:pic>
      <p:sp>
        <p:nvSpPr>
          <p:cNvPr id="34" name="SK-7-text-33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35" name="SK-7-text-34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36" name="SK-7-text-35"/>
          <p:cNvSpPr/>
          <p:nvPr/>
        </p:nvSpPr>
        <p:spPr>
          <a:xfrm>
            <a:off x="476250" y="428625"/>
            <a:ext cx="843813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Familial Colorectal Cancer Risks</a:t>
            </a:r>
            <a:endParaRPr lang="en-US" sz="1800" dirty="0"/>
          </a:p>
        </p:txBody>
      </p:sp>
      <p:sp>
        <p:nvSpPr>
          <p:cNvPr id="37" name="SK-7-text-36"/>
          <p:cNvSpPr/>
          <p:nvPr/>
        </p:nvSpPr>
        <p:spPr>
          <a:xfrm>
            <a:off x="4163913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38" name="SK-7-text-37"/>
          <p:cNvSpPr/>
          <p:nvPr/>
        </p:nvSpPr>
        <p:spPr>
          <a:xfrm>
            <a:off x="881063" y="1295400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Hereditary CRC Syndromes</a:t>
            </a:r>
            <a:endParaRPr lang="en-US" sz="1350" dirty="0"/>
          </a:p>
        </p:txBody>
      </p:sp>
      <p:sp>
        <p:nvSpPr>
          <p:cNvPr id="39" name="SK-7-text-38"/>
          <p:cNvSpPr/>
          <p:nvPr/>
        </p:nvSpPr>
        <p:spPr>
          <a:xfrm>
            <a:off x="609600" y="1666875"/>
            <a:ext cx="993279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8080"/>
                </a:solidFill>
              </a:rPr>
              <a:t>Syndrome (Gene)</a:t>
            </a:r>
            <a:endParaRPr lang="en-US" sz="975" dirty="0"/>
          </a:p>
        </p:txBody>
      </p:sp>
      <p:sp>
        <p:nvSpPr>
          <p:cNvPr id="40" name="SK-7-text-39"/>
          <p:cNvSpPr/>
          <p:nvPr/>
        </p:nvSpPr>
        <p:spPr>
          <a:xfrm>
            <a:off x="1679079" y="1666875"/>
            <a:ext cx="1019026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8080"/>
                </a:solidFill>
              </a:rPr>
              <a:t>Lifetime CRC Risk</a:t>
            </a:r>
            <a:endParaRPr lang="en-US" sz="975" dirty="0"/>
          </a:p>
        </p:txBody>
      </p:sp>
      <p:sp>
        <p:nvSpPr>
          <p:cNvPr id="41" name="SK-7-text-40"/>
          <p:cNvSpPr/>
          <p:nvPr/>
        </p:nvSpPr>
        <p:spPr>
          <a:xfrm>
            <a:off x="2774305" y="1666875"/>
            <a:ext cx="2950220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8080"/>
                </a:solidFill>
              </a:rPr>
              <a:t>Key Features</a:t>
            </a:r>
            <a:endParaRPr lang="en-US" sz="975" dirty="0"/>
          </a:p>
        </p:txBody>
      </p:sp>
      <p:sp>
        <p:nvSpPr>
          <p:cNvPr id="42" name="SK-7-text-41"/>
          <p:cNvSpPr/>
          <p:nvPr/>
        </p:nvSpPr>
        <p:spPr>
          <a:xfrm>
            <a:off x="609600" y="2286000"/>
            <a:ext cx="193167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0000"/>
                </a:solidFill>
              </a:rPr>
              <a:t>Lynch (HNPCC)</a:t>
            </a:r>
            <a:endParaRPr lang="en-US" sz="975" dirty="0"/>
          </a:p>
        </p:txBody>
      </p:sp>
      <p:sp>
        <p:nvSpPr>
          <p:cNvPr id="43" name="SK-7-text-42"/>
          <p:cNvSpPr/>
          <p:nvPr/>
        </p:nvSpPr>
        <p:spPr>
          <a:xfrm>
            <a:off x="1526828" y="2286000"/>
            <a:ext cx="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
</a:t>
            </a:r>
            <a:endParaRPr lang="en-US" sz="975" dirty="0"/>
          </a:p>
        </p:txBody>
      </p:sp>
      <p:sp>
        <p:nvSpPr>
          <p:cNvPr id="44" name="SK-7-text-43"/>
          <p:cNvSpPr/>
          <p:nvPr/>
        </p:nvSpPr>
        <p:spPr>
          <a:xfrm>
            <a:off x="609600" y="2509838"/>
            <a:ext cx="2139696" cy="104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780" dirty="0">
                <a:solidFill>
                  <a:srgbClr val="000000"/>
                </a:solidFill>
              </a:rPr>
              <a:t>MLH1, MSH2, MSH6</a:t>
            </a:r>
            <a:endParaRPr lang="en-US" sz="780" dirty="0"/>
          </a:p>
        </p:txBody>
      </p:sp>
      <p:sp>
        <p:nvSpPr>
          <p:cNvPr id="45" name="SK-7-text-44"/>
          <p:cNvSpPr/>
          <p:nvPr/>
        </p:nvSpPr>
        <p:spPr>
          <a:xfrm>
            <a:off x="1679079" y="2190750"/>
            <a:ext cx="1198183" cy="52491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40–80%</a:t>
            </a:r>
            <a:endParaRPr lang="en-US" sz="975" dirty="0"/>
          </a:p>
        </p:txBody>
      </p:sp>
      <p:sp>
        <p:nvSpPr>
          <p:cNvPr id="46" name="SK-7-text-45"/>
          <p:cNvSpPr/>
          <p:nvPr/>
        </p:nvSpPr>
        <p:spPr>
          <a:xfrm>
            <a:off x="2774305" y="2190750"/>
            <a:ext cx="2950220" cy="52491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Early onset; Endometrial (40-60%), Gastric, Ovarian risks.</a:t>
            </a:r>
            <a:endParaRPr lang="en-US" sz="975" dirty="0"/>
          </a:p>
        </p:txBody>
      </p:sp>
      <p:sp>
        <p:nvSpPr>
          <p:cNvPr id="47" name="SK-7-text-46"/>
          <p:cNvSpPr/>
          <p:nvPr/>
        </p:nvSpPr>
        <p:spPr>
          <a:xfrm>
            <a:off x="609600" y="2810917"/>
            <a:ext cx="44577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0000"/>
                </a:solidFill>
              </a:rPr>
              <a:t>FAP</a:t>
            </a:r>
            <a:endParaRPr lang="en-US" sz="975" dirty="0"/>
          </a:p>
        </p:txBody>
      </p:sp>
      <p:sp>
        <p:nvSpPr>
          <p:cNvPr id="48" name="SK-7-text-47"/>
          <p:cNvSpPr/>
          <p:nvPr/>
        </p:nvSpPr>
        <p:spPr>
          <a:xfrm>
            <a:off x="850553" y="2810917"/>
            <a:ext cx="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
</a:t>
            </a:r>
            <a:endParaRPr lang="en-US" sz="975" dirty="0"/>
          </a:p>
        </p:txBody>
      </p:sp>
      <p:sp>
        <p:nvSpPr>
          <p:cNvPr id="49" name="SK-7-text-48"/>
          <p:cNvSpPr/>
          <p:nvPr/>
        </p:nvSpPr>
        <p:spPr>
          <a:xfrm>
            <a:off x="609600" y="3034754"/>
            <a:ext cx="950976" cy="104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780" dirty="0">
                <a:solidFill>
                  <a:srgbClr val="000000"/>
                </a:solidFill>
              </a:rPr>
              <a:t>APC Gene</a:t>
            </a:r>
            <a:endParaRPr lang="en-US" sz="780" dirty="0"/>
          </a:p>
        </p:txBody>
      </p:sp>
      <p:sp>
        <p:nvSpPr>
          <p:cNvPr id="50" name="SK-7-text-49"/>
          <p:cNvSpPr/>
          <p:nvPr/>
        </p:nvSpPr>
        <p:spPr>
          <a:xfrm>
            <a:off x="1679079" y="2715667"/>
            <a:ext cx="1019026" cy="52491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~100%</a:t>
            </a:r>
            <a:endParaRPr lang="en-US" sz="975" dirty="0"/>
          </a:p>
        </p:txBody>
      </p:sp>
      <p:sp>
        <p:nvSpPr>
          <p:cNvPr id="51" name="SK-7-text-50"/>
          <p:cNvSpPr/>
          <p:nvPr/>
        </p:nvSpPr>
        <p:spPr>
          <a:xfrm>
            <a:off x="2774305" y="2715667"/>
            <a:ext cx="6807892" cy="52491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000000"/>
                </a:solidFill>
              </a:rPr>
              <a:t>Hundreds of polyps from teens; Desmoid tumours.</a:t>
            </a:r>
            <a:endParaRPr lang="en-US" sz="975" dirty="0"/>
          </a:p>
        </p:txBody>
      </p:sp>
      <p:sp>
        <p:nvSpPr>
          <p:cNvPr id="52" name="SK-7-text-51"/>
          <p:cNvSpPr/>
          <p:nvPr/>
        </p:nvSpPr>
        <p:spPr>
          <a:xfrm>
            <a:off x="881063" y="4124325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Linked Cancers (Lynch Spectrum)</a:t>
            </a:r>
            <a:endParaRPr lang="en-US" sz="1350" dirty="0"/>
          </a:p>
        </p:txBody>
      </p:sp>
      <p:sp>
        <p:nvSpPr>
          <p:cNvPr id="53" name="SK-7-text-52"/>
          <p:cNvSpPr/>
          <p:nvPr/>
        </p:nvSpPr>
        <p:spPr>
          <a:xfrm>
            <a:off x="571500" y="4495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Endometrial</a:t>
            </a:r>
            <a:endParaRPr lang="en-US" sz="900" dirty="0"/>
          </a:p>
        </p:txBody>
      </p:sp>
      <p:sp>
        <p:nvSpPr>
          <p:cNvPr id="54" name="SK-7-text-53"/>
          <p:cNvSpPr/>
          <p:nvPr/>
        </p:nvSpPr>
        <p:spPr>
          <a:xfrm>
            <a:off x="3214688" y="4495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Ovarian</a:t>
            </a:r>
            <a:endParaRPr lang="en-US" sz="900" dirty="0"/>
          </a:p>
        </p:txBody>
      </p:sp>
      <p:sp>
        <p:nvSpPr>
          <p:cNvPr id="55" name="SK-7-text-54"/>
          <p:cNvSpPr/>
          <p:nvPr/>
        </p:nvSpPr>
        <p:spPr>
          <a:xfrm>
            <a:off x="571500" y="4876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Stomach</a:t>
            </a:r>
            <a:endParaRPr lang="en-US" sz="900" dirty="0"/>
          </a:p>
        </p:txBody>
      </p:sp>
      <p:sp>
        <p:nvSpPr>
          <p:cNvPr id="56" name="SK-7-text-55"/>
          <p:cNvSpPr/>
          <p:nvPr/>
        </p:nvSpPr>
        <p:spPr>
          <a:xfrm>
            <a:off x="3214688" y="4876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Urinary Tract</a:t>
            </a:r>
            <a:endParaRPr lang="en-US" sz="900" dirty="0"/>
          </a:p>
        </p:txBody>
      </p:sp>
      <p:sp>
        <p:nvSpPr>
          <p:cNvPr id="57" name="SK-7-text-56"/>
          <p:cNvSpPr/>
          <p:nvPr/>
        </p:nvSpPr>
        <p:spPr>
          <a:xfrm>
            <a:off x="571500" y="5257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Pancreatic</a:t>
            </a:r>
            <a:endParaRPr lang="en-US" sz="900" dirty="0"/>
          </a:p>
        </p:txBody>
      </p:sp>
      <p:sp>
        <p:nvSpPr>
          <p:cNvPr id="58" name="SK-7-text-57"/>
          <p:cNvSpPr/>
          <p:nvPr/>
        </p:nvSpPr>
        <p:spPr>
          <a:xfrm>
            <a:off x="3214688" y="5257800"/>
            <a:ext cx="23574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C3E50"/>
                </a:solidFill>
              </a:rPr>
              <a:t>Biliary Tract</a:t>
            </a:r>
            <a:endParaRPr lang="en-US" sz="900" dirty="0"/>
          </a:p>
        </p:txBody>
      </p:sp>
      <p:sp>
        <p:nvSpPr>
          <p:cNvPr id="59" name="SK-7-text-58"/>
          <p:cNvSpPr/>
          <p:nvPr/>
        </p:nvSpPr>
        <p:spPr>
          <a:xfrm>
            <a:off x="571500" y="5686425"/>
            <a:ext cx="116205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7F8C8D"/>
                </a:solidFill>
              </a:rPr>
              <a:t>Note: Prophylactic aspirin and 1-2 yearly colonoscopy are standard in Lynch management.</a:t>
            </a:r>
            <a:endParaRPr lang="en-US" sz="975" dirty="0"/>
          </a:p>
        </p:txBody>
      </p:sp>
      <p:sp>
        <p:nvSpPr>
          <p:cNvPr id="60" name="SK-7-text-59"/>
          <p:cNvSpPr/>
          <p:nvPr/>
        </p:nvSpPr>
        <p:spPr>
          <a:xfrm>
            <a:off x="6738938" y="1295400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534F"/>
                </a:solidFill>
              </a:rPr>
              <a:t>Urgent Symptomatic (2WW)</a:t>
            </a:r>
            <a:endParaRPr lang="en-US" sz="1350" dirty="0"/>
          </a:p>
        </p:txBody>
      </p:sp>
      <p:sp>
        <p:nvSpPr>
          <p:cNvPr id="61" name="SK-7-text-60"/>
          <p:cNvSpPr/>
          <p:nvPr/>
        </p:nvSpPr>
        <p:spPr>
          <a:xfrm>
            <a:off x="6672263" y="1666875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Bleeding &amp; Habits:</a:t>
            </a:r>
            <a:r>
              <a:rPr lang="en-US" sz="1050" dirty="0">
                <a:solidFill>
                  <a:srgbClr val="2C3E50"/>
                </a:solidFill>
              </a:rPr>
              <a:t> Rectal bleeding with looser/frequent stools for ≥6 weeks.</a:t>
            </a:r>
            <a:endParaRPr lang="en-US" sz="1050" dirty="0"/>
          </a:p>
        </p:txBody>
      </p:sp>
      <p:sp>
        <p:nvSpPr>
          <p:cNvPr id="62" name="SK-7-text-61"/>
          <p:cNvSpPr/>
          <p:nvPr/>
        </p:nvSpPr>
        <p:spPr>
          <a:xfrm>
            <a:off x="6672263" y="1943100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Masses:</a:t>
            </a:r>
            <a:r>
              <a:rPr lang="en-US" sz="1050" dirty="0">
                <a:solidFill>
                  <a:srgbClr val="2C3E50"/>
                </a:solidFill>
              </a:rPr>
              <a:t> Any palpable right-sided abdominal or rectal mass.</a:t>
            </a:r>
            <a:endParaRPr lang="en-US" sz="1050" dirty="0"/>
          </a:p>
        </p:txBody>
      </p:sp>
      <p:sp>
        <p:nvSpPr>
          <p:cNvPr id="63" name="SK-7-text-62"/>
          <p:cNvSpPr/>
          <p:nvPr/>
        </p:nvSpPr>
        <p:spPr>
          <a:xfrm>
            <a:off x="6672263" y="2219325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Age ≥60:</a:t>
            </a:r>
            <a:r>
              <a:rPr lang="en-US" sz="1050" dirty="0">
                <a:solidFill>
                  <a:srgbClr val="2C3E50"/>
                </a:solidFill>
              </a:rPr>
              <a:t> IDA without cause, or habit change without bleeding for ≥6 weeks.</a:t>
            </a:r>
            <a:endParaRPr lang="en-US" sz="1050" dirty="0"/>
          </a:p>
        </p:txBody>
      </p:sp>
      <p:sp>
        <p:nvSpPr>
          <p:cNvPr id="64" name="SK-7-text-63"/>
          <p:cNvSpPr/>
          <p:nvPr/>
        </p:nvSpPr>
        <p:spPr>
          <a:xfrm>
            <a:off x="6738938" y="4124325"/>
            <a:ext cx="54530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Genetic Assessment Triggers</a:t>
            </a:r>
            <a:endParaRPr lang="en-US" sz="1350" dirty="0"/>
          </a:p>
        </p:txBody>
      </p:sp>
      <p:sp>
        <p:nvSpPr>
          <p:cNvPr id="65" name="SK-7-text-64"/>
          <p:cNvSpPr/>
          <p:nvPr/>
        </p:nvSpPr>
        <p:spPr>
          <a:xfrm>
            <a:off x="6672263" y="4495800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Known Lynch syndrome, FAP, or 1st-degree relative with CRC aged &lt;45.</a:t>
            </a:r>
            <a:endParaRPr lang="en-US" sz="1050" dirty="0"/>
          </a:p>
        </p:txBody>
      </p:sp>
      <p:sp>
        <p:nvSpPr>
          <p:cNvPr id="66" name="SK-7-text-65"/>
          <p:cNvSpPr/>
          <p:nvPr/>
        </p:nvSpPr>
        <p:spPr>
          <a:xfrm>
            <a:off x="6672263" y="4772025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Two 1st-degree relatives with CRC at any age or two parents with CRC.</a:t>
            </a:r>
            <a:endParaRPr lang="en-US" sz="1050" dirty="0"/>
          </a:p>
        </p:txBody>
      </p:sp>
      <p:sp>
        <p:nvSpPr>
          <p:cNvPr id="67" name="SK-7-text-66"/>
          <p:cNvSpPr/>
          <p:nvPr/>
        </p:nvSpPr>
        <p:spPr>
          <a:xfrm>
            <a:off x="6672263" y="5048250"/>
            <a:ext cx="5519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Three 1st/2nd-degree relatives with CRC or linked cancers (e.g., endometrial).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38400"/>
            <a:ext cx="6686550" cy="2643188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438400"/>
            <a:ext cx="1337221" cy="485775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8221" y="2438400"/>
            <a:ext cx="2340173" cy="485775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8394" y="2438400"/>
            <a:ext cx="3009156" cy="485775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924175"/>
            <a:ext cx="1337221" cy="657225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8221" y="2924175"/>
            <a:ext cx="2340173" cy="65722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8394" y="2924175"/>
            <a:ext cx="3009156" cy="65722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3581400"/>
            <a:ext cx="1337221" cy="6572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8221" y="3581400"/>
            <a:ext cx="2340173" cy="65722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58394" y="3581400"/>
            <a:ext cx="3009156" cy="65722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4238625"/>
            <a:ext cx="1337221" cy="842963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18221" y="4238625"/>
            <a:ext cx="2340173" cy="842963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58394" y="4238625"/>
            <a:ext cx="3009156" cy="842963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53300" y="2040434"/>
            <a:ext cx="4457700" cy="2166938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43800" y="2269034"/>
            <a:ext cx="190500" cy="152400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43800" y="2573834"/>
            <a:ext cx="160734" cy="160734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43800" y="3054846"/>
            <a:ext cx="160734" cy="175320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43800" y="3535859"/>
            <a:ext cx="160734" cy="148233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53300" y="4397871"/>
            <a:ext cx="4457700" cy="1081683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96175" y="4572149"/>
            <a:ext cx="166688" cy="137220"/>
          </a:xfrm>
          <a:prstGeom prst="rect">
            <a:avLst/>
          </a:prstGeom>
        </p:spPr>
      </p:pic>
      <p:sp>
        <p:nvSpPr>
          <p:cNvPr id="25" name="SK-8-text-24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6" name="SK-8-text-25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7" name="SK-8-text-26"/>
          <p:cNvSpPr/>
          <p:nvPr/>
        </p:nvSpPr>
        <p:spPr>
          <a:xfrm>
            <a:off x="476250" y="428625"/>
            <a:ext cx="9519832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Risk Stratification and Surveillance</a:t>
            </a:r>
            <a:endParaRPr lang="en-US" sz="1800" dirty="0"/>
          </a:p>
        </p:txBody>
      </p:sp>
      <p:sp>
        <p:nvSpPr>
          <p:cNvPr id="28" name="SK-8-text-27"/>
          <p:cNvSpPr/>
          <p:nvPr/>
        </p:nvSpPr>
        <p:spPr>
          <a:xfrm>
            <a:off x="4443115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9" name="SK-8-text-28"/>
          <p:cNvSpPr/>
          <p:nvPr/>
        </p:nvSpPr>
        <p:spPr>
          <a:xfrm>
            <a:off x="523875" y="2438400"/>
            <a:ext cx="1258254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Risk Level</a:t>
            </a:r>
            <a:endParaRPr lang="en-US" sz="1050" dirty="0"/>
          </a:p>
        </p:txBody>
      </p:sp>
      <p:sp>
        <p:nvSpPr>
          <p:cNvPr id="30" name="SK-8-text-29"/>
          <p:cNvSpPr/>
          <p:nvPr/>
        </p:nvSpPr>
        <p:spPr>
          <a:xfrm>
            <a:off x="1861096" y="2438400"/>
            <a:ext cx="3512014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Definition (NICE CG164)</a:t>
            </a:r>
            <a:endParaRPr lang="en-US" sz="1050" dirty="0"/>
          </a:p>
        </p:txBody>
      </p:sp>
      <p:sp>
        <p:nvSpPr>
          <p:cNvPr id="31" name="SK-8-text-30"/>
          <p:cNvSpPr/>
          <p:nvPr/>
        </p:nvSpPr>
        <p:spPr>
          <a:xfrm>
            <a:off x="4201269" y="2438400"/>
            <a:ext cx="3910261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Primary Management Strategy</a:t>
            </a:r>
            <a:endParaRPr lang="en-US" sz="1050" dirty="0"/>
          </a:p>
        </p:txBody>
      </p:sp>
      <p:sp>
        <p:nvSpPr>
          <p:cNvPr id="32" name="SK-8-text-31"/>
          <p:cNvSpPr/>
          <p:nvPr/>
        </p:nvSpPr>
        <p:spPr>
          <a:xfrm>
            <a:off x="619125" y="3067050"/>
            <a:ext cx="981869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0695C"/>
                </a:solidFill>
                <a:highlight>
                  <a:srgbClr val="E0F2F1"/>
                </a:highlight>
              </a:rPr>
              <a:t>POPULATION</a:t>
            </a:r>
            <a:endParaRPr lang="en-US" sz="825" dirty="0"/>
          </a:p>
        </p:txBody>
      </p:sp>
      <p:sp>
        <p:nvSpPr>
          <p:cNvPr id="33" name="SK-8-text-32"/>
          <p:cNvSpPr/>
          <p:nvPr/>
        </p:nvSpPr>
        <p:spPr>
          <a:xfrm>
            <a:off x="1861096" y="2924175"/>
            <a:ext cx="2054423" cy="657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Family history does not meet specific referral criteria.</a:t>
            </a:r>
            <a:endParaRPr lang="en-US" sz="975" dirty="0"/>
          </a:p>
        </p:txBody>
      </p:sp>
      <p:sp>
        <p:nvSpPr>
          <p:cNvPr id="34" name="SK-8-text-33"/>
          <p:cNvSpPr/>
          <p:nvPr/>
        </p:nvSpPr>
        <p:spPr>
          <a:xfrm>
            <a:off x="4201269" y="2924175"/>
            <a:ext cx="2723406" cy="657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Primary Care: Breast awareness, lifestyle advice (BMI, alcohol), and safety-netting for new FH.</a:t>
            </a:r>
            <a:endParaRPr lang="en-US" sz="975" dirty="0"/>
          </a:p>
        </p:txBody>
      </p:sp>
      <p:sp>
        <p:nvSpPr>
          <p:cNvPr id="35" name="SK-8-text-34"/>
          <p:cNvSpPr/>
          <p:nvPr/>
        </p:nvSpPr>
        <p:spPr>
          <a:xfrm>
            <a:off x="619125" y="3724275"/>
            <a:ext cx="760933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EF6C00"/>
                </a:solidFill>
                <a:highlight>
                  <a:srgbClr val="FFF3E0"/>
                </a:highlight>
              </a:rPr>
              <a:t>MODERATE</a:t>
            </a:r>
            <a:endParaRPr lang="en-US" sz="825" dirty="0"/>
          </a:p>
        </p:txBody>
      </p:sp>
      <p:sp>
        <p:nvSpPr>
          <p:cNvPr id="36" name="SK-8-text-35"/>
          <p:cNvSpPr/>
          <p:nvPr/>
        </p:nvSpPr>
        <p:spPr>
          <a:xfrm>
            <a:off x="1861096" y="3581400"/>
            <a:ext cx="2054423" cy="657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Above population risk but below defined high-risk threshold.</a:t>
            </a:r>
            <a:endParaRPr lang="en-US" sz="975" dirty="0"/>
          </a:p>
        </p:txBody>
      </p:sp>
      <p:sp>
        <p:nvSpPr>
          <p:cNvPr id="37" name="SK-8-text-36"/>
          <p:cNvSpPr/>
          <p:nvPr/>
        </p:nvSpPr>
        <p:spPr>
          <a:xfrm>
            <a:off x="4201269" y="3581400"/>
            <a:ext cx="2723406" cy="657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Secondary Care (Breast Unit): Annual surveillance and formal risk assessment.</a:t>
            </a:r>
            <a:endParaRPr lang="en-US" sz="975" dirty="0"/>
          </a:p>
        </p:txBody>
      </p:sp>
      <p:sp>
        <p:nvSpPr>
          <p:cNvPr id="38" name="SK-8-text-37"/>
          <p:cNvSpPr/>
          <p:nvPr/>
        </p:nvSpPr>
        <p:spPr>
          <a:xfrm>
            <a:off x="619125" y="4381500"/>
            <a:ext cx="291164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C62828"/>
                </a:solidFill>
                <a:highlight>
                  <a:srgbClr val="FFEBEE"/>
                </a:highlight>
              </a:rPr>
              <a:t>HIGH</a:t>
            </a:r>
            <a:endParaRPr lang="en-US" sz="825" dirty="0"/>
          </a:p>
        </p:txBody>
      </p:sp>
      <p:sp>
        <p:nvSpPr>
          <p:cNvPr id="39" name="SK-8-text-38"/>
          <p:cNvSpPr/>
          <p:nvPr/>
        </p:nvSpPr>
        <p:spPr>
          <a:xfrm>
            <a:off x="1861096" y="4238625"/>
            <a:ext cx="2054423" cy="8429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Confirmed </a:t>
            </a:r>
            <a:r>
              <a:rPr lang="en-US" sz="975" b="1" dirty="0">
                <a:solidFill>
                  <a:srgbClr val="008080"/>
                </a:solidFill>
              </a:rPr>
              <a:t>BRCA1/2</a:t>
            </a:r>
            <a:r>
              <a:rPr lang="en-US" sz="975" dirty="0">
                <a:solidFill>
                  <a:srgbClr val="2C3E50"/>
                </a:solidFill>
              </a:rPr>
              <a:t>, </a:t>
            </a:r>
            <a:r>
              <a:rPr lang="en-US" sz="975" b="1" dirty="0">
                <a:solidFill>
                  <a:srgbClr val="008080"/>
                </a:solidFill>
              </a:rPr>
              <a:t>PALB2</a:t>
            </a:r>
            <a:r>
              <a:rPr lang="en-US" sz="975" dirty="0">
                <a:solidFill>
                  <a:srgbClr val="2C3E50"/>
                </a:solidFill>
              </a:rPr>
              <a:t>, or extremely strong family history.</a:t>
            </a:r>
            <a:endParaRPr lang="en-US" sz="975" dirty="0"/>
          </a:p>
        </p:txBody>
      </p:sp>
      <p:sp>
        <p:nvSpPr>
          <p:cNvPr id="40" name="SK-8-text-39"/>
          <p:cNvSpPr/>
          <p:nvPr/>
        </p:nvSpPr>
        <p:spPr>
          <a:xfrm>
            <a:off x="4201269" y="4238625"/>
            <a:ext cx="2723406" cy="8429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Specialist Genetics Centre: Multi-modal screening (MRI/Mammogram) and risk-reducing options.</a:t>
            </a:r>
            <a:endParaRPr lang="en-US" sz="975" dirty="0"/>
          </a:p>
        </p:txBody>
      </p:sp>
      <p:sp>
        <p:nvSpPr>
          <p:cNvPr id="41" name="SK-8-text-40"/>
          <p:cNvSpPr/>
          <p:nvPr/>
        </p:nvSpPr>
        <p:spPr>
          <a:xfrm>
            <a:off x="7829550" y="2230934"/>
            <a:ext cx="4076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8080"/>
                </a:solidFill>
              </a:rPr>
              <a:t>Surveillance Schedule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7799784" y="2573834"/>
            <a:ext cx="3820716" cy="3857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008080"/>
                </a:solidFill>
              </a:rPr>
              <a:t>Moderate Risk:</a:t>
            </a:r>
            <a:r>
              <a:rPr lang="en-US" sz="1013" dirty="0">
                <a:solidFill>
                  <a:srgbClr val="000000"/>
                </a:solidFill>
              </a:rPr>
              <a:t> Annual mammogram aged 40–49 (rejoins NHSBSP at age 50).</a:t>
            </a:r>
            <a:endParaRPr lang="en-US" sz="1013" dirty="0"/>
          </a:p>
        </p:txBody>
      </p:sp>
      <p:sp>
        <p:nvSpPr>
          <p:cNvPr id="43" name="SK-8-text-42"/>
          <p:cNvSpPr/>
          <p:nvPr/>
        </p:nvSpPr>
        <p:spPr>
          <a:xfrm>
            <a:off x="7799784" y="3054846"/>
            <a:ext cx="3820716" cy="3857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008080"/>
                </a:solidFill>
              </a:rPr>
              <a:t>High Risk (BRCA1/2):</a:t>
            </a:r>
            <a:r>
              <a:rPr lang="en-US" sz="1013" dirty="0">
                <a:solidFill>
                  <a:srgbClr val="000000"/>
                </a:solidFill>
              </a:rPr>
              <a:t> Annual MRI from age 30 AND annual mammogram from age 40.</a:t>
            </a:r>
            <a:endParaRPr lang="en-US" sz="1013" dirty="0"/>
          </a:p>
        </p:txBody>
      </p:sp>
      <p:sp>
        <p:nvSpPr>
          <p:cNvPr id="44" name="SK-8-text-43"/>
          <p:cNvSpPr/>
          <p:nvPr/>
        </p:nvSpPr>
        <p:spPr>
          <a:xfrm>
            <a:off x="7799784" y="3535859"/>
            <a:ext cx="3820716" cy="3857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008080"/>
                </a:solidFill>
              </a:rPr>
              <a:t>50% Risk (Untested):</a:t>
            </a:r>
            <a:r>
              <a:rPr lang="en-US" sz="1013" dirty="0">
                <a:solidFill>
                  <a:srgbClr val="000000"/>
                </a:solidFill>
              </a:rPr>
              <a:t> Managed as High Risk until carrier status is clarified.</a:t>
            </a:r>
            <a:endParaRPr lang="en-US" sz="1013" dirty="0"/>
          </a:p>
        </p:txBody>
      </p:sp>
      <p:sp>
        <p:nvSpPr>
          <p:cNvPr id="45" name="SK-8-text-44"/>
          <p:cNvSpPr/>
          <p:nvPr/>
        </p:nvSpPr>
        <p:spPr>
          <a:xfrm>
            <a:off x="7739062" y="4540746"/>
            <a:ext cx="44529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534F"/>
                </a:solidFill>
              </a:rPr>
              <a:t>Critical Clinical Note (NICE NG241)</a:t>
            </a:r>
            <a:endParaRPr lang="en-US" sz="1050" dirty="0"/>
          </a:p>
        </p:txBody>
      </p:sp>
      <p:sp>
        <p:nvSpPr>
          <p:cNvPr id="46" name="SK-8-text-45"/>
          <p:cNvSpPr/>
          <p:nvPr/>
        </p:nvSpPr>
        <p:spPr>
          <a:xfrm>
            <a:off x="7496175" y="4816971"/>
            <a:ext cx="4171950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Ovarian cancer screening using </a:t>
            </a:r>
            <a:r>
              <a:rPr lang="en-US" sz="975" b="1" dirty="0">
                <a:solidFill>
                  <a:srgbClr val="008080"/>
                </a:solidFill>
              </a:rPr>
              <a:t>CA125 and Ultrasound</a:t>
            </a:r>
            <a:r>
              <a:rPr lang="en-US" sz="975" dirty="0">
                <a:solidFill>
                  <a:srgbClr val="2C3E50"/>
                </a:solidFill>
              </a:rPr>
              <a:t> is </a:t>
            </a:r>
            <a:r>
              <a:rPr lang="en-US" sz="975" b="1" dirty="0">
                <a:solidFill>
                  <a:srgbClr val="D9534F"/>
                </a:solidFill>
              </a:rPr>
              <a:t>NOT RECOMMENDED</a:t>
            </a:r>
            <a:r>
              <a:rPr lang="en-US" sz="975" dirty="0">
                <a:solidFill>
                  <a:srgbClr val="2C3E50"/>
                </a:solidFill>
              </a:rPr>
              <a:t> for risk reduction in any category. Trial data (UKFOCSS) confirms it does not reduce mortality.</a:t>
            </a:r>
            <a:endParaRPr lang="en-US" sz="975" dirty="0"/>
          </a:p>
        </p:txBody>
      </p:sp>
      <p:sp>
        <p:nvSpPr>
          <p:cNvPr id="47" name="SK-8-text-46"/>
          <p:cNvSpPr/>
          <p:nvPr/>
        </p:nvSpPr>
        <p:spPr>
          <a:xfrm>
            <a:off x="0" y="6510338"/>
            <a:ext cx="11430000" cy="347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</a:rPr>
              <a:t>NICE CG164 (reviewed July 2024) &amp; NICE NG241 (March 2024). GPs are not expected to proactively case-find but must respond to raised concerns.</a:t>
            </a:r>
            <a:endParaRPr lang="en-US" sz="8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9650"/>
            <a:ext cx="11430000" cy="442913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95438"/>
            <a:ext cx="5572125" cy="19050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690937"/>
            <a:ext cx="5572125" cy="2881313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881438"/>
            <a:ext cx="342900" cy="3429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94" y="3965228"/>
            <a:ext cx="214313" cy="17532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414838"/>
            <a:ext cx="142875" cy="142875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929188"/>
            <a:ext cx="142875" cy="155823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443538"/>
            <a:ext cx="142875" cy="122337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595438"/>
            <a:ext cx="5572125" cy="3747492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785938"/>
            <a:ext cx="342900" cy="342900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3669" y="1869728"/>
            <a:ext cx="214313" cy="17532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2319338"/>
            <a:ext cx="142875" cy="142875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2833688"/>
            <a:ext cx="142875" cy="142875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3348038"/>
            <a:ext cx="142875" cy="131862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5533430"/>
            <a:ext cx="5572125" cy="1038820"/>
          </a:xfrm>
          <a:prstGeom prst="rect">
            <a:avLst/>
          </a:prstGeom>
        </p:spPr>
      </p:pic>
      <p:sp>
        <p:nvSpPr>
          <p:cNvPr id="20" name="SK-9-text-19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1" name="SK-9-text-20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2" name="SK-9-text-21"/>
          <p:cNvSpPr/>
          <p:nvPr/>
        </p:nvSpPr>
        <p:spPr>
          <a:xfrm>
            <a:off x="476250" y="428625"/>
            <a:ext cx="10350586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Genetic Testing: Benefits &amp; Limitations</a:t>
            </a:r>
            <a:endParaRPr lang="en-US" sz="1800" dirty="0"/>
          </a:p>
        </p:txBody>
      </p:sp>
      <p:sp>
        <p:nvSpPr>
          <p:cNvPr id="23" name="SK-9-text-22"/>
          <p:cNvSpPr/>
          <p:nvPr/>
        </p:nvSpPr>
        <p:spPr>
          <a:xfrm>
            <a:off x="4869954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4" name="SK-9-text-23"/>
          <p:cNvSpPr/>
          <p:nvPr/>
        </p:nvSpPr>
        <p:spPr>
          <a:xfrm>
            <a:off x="571500" y="1123950"/>
            <a:ext cx="11620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C3E50"/>
                </a:solidFill>
              </a:rPr>
              <a:t>"A 35-year-old patient asks: 'If I have the gene test and it's negative, does that mean I'll never get cancer?' How do we guide their expectations?"</a:t>
            </a:r>
            <a:endParaRPr lang="en-US" sz="1125" dirty="0"/>
          </a:p>
        </p:txBody>
      </p:sp>
      <p:sp>
        <p:nvSpPr>
          <p:cNvPr id="25" name="SK-9-text-24"/>
          <p:cNvSpPr/>
          <p:nvPr/>
        </p:nvSpPr>
        <p:spPr>
          <a:xfrm>
            <a:off x="1028700" y="392430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Clinical Benefits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809625" y="436721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Clarify Risk:</a:t>
            </a:r>
            <a:r>
              <a:rPr lang="en-US" sz="1050" dirty="0">
                <a:solidFill>
                  <a:srgbClr val="2C3E50"/>
                </a:solidFill>
              </a:rPr>
              <a:t> Confirms high-risk status (e.g., BRCA1/2) or provides reassurance if negative for a known family variant.</a:t>
            </a:r>
            <a:endParaRPr lang="en-US" sz="1050" dirty="0"/>
          </a:p>
        </p:txBody>
      </p:sp>
      <p:sp>
        <p:nvSpPr>
          <p:cNvPr id="27" name="SK-9-text-26"/>
          <p:cNvSpPr/>
          <p:nvPr/>
        </p:nvSpPr>
        <p:spPr>
          <a:xfrm>
            <a:off x="809625" y="488156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Management Pathway:</a:t>
            </a:r>
            <a:r>
              <a:rPr lang="en-US" sz="1050" dirty="0">
                <a:solidFill>
                  <a:srgbClr val="2C3E50"/>
                </a:solidFill>
              </a:rPr>
              <a:t> Directly alters access to high-intensity screening (MRI) and risk-reducing surgery (BSO/Mastectomy).</a:t>
            </a:r>
            <a:endParaRPr lang="en-US" sz="1050" dirty="0"/>
          </a:p>
        </p:txBody>
      </p:sp>
      <p:sp>
        <p:nvSpPr>
          <p:cNvPr id="28" name="SK-9-text-27"/>
          <p:cNvSpPr/>
          <p:nvPr/>
        </p:nvSpPr>
        <p:spPr>
          <a:xfrm>
            <a:off x="809625" y="539591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Cascade Testing:</a:t>
            </a:r>
            <a:r>
              <a:rPr lang="en-US" sz="1050" dirty="0">
                <a:solidFill>
                  <a:srgbClr val="2C3E50"/>
                </a:solidFill>
              </a:rPr>
              <a:t> Allows predictive testing for unaffected first-degree relatives once a variant is identified.</a:t>
            </a:r>
            <a:endParaRPr lang="en-US" sz="1050" dirty="0"/>
          </a:p>
        </p:txBody>
      </p:sp>
      <p:sp>
        <p:nvSpPr>
          <p:cNvPr id="29" name="SK-9-text-28"/>
          <p:cNvSpPr/>
          <p:nvPr/>
        </p:nvSpPr>
        <p:spPr>
          <a:xfrm>
            <a:off x="6886575" y="182880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Limitations &amp; Pitfalls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6667500" y="227171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Uncertainty:</a:t>
            </a:r>
            <a:r>
              <a:rPr lang="en-US" sz="1050" dirty="0">
                <a:solidFill>
                  <a:srgbClr val="2C3E50"/>
                </a:solidFill>
              </a:rPr>
              <a:t> May yield a </a:t>
            </a:r>
            <a:r>
              <a:rPr lang="en-US" sz="1050" b="1" dirty="0">
                <a:solidFill>
                  <a:srgbClr val="008080"/>
                </a:solidFill>
              </a:rPr>
              <a:t>Variant of Uncertain Significance (VUS)</a:t>
            </a:r>
            <a:r>
              <a:rPr lang="en-US" sz="1050" dirty="0">
                <a:solidFill>
                  <a:srgbClr val="2C3E50"/>
                </a:solidFill>
              </a:rPr>
              <a:t> which does not clarify clinical risk.</a:t>
            </a:r>
            <a:endParaRPr lang="en-US" sz="1050" dirty="0"/>
          </a:p>
        </p:txBody>
      </p:sp>
      <p:sp>
        <p:nvSpPr>
          <p:cNvPr id="31" name="SK-9-text-30"/>
          <p:cNvSpPr/>
          <p:nvPr/>
        </p:nvSpPr>
        <p:spPr>
          <a:xfrm>
            <a:off x="6667500" y="278606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Not Deterministic:</a:t>
            </a:r>
            <a:r>
              <a:rPr lang="en-US" sz="1050" dirty="0">
                <a:solidFill>
                  <a:srgbClr val="2C3E50"/>
                </a:solidFill>
              </a:rPr>
              <a:t> Cannot predict if, when, or how cancer will present; penetrance is rarely 100%.</a:t>
            </a:r>
            <a:endParaRPr lang="en-US" sz="1050" dirty="0"/>
          </a:p>
        </p:txBody>
      </p:sp>
      <p:sp>
        <p:nvSpPr>
          <p:cNvPr id="32" name="SK-9-text-31"/>
          <p:cNvSpPr/>
          <p:nvPr/>
        </p:nvSpPr>
        <p:spPr>
          <a:xfrm>
            <a:off x="6667500" y="3300413"/>
            <a:ext cx="4953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Psychosocial:</a:t>
            </a:r>
            <a:r>
              <a:rPr lang="en-US" sz="1050" dirty="0">
                <a:solidFill>
                  <a:srgbClr val="2C3E50"/>
                </a:solidFill>
              </a:rPr>
              <a:t> Potential for significant anxiety, guilt (survivor or parental), and relationship strain.</a:t>
            </a:r>
            <a:endParaRPr lang="en-US" sz="1050" dirty="0"/>
          </a:p>
        </p:txBody>
      </p:sp>
      <p:sp>
        <p:nvSpPr>
          <p:cNvPr id="33" name="SK-9-text-32"/>
          <p:cNvSpPr/>
          <p:nvPr/>
        </p:nvSpPr>
        <p:spPr>
          <a:xfrm>
            <a:off x="6381750" y="5676305"/>
            <a:ext cx="53492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8080"/>
                </a:solidFill>
              </a:rPr>
              <a:t>INSURANCE &amp; STRATEGY (ABI CONCORDAT)</a:t>
            </a:r>
            <a:endParaRPr lang="en-US" sz="975" dirty="0"/>
          </a:p>
        </p:txBody>
      </p:sp>
      <p:sp>
        <p:nvSpPr>
          <p:cNvPr id="34" name="SK-9-text-33"/>
          <p:cNvSpPr/>
          <p:nvPr/>
        </p:nvSpPr>
        <p:spPr>
          <a:xfrm>
            <a:off x="6381750" y="5909667"/>
            <a:ext cx="5286375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Strategy:</a:t>
            </a:r>
            <a:r>
              <a:rPr lang="en-US" sz="975" dirty="0">
                <a:solidFill>
                  <a:srgbClr val="2C3E50"/>
                </a:solidFill>
              </a:rPr>
              <a:t> Always test an </a:t>
            </a:r>
            <a:r>
              <a:rPr lang="en-US" sz="975" i="1" dirty="0">
                <a:solidFill>
                  <a:srgbClr val="2C3E50"/>
                </a:solidFill>
              </a:rPr>
              <a:t>affected</a:t>
            </a:r>
            <a:r>
              <a:rPr lang="en-US" sz="975" dirty="0">
                <a:solidFill>
                  <a:srgbClr val="2C3E50"/>
                </a:solidFill>
              </a:rPr>
              <a:t> family member first where possible.
</a:t>
            </a:r>
            <a:r>
              <a:rPr lang="en-US" sz="975" b="1" dirty="0">
                <a:solidFill>
                  <a:srgbClr val="2C3E50"/>
                </a:solidFill>
              </a:rPr>
              <a:t>Insurance:</a:t>
            </a:r>
            <a:r>
              <a:rPr lang="en-US" sz="975" dirty="0">
                <a:solidFill>
                  <a:srgbClr val="2C3E50"/>
                </a:solidFill>
              </a:rPr>
              <a:t> Results declared voluntarily for life insurance ≤£500k; most other types do not require disclosure of predictive test results.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00150"/>
            <a:ext cx="5524500" cy="2157413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62088"/>
            <a:ext cx="285750" cy="20955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643313"/>
            <a:ext cx="5524500" cy="215741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3905250"/>
            <a:ext cx="285750" cy="2095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200150"/>
            <a:ext cx="5524500" cy="2157413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4625" y="1462088"/>
            <a:ext cx="285750" cy="20955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3643313"/>
            <a:ext cx="5524500" cy="2157413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4625" y="3905250"/>
            <a:ext cx="285750" cy="20955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6086475"/>
            <a:ext cx="11430000" cy="48577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6234113"/>
            <a:ext cx="238125" cy="190500"/>
          </a:xfrm>
          <a:prstGeom prst="rect">
            <a:avLst/>
          </a:prstGeom>
        </p:spPr>
      </p:pic>
      <p:sp>
        <p:nvSpPr>
          <p:cNvPr id="15" name="SK-10-text-14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16" name="SK-10-text-15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17" name="SK-10-text-16"/>
          <p:cNvSpPr/>
          <p:nvPr/>
        </p:nvSpPr>
        <p:spPr>
          <a:xfrm>
            <a:off x="476250" y="428625"/>
            <a:ext cx="8185347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Risk Reducing Treatment Options</a:t>
            </a:r>
            <a:endParaRPr lang="en-US" sz="1800" dirty="0"/>
          </a:p>
        </p:txBody>
      </p:sp>
      <p:sp>
        <p:nvSpPr>
          <p:cNvPr id="18" name="SK-10-text-17"/>
          <p:cNvSpPr/>
          <p:nvPr/>
        </p:nvSpPr>
        <p:spPr>
          <a:xfrm>
            <a:off x="4290120" y="523875"/>
            <a:ext cx="79018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Overview of chemoprevention and surgical interventions for high-risk carriers</a:t>
            </a:r>
            <a:endParaRPr lang="en-US" sz="1050" dirty="0"/>
          </a:p>
        </p:txBody>
      </p:sp>
      <p:sp>
        <p:nvSpPr>
          <p:cNvPr id="19" name="SK-10-text-18"/>
          <p:cNvSpPr/>
          <p:nvPr/>
        </p:nvSpPr>
        <p:spPr>
          <a:xfrm>
            <a:off x="1047750" y="1438275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TAMOXIFEN (CHEMOPREVENTION)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809625" y="1838325"/>
            <a:ext cx="4857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Dose:</a:t>
            </a:r>
            <a:r>
              <a:rPr lang="en-US" sz="1125" dirty="0">
                <a:solidFill>
                  <a:srgbClr val="34495E"/>
                </a:solidFill>
              </a:rPr>
              <a:t> 20mg daily for 5 years for pre-menopausal women at moderate/high risk.</a:t>
            </a:r>
            <a:endParaRPr lang="en-US" sz="1125" dirty="0"/>
          </a:p>
        </p:txBody>
      </p:sp>
      <p:sp>
        <p:nvSpPr>
          <p:cNvPr id="21" name="SK-10-text-20"/>
          <p:cNvSpPr/>
          <p:nvPr/>
        </p:nvSpPr>
        <p:spPr>
          <a:xfrm>
            <a:off x="809625" y="2409825"/>
            <a:ext cx="113823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Benefit:</a:t>
            </a:r>
            <a:r>
              <a:rPr lang="en-US" sz="1125" dirty="0">
                <a:solidFill>
                  <a:srgbClr val="34495E"/>
                </a:solidFill>
              </a:rPr>
              <a:t> Reduces breast cancer risk by ~30% in high-risk populations.</a:t>
            </a:r>
            <a:endParaRPr lang="en-US" sz="1125" dirty="0"/>
          </a:p>
        </p:txBody>
      </p:sp>
      <p:sp>
        <p:nvSpPr>
          <p:cNvPr id="22" name="SK-10-text-21"/>
          <p:cNvSpPr/>
          <p:nvPr/>
        </p:nvSpPr>
        <p:spPr>
          <a:xfrm>
            <a:off x="809625" y="2752725"/>
            <a:ext cx="1088869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CI:</a:t>
            </a:r>
            <a:r>
              <a:rPr lang="en-US" sz="1125" dirty="0">
                <a:solidFill>
                  <a:srgbClr val="34495E"/>
                </a:solidFill>
              </a:rPr>
              <a:t> Personal history of VTE, current anticoagulants, or pregnancy.</a:t>
            </a:r>
            <a:endParaRPr lang="en-US" sz="1125" dirty="0"/>
          </a:p>
        </p:txBody>
      </p:sp>
      <p:sp>
        <p:nvSpPr>
          <p:cNvPr id="23" name="SK-10-text-22"/>
          <p:cNvSpPr/>
          <p:nvPr/>
        </p:nvSpPr>
        <p:spPr>
          <a:xfrm>
            <a:off x="1047750" y="3881438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RALOXIFENE (CHEMOPREVENTION)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809625" y="4281488"/>
            <a:ext cx="1094368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Dose:</a:t>
            </a:r>
            <a:r>
              <a:rPr lang="en-US" sz="1125" dirty="0">
                <a:solidFill>
                  <a:srgbClr val="34495E"/>
                </a:solidFill>
              </a:rPr>
              <a:t> 60mg daily for post-menopausal women at moderate/high risk.</a:t>
            </a:r>
            <a:endParaRPr lang="en-US" sz="1125" dirty="0"/>
          </a:p>
        </p:txBody>
      </p:sp>
      <p:sp>
        <p:nvSpPr>
          <p:cNvPr id="25" name="SK-10-text-24"/>
          <p:cNvSpPr/>
          <p:nvPr/>
        </p:nvSpPr>
        <p:spPr>
          <a:xfrm>
            <a:off x="809625" y="4624388"/>
            <a:ext cx="113823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Benefits:</a:t>
            </a:r>
            <a:r>
              <a:rPr lang="en-US" sz="1125" dirty="0">
                <a:solidFill>
                  <a:srgbClr val="34495E"/>
                </a:solidFill>
              </a:rPr>
              <a:t> Reduces invasive breast cancer risk and vertebral fracture risk.</a:t>
            </a:r>
            <a:endParaRPr lang="en-US" sz="1125" dirty="0"/>
          </a:p>
        </p:txBody>
      </p:sp>
      <p:sp>
        <p:nvSpPr>
          <p:cNvPr id="26" name="SK-10-text-25"/>
          <p:cNvSpPr/>
          <p:nvPr/>
        </p:nvSpPr>
        <p:spPr>
          <a:xfrm>
            <a:off x="809625" y="4967288"/>
            <a:ext cx="1105367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Safety:</a:t>
            </a:r>
            <a:r>
              <a:rPr lang="en-US" sz="1125" dirty="0">
                <a:solidFill>
                  <a:srgbClr val="34495E"/>
                </a:solidFill>
              </a:rPr>
              <a:t> No increased risk of endometrial cancer (unlike tamoxifen).</a:t>
            </a:r>
            <a:endParaRPr lang="en-US" sz="1125" dirty="0"/>
          </a:p>
        </p:txBody>
      </p:sp>
      <p:sp>
        <p:nvSpPr>
          <p:cNvPr id="27" name="SK-10-text-26"/>
          <p:cNvSpPr/>
          <p:nvPr/>
        </p:nvSpPr>
        <p:spPr>
          <a:xfrm>
            <a:off x="6953250" y="143827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PROPHYLACTIC SURGERY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6715125" y="1838325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Mastectomy:</a:t>
            </a:r>
            <a:r>
              <a:rPr lang="en-US" sz="1125" dirty="0">
                <a:solidFill>
                  <a:srgbClr val="34495E"/>
                </a:solidFill>
              </a:rPr>
              <a:t> Bilateral risk-reducing surgery reduces risk by 90–95%.</a:t>
            </a:r>
            <a:endParaRPr lang="en-US" sz="1125" dirty="0"/>
          </a:p>
        </p:txBody>
      </p:sp>
      <p:sp>
        <p:nvSpPr>
          <p:cNvPr id="29" name="SK-10-text-28"/>
          <p:cNvSpPr/>
          <p:nvPr/>
        </p:nvSpPr>
        <p:spPr>
          <a:xfrm>
            <a:off x="6715125" y="2181225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BSO:</a:t>
            </a:r>
            <a:r>
              <a:rPr lang="en-US" sz="1125" dirty="0">
                <a:solidFill>
                  <a:srgbClr val="34495E"/>
                </a:solidFill>
              </a:rPr>
              <a:t> Recommended age 35–40 (BRCA1) or 40–45 (BRCA2) per NG241.</a:t>
            </a:r>
            <a:endParaRPr lang="en-US" sz="1125" dirty="0"/>
          </a:p>
        </p:txBody>
      </p:sp>
      <p:sp>
        <p:nvSpPr>
          <p:cNvPr id="30" name="SK-10-text-29"/>
          <p:cNvSpPr/>
          <p:nvPr/>
        </p:nvSpPr>
        <p:spPr>
          <a:xfrm>
            <a:off x="6715125" y="2524125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Ovarian:</a:t>
            </a:r>
            <a:r>
              <a:rPr lang="en-US" sz="1125" dirty="0">
                <a:solidFill>
                  <a:srgbClr val="34495E"/>
                </a:solidFill>
              </a:rPr>
              <a:t> BSO reduces breast cancer risk by ~50% if pre-menopausal.</a:t>
            </a:r>
            <a:endParaRPr lang="en-US" sz="1125" dirty="0"/>
          </a:p>
        </p:txBody>
      </p:sp>
      <p:sp>
        <p:nvSpPr>
          <p:cNvPr id="31" name="SK-10-text-30"/>
          <p:cNvSpPr/>
          <p:nvPr/>
        </p:nvSpPr>
        <p:spPr>
          <a:xfrm>
            <a:off x="6953250" y="3881438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CLINICAL CONSIDERATIONS</a:t>
            </a:r>
            <a:endParaRPr lang="en-US" sz="1350" dirty="0"/>
          </a:p>
        </p:txBody>
      </p:sp>
      <p:sp>
        <p:nvSpPr>
          <p:cNvPr id="32" name="SK-10-text-31"/>
          <p:cNvSpPr/>
          <p:nvPr/>
        </p:nvSpPr>
        <p:spPr>
          <a:xfrm>
            <a:off x="6715125" y="4281488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COCP:</a:t>
            </a:r>
            <a:r>
              <a:rPr lang="en-US" sz="1125" dirty="0">
                <a:solidFill>
                  <a:srgbClr val="34495E"/>
                </a:solidFill>
              </a:rPr>
              <a:t> UKMEC 2 for confirmed BRCA1 (20% relative risk increase).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6715125" y="4624388"/>
            <a:ext cx="4857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BRCA1 preference:</a:t>
            </a:r>
            <a:r>
              <a:rPr lang="en-US" sz="1125" dirty="0">
                <a:solidFill>
                  <a:srgbClr val="34495E"/>
                </a:solidFill>
              </a:rPr>
              <a:t> Non-hormonal or progestogen-only (POP/IUS) methods.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6715125" y="5195888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HRT:</a:t>
            </a:r>
            <a:r>
              <a:rPr lang="en-US" sz="1125" dirty="0">
                <a:solidFill>
                  <a:srgbClr val="34495E"/>
                </a:solidFill>
              </a:rPr>
              <a:t> Risk remains similar to general population; assess case-by-case.</a:t>
            </a:r>
            <a:endParaRPr lang="en-US" sz="1125" dirty="0"/>
          </a:p>
        </p:txBody>
      </p:sp>
      <p:sp>
        <p:nvSpPr>
          <p:cNvPr id="35" name="SK-10-text-34"/>
          <p:cNvSpPr/>
          <p:nvPr/>
        </p:nvSpPr>
        <p:spPr>
          <a:xfrm>
            <a:off x="952500" y="6229350"/>
            <a:ext cx="11239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Primary Care Pearl: Eligibility for chemoprevention is determined in Secondary Care. GPs should request named specialist contacts for long-term prescribing queries.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04900"/>
            <a:ext cx="5691188" cy="561975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000250"/>
            <a:ext cx="5691188" cy="2214563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2243138"/>
            <a:ext cx="190500" cy="1524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2609850"/>
            <a:ext cx="95250" cy="762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2905125"/>
            <a:ext cx="95250" cy="84534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3400425"/>
            <a:ext cx="95250" cy="84534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4405313"/>
            <a:ext cx="5691188" cy="2214563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648200"/>
            <a:ext cx="190500" cy="1524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5014913"/>
            <a:ext cx="95250" cy="7620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6250" y="5310188"/>
            <a:ext cx="95250" cy="84534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5805488"/>
            <a:ext cx="95250" cy="7620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5063" y="1104900"/>
            <a:ext cx="5691188" cy="266700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5063" y="3962400"/>
            <a:ext cx="5691188" cy="2657475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5563" y="4205288"/>
            <a:ext cx="190500" cy="152400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4572000"/>
            <a:ext cx="95250" cy="95250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5067300"/>
            <a:ext cx="95250" cy="95250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5562600"/>
            <a:ext cx="95250" cy="95250"/>
          </a:xfrm>
          <a:prstGeom prst="rect">
            <a:avLst/>
          </a:prstGeom>
        </p:spPr>
      </p:pic>
      <p:sp>
        <p:nvSpPr>
          <p:cNvPr id="22" name="SK-11-text-21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3" name="SK-11-text-22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4" name="SK-11-text-23"/>
          <p:cNvSpPr/>
          <p:nvPr/>
        </p:nvSpPr>
        <p:spPr>
          <a:xfrm>
            <a:off x="476250" y="428625"/>
            <a:ext cx="7907344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Communicating Risk to Patients</a:t>
            </a:r>
            <a:endParaRPr lang="en-US" sz="1800" dirty="0"/>
          </a:p>
        </p:txBody>
      </p:sp>
      <p:sp>
        <p:nvSpPr>
          <p:cNvPr id="25" name="SK-11-text-24"/>
          <p:cNvSpPr/>
          <p:nvPr/>
        </p:nvSpPr>
        <p:spPr>
          <a:xfrm>
            <a:off x="4124920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6" name="SK-11-text-25"/>
          <p:cNvSpPr/>
          <p:nvPr/>
        </p:nvSpPr>
        <p:spPr>
          <a:xfrm>
            <a:off x="381000" y="1104900"/>
            <a:ext cx="5500688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7F8C8D"/>
                </a:solidFill>
              </a:rPr>
              <a:t>"A 32-year-old presents worried about their family history. How do you translate complex NICE criteria into a reassuring yet accurate conversation?"</a:t>
            </a:r>
            <a:endParaRPr lang="en-US" sz="975" dirty="0"/>
          </a:p>
        </p:txBody>
      </p:sp>
      <p:sp>
        <p:nvSpPr>
          <p:cNvPr id="27" name="SK-11-text-26"/>
          <p:cNvSpPr/>
          <p:nvPr/>
        </p:nvSpPr>
        <p:spPr>
          <a:xfrm>
            <a:off x="781050" y="2190750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Explaining Population Risk</a:t>
            </a:r>
            <a:endParaRPr lang="en-US" sz="1350" dirty="0"/>
          </a:p>
        </p:txBody>
      </p:sp>
      <p:sp>
        <p:nvSpPr>
          <p:cNvPr id="28" name="SK-11-text-27"/>
          <p:cNvSpPr/>
          <p:nvPr/>
        </p:nvSpPr>
        <p:spPr>
          <a:xfrm>
            <a:off x="666750" y="2562225"/>
            <a:ext cx="11525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Cancer is common:</a:t>
            </a:r>
            <a:r>
              <a:rPr lang="en-US" sz="1125" dirty="0">
                <a:solidFill>
                  <a:srgbClr val="34495E"/>
                </a:solidFill>
              </a:rPr>
              <a:t> 1 in 7 women will develop breast cancer in their lifetime.</a:t>
            </a:r>
            <a:endParaRPr lang="en-US" sz="1125" dirty="0"/>
          </a:p>
        </p:txBody>
      </p:sp>
      <p:sp>
        <p:nvSpPr>
          <p:cNvPr id="29" name="SK-11-text-28"/>
          <p:cNvSpPr/>
          <p:nvPr/>
        </p:nvSpPr>
        <p:spPr>
          <a:xfrm>
            <a:off x="666750" y="2857500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Many families show clusters by </a:t>
            </a:r>
            <a:r>
              <a:rPr lang="en-US" sz="1125" b="1" dirty="0">
                <a:solidFill>
                  <a:srgbClr val="008080"/>
                </a:solidFill>
              </a:rPr>
              <a:t>statistical coincidence</a:t>
            </a:r>
            <a:r>
              <a:rPr lang="en-US" sz="1125" dirty="0">
                <a:solidFill>
                  <a:srgbClr val="34495E"/>
                </a:solidFill>
              </a:rPr>
              <a:t> rather than shared inheritance.</a:t>
            </a:r>
            <a:endParaRPr lang="en-US" sz="1125" dirty="0"/>
          </a:p>
        </p:txBody>
      </p:sp>
      <p:sp>
        <p:nvSpPr>
          <p:cNvPr id="30" name="SK-11-text-29"/>
          <p:cNvSpPr/>
          <p:nvPr/>
        </p:nvSpPr>
        <p:spPr>
          <a:xfrm>
            <a:off x="666750" y="3352800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Rule out non-hereditary triggers: Lung (Smoking), Cervical (HPV), and Skin (UV) cancers.</a:t>
            </a:r>
            <a:endParaRPr lang="en-US" sz="1125" dirty="0"/>
          </a:p>
        </p:txBody>
      </p:sp>
      <p:sp>
        <p:nvSpPr>
          <p:cNvPr id="31" name="SK-11-text-30"/>
          <p:cNvSpPr/>
          <p:nvPr/>
        </p:nvSpPr>
        <p:spPr>
          <a:xfrm>
            <a:off x="781050" y="4595813"/>
            <a:ext cx="65836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Explaining Moderate or High Risk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666750" y="4967288"/>
            <a:ext cx="11525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"Based on your family history, your risk is </a:t>
            </a:r>
            <a:r>
              <a:rPr lang="en-US" sz="1125" b="1" dirty="0">
                <a:solidFill>
                  <a:srgbClr val="008080"/>
                </a:solidFill>
              </a:rPr>
              <a:t>higher than the general population</a:t>
            </a:r>
            <a:r>
              <a:rPr lang="en-US" sz="1125" dirty="0">
                <a:solidFill>
                  <a:srgbClr val="34495E"/>
                </a:solidFill>
              </a:rPr>
              <a:t>."</a:t>
            </a:r>
            <a:endParaRPr lang="en-US" sz="1125" dirty="0"/>
          </a:p>
        </p:txBody>
      </p:sp>
      <p:sp>
        <p:nvSpPr>
          <p:cNvPr id="33" name="SK-11-text-32"/>
          <p:cNvSpPr/>
          <p:nvPr/>
        </p:nvSpPr>
        <p:spPr>
          <a:xfrm>
            <a:off x="666750" y="5262563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Referral is for </a:t>
            </a:r>
            <a:r>
              <a:rPr lang="en-US" sz="1125" b="1" dirty="0">
                <a:solidFill>
                  <a:srgbClr val="008080"/>
                </a:solidFill>
              </a:rPr>
              <a:t>specialist assessment</a:t>
            </a:r>
            <a:r>
              <a:rPr lang="en-US" sz="1125" dirty="0">
                <a:solidFill>
                  <a:srgbClr val="34495E"/>
                </a:solidFill>
              </a:rPr>
              <a:t>—this does not automatically mean a genetic test.</a:t>
            </a:r>
            <a:endParaRPr lang="en-US" sz="1125" dirty="0"/>
          </a:p>
        </p:txBody>
      </p:sp>
      <p:sp>
        <p:nvSpPr>
          <p:cNvPr id="34" name="SK-11-text-33"/>
          <p:cNvSpPr/>
          <p:nvPr/>
        </p:nvSpPr>
        <p:spPr>
          <a:xfrm>
            <a:off x="666750" y="5757863"/>
            <a:ext cx="11525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Options include increased surveillance, chemoprevention, or counseling.</a:t>
            </a:r>
            <a:endParaRPr lang="en-US" sz="1125" dirty="0"/>
          </a:p>
        </p:txBody>
      </p:sp>
      <p:sp>
        <p:nvSpPr>
          <p:cNvPr id="35" name="SK-11-text-34"/>
          <p:cNvSpPr/>
          <p:nvPr/>
        </p:nvSpPr>
        <p:spPr>
          <a:xfrm>
            <a:off x="6710363" y="4152900"/>
            <a:ext cx="54816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Managing Expectations &amp; Testing</a:t>
            </a:r>
            <a:endParaRPr lang="en-US" sz="1350" dirty="0"/>
          </a:p>
        </p:txBody>
      </p:sp>
      <p:sp>
        <p:nvSpPr>
          <p:cNvPr id="36" name="SK-11-text-35"/>
          <p:cNvSpPr/>
          <p:nvPr/>
        </p:nvSpPr>
        <p:spPr>
          <a:xfrm>
            <a:off x="6596063" y="4524375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Non-Directive Counseling:</a:t>
            </a:r>
            <a:r>
              <a:rPr lang="en-US" sz="1125" dirty="0">
                <a:solidFill>
                  <a:srgbClr val="34495E"/>
                </a:solidFill>
              </a:rPr>
              <a:t> The specialist helps you understand risks to make </a:t>
            </a:r>
            <a:r>
              <a:rPr lang="en-US" sz="1125" b="1" dirty="0">
                <a:solidFill>
                  <a:srgbClr val="008080"/>
                </a:solidFill>
              </a:rPr>
              <a:t>your own</a:t>
            </a:r>
            <a:r>
              <a:rPr lang="en-US" sz="1125" dirty="0">
                <a:solidFill>
                  <a:srgbClr val="34495E"/>
                </a:solidFill>
              </a:rPr>
              <a:t> informed decisions.</a:t>
            </a:r>
            <a:endParaRPr lang="en-US" sz="1125" dirty="0"/>
          </a:p>
        </p:txBody>
      </p:sp>
      <p:sp>
        <p:nvSpPr>
          <p:cNvPr id="37" name="SK-11-text-36"/>
          <p:cNvSpPr/>
          <p:nvPr/>
        </p:nvSpPr>
        <p:spPr>
          <a:xfrm>
            <a:off x="6596063" y="5019675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Testing Limits:</a:t>
            </a:r>
            <a:r>
              <a:rPr lang="en-US" sz="1125" dirty="0">
                <a:solidFill>
                  <a:srgbClr val="34495E"/>
                </a:solidFill>
              </a:rPr>
              <a:t> Results can be uncertain (VUS) and carry psychosocial impacts for siblings and children.</a:t>
            </a:r>
            <a:endParaRPr lang="en-US" sz="1125" dirty="0"/>
          </a:p>
        </p:txBody>
      </p:sp>
      <p:sp>
        <p:nvSpPr>
          <p:cNvPr id="38" name="SK-11-text-37"/>
          <p:cNvSpPr/>
          <p:nvPr/>
        </p:nvSpPr>
        <p:spPr>
          <a:xfrm>
            <a:off x="6596063" y="5514975"/>
            <a:ext cx="51196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Insurance:</a:t>
            </a:r>
            <a:r>
              <a:rPr lang="en-US" sz="1125" dirty="0">
                <a:solidFill>
                  <a:srgbClr val="34495E"/>
                </a:solidFill>
              </a:rPr>
              <a:t> Mention ABI Concordat—results are declared voluntarily for life insurance ≤£500k.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2714625" cy="1212056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1309688"/>
            <a:ext cx="228600" cy="17145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555081"/>
            <a:ext cx="2714625" cy="1212056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712244"/>
            <a:ext cx="228600" cy="17145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25" y="1152525"/>
            <a:ext cx="2714625" cy="1212056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1309688"/>
            <a:ext cx="228600" cy="17145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125" y="2555081"/>
            <a:ext cx="2714625" cy="1212056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9000" y="2712244"/>
            <a:ext cx="228600" cy="17145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1152525"/>
            <a:ext cx="2714625" cy="1212056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4125" y="1309688"/>
            <a:ext cx="228600" cy="17145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2555081"/>
            <a:ext cx="2714625" cy="1212056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4125" y="2712244"/>
            <a:ext cx="228600" cy="17145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6375" y="1152525"/>
            <a:ext cx="2714625" cy="1212056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39250" y="1309688"/>
            <a:ext cx="228600" cy="171450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6375" y="2555081"/>
            <a:ext cx="2714625" cy="1212056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39250" y="2712244"/>
            <a:ext cx="228600" cy="171450"/>
          </a:xfrm>
          <a:prstGeom prst="rect">
            <a:avLst/>
          </a:prstGeom>
        </p:spPr>
      </p:pic>
      <p:sp>
        <p:nvSpPr>
          <p:cNvPr id="21" name="SK-12-text-20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2" name="SK-12-text-21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3" name="SK-12-text-22"/>
          <p:cNvSpPr/>
          <p:nvPr/>
        </p:nvSpPr>
        <p:spPr>
          <a:xfrm>
            <a:off x="476250" y="428625"/>
            <a:ext cx="6523497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Top Tips for Primary Care</a:t>
            </a:r>
            <a:endParaRPr lang="en-US" sz="1800" dirty="0"/>
          </a:p>
        </p:txBody>
      </p:sp>
      <p:sp>
        <p:nvSpPr>
          <p:cNvPr id="24" name="SK-12-text-23"/>
          <p:cNvSpPr/>
          <p:nvPr/>
        </p:nvSpPr>
        <p:spPr>
          <a:xfrm>
            <a:off x="3405485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5" name="SK-12-text-24"/>
          <p:cNvSpPr/>
          <p:nvPr/>
        </p:nvSpPr>
        <p:spPr>
          <a:xfrm>
            <a:off x="847725" y="1295400"/>
            <a:ext cx="17602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AGE MATTERS</a:t>
            </a:r>
            <a:endParaRPr lang="en-US" sz="1050" dirty="0"/>
          </a:p>
        </p:txBody>
      </p:sp>
      <p:sp>
        <p:nvSpPr>
          <p:cNvPr id="26" name="SK-12-text-25"/>
          <p:cNvSpPr/>
          <p:nvPr/>
        </p:nvSpPr>
        <p:spPr>
          <a:xfrm>
            <a:off x="523875" y="1571625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Ask about </a:t>
            </a:r>
            <a:r>
              <a:rPr lang="en-US" sz="1050" b="1" dirty="0">
                <a:solidFill>
                  <a:srgbClr val="2C3E50"/>
                </a:solidFill>
              </a:rPr>
              <a:t>age at diagnosis</a:t>
            </a:r>
            <a:r>
              <a:rPr lang="en-US" sz="1050" dirty="0">
                <a:solidFill>
                  <a:srgbClr val="2C3E50"/>
                </a:solidFill>
              </a:rPr>
              <a:t>. It is the single most important piece of info for accurate risk assessment.</a:t>
            </a:r>
            <a:endParaRPr lang="en-US" sz="1050" dirty="0"/>
          </a:p>
        </p:txBody>
      </p:sp>
      <p:sp>
        <p:nvSpPr>
          <p:cNvPr id="27" name="SK-12-text-26"/>
          <p:cNvSpPr/>
          <p:nvPr/>
        </p:nvSpPr>
        <p:spPr>
          <a:xfrm>
            <a:off x="847725" y="2697956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DUAL ASSESSMENT</a:t>
            </a:r>
            <a:endParaRPr lang="en-US" sz="1050" dirty="0"/>
          </a:p>
        </p:txBody>
      </p:sp>
      <p:sp>
        <p:nvSpPr>
          <p:cNvPr id="28" name="SK-12-text-27"/>
          <p:cNvSpPr/>
          <p:nvPr/>
        </p:nvSpPr>
        <p:spPr>
          <a:xfrm>
            <a:off x="523875" y="2974181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Always assess </a:t>
            </a:r>
            <a:r>
              <a:rPr lang="en-US" sz="1050" b="1" dirty="0">
                <a:solidFill>
                  <a:srgbClr val="2C3E50"/>
                </a:solidFill>
              </a:rPr>
              <a:t>maternal AND paternal</a:t>
            </a:r>
            <a:r>
              <a:rPr lang="en-US" sz="1050" dirty="0">
                <a:solidFill>
                  <a:srgbClr val="2C3E50"/>
                </a:solidFill>
              </a:rPr>
              <a:t> sides separately. Genetic risk is passed through either parent.</a:t>
            </a:r>
            <a:endParaRPr lang="en-US" sz="1050" dirty="0"/>
          </a:p>
        </p:txBody>
      </p:sp>
      <p:sp>
        <p:nvSpPr>
          <p:cNvPr id="29" name="SK-12-text-28"/>
          <p:cNvSpPr/>
          <p:nvPr/>
        </p:nvSpPr>
        <p:spPr>
          <a:xfrm>
            <a:off x="3752850" y="1295400"/>
            <a:ext cx="25603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PATERNAL HISTORY</a:t>
            </a:r>
            <a:endParaRPr lang="en-US" sz="1050" dirty="0"/>
          </a:p>
        </p:txBody>
      </p:sp>
      <p:sp>
        <p:nvSpPr>
          <p:cNvPr id="30" name="SK-12-text-29"/>
          <p:cNvSpPr/>
          <p:nvPr/>
        </p:nvSpPr>
        <p:spPr>
          <a:xfrm>
            <a:off x="3429000" y="1571625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Two or more breast cancers on the father's side is </a:t>
            </a:r>
            <a:r>
              <a:rPr lang="en-US" sz="1050" b="1" dirty="0">
                <a:solidFill>
                  <a:srgbClr val="2C3E50"/>
                </a:solidFill>
              </a:rPr>
              <a:t>highly significant</a:t>
            </a:r>
            <a:r>
              <a:rPr lang="en-US" sz="1050" dirty="0">
                <a:solidFill>
                  <a:srgbClr val="2C3E50"/>
                </a:solidFill>
              </a:rPr>
              <a:t>. Do not dismiss it as the "wrong side."</a:t>
            </a:r>
            <a:endParaRPr lang="en-US" sz="1050" dirty="0"/>
          </a:p>
        </p:txBody>
      </p:sp>
      <p:sp>
        <p:nvSpPr>
          <p:cNvPr id="31" name="SK-12-text-30"/>
          <p:cNvSpPr/>
          <p:nvPr/>
        </p:nvSpPr>
        <p:spPr>
          <a:xfrm>
            <a:off x="3752850" y="2697956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DIRECT REFERRAL</a:t>
            </a:r>
            <a:endParaRPr lang="en-US" sz="1050" dirty="0"/>
          </a:p>
        </p:txBody>
      </p:sp>
      <p:sp>
        <p:nvSpPr>
          <p:cNvPr id="32" name="SK-12-text-31"/>
          <p:cNvSpPr/>
          <p:nvPr/>
        </p:nvSpPr>
        <p:spPr>
          <a:xfrm>
            <a:off x="3429000" y="2974181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If a </a:t>
            </a:r>
            <a:r>
              <a:rPr lang="en-US" sz="1050" b="1" dirty="0">
                <a:solidFill>
                  <a:srgbClr val="2C3E50"/>
                </a:solidFill>
              </a:rPr>
              <a:t>known BRCA mutation</a:t>
            </a:r>
            <a:r>
              <a:rPr lang="en-US" sz="1050" dirty="0">
                <a:solidFill>
                  <a:srgbClr val="2C3E50"/>
                </a:solidFill>
              </a:rPr>
              <a:t> is in the family, refer directly to genetics. Do not wait for family risk scores.</a:t>
            </a:r>
            <a:endParaRPr lang="en-US" sz="1050" dirty="0"/>
          </a:p>
        </p:txBody>
      </p:sp>
      <p:sp>
        <p:nvSpPr>
          <p:cNvPr id="33" name="SK-12-text-32"/>
          <p:cNvSpPr/>
          <p:nvPr/>
        </p:nvSpPr>
        <p:spPr>
          <a:xfrm>
            <a:off x="6657975" y="1295400"/>
            <a:ext cx="2720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OVARIAN SCREENING</a:t>
            </a:r>
            <a:endParaRPr lang="en-US" sz="1050" dirty="0"/>
          </a:p>
        </p:txBody>
      </p:sp>
      <p:sp>
        <p:nvSpPr>
          <p:cNvPr id="34" name="SK-12-text-33"/>
          <p:cNvSpPr/>
          <p:nvPr/>
        </p:nvSpPr>
        <p:spPr>
          <a:xfrm>
            <a:off x="6334125" y="1571625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b="1" dirty="0">
                <a:solidFill>
                  <a:srgbClr val="D9534F"/>
                </a:solidFill>
              </a:rPr>
              <a:t>Do NOT order</a:t>
            </a:r>
            <a:r>
              <a:rPr lang="en-US" sz="1050" dirty="0">
                <a:solidFill>
                  <a:srgbClr val="2C3E50"/>
                </a:solidFill>
              </a:rPr>
              <a:t> CA125 or Ultrasound for screening. It is not evidence-based for risk reduction.</a:t>
            </a:r>
            <a:endParaRPr lang="en-US" sz="1050" dirty="0"/>
          </a:p>
        </p:txBody>
      </p:sp>
      <p:sp>
        <p:nvSpPr>
          <p:cNvPr id="35" name="SK-12-text-34"/>
          <p:cNvSpPr/>
          <p:nvPr/>
        </p:nvSpPr>
        <p:spPr>
          <a:xfrm>
            <a:off x="6657975" y="2697956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CHEMOPREVENTION</a:t>
            </a:r>
            <a:endParaRPr lang="en-US" sz="1050" dirty="0"/>
          </a:p>
        </p:txBody>
      </p:sp>
      <p:sp>
        <p:nvSpPr>
          <p:cNvPr id="36" name="SK-12-text-35"/>
          <p:cNvSpPr/>
          <p:nvPr/>
        </p:nvSpPr>
        <p:spPr>
          <a:xfrm>
            <a:off x="6334125" y="2974181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GPs should </a:t>
            </a:r>
            <a:r>
              <a:rPr lang="en-US" sz="1050" b="1" dirty="0">
                <a:solidFill>
                  <a:srgbClr val="2C3E50"/>
                </a:solidFill>
              </a:rPr>
              <a:t>not decide</a:t>
            </a:r>
            <a:r>
              <a:rPr lang="en-US" sz="1050" dirty="0">
                <a:solidFill>
                  <a:srgbClr val="2C3E50"/>
                </a:solidFill>
              </a:rPr>
              <a:t> Tamoxifen eligibility. Refer to secondary care specialists for this decision.</a:t>
            </a:r>
            <a:endParaRPr lang="en-US" sz="1050" dirty="0"/>
          </a:p>
        </p:txBody>
      </p:sp>
      <p:sp>
        <p:nvSpPr>
          <p:cNvPr id="37" name="SK-12-text-36"/>
          <p:cNvSpPr/>
          <p:nvPr/>
        </p:nvSpPr>
        <p:spPr>
          <a:xfrm>
            <a:off x="9563100" y="1295400"/>
            <a:ext cx="19202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NICE NG241</a:t>
            </a:r>
            <a:endParaRPr lang="en-US" sz="1050" dirty="0"/>
          </a:p>
        </p:txBody>
      </p:sp>
      <p:sp>
        <p:nvSpPr>
          <p:cNvPr id="38" name="SK-12-text-37"/>
          <p:cNvSpPr/>
          <p:nvPr/>
        </p:nvSpPr>
        <p:spPr>
          <a:xfrm>
            <a:off x="9239250" y="1571625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Ensure referrals include details for </a:t>
            </a:r>
            <a:r>
              <a:rPr lang="en-US" sz="1050" b="1" dirty="0">
                <a:solidFill>
                  <a:srgbClr val="2C3E50"/>
                </a:solidFill>
              </a:rPr>
              <a:t>RAD51C/D</a:t>
            </a:r>
            <a:r>
              <a:rPr lang="en-US" sz="1050" dirty="0">
                <a:solidFill>
                  <a:srgbClr val="2C3E50"/>
                </a:solidFill>
              </a:rPr>
              <a:t> variants if family history suggests high ovarian risk.</a:t>
            </a:r>
            <a:endParaRPr lang="en-US" sz="1050" dirty="0"/>
          </a:p>
        </p:txBody>
      </p:sp>
      <p:sp>
        <p:nvSpPr>
          <p:cNvPr id="39" name="SK-12-text-38"/>
          <p:cNvSpPr/>
          <p:nvPr/>
        </p:nvSpPr>
        <p:spPr>
          <a:xfrm>
            <a:off x="9563100" y="2697956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</a:rPr>
              <a:t>POPULATION RISK</a:t>
            </a:r>
            <a:endParaRPr lang="en-US" sz="1050" dirty="0"/>
          </a:p>
        </p:txBody>
      </p:sp>
      <p:sp>
        <p:nvSpPr>
          <p:cNvPr id="40" name="SK-12-text-39"/>
          <p:cNvSpPr/>
          <p:nvPr/>
        </p:nvSpPr>
        <p:spPr>
          <a:xfrm>
            <a:off x="9239250" y="2974181"/>
            <a:ext cx="2428875" cy="579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23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Provide </a:t>
            </a:r>
            <a:r>
              <a:rPr lang="en-US" sz="1050" b="1" dirty="0">
                <a:solidFill>
                  <a:srgbClr val="2C3E50"/>
                </a:solidFill>
              </a:rPr>
              <a:t>breast awareness</a:t>
            </a:r>
            <a:r>
              <a:rPr lang="en-US" sz="1050" dirty="0">
                <a:solidFill>
                  <a:srgbClr val="2C3E50"/>
                </a:solidFill>
              </a:rPr>
              <a:t> info, lifestyle advice, and a safety net: return if family history changes.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76200"/>
            <a:ext cx="11811000" cy="75247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7275"/>
            <a:ext cx="5572125" cy="2728913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47775"/>
            <a:ext cx="5191125" cy="333375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281113"/>
            <a:ext cx="228600" cy="19050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724025"/>
            <a:ext cx="2547938" cy="67627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4688" y="1724025"/>
            <a:ext cx="2547938" cy="676275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581275"/>
            <a:ext cx="119063" cy="9912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882205"/>
            <a:ext cx="119063" cy="9912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3976687"/>
            <a:ext cx="5572125" cy="2728913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167188"/>
            <a:ext cx="5191125" cy="333375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200525"/>
            <a:ext cx="228600" cy="19050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681538"/>
            <a:ext cx="119063" cy="9912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982468"/>
            <a:ext cx="119063" cy="9912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283398"/>
            <a:ext cx="119063" cy="99120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584329"/>
            <a:ext cx="119063" cy="99120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1057275"/>
            <a:ext cx="5572125" cy="2747963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1247775"/>
            <a:ext cx="5191125" cy="333375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1281113"/>
            <a:ext cx="228600" cy="19050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1724025"/>
            <a:ext cx="5191125" cy="361950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72250" y="1800225"/>
            <a:ext cx="209550" cy="209550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2143125"/>
            <a:ext cx="5191125" cy="361950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72250" y="2219325"/>
            <a:ext cx="209550" cy="209550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2562225"/>
            <a:ext cx="5191125" cy="361950"/>
          </a:xfrm>
          <a:prstGeom prst="rect">
            <a:avLst/>
          </a:prstGeom>
        </p:spPr>
      </p:pic>
      <p:pic>
        <p:nvPicPr>
          <p:cNvPr id="27" name="SK-13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72250" y="2638425"/>
            <a:ext cx="209550" cy="209550"/>
          </a:xfrm>
          <a:prstGeom prst="rect">
            <a:avLst/>
          </a:prstGeom>
        </p:spPr>
      </p:pic>
      <p:pic>
        <p:nvPicPr>
          <p:cNvPr id="28" name="SK-13-img-2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2981325"/>
            <a:ext cx="5191125" cy="361950"/>
          </a:xfrm>
          <a:prstGeom prst="rect">
            <a:avLst/>
          </a:prstGeom>
        </p:spPr>
      </p:pic>
      <p:pic>
        <p:nvPicPr>
          <p:cNvPr id="29" name="SK-13-img-2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72250" y="3057525"/>
            <a:ext cx="209550" cy="209550"/>
          </a:xfrm>
          <a:prstGeom prst="rect">
            <a:avLst/>
          </a:prstGeom>
        </p:spPr>
      </p:pic>
      <p:pic>
        <p:nvPicPr>
          <p:cNvPr id="30" name="SK-13-img-2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38875" y="3957638"/>
            <a:ext cx="5572125" cy="2747963"/>
          </a:xfrm>
          <a:prstGeom prst="rect">
            <a:avLst/>
          </a:prstGeom>
        </p:spPr>
      </p:pic>
      <p:pic>
        <p:nvPicPr>
          <p:cNvPr id="31" name="SK-13-img-3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4148137"/>
            <a:ext cx="5191125" cy="333375"/>
          </a:xfrm>
          <a:prstGeom prst="rect">
            <a:avLst/>
          </a:prstGeom>
        </p:spPr>
      </p:pic>
      <p:pic>
        <p:nvPicPr>
          <p:cNvPr id="32" name="SK-13-img-3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4181475"/>
            <a:ext cx="228600" cy="190500"/>
          </a:xfrm>
          <a:prstGeom prst="rect">
            <a:avLst/>
          </a:prstGeom>
        </p:spPr>
      </p:pic>
      <p:pic>
        <p:nvPicPr>
          <p:cNvPr id="33" name="SK-13-img-3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29375" y="4662488"/>
            <a:ext cx="119063" cy="99120"/>
          </a:xfrm>
          <a:prstGeom prst="rect">
            <a:avLst/>
          </a:prstGeom>
        </p:spPr>
      </p:pic>
      <p:pic>
        <p:nvPicPr>
          <p:cNvPr id="34" name="SK-13-img-3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9375" y="4925318"/>
            <a:ext cx="5191125" cy="561975"/>
          </a:xfrm>
          <a:prstGeom prst="rect">
            <a:avLst/>
          </a:prstGeom>
        </p:spPr>
      </p:pic>
      <p:pic>
        <p:nvPicPr>
          <p:cNvPr id="35" name="SK-13-img-3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29375" y="5668268"/>
            <a:ext cx="119063" cy="99120"/>
          </a:xfrm>
          <a:prstGeom prst="rect">
            <a:avLst/>
          </a:prstGeom>
        </p:spPr>
      </p:pic>
      <p:pic>
        <p:nvPicPr>
          <p:cNvPr id="36" name="SK-13-img-3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29375" y="5931098"/>
            <a:ext cx="5191125" cy="561975"/>
          </a:xfrm>
          <a:prstGeom prst="rect">
            <a:avLst/>
          </a:prstGeom>
        </p:spPr>
      </p:pic>
      <p:sp>
        <p:nvSpPr>
          <p:cNvPr id="37" name="SK-13-text-36"/>
          <p:cNvSpPr/>
          <p:nvPr/>
        </p:nvSpPr>
        <p:spPr>
          <a:xfrm>
            <a:off x="476250" y="190500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38" name="SK-13-text-37"/>
          <p:cNvSpPr/>
          <p:nvPr/>
        </p:nvSpPr>
        <p:spPr>
          <a:xfrm>
            <a:off x="10757446" y="190500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39" name="SK-13-text-38"/>
          <p:cNvSpPr/>
          <p:nvPr/>
        </p:nvSpPr>
        <p:spPr>
          <a:xfrm>
            <a:off x="476250" y="371475"/>
            <a:ext cx="709649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Exam Pearls for AKT and SCA</a:t>
            </a:r>
            <a:endParaRPr lang="en-US" sz="1800" dirty="0"/>
          </a:p>
        </p:txBody>
      </p:sp>
      <p:sp>
        <p:nvSpPr>
          <p:cNvPr id="40" name="SK-13-text-39"/>
          <p:cNvSpPr/>
          <p:nvPr/>
        </p:nvSpPr>
        <p:spPr>
          <a:xfrm>
            <a:off x="3888284" y="46672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41" name="SK-13-text-40"/>
          <p:cNvSpPr/>
          <p:nvPr/>
        </p:nvSpPr>
        <p:spPr>
          <a:xfrm>
            <a:off x="914400" y="1247775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AKT: GENETICS &amp; RISKS</a:t>
            </a:r>
            <a:endParaRPr lang="en-US" sz="1350" dirty="0"/>
          </a:p>
        </p:txBody>
      </p:sp>
      <p:sp>
        <p:nvSpPr>
          <p:cNvPr id="42" name="SK-13-text-41"/>
          <p:cNvSpPr/>
          <p:nvPr/>
        </p:nvSpPr>
        <p:spPr>
          <a:xfrm>
            <a:off x="666750" y="1819275"/>
            <a:ext cx="23574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72% / 44%</a:t>
            </a:r>
            <a:endParaRPr lang="en-US" sz="1350" dirty="0"/>
          </a:p>
        </p:txBody>
      </p:sp>
      <p:sp>
        <p:nvSpPr>
          <p:cNvPr id="43" name="SK-13-text-42"/>
          <p:cNvSpPr/>
          <p:nvPr/>
        </p:nvSpPr>
        <p:spPr>
          <a:xfrm>
            <a:off x="1157436" y="2143125"/>
            <a:ext cx="1376065" cy="114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</a:rPr>
              <a:t>BRCA1: BREAST / OVARIAN</a:t>
            </a:r>
            <a:endParaRPr lang="en-US" sz="825" dirty="0"/>
          </a:p>
        </p:txBody>
      </p:sp>
      <p:sp>
        <p:nvSpPr>
          <p:cNvPr id="44" name="SK-13-text-43"/>
          <p:cNvSpPr/>
          <p:nvPr/>
        </p:nvSpPr>
        <p:spPr>
          <a:xfrm>
            <a:off x="3309938" y="1819275"/>
            <a:ext cx="23574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69% / 17%</a:t>
            </a:r>
            <a:endParaRPr lang="en-US" sz="1350" dirty="0"/>
          </a:p>
        </p:txBody>
      </p:sp>
      <p:sp>
        <p:nvSpPr>
          <p:cNvPr id="45" name="SK-13-text-44"/>
          <p:cNvSpPr/>
          <p:nvPr/>
        </p:nvSpPr>
        <p:spPr>
          <a:xfrm>
            <a:off x="3800624" y="2143125"/>
            <a:ext cx="1376065" cy="114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</a:rPr>
              <a:t>BRCA2: BREAST / OVARIAN</a:t>
            </a:r>
            <a:endParaRPr lang="en-US" sz="825" dirty="0"/>
          </a:p>
        </p:txBody>
      </p:sp>
      <p:sp>
        <p:nvSpPr>
          <p:cNvPr id="46" name="SK-13-text-45"/>
          <p:cNvSpPr/>
          <p:nvPr/>
        </p:nvSpPr>
        <p:spPr>
          <a:xfrm>
            <a:off x="785813" y="2543175"/>
            <a:ext cx="11406188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RAD51C/D:</a:t>
            </a:r>
            <a:r>
              <a:rPr lang="en-US" sz="1050" dirty="0">
                <a:solidFill>
                  <a:srgbClr val="2C3E50"/>
                </a:solidFill>
              </a:rPr>
              <a:t> New NICE NG241 focus; tested if high ovarian cancer risk in family.</a:t>
            </a:r>
            <a:endParaRPr lang="en-US" sz="1050" dirty="0"/>
          </a:p>
        </p:txBody>
      </p:sp>
      <p:sp>
        <p:nvSpPr>
          <p:cNvPr id="47" name="SK-13-text-46"/>
          <p:cNvSpPr/>
          <p:nvPr/>
        </p:nvSpPr>
        <p:spPr>
          <a:xfrm>
            <a:off x="785813" y="2844105"/>
            <a:ext cx="110413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D9534F"/>
                </a:solidFill>
              </a:rPr>
              <a:t>Screening:</a:t>
            </a:r>
            <a:r>
              <a:rPr lang="en-US" sz="1050" dirty="0">
                <a:solidFill>
                  <a:srgbClr val="2C3E50"/>
                </a:solidFill>
              </a:rPr>
              <a:t> CA125 and USS are </a:t>
            </a:r>
            <a:r>
              <a:rPr lang="en-US" sz="1050" b="1" dirty="0">
                <a:solidFill>
                  <a:srgbClr val="D9534F"/>
                </a:solidFill>
              </a:rPr>
              <a:t>NOT</a:t>
            </a:r>
            <a:r>
              <a:rPr lang="en-US" sz="1050" dirty="0">
                <a:solidFill>
                  <a:srgbClr val="2C3E50"/>
                </a:solidFill>
              </a:rPr>
              <a:t> recommended for any risk category.</a:t>
            </a:r>
            <a:endParaRPr lang="en-US" sz="1050" dirty="0"/>
          </a:p>
        </p:txBody>
      </p:sp>
      <p:sp>
        <p:nvSpPr>
          <p:cNvPr id="48" name="SK-13-text-47"/>
          <p:cNvSpPr/>
          <p:nvPr/>
        </p:nvSpPr>
        <p:spPr>
          <a:xfrm>
            <a:off x="914400" y="4167188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AKT: HORMONAL &amp; MEDS</a:t>
            </a:r>
            <a:endParaRPr lang="en-US" sz="1350" dirty="0"/>
          </a:p>
        </p:txBody>
      </p:sp>
      <p:sp>
        <p:nvSpPr>
          <p:cNvPr id="49" name="SK-13-text-48"/>
          <p:cNvSpPr/>
          <p:nvPr/>
        </p:nvSpPr>
        <p:spPr>
          <a:xfrm>
            <a:off x="785813" y="4643438"/>
            <a:ext cx="714756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UKMEC 1:</a:t>
            </a:r>
            <a:r>
              <a:rPr lang="en-US" sz="1050" dirty="0">
                <a:solidFill>
                  <a:srgbClr val="2C3E50"/>
                </a:solidFill>
              </a:rPr>
              <a:t> For women with family history only.</a:t>
            </a:r>
            <a:endParaRPr lang="en-US" sz="1050" dirty="0"/>
          </a:p>
        </p:txBody>
      </p:sp>
      <p:sp>
        <p:nvSpPr>
          <p:cNvPr id="50" name="SK-13-text-49"/>
          <p:cNvSpPr/>
          <p:nvPr/>
        </p:nvSpPr>
        <p:spPr>
          <a:xfrm>
            <a:off x="785813" y="4944368"/>
            <a:ext cx="83743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UKMEC 2:</a:t>
            </a:r>
            <a:r>
              <a:rPr lang="en-US" sz="1050" dirty="0">
                <a:solidFill>
                  <a:srgbClr val="2C3E50"/>
                </a:solidFill>
              </a:rPr>
              <a:t> Specifically for confirmed </a:t>
            </a:r>
            <a:r>
              <a:rPr lang="en-US" sz="1050" b="1" dirty="0">
                <a:solidFill>
                  <a:srgbClr val="008080"/>
                </a:solidFill>
              </a:rPr>
              <a:t>BRCA1</a:t>
            </a:r>
            <a:r>
              <a:rPr lang="en-US" sz="1050" dirty="0">
                <a:solidFill>
                  <a:srgbClr val="2C3E50"/>
                </a:solidFill>
              </a:rPr>
              <a:t> mutation.</a:t>
            </a:r>
            <a:endParaRPr lang="en-US" sz="1050" dirty="0"/>
          </a:p>
        </p:txBody>
      </p:sp>
      <p:sp>
        <p:nvSpPr>
          <p:cNvPr id="51" name="SK-13-text-50"/>
          <p:cNvSpPr/>
          <p:nvPr/>
        </p:nvSpPr>
        <p:spPr>
          <a:xfrm>
            <a:off x="785813" y="5245298"/>
            <a:ext cx="816102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Tamoxifen:</a:t>
            </a:r>
            <a:r>
              <a:rPr lang="en-US" sz="1050" dirty="0">
                <a:solidFill>
                  <a:srgbClr val="2C3E50"/>
                </a:solidFill>
              </a:rPr>
              <a:t> Chemoprevention for </a:t>
            </a:r>
            <a:r>
              <a:rPr lang="en-US" sz="1050" b="1" dirty="0">
                <a:solidFill>
                  <a:srgbClr val="008080"/>
                </a:solidFill>
              </a:rPr>
              <a:t>Premenopausal</a:t>
            </a:r>
            <a:r>
              <a:rPr lang="en-US" sz="1050" dirty="0">
                <a:solidFill>
                  <a:srgbClr val="2C3E50"/>
                </a:solidFill>
              </a:rPr>
              <a:t> women.</a:t>
            </a:r>
            <a:endParaRPr lang="en-US" sz="1050" dirty="0"/>
          </a:p>
        </p:txBody>
      </p:sp>
      <p:sp>
        <p:nvSpPr>
          <p:cNvPr id="52" name="SK-13-text-51"/>
          <p:cNvSpPr/>
          <p:nvPr/>
        </p:nvSpPr>
        <p:spPr>
          <a:xfrm>
            <a:off x="785813" y="5546229"/>
            <a:ext cx="848106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Raloxifene:</a:t>
            </a:r>
            <a:r>
              <a:rPr lang="en-US" sz="1050" dirty="0">
                <a:solidFill>
                  <a:srgbClr val="2C3E50"/>
                </a:solidFill>
              </a:rPr>
              <a:t> Chemoprevention for </a:t>
            </a:r>
            <a:r>
              <a:rPr lang="en-US" sz="1050" b="1" dirty="0">
                <a:solidFill>
                  <a:srgbClr val="008080"/>
                </a:solidFill>
              </a:rPr>
              <a:t>Postmenopausal</a:t>
            </a:r>
            <a:r>
              <a:rPr lang="en-US" sz="1050" dirty="0">
                <a:solidFill>
                  <a:srgbClr val="2C3E50"/>
                </a:solidFill>
              </a:rPr>
              <a:t> women.</a:t>
            </a:r>
            <a:endParaRPr lang="en-US" sz="1050" dirty="0"/>
          </a:p>
        </p:txBody>
      </p:sp>
      <p:sp>
        <p:nvSpPr>
          <p:cNvPr id="53" name="SK-13-text-52"/>
          <p:cNvSpPr/>
          <p:nvPr/>
        </p:nvSpPr>
        <p:spPr>
          <a:xfrm>
            <a:off x="6772275" y="1247775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SCA: CLINICAL CONSULTATION</a:t>
            </a:r>
            <a:endParaRPr lang="en-US" sz="1350" dirty="0"/>
          </a:p>
        </p:txBody>
      </p:sp>
      <p:sp>
        <p:nvSpPr>
          <p:cNvPr id="54" name="SK-13-text-53"/>
          <p:cNvSpPr/>
          <p:nvPr/>
        </p:nvSpPr>
        <p:spPr>
          <a:xfrm>
            <a:off x="6647855" y="1800225"/>
            <a:ext cx="20955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1</a:t>
            </a:r>
            <a:endParaRPr lang="en-US" sz="825" dirty="0"/>
          </a:p>
        </p:txBody>
      </p:sp>
      <p:sp>
        <p:nvSpPr>
          <p:cNvPr id="55" name="SK-13-text-54"/>
          <p:cNvSpPr/>
          <p:nvPr/>
        </p:nvSpPr>
        <p:spPr>
          <a:xfrm>
            <a:off x="6896100" y="1812131"/>
            <a:ext cx="5295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Check for red flag symptoms (</a:t>
            </a:r>
            <a:r>
              <a:rPr lang="en-US" sz="975" b="1" dirty="0">
                <a:solidFill>
                  <a:srgbClr val="D9534F"/>
                </a:solidFill>
              </a:rPr>
              <a:t>2WW first</a:t>
            </a:r>
            <a:r>
              <a:rPr lang="en-US" sz="975" dirty="0">
                <a:solidFill>
                  <a:srgbClr val="2C3E50"/>
                </a:solidFill>
              </a:rPr>
              <a:t>).</a:t>
            </a:r>
            <a:endParaRPr lang="en-US" sz="975" dirty="0"/>
          </a:p>
        </p:txBody>
      </p:sp>
      <p:sp>
        <p:nvSpPr>
          <p:cNvPr id="56" name="SK-13-text-55"/>
          <p:cNvSpPr/>
          <p:nvPr/>
        </p:nvSpPr>
        <p:spPr>
          <a:xfrm>
            <a:off x="6647855" y="2219325"/>
            <a:ext cx="20955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2</a:t>
            </a:r>
            <a:endParaRPr lang="en-US" sz="825" dirty="0"/>
          </a:p>
        </p:txBody>
      </p:sp>
      <p:sp>
        <p:nvSpPr>
          <p:cNvPr id="57" name="SK-13-text-56"/>
          <p:cNvSpPr/>
          <p:nvPr/>
        </p:nvSpPr>
        <p:spPr>
          <a:xfrm>
            <a:off x="6896100" y="2231231"/>
            <a:ext cx="5295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Full Family History (maternal &amp; paternal independently).</a:t>
            </a:r>
            <a:endParaRPr lang="en-US" sz="975" dirty="0"/>
          </a:p>
        </p:txBody>
      </p:sp>
      <p:sp>
        <p:nvSpPr>
          <p:cNvPr id="58" name="SK-13-text-57"/>
          <p:cNvSpPr/>
          <p:nvPr/>
        </p:nvSpPr>
        <p:spPr>
          <a:xfrm>
            <a:off x="6647855" y="2638425"/>
            <a:ext cx="20955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3</a:t>
            </a:r>
            <a:endParaRPr lang="en-US" sz="825" dirty="0"/>
          </a:p>
        </p:txBody>
      </p:sp>
      <p:sp>
        <p:nvSpPr>
          <p:cNvPr id="59" name="SK-13-text-58"/>
          <p:cNvSpPr/>
          <p:nvPr/>
        </p:nvSpPr>
        <p:spPr>
          <a:xfrm>
            <a:off x="6896100" y="2650331"/>
            <a:ext cx="5295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Classify risk level (Population / Moderate / High).</a:t>
            </a:r>
            <a:endParaRPr lang="en-US" sz="975" dirty="0"/>
          </a:p>
        </p:txBody>
      </p:sp>
      <p:sp>
        <p:nvSpPr>
          <p:cNvPr id="60" name="SK-13-text-59"/>
          <p:cNvSpPr/>
          <p:nvPr/>
        </p:nvSpPr>
        <p:spPr>
          <a:xfrm>
            <a:off x="6647855" y="3057525"/>
            <a:ext cx="20955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4</a:t>
            </a:r>
            <a:endParaRPr lang="en-US" sz="825" dirty="0"/>
          </a:p>
        </p:txBody>
      </p:sp>
      <p:sp>
        <p:nvSpPr>
          <p:cNvPr id="61" name="SK-13-text-60"/>
          <p:cNvSpPr/>
          <p:nvPr/>
        </p:nvSpPr>
        <p:spPr>
          <a:xfrm>
            <a:off x="6896100" y="3069431"/>
            <a:ext cx="5295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Reassure (if Pop. risk) or explain non-directive referral.</a:t>
            </a:r>
            <a:endParaRPr lang="en-US" sz="975" dirty="0"/>
          </a:p>
        </p:txBody>
      </p:sp>
      <p:sp>
        <p:nvSpPr>
          <p:cNvPr id="62" name="SK-13-text-61"/>
          <p:cNvSpPr/>
          <p:nvPr/>
        </p:nvSpPr>
        <p:spPr>
          <a:xfrm>
            <a:off x="6772275" y="4148137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C3E50"/>
                </a:solidFill>
              </a:rPr>
              <a:t>SCA: KEY COMMUNICATION</a:t>
            </a:r>
            <a:endParaRPr lang="en-US" sz="1350" dirty="0"/>
          </a:p>
        </p:txBody>
      </p:sp>
      <p:sp>
        <p:nvSpPr>
          <p:cNvPr id="63" name="SK-13-text-62"/>
          <p:cNvSpPr/>
          <p:nvPr/>
        </p:nvSpPr>
        <p:spPr>
          <a:xfrm>
            <a:off x="6643688" y="4624388"/>
            <a:ext cx="528066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Safety-netting (Population Risk):</a:t>
            </a:r>
            <a:endParaRPr lang="en-US" sz="1050" dirty="0"/>
          </a:p>
        </p:txBody>
      </p:sp>
      <p:sp>
        <p:nvSpPr>
          <p:cNvPr id="64" name="SK-13-text-63"/>
          <p:cNvSpPr/>
          <p:nvPr/>
        </p:nvSpPr>
        <p:spPr>
          <a:xfrm>
            <a:off x="6543675" y="4925318"/>
            <a:ext cx="4962525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2C3E50"/>
                </a:solidFill>
              </a:rPr>
              <a:t>"I recommend you return if there are any new diagnoses in the family, or if you notice any changes in your breasts."</a:t>
            </a:r>
            <a:endParaRPr lang="en-US" sz="975" dirty="0"/>
          </a:p>
        </p:txBody>
      </p:sp>
      <p:sp>
        <p:nvSpPr>
          <p:cNvPr id="65" name="SK-13-text-64"/>
          <p:cNvSpPr/>
          <p:nvPr/>
        </p:nvSpPr>
        <p:spPr>
          <a:xfrm>
            <a:off x="6643688" y="5630168"/>
            <a:ext cx="432054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Explaining Chemoprevention:</a:t>
            </a:r>
            <a:endParaRPr lang="en-US" sz="1050" dirty="0"/>
          </a:p>
        </p:txBody>
      </p:sp>
      <p:sp>
        <p:nvSpPr>
          <p:cNvPr id="66" name="SK-13-text-65"/>
          <p:cNvSpPr/>
          <p:nvPr/>
        </p:nvSpPr>
        <p:spPr>
          <a:xfrm>
            <a:off x="6543675" y="5931098"/>
            <a:ext cx="4962525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2C3E50"/>
                </a:solidFill>
              </a:rPr>
              <a:t>"The specialist team will determine if you benefit from risk-reducing tablets. This is not a GP-led decision."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00150"/>
            <a:ext cx="5572125" cy="254317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45121"/>
            <a:ext cx="238125" cy="19050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66900"/>
            <a:ext cx="95250" cy="9525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81250"/>
            <a:ext cx="95250" cy="9525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95600"/>
            <a:ext cx="95250" cy="9525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933825"/>
            <a:ext cx="5572125" cy="2543175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178796"/>
            <a:ext cx="238125" cy="19050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600575"/>
            <a:ext cx="95250" cy="84534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114925"/>
            <a:ext cx="95250" cy="9525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629275"/>
            <a:ext cx="95250" cy="9525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00150"/>
            <a:ext cx="5572125" cy="2543175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445121"/>
            <a:ext cx="238125" cy="190500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1866900"/>
            <a:ext cx="95250" cy="9525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2381250"/>
            <a:ext cx="95250" cy="95250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2895600"/>
            <a:ext cx="95250" cy="95250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3933825"/>
            <a:ext cx="5572125" cy="2543175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4178796"/>
            <a:ext cx="238125" cy="190500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4600575"/>
            <a:ext cx="95250" cy="95250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5114925"/>
            <a:ext cx="95250" cy="95250"/>
          </a:xfrm>
          <a:prstGeom prst="rect">
            <a:avLst/>
          </a:prstGeom>
        </p:spPr>
      </p:pic>
      <p:pic>
        <p:nvPicPr>
          <p:cNvPr id="24" name="SK-14-img-2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5629275"/>
            <a:ext cx="95250" cy="95250"/>
          </a:xfrm>
          <a:prstGeom prst="rect">
            <a:avLst/>
          </a:prstGeom>
        </p:spPr>
      </p:pic>
      <p:sp>
        <p:nvSpPr>
          <p:cNvPr id="25" name="SK-14-text-24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6" name="SK-14-text-25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7" name="SK-14-text-26"/>
          <p:cNvSpPr/>
          <p:nvPr/>
        </p:nvSpPr>
        <p:spPr>
          <a:xfrm>
            <a:off x="476250" y="428625"/>
            <a:ext cx="7637109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Red Flags and Common Pitfalls</a:t>
            </a:r>
            <a:endParaRPr lang="en-US" sz="1800" dirty="0"/>
          </a:p>
        </p:txBody>
      </p:sp>
      <p:sp>
        <p:nvSpPr>
          <p:cNvPr id="28" name="SK-14-text-27"/>
          <p:cNvSpPr/>
          <p:nvPr/>
        </p:nvSpPr>
        <p:spPr>
          <a:xfrm>
            <a:off x="4048571" y="523875"/>
            <a:ext cx="814342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Critical symptoms requiring 2-week wait referrals and common mistakes</a:t>
            </a:r>
            <a:endParaRPr lang="en-US" sz="1050" dirty="0"/>
          </a:p>
        </p:txBody>
      </p:sp>
      <p:sp>
        <p:nvSpPr>
          <p:cNvPr id="29" name="SK-14-text-28"/>
          <p:cNvSpPr/>
          <p:nvPr/>
        </p:nvSpPr>
        <p:spPr>
          <a:xfrm>
            <a:off x="923925" y="1404938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Urgent Referral Triggers</a:t>
            </a:r>
            <a:endParaRPr lang="en-US" sz="1350" dirty="0"/>
          </a:p>
        </p:txBody>
      </p:sp>
      <p:sp>
        <p:nvSpPr>
          <p:cNvPr id="30" name="SK-14-text-29"/>
          <p:cNvSpPr/>
          <p:nvPr/>
        </p:nvSpPr>
        <p:spPr>
          <a:xfrm>
            <a:off x="762000" y="18192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Any suspicious Breast/Ovarian symptoms: Refer via </a:t>
            </a:r>
            <a:r>
              <a:rPr lang="en-US" sz="1125" b="1" dirty="0">
                <a:solidFill>
                  <a:srgbClr val="D9534F"/>
                </a:solidFill>
              </a:rPr>
              <a:t>2-week wait</a:t>
            </a:r>
            <a:r>
              <a:rPr lang="en-US" sz="1125" dirty="0">
                <a:solidFill>
                  <a:srgbClr val="2C3E50"/>
                </a:solidFill>
              </a:rPr>
              <a:t> immediately regardless of family history.</a:t>
            </a:r>
            <a:endParaRPr lang="en-US" sz="1125" dirty="0"/>
          </a:p>
        </p:txBody>
      </p:sp>
      <p:sp>
        <p:nvSpPr>
          <p:cNvPr id="31" name="SK-14-text-30"/>
          <p:cNvSpPr/>
          <p:nvPr/>
        </p:nvSpPr>
        <p:spPr>
          <a:xfrm>
            <a:off x="762000" y="233362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Known hereditary mutation identified: Direct referral to Genetics if </a:t>
            </a:r>
            <a:r>
              <a:rPr lang="en-US" sz="1125" b="1" dirty="0">
                <a:solidFill>
                  <a:srgbClr val="D9534F"/>
                </a:solidFill>
              </a:rPr>
              <a:t>BRCA1/2, TP53, or PALB2</a:t>
            </a:r>
            <a:r>
              <a:rPr lang="en-US" sz="1125" dirty="0">
                <a:solidFill>
                  <a:srgbClr val="2C3E50"/>
                </a:solidFill>
              </a:rPr>
              <a:t> is confirmed in family.</a:t>
            </a:r>
            <a:endParaRPr lang="en-US" sz="1125" dirty="0"/>
          </a:p>
        </p:txBody>
      </p:sp>
      <p:sp>
        <p:nvSpPr>
          <p:cNvPr id="32" name="SK-14-text-31"/>
          <p:cNvSpPr/>
          <p:nvPr/>
        </p:nvSpPr>
        <p:spPr>
          <a:xfrm>
            <a:off x="762000" y="28479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Male breast cancer: One 1st-degree male relative diagnosed at any age requires </a:t>
            </a:r>
            <a:r>
              <a:rPr lang="en-US" sz="1125" b="1" dirty="0">
                <a:solidFill>
                  <a:srgbClr val="D9534F"/>
                </a:solidFill>
              </a:rPr>
              <a:t>Genetics referral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33" name="SK-14-text-32"/>
          <p:cNvSpPr/>
          <p:nvPr/>
        </p:nvSpPr>
        <p:spPr>
          <a:xfrm>
            <a:off x="923925" y="4138613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High-Risk Family History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762000" y="455295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Early onset: One 1st-degree relative diagnosed with breast cancer aged </a:t>
            </a:r>
            <a:r>
              <a:rPr lang="en-US" sz="1125" b="1" dirty="0">
                <a:solidFill>
                  <a:srgbClr val="D9534F"/>
                </a:solidFill>
              </a:rPr>
              <a:t>&lt;40 years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35" name="SK-14-text-34"/>
          <p:cNvSpPr/>
          <p:nvPr/>
        </p:nvSpPr>
        <p:spPr>
          <a:xfrm>
            <a:off x="762000" y="506730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Combined Cancer: One 1st/2nd-degree relative with ovarian cancer AND one with breast cancer (at least one 1st-degree).</a:t>
            </a:r>
            <a:endParaRPr lang="en-US" sz="1125" dirty="0"/>
          </a:p>
        </p:txBody>
      </p:sp>
      <p:sp>
        <p:nvSpPr>
          <p:cNvPr id="36" name="SK-14-text-35"/>
          <p:cNvSpPr/>
          <p:nvPr/>
        </p:nvSpPr>
        <p:spPr>
          <a:xfrm>
            <a:off x="762000" y="558165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Multiple relatives: Three or more 1st or 2nd-degree relatives diagnosed with breast cancer at any age.</a:t>
            </a:r>
            <a:endParaRPr lang="en-US" sz="1125" dirty="0"/>
          </a:p>
        </p:txBody>
      </p:sp>
      <p:sp>
        <p:nvSpPr>
          <p:cNvPr id="37" name="SK-14-text-36"/>
          <p:cNvSpPr/>
          <p:nvPr/>
        </p:nvSpPr>
        <p:spPr>
          <a:xfrm>
            <a:off x="6781800" y="1404938"/>
            <a:ext cx="5410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Misinterpretation of History</a:t>
            </a:r>
            <a:endParaRPr lang="en-US" sz="1350" dirty="0"/>
          </a:p>
        </p:txBody>
      </p:sp>
      <p:sp>
        <p:nvSpPr>
          <p:cNvPr id="38" name="SK-14-text-37"/>
          <p:cNvSpPr/>
          <p:nvPr/>
        </p:nvSpPr>
        <p:spPr>
          <a:xfrm>
            <a:off x="6619875" y="18192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Missing Paternal Side:</a:t>
            </a:r>
            <a:r>
              <a:rPr lang="en-US" sz="1125" dirty="0">
                <a:solidFill>
                  <a:srgbClr val="2C3E50"/>
                </a:solidFill>
              </a:rPr>
              <a:t> Assuming breast cancer genes only pass through women; BRCA variants are autosomal dominant.</a:t>
            </a:r>
            <a:endParaRPr lang="en-US" sz="1125" dirty="0"/>
          </a:p>
        </p:txBody>
      </p:sp>
      <p:sp>
        <p:nvSpPr>
          <p:cNvPr id="39" name="SK-14-text-38"/>
          <p:cNvSpPr/>
          <p:nvPr/>
        </p:nvSpPr>
        <p:spPr>
          <a:xfrm>
            <a:off x="6619875" y="233362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Irrelevant Cancers:</a:t>
            </a:r>
            <a:r>
              <a:rPr lang="en-US" sz="1125" dirty="0">
                <a:solidFill>
                  <a:srgbClr val="2C3E50"/>
                </a:solidFill>
              </a:rPr>
              <a:t> Including lung (smoking) or cervical (HPV) in a "hereditary pattern" assessment.</a:t>
            </a:r>
            <a:endParaRPr lang="en-US" sz="1125" dirty="0"/>
          </a:p>
        </p:txBody>
      </p:sp>
      <p:sp>
        <p:nvSpPr>
          <p:cNvPr id="40" name="SK-14-text-39"/>
          <p:cNvSpPr/>
          <p:nvPr/>
        </p:nvSpPr>
        <p:spPr>
          <a:xfrm>
            <a:off x="6619875" y="28479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Dismissing Ovarian:</a:t>
            </a:r>
            <a:r>
              <a:rPr lang="en-US" sz="1125" dirty="0">
                <a:solidFill>
                  <a:srgbClr val="2C3E50"/>
                </a:solidFill>
              </a:rPr>
              <a:t> Overlooking a single case of ovarian cancer, which significantly alters risk when combined with breast history.</a:t>
            </a:r>
            <a:endParaRPr lang="en-US" sz="1125" dirty="0"/>
          </a:p>
        </p:txBody>
      </p:sp>
      <p:sp>
        <p:nvSpPr>
          <p:cNvPr id="41" name="SK-14-text-40"/>
          <p:cNvSpPr/>
          <p:nvPr/>
        </p:nvSpPr>
        <p:spPr>
          <a:xfrm>
            <a:off x="6781800" y="4138613"/>
            <a:ext cx="5410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Management &amp; Screening Errors</a:t>
            </a:r>
            <a:endParaRPr lang="en-US" sz="1350" dirty="0"/>
          </a:p>
        </p:txBody>
      </p:sp>
      <p:sp>
        <p:nvSpPr>
          <p:cNvPr id="42" name="SK-14-text-41"/>
          <p:cNvSpPr/>
          <p:nvPr/>
        </p:nvSpPr>
        <p:spPr>
          <a:xfrm>
            <a:off x="6619875" y="455295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Inappropriate Screening:</a:t>
            </a:r>
            <a:r>
              <a:rPr lang="en-US" sz="1125" dirty="0">
                <a:solidFill>
                  <a:srgbClr val="2C3E50"/>
                </a:solidFill>
              </a:rPr>
              <a:t> Ordering CA125 or USS for ovarian screening; NICE/UKFOCSS confirms this does not reduce mortality.</a:t>
            </a:r>
            <a:endParaRPr lang="en-US" sz="1125" dirty="0"/>
          </a:p>
        </p:txBody>
      </p:sp>
      <p:sp>
        <p:nvSpPr>
          <p:cNvPr id="43" name="SK-14-text-42"/>
          <p:cNvSpPr/>
          <p:nvPr/>
        </p:nvSpPr>
        <p:spPr>
          <a:xfrm>
            <a:off x="6619875" y="506730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Independent Prescribing:</a:t>
            </a:r>
            <a:r>
              <a:rPr lang="en-US" sz="1125" dirty="0">
                <a:solidFill>
                  <a:srgbClr val="2C3E50"/>
                </a:solidFill>
              </a:rPr>
              <a:t> Starting Tamoxifen in GP; eligibility must be determined by Secondary Care/Specialist teams.</a:t>
            </a:r>
            <a:endParaRPr lang="en-US" sz="1125" dirty="0"/>
          </a:p>
        </p:txBody>
      </p:sp>
      <p:sp>
        <p:nvSpPr>
          <p:cNvPr id="44" name="SK-14-text-43"/>
          <p:cNvSpPr/>
          <p:nvPr/>
        </p:nvSpPr>
        <p:spPr>
          <a:xfrm>
            <a:off x="6619875" y="558165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8080"/>
                </a:solidFill>
              </a:rPr>
              <a:t>Dismissing Population Risk:</a:t>
            </a:r>
            <a:r>
              <a:rPr lang="en-US" sz="1125" dirty="0">
                <a:solidFill>
                  <a:srgbClr val="2C3E50"/>
                </a:solidFill>
              </a:rPr>
              <a:t> Failing to provide breast awareness and lifestyle advice to those not meeting referral criteria.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81915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00150"/>
            <a:ext cx="2967930" cy="115252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805" y="1200150"/>
            <a:ext cx="2967930" cy="1152525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495550"/>
            <a:ext cx="2967930" cy="115252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805" y="2495550"/>
            <a:ext cx="2967930" cy="1152525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838575"/>
            <a:ext cx="6078736" cy="2828925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067175"/>
            <a:ext cx="190500" cy="152400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371975"/>
            <a:ext cx="154781" cy="12576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652963"/>
            <a:ext cx="154781" cy="12576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933950"/>
            <a:ext cx="154781" cy="125760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5214938"/>
            <a:ext cx="154781" cy="125760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45486" y="1200150"/>
            <a:ext cx="5065514" cy="5467350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5986" y="1428750"/>
            <a:ext cx="190500" cy="152400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35986" y="1733550"/>
            <a:ext cx="4684514" cy="723900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35986" y="2600325"/>
            <a:ext cx="4684514" cy="552450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35986" y="3295650"/>
            <a:ext cx="4684514" cy="552450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35986" y="3990975"/>
            <a:ext cx="4684514" cy="375196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35986" y="4461421"/>
            <a:ext cx="4684514" cy="361950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31236" y="4585246"/>
            <a:ext cx="142875" cy="114300"/>
          </a:xfrm>
          <a:prstGeom prst="rect">
            <a:avLst/>
          </a:prstGeom>
        </p:spPr>
      </p:pic>
      <p:sp>
        <p:nvSpPr>
          <p:cNvPr id="23" name="SK-15-text-22"/>
          <p:cNvSpPr/>
          <p:nvPr/>
        </p:nvSpPr>
        <p:spPr>
          <a:xfrm>
            <a:off x="476250" y="238125"/>
            <a:ext cx="46863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90" dirty="0">
                <a:solidFill>
                  <a:srgbClr val="008080"/>
                </a:solidFill>
              </a:rPr>
              <a:t>BRADFORD VTS | FAMILIAL CANCER MANAGEMENT</a:t>
            </a:r>
            <a:endParaRPr lang="en-US" sz="750" dirty="0"/>
          </a:p>
        </p:txBody>
      </p:sp>
      <p:sp>
        <p:nvSpPr>
          <p:cNvPr id="24" name="SK-15-text-23"/>
          <p:cNvSpPr/>
          <p:nvPr/>
        </p:nvSpPr>
        <p:spPr>
          <a:xfrm>
            <a:off x="10757446" y="238125"/>
            <a:ext cx="143455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dirty="0">
                <a:solidFill>
                  <a:srgbClr val="7F8C8D"/>
                </a:solidFill>
              </a:rPr>
              <a:t>www.bradfordvts.co.uk</a:t>
            </a:r>
            <a:endParaRPr lang="en-US" sz="750" dirty="0"/>
          </a:p>
        </p:txBody>
      </p:sp>
      <p:sp>
        <p:nvSpPr>
          <p:cNvPr id="25" name="SK-15-text-24"/>
          <p:cNvSpPr/>
          <p:nvPr/>
        </p:nvSpPr>
        <p:spPr>
          <a:xfrm>
            <a:off x="476250" y="428625"/>
            <a:ext cx="707773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C3E50"/>
                </a:solidFill>
              </a:rPr>
              <a:t>Quick Recall and Guidelines</a:t>
            </a:r>
            <a:endParaRPr lang="en-US" sz="1800" dirty="0"/>
          </a:p>
        </p:txBody>
      </p:sp>
      <p:sp>
        <p:nvSpPr>
          <p:cNvPr id="26" name="SK-15-text-25"/>
          <p:cNvSpPr/>
          <p:nvPr/>
        </p:nvSpPr>
        <p:spPr>
          <a:xfrm>
            <a:off x="3693616" y="52387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008080"/>
                </a:solidFill>
              </a:rPr>
              <a:t>Clinical Guidance &amp; NICE Updates</a:t>
            </a:r>
            <a:endParaRPr lang="en-US" sz="1050" dirty="0"/>
          </a:p>
        </p:txBody>
      </p:sp>
      <p:sp>
        <p:nvSpPr>
          <p:cNvPr id="27" name="SK-15-text-26"/>
          <p:cNvSpPr/>
          <p:nvPr/>
        </p:nvSpPr>
        <p:spPr>
          <a:xfrm>
            <a:off x="523875" y="1441252"/>
            <a:ext cx="268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1 in 7</a:t>
            </a:r>
            <a:endParaRPr lang="en-US" sz="1500" dirty="0"/>
          </a:p>
        </p:txBody>
      </p:sp>
      <p:sp>
        <p:nvSpPr>
          <p:cNvPr id="28" name="SK-15-text-27"/>
          <p:cNvSpPr/>
          <p:nvPr/>
        </p:nvSpPr>
        <p:spPr>
          <a:xfrm>
            <a:off x="523875" y="1765102"/>
            <a:ext cx="268218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</a:rPr>
              <a:t>Lifetime breast cancer risk (General Female Population)</a:t>
            </a:r>
            <a:endParaRPr lang="en-US" sz="975" dirty="0"/>
          </a:p>
        </p:txBody>
      </p:sp>
      <p:sp>
        <p:nvSpPr>
          <p:cNvPr id="29" name="SK-15-text-28"/>
          <p:cNvSpPr/>
          <p:nvPr/>
        </p:nvSpPr>
        <p:spPr>
          <a:xfrm>
            <a:off x="3634680" y="1527870"/>
            <a:ext cx="268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1 in 20</a:t>
            </a:r>
            <a:endParaRPr lang="en-US" sz="1500" dirty="0"/>
          </a:p>
        </p:txBody>
      </p:sp>
      <p:sp>
        <p:nvSpPr>
          <p:cNvPr id="30" name="SK-15-text-29"/>
          <p:cNvSpPr/>
          <p:nvPr/>
        </p:nvSpPr>
        <p:spPr>
          <a:xfrm>
            <a:off x="3634680" y="1851720"/>
            <a:ext cx="5646420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</a:rPr>
              <a:t>Cancers linked to hereditary syndromes</a:t>
            </a:r>
            <a:endParaRPr lang="en-US" sz="975" dirty="0"/>
          </a:p>
        </p:txBody>
      </p:sp>
      <p:sp>
        <p:nvSpPr>
          <p:cNvPr id="31" name="SK-15-text-30"/>
          <p:cNvSpPr/>
          <p:nvPr/>
        </p:nvSpPr>
        <p:spPr>
          <a:xfrm>
            <a:off x="523875" y="2823270"/>
            <a:ext cx="268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72% / 44%</a:t>
            </a:r>
            <a:endParaRPr lang="en-US" sz="1500" dirty="0"/>
          </a:p>
        </p:txBody>
      </p:sp>
      <p:sp>
        <p:nvSpPr>
          <p:cNvPr id="32" name="SK-15-text-31"/>
          <p:cNvSpPr/>
          <p:nvPr/>
        </p:nvSpPr>
        <p:spPr>
          <a:xfrm>
            <a:off x="523875" y="3147120"/>
            <a:ext cx="5596890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</a:rPr>
              <a:t>BRCA1 lifetime risk: Breast / Ovarian</a:t>
            </a:r>
            <a:endParaRPr lang="en-US" sz="975" dirty="0"/>
          </a:p>
        </p:txBody>
      </p:sp>
      <p:sp>
        <p:nvSpPr>
          <p:cNvPr id="33" name="SK-15-text-32"/>
          <p:cNvSpPr/>
          <p:nvPr/>
        </p:nvSpPr>
        <p:spPr>
          <a:xfrm>
            <a:off x="3634680" y="2823270"/>
            <a:ext cx="268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69% / 17%</a:t>
            </a:r>
            <a:endParaRPr lang="en-US" sz="1500" dirty="0"/>
          </a:p>
        </p:txBody>
      </p:sp>
      <p:sp>
        <p:nvSpPr>
          <p:cNvPr id="34" name="SK-15-text-33"/>
          <p:cNvSpPr/>
          <p:nvPr/>
        </p:nvSpPr>
        <p:spPr>
          <a:xfrm>
            <a:off x="3634680" y="3147120"/>
            <a:ext cx="5596890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</a:rPr>
              <a:t>BRCA2 lifetime risk: Breast / Ovarian</a:t>
            </a:r>
            <a:endParaRPr lang="en-US" sz="975" dirty="0"/>
          </a:p>
        </p:txBody>
      </p:sp>
      <p:sp>
        <p:nvSpPr>
          <p:cNvPr id="35" name="SK-15-text-34"/>
          <p:cNvSpPr/>
          <p:nvPr/>
        </p:nvSpPr>
        <p:spPr>
          <a:xfrm>
            <a:off x="857250" y="4029075"/>
            <a:ext cx="569773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Key Referral Triggers</a:t>
            </a:r>
            <a:endParaRPr lang="en-US" sz="1200" dirty="0"/>
          </a:p>
        </p:txBody>
      </p:sp>
      <p:sp>
        <p:nvSpPr>
          <p:cNvPr id="36" name="SK-15-text-35"/>
          <p:cNvSpPr/>
          <p:nvPr/>
        </p:nvSpPr>
        <p:spPr>
          <a:xfrm>
            <a:off x="802481" y="4371975"/>
            <a:ext cx="96583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One 1st-degree relative diagnosed with breast cancer &lt;40 years.</a:t>
            </a:r>
            <a:endParaRPr lang="en-US" sz="975" dirty="0"/>
          </a:p>
        </p:txBody>
      </p:sp>
      <p:sp>
        <p:nvSpPr>
          <p:cNvPr id="37" name="SK-15-text-36"/>
          <p:cNvSpPr/>
          <p:nvPr/>
        </p:nvSpPr>
        <p:spPr>
          <a:xfrm>
            <a:off x="802481" y="4652963"/>
            <a:ext cx="886587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Male breast cancer in any 1st-degree relative (at any age).</a:t>
            </a:r>
            <a:endParaRPr lang="en-US" sz="975" dirty="0"/>
          </a:p>
        </p:txBody>
      </p:sp>
      <p:sp>
        <p:nvSpPr>
          <p:cNvPr id="38" name="SK-15-text-37"/>
          <p:cNvSpPr/>
          <p:nvPr/>
        </p:nvSpPr>
        <p:spPr>
          <a:xfrm>
            <a:off x="802481" y="4933950"/>
            <a:ext cx="103022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One 1st/2nd-degree relative with Ovarian AND one with Breast cancer.</a:t>
            </a:r>
            <a:endParaRPr lang="en-US" sz="975" dirty="0"/>
          </a:p>
        </p:txBody>
      </p:sp>
      <p:sp>
        <p:nvSpPr>
          <p:cNvPr id="39" name="SK-15-text-38"/>
          <p:cNvSpPr/>
          <p:nvPr/>
        </p:nvSpPr>
        <p:spPr>
          <a:xfrm>
            <a:off x="802481" y="5214938"/>
            <a:ext cx="96583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Known gene mutation identified in the family (BRCA/PALB2/TP53).</a:t>
            </a:r>
            <a:endParaRPr lang="en-US" sz="975" dirty="0"/>
          </a:p>
        </p:txBody>
      </p:sp>
      <p:sp>
        <p:nvSpPr>
          <p:cNvPr id="40" name="SK-15-text-39"/>
          <p:cNvSpPr/>
          <p:nvPr/>
        </p:nvSpPr>
        <p:spPr>
          <a:xfrm>
            <a:off x="7221736" y="1390650"/>
            <a:ext cx="4937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Clinical Currency Statement</a:t>
            </a:r>
            <a:endParaRPr lang="en-US" sz="1200" dirty="0"/>
          </a:p>
        </p:txBody>
      </p:sp>
      <p:sp>
        <p:nvSpPr>
          <p:cNvPr id="41" name="SK-15-text-40"/>
          <p:cNvSpPr/>
          <p:nvPr/>
        </p:nvSpPr>
        <p:spPr>
          <a:xfrm>
            <a:off x="6935986" y="1733550"/>
            <a:ext cx="525601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NICE CG164: Familial Breast Cancer</a:t>
            </a:r>
            <a:endParaRPr lang="en-US" sz="1050" dirty="0"/>
          </a:p>
        </p:txBody>
      </p:sp>
      <p:sp>
        <p:nvSpPr>
          <p:cNvPr id="42" name="SK-15-text-41"/>
          <p:cNvSpPr/>
          <p:nvPr/>
        </p:nvSpPr>
        <p:spPr>
          <a:xfrm>
            <a:off x="6935986" y="1971675"/>
            <a:ext cx="4684514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2C3E50"/>
                </a:solidFill>
              </a:rPr>
              <a:t>Reviewed </a:t>
            </a:r>
            <a:r>
              <a:rPr lang="en-US" sz="900" b="1" dirty="0">
                <a:solidFill>
                  <a:srgbClr val="2C3E50"/>
                </a:solidFill>
              </a:rPr>
              <a:t>July 2024</a:t>
            </a:r>
            <a:r>
              <a:rPr lang="en-US" sz="900" dirty="0">
                <a:solidFill>
                  <a:srgbClr val="2C3E50"/>
                </a:solidFill>
              </a:rPr>
              <a:t>. Current recommendations remain in force while update is in progress (2025).</a:t>
            </a:r>
            <a:endParaRPr lang="en-US" sz="900" dirty="0"/>
          </a:p>
        </p:txBody>
      </p:sp>
      <p:sp>
        <p:nvSpPr>
          <p:cNvPr id="43" name="SK-15-text-42"/>
          <p:cNvSpPr/>
          <p:nvPr/>
        </p:nvSpPr>
        <p:spPr>
          <a:xfrm>
            <a:off x="6935986" y="2600325"/>
            <a:ext cx="525601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NICE NG241: Familial Ovarian Cancer</a:t>
            </a:r>
            <a:endParaRPr lang="en-US" sz="1050" dirty="0"/>
          </a:p>
        </p:txBody>
      </p:sp>
      <p:sp>
        <p:nvSpPr>
          <p:cNvPr id="44" name="SK-15-text-43"/>
          <p:cNvSpPr/>
          <p:nvPr/>
        </p:nvSpPr>
        <p:spPr>
          <a:xfrm>
            <a:off x="6935986" y="2838450"/>
            <a:ext cx="525601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2C3E50"/>
                </a:solidFill>
              </a:rPr>
              <a:t>Published </a:t>
            </a:r>
            <a:r>
              <a:rPr lang="en-US" sz="900" b="1" dirty="0">
                <a:solidFill>
                  <a:srgbClr val="2C3E50"/>
                </a:solidFill>
              </a:rPr>
              <a:t>March 2024</a:t>
            </a:r>
            <a:r>
              <a:rPr lang="en-US" sz="900" dirty="0">
                <a:solidFill>
                  <a:srgbClr val="2C3E50"/>
                </a:solidFill>
              </a:rPr>
              <a:t>. First dedicated guideline. Includes </a:t>
            </a:r>
            <a:r>
              <a:rPr lang="en-US" sz="900" b="1" dirty="0">
                <a:solidFill>
                  <a:srgbClr val="2C3E50"/>
                </a:solidFill>
              </a:rPr>
              <a:t>RAD51C/D</a:t>
            </a:r>
            <a:r>
              <a:rPr lang="en-US" sz="900" dirty="0">
                <a:solidFill>
                  <a:srgbClr val="2C3E50"/>
                </a:solidFill>
              </a:rPr>
              <a:t> testing.</a:t>
            </a:r>
            <a:endParaRPr lang="en-US" sz="900" dirty="0"/>
          </a:p>
        </p:txBody>
      </p:sp>
      <p:sp>
        <p:nvSpPr>
          <p:cNvPr id="45" name="SK-15-text-44"/>
          <p:cNvSpPr/>
          <p:nvPr/>
        </p:nvSpPr>
        <p:spPr>
          <a:xfrm>
            <a:off x="6935986" y="3295650"/>
            <a:ext cx="468451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</a:rPr>
              <a:t>NICE NG12: Suspected Cancer</a:t>
            </a:r>
            <a:endParaRPr lang="en-US" sz="1050" dirty="0"/>
          </a:p>
        </p:txBody>
      </p:sp>
      <p:sp>
        <p:nvSpPr>
          <p:cNvPr id="46" name="SK-15-text-45"/>
          <p:cNvSpPr/>
          <p:nvPr/>
        </p:nvSpPr>
        <p:spPr>
          <a:xfrm>
            <a:off x="6935986" y="3533775"/>
            <a:ext cx="525601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2C3E50"/>
                </a:solidFill>
              </a:rPr>
              <a:t>Updated </a:t>
            </a:r>
            <a:r>
              <a:rPr lang="en-US" sz="900" b="1" dirty="0">
                <a:solidFill>
                  <a:srgbClr val="2C3E50"/>
                </a:solidFill>
              </a:rPr>
              <a:t>2023</a:t>
            </a:r>
            <a:r>
              <a:rPr lang="en-US" sz="900" dirty="0">
                <a:solidFill>
                  <a:srgbClr val="2C3E50"/>
                </a:solidFill>
              </a:rPr>
              <a:t>. Covers 2-week wait referral criteria for symptomatic patients.</a:t>
            </a:r>
            <a:endParaRPr lang="en-US" sz="900" dirty="0"/>
          </a:p>
        </p:txBody>
      </p:sp>
      <p:sp>
        <p:nvSpPr>
          <p:cNvPr id="47" name="SK-15-text-46"/>
          <p:cNvSpPr/>
          <p:nvPr/>
        </p:nvSpPr>
        <p:spPr>
          <a:xfrm>
            <a:off x="7078861" y="4105275"/>
            <a:ext cx="5113139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b="1" i="1" dirty="0">
                <a:solidFill>
                  <a:srgbClr val="7F8C8D"/>
                </a:solidFill>
              </a:rPr>
              <a:t>BNF Compliance:</a:t>
            </a:r>
            <a:r>
              <a:rPr lang="en-US" sz="825" i="1" dirty="0">
                <a:solidFill>
                  <a:srgbClr val="7F8C8D"/>
                </a:solidFill>
              </a:rPr>
              <a:t> Chemoprevention (Tamoxifen/Raloxifene) verified against current edition.</a:t>
            </a:r>
            <a:endParaRPr lang="en-US" sz="825" dirty="0"/>
          </a:p>
        </p:txBody>
      </p:sp>
      <p:sp>
        <p:nvSpPr>
          <p:cNvPr id="48" name="SK-15-text-47"/>
          <p:cNvSpPr/>
          <p:nvPr/>
        </p:nvSpPr>
        <p:spPr>
          <a:xfrm>
            <a:off x="7250311" y="4556671"/>
            <a:ext cx="494168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Symptomatic patients: Refer 2WW regardless of FH.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2975</Words>
  <Application>Microsoft Office PowerPoint</Application>
  <PresentationFormat>Widescreen</PresentationFormat>
  <Paragraphs>321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Montserrat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2026-05-08T20:30:58Z</dcterms:created>
  <dcterms:modified xsi:type="dcterms:W3CDTF">2026-05-15T19:34:50Z</dcterms:modified>
</cp:coreProperties>
</file>