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266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radfordvts.co.uk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6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1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6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1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6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1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6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image" Target="../media/image1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4" Type="http://schemas.openxmlformats.org/officeDocument/2006/relationships/image" Target="../media/image6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3" Type="http://schemas.openxmlformats.org/officeDocument/2006/relationships/image" Target="../media/image1.png"/><Relationship Id="rId21" Type="http://schemas.openxmlformats.org/officeDocument/2006/relationships/image" Target="../media/image115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24" Type="http://schemas.openxmlformats.org/officeDocument/2006/relationships/image" Target="../media/image118.png"/><Relationship Id="rId5" Type="http://schemas.openxmlformats.org/officeDocument/2006/relationships/image" Target="../media/image99.png"/><Relationship Id="rId15" Type="http://schemas.openxmlformats.org/officeDocument/2006/relationships/image" Target="../media/image109.png"/><Relationship Id="rId23" Type="http://schemas.openxmlformats.org/officeDocument/2006/relationships/image" Target="../media/image117.png"/><Relationship Id="rId10" Type="http://schemas.openxmlformats.org/officeDocument/2006/relationships/image" Target="../media/image104.png"/><Relationship Id="rId19" Type="http://schemas.openxmlformats.org/officeDocument/2006/relationships/image" Target="../media/image113.png"/><Relationship Id="rId4" Type="http://schemas.openxmlformats.org/officeDocument/2006/relationships/image" Target="../media/image6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Relationship Id="rId22" Type="http://schemas.openxmlformats.org/officeDocument/2006/relationships/image" Target="../media/image1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32.png"/><Relationship Id="rId26" Type="http://schemas.openxmlformats.org/officeDocument/2006/relationships/image" Target="../media/image140.png"/><Relationship Id="rId3" Type="http://schemas.openxmlformats.org/officeDocument/2006/relationships/image" Target="../media/image1.png"/><Relationship Id="rId21" Type="http://schemas.openxmlformats.org/officeDocument/2006/relationships/image" Target="../media/image135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5" Type="http://schemas.openxmlformats.org/officeDocument/2006/relationships/image" Target="../media/image139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30.png"/><Relationship Id="rId20" Type="http://schemas.openxmlformats.org/officeDocument/2006/relationships/image" Target="../media/image1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24" Type="http://schemas.openxmlformats.org/officeDocument/2006/relationships/image" Target="../media/image138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23" Type="http://schemas.openxmlformats.org/officeDocument/2006/relationships/image" Target="../media/image137.png"/><Relationship Id="rId10" Type="http://schemas.openxmlformats.org/officeDocument/2006/relationships/image" Target="../media/image124.png"/><Relationship Id="rId19" Type="http://schemas.openxmlformats.org/officeDocument/2006/relationships/image" Target="../media/image133.png"/><Relationship Id="rId4" Type="http://schemas.openxmlformats.org/officeDocument/2006/relationships/image" Target="../media/image6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Relationship Id="rId22" Type="http://schemas.openxmlformats.org/officeDocument/2006/relationships/image" Target="../media/image1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png"/><Relationship Id="rId3" Type="http://schemas.openxmlformats.org/officeDocument/2006/relationships/image" Target="../media/image1.png"/><Relationship Id="rId7" Type="http://schemas.openxmlformats.org/officeDocument/2006/relationships/image" Target="../media/image143.png"/><Relationship Id="rId12" Type="http://schemas.openxmlformats.org/officeDocument/2006/relationships/image" Target="../media/image1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png"/><Relationship Id="rId11" Type="http://schemas.openxmlformats.org/officeDocument/2006/relationships/image" Target="../media/image147.png"/><Relationship Id="rId5" Type="http://schemas.openxmlformats.org/officeDocument/2006/relationships/image" Target="../media/image141.png"/><Relationship Id="rId15" Type="http://schemas.openxmlformats.org/officeDocument/2006/relationships/image" Target="../media/image151.png"/><Relationship Id="rId10" Type="http://schemas.openxmlformats.org/officeDocument/2006/relationships/image" Target="../media/image146.png"/><Relationship Id="rId4" Type="http://schemas.openxmlformats.org/officeDocument/2006/relationships/image" Target="../media/image6.png"/><Relationship Id="rId9" Type="http://schemas.openxmlformats.org/officeDocument/2006/relationships/image" Target="../media/image145.png"/><Relationship Id="rId14" Type="http://schemas.openxmlformats.org/officeDocument/2006/relationships/image" Target="../media/image150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9.png"/><Relationship Id="rId18" Type="http://schemas.openxmlformats.org/officeDocument/2006/relationships/image" Target="../media/image164.png"/><Relationship Id="rId26" Type="http://schemas.openxmlformats.org/officeDocument/2006/relationships/image" Target="../media/image171.png"/><Relationship Id="rId3" Type="http://schemas.openxmlformats.org/officeDocument/2006/relationships/image" Target="../media/image1.png"/><Relationship Id="rId21" Type="http://schemas.openxmlformats.org/officeDocument/2006/relationships/image" Target="../media/image40.png"/><Relationship Id="rId7" Type="http://schemas.openxmlformats.org/officeDocument/2006/relationships/image" Target="../media/image154.png"/><Relationship Id="rId12" Type="http://schemas.openxmlformats.org/officeDocument/2006/relationships/image" Target="../media/image158.png"/><Relationship Id="rId17" Type="http://schemas.openxmlformats.org/officeDocument/2006/relationships/image" Target="../media/image163.png"/><Relationship Id="rId25" Type="http://schemas.openxmlformats.org/officeDocument/2006/relationships/image" Target="../media/image170.png"/><Relationship Id="rId33" Type="http://schemas.openxmlformats.org/officeDocument/2006/relationships/image" Target="../media/image17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62.png"/><Relationship Id="rId20" Type="http://schemas.openxmlformats.org/officeDocument/2006/relationships/image" Target="../media/image166.png"/><Relationship Id="rId29" Type="http://schemas.openxmlformats.org/officeDocument/2006/relationships/image" Target="../media/image1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png"/><Relationship Id="rId11" Type="http://schemas.openxmlformats.org/officeDocument/2006/relationships/image" Target="../media/image157.png"/><Relationship Id="rId24" Type="http://schemas.openxmlformats.org/officeDocument/2006/relationships/image" Target="../media/image169.png"/><Relationship Id="rId32" Type="http://schemas.openxmlformats.org/officeDocument/2006/relationships/image" Target="../media/image177.png"/><Relationship Id="rId5" Type="http://schemas.openxmlformats.org/officeDocument/2006/relationships/image" Target="../media/image152.png"/><Relationship Id="rId15" Type="http://schemas.openxmlformats.org/officeDocument/2006/relationships/image" Target="../media/image161.png"/><Relationship Id="rId23" Type="http://schemas.openxmlformats.org/officeDocument/2006/relationships/image" Target="../media/image168.png"/><Relationship Id="rId28" Type="http://schemas.openxmlformats.org/officeDocument/2006/relationships/image" Target="../media/image173.png"/><Relationship Id="rId10" Type="http://schemas.openxmlformats.org/officeDocument/2006/relationships/image" Target="../media/image156.png"/><Relationship Id="rId19" Type="http://schemas.openxmlformats.org/officeDocument/2006/relationships/image" Target="../media/image165.png"/><Relationship Id="rId31" Type="http://schemas.openxmlformats.org/officeDocument/2006/relationships/image" Target="../media/image176.png"/><Relationship Id="rId4" Type="http://schemas.openxmlformats.org/officeDocument/2006/relationships/image" Target="../media/image6.png"/><Relationship Id="rId9" Type="http://schemas.openxmlformats.org/officeDocument/2006/relationships/image" Target="../media/image122.png"/><Relationship Id="rId14" Type="http://schemas.openxmlformats.org/officeDocument/2006/relationships/image" Target="../media/image160.png"/><Relationship Id="rId22" Type="http://schemas.openxmlformats.org/officeDocument/2006/relationships/image" Target="../media/image167.png"/><Relationship Id="rId27" Type="http://schemas.openxmlformats.org/officeDocument/2006/relationships/image" Target="../media/image172.png"/><Relationship Id="rId30" Type="http://schemas.openxmlformats.org/officeDocument/2006/relationships/image" Target="../media/image175.png"/><Relationship Id="rId8" Type="http://schemas.openxmlformats.org/officeDocument/2006/relationships/image" Target="../media/image1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13" Type="http://schemas.openxmlformats.org/officeDocument/2006/relationships/image" Target="../media/image187.png"/><Relationship Id="rId18" Type="http://schemas.openxmlformats.org/officeDocument/2006/relationships/image" Target="../media/image192.png"/><Relationship Id="rId3" Type="http://schemas.openxmlformats.org/officeDocument/2006/relationships/image" Target="../media/image1.png"/><Relationship Id="rId7" Type="http://schemas.openxmlformats.org/officeDocument/2006/relationships/image" Target="../media/image181.png"/><Relationship Id="rId12" Type="http://schemas.openxmlformats.org/officeDocument/2006/relationships/image" Target="../media/image186.png"/><Relationship Id="rId17" Type="http://schemas.openxmlformats.org/officeDocument/2006/relationships/image" Target="../media/image191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png"/><Relationship Id="rId11" Type="http://schemas.openxmlformats.org/officeDocument/2006/relationships/image" Target="../media/image185.png"/><Relationship Id="rId5" Type="http://schemas.openxmlformats.org/officeDocument/2006/relationships/image" Target="../media/image179.png"/><Relationship Id="rId15" Type="http://schemas.openxmlformats.org/officeDocument/2006/relationships/image" Target="../media/image189.png"/><Relationship Id="rId10" Type="http://schemas.openxmlformats.org/officeDocument/2006/relationships/image" Target="../media/image184.png"/><Relationship Id="rId4" Type="http://schemas.openxmlformats.org/officeDocument/2006/relationships/image" Target="../media/image6.png"/><Relationship Id="rId9" Type="http://schemas.openxmlformats.org/officeDocument/2006/relationships/image" Target="../media/image183.png"/><Relationship Id="rId14" Type="http://schemas.openxmlformats.org/officeDocument/2006/relationships/image" Target="../media/image18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13" Type="http://schemas.openxmlformats.org/officeDocument/2006/relationships/image" Target="../media/image200.png"/><Relationship Id="rId18" Type="http://schemas.openxmlformats.org/officeDocument/2006/relationships/image" Target="../media/image203.png"/><Relationship Id="rId3" Type="http://schemas.openxmlformats.org/officeDocument/2006/relationships/image" Target="../media/image1.png"/><Relationship Id="rId7" Type="http://schemas.openxmlformats.org/officeDocument/2006/relationships/image" Target="../media/image195.png"/><Relationship Id="rId12" Type="http://schemas.openxmlformats.org/officeDocument/2006/relationships/image" Target="../media/image199.png"/><Relationship Id="rId17" Type="http://schemas.openxmlformats.org/officeDocument/2006/relationships/image" Target="../media/image12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43.png"/><Relationship Id="rId20" Type="http://schemas.openxmlformats.org/officeDocument/2006/relationships/image" Target="../media/image20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4.png"/><Relationship Id="rId11" Type="http://schemas.openxmlformats.org/officeDocument/2006/relationships/image" Target="../media/image130.png"/><Relationship Id="rId5" Type="http://schemas.openxmlformats.org/officeDocument/2006/relationships/image" Target="../media/image193.png"/><Relationship Id="rId15" Type="http://schemas.openxmlformats.org/officeDocument/2006/relationships/image" Target="../media/image202.png"/><Relationship Id="rId10" Type="http://schemas.openxmlformats.org/officeDocument/2006/relationships/image" Target="../media/image198.png"/><Relationship Id="rId19" Type="http://schemas.openxmlformats.org/officeDocument/2006/relationships/image" Target="../media/image204.png"/><Relationship Id="rId4" Type="http://schemas.openxmlformats.org/officeDocument/2006/relationships/image" Target="../media/image6.png"/><Relationship Id="rId9" Type="http://schemas.openxmlformats.org/officeDocument/2006/relationships/image" Target="../media/image197.png"/><Relationship Id="rId14" Type="http://schemas.openxmlformats.org/officeDocument/2006/relationships/image" Target="../media/image20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13" Type="http://schemas.openxmlformats.org/officeDocument/2006/relationships/image" Target="../media/image214.png"/><Relationship Id="rId18" Type="http://schemas.openxmlformats.org/officeDocument/2006/relationships/image" Target="../media/image219.png"/><Relationship Id="rId3" Type="http://schemas.openxmlformats.org/officeDocument/2006/relationships/image" Target="../media/image1.png"/><Relationship Id="rId21" Type="http://schemas.openxmlformats.org/officeDocument/2006/relationships/image" Target="../media/image222.png"/><Relationship Id="rId7" Type="http://schemas.openxmlformats.org/officeDocument/2006/relationships/image" Target="../media/image208.png"/><Relationship Id="rId12" Type="http://schemas.openxmlformats.org/officeDocument/2006/relationships/image" Target="../media/image213.png"/><Relationship Id="rId17" Type="http://schemas.openxmlformats.org/officeDocument/2006/relationships/image" Target="../media/image21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17.png"/><Relationship Id="rId20" Type="http://schemas.openxmlformats.org/officeDocument/2006/relationships/image" Target="../media/image2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7.png"/><Relationship Id="rId11" Type="http://schemas.openxmlformats.org/officeDocument/2006/relationships/image" Target="../media/image212.png"/><Relationship Id="rId5" Type="http://schemas.openxmlformats.org/officeDocument/2006/relationships/image" Target="../media/image206.png"/><Relationship Id="rId15" Type="http://schemas.openxmlformats.org/officeDocument/2006/relationships/image" Target="../media/image216.png"/><Relationship Id="rId10" Type="http://schemas.openxmlformats.org/officeDocument/2006/relationships/image" Target="../media/image211.png"/><Relationship Id="rId19" Type="http://schemas.openxmlformats.org/officeDocument/2006/relationships/image" Target="../media/image220.png"/><Relationship Id="rId4" Type="http://schemas.openxmlformats.org/officeDocument/2006/relationships/image" Target="../media/image6.png"/><Relationship Id="rId9" Type="http://schemas.openxmlformats.org/officeDocument/2006/relationships/image" Target="../media/image210.png"/><Relationship Id="rId14" Type="http://schemas.openxmlformats.org/officeDocument/2006/relationships/image" Target="../media/image215.png"/><Relationship Id="rId22" Type="http://schemas.openxmlformats.org/officeDocument/2006/relationships/image" Target="../media/image2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png"/><Relationship Id="rId3" Type="http://schemas.openxmlformats.org/officeDocument/2006/relationships/image" Target="../media/image1.png"/><Relationship Id="rId7" Type="http://schemas.openxmlformats.org/officeDocument/2006/relationships/image" Target="../media/image226.png"/><Relationship Id="rId12" Type="http://schemas.openxmlformats.org/officeDocument/2006/relationships/image" Target="../media/image2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5.png"/><Relationship Id="rId11" Type="http://schemas.openxmlformats.org/officeDocument/2006/relationships/image" Target="../media/image230.png"/><Relationship Id="rId5" Type="http://schemas.openxmlformats.org/officeDocument/2006/relationships/image" Target="../media/image224.png"/><Relationship Id="rId10" Type="http://schemas.openxmlformats.org/officeDocument/2006/relationships/image" Target="../media/image229.png"/><Relationship Id="rId4" Type="http://schemas.openxmlformats.org/officeDocument/2006/relationships/image" Target="../media/image6.png"/><Relationship Id="rId9" Type="http://schemas.openxmlformats.org/officeDocument/2006/relationships/image" Target="../media/image2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13" Type="http://schemas.openxmlformats.org/officeDocument/2006/relationships/image" Target="../media/image239.png"/><Relationship Id="rId3" Type="http://schemas.openxmlformats.org/officeDocument/2006/relationships/image" Target="../media/image1.png"/><Relationship Id="rId7" Type="http://schemas.openxmlformats.org/officeDocument/2006/relationships/image" Target="../media/image234.png"/><Relationship Id="rId12" Type="http://schemas.openxmlformats.org/officeDocument/2006/relationships/image" Target="../media/image238.png"/><Relationship Id="rId17" Type="http://schemas.openxmlformats.org/officeDocument/2006/relationships/image" Target="../media/image24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3.png"/><Relationship Id="rId11" Type="http://schemas.openxmlformats.org/officeDocument/2006/relationships/image" Target="../media/image142.png"/><Relationship Id="rId5" Type="http://schemas.openxmlformats.org/officeDocument/2006/relationships/image" Target="../media/image232.png"/><Relationship Id="rId15" Type="http://schemas.openxmlformats.org/officeDocument/2006/relationships/image" Target="../media/image241.png"/><Relationship Id="rId10" Type="http://schemas.openxmlformats.org/officeDocument/2006/relationships/image" Target="../media/image237.png"/><Relationship Id="rId4" Type="http://schemas.openxmlformats.org/officeDocument/2006/relationships/image" Target="../media/image6.png"/><Relationship Id="rId9" Type="http://schemas.openxmlformats.org/officeDocument/2006/relationships/image" Target="../media/image236.png"/><Relationship Id="rId14" Type="http://schemas.openxmlformats.org/officeDocument/2006/relationships/image" Target="../media/image2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image" Target="../media/image252.png"/><Relationship Id="rId18" Type="http://schemas.openxmlformats.org/officeDocument/2006/relationships/image" Target="../media/image257.png"/><Relationship Id="rId26" Type="http://schemas.openxmlformats.org/officeDocument/2006/relationships/image" Target="../media/image265.png"/><Relationship Id="rId3" Type="http://schemas.openxmlformats.org/officeDocument/2006/relationships/image" Target="../media/image1.png"/><Relationship Id="rId21" Type="http://schemas.openxmlformats.org/officeDocument/2006/relationships/image" Target="../media/image260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17" Type="http://schemas.openxmlformats.org/officeDocument/2006/relationships/image" Target="../media/image256.png"/><Relationship Id="rId25" Type="http://schemas.openxmlformats.org/officeDocument/2006/relationships/image" Target="../media/image26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55.png"/><Relationship Id="rId20" Type="http://schemas.openxmlformats.org/officeDocument/2006/relationships/image" Target="../media/image2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24" Type="http://schemas.openxmlformats.org/officeDocument/2006/relationships/image" Target="../media/image263.png"/><Relationship Id="rId5" Type="http://schemas.openxmlformats.org/officeDocument/2006/relationships/image" Target="../media/image244.png"/><Relationship Id="rId15" Type="http://schemas.openxmlformats.org/officeDocument/2006/relationships/image" Target="../media/image254.png"/><Relationship Id="rId23" Type="http://schemas.openxmlformats.org/officeDocument/2006/relationships/image" Target="../media/image262.png"/><Relationship Id="rId10" Type="http://schemas.openxmlformats.org/officeDocument/2006/relationships/image" Target="../media/image249.png"/><Relationship Id="rId19" Type="http://schemas.openxmlformats.org/officeDocument/2006/relationships/image" Target="../media/image258.png"/><Relationship Id="rId4" Type="http://schemas.openxmlformats.org/officeDocument/2006/relationships/image" Target="../media/image6.png"/><Relationship Id="rId9" Type="http://schemas.openxmlformats.org/officeDocument/2006/relationships/image" Target="../media/image248.png"/><Relationship Id="rId14" Type="http://schemas.openxmlformats.org/officeDocument/2006/relationships/image" Target="../media/image253.png"/><Relationship Id="rId22" Type="http://schemas.openxmlformats.org/officeDocument/2006/relationships/image" Target="../media/image261.png"/><Relationship Id="rId27" Type="http://schemas.openxmlformats.org/officeDocument/2006/relationships/image" Target="../media/image2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40.png"/><Relationship Id="rId18" Type="http://schemas.openxmlformats.org/officeDocument/2006/relationships/image" Target="../media/image278.png"/><Relationship Id="rId26" Type="http://schemas.openxmlformats.org/officeDocument/2006/relationships/image" Target="../media/image285.png"/><Relationship Id="rId3" Type="http://schemas.openxmlformats.org/officeDocument/2006/relationships/image" Target="../media/image1.png"/><Relationship Id="rId21" Type="http://schemas.openxmlformats.org/officeDocument/2006/relationships/image" Target="../media/image281.png"/><Relationship Id="rId7" Type="http://schemas.openxmlformats.org/officeDocument/2006/relationships/image" Target="../media/image269.png"/><Relationship Id="rId12" Type="http://schemas.openxmlformats.org/officeDocument/2006/relationships/image" Target="../media/image273.png"/><Relationship Id="rId17" Type="http://schemas.openxmlformats.org/officeDocument/2006/relationships/image" Target="../media/image277.png"/><Relationship Id="rId25" Type="http://schemas.openxmlformats.org/officeDocument/2006/relationships/image" Target="../media/image284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76.png"/><Relationship Id="rId20" Type="http://schemas.openxmlformats.org/officeDocument/2006/relationships/image" Target="../media/image2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8.png"/><Relationship Id="rId11" Type="http://schemas.openxmlformats.org/officeDocument/2006/relationships/image" Target="../media/image272.png"/><Relationship Id="rId24" Type="http://schemas.openxmlformats.org/officeDocument/2006/relationships/image" Target="../media/image123.png"/><Relationship Id="rId5" Type="http://schemas.openxmlformats.org/officeDocument/2006/relationships/image" Target="../media/image267.png"/><Relationship Id="rId15" Type="http://schemas.openxmlformats.org/officeDocument/2006/relationships/image" Target="../media/image275.png"/><Relationship Id="rId23" Type="http://schemas.openxmlformats.org/officeDocument/2006/relationships/image" Target="../media/image283.png"/><Relationship Id="rId10" Type="http://schemas.openxmlformats.org/officeDocument/2006/relationships/image" Target="../media/image198.png"/><Relationship Id="rId19" Type="http://schemas.openxmlformats.org/officeDocument/2006/relationships/image" Target="../media/image279.png"/><Relationship Id="rId4" Type="http://schemas.openxmlformats.org/officeDocument/2006/relationships/image" Target="../media/image6.png"/><Relationship Id="rId9" Type="http://schemas.openxmlformats.org/officeDocument/2006/relationships/image" Target="../media/image271.png"/><Relationship Id="rId14" Type="http://schemas.openxmlformats.org/officeDocument/2006/relationships/image" Target="../media/image274.png"/><Relationship Id="rId22" Type="http://schemas.openxmlformats.org/officeDocument/2006/relationships/image" Target="../media/image28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13" Type="http://schemas.openxmlformats.org/officeDocument/2006/relationships/image" Target="../media/image294.png"/><Relationship Id="rId18" Type="http://schemas.openxmlformats.org/officeDocument/2006/relationships/image" Target="../media/image299.png"/><Relationship Id="rId3" Type="http://schemas.openxmlformats.org/officeDocument/2006/relationships/image" Target="../media/image1.png"/><Relationship Id="rId21" Type="http://schemas.openxmlformats.org/officeDocument/2006/relationships/image" Target="../media/image302.png"/><Relationship Id="rId7" Type="http://schemas.openxmlformats.org/officeDocument/2006/relationships/image" Target="../media/image288.png"/><Relationship Id="rId12" Type="http://schemas.openxmlformats.org/officeDocument/2006/relationships/image" Target="../media/image293.png"/><Relationship Id="rId17" Type="http://schemas.openxmlformats.org/officeDocument/2006/relationships/image" Target="../media/image298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97.png"/><Relationship Id="rId20" Type="http://schemas.openxmlformats.org/officeDocument/2006/relationships/image" Target="../media/image3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7.png"/><Relationship Id="rId11" Type="http://schemas.openxmlformats.org/officeDocument/2006/relationships/image" Target="../media/image292.png"/><Relationship Id="rId5" Type="http://schemas.openxmlformats.org/officeDocument/2006/relationships/image" Target="../media/image286.png"/><Relationship Id="rId15" Type="http://schemas.openxmlformats.org/officeDocument/2006/relationships/image" Target="../media/image296.png"/><Relationship Id="rId10" Type="http://schemas.openxmlformats.org/officeDocument/2006/relationships/image" Target="../media/image291.png"/><Relationship Id="rId19" Type="http://schemas.openxmlformats.org/officeDocument/2006/relationships/image" Target="../media/image300.png"/><Relationship Id="rId4" Type="http://schemas.openxmlformats.org/officeDocument/2006/relationships/image" Target="../media/image6.png"/><Relationship Id="rId9" Type="http://schemas.openxmlformats.org/officeDocument/2006/relationships/image" Target="../media/image290.png"/><Relationship Id="rId14" Type="http://schemas.openxmlformats.org/officeDocument/2006/relationships/image" Target="../media/image29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png"/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3" Type="http://schemas.openxmlformats.org/officeDocument/2006/relationships/image" Target="../media/image1.png"/><Relationship Id="rId7" Type="http://schemas.openxmlformats.org/officeDocument/2006/relationships/image" Target="../media/image305.png"/><Relationship Id="rId12" Type="http://schemas.openxmlformats.org/officeDocument/2006/relationships/image" Target="../media/image140.png"/><Relationship Id="rId17" Type="http://schemas.openxmlformats.org/officeDocument/2006/relationships/image" Target="../media/image314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4.png"/><Relationship Id="rId11" Type="http://schemas.openxmlformats.org/officeDocument/2006/relationships/image" Target="../media/image309.png"/><Relationship Id="rId5" Type="http://schemas.openxmlformats.org/officeDocument/2006/relationships/image" Target="../media/image303.png"/><Relationship Id="rId15" Type="http://schemas.openxmlformats.org/officeDocument/2006/relationships/image" Target="../media/image312.png"/><Relationship Id="rId10" Type="http://schemas.openxmlformats.org/officeDocument/2006/relationships/image" Target="../media/image308.png"/><Relationship Id="rId4" Type="http://schemas.openxmlformats.org/officeDocument/2006/relationships/image" Target="../media/image6.png"/><Relationship Id="rId9" Type="http://schemas.openxmlformats.org/officeDocument/2006/relationships/image" Target="../media/image307.png"/><Relationship Id="rId14" Type="http://schemas.openxmlformats.org/officeDocument/2006/relationships/image" Target="../media/image3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9.png"/><Relationship Id="rId13" Type="http://schemas.openxmlformats.org/officeDocument/2006/relationships/image" Target="../media/image322.png"/><Relationship Id="rId18" Type="http://schemas.openxmlformats.org/officeDocument/2006/relationships/image" Target="../media/image327.png"/><Relationship Id="rId3" Type="http://schemas.openxmlformats.org/officeDocument/2006/relationships/image" Target="../media/image1.png"/><Relationship Id="rId7" Type="http://schemas.openxmlformats.org/officeDocument/2006/relationships/image" Target="../media/image318.png"/><Relationship Id="rId12" Type="http://schemas.openxmlformats.org/officeDocument/2006/relationships/image" Target="../media/image321.png"/><Relationship Id="rId17" Type="http://schemas.openxmlformats.org/officeDocument/2006/relationships/image" Target="../media/image326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325.png"/><Relationship Id="rId20" Type="http://schemas.openxmlformats.org/officeDocument/2006/relationships/image" Target="../media/image3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7.png"/><Relationship Id="rId11" Type="http://schemas.openxmlformats.org/officeDocument/2006/relationships/image" Target="../media/image130.png"/><Relationship Id="rId5" Type="http://schemas.openxmlformats.org/officeDocument/2006/relationships/image" Target="../media/image316.png"/><Relationship Id="rId15" Type="http://schemas.openxmlformats.org/officeDocument/2006/relationships/image" Target="../media/image324.png"/><Relationship Id="rId10" Type="http://schemas.openxmlformats.org/officeDocument/2006/relationships/image" Target="../media/image320.png"/><Relationship Id="rId19" Type="http://schemas.openxmlformats.org/officeDocument/2006/relationships/image" Target="../media/image328.png"/><Relationship Id="rId4" Type="http://schemas.openxmlformats.org/officeDocument/2006/relationships/image" Target="../media/image6.png"/><Relationship Id="rId9" Type="http://schemas.openxmlformats.org/officeDocument/2006/relationships/image" Target="../media/image20.png"/><Relationship Id="rId14" Type="http://schemas.openxmlformats.org/officeDocument/2006/relationships/image" Target="../media/image3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3.png"/><Relationship Id="rId13" Type="http://schemas.openxmlformats.org/officeDocument/2006/relationships/image" Target="../media/image338.png"/><Relationship Id="rId18" Type="http://schemas.openxmlformats.org/officeDocument/2006/relationships/image" Target="../media/image124.png"/><Relationship Id="rId26" Type="http://schemas.openxmlformats.org/officeDocument/2006/relationships/image" Target="../media/image349.png"/><Relationship Id="rId3" Type="http://schemas.openxmlformats.org/officeDocument/2006/relationships/image" Target="../media/image1.png"/><Relationship Id="rId21" Type="http://schemas.openxmlformats.org/officeDocument/2006/relationships/image" Target="../media/image344.png"/><Relationship Id="rId7" Type="http://schemas.openxmlformats.org/officeDocument/2006/relationships/image" Target="../media/image332.png"/><Relationship Id="rId12" Type="http://schemas.openxmlformats.org/officeDocument/2006/relationships/image" Target="../media/image337.png"/><Relationship Id="rId17" Type="http://schemas.openxmlformats.org/officeDocument/2006/relationships/image" Target="../media/image342.png"/><Relationship Id="rId25" Type="http://schemas.openxmlformats.org/officeDocument/2006/relationships/image" Target="../media/image348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341.png"/><Relationship Id="rId20" Type="http://schemas.openxmlformats.org/officeDocument/2006/relationships/image" Target="../media/image343.png"/><Relationship Id="rId29" Type="http://schemas.openxmlformats.org/officeDocument/2006/relationships/image" Target="../media/image3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1.png"/><Relationship Id="rId11" Type="http://schemas.openxmlformats.org/officeDocument/2006/relationships/image" Target="../media/image336.png"/><Relationship Id="rId24" Type="http://schemas.openxmlformats.org/officeDocument/2006/relationships/image" Target="../media/image347.png"/><Relationship Id="rId5" Type="http://schemas.openxmlformats.org/officeDocument/2006/relationships/image" Target="../media/image330.png"/><Relationship Id="rId15" Type="http://schemas.openxmlformats.org/officeDocument/2006/relationships/image" Target="../media/image340.png"/><Relationship Id="rId23" Type="http://schemas.openxmlformats.org/officeDocument/2006/relationships/image" Target="../media/image346.png"/><Relationship Id="rId28" Type="http://schemas.openxmlformats.org/officeDocument/2006/relationships/image" Target="../media/image351.png"/><Relationship Id="rId10" Type="http://schemas.openxmlformats.org/officeDocument/2006/relationships/image" Target="../media/image335.png"/><Relationship Id="rId19" Type="http://schemas.openxmlformats.org/officeDocument/2006/relationships/image" Target="../media/image285.png"/><Relationship Id="rId4" Type="http://schemas.openxmlformats.org/officeDocument/2006/relationships/image" Target="../media/image6.png"/><Relationship Id="rId9" Type="http://schemas.openxmlformats.org/officeDocument/2006/relationships/image" Target="../media/image334.png"/><Relationship Id="rId14" Type="http://schemas.openxmlformats.org/officeDocument/2006/relationships/image" Target="../media/image339.png"/><Relationship Id="rId22" Type="http://schemas.openxmlformats.org/officeDocument/2006/relationships/image" Target="../media/image345.png"/><Relationship Id="rId27" Type="http://schemas.openxmlformats.org/officeDocument/2006/relationships/image" Target="../media/image3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6.png"/><Relationship Id="rId13" Type="http://schemas.openxmlformats.org/officeDocument/2006/relationships/image" Target="../media/image359.png"/><Relationship Id="rId18" Type="http://schemas.openxmlformats.org/officeDocument/2006/relationships/image" Target="../media/image254.png"/><Relationship Id="rId3" Type="http://schemas.openxmlformats.org/officeDocument/2006/relationships/image" Target="../media/image1.png"/><Relationship Id="rId21" Type="http://schemas.openxmlformats.org/officeDocument/2006/relationships/image" Target="../media/image365.png"/><Relationship Id="rId7" Type="http://schemas.openxmlformats.org/officeDocument/2006/relationships/image" Target="../media/image355.png"/><Relationship Id="rId12" Type="http://schemas.openxmlformats.org/officeDocument/2006/relationships/image" Target="../media/image358.png"/><Relationship Id="rId17" Type="http://schemas.openxmlformats.org/officeDocument/2006/relationships/image" Target="../media/image363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362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4.png"/><Relationship Id="rId11" Type="http://schemas.openxmlformats.org/officeDocument/2006/relationships/image" Target="../media/image357.png"/><Relationship Id="rId24" Type="http://schemas.openxmlformats.org/officeDocument/2006/relationships/image" Target="../media/image368.png"/><Relationship Id="rId5" Type="http://schemas.openxmlformats.org/officeDocument/2006/relationships/image" Target="../media/image353.png"/><Relationship Id="rId15" Type="http://schemas.openxmlformats.org/officeDocument/2006/relationships/image" Target="../media/image361.png"/><Relationship Id="rId23" Type="http://schemas.openxmlformats.org/officeDocument/2006/relationships/image" Target="../media/image367.png"/><Relationship Id="rId10" Type="http://schemas.openxmlformats.org/officeDocument/2006/relationships/image" Target="../media/image253.png"/><Relationship Id="rId19" Type="http://schemas.openxmlformats.org/officeDocument/2006/relationships/image" Target="../media/image364.png"/><Relationship Id="rId4" Type="http://schemas.openxmlformats.org/officeDocument/2006/relationships/image" Target="../media/image6.png"/><Relationship Id="rId9" Type="http://schemas.openxmlformats.org/officeDocument/2006/relationships/image" Target="../media/image46.png"/><Relationship Id="rId14" Type="http://schemas.openxmlformats.org/officeDocument/2006/relationships/image" Target="../media/image360.png"/><Relationship Id="rId22" Type="http://schemas.openxmlformats.org/officeDocument/2006/relationships/image" Target="../media/image3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2.png"/><Relationship Id="rId13" Type="http://schemas.openxmlformats.org/officeDocument/2006/relationships/image" Target="../media/image375.png"/><Relationship Id="rId18" Type="http://schemas.openxmlformats.org/officeDocument/2006/relationships/image" Target="../media/image379.png"/><Relationship Id="rId3" Type="http://schemas.openxmlformats.org/officeDocument/2006/relationships/image" Target="../media/image1.png"/><Relationship Id="rId21" Type="http://schemas.openxmlformats.org/officeDocument/2006/relationships/image" Target="../media/image382.png"/><Relationship Id="rId7" Type="http://schemas.openxmlformats.org/officeDocument/2006/relationships/image" Target="../media/image371.png"/><Relationship Id="rId12" Type="http://schemas.openxmlformats.org/officeDocument/2006/relationships/image" Target="../media/image374.png"/><Relationship Id="rId17" Type="http://schemas.openxmlformats.org/officeDocument/2006/relationships/image" Target="../media/image378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253.png"/><Relationship Id="rId20" Type="http://schemas.openxmlformats.org/officeDocument/2006/relationships/image" Target="../media/image3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0.png"/><Relationship Id="rId11" Type="http://schemas.openxmlformats.org/officeDocument/2006/relationships/image" Target="../media/image373.png"/><Relationship Id="rId5" Type="http://schemas.openxmlformats.org/officeDocument/2006/relationships/image" Target="../media/image369.png"/><Relationship Id="rId15" Type="http://schemas.openxmlformats.org/officeDocument/2006/relationships/image" Target="../media/image377.png"/><Relationship Id="rId10" Type="http://schemas.openxmlformats.org/officeDocument/2006/relationships/image" Target="../media/image50.png"/><Relationship Id="rId19" Type="http://schemas.openxmlformats.org/officeDocument/2006/relationships/image" Target="../media/image380.png"/><Relationship Id="rId4" Type="http://schemas.openxmlformats.org/officeDocument/2006/relationships/image" Target="../media/image6.png"/><Relationship Id="rId9" Type="http://schemas.openxmlformats.org/officeDocument/2006/relationships/image" Target="../media/image44.png"/><Relationship Id="rId14" Type="http://schemas.openxmlformats.org/officeDocument/2006/relationships/image" Target="../media/image37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388.png"/><Relationship Id="rId18" Type="http://schemas.openxmlformats.org/officeDocument/2006/relationships/image" Target="../media/image393.png"/><Relationship Id="rId3" Type="http://schemas.openxmlformats.org/officeDocument/2006/relationships/image" Target="../media/image1.png"/><Relationship Id="rId21" Type="http://schemas.openxmlformats.org/officeDocument/2006/relationships/image" Target="../media/image396.png"/><Relationship Id="rId7" Type="http://schemas.openxmlformats.org/officeDocument/2006/relationships/image" Target="../media/image384.png"/><Relationship Id="rId12" Type="http://schemas.openxmlformats.org/officeDocument/2006/relationships/image" Target="../media/image387.png"/><Relationship Id="rId17" Type="http://schemas.openxmlformats.org/officeDocument/2006/relationships/image" Target="../media/image392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391.png"/><Relationship Id="rId20" Type="http://schemas.openxmlformats.org/officeDocument/2006/relationships/image" Target="../media/image3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7.png"/><Relationship Id="rId11" Type="http://schemas.openxmlformats.org/officeDocument/2006/relationships/image" Target="../media/image142.png"/><Relationship Id="rId5" Type="http://schemas.openxmlformats.org/officeDocument/2006/relationships/image" Target="../media/image383.png"/><Relationship Id="rId15" Type="http://schemas.openxmlformats.org/officeDocument/2006/relationships/image" Target="../media/image390.png"/><Relationship Id="rId10" Type="http://schemas.openxmlformats.org/officeDocument/2006/relationships/image" Target="../media/image386.png"/><Relationship Id="rId19" Type="http://schemas.openxmlformats.org/officeDocument/2006/relationships/image" Target="../media/image394.png"/><Relationship Id="rId4" Type="http://schemas.openxmlformats.org/officeDocument/2006/relationships/image" Target="../media/image6.png"/><Relationship Id="rId9" Type="http://schemas.openxmlformats.org/officeDocument/2006/relationships/image" Target="../media/image385.png"/><Relationship Id="rId14" Type="http://schemas.openxmlformats.org/officeDocument/2006/relationships/image" Target="../media/image38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403.png"/><Relationship Id="rId18" Type="http://schemas.openxmlformats.org/officeDocument/2006/relationships/image" Target="../media/image408.png"/><Relationship Id="rId3" Type="http://schemas.openxmlformats.org/officeDocument/2006/relationships/image" Target="../media/image1.png"/><Relationship Id="rId7" Type="http://schemas.openxmlformats.org/officeDocument/2006/relationships/image" Target="../media/image142.png"/><Relationship Id="rId12" Type="http://schemas.openxmlformats.org/officeDocument/2006/relationships/image" Target="../media/image402.png"/><Relationship Id="rId17" Type="http://schemas.openxmlformats.org/officeDocument/2006/relationships/image" Target="../media/image407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4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8.png"/><Relationship Id="rId11" Type="http://schemas.openxmlformats.org/officeDocument/2006/relationships/image" Target="../media/image401.png"/><Relationship Id="rId5" Type="http://schemas.openxmlformats.org/officeDocument/2006/relationships/image" Target="../media/image397.png"/><Relationship Id="rId15" Type="http://schemas.openxmlformats.org/officeDocument/2006/relationships/image" Target="../media/image405.png"/><Relationship Id="rId10" Type="http://schemas.openxmlformats.org/officeDocument/2006/relationships/image" Target="../media/image400.png"/><Relationship Id="rId4" Type="http://schemas.openxmlformats.org/officeDocument/2006/relationships/image" Target="../media/image6.png"/><Relationship Id="rId9" Type="http://schemas.openxmlformats.org/officeDocument/2006/relationships/image" Target="../media/image399.png"/><Relationship Id="rId14" Type="http://schemas.openxmlformats.org/officeDocument/2006/relationships/image" Target="../media/image40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2.png"/><Relationship Id="rId13" Type="http://schemas.openxmlformats.org/officeDocument/2006/relationships/image" Target="../media/image417.png"/><Relationship Id="rId18" Type="http://schemas.openxmlformats.org/officeDocument/2006/relationships/image" Target="../media/image422.png"/><Relationship Id="rId3" Type="http://schemas.openxmlformats.org/officeDocument/2006/relationships/image" Target="../media/image1.png"/><Relationship Id="rId7" Type="http://schemas.openxmlformats.org/officeDocument/2006/relationships/image" Target="../media/image411.png"/><Relationship Id="rId12" Type="http://schemas.openxmlformats.org/officeDocument/2006/relationships/image" Target="../media/image416.png"/><Relationship Id="rId17" Type="http://schemas.openxmlformats.org/officeDocument/2006/relationships/image" Target="../media/image421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0.png"/><Relationship Id="rId11" Type="http://schemas.openxmlformats.org/officeDocument/2006/relationships/image" Target="../media/image415.png"/><Relationship Id="rId5" Type="http://schemas.openxmlformats.org/officeDocument/2006/relationships/image" Target="../media/image409.png"/><Relationship Id="rId15" Type="http://schemas.openxmlformats.org/officeDocument/2006/relationships/image" Target="../media/image419.png"/><Relationship Id="rId10" Type="http://schemas.openxmlformats.org/officeDocument/2006/relationships/image" Target="../media/image414.png"/><Relationship Id="rId19" Type="http://schemas.openxmlformats.org/officeDocument/2006/relationships/image" Target="../media/image423.png"/><Relationship Id="rId4" Type="http://schemas.openxmlformats.org/officeDocument/2006/relationships/image" Target="../media/image6.png"/><Relationship Id="rId9" Type="http://schemas.openxmlformats.org/officeDocument/2006/relationships/image" Target="../media/image413.png"/><Relationship Id="rId14" Type="http://schemas.openxmlformats.org/officeDocument/2006/relationships/image" Target="../media/image41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8.png"/><Relationship Id="rId13" Type="http://schemas.openxmlformats.org/officeDocument/2006/relationships/image" Target="../media/image433.png"/><Relationship Id="rId18" Type="http://schemas.openxmlformats.org/officeDocument/2006/relationships/image" Target="../media/image438.png"/><Relationship Id="rId3" Type="http://schemas.openxmlformats.org/officeDocument/2006/relationships/image" Target="../media/image1.png"/><Relationship Id="rId7" Type="http://schemas.openxmlformats.org/officeDocument/2006/relationships/image" Target="../media/image427.png"/><Relationship Id="rId12" Type="http://schemas.openxmlformats.org/officeDocument/2006/relationships/image" Target="../media/image432.png"/><Relationship Id="rId17" Type="http://schemas.openxmlformats.org/officeDocument/2006/relationships/image" Target="../media/image437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436.png"/><Relationship Id="rId20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6.png"/><Relationship Id="rId11" Type="http://schemas.openxmlformats.org/officeDocument/2006/relationships/image" Target="../media/image431.png"/><Relationship Id="rId5" Type="http://schemas.openxmlformats.org/officeDocument/2006/relationships/image" Target="../media/image425.png"/><Relationship Id="rId15" Type="http://schemas.openxmlformats.org/officeDocument/2006/relationships/image" Target="../media/image435.png"/><Relationship Id="rId10" Type="http://schemas.openxmlformats.org/officeDocument/2006/relationships/image" Target="../media/image430.png"/><Relationship Id="rId19" Type="http://schemas.openxmlformats.org/officeDocument/2006/relationships/image" Target="../media/image439.png"/><Relationship Id="rId4" Type="http://schemas.openxmlformats.org/officeDocument/2006/relationships/image" Target="../media/image424.png"/><Relationship Id="rId9" Type="http://schemas.openxmlformats.org/officeDocument/2006/relationships/image" Target="../media/image429.png"/><Relationship Id="rId14" Type="http://schemas.openxmlformats.org/officeDocument/2006/relationships/image" Target="../media/image4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3.png"/><Relationship Id="rId13" Type="http://schemas.openxmlformats.org/officeDocument/2006/relationships/image" Target="../media/image447.png"/><Relationship Id="rId18" Type="http://schemas.openxmlformats.org/officeDocument/2006/relationships/image" Target="../media/image452.png"/><Relationship Id="rId26" Type="http://schemas.openxmlformats.org/officeDocument/2006/relationships/image" Target="../media/image460.png"/><Relationship Id="rId3" Type="http://schemas.openxmlformats.org/officeDocument/2006/relationships/image" Target="../media/image1.png"/><Relationship Id="rId21" Type="http://schemas.openxmlformats.org/officeDocument/2006/relationships/image" Target="../media/image455.png"/><Relationship Id="rId7" Type="http://schemas.openxmlformats.org/officeDocument/2006/relationships/image" Target="../media/image442.png"/><Relationship Id="rId12" Type="http://schemas.openxmlformats.org/officeDocument/2006/relationships/image" Target="../media/image446.png"/><Relationship Id="rId17" Type="http://schemas.openxmlformats.org/officeDocument/2006/relationships/image" Target="../media/image451.png"/><Relationship Id="rId25" Type="http://schemas.openxmlformats.org/officeDocument/2006/relationships/image" Target="../media/image459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450.png"/><Relationship Id="rId20" Type="http://schemas.openxmlformats.org/officeDocument/2006/relationships/image" Target="../media/image454.png"/><Relationship Id="rId29" Type="http://schemas.openxmlformats.org/officeDocument/2006/relationships/image" Target="../media/image4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1.png"/><Relationship Id="rId11" Type="http://schemas.openxmlformats.org/officeDocument/2006/relationships/image" Target="../media/image445.png"/><Relationship Id="rId24" Type="http://schemas.openxmlformats.org/officeDocument/2006/relationships/image" Target="../media/image458.png"/><Relationship Id="rId5" Type="http://schemas.openxmlformats.org/officeDocument/2006/relationships/image" Target="../media/image424.png"/><Relationship Id="rId15" Type="http://schemas.openxmlformats.org/officeDocument/2006/relationships/image" Target="../media/image449.png"/><Relationship Id="rId23" Type="http://schemas.openxmlformats.org/officeDocument/2006/relationships/image" Target="../media/image457.png"/><Relationship Id="rId28" Type="http://schemas.openxmlformats.org/officeDocument/2006/relationships/image" Target="../media/image462.png"/><Relationship Id="rId10" Type="http://schemas.openxmlformats.org/officeDocument/2006/relationships/image" Target="../media/image444.png"/><Relationship Id="rId19" Type="http://schemas.openxmlformats.org/officeDocument/2006/relationships/image" Target="../media/image453.png"/><Relationship Id="rId31" Type="http://schemas.openxmlformats.org/officeDocument/2006/relationships/image" Target="../media/image465.png"/><Relationship Id="rId4" Type="http://schemas.openxmlformats.org/officeDocument/2006/relationships/image" Target="../media/image440.png"/><Relationship Id="rId9" Type="http://schemas.openxmlformats.org/officeDocument/2006/relationships/image" Target="../media/image239.png"/><Relationship Id="rId14" Type="http://schemas.openxmlformats.org/officeDocument/2006/relationships/image" Target="../media/image448.png"/><Relationship Id="rId22" Type="http://schemas.openxmlformats.org/officeDocument/2006/relationships/image" Target="../media/image456.png"/><Relationship Id="rId27" Type="http://schemas.openxmlformats.org/officeDocument/2006/relationships/image" Target="../media/image461.png"/><Relationship Id="rId30" Type="http://schemas.openxmlformats.org/officeDocument/2006/relationships/image" Target="../media/image46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8.png"/><Relationship Id="rId13" Type="http://schemas.openxmlformats.org/officeDocument/2006/relationships/image" Target="../media/image472.png"/><Relationship Id="rId18" Type="http://schemas.openxmlformats.org/officeDocument/2006/relationships/image" Target="../media/image476.png"/><Relationship Id="rId3" Type="http://schemas.openxmlformats.org/officeDocument/2006/relationships/image" Target="../media/image1.png"/><Relationship Id="rId21" Type="http://schemas.openxmlformats.org/officeDocument/2006/relationships/image" Target="../media/image319.png"/><Relationship Id="rId7" Type="http://schemas.openxmlformats.org/officeDocument/2006/relationships/image" Target="../media/image253.png"/><Relationship Id="rId12" Type="http://schemas.openxmlformats.org/officeDocument/2006/relationships/image" Target="../media/image471.png"/><Relationship Id="rId17" Type="http://schemas.openxmlformats.org/officeDocument/2006/relationships/image" Target="../media/image475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474.png"/><Relationship Id="rId20" Type="http://schemas.openxmlformats.org/officeDocument/2006/relationships/image" Target="../media/image4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7.png"/><Relationship Id="rId11" Type="http://schemas.openxmlformats.org/officeDocument/2006/relationships/image" Target="../media/image470.png"/><Relationship Id="rId5" Type="http://schemas.openxmlformats.org/officeDocument/2006/relationships/image" Target="../media/image466.png"/><Relationship Id="rId15" Type="http://schemas.openxmlformats.org/officeDocument/2006/relationships/image" Target="../media/image473.png"/><Relationship Id="rId10" Type="http://schemas.openxmlformats.org/officeDocument/2006/relationships/image" Target="../media/image469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468.png"/><Relationship Id="rId14" Type="http://schemas.openxmlformats.org/officeDocument/2006/relationships/image" Target="../media/image2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1.png"/><Relationship Id="rId13" Type="http://schemas.openxmlformats.org/officeDocument/2006/relationships/image" Target="../media/image486.png"/><Relationship Id="rId18" Type="http://schemas.openxmlformats.org/officeDocument/2006/relationships/image" Target="../media/image491.png"/><Relationship Id="rId3" Type="http://schemas.openxmlformats.org/officeDocument/2006/relationships/image" Target="../media/image1.png"/><Relationship Id="rId21" Type="http://schemas.openxmlformats.org/officeDocument/2006/relationships/image" Target="../media/image494.png"/><Relationship Id="rId7" Type="http://schemas.openxmlformats.org/officeDocument/2006/relationships/image" Target="../media/image480.png"/><Relationship Id="rId12" Type="http://schemas.openxmlformats.org/officeDocument/2006/relationships/image" Target="../media/image485.png"/><Relationship Id="rId17" Type="http://schemas.openxmlformats.org/officeDocument/2006/relationships/image" Target="../media/image490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489.png"/><Relationship Id="rId20" Type="http://schemas.openxmlformats.org/officeDocument/2006/relationships/image" Target="../media/image4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9.png"/><Relationship Id="rId11" Type="http://schemas.openxmlformats.org/officeDocument/2006/relationships/image" Target="../media/image484.png"/><Relationship Id="rId5" Type="http://schemas.openxmlformats.org/officeDocument/2006/relationships/image" Target="../media/image478.png"/><Relationship Id="rId15" Type="http://schemas.openxmlformats.org/officeDocument/2006/relationships/image" Target="../media/image488.png"/><Relationship Id="rId10" Type="http://schemas.openxmlformats.org/officeDocument/2006/relationships/image" Target="../media/image483.png"/><Relationship Id="rId19" Type="http://schemas.openxmlformats.org/officeDocument/2006/relationships/image" Target="../media/image492.png"/><Relationship Id="rId4" Type="http://schemas.openxmlformats.org/officeDocument/2006/relationships/image" Target="../media/image6.png"/><Relationship Id="rId9" Type="http://schemas.openxmlformats.org/officeDocument/2006/relationships/image" Target="../media/image482.png"/><Relationship Id="rId14" Type="http://schemas.openxmlformats.org/officeDocument/2006/relationships/image" Target="../media/image487.png"/><Relationship Id="rId22" Type="http://schemas.openxmlformats.org/officeDocument/2006/relationships/image" Target="../media/image49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9.png"/><Relationship Id="rId13" Type="http://schemas.openxmlformats.org/officeDocument/2006/relationships/image" Target="../media/image504.png"/><Relationship Id="rId18" Type="http://schemas.openxmlformats.org/officeDocument/2006/relationships/image" Target="../media/image509.png"/><Relationship Id="rId3" Type="http://schemas.openxmlformats.org/officeDocument/2006/relationships/image" Target="../media/image1.png"/><Relationship Id="rId21" Type="http://schemas.openxmlformats.org/officeDocument/2006/relationships/image" Target="../media/image512.png"/><Relationship Id="rId7" Type="http://schemas.openxmlformats.org/officeDocument/2006/relationships/image" Target="../media/image498.png"/><Relationship Id="rId12" Type="http://schemas.openxmlformats.org/officeDocument/2006/relationships/image" Target="../media/image503.png"/><Relationship Id="rId17" Type="http://schemas.openxmlformats.org/officeDocument/2006/relationships/image" Target="../media/image508.png"/><Relationship Id="rId25" Type="http://schemas.openxmlformats.org/officeDocument/2006/relationships/image" Target="../media/image516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507.png"/><Relationship Id="rId20" Type="http://schemas.openxmlformats.org/officeDocument/2006/relationships/image" Target="../media/image5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7.png"/><Relationship Id="rId11" Type="http://schemas.openxmlformats.org/officeDocument/2006/relationships/image" Target="../media/image502.png"/><Relationship Id="rId24" Type="http://schemas.openxmlformats.org/officeDocument/2006/relationships/image" Target="../media/image515.png"/><Relationship Id="rId5" Type="http://schemas.openxmlformats.org/officeDocument/2006/relationships/image" Target="../media/image496.png"/><Relationship Id="rId15" Type="http://schemas.openxmlformats.org/officeDocument/2006/relationships/image" Target="../media/image506.png"/><Relationship Id="rId23" Type="http://schemas.openxmlformats.org/officeDocument/2006/relationships/image" Target="../media/image514.png"/><Relationship Id="rId10" Type="http://schemas.openxmlformats.org/officeDocument/2006/relationships/image" Target="../media/image501.png"/><Relationship Id="rId19" Type="http://schemas.openxmlformats.org/officeDocument/2006/relationships/image" Target="../media/image510.png"/><Relationship Id="rId4" Type="http://schemas.openxmlformats.org/officeDocument/2006/relationships/image" Target="../media/image6.png"/><Relationship Id="rId9" Type="http://schemas.openxmlformats.org/officeDocument/2006/relationships/image" Target="../media/image500.png"/><Relationship Id="rId14" Type="http://schemas.openxmlformats.org/officeDocument/2006/relationships/image" Target="../media/image505.png"/><Relationship Id="rId22" Type="http://schemas.openxmlformats.org/officeDocument/2006/relationships/image" Target="../media/image5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877491"/>
            <a:ext cx="571500" cy="5715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704159"/>
            <a:ext cx="6400800" cy="127635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3300" y="571500"/>
            <a:ext cx="4267200" cy="571500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3300" y="571500"/>
            <a:ext cx="4267200" cy="5715000"/>
          </a:xfrm>
          <a:prstGeom prst="rect">
            <a:avLst/>
          </a:prstGeom>
        </p:spPr>
      </p:pic>
      <p:sp>
        <p:nvSpPr>
          <p:cNvPr id="7" name="SK-1-text-6"/>
          <p:cNvSpPr/>
          <p:nvPr/>
        </p:nvSpPr>
        <p:spPr>
          <a:xfrm>
            <a:off x="571500" y="1220391"/>
            <a:ext cx="6008914" cy="276225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200" b="1" kern="0" spc="120" dirty="0">
                <a:solidFill>
                  <a:schemeClr val="bg1"/>
                </a:solidFill>
              </a:rPr>
              <a:t> BRADFORD VTS TEACHING DECK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SK-1-text-7"/>
          <p:cNvSpPr/>
          <p:nvPr/>
        </p:nvSpPr>
        <p:spPr>
          <a:xfrm>
            <a:off x="571500" y="1687116"/>
            <a:ext cx="6400800" cy="1508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940"/>
              </a:lnSpc>
              <a:buNone/>
            </a:pPr>
            <a:r>
              <a:rPr lang="en-US" sz="5400" b="1" dirty="0">
                <a:solidFill>
                  <a:srgbClr val="1D1D1F"/>
                </a:solidFill>
              </a:rPr>
              <a:t>Genetics in</a:t>
            </a:r>
            <a:endParaRPr lang="en-US" sz="5400" dirty="0"/>
          </a:p>
          <a:p>
            <a:pPr marL="0" indent="0">
              <a:lnSpc>
                <a:spcPts val="5940"/>
              </a:lnSpc>
              <a:buNone/>
            </a:pPr>
            <a:r>
              <a:rPr lang="en-US" sz="5400" b="1" dirty="0">
                <a:solidFill>
                  <a:srgbClr val="1D1D1F"/>
                </a:solidFill>
              </a:rPr>
              <a:t>Primary Care</a:t>
            </a:r>
            <a:endParaRPr lang="en-US" sz="5400" dirty="0"/>
          </a:p>
        </p:txBody>
      </p:sp>
      <p:sp>
        <p:nvSpPr>
          <p:cNvPr id="9" name="SK-1-text-8"/>
          <p:cNvSpPr/>
          <p:nvPr/>
        </p:nvSpPr>
        <p:spPr>
          <a:xfrm>
            <a:off x="571500" y="3386138"/>
            <a:ext cx="6400800" cy="746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940"/>
              </a:lnSpc>
              <a:buNone/>
            </a:pPr>
            <a:r>
              <a:rPr lang="en-US" sz="2100" dirty="0">
                <a:solidFill>
                  <a:srgbClr val="424245"/>
                </a:solidFill>
              </a:rPr>
              <a:t>Equipping General Practitioners to identify, risk-stratify, and refer in the genomic era.</a:t>
            </a:r>
            <a:endParaRPr lang="en-US" sz="2100" dirty="0"/>
          </a:p>
        </p:txBody>
      </p:sp>
      <p:sp>
        <p:nvSpPr>
          <p:cNvPr id="10" name="SK-1-text-9"/>
          <p:cNvSpPr/>
          <p:nvPr/>
        </p:nvSpPr>
        <p:spPr>
          <a:xfrm>
            <a:off x="571500" y="4989909"/>
            <a:ext cx="64008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endParaRPr lang="en-US" sz="1650" dirty="0"/>
          </a:p>
        </p:txBody>
      </p:sp>
      <p:sp>
        <p:nvSpPr>
          <p:cNvPr id="11" name="SK-1-text-10"/>
          <p:cNvSpPr/>
          <p:nvPr/>
        </p:nvSpPr>
        <p:spPr>
          <a:xfrm>
            <a:off x="571500" y="5380434"/>
            <a:ext cx="6400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B4D8"/>
                </a:solidFill>
              </a:rPr>
              <a:t>May 2026</a:t>
            </a:r>
            <a:endParaRPr lang="en-US" sz="1350" dirty="0"/>
          </a:p>
        </p:txBody>
      </p:sp>
      <p:sp>
        <p:nvSpPr>
          <p:cNvPr id="12" name="SK-1-text-11"/>
          <p:cNvSpPr/>
          <p:nvPr/>
        </p:nvSpPr>
        <p:spPr>
          <a:xfrm>
            <a:off x="571500" y="5751909"/>
            <a:ext cx="9144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86868B"/>
                </a:solidFill>
                <a:hlinkClick r:id="rId8"/>
              </a:rPr>
              <a:t>www.bradfordvts.co.uk</a:t>
            </a:r>
            <a:r>
              <a:rPr lang="en-US" sz="1200" dirty="0">
                <a:solidFill>
                  <a:srgbClr val="86868B"/>
                </a:solidFill>
              </a:rPr>
              <a:t>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86868B"/>
                </a:solidFill>
              </a:rPr>
              <a:t>This resource is for educational purposes only.  Please check latest clinical guidelines in your area.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09650"/>
            <a:ext cx="5572125" cy="2614613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271588"/>
            <a:ext cx="238125" cy="19050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695450"/>
            <a:ext cx="95250" cy="9525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209800"/>
            <a:ext cx="95250" cy="95250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724150"/>
            <a:ext cx="95250" cy="84534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862387"/>
            <a:ext cx="5572125" cy="2614613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124325"/>
            <a:ext cx="238125" cy="190500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548188"/>
            <a:ext cx="95250" cy="7620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862513"/>
            <a:ext cx="95250" cy="7620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5176838"/>
            <a:ext cx="95250" cy="7620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1009650"/>
            <a:ext cx="5572125" cy="2671763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31076" y="3017044"/>
            <a:ext cx="1787575" cy="233362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3919537"/>
            <a:ext cx="5572125" cy="2557463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4181475"/>
            <a:ext cx="238125" cy="190500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4605338"/>
            <a:ext cx="95250" cy="84534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5119688"/>
            <a:ext cx="95250" cy="84534"/>
          </a:xfrm>
          <a:prstGeom prst="rect">
            <a:avLst/>
          </a:prstGeom>
        </p:spPr>
      </p:pic>
      <p:pic>
        <p:nvPicPr>
          <p:cNvPr id="20" name="SK-2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5634038"/>
            <a:ext cx="95250" cy="76200"/>
          </a:xfrm>
          <a:prstGeom prst="rect">
            <a:avLst/>
          </a:prstGeom>
        </p:spPr>
      </p:pic>
      <p:sp>
        <p:nvSpPr>
          <p:cNvPr id="21" name="SK-2-text-20"/>
          <p:cNvSpPr/>
          <p:nvPr/>
        </p:nvSpPr>
        <p:spPr>
          <a:xfrm>
            <a:off x="561975" y="238125"/>
            <a:ext cx="434488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2" name="SK-2-text-21"/>
          <p:cNvSpPr/>
          <p:nvPr/>
        </p:nvSpPr>
        <p:spPr>
          <a:xfrm>
            <a:off x="561975" y="428625"/>
            <a:ext cx="1042416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The Genetics Explosion in Primary Care</a:t>
            </a:r>
            <a:endParaRPr lang="en-US" sz="1800" dirty="0"/>
          </a:p>
        </p:txBody>
      </p:sp>
      <p:sp>
        <p:nvSpPr>
          <p:cNvPr id="23" name="SK-2-text-22"/>
          <p:cNvSpPr/>
          <p:nvPr/>
        </p:nvSpPr>
        <p:spPr>
          <a:xfrm>
            <a:off x="962025" y="1238250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Public Awareness &amp; Media</a:t>
            </a:r>
            <a:endParaRPr lang="en-US" sz="1350" dirty="0"/>
          </a:p>
        </p:txBody>
      </p:sp>
      <p:sp>
        <p:nvSpPr>
          <p:cNvPr id="24" name="SK-2-text-23"/>
          <p:cNvSpPr/>
          <p:nvPr/>
        </p:nvSpPr>
        <p:spPr>
          <a:xfrm>
            <a:off x="800100" y="1638300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Headlines: "Designer Babies", DNA profiling, and GM food debates fuel patient interest.</a:t>
            </a:r>
            <a:endParaRPr lang="en-US" sz="1125" dirty="0"/>
          </a:p>
        </p:txBody>
      </p:sp>
      <p:sp>
        <p:nvSpPr>
          <p:cNvPr id="25" name="SK-2-text-24"/>
          <p:cNvSpPr/>
          <p:nvPr/>
        </p:nvSpPr>
        <p:spPr>
          <a:xfrm>
            <a:off x="800100" y="2152650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Direct-to-Consumer (DTC) tests: Patients present with raw DNA results (e.g., 23andMe).</a:t>
            </a:r>
            <a:endParaRPr lang="en-US" sz="1125" dirty="0"/>
          </a:p>
        </p:txBody>
      </p:sp>
      <p:sp>
        <p:nvSpPr>
          <p:cNvPr id="26" name="SK-2-text-25"/>
          <p:cNvSpPr/>
          <p:nvPr/>
        </p:nvSpPr>
        <p:spPr>
          <a:xfrm>
            <a:off x="800100" y="2667000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Information Gap: Patients may know more about specific rare variants than their GP.</a:t>
            </a:r>
            <a:endParaRPr lang="en-US" sz="1125" dirty="0"/>
          </a:p>
        </p:txBody>
      </p:sp>
      <p:sp>
        <p:nvSpPr>
          <p:cNvPr id="27" name="SK-2-text-26"/>
          <p:cNvSpPr/>
          <p:nvPr/>
        </p:nvSpPr>
        <p:spPr>
          <a:xfrm>
            <a:off x="962025" y="4090987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The Clinical Challenge</a:t>
            </a:r>
            <a:endParaRPr lang="en-US" sz="1350" dirty="0"/>
          </a:p>
        </p:txBody>
      </p:sp>
      <p:sp>
        <p:nvSpPr>
          <p:cNvPr id="28" name="SK-2-text-27"/>
          <p:cNvSpPr/>
          <p:nvPr/>
        </p:nvSpPr>
        <p:spPr>
          <a:xfrm>
            <a:off x="800100" y="4491038"/>
            <a:ext cx="87439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Perceived as </a:t>
            </a:r>
            <a:r>
              <a:rPr lang="en-US" sz="1125" b="1" dirty="0">
                <a:solidFill>
                  <a:srgbClr val="FF708D"/>
                </a:solidFill>
              </a:rPr>
              <a:t>"tricky, dry, and highly specialised"</a:t>
            </a:r>
            <a:r>
              <a:rPr lang="en-US" sz="1125" dirty="0">
                <a:solidFill>
                  <a:srgbClr val="424245"/>
                </a:solidFill>
              </a:rPr>
              <a:t>.</a:t>
            </a:r>
            <a:endParaRPr lang="en-US" sz="1125" dirty="0"/>
          </a:p>
        </p:txBody>
      </p:sp>
      <p:sp>
        <p:nvSpPr>
          <p:cNvPr id="29" name="SK-2-text-28"/>
          <p:cNvSpPr/>
          <p:nvPr/>
        </p:nvSpPr>
        <p:spPr>
          <a:xfrm>
            <a:off x="800100" y="4805363"/>
            <a:ext cx="113919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Difficult to explain complex inheritance in a standard 10-minute consultation.</a:t>
            </a:r>
            <a:endParaRPr lang="en-US" sz="1125" dirty="0"/>
          </a:p>
        </p:txBody>
      </p:sp>
      <p:sp>
        <p:nvSpPr>
          <p:cNvPr id="30" name="SK-2-text-29"/>
          <p:cNvSpPr/>
          <p:nvPr/>
        </p:nvSpPr>
        <p:spPr>
          <a:xfrm>
            <a:off x="800100" y="5119688"/>
            <a:ext cx="113919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Viewed as a "quagmire" that clinicians often feel unprepared to enter.</a:t>
            </a:r>
            <a:endParaRPr lang="en-US" sz="1125" dirty="0"/>
          </a:p>
        </p:txBody>
      </p:sp>
      <p:sp>
        <p:nvSpPr>
          <p:cNvPr id="31" name="SK-2-text-30"/>
          <p:cNvSpPr/>
          <p:nvPr/>
        </p:nvSpPr>
        <p:spPr>
          <a:xfrm>
            <a:off x="8236893" y="1440656"/>
            <a:ext cx="157609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7200"/>
              </a:lnSpc>
              <a:buNone/>
            </a:pPr>
            <a:r>
              <a:rPr lang="en-US" sz="4800" b="1" dirty="0">
                <a:solidFill>
                  <a:srgbClr val="FFFFFF"/>
                </a:solidFill>
              </a:rPr>
              <a:t>~10%</a:t>
            </a:r>
            <a:endParaRPr lang="en-US" sz="4800" dirty="0"/>
          </a:p>
        </p:txBody>
      </p:sp>
      <p:sp>
        <p:nvSpPr>
          <p:cNvPr id="32" name="SK-2-text-31"/>
          <p:cNvSpPr/>
          <p:nvPr/>
        </p:nvSpPr>
        <p:spPr>
          <a:xfrm>
            <a:off x="8083451" y="2402681"/>
            <a:ext cx="188297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>
                    <a:alpha val="90000"/>
                  </a:srgbClr>
                </a:solidFill>
              </a:rPr>
              <a:t>of all GP Consultations</a:t>
            </a:r>
            <a:endParaRPr lang="en-US" sz="1350" dirty="0"/>
          </a:p>
        </p:txBody>
      </p:sp>
      <p:sp>
        <p:nvSpPr>
          <p:cNvPr id="33" name="SK-2-text-32"/>
          <p:cNvSpPr/>
          <p:nvPr/>
        </p:nvSpPr>
        <p:spPr>
          <a:xfrm>
            <a:off x="8186886" y="2659856"/>
            <a:ext cx="1676102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88"/>
              </a:lnSpc>
              <a:buNone/>
            </a:pPr>
            <a:r>
              <a:rPr lang="en-US" sz="1125" dirty="0">
                <a:solidFill>
                  <a:srgbClr val="FFFFFF">
                    <a:alpha val="90000"/>
                  </a:srgbClr>
                </a:solidFill>
              </a:rPr>
              <a:t>have a genetic component</a:t>
            </a:r>
            <a:endParaRPr lang="en-US" sz="1125" dirty="0"/>
          </a:p>
        </p:txBody>
      </p:sp>
      <p:sp>
        <p:nvSpPr>
          <p:cNvPr id="34" name="SK-2-text-33"/>
          <p:cNvSpPr/>
          <p:nvPr/>
        </p:nvSpPr>
        <p:spPr>
          <a:xfrm>
            <a:off x="8131076" y="3017044"/>
            <a:ext cx="1558975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dirty="0">
                <a:solidFill>
                  <a:srgbClr val="FFFFFF"/>
                </a:solidFill>
              </a:rPr>
              <a:t>Source: RCGP Genetic Guidance</a:t>
            </a:r>
            <a:endParaRPr lang="en-US" sz="825" dirty="0"/>
          </a:p>
        </p:txBody>
      </p:sp>
      <p:sp>
        <p:nvSpPr>
          <p:cNvPr id="35" name="SK-2-text-34"/>
          <p:cNvSpPr/>
          <p:nvPr/>
        </p:nvSpPr>
        <p:spPr>
          <a:xfrm>
            <a:off x="6819900" y="4148137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The Spectrum of Care</a:t>
            </a:r>
            <a:endParaRPr lang="en-US" sz="1350" dirty="0"/>
          </a:p>
        </p:txBody>
      </p:sp>
      <p:sp>
        <p:nvSpPr>
          <p:cNvPr id="36" name="SK-2-text-35"/>
          <p:cNvSpPr/>
          <p:nvPr/>
        </p:nvSpPr>
        <p:spPr>
          <a:xfrm>
            <a:off x="6657975" y="4548188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5E5CE6"/>
                </a:solidFill>
              </a:rPr>
              <a:t>Multifactorial:</a:t>
            </a:r>
            <a:r>
              <a:rPr lang="en-US" sz="1125" dirty="0">
                <a:solidFill>
                  <a:srgbClr val="424245"/>
                </a:solidFill>
              </a:rPr>
              <a:t> Coronary heart disease, Diabetes, Asthma, and Alzheimer’s disease.</a:t>
            </a:r>
            <a:endParaRPr lang="en-US" sz="1125" dirty="0"/>
          </a:p>
        </p:txBody>
      </p:sp>
      <p:sp>
        <p:nvSpPr>
          <p:cNvPr id="37" name="SK-2-text-36"/>
          <p:cNvSpPr/>
          <p:nvPr/>
        </p:nvSpPr>
        <p:spPr>
          <a:xfrm>
            <a:off x="6657975" y="5062538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5E5CE6"/>
                </a:solidFill>
              </a:rPr>
              <a:t>Single-Gene:</a:t>
            </a:r>
            <a:r>
              <a:rPr lang="en-US" sz="1125" dirty="0">
                <a:solidFill>
                  <a:srgbClr val="424245"/>
                </a:solidFill>
              </a:rPr>
              <a:t> Cystic Fibrosis, Huntington’s, and Familial Hypercholesterolaemia.</a:t>
            </a:r>
            <a:endParaRPr lang="en-US" sz="1125" dirty="0"/>
          </a:p>
        </p:txBody>
      </p:sp>
      <p:sp>
        <p:nvSpPr>
          <p:cNvPr id="38" name="SK-2-text-37"/>
          <p:cNvSpPr/>
          <p:nvPr/>
        </p:nvSpPr>
        <p:spPr>
          <a:xfrm>
            <a:off x="6657975" y="5576888"/>
            <a:ext cx="55340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5E5CE6"/>
                </a:solidFill>
              </a:rPr>
              <a:t>Reproductive:</a:t>
            </a:r>
            <a:r>
              <a:rPr lang="en-US" sz="1125" dirty="0">
                <a:solidFill>
                  <a:srgbClr val="424245"/>
                </a:solidFill>
              </a:rPr>
              <a:t> Pre-conception risk and haemoglobinopathy screening.</a:t>
            </a:r>
            <a:endParaRPr lang="en-US" sz="1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94805"/>
            <a:ext cx="5595938" cy="1175147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596628"/>
            <a:ext cx="571500" cy="57150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1729978"/>
            <a:ext cx="381000" cy="304800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5063" y="1294805"/>
            <a:ext cx="5595938" cy="1175147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3663" y="1596628"/>
            <a:ext cx="571500" cy="57150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38913" y="1729978"/>
            <a:ext cx="381000" cy="30480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2708077"/>
            <a:ext cx="5595938" cy="1175147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3009900"/>
            <a:ext cx="571500" cy="57150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4850" y="3143250"/>
            <a:ext cx="381000" cy="304800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5063" y="2708077"/>
            <a:ext cx="5595938" cy="1175147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43663" y="3009900"/>
            <a:ext cx="571500" cy="571500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38913" y="3143250"/>
            <a:ext cx="381000" cy="304800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4121348"/>
            <a:ext cx="5595938" cy="1175147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9600" y="4423172"/>
            <a:ext cx="571500" cy="571500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04850" y="4556522"/>
            <a:ext cx="381000" cy="304800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15063" y="4121348"/>
            <a:ext cx="5595938" cy="1175147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43663" y="4423172"/>
            <a:ext cx="571500" cy="571500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38913" y="4556522"/>
            <a:ext cx="381000" cy="304800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1000" y="5582245"/>
            <a:ext cx="11430000" cy="609600"/>
          </a:xfrm>
          <a:prstGeom prst="rect">
            <a:avLst/>
          </a:prstGeom>
        </p:spPr>
      </p:pic>
      <p:pic>
        <p:nvPicPr>
          <p:cNvPr id="24" name="SK-3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1500" y="5808613"/>
            <a:ext cx="190500" cy="152400"/>
          </a:xfrm>
          <a:prstGeom prst="rect">
            <a:avLst/>
          </a:prstGeom>
        </p:spPr>
      </p:pic>
      <p:sp>
        <p:nvSpPr>
          <p:cNvPr id="25" name="SK-3-text-24"/>
          <p:cNvSpPr/>
          <p:nvPr/>
        </p:nvSpPr>
        <p:spPr>
          <a:xfrm>
            <a:off x="561975" y="238125"/>
            <a:ext cx="3316039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6" name="SK-3-text-25"/>
          <p:cNvSpPr/>
          <p:nvPr/>
        </p:nvSpPr>
        <p:spPr>
          <a:xfrm>
            <a:off x="561975" y="428625"/>
            <a:ext cx="768096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Session Scope and Objectives</a:t>
            </a:r>
            <a:endParaRPr lang="en-US" sz="1800" dirty="0"/>
          </a:p>
        </p:txBody>
      </p:sp>
      <p:sp>
        <p:nvSpPr>
          <p:cNvPr id="27" name="SK-3-text-26"/>
          <p:cNvSpPr/>
          <p:nvPr/>
        </p:nvSpPr>
        <p:spPr>
          <a:xfrm>
            <a:off x="1371600" y="1523405"/>
            <a:ext cx="4376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6868B"/>
                </a:solidFill>
              </a:rPr>
              <a:t>Scope</a:t>
            </a:r>
            <a:endParaRPr lang="en-US" sz="1050" dirty="0"/>
          </a:p>
        </p:txBody>
      </p:sp>
      <p:sp>
        <p:nvSpPr>
          <p:cNvPr id="28" name="SK-3-text-27"/>
          <p:cNvSpPr/>
          <p:nvPr/>
        </p:nvSpPr>
        <p:spPr>
          <a:xfrm>
            <a:off x="1371600" y="1761530"/>
            <a:ext cx="43767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Outline the breadth of genetic issues encountered in primary care.</a:t>
            </a:r>
            <a:endParaRPr lang="en-US" sz="1350" dirty="0"/>
          </a:p>
        </p:txBody>
      </p:sp>
      <p:sp>
        <p:nvSpPr>
          <p:cNvPr id="29" name="SK-3-text-28"/>
          <p:cNvSpPr/>
          <p:nvPr/>
        </p:nvSpPr>
        <p:spPr>
          <a:xfrm>
            <a:off x="7205663" y="1523405"/>
            <a:ext cx="4376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6868B"/>
                </a:solidFill>
              </a:rPr>
              <a:t>Clinical Presentations</a:t>
            </a:r>
            <a:endParaRPr lang="en-US" sz="1050" dirty="0"/>
          </a:p>
        </p:txBody>
      </p:sp>
      <p:sp>
        <p:nvSpPr>
          <p:cNvPr id="30" name="SK-3-text-29"/>
          <p:cNvSpPr/>
          <p:nvPr/>
        </p:nvSpPr>
        <p:spPr>
          <a:xfrm>
            <a:off x="7205663" y="1761530"/>
            <a:ext cx="43767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Discuss common genetic presentations in the 10-minute consultation.</a:t>
            </a:r>
            <a:endParaRPr lang="en-US" sz="1350" dirty="0"/>
          </a:p>
        </p:txBody>
      </p:sp>
      <p:sp>
        <p:nvSpPr>
          <p:cNvPr id="31" name="SK-3-text-30"/>
          <p:cNvSpPr/>
          <p:nvPr/>
        </p:nvSpPr>
        <p:spPr>
          <a:xfrm>
            <a:off x="1371600" y="2936677"/>
            <a:ext cx="4376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6868B"/>
                </a:solidFill>
              </a:rPr>
              <a:t>Guidelines</a:t>
            </a:r>
            <a:endParaRPr lang="en-US" sz="1050" dirty="0"/>
          </a:p>
        </p:txBody>
      </p:sp>
      <p:sp>
        <p:nvSpPr>
          <p:cNvPr id="32" name="SK-3-text-31"/>
          <p:cNvSpPr/>
          <p:nvPr/>
        </p:nvSpPr>
        <p:spPr>
          <a:xfrm>
            <a:off x="1371600" y="3174802"/>
            <a:ext cx="43767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Identify useful NICE-aligned guidelines and clinical resources.</a:t>
            </a:r>
            <a:endParaRPr lang="en-US" sz="1350" dirty="0"/>
          </a:p>
        </p:txBody>
      </p:sp>
      <p:sp>
        <p:nvSpPr>
          <p:cNvPr id="33" name="SK-3-text-32"/>
          <p:cNvSpPr/>
          <p:nvPr/>
        </p:nvSpPr>
        <p:spPr>
          <a:xfrm>
            <a:off x="7205663" y="2936677"/>
            <a:ext cx="4376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6868B"/>
                </a:solidFill>
              </a:rPr>
              <a:t>Inheritance</a:t>
            </a:r>
            <a:endParaRPr lang="en-US" sz="1050" dirty="0"/>
          </a:p>
        </p:txBody>
      </p:sp>
      <p:sp>
        <p:nvSpPr>
          <p:cNvPr id="34" name="SK-3-text-33"/>
          <p:cNvSpPr/>
          <p:nvPr/>
        </p:nvSpPr>
        <p:spPr>
          <a:xfrm>
            <a:off x="7205663" y="3174802"/>
            <a:ext cx="43767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Review basic genetics and core patterns of inheritance.</a:t>
            </a:r>
            <a:endParaRPr lang="en-US" sz="1350" dirty="0"/>
          </a:p>
        </p:txBody>
      </p:sp>
      <p:sp>
        <p:nvSpPr>
          <p:cNvPr id="35" name="SK-3-text-34"/>
          <p:cNvSpPr/>
          <p:nvPr/>
        </p:nvSpPr>
        <p:spPr>
          <a:xfrm>
            <a:off x="1371600" y="4349948"/>
            <a:ext cx="4376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6868B"/>
                </a:solidFill>
              </a:rPr>
              <a:t>Services</a:t>
            </a:r>
            <a:endParaRPr lang="en-US" sz="1050" dirty="0"/>
          </a:p>
        </p:txBody>
      </p:sp>
      <p:sp>
        <p:nvSpPr>
          <p:cNvPr id="36" name="SK-3-text-35"/>
          <p:cNvSpPr/>
          <p:nvPr/>
        </p:nvSpPr>
        <p:spPr>
          <a:xfrm>
            <a:off x="1371600" y="4588073"/>
            <a:ext cx="43767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Outline the structure of the Yorkshire Regional Genetics Service.</a:t>
            </a:r>
            <a:endParaRPr lang="en-US" sz="1350" dirty="0"/>
          </a:p>
        </p:txBody>
      </p:sp>
      <p:sp>
        <p:nvSpPr>
          <p:cNvPr id="37" name="SK-3-text-36"/>
          <p:cNvSpPr/>
          <p:nvPr/>
        </p:nvSpPr>
        <p:spPr>
          <a:xfrm>
            <a:off x="7205663" y="4349948"/>
            <a:ext cx="43767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6868B"/>
                </a:solidFill>
              </a:rPr>
              <a:t>Ethos</a:t>
            </a:r>
            <a:endParaRPr lang="en-US" sz="1050" dirty="0"/>
          </a:p>
        </p:txBody>
      </p:sp>
      <p:sp>
        <p:nvSpPr>
          <p:cNvPr id="38" name="SK-3-text-37"/>
          <p:cNvSpPr/>
          <p:nvPr/>
        </p:nvSpPr>
        <p:spPr>
          <a:xfrm>
            <a:off x="7205663" y="4588073"/>
            <a:ext cx="43767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Encourage "thinking genetics" in everyday clinical consultations.</a:t>
            </a:r>
            <a:endParaRPr lang="en-US" sz="1350" dirty="0"/>
          </a:p>
        </p:txBody>
      </p:sp>
      <p:sp>
        <p:nvSpPr>
          <p:cNvPr id="39" name="SK-3-text-38"/>
          <p:cNvSpPr/>
          <p:nvPr/>
        </p:nvSpPr>
        <p:spPr>
          <a:xfrm>
            <a:off x="838200" y="5772745"/>
            <a:ext cx="11353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1D1D1F"/>
                </a:solidFill>
              </a:rPr>
              <a:t> This session is tailored for GP trainees, focusing on practical risk-stratification and referral pathways.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5572125" cy="2733675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143000"/>
            <a:ext cx="342900" cy="34290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238250"/>
            <a:ext cx="190500" cy="152400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676400"/>
            <a:ext cx="95250" cy="95250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190750"/>
            <a:ext cx="95250" cy="95250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2705100"/>
            <a:ext cx="95250" cy="84534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838575"/>
            <a:ext cx="5572125" cy="2733675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067175"/>
            <a:ext cx="342900" cy="342900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800" y="4162425"/>
            <a:ext cx="190500" cy="15240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4600575"/>
            <a:ext cx="95250" cy="84534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5114925"/>
            <a:ext cx="95250" cy="95250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5629275"/>
            <a:ext cx="95250" cy="84534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914400"/>
            <a:ext cx="5572125" cy="2800350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1143000"/>
            <a:ext cx="342900" cy="342900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43675" y="1238250"/>
            <a:ext cx="190500" cy="152400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2090738"/>
            <a:ext cx="5114925" cy="981075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10350" y="2233613"/>
            <a:ext cx="238125" cy="190500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16962" y="2233613"/>
            <a:ext cx="238125" cy="190500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023574" y="2233613"/>
            <a:ext cx="238125" cy="190500"/>
          </a:xfrm>
          <a:prstGeom prst="rect">
            <a:avLst/>
          </a:prstGeom>
        </p:spPr>
      </p:pic>
      <p:pic>
        <p:nvPicPr>
          <p:cNvPr id="24" name="SK-4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7475" y="3214688"/>
            <a:ext cx="5114925" cy="185738"/>
          </a:xfrm>
          <a:prstGeom prst="rect">
            <a:avLst/>
          </a:prstGeom>
        </p:spPr>
      </p:pic>
      <p:pic>
        <p:nvPicPr>
          <p:cNvPr id="25" name="SK-4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38875" y="3905250"/>
            <a:ext cx="5572125" cy="2667000"/>
          </a:xfrm>
          <a:prstGeom prst="rect">
            <a:avLst/>
          </a:prstGeom>
        </p:spPr>
      </p:pic>
      <p:pic>
        <p:nvPicPr>
          <p:cNvPr id="26" name="SK-4-img-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38875" y="6196013"/>
            <a:ext cx="5572125" cy="376238"/>
          </a:xfrm>
          <a:prstGeom prst="rect">
            <a:avLst/>
          </a:prstGeom>
        </p:spPr>
      </p:pic>
      <p:sp>
        <p:nvSpPr>
          <p:cNvPr id="27" name="SK-4-text-26"/>
          <p:cNvSpPr/>
          <p:nvPr/>
        </p:nvSpPr>
        <p:spPr>
          <a:xfrm>
            <a:off x="561975" y="238125"/>
            <a:ext cx="4027289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8" name="SK-4-text-27"/>
          <p:cNvSpPr/>
          <p:nvPr/>
        </p:nvSpPr>
        <p:spPr>
          <a:xfrm>
            <a:off x="561975" y="428625"/>
            <a:ext cx="98755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The Role of Primary Care in Genetics</a:t>
            </a:r>
            <a:endParaRPr lang="en-US" sz="1800" dirty="0"/>
          </a:p>
        </p:txBody>
      </p:sp>
      <p:sp>
        <p:nvSpPr>
          <p:cNvPr id="29" name="SK-4-text-28"/>
          <p:cNvSpPr/>
          <p:nvPr/>
        </p:nvSpPr>
        <p:spPr>
          <a:xfrm>
            <a:off x="1066800" y="1185863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Identification &amp; Referral</a:t>
            </a:r>
            <a:endParaRPr lang="en-US" sz="1350" dirty="0"/>
          </a:p>
        </p:txBody>
      </p:sp>
      <p:sp>
        <p:nvSpPr>
          <p:cNvPr id="30" name="SK-4-text-29"/>
          <p:cNvSpPr/>
          <p:nvPr/>
        </p:nvSpPr>
        <p:spPr>
          <a:xfrm>
            <a:off x="800100" y="1638300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Identify patients who would benefit from </a:t>
            </a:r>
            <a:r>
              <a:rPr lang="en-US" sz="1125" b="1" dirty="0">
                <a:solidFill>
                  <a:srgbClr val="424245"/>
                </a:solidFill>
              </a:rPr>
              <a:t>specialist genetic services</a:t>
            </a:r>
            <a:r>
              <a:rPr lang="en-US" sz="1125" dirty="0">
                <a:solidFill>
                  <a:srgbClr val="424245"/>
                </a:solidFill>
              </a:rPr>
              <a:t> (e.g., Regional Genetics Service).</a:t>
            </a:r>
            <a:endParaRPr lang="en-US" sz="1125" dirty="0"/>
          </a:p>
        </p:txBody>
      </p:sp>
      <p:sp>
        <p:nvSpPr>
          <p:cNvPr id="31" name="SK-4-text-30"/>
          <p:cNvSpPr/>
          <p:nvPr/>
        </p:nvSpPr>
        <p:spPr>
          <a:xfrm>
            <a:off x="800100" y="2152650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Conduct initial </a:t>
            </a:r>
            <a:r>
              <a:rPr lang="en-US" sz="1125" b="1" dirty="0">
                <a:solidFill>
                  <a:srgbClr val="424245"/>
                </a:solidFill>
              </a:rPr>
              <a:t>risk-stratification</a:t>
            </a:r>
            <a:r>
              <a:rPr lang="en-US" sz="1125" dirty="0">
                <a:solidFill>
                  <a:srgbClr val="424245"/>
                </a:solidFill>
              </a:rPr>
              <a:t> using family history tools and standard clinical criteria.</a:t>
            </a:r>
            <a:endParaRPr lang="en-US" sz="1125" dirty="0"/>
          </a:p>
        </p:txBody>
      </p:sp>
      <p:sp>
        <p:nvSpPr>
          <p:cNvPr id="32" name="SK-4-text-31"/>
          <p:cNvSpPr/>
          <p:nvPr/>
        </p:nvSpPr>
        <p:spPr>
          <a:xfrm>
            <a:off x="800100" y="2667000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Consider family history in multifactorial diseases: </a:t>
            </a:r>
            <a:r>
              <a:rPr lang="en-US" sz="1125" b="1" dirty="0">
                <a:solidFill>
                  <a:srgbClr val="424245"/>
                </a:solidFill>
              </a:rPr>
              <a:t>cancer, diabetes, and CHD</a:t>
            </a:r>
            <a:r>
              <a:rPr lang="en-US" sz="1125" dirty="0">
                <a:solidFill>
                  <a:srgbClr val="424245"/>
                </a:solidFill>
              </a:rPr>
              <a:t>.</a:t>
            </a:r>
            <a:endParaRPr lang="en-US" sz="1125" dirty="0"/>
          </a:p>
        </p:txBody>
      </p:sp>
      <p:sp>
        <p:nvSpPr>
          <p:cNvPr id="33" name="SK-4-text-32"/>
          <p:cNvSpPr/>
          <p:nvPr/>
        </p:nvSpPr>
        <p:spPr>
          <a:xfrm>
            <a:off x="1066800" y="4110038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Management &amp; Communication</a:t>
            </a:r>
            <a:endParaRPr lang="en-US" sz="1350" dirty="0"/>
          </a:p>
        </p:txBody>
      </p:sp>
      <p:sp>
        <p:nvSpPr>
          <p:cNvPr id="34" name="SK-4-text-33"/>
          <p:cNvSpPr/>
          <p:nvPr/>
        </p:nvSpPr>
        <p:spPr>
          <a:xfrm>
            <a:off x="800100" y="4562475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Provide ongoing </a:t>
            </a:r>
            <a:r>
              <a:rPr lang="en-US" sz="1125" b="1" dirty="0">
                <a:solidFill>
                  <a:srgbClr val="424245"/>
                </a:solidFill>
              </a:rPr>
              <a:t>management and support</a:t>
            </a:r>
            <a:r>
              <a:rPr lang="en-US" sz="1125" dirty="0">
                <a:solidFill>
                  <a:srgbClr val="424245"/>
                </a:solidFill>
              </a:rPr>
              <a:t> for families identified as being at-risk.</a:t>
            </a:r>
            <a:endParaRPr lang="en-US" sz="1125" dirty="0"/>
          </a:p>
        </p:txBody>
      </p:sp>
      <p:sp>
        <p:nvSpPr>
          <p:cNvPr id="35" name="SK-4-text-34"/>
          <p:cNvSpPr/>
          <p:nvPr/>
        </p:nvSpPr>
        <p:spPr>
          <a:xfrm>
            <a:off x="800100" y="5076825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Effective </a:t>
            </a:r>
            <a:r>
              <a:rPr lang="en-US" sz="1125" b="1" dirty="0">
                <a:solidFill>
                  <a:srgbClr val="424245"/>
                </a:solidFill>
              </a:rPr>
              <a:t>communication</a:t>
            </a:r>
            <a:r>
              <a:rPr lang="en-US" sz="1125" dirty="0">
                <a:solidFill>
                  <a:srgbClr val="424245"/>
                </a:solidFill>
              </a:rPr>
              <a:t> of genetic information to patients in the context of primary care.</a:t>
            </a:r>
            <a:endParaRPr lang="en-US" sz="1125" dirty="0"/>
          </a:p>
        </p:txBody>
      </p:sp>
      <p:sp>
        <p:nvSpPr>
          <p:cNvPr id="36" name="SK-4-text-35"/>
          <p:cNvSpPr/>
          <p:nvPr/>
        </p:nvSpPr>
        <p:spPr>
          <a:xfrm>
            <a:off x="800100" y="5591175"/>
            <a:ext cx="49244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Bridge the gap between complex genetic theory and </a:t>
            </a:r>
            <a:r>
              <a:rPr lang="en-US" sz="1125" b="1" dirty="0">
                <a:solidFill>
                  <a:srgbClr val="424245"/>
                </a:solidFill>
              </a:rPr>
              <a:t>patient-centered consultations</a:t>
            </a:r>
            <a:r>
              <a:rPr lang="en-US" sz="1125" dirty="0">
                <a:solidFill>
                  <a:srgbClr val="424245"/>
                </a:solidFill>
              </a:rPr>
              <a:t>.</a:t>
            </a:r>
            <a:endParaRPr lang="en-US" sz="1125" dirty="0"/>
          </a:p>
        </p:txBody>
      </p:sp>
      <p:sp>
        <p:nvSpPr>
          <p:cNvPr id="37" name="SK-4-text-36"/>
          <p:cNvSpPr/>
          <p:nvPr/>
        </p:nvSpPr>
        <p:spPr>
          <a:xfrm>
            <a:off x="6924675" y="1185863"/>
            <a:ext cx="52673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Multifactorial Inheritance</a:t>
            </a:r>
            <a:endParaRPr lang="en-US" sz="1350" dirty="0"/>
          </a:p>
        </p:txBody>
      </p:sp>
      <p:sp>
        <p:nvSpPr>
          <p:cNvPr id="38" name="SK-4-text-37"/>
          <p:cNvSpPr/>
          <p:nvPr/>
        </p:nvSpPr>
        <p:spPr>
          <a:xfrm>
            <a:off x="6467475" y="1638300"/>
            <a:ext cx="572452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Most common conditions result from complex interactions:</a:t>
            </a:r>
            <a:endParaRPr lang="en-US" sz="1125" dirty="0"/>
          </a:p>
        </p:txBody>
      </p:sp>
      <p:sp>
        <p:nvSpPr>
          <p:cNvPr id="39" name="SK-4-text-38"/>
          <p:cNvSpPr/>
          <p:nvPr/>
        </p:nvSpPr>
        <p:spPr>
          <a:xfrm>
            <a:off x="7038826" y="2519363"/>
            <a:ext cx="558998" cy="3619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D1D1F"/>
                </a:solidFill>
              </a:rPr>
              <a:t>Nature</a:t>
            </a:r>
            <a:endParaRPr lang="en-US" sz="900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D1D1F"/>
                </a:solidFill>
              </a:rPr>
              <a:t>(Genetics)</a:t>
            </a:r>
            <a:endParaRPr lang="en-US" sz="900" dirty="0"/>
          </a:p>
        </p:txBody>
      </p:sp>
      <p:sp>
        <p:nvSpPr>
          <p:cNvPr id="40" name="SK-4-text-39"/>
          <p:cNvSpPr/>
          <p:nvPr/>
        </p:nvSpPr>
        <p:spPr>
          <a:xfrm>
            <a:off x="8121551" y="2452688"/>
            <a:ext cx="10016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E5CE6"/>
                </a:solidFill>
              </a:rPr>
              <a:t>+</a:t>
            </a:r>
            <a:endParaRPr lang="en-US" sz="1350" dirty="0"/>
          </a:p>
        </p:txBody>
      </p:sp>
      <p:sp>
        <p:nvSpPr>
          <p:cNvPr id="41" name="SK-4-text-40"/>
          <p:cNvSpPr/>
          <p:nvPr/>
        </p:nvSpPr>
        <p:spPr>
          <a:xfrm>
            <a:off x="8637538" y="2519363"/>
            <a:ext cx="774799" cy="3619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D1D1F"/>
                </a:solidFill>
              </a:rPr>
              <a:t>Nurture</a:t>
            </a:r>
            <a:endParaRPr lang="en-US" sz="900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D1D1F"/>
                </a:solidFill>
              </a:rPr>
              <a:t>(Environment)</a:t>
            </a:r>
            <a:endParaRPr lang="en-US" sz="900" dirty="0"/>
          </a:p>
        </p:txBody>
      </p:sp>
      <p:sp>
        <p:nvSpPr>
          <p:cNvPr id="42" name="SK-4-text-41"/>
          <p:cNvSpPr/>
          <p:nvPr/>
        </p:nvSpPr>
        <p:spPr>
          <a:xfrm>
            <a:off x="9828163" y="2452688"/>
            <a:ext cx="10016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E5CE6"/>
                </a:solidFill>
              </a:rPr>
              <a:t>=</a:t>
            </a:r>
            <a:endParaRPr lang="en-US" sz="1350" dirty="0"/>
          </a:p>
        </p:txBody>
      </p:sp>
      <p:sp>
        <p:nvSpPr>
          <p:cNvPr id="43" name="SK-4-text-42"/>
          <p:cNvSpPr/>
          <p:nvPr/>
        </p:nvSpPr>
        <p:spPr>
          <a:xfrm>
            <a:off x="10515451" y="2519363"/>
            <a:ext cx="432197" cy="3619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D1D1F"/>
                </a:solidFill>
              </a:rPr>
              <a:t>Disease</a:t>
            </a:r>
            <a:endParaRPr lang="en-US" sz="900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D1D1F"/>
                </a:solidFill>
              </a:rPr>
              <a:t>Risk</a:t>
            </a:r>
            <a:endParaRPr lang="en-US" sz="900" dirty="0"/>
          </a:p>
        </p:txBody>
      </p:sp>
      <p:sp>
        <p:nvSpPr>
          <p:cNvPr id="44" name="SK-4-text-43"/>
          <p:cNvSpPr/>
          <p:nvPr/>
        </p:nvSpPr>
        <p:spPr>
          <a:xfrm>
            <a:off x="6562725" y="3214688"/>
            <a:ext cx="562927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6E6E73"/>
                </a:solidFill>
              </a:rPr>
              <a:t>"Strong family history shifts risk even without a single-gene disorder."</a:t>
            </a:r>
            <a:endParaRPr lang="en-US" sz="975" dirty="0"/>
          </a:p>
        </p:txBody>
      </p:sp>
      <p:sp>
        <p:nvSpPr>
          <p:cNvPr id="45" name="SK-4-text-44"/>
          <p:cNvSpPr/>
          <p:nvPr/>
        </p:nvSpPr>
        <p:spPr>
          <a:xfrm>
            <a:off x="6381750" y="6196013"/>
            <a:ext cx="5810250" cy="3762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FFFFFF"/>
                </a:solidFill>
              </a:rPr>
              <a:t>The GP's role involves translating complex genetic risks into actionable clinical advice.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90513"/>
            <a:ext cx="38100" cy="333375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47788"/>
            <a:ext cx="5595938" cy="1924050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576388"/>
            <a:ext cx="476250" cy="47625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700213"/>
            <a:ext cx="285750" cy="22860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5063" y="1347788"/>
            <a:ext cx="5595938" cy="1924050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0813" y="1576388"/>
            <a:ext cx="476250" cy="476250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6063" y="1700213"/>
            <a:ext cx="285750" cy="22860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462338"/>
            <a:ext cx="5595938" cy="1924050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3690937"/>
            <a:ext cx="476250" cy="47625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3814763"/>
            <a:ext cx="285750" cy="228600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5063" y="3462338"/>
            <a:ext cx="5595938" cy="192405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00813" y="3690937"/>
            <a:ext cx="476250" cy="476250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96063" y="3814763"/>
            <a:ext cx="285750" cy="228600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5614988"/>
            <a:ext cx="11430000" cy="428625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125" y="5753100"/>
            <a:ext cx="190500" cy="152400"/>
          </a:xfrm>
          <a:prstGeom prst="rect">
            <a:avLst/>
          </a:prstGeom>
        </p:spPr>
      </p:pic>
      <p:sp>
        <p:nvSpPr>
          <p:cNvPr id="19" name="SK-5-text-18"/>
          <p:cNvSpPr/>
          <p:nvPr/>
        </p:nvSpPr>
        <p:spPr>
          <a:xfrm>
            <a:off x="561975" y="190500"/>
            <a:ext cx="32918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0" name="SK-5-text-19"/>
          <p:cNvSpPr/>
          <p:nvPr/>
        </p:nvSpPr>
        <p:spPr>
          <a:xfrm>
            <a:off x="561975" y="381000"/>
            <a:ext cx="71323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Why Take a Family History?</a:t>
            </a:r>
            <a:endParaRPr lang="en-US" sz="1800" dirty="0"/>
          </a:p>
        </p:txBody>
      </p:sp>
      <p:sp>
        <p:nvSpPr>
          <p:cNvPr id="21" name="SK-5-text-20"/>
          <p:cNvSpPr/>
          <p:nvPr/>
        </p:nvSpPr>
        <p:spPr>
          <a:xfrm>
            <a:off x="666750" y="2205038"/>
            <a:ext cx="5486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Accurate Risk Assessment</a:t>
            </a:r>
            <a:endParaRPr lang="en-US" sz="1500" dirty="0"/>
          </a:p>
        </p:txBody>
      </p:sp>
      <p:sp>
        <p:nvSpPr>
          <p:cNvPr id="22" name="SK-5-text-21"/>
          <p:cNvSpPr/>
          <p:nvPr/>
        </p:nvSpPr>
        <p:spPr>
          <a:xfrm>
            <a:off x="666750" y="2586038"/>
            <a:ext cx="50244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Quantify the clinical likelihood of a patient developing specific multifactorial diseases, such as cancer, coronary heart disease, or diabetes.</a:t>
            </a:r>
            <a:endParaRPr lang="en-US" sz="1200" dirty="0"/>
          </a:p>
        </p:txBody>
      </p:sp>
      <p:sp>
        <p:nvSpPr>
          <p:cNvPr id="23" name="SK-5-text-22"/>
          <p:cNvSpPr/>
          <p:nvPr/>
        </p:nvSpPr>
        <p:spPr>
          <a:xfrm>
            <a:off x="6500813" y="2205038"/>
            <a:ext cx="5691188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Identify Genetic Conditions</a:t>
            </a:r>
            <a:endParaRPr lang="en-US" sz="1500" dirty="0"/>
          </a:p>
        </p:txBody>
      </p:sp>
      <p:sp>
        <p:nvSpPr>
          <p:cNvPr id="24" name="SK-5-text-23"/>
          <p:cNvSpPr/>
          <p:nvPr/>
        </p:nvSpPr>
        <p:spPr>
          <a:xfrm>
            <a:off x="6500813" y="2586038"/>
            <a:ext cx="50244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Detect subtle clinical patterns that suggest an underlying single-gene disorder or hereditary syndrome in symptomatic or asymptomatic patients.</a:t>
            </a:r>
            <a:endParaRPr lang="en-US" sz="1200" dirty="0"/>
          </a:p>
        </p:txBody>
      </p:sp>
      <p:sp>
        <p:nvSpPr>
          <p:cNvPr id="25" name="SK-5-text-24"/>
          <p:cNvSpPr/>
          <p:nvPr/>
        </p:nvSpPr>
        <p:spPr>
          <a:xfrm>
            <a:off x="666750" y="4319588"/>
            <a:ext cx="5715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Protect At-Risk Relatives</a:t>
            </a:r>
            <a:endParaRPr lang="en-US" sz="1500" dirty="0"/>
          </a:p>
        </p:txBody>
      </p:sp>
      <p:sp>
        <p:nvSpPr>
          <p:cNvPr id="26" name="SK-5-text-25"/>
          <p:cNvSpPr/>
          <p:nvPr/>
        </p:nvSpPr>
        <p:spPr>
          <a:xfrm>
            <a:off x="666750" y="4700588"/>
            <a:ext cx="50244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Identify other family members who may be at significant risk, enabling proactive cascade screening and early intervention strategies.</a:t>
            </a:r>
            <a:endParaRPr lang="en-US" sz="1200" dirty="0"/>
          </a:p>
        </p:txBody>
      </p:sp>
      <p:sp>
        <p:nvSpPr>
          <p:cNvPr id="27" name="SK-5-text-26"/>
          <p:cNvSpPr/>
          <p:nvPr/>
        </p:nvSpPr>
        <p:spPr>
          <a:xfrm>
            <a:off x="6500813" y="4319588"/>
            <a:ext cx="5691188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Guide Management Strategies</a:t>
            </a:r>
            <a:endParaRPr lang="en-US" sz="1500" dirty="0"/>
          </a:p>
        </p:txBody>
      </p:sp>
      <p:sp>
        <p:nvSpPr>
          <p:cNvPr id="28" name="SK-5-text-27"/>
          <p:cNvSpPr/>
          <p:nvPr/>
        </p:nvSpPr>
        <p:spPr>
          <a:xfrm>
            <a:off x="6500813" y="4700588"/>
            <a:ext cx="50244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Inform appropriate clinical pathways, including referral to specialist genetics services, enhanced surveillance, or preventative medications.</a:t>
            </a:r>
            <a:endParaRPr lang="en-US" sz="1200" dirty="0"/>
          </a:p>
        </p:txBody>
      </p:sp>
      <p:sp>
        <p:nvSpPr>
          <p:cNvPr id="29" name="SK-5-text-28"/>
          <p:cNvSpPr/>
          <p:nvPr/>
        </p:nvSpPr>
        <p:spPr>
          <a:xfrm>
            <a:off x="952500" y="5729288"/>
            <a:ext cx="11239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5E5CE6"/>
                </a:solidFill>
              </a:rPr>
              <a:t>Family history is a dynamic clinical tool; it must be updated regularly as families grow, age, and develop new health conditions.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733550"/>
            <a:ext cx="5572125" cy="411480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2060228"/>
            <a:ext cx="214313" cy="17532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2466975"/>
            <a:ext cx="304800" cy="304800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806" y="2550765"/>
            <a:ext cx="166688" cy="13722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3086100"/>
            <a:ext cx="304800" cy="304800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806" y="3169890"/>
            <a:ext cx="166688" cy="13722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3705225"/>
            <a:ext cx="304800" cy="30480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806" y="3789015"/>
            <a:ext cx="166688" cy="13722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4324350"/>
            <a:ext cx="304800" cy="304800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806" y="4408140"/>
            <a:ext cx="166688" cy="137220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4943475"/>
            <a:ext cx="304800" cy="30480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806" y="5027265"/>
            <a:ext cx="166688" cy="137220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416546"/>
            <a:ext cx="5572125" cy="1888629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1694259"/>
            <a:ext cx="202406" cy="163711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3495675"/>
            <a:ext cx="5572125" cy="2669679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3773388"/>
            <a:ext cx="202406" cy="163711"/>
          </a:xfrm>
          <a:prstGeom prst="rect">
            <a:avLst/>
          </a:prstGeom>
        </p:spPr>
      </p:pic>
      <p:sp>
        <p:nvSpPr>
          <p:cNvPr id="21" name="SK-6-text-20"/>
          <p:cNvSpPr/>
          <p:nvPr/>
        </p:nvSpPr>
        <p:spPr>
          <a:xfrm>
            <a:off x="561975" y="238125"/>
            <a:ext cx="4314974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2" name="SK-6-text-21"/>
          <p:cNvSpPr/>
          <p:nvPr/>
        </p:nvSpPr>
        <p:spPr>
          <a:xfrm>
            <a:off x="561975" y="428625"/>
            <a:ext cx="106984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How to Take an Effective Family History</a:t>
            </a:r>
            <a:endParaRPr lang="en-US" sz="1800" dirty="0"/>
          </a:p>
        </p:txBody>
      </p:sp>
      <p:sp>
        <p:nvSpPr>
          <p:cNvPr id="23" name="SK-6-text-22"/>
          <p:cNvSpPr/>
          <p:nvPr/>
        </p:nvSpPr>
        <p:spPr>
          <a:xfrm>
            <a:off x="976312" y="2019300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B4D8"/>
                </a:solidFill>
              </a:rPr>
              <a:t>Core Questions to Ask</a:t>
            </a:r>
            <a:endParaRPr lang="en-US" sz="1350" dirty="0"/>
          </a:p>
        </p:txBody>
      </p:sp>
      <p:sp>
        <p:nvSpPr>
          <p:cNvPr id="24" name="SK-6-text-23"/>
          <p:cNvSpPr/>
          <p:nvPr/>
        </p:nvSpPr>
        <p:spPr>
          <a:xfrm>
            <a:off x="1114425" y="2466975"/>
            <a:ext cx="29260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Who is affected?</a:t>
            </a:r>
            <a:endParaRPr lang="en-US" sz="1200" dirty="0"/>
          </a:p>
        </p:txBody>
      </p:sp>
      <p:sp>
        <p:nvSpPr>
          <p:cNvPr id="25" name="SK-6-text-24"/>
          <p:cNvSpPr/>
          <p:nvPr/>
        </p:nvSpPr>
        <p:spPr>
          <a:xfrm>
            <a:off x="1114425" y="2714625"/>
            <a:ext cx="59207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E6E73"/>
                </a:solidFill>
              </a:rPr>
              <a:t>Focus exclusively on blood relatives.</a:t>
            </a:r>
            <a:endParaRPr lang="en-US" sz="1050" dirty="0"/>
          </a:p>
        </p:txBody>
      </p:sp>
      <p:sp>
        <p:nvSpPr>
          <p:cNvPr id="26" name="SK-6-text-25"/>
          <p:cNvSpPr/>
          <p:nvPr/>
        </p:nvSpPr>
        <p:spPr>
          <a:xfrm>
            <a:off x="1114425" y="3086100"/>
            <a:ext cx="4572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Which side of the family?</a:t>
            </a:r>
            <a:endParaRPr lang="en-US" sz="1200" dirty="0"/>
          </a:p>
        </p:txBody>
      </p:sp>
      <p:sp>
        <p:nvSpPr>
          <p:cNvPr id="27" name="SK-6-text-26"/>
          <p:cNvSpPr/>
          <p:nvPr/>
        </p:nvSpPr>
        <p:spPr>
          <a:xfrm>
            <a:off x="1114425" y="3333750"/>
            <a:ext cx="75209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E6E73"/>
                </a:solidFill>
              </a:rPr>
              <a:t>Must document both Maternal and Paternal sides.</a:t>
            </a:r>
            <a:endParaRPr lang="en-US" sz="1050" dirty="0"/>
          </a:p>
        </p:txBody>
      </p:sp>
      <p:sp>
        <p:nvSpPr>
          <p:cNvPr id="28" name="SK-6-text-27"/>
          <p:cNvSpPr/>
          <p:nvPr/>
        </p:nvSpPr>
        <p:spPr>
          <a:xfrm>
            <a:off x="1114425" y="3705225"/>
            <a:ext cx="34747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How many relatives?</a:t>
            </a:r>
            <a:endParaRPr lang="en-US" sz="1200" dirty="0"/>
          </a:p>
        </p:txBody>
      </p:sp>
      <p:sp>
        <p:nvSpPr>
          <p:cNvPr id="29" name="SK-6-text-28"/>
          <p:cNvSpPr/>
          <p:nvPr/>
        </p:nvSpPr>
        <p:spPr>
          <a:xfrm>
            <a:off x="1114425" y="3952875"/>
            <a:ext cx="84810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E6E73"/>
                </a:solidFill>
              </a:rPr>
              <a:t>Count all affected individuals on the same bloodline.</a:t>
            </a:r>
            <a:endParaRPr lang="en-US" sz="1050" dirty="0"/>
          </a:p>
        </p:txBody>
      </p:sp>
      <p:sp>
        <p:nvSpPr>
          <p:cNvPr id="30" name="SK-6-text-29"/>
          <p:cNvSpPr/>
          <p:nvPr/>
        </p:nvSpPr>
        <p:spPr>
          <a:xfrm>
            <a:off x="1114425" y="4324350"/>
            <a:ext cx="34747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Specific Diagnosis?</a:t>
            </a:r>
            <a:endParaRPr lang="en-US" sz="1200" dirty="0"/>
          </a:p>
        </p:txBody>
      </p:sp>
      <p:sp>
        <p:nvSpPr>
          <p:cNvPr id="31" name="SK-6-text-30"/>
          <p:cNvSpPr/>
          <p:nvPr/>
        </p:nvSpPr>
        <p:spPr>
          <a:xfrm>
            <a:off x="1114425" y="4572000"/>
            <a:ext cx="83210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E6E73"/>
                </a:solidFill>
              </a:rPr>
              <a:t>Record the type of cancer (primary site) or disease.</a:t>
            </a:r>
            <a:endParaRPr lang="en-US" sz="1050" dirty="0"/>
          </a:p>
        </p:txBody>
      </p:sp>
      <p:sp>
        <p:nvSpPr>
          <p:cNvPr id="32" name="SK-6-text-31"/>
          <p:cNvSpPr/>
          <p:nvPr/>
        </p:nvSpPr>
        <p:spPr>
          <a:xfrm>
            <a:off x="1114425" y="4943475"/>
            <a:ext cx="31089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Age at Diagnosis?</a:t>
            </a:r>
            <a:endParaRPr lang="en-US" sz="1200" dirty="0"/>
          </a:p>
        </p:txBody>
      </p:sp>
      <p:sp>
        <p:nvSpPr>
          <p:cNvPr id="33" name="SK-6-text-32"/>
          <p:cNvSpPr/>
          <p:nvPr/>
        </p:nvSpPr>
        <p:spPr>
          <a:xfrm>
            <a:off x="1114425" y="5191125"/>
            <a:ext cx="73609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E6E73"/>
                </a:solidFill>
              </a:rPr>
              <a:t>Crucial for identifying early-onset syndromes.</a:t>
            </a:r>
            <a:endParaRPr lang="en-US" sz="1050" dirty="0"/>
          </a:p>
        </p:txBody>
      </p:sp>
      <p:sp>
        <p:nvSpPr>
          <p:cNvPr id="34" name="SK-6-text-33"/>
          <p:cNvSpPr/>
          <p:nvPr/>
        </p:nvSpPr>
        <p:spPr>
          <a:xfrm>
            <a:off x="6774656" y="1654671"/>
            <a:ext cx="38862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5E5CE6"/>
                </a:solidFill>
              </a:rPr>
              <a:t>The "Same Side" Rule</a:t>
            </a:r>
            <a:endParaRPr lang="en-US" sz="1275" dirty="0"/>
          </a:p>
        </p:txBody>
      </p:sp>
      <p:sp>
        <p:nvSpPr>
          <p:cNvPr id="35" name="SK-6-text-34"/>
          <p:cNvSpPr/>
          <p:nvPr/>
        </p:nvSpPr>
        <p:spPr>
          <a:xfrm>
            <a:off x="6477000" y="2011859"/>
            <a:ext cx="50958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For accurate risk stratification (e.g., NICE cancer criteria), all relatives counted must be </a:t>
            </a:r>
            <a:r>
              <a:rPr lang="en-US" sz="1050" b="1" dirty="0">
                <a:solidFill>
                  <a:srgbClr val="1D1D1F"/>
                </a:solidFill>
              </a:rPr>
              <a:t>blood relatives on the same side</a:t>
            </a:r>
            <a:r>
              <a:rPr lang="en-US" sz="1050" dirty="0">
                <a:solidFill>
                  <a:srgbClr val="1D1D1F"/>
                </a:solidFill>
              </a:rPr>
              <a:t> of the family.</a:t>
            </a:r>
            <a:endParaRPr lang="en-US" sz="1050" dirty="0"/>
          </a:p>
        </p:txBody>
      </p:sp>
      <p:sp>
        <p:nvSpPr>
          <p:cNvPr id="36" name="SK-6-text-35"/>
          <p:cNvSpPr/>
          <p:nvPr/>
        </p:nvSpPr>
        <p:spPr>
          <a:xfrm>
            <a:off x="6667500" y="2514600"/>
            <a:ext cx="5524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6E6E73"/>
                </a:solidFill>
              </a:rPr>
              <a:t>Maternal side and Paternal side are assessed independently.</a:t>
            </a:r>
            <a:endParaRPr lang="en-US" sz="1200" dirty="0"/>
          </a:p>
        </p:txBody>
      </p:sp>
      <p:sp>
        <p:nvSpPr>
          <p:cNvPr id="37" name="SK-6-text-36"/>
          <p:cNvSpPr/>
          <p:nvPr/>
        </p:nvSpPr>
        <p:spPr>
          <a:xfrm>
            <a:off x="6667500" y="2790825"/>
            <a:ext cx="5524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6E6E73"/>
                </a:solidFill>
              </a:rPr>
              <a:t>Significant history may exist on both sides.</a:t>
            </a:r>
            <a:endParaRPr lang="en-US" sz="1200" dirty="0"/>
          </a:p>
        </p:txBody>
      </p:sp>
      <p:sp>
        <p:nvSpPr>
          <p:cNvPr id="38" name="SK-6-text-37"/>
          <p:cNvSpPr/>
          <p:nvPr/>
        </p:nvSpPr>
        <p:spPr>
          <a:xfrm>
            <a:off x="6774656" y="3733800"/>
            <a:ext cx="427482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FF708D"/>
                </a:solidFill>
              </a:rPr>
              <a:t>Clinical Documentation</a:t>
            </a:r>
            <a:endParaRPr lang="en-US" sz="1275" dirty="0"/>
          </a:p>
        </p:txBody>
      </p:sp>
      <p:sp>
        <p:nvSpPr>
          <p:cNvPr id="39" name="SK-6-text-38"/>
          <p:cNvSpPr/>
          <p:nvPr/>
        </p:nvSpPr>
        <p:spPr>
          <a:xfrm>
            <a:off x="6477000" y="4090987"/>
            <a:ext cx="50958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Beyond the core pedigree, capture environmental and multifactorial risk factors that influence genetic expression:</a:t>
            </a:r>
            <a:endParaRPr lang="en-US" sz="1050" dirty="0"/>
          </a:p>
        </p:txBody>
      </p:sp>
      <p:sp>
        <p:nvSpPr>
          <p:cNvPr id="40" name="SK-6-text-39"/>
          <p:cNvSpPr/>
          <p:nvPr/>
        </p:nvSpPr>
        <p:spPr>
          <a:xfrm>
            <a:off x="6667500" y="4593729"/>
            <a:ext cx="5524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Smoking Status:</a:t>
            </a:r>
            <a:r>
              <a:rPr lang="en-US" sz="1200" dirty="0">
                <a:solidFill>
                  <a:srgbClr val="6E6E73"/>
                </a:solidFill>
              </a:rPr>
              <a:t> Essential for lung/bladder risks.</a:t>
            </a:r>
            <a:endParaRPr lang="en-US" sz="1200" dirty="0"/>
          </a:p>
        </p:txBody>
      </p:sp>
      <p:sp>
        <p:nvSpPr>
          <p:cNvPr id="41" name="SK-6-text-40"/>
          <p:cNvSpPr/>
          <p:nvPr/>
        </p:nvSpPr>
        <p:spPr>
          <a:xfrm>
            <a:off x="6667500" y="4869954"/>
            <a:ext cx="5524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BMI/Obesity:</a:t>
            </a:r>
            <a:r>
              <a:rPr lang="en-US" sz="1200" dirty="0">
                <a:solidFill>
                  <a:srgbClr val="6E6E73"/>
                </a:solidFill>
              </a:rPr>
              <a:t> Relevant for CHD and Diabetes.</a:t>
            </a:r>
            <a:endParaRPr lang="en-US" sz="1200" dirty="0"/>
          </a:p>
        </p:txBody>
      </p:sp>
      <p:sp>
        <p:nvSpPr>
          <p:cNvPr id="42" name="SK-6-text-41"/>
          <p:cNvSpPr/>
          <p:nvPr/>
        </p:nvSpPr>
        <p:spPr>
          <a:xfrm>
            <a:off x="6667500" y="5146179"/>
            <a:ext cx="5524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Ancestry:</a:t>
            </a:r>
            <a:r>
              <a:rPr lang="en-US" sz="1200" dirty="0">
                <a:solidFill>
                  <a:srgbClr val="6E6E73"/>
                </a:solidFill>
              </a:rPr>
              <a:t> e.g., Ashkenazi Jewish (BRCA risk).</a:t>
            </a:r>
            <a:endParaRPr lang="en-US" sz="1200" dirty="0"/>
          </a:p>
        </p:txBody>
      </p:sp>
      <p:sp>
        <p:nvSpPr>
          <p:cNvPr id="43" name="SK-6-text-42"/>
          <p:cNvSpPr/>
          <p:nvPr/>
        </p:nvSpPr>
        <p:spPr>
          <a:xfrm>
            <a:off x="6667500" y="5422404"/>
            <a:ext cx="49053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Non-blood relatives:</a:t>
            </a:r>
            <a:r>
              <a:rPr lang="en-US" sz="1200" dirty="0">
                <a:solidFill>
                  <a:srgbClr val="6E6E73"/>
                </a:solidFill>
              </a:rPr>
              <a:t> Mentioned for context, but excluded from risk math.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66838"/>
            <a:ext cx="3657600" cy="3533775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050" y="1652588"/>
            <a:ext cx="571500" cy="57150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6925" y="1824038"/>
            <a:ext cx="285750" cy="22860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5517" y="2776538"/>
            <a:ext cx="1388566" cy="276225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3243263"/>
            <a:ext cx="3086100" cy="342900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3586163"/>
            <a:ext cx="3086100" cy="34290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7200" y="1366838"/>
            <a:ext cx="3657600" cy="3533775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10250" y="1652588"/>
            <a:ext cx="571500" cy="57150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53125" y="1824038"/>
            <a:ext cx="285750" cy="22860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1717" y="2776538"/>
            <a:ext cx="1388566" cy="276225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2950" y="3243263"/>
            <a:ext cx="3086100" cy="34290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52950" y="3586163"/>
            <a:ext cx="3086100" cy="342900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2950" y="3929063"/>
            <a:ext cx="3086100" cy="342900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53400" y="1366838"/>
            <a:ext cx="3657600" cy="3533775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96450" y="1652588"/>
            <a:ext cx="571500" cy="571500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39325" y="1824038"/>
            <a:ext cx="285750" cy="228600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32255" y="2776538"/>
            <a:ext cx="1499741" cy="276225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39150" y="3243263"/>
            <a:ext cx="3086100" cy="342900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39150" y="3586163"/>
            <a:ext cx="3086100" cy="342900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5186363"/>
            <a:ext cx="11430000" cy="838200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6750" y="5504111"/>
            <a:ext cx="269081" cy="215205"/>
          </a:xfrm>
          <a:prstGeom prst="rect">
            <a:avLst/>
          </a:prstGeom>
        </p:spPr>
      </p:pic>
      <p:sp>
        <p:nvSpPr>
          <p:cNvPr id="25" name="SK-7-text-24"/>
          <p:cNvSpPr/>
          <p:nvPr/>
        </p:nvSpPr>
        <p:spPr>
          <a:xfrm>
            <a:off x="561975" y="238125"/>
            <a:ext cx="3594646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6" name="SK-7-text-25"/>
          <p:cNvSpPr/>
          <p:nvPr/>
        </p:nvSpPr>
        <p:spPr>
          <a:xfrm>
            <a:off x="561975" y="428625"/>
            <a:ext cx="87782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Defining Degrees of Relationship</a:t>
            </a:r>
            <a:endParaRPr lang="en-US" sz="1800" dirty="0"/>
          </a:p>
        </p:txBody>
      </p:sp>
      <p:sp>
        <p:nvSpPr>
          <p:cNvPr id="27" name="SK-7-text-26"/>
          <p:cNvSpPr/>
          <p:nvPr/>
        </p:nvSpPr>
        <p:spPr>
          <a:xfrm>
            <a:off x="1722686" y="2414588"/>
            <a:ext cx="974229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1st Degree</a:t>
            </a:r>
            <a:endParaRPr lang="en-US" sz="1500" dirty="0"/>
          </a:p>
        </p:txBody>
      </p:sp>
      <p:sp>
        <p:nvSpPr>
          <p:cNvPr id="28" name="SK-7-text-27"/>
          <p:cNvSpPr/>
          <p:nvPr/>
        </p:nvSpPr>
        <p:spPr>
          <a:xfrm>
            <a:off x="1515517" y="2776538"/>
            <a:ext cx="1159966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~50% Shared DNA</a:t>
            </a:r>
            <a:endParaRPr lang="en-US" sz="1050" dirty="0"/>
          </a:p>
        </p:txBody>
      </p:sp>
      <p:sp>
        <p:nvSpPr>
          <p:cNvPr id="29" name="SK-7-text-28"/>
          <p:cNvSpPr/>
          <p:nvPr/>
        </p:nvSpPr>
        <p:spPr>
          <a:xfrm>
            <a:off x="666750" y="3243263"/>
            <a:ext cx="3086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Mother / Father</a:t>
            </a:r>
            <a:endParaRPr lang="en-US" sz="1200" dirty="0"/>
          </a:p>
        </p:txBody>
      </p:sp>
      <p:sp>
        <p:nvSpPr>
          <p:cNvPr id="30" name="SK-7-text-29"/>
          <p:cNvSpPr/>
          <p:nvPr/>
        </p:nvSpPr>
        <p:spPr>
          <a:xfrm>
            <a:off x="666750" y="3586163"/>
            <a:ext cx="3086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Daughter / Son</a:t>
            </a:r>
            <a:endParaRPr lang="en-US" sz="1200" dirty="0"/>
          </a:p>
        </p:txBody>
      </p:sp>
      <p:sp>
        <p:nvSpPr>
          <p:cNvPr id="31" name="SK-7-text-30"/>
          <p:cNvSpPr/>
          <p:nvPr/>
        </p:nvSpPr>
        <p:spPr>
          <a:xfrm>
            <a:off x="666750" y="3929063"/>
            <a:ext cx="3086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Sister / Brother</a:t>
            </a:r>
            <a:endParaRPr lang="en-US" sz="1200" dirty="0"/>
          </a:p>
        </p:txBody>
      </p:sp>
      <p:sp>
        <p:nvSpPr>
          <p:cNvPr id="32" name="SK-7-text-31"/>
          <p:cNvSpPr/>
          <p:nvPr/>
        </p:nvSpPr>
        <p:spPr>
          <a:xfrm>
            <a:off x="5577185" y="2414588"/>
            <a:ext cx="103763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2nd Degree</a:t>
            </a:r>
            <a:endParaRPr lang="en-US" sz="1500" dirty="0"/>
          </a:p>
        </p:txBody>
      </p:sp>
      <p:sp>
        <p:nvSpPr>
          <p:cNvPr id="33" name="SK-7-text-32"/>
          <p:cNvSpPr/>
          <p:nvPr/>
        </p:nvSpPr>
        <p:spPr>
          <a:xfrm>
            <a:off x="5401717" y="2776538"/>
            <a:ext cx="1159966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~25% Shared DNA</a:t>
            </a:r>
            <a:endParaRPr lang="en-US" sz="1050" dirty="0"/>
          </a:p>
        </p:txBody>
      </p:sp>
      <p:sp>
        <p:nvSpPr>
          <p:cNvPr id="34" name="SK-7-text-33"/>
          <p:cNvSpPr/>
          <p:nvPr/>
        </p:nvSpPr>
        <p:spPr>
          <a:xfrm>
            <a:off x="4552950" y="3243263"/>
            <a:ext cx="3086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Grandparent / Grandchild</a:t>
            </a:r>
            <a:endParaRPr lang="en-US" sz="1200" dirty="0"/>
          </a:p>
        </p:txBody>
      </p:sp>
      <p:sp>
        <p:nvSpPr>
          <p:cNvPr id="35" name="SK-7-text-34"/>
          <p:cNvSpPr/>
          <p:nvPr/>
        </p:nvSpPr>
        <p:spPr>
          <a:xfrm>
            <a:off x="4552950" y="3586163"/>
            <a:ext cx="3086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Aunt / Uncle</a:t>
            </a:r>
            <a:endParaRPr lang="en-US" sz="1200" dirty="0"/>
          </a:p>
        </p:txBody>
      </p:sp>
      <p:sp>
        <p:nvSpPr>
          <p:cNvPr id="36" name="SK-7-text-35"/>
          <p:cNvSpPr/>
          <p:nvPr/>
        </p:nvSpPr>
        <p:spPr>
          <a:xfrm>
            <a:off x="4552950" y="3929063"/>
            <a:ext cx="3086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Niece / Nephew</a:t>
            </a:r>
            <a:endParaRPr lang="en-US" sz="1200" dirty="0"/>
          </a:p>
        </p:txBody>
      </p:sp>
      <p:sp>
        <p:nvSpPr>
          <p:cNvPr id="37" name="SK-7-text-36"/>
          <p:cNvSpPr/>
          <p:nvPr/>
        </p:nvSpPr>
        <p:spPr>
          <a:xfrm>
            <a:off x="4552950" y="4271963"/>
            <a:ext cx="3086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Half-siblings</a:t>
            </a:r>
            <a:endParaRPr lang="en-US" sz="1200" dirty="0"/>
          </a:p>
        </p:txBody>
      </p:sp>
      <p:sp>
        <p:nvSpPr>
          <p:cNvPr id="38" name="SK-7-text-37"/>
          <p:cNvSpPr/>
          <p:nvPr/>
        </p:nvSpPr>
        <p:spPr>
          <a:xfrm>
            <a:off x="9484519" y="2414588"/>
            <a:ext cx="995363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3rd Degree</a:t>
            </a:r>
            <a:endParaRPr lang="en-US" sz="1500" dirty="0"/>
          </a:p>
        </p:txBody>
      </p:sp>
      <p:sp>
        <p:nvSpPr>
          <p:cNvPr id="39" name="SK-7-text-38"/>
          <p:cNvSpPr/>
          <p:nvPr/>
        </p:nvSpPr>
        <p:spPr>
          <a:xfrm>
            <a:off x="9232255" y="2776538"/>
            <a:ext cx="1271141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~12.5% Shared DNA</a:t>
            </a:r>
            <a:endParaRPr lang="en-US" sz="1050" dirty="0"/>
          </a:p>
        </p:txBody>
      </p:sp>
      <p:sp>
        <p:nvSpPr>
          <p:cNvPr id="40" name="SK-7-text-39"/>
          <p:cNvSpPr/>
          <p:nvPr/>
        </p:nvSpPr>
        <p:spPr>
          <a:xfrm>
            <a:off x="8439150" y="3243263"/>
            <a:ext cx="3086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First Cousin</a:t>
            </a:r>
            <a:endParaRPr lang="en-US" sz="1200" dirty="0"/>
          </a:p>
        </p:txBody>
      </p:sp>
      <p:sp>
        <p:nvSpPr>
          <p:cNvPr id="41" name="SK-7-text-40"/>
          <p:cNvSpPr/>
          <p:nvPr/>
        </p:nvSpPr>
        <p:spPr>
          <a:xfrm>
            <a:off x="8439150" y="3586163"/>
            <a:ext cx="3086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Great Grandparent</a:t>
            </a:r>
            <a:endParaRPr lang="en-US" sz="1200" dirty="0"/>
          </a:p>
        </p:txBody>
      </p:sp>
      <p:sp>
        <p:nvSpPr>
          <p:cNvPr id="42" name="SK-7-text-41"/>
          <p:cNvSpPr/>
          <p:nvPr/>
        </p:nvSpPr>
        <p:spPr>
          <a:xfrm>
            <a:off x="8439150" y="3929063"/>
            <a:ext cx="3086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Great Aunt / Uncle</a:t>
            </a:r>
            <a:endParaRPr lang="en-US" sz="1200" dirty="0"/>
          </a:p>
        </p:txBody>
      </p:sp>
      <p:sp>
        <p:nvSpPr>
          <p:cNvPr id="43" name="SK-7-text-42"/>
          <p:cNvSpPr/>
          <p:nvPr/>
        </p:nvSpPr>
        <p:spPr>
          <a:xfrm>
            <a:off x="1126331" y="5376863"/>
            <a:ext cx="10398919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708D"/>
                </a:solidFill>
              </a:rPr>
              <a:t>Key Clinical Rule:</a:t>
            </a:r>
            <a:r>
              <a:rPr lang="en-US" sz="1200" dirty="0">
                <a:solidFill>
                  <a:srgbClr val="1D1D1F"/>
                </a:solidFill>
              </a:rPr>
              <a:t> All relatives counted in a risk assessment must be on the </a:t>
            </a:r>
            <a:r>
              <a:rPr lang="en-US" sz="1200" b="1" dirty="0">
                <a:solidFill>
                  <a:srgbClr val="FF708D"/>
                </a:solidFill>
              </a:rPr>
              <a:t>SAME side</a:t>
            </a:r>
            <a:r>
              <a:rPr lang="en-US" sz="1200" dirty="0">
                <a:solidFill>
                  <a:srgbClr val="1D1D1F"/>
                </a:solidFill>
              </a:rPr>
              <a:t> of the family (maternal OR paternal) and be </a:t>
            </a:r>
            <a:r>
              <a:rPr lang="en-US" sz="1200" b="1" dirty="0">
                <a:solidFill>
                  <a:srgbClr val="FF708D"/>
                </a:solidFill>
              </a:rPr>
              <a:t>blood relatives</a:t>
            </a:r>
            <a:r>
              <a:rPr lang="en-US" sz="1200" dirty="0">
                <a:solidFill>
                  <a:srgbClr val="1D1D1F"/>
                </a:solidFill>
              </a:rPr>
              <a:t> of each other.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3619500" cy="556260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200150"/>
            <a:ext cx="3048000" cy="40005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1233488"/>
            <a:ext cx="238125" cy="19050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1838325"/>
            <a:ext cx="571500" cy="571500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" y="2009775"/>
            <a:ext cx="228600" cy="228600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638425"/>
            <a:ext cx="571500" cy="571500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2809875"/>
            <a:ext cx="228600" cy="22860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3438525"/>
            <a:ext cx="571500" cy="571500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375" y="3495675"/>
            <a:ext cx="476250" cy="45720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4238625"/>
            <a:ext cx="571500" cy="571500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7796" y="4389671"/>
            <a:ext cx="269408" cy="269408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914400"/>
            <a:ext cx="3619500" cy="5562600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200150"/>
            <a:ext cx="3048000" cy="400050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2000" y="1233488"/>
            <a:ext cx="238125" cy="190500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0" y="1838325"/>
            <a:ext cx="571500" cy="571500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24388" y="1900238"/>
            <a:ext cx="466725" cy="447675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0" y="2638425"/>
            <a:ext cx="571500" cy="571500"/>
          </a:xfrm>
          <a:prstGeom prst="rect">
            <a:avLst/>
          </a:prstGeom>
        </p:spPr>
      </p:pic>
      <p:pic>
        <p:nvPicPr>
          <p:cNvPr id="22" name="SK-8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43450" y="2809875"/>
            <a:ext cx="228600" cy="228600"/>
          </a:xfrm>
          <a:prstGeom prst="rect">
            <a:avLst/>
          </a:prstGeom>
        </p:spPr>
      </p:pic>
      <p:pic>
        <p:nvPicPr>
          <p:cNvPr id="23" name="SK-8-img-2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0" y="3438525"/>
            <a:ext cx="571500" cy="571500"/>
          </a:xfrm>
          <a:prstGeom prst="rect">
            <a:avLst/>
          </a:prstGeom>
        </p:spPr>
      </p:pic>
      <p:pic>
        <p:nvPicPr>
          <p:cNvPr id="24" name="SK-8-img-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43450" y="3609975"/>
            <a:ext cx="228600" cy="228600"/>
          </a:xfrm>
          <a:prstGeom prst="rect">
            <a:avLst/>
          </a:prstGeom>
        </p:spPr>
      </p:pic>
      <p:pic>
        <p:nvPicPr>
          <p:cNvPr id="25" name="SK-8-img-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2000" y="4238625"/>
            <a:ext cx="3048000" cy="632222"/>
          </a:xfrm>
          <a:prstGeom prst="rect">
            <a:avLst/>
          </a:prstGeom>
        </p:spPr>
      </p:pic>
      <p:pic>
        <p:nvPicPr>
          <p:cNvPr id="26" name="SK-8-img-2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0" y="914400"/>
            <a:ext cx="3619500" cy="5562600"/>
          </a:xfrm>
          <a:prstGeom prst="rect">
            <a:avLst/>
          </a:prstGeom>
        </p:spPr>
      </p:pic>
      <p:pic>
        <p:nvPicPr>
          <p:cNvPr id="27" name="SK-8-img-2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0" y="1200150"/>
            <a:ext cx="3048000" cy="400050"/>
          </a:xfrm>
          <a:prstGeom prst="rect">
            <a:avLst/>
          </a:prstGeom>
        </p:spPr>
      </p:pic>
      <p:pic>
        <p:nvPicPr>
          <p:cNvPr id="28" name="SK-8-img-2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77250" y="1233488"/>
            <a:ext cx="238125" cy="190500"/>
          </a:xfrm>
          <a:prstGeom prst="rect">
            <a:avLst/>
          </a:prstGeom>
        </p:spPr>
      </p:pic>
      <p:pic>
        <p:nvPicPr>
          <p:cNvPr id="29" name="SK-8-img-2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77250" y="1838325"/>
            <a:ext cx="952500" cy="571500"/>
          </a:xfrm>
          <a:prstGeom prst="rect">
            <a:avLst/>
          </a:prstGeom>
        </p:spPr>
      </p:pic>
      <p:pic>
        <p:nvPicPr>
          <p:cNvPr id="30" name="SK-8-img-2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477250" y="1943100"/>
            <a:ext cx="952500" cy="361950"/>
          </a:xfrm>
          <a:prstGeom prst="rect">
            <a:avLst/>
          </a:prstGeom>
        </p:spPr>
      </p:pic>
      <p:pic>
        <p:nvPicPr>
          <p:cNvPr id="31" name="SK-8-img-3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77250" y="2638425"/>
            <a:ext cx="952500" cy="571500"/>
          </a:xfrm>
          <a:prstGeom prst="rect">
            <a:avLst/>
          </a:prstGeom>
        </p:spPr>
      </p:pic>
      <p:pic>
        <p:nvPicPr>
          <p:cNvPr id="32" name="SK-8-img-3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43975" y="2733675"/>
            <a:ext cx="19050" cy="381000"/>
          </a:xfrm>
          <a:prstGeom prst="rect">
            <a:avLst/>
          </a:prstGeom>
        </p:spPr>
      </p:pic>
      <p:pic>
        <p:nvPicPr>
          <p:cNvPr id="33" name="SK-8-img-3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77250" y="3438525"/>
            <a:ext cx="952500" cy="571500"/>
          </a:xfrm>
          <a:prstGeom prst="rect">
            <a:avLst/>
          </a:prstGeom>
        </p:spPr>
      </p:pic>
      <p:pic>
        <p:nvPicPr>
          <p:cNvPr id="34" name="SK-8-img-3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667750" y="3686175"/>
            <a:ext cx="571500" cy="19050"/>
          </a:xfrm>
          <a:prstGeom prst="rect">
            <a:avLst/>
          </a:prstGeom>
        </p:spPr>
      </p:pic>
      <p:pic>
        <p:nvPicPr>
          <p:cNvPr id="35" name="SK-8-img-3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667750" y="3743325"/>
            <a:ext cx="571500" cy="19050"/>
          </a:xfrm>
          <a:prstGeom prst="rect">
            <a:avLst/>
          </a:prstGeom>
        </p:spPr>
      </p:pic>
      <p:pic>
        <p:nvPicPr>
          <p:cNvPr id="36" name="SK-8-img-3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77250" y="4238625"/>
            <a:ext cx="952500" cy="571500"/>
          </a:xfrm>
          <a:prstGeom prst="rect">
            <a:avLst/>
          </a:prstGeom>
        </p:spPr>
      </p:pic>
      <p:pic>
        <p:nvPicPr>
          <p:cNvPr id="37" name="SK-8-img-36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667750" y="4514850"/>
            <a:ext cx="571500" cy="19050"/>
          </a:xfrm>
          <a:prstGeom prst="rect">
            <a:avLst/>
          </a:prstGeom>
        </p:spPr>
      </p:pic>
      <p:pic>
        <p:nvPicPr>
          <p:cNvPr id="38" name="SK-8-img-37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869888" y="4440763"/>
            <a:ext cx="148175" cy="148174"/>
          </a:xfrm>
          <a:prstGeom prst="rect">
            <a:avLst/>
          </a:prstGeom>
        </p:spPr>
      </p:pic>
      <p:sp>
        <p:nvSpPr>
          <p:cNvPr id="39" name="SK-8-text-38"/>
          <p:cNvSpPr/>
          <p:nvPr/>
        </p:nvSpPr>
        <p:spPr>
          <a:xfrm>
            <a:off x="561975" y="238125"/>
            <a:ext cx="32918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40" name="SK-8-text-39"/>
          <p:cNvSpPr/>
          <p:nvPr/>
        </p:nvSpPr>
        <p:spPr>
          <a:xfrm>
            <a:off x="561975" y="428625"/>
            <a:ext cx="68580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Standard Pedigree Symbols</a:t>
            </a:r>
            <a:endParaRPr lang="en-US" sz="1800" dirty="0"/>
          </a:p>
        </p:txBody>
      </p:sp>
      <p:sp>
        <p:nvSpPr>
          <p:cNvPr id="41" name="SK-8-text-40"/>
          <p:cNvSpPr/>
          <p:nvPr/>
        </p:nvSpPr>
        <p:spPr>
          <a:xfrm>
            <a:off x="1019175" y="1200150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Individual Identifiers</a:t>
            </a:r>
            <a:endParaRPr lang="en-US" sz="1350" dirty="0"/>
          </a:p>
        </p:txBody>
      </p:sp>
      <p:sp>
        <p:nvSpPr>
          <p:cNvPr id="42" name="SK-8-text-41"/>
          <p:cNvSpPr/>
          <p:nvPr/>
        </p:nvSpPr>
        <p:spPr>
          <a:xfrm>
            <a:off x="1428750" y="1907381"/>
            <a:ext cx="2286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Male</a:t>
            </a:r>
            <a:endParaRPr lang="en-US" sz="1200" dirty="0"/>
          </a:p>
        </p:txBody>
      </p:sp>
      <p:sp>
        <p:nvSpPr>
          <p:cNvPr id="43" name="SK-8-text-42"/>
          <p:cNvSpPr/>
          <p:nvPr/>
        </p:nvSpPr>
        <p:spPr>
          <a:xfrm>
            <a:off x="1428750" y="2155031"/>
            <a:ext cx="22860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Square symbol</a:t>
            </a:r>
            <a:endParaRPr lang="en-US" sz="975" dirty="0"/>
          </a:p>
        </p:txBody>
      </p:sp>
      <p:sp>
        <p:nvSpPr>
          <p:cNvPr id="44" name="SK-8-text-43"/>
          <p:cNvSpPr/>
          <p:nvPr/>
        </p:nvSpPr>
        <p:spPr>
          <a:xfrm>
            <a:off x="1428750" y="2707481"/>
            <a:ext cx="2286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Female</a:t>
            </a:r>
            <a:endParaRPr lang="en-US" sz="1200" dirty="0"/>
          </a:p>
        </p:txBody>
      </p:sp>
      <p:sp>
        <p:nvSpPr>
          <p:cNvPr id="45" name="SK-8-text-44"/>
          <p:cNvSpPr/>
          <p:nvPr/>
        </p:nvSpPr>
        <p:spPr>
          <a:xfrm>
            <a:off x="1428750" y="2955131"/>
            <a:ext cx="22860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Circle symbol</a:t>
            </a:r>
            <a:endParaRPr lang="en-US" sz="975" dirty="0"/>
          </a:p>
        </p:txBody>
      </p:sp>
      <p:sp>
        <p:nvSpPr>
          <p:cNvPr id="46" name="SK-8-text-45"/>
          <p:cNvSpPr/>
          <p:nvPr/>
        </p:nvSpPr>
        <p:spPr>
          <a:xfrm>
            <a:off x="1428750" y="3507581"/>
            <a:ext cx="23774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Pregnancy / P</a:t>
            </a:r>
            <a:endParaRPr lang="en-US" sz="1200" dirty="0"/>
          </a:p>
        </p:txBody>
      </p:sp>
      <p:sp>
        <p:nvSpPr>
          <p:cNvPr id="47" name="SK-8-text-46"/>
          <p:cNvSpPr/>
          <p:nvPr/>
        </p:nvSpPr>
        <p:spPr>
          <a:xfrm>
            <a:off x="1428750" y="3755231"/>
            <a:ext cx="416052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Diamond with 'P' or Triangle</a:t>
            </a:r>
            <a:endParaRPr lang="en-US" sz="975" dirty="0"/>
          </a:p>
        </p:txBody>
      </p:sp>
      <p:sp>
        <p:nvSpPr>
          <p:cNvPr id="48" name="SK-8-text-47"/>
          <p:cNvSpPr/>
          <p:nvPr/>
        </p:nvSpPr>
        <p:spPr>
          <a:xfrm>
            <a:off x="1428750" y="4307681"/>
            <a:ext cx="2286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Sex Unknown</a:t>
            </a:r>
            <a:endParaRPr lang="en-US" sz="1200" dirty="0"/>
          </a:p>
        </p:txBody>
      </p:sp>
      <p:sp>
        <p:nvSpPr>
          <p:cNvPr id="49" name="SK-8-text-48"/>
          <p:cNvSpPr/>
          <p:nvPr/>
        </p:nvSpPr>
        <p:spPr>
          <a:xfrm>
            <a:off x="1428750" y="4555331"/>
            <a:ext cx="22860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Diamond symbol</a:t>
            </a:r>
            <a:endParaRPr lang="en-US" sz="975" dirty="0"/>
          </a:p>
        </p:txBody>
      </p:sp>
      <p:sp>
        <p:nvSpPr>
          <p:cNvPr id="50" name="SK-8-text-49"/>
          <p:cNvSpPr/>
          <p:nvPr/>
        </p:nvSpPr>
        <p:spPr>
          <a:xfrm>
            <a:off x="4924425" y="1200150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Clinical Status</a:t>
            </a:r>
            <a:endParaRPr lang="en-US" sz="1350" dirty="0"/>
          </a:p>
        </p:txBody>
      </p:sp>
      <p:sp>
        <p:nvSpPr>
          <p:cNvPr id="51" name="SK-8-text-50"/>
          <p:cNvSpPr/>
          <p:nvPr/>
        </p:nvSpPr>
        <p:spPr>
          <a:xfrm>
            <a:off x="5334000" y="1907381"/>
            <a:ext cx="2286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Affected</a:t>
            </a:r>
            <a:endParaRPr lang="en-US" sz="1200" dirty="0"/>
          </a:p>
        </p:txBody>
      </p:sp>
      <p:sp>
        <p:nvSpPr>
          <p:cNvPr id="52" name="SK-8-text-51"/>
          <p:cNvSpPr/>
          <p:nvPr/>
        </p:nvSpPr>
        <p:spPr>
          <a:xfrm>
            <a:off x="5334000" y="2155031"/>
            <a:ext cx="267462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Solid filled shape</a:t>
            </a:r>
            <a:endParaRPr lang="en-US" sz="975" dirty="0"/>
          </a:p>
        </p:txBody>
      </p:sp>
      <p:sp>
        <p:nvSpPr>
          <p:cNvPr id="53" name="SK-8-text-52"/>
          <p:cNvSpPr/>
          <p:nvPr/>
        </p:nvSpPr>
        <p:spPr>
          <a:xfrm>
            <a:off x="5334000" y="2707481"/>
            <a:ext cx="2286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Carrier</a:t>
            </a:r>
            <a:endParaRPr lang="en-US" sz="1200" dirty="0"/>
          </a:p>
        </p:txBody>
      </p:sp>
      <p:sp>
        <p:nvSpPr>
          <p:cNvPr id="54" name="SK-8-text-53"/>
          <p:cNvSpPr/>
          <p:nvPr/>
        </p:nvSpPr>
        <p:spPr>
          <a:xfrm>
            <a:off x="5334000" y="2955131"/>
            <a:ext cx="252603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Half-filled shape</a:t>
            </a:r>
            <a:endParaRPr lang="en-US" sz="975" dirty="0"/>
          </a:p>
        </p:txBody>
      </p:sp>
      <p:sp>
        <p:nvSpPr>
          <p:cNvPr id="55" name="SK-8-text-54"/>
          <p:cNvSpPr/>
          <p:nvPr/>
        </p:nvSpPr>
        <p:spPr>
          <a:xfrm>
            <a:off x="5334000" y="3507581"/>
            <a:ext cx="2286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Deceased</a:t>
            </a:r>
            <a:endParaRPr lang="en-US" sz="1200" dirty="0"/>
          </a:p>
        </p:txBody>
      </p:sp>
      <p:sp>
        <p:nvSpPr>
          <p:cNvPr id="56" name="SK-8-text-55"/>
          <p:cNvSpPr/>
          <p:nvPr/>
        </p:nvSpPr>
        <p:spPr>
          <a:xfrm>
            <a:off x="5334000" y="3755231"/>
            <a:ext cx="401193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Diagonal line through shape</a:t>
            </a:r>
            <a:endParaRPr lang="en-US" sz="975" dirty="0"/>
          </a:p>
        </p:txBody>
      </p:sp>
      <p:sp>
        <p:nvSpPr>
          <p:cNvPr id="57" name="SK-8-text-56"/>
          <p:cNvSpPr/>
          <p:nvPr/>
        </p:nvSpPr>
        <p:spPr>
          <a:xfrm>
            <a:off x="4762500" y="4238625"/>
            <a:ext cx="2667000" cy="6322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F708D"/>
                </a:solidFill>
              </a:rPr>
              <a:t>Clinical Tip:</a:t>
            </a:r>
            <a:r>
              <a:rPr lang="en-US" sz="975" dirty="0">
                <a:solidFill>
                  <a:srgbClr val="1D1D1F"/>
                </a:solidFill>
              </a:rPr>
              <a:t> Always note the specific condition next to the affected symbol for clarity.</a:t>
            </a:r>
            <a:endParaRPr lang="en-US" sz="975" dirty="0"/>
          </a:p>
        </p:txBody>
      </p:sp>
      <p:sp>
        <p:nvSpPr>
          <p:cNvPr id="58" name="SK-8-text-57"/>
          <p:cNvSpPr/>
          <p:nvPr/>
        </p:nvSpPr>
        <p:spPr>
          <a:xfrm>
            <a:off x="8829675" y="1200150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Family Dynamics</a:t>
            </a:r>
            <a:endParaRPr lang="en-US" sz="1350" dirty="0"/>
          </a:p>
        </p:txBody>
      </p:sp>
      <p:sp>
        <p:nvSpPr>
          <p:cNvPr id="59" name="SK-8-text-58"/>
          <p:cNvSpPr/>
          <p:nvPr/>
        </p:nvSpPr>
        <p:spPr>
          <a:xfrm>
            <a:off x="9620250" y="1907381"/>
            <a:ext cx="20116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Partnership</a:t>
            </a:r>
            <a:endParaRPr lang="en-US" sz="1200" dirty="0"/>
          </a:p>
        </p:txBody>
      </p:sp>
      <p:sp>
        <p:nvSpPr>
          <p:cNvPr id="60" name="SK-8-text-59"/>
          <p:cNvSpPr/>
          <p:nvPr/>
        </p:nvSpPr>
        <p:spPr>
          <a:xfrm>
            <a:off x="9620250" y="2155031"/>
            <a:ext cx="25717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Horizontal line connection</a:t>
            </a:r>
            <a:endParaRPr lang="en-US" sz="975" dirty="0"/>
          </a:p>
        </p:txBody>
      </p:sp>
      <p:sp>
        <p:nvSpPr>
          <p:cNvPr id="61" name="SK-8-text-60"/>
          <p:cNvSpPr/>
          <p:nvPr/>
        </p:nvSpPr>
        <p:spPr>
          <a:xfrm>
            <a:off x="9620250" y="2707481"/>
            <a:ext cx="1905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Offspring</a:t>
            </a:r>
            <a:endParaRPr lang="en-US" sz="1200" dirty="0"/>
          </a:p>
        </p:txBody>
      </p:sp>
      <p:sp>
        <p:nvSpPr>
          <p:cNvPr id="62" name="SK-8-text-61"/>
          <p:cNvSpPr/>
          <p:nvPr/>
        </p:nvSpPr>
        <p:spPr>
          <a:xfrm>
            <a:off x="9620250" y="2955131"/>
            <a:ext cx="25717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Vertical line from partnership</a:t>
            </a:r>
            <a:endParaRPr lang="en-US" sz="975" dirty="0"/>
          </a:p>
        </p:txBody>
      </p:sp>
      <p:sp>
        <p:nvSpPr>
          <p:cNvPr id="63" name="SK-8-text-62"/>
          <p:cNvSpPr/>
          <p:nvPr/>
        </p:nvSpPr>
        <p:spPr>
          <a:xfrm>
            <a:off x="9620250" y="3507581"/>
            <a:ext cx="23774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Consanguinity</a:t>
            </a:r>
            <a:endParaRPr lang="en-US" sz="1200" dirty="0"/>
          </a:p>
        </p:txBody>
      </p:sp>
      <p:sp>
        <p:nvSpPr>
          <p:cNvPr id="64" name="SK-8-text-63"/>
          <p:cNvSpPr/>
          <p:nvPr/>
        </p:nvSpPr>
        <p:spPr>
          <a:xfrm>
            <a:off x="9620250" y="3755231"/>
            <a:ext cx="25717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Double horizontal line</a:t>
            </a:r>
            <a:endParaRPr lang="en-US" sz="975" dirty="0"/>
          </a:p>
        </p:txBody>
      </p:sp>
      <p:sp>
        <p:nvSpPr>
          <p:cNvPr id="65" name="SK-8-text-64"/>
          <p:cNvSpPr/>
          <p:nvPr/>
        </p:nvSpPr>
        <p:spPr>
          <a:xfrm>
            <a:off x="9620250" y="4307681"/>
            <a:ext cx="25717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Relationship Ended</a:t>
            </a:r>
            <a:endParaRPr lang="en-US" sz="1200" dirty="0"/>
          </a:p>
        </p:txBody>
      </p:sp>
      <p:sp>
        <p:nvSpPr>
          <p:cNvPr id="66" name="SK-8-text-65"/>
          <p:cNvSpPr/>
          <p:nvPr/>
        </p:nvSpPr>
        <p:spPr>
          <a:xfrm>
            <a:off x="9620250" y="4555331"/>
            <a:ext cx="25717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Slash through partnership line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44811"/>
            <a:ext cx="5572125" cy="2486025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582936"/>
            <a:ext cx="381000" cy="38100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469" y="1685776"/>
            <a:ext cx="214313" cy="175320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2150269"/>
            <a:ext cx="166688" cy="13722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2493169"/>
            <a:ext cx="166688" cy="137220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3064669"/>
            <a:ext cx="166688" cy="137220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4068961"/>
            <a:ext cx="5572125" cy="2486025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" y="4307086"/>
            <a:ext cx="381000" cy="38100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469" y="4409926"/>
            <a:ext cx="214313" cy="175320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" y="4926211"/>
            <a:ext cx="5095875" cy="1019175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344811"/>
            <a:ext cx="5572125" cy="2838450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1582936"/>
            <a:ext cx="381000" cy="381000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60344" y="1685776"/>
            <a:ext cx="214313" cy="175320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2154436"/>
            <a:ext cx="1355973" cy="352425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28223" y="2154436"/>
            <a:ext cx="2401342" cy="352425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7000" y="2602111"/>
            <a:ext cx="2571452" cy="352425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43702" y="2602111"/>
            <a:ext cx="1943695" cy="352425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77000" y="3049786"/>
            <a:ext cx="1625203" cy="352425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97453" y="3049786"/>
            <a:ext cx="1901875" cy="352425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38875" y="4421386"/>
            <a:ext cx="5572125" cy="2133600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77000" y="4659511"/>
            <a:ext cx="381000" cy="381000"/>
          </a:xfrm>
          <a:prstGeom prst="rect">
            <a:avLst/>
          </a:prstGeom>
        </p:spPr>
      </p:pic>
      <p:pic>
        <p:nvPicPr>
          <p:cNvPr id="26" name="SK-9-img-2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60344" y="4762351"/>
            <a:ext cx="214313" cy="175320"/>
          </a:xfrm>
          <a:prstGeom prst="rect">
            <a:avLst/>
          </a:prstGeom>
        </p:spPr>
      </p:pic>
      <p:pic>
        <p:nvPicPr>
          <p:cNvPr id="27" name="SK-9-img-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77000" y="6049714"/>
            <a:ext cx="154781" cy="125760"/>
          </a:xfrm>
          <a:prstGeom prst="rect">
            <a:avLst/>
          </a:prstGeom>
        </p:spPr>
      </p:pic>
      <p:sp>
        <p:nvSpPr>
          <p:cNvPr id="28" name="SK-9-text-27"/>
          <p:cNvSpPr/>
          <p:nvPr/>
        </p:nvSpPr>
        <p:spPr>
          <a:xfrm>
            <a:off x="561975" y="238125"/>
            <a:ext cx="3581846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9" name="SK-9-text-28"/>
          <p:cNvSpPr/>
          <p:nvPr/>
        </p:nvSpPr>
        <p:spPr>
          <a:xfrm>
            <a:off x="561975" y="428625"/>
            <a:ext cx="82296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Autosomal Dominant Inheritance</a:t>
            </a:r>
            <a:endParaRPr lang="en-US" sz="1800" dirty="0"/>
          </a:p>
        </p:txBody>
      </p:sp>
      <p:sp>
        <p:nvSpPr>
          <p:cNvPr id="30" name="SK-9-text-29"/>
          <p:cNvSpPr/>
          <p:nvPr/>
        </p:nvSpPr>
        <p:spPr>
          <a:xfrm>
            <a:off x="381000" y="914400"/>
            <a:ext cx="1181100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5E5CE6"/>
                </a:solidFill>
              </a:rPr>
              <a:t>This pattern affects multiple generations with a 50% transmission risk, as seen in BRCA mutations and Huntington’s disease.</a:t>
            </a:r>
            <a:endParaRPr lang="en-US" sz="1350" dirty="0"/>
          </a:p>
        </p:txBody>
      </p:sp>
      <p:sp>
        <p:nvSpPr>
          <p:cNvPr id="31" name="SK-9-text-30"/>
          <p:cNvSpPr/>
          <p:nvPr/>
        </p:nvSpPr>
        <p:spPr>
          <a:xfrm>
            <a:off x="1143000" y="1644848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Core Characteristics</a:t>
            </a:r>
            <a:endParaRPr lang="en-US" sz="1350" dirty="0"/>
          </a:p>
        </p:txBody>
      </p:sp>
      <p:sp>
        <p:nvSpPr>
          <p:cNvPr id="32" name="SK-9-text-31"/>
          <p:cNvSpPr/>
          <p:nvPr/>
        </p:nvSpPr>
        <p:spPr>
          <a:xfrm>
            <a:off x="923479" y="2106811"/>
            <a:ext cx="1126852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D1D1F"/>
                </a:solidFill>
              </a:rPr>
              <a:t> </a:t>
            </a:r>
            <a:r>
              <a:rPr lang="en-US" sz="1200" b="1" dirty="0">
                <a:solidFill>
                  <a:srgbClr val="1D1D1F"/>
                </a:solidFill>
              </a:rPr>
              <a:t>Vertical Transmission:</a:t>
            </a:r>
            <a:r>
              <a:rPr lang="en-US" sz="1200" dirty="0">
                <a:solidFill>
                  <a:srgbClr val="1D1D1F"/>
                </a:solidFill>
              </a:rPr>
              <a:t> Multiple generations are typically affected.</a:t>
            </a:r>
            <a:endParaRPr lang="en-US" sz="1200" dirty="0"/>
          </a:p>
        </p:txBody>
      </p:sp>
      <p:sp>
        <p:nvSpPr>
          <p:cNvPr id="33" name="SK-9-text-32"/>
          <p:cNvSpPr/>
          <p:nvPr/>
        </p:nvSpPr>
        <p:spPr>
          <a:xfrm>
            <a:off x="923479" y="2449711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D1D1F"/>
                </a:solidFill>
              </a:rPr>
              <a:t> </a:t>
            </a:r>
            <a:r>
              <a:rPr lang="en-US" sz="1200" b="1" dirty="0">
                <a:solidFill>
                  <a:srgbClr val="1D1D1F"/>
                </a:solidFill>
              </a:rPr>
              <a:t>Equal Distribution:</a:t>
            </a:r>
            <a:r>
              <a:rPr lang="en-US" sz="1200" dirty="0">
                <a:solidFill>
                  <a:srgbClr val="1D1D1F"/>
                </a:solidFill>
              </a:rPr>
              <a:t> Males and females are affected in equal proportions.</a:t>
            </a:r>
            <a:endParaRPr lang="en-US" sz="1200" dirty="0"/>
          </a:p>
        </p:txBody>
      </p:sp>
      <p:sp>
        <p:nvSpPr>
          <p:cNvPr id="34" name="SK-9-text-33"/>
          <p:cNvSpPr/>
          <p:nvPr/>
        </p:nvSpPr>
        <p:spPr>
          <a:xfrm>
            <a:off x="923479" y="3021211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D1D1F"/>
                </a:solidFill>
              </a:rPr>
              <a:t> </a:t>
            </a:r>
            <a:r>
              <a:rPr lang="en-US" sz="1200" b="1" dirty="0">
                <a:solidFill>
                  <a:srgbClr val="1D1D1F"/>
                </a:solidFill>
              </a:rPr>
              <a:t>M-to-M Transmission:</a:t>
            </a:r>
            <a:r>
              <a:rPr lang="en-US" sz="1200" dirty="0">
                <a:solidFill>
                  <a:srgbClr val="1D1D1F"/>
                </a:solidFill>
              </a:rPr>
              <a:t> Male-to-male transmission occurs (excludes X-linked).</a:t>
            </a:r>
            <a:endParaRPr lang="en-US" sz="1200" dirty="0"/>
          </a:p>
        </p:txBody>
      </p:sp>
      <p:sp>
        <p:nvSpPr>
          <p:cNvPr id="35" name="SK-9-text-34"/>
          <p:cNvSpPr/>
          <p:nvPr/>
        </p:nvSpPr>
        <p:spPr>
          <a:xfrm>
            <a:off x="1143000" y="4368998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Transmission Risk</a:t>
            </a:r>
            <a:endParaRPr lang="en-US" sz="1350" dirty="0"/>
          </a:p>
        </p:txBody>
      </p:sp>
      <p:sp>
        <p:nvSpPr>
          <p:cNvPr id="36" name="SK-9-text-35"/>
          <p:cNvSpPr/>
          <p:nvPr/>
        </p:nvSpPr>
        <p:spPr>
          <a:xfrm>
            <a:off x="762000" y="5069086"/>
            <a:ext cx="48101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FF708D"/>
                </a:solidFill>
              </a:rPr>
              <a:t>50% Risk</a:t>
            </a:r>
            <a:endParaRPr lang="en-US" sz="2400" dirty="0"/>
          </a:p>
        </p:txBody>
      </p:sp>
      <p:sp>
        <p:nvSpPr>
          <p:cNvPr id="37" name="SK-9-text-36"/>
          <p:cNvSpPr/>
          <p:nvPr/>
        </p:nvSpPr>
        <p:spPr>
          <a:xfrm>
            <a:off x="762000" y="5602486"/>
            <a:ext cx="1056132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For each offspring of an affected parent to inherit the condition.</a:t>
            </a:r>
            <a:endParaRPr lang="en-US" sz="1050" dirty="0"/>
          </a:p>
        </p:txBody>
      </p:sp>
      <p:sp>
        <p:nvSpPr>
          <p:cNvPr id="38" name="SK-9-text-37"/>
          <p:cNvSpPr/>
          <p:nvPr/>
        </p:nvSpPr>
        <p:spPr>
          <a:xfrm>
            <a:off x="619125" y="6088261"/>
            <a:ext cx="114871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125" i="1" dirty="0">
                <a:solidFill>
                  <a:srgbClr val="1D1D1F"/>
                </a:solidFill>
              </a:rPr>
              <a:t>The risk is independent for each pregnancy; "chance has no memory."</a:t>
            </a:r>
            <a:endParaRPr lang="en-US" sz="1125" dirty="0"/>
          </a:p>
        </p:txBody>
      </p:sp>
      <p:sp>
        <p:nvSpPr>
          <p:cNvPr id="39" name="SK-9-text-38"/>
          <p:cNvSpPr/>
          <p:nvPr/>
        </p:nvSpPr>
        <p:spPr>
          <a:xfrm>
            <a:off x="7000875" y="1644848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Clinical Examples</a:t>
            </a:r>
            <a:endParaRPr lang="en-US" sz="1350" dirty="0"/>
          </a:p>
        </p:txBody>
      </p:sp>
      <p:sp>
        <p:nvSpPr>
          <p:cNvPr id="40" name="SK-9-text-39"/>
          <p:cNvSpPr/>
          <p:nvPr/>
        </p:nvSpPr>
        <p:spPr>
          <a:xfrm>
            <a:off x="6610350" y="2154436"/>
            <a:ext cx="1842499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BRCA1 &amp; BRCA2</a:t>
            </a:r>
            <a:endParaRPr lang="en-US" sz="1050" dirty="0"/>
          </a:p>
        </p:txBody>
      </p:sp>
      <p:sp>
        <p:nvSpPr>
          <p:cNvPr id="41" name="SK-9-text-40"/>
          <p:cNvSpPr/>
          <p:nvPr/>
        </p:nvSpPr>
        <p:spPr>
          <a:xfrm>
            <a:off x="8061573" y="2154436"/>
            <a:ext cx="4130427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Hereditary Breast/Ovarian Cancer</a:t>
            </a:r>
            <a:endParaRPr lang="en-US" sz="1050" dirty="0"/>
          </a:p>
        </p:txBody>
      </p:sp>
      <p:sp>
        <p:nvSpPr>
          <p:cNvPr id="42" name="SK-9-text-41"/>
          <p:cNvSpPr/>
          <p:nvPr/>
        </p:nvSpPr>
        <p:spPr>
          <a:xfrm>
            <a:off x="6610350" y="2602111"/>
            <a:ext cx="5019819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Familial Hypercholesterolaemia (FH)</a:t>
            </a:r>
            <a:endParaRPr lang="en-US" sz="1050" dirty="0"/>
          </a:p>
        </p:txBody>
      </p:sp>
      <p:sp>
        <p:nvSpPr>
          <p:cNvPr id="43" name="SK-9-text-42"/>
          <p:cNvSpPr/>
          <p:nvPr/>
        </p:nvSpPr>
        <p:spPr>
          <a:xfrm>
            <a:off x="9277052" y="2602111"/>
            <a:ext cx="2914948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Lynch Syndrome (HNPCC)</a:t>
            </a:r>
            <a:endParaRPr lang="en-US" sz="1050" dirty="0"/>
          </a:p>
        </p:txBody>
      </p:sp>
      <p:sp>
        <p:nvSpPr>
          <p:cNvPr id="44" name="SK-9-text-43"/>
          <p:cNvSpPr/>
          <p:nvPr/>
        </p:nvSpPr>
        <p:spPr>
          <a:xfrm>
            <a:off x="6610350" y="3049786"/>
            <a:ext cx="267520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Huntington’s Disease</a:t>
            </a:r>
            <a:endParaRPr lang="en-US" sz="1050" dirty="0"/>
          </a:p>
        </p:txBody>
      </p:sp>
      <p:sp>
        <p:nvSpPr>
          <p:cNvPr id="45" name="SK-9-text-44"/>
          <p:cNvSpPr/>
          <p:nvPr/>
        </p:nvSpPr>
        <p:spPr>
          <a:xfrm>
            <a:off x="8330803" y="3049786"/>
            <a:ext cx="3393649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Neurofibromatosis Type 1</a:t>
            </a:r>
            <a:endParaRPr lang="en-US" sz="1050" dirty="0"/>
          </a:p>
        </p:txBody>
      </p:sp>
      <p:sp>
        <p:nvSpPr>
          <p:cNvPr id="46" name="SK-9-text-45"/>
          <p:cNvSpPr/>
          <p:nvPr/>
        </p:nvSpPr>
        <p:spPr>
          <a:xfrm>
            <a:off x="6477000" y="3545086"/>
            <a:ext cx="50958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These conditions often present with early-onset disease compared to the general population.</a:t>
            </a:r>
            <a:endParaRPr lang="en-US" sz="1050" dirty="0"/>
          </a:p>
        </p:txBody>
      </p:sp>
      <p:sp>
        <p:nvSpPr>
          <p:cNvPr id="47" name="SK-9-text-46"/>
          <p:cNvSpPr/>
          <p:nvPr/>
        </p:nvSpPr>
        <p:spPr>
          <a:xfrm>
            <a:off x="7000875" y="4721423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GP Action Point</a:t>
            </a:r>
            <a:endParaRPr lang="en-US" sz="1350" dirty="0"/>
          </a:p>
        </p:txBody>
      </p:sp>
      <p:sp>
        <p:nvSpPr>
          <p:cNvPr id="48" name="SK-9-text-47"/>
          <p:cNvSpPr/>
          <p:nvPr/>
        </p:nvSpPr>
        <p:spPr>
          <a:xfrm>
            <a:off x="6477000" y="5183386"/>
            <a:ext cx="509587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125" i="1" dirty="0">
                <a:solidFill>
                  <a:srgbClr val="1D1D1F"/>
                </a:solidFill>
              </a:rPr>
              <a:t>When you see a vertical pattern in a pedigree spanning three generations, suspect Autosomal Dominant inheritance. Check for </a:t>
            </a:r>
            <a:r>
              <a:rPr lang="en-US" sz="1125" b="1" i="1" dirty="0">
                <a:solidFill>
                  <a:srgbClr val="1D1D1F"/>
                </a:solidFill>
              </a:rPr>
              <a:t>reduced penetrance</a:t>
            </a:r>
            <a:r>
              <a:rPr lang="en-US" sz="1125" i="1" dirty="0">
                <a:solidFill>
                  <a:srgbClr val="1D1D1F"/>
                </a:solidFill>
              </a:rPr>
              <a:t> if a generation appears "skipped" despite the clinical pattern.</a:t>
            </a:r>
            <a:endParaRPr lang="en-US" sz="1125" dirty="0"/>
          </a:p>
        </p:txBody>
      </p:sp>
      <p:sp>
        <p:nvSpPr>
          <p:cNvPr id="49" name="SK-9-text-48"/>
          <p:cNvSpPr/>
          <p:nvPr/>
        </p:nvSpPr>
        <p:spPr>
          <a:xfrm>
            <a:off x="6679406" y="6012061"/>
            <a:ext cx="5512594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5E5CE6"/>
                </a:solidFill>
              </a:rPr>
              <a:t> Refer to Regional Genetics Service for risk-stratification.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90513"/>
            <a:ext cx="38100" cy="333375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838200"/>
            <a:ext cx="5572125" cy="4695825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052513"/>
            <a:ext cx="238125" cy="19050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447800"/>
            <a:ext cx="57150" cy="5715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752600"/>
            <a:ext cx="57150" cy="5715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057400"/>
            <a:ext cx="57150" cy="57150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362200"/>
            <a:ext cx="57150" cy="5715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5686425"/>
            <a:ext cx="5572125" cy="866775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450" y="5858768"/>
            <a:ext cx="166688" cy="137220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838200"/>
            <a:ext cx="5572125" cy="3690937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7475" y="1052513"/>
            <a:ext cx="238125" cy="19050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7475" y="1390650"/>
            <a:ext cx="5114925" cy="2895600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4681538"/>
            <a:ext cx="5572125" cy="1871663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4895850"/>
            <a:ext cx="238125" cy="190500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5291138"/>
            <a:ext cx="57150" cy="57150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5595938"/>
            <a:ext cx="57150" cy="57150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5900738"/>
            <a:ext cx="57150" cy="57150"/>
          </a:xfrm>
          <a:prstGeom prst="rect">
            <a:avLst/>
          </a:prstGeom>
        </p:spPr>
      </p:pic>
      <p:sp>
        <p:nvSpPr>
          <p:cNvPr id="21" name="SK-10-text-20"/>
          <p:cNvSpPr/>
          <p:nvPr/>
        </p:nvSpPr>
        <p:spPr>
          <a:xfrm>
            <a:off x="561975" y="190500"/>
            <a:ext cx="36464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INHERITANCE PATTERNS</a:t>
            </a:r>
            <a:endParaRPr lang="en-US" sz="900" dirty="0"/>
          </a:p>
        </p:txBody>
      </p:sp>
      <p:sp>
        <p:nvSpPr>
          <p:cNvPr id="22" name="SK-10-text-21"/>
          <p:cNvSpPr/>
          <p:nvPr/>
        </p:nvSpPr>
        <p:spPr>
          <a:xfrm>
            <a:off x="561975" y="381000"/>
            <a:ext cx="85039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Autosomal Recessive Inheritance</a:t>
            </a:r>
            <a:endParaRPr lang="en-US" sz="1800" dirty="0"/>
          </a:p>
        </p:txBody>
      </p:sp>
      <p:sp>
        <p:nvSpPr>
          <p:cNvPr id="23" name="SK-10-text-22"/>
          <p:cNvSpPr/>
          <p:nvPr/>
        </p:nvSpPr>
        <p:spPr>
          <a:xfrm>
            <a:off x="962025" y="1019175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Inheritance Mechanics</a:t>
            </a:r>
            <a:endParaRPr lang="en-US" sz="1350" dirty="0"/>
          </a:p>
        </p:txBody>
      </p:sp>
      <p:sp>
        <p:nvSpPr>
          <p:cNvPr id="24" name="SK-10-text-23"/>
          <p:cNvSpPr/>
          <p:nvPr/>
        </p:nvSpPr>
        <p:spPr>
          <a:xfrm>
            <a:off x="781050" y="1390650"/>
            <a:ext cx="8915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Both parents are typically unaffected carriers (Nn).</a:t>
            </a:r>
            <a:endParaRPr lang="en-US" sz="1125" dirty="0"/>
          </a:p>
        </p:txBody>
      </p:sp>
      <p:sp>
        <p:nvSpPr>
          <p:cNvPr id="25" name="SK-10-text-24"/>
          <p:cNvSpPr/>
          <p:nvPr/>
        </p:nvSpPr>
        <p:spPr>
          <a:xfrm>
            <a:off x="781050" y="1695450"/>
            <a:ext cx="9829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25% chance of an affected child (nn) in every pregnancy.</a:t>
            </a:r>
            <a:endParaRPr lang="en-US" sz="1125" dirty="0"/>
          </a:p>
        </p:txBody>
      </p:sp>
      <p:sp>
        <p:nvSpPr>
          <p:cNvPr id="26" name="SK-10-text-25"/>
          <p:cNvSpPr/>
          <p:nvPr/>
        </p:nvSpPr>
        <p:spPr>
          <a:xfrm>
            <a:off x="781050" y="2000250"/>
            <a:ext cx="9829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50% chance of children being asymptomatic carriers (Nn).</a:t>
            </a:r>
            <a:endParaRPr lang="en-US" sz="1125" dirty="0"/>
          </a:p>
        </p:txBody>
      </p:sp>
      <p:sp>
        <p:nvSpPr>
          <p:cNvPr id="27" name="SK-10-text-26"/>
          <p:cNvSpPr/>
          <p:nvPr/>
        </p:nvSpPr>
        <p:spPr>
          <a:xfrm>
            <a:off x="781050" y="2305050"/>
            <a:ext cx="114109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"Horizontal" transmission: often affects siblings in one generation.</a:t>
            </a:r>
            <a:endParaRPr lang="en-US" sz="1125" dirty="0"/>
          </a:p>
        </p:txBody>
      </p:sp>
      <p:sp>
        <p:nvSpPr>
          <p:cNvPr id="28" name="SK-10-text-27"/>
          <p:cNvSpPr/>
          <p:nvPr/>
        </p:nvSpPr>
        <p:spPr>
          <a:xfrm>
            <a:off x="832396" y="5819775"/>
            <a:ext cx="5229225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 </a:t>
            </a:r>
            <a:r>
              <a:rPr lang="en-US" sz="1050" b="1" dirty="0">
                <a:solidFill>
                  <a:srgbClr val="FF708D"/>
                </a:solidFill>
              </a:rPr>
              <a:t>Consanguinity:</a:t>
            </a:r>
            <a:r>
              <a:rPr lang="en-US" sz="1050" dirty="0">
                <a:solidFill>
                  <a:srgbClr val="1D1D1F"/>
                </a:solidFill>
              </a:rPr>
              <a:t> Related couples are more likely to share identical recessive mutations from a common ancestor, significantly increasing the risk of offspring inheriting rare recessive disorders.</a:t>
            </a:r>
            <a:endParaRPr lang="en-US" sz="1050" dirty="0"/>
          </a:p>
        </p:txBody>
      </p:sp>
      <p:sp>
        <p:nvSpPr>
          <p:cNvPr id="29" name="SK-10-text-28"/>
          <p:cNvSpPr/>
          <p:nvPr/>
        </p:nvSpPr>
        <p:spPr>
          <a:xfrm>
            <a:off x="6819900" y="1019175"/>
            <a:ext cx="5372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Offspring Risk (Two Carriers)</a:t>
            </a:r>
            <a:endParaRPr lang="en-US" sz="1350" dirty="0"/>
          </a:p>
        </p:txBody>
      </p:sp>
      <p:sp>
        <p:nvSpPr>
          <p:cNvPr id="30" name="SK-10-text-29"/>
          <p:cNvSpPr/>
          <p:nvPr/>
        </p:nvSpPr>
        <p:spPr>
          <a:xfrm>
            <a:off x="6467475" y="4191000"/>
            <a:ext cx="5114925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dirty="0">
                <a:solidFill>
                  <a:srgbClr val="86868B"/>
                </a:solidFill>
              </a:rPr>
              <a:t>Probability distribution per pregnancy</a:t>
            </a:r>
            <a:endParaRPr lang="en-US" sz="825" dirty="0"/>
          </a:p>
        </p:txBody>
      </p:sp>
      <p:sp>
        <p:nvSpPr>
          <p:cNvPr id="31" name="SK-10-text-30"/>
          <p:cNvSpPr/>
          <p:nvPr/>
        </p:nvSpPr>
        <p:spPr>
          <a:xfrm>
            <a:off x="6819900" y="4862513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Clinical Examples</a:t>
            </a:r>
            <a:endParaRPr lang="en-US" sz="1350" dirty="0"/>
          </a:p>
        </p:txBody>
      </p:sp>
      <p:sp>
        <p:nvSpPr>
          <p:cNvPr id="32" name="SK-10-text-31"/>
          <p:cNvSpPr/>
          <p:nvPr/>
        </p:nvSpPr>
        <p:spPr>
          <a:xfrm>
            <a:off x="6638925" y="5233988"/>
            <a:ext cx="55530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424245"/>
                </a:solidFill>
              </a:rPr>
              <a:t>Cystic Fibrosis:</a:t>
            </a:r>
            <a:r>
              <a:rPr lang="en-US" sz="1125" dirty="0">
                <a:solidFill>
                  <a:srgbClr val="424245"/>
                </a:solidFill>
              </a:rPr>
              <a:t>Most common in N. Europeans.</a:t>
            </a:r>
            <a:endParaRPr lang="en-US" sz="1125" dirty="0"/>
          </a:p>
        </p:txBody>
      </p:sp>
      <p:sp>
        <p:nvSpPr>
          <p:cNvPr id="33" name="SK-10-text-32"/>
          <p:cNvSpPr/>
          <p:nvPr/>
        </p:nvSpPr>
        <p:spPr>
          <a:xfrm>
            <a:off x="6638925" y="5538788"/>
            <a:ext cx="55530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424245"/>
                </a:solidFill>
              </a:rPr>
              <a:t>Haemochromatosis:</a:t>
            </a:r>
            <a:r>
              <a:rPr lang="en-US" sz="1125" dirty="0">
                <a:solidFill>
                  <a:srgbClr val="424245"/>
                </a:solidFill>
              </a:rPr>
              <a:t>Low penetrance iron overload.</a:t>
            </a:r>
            <a:endParaRPr lang="en-US" sz="1125" dirty="0"/>
          </a:p>
        </p:txBody>
      </p:sp>
      <p:sp>
        <p:nvSpPr>
          <p:cNvPr id="34" name="SK-10-text-33"/>
          <p:cNvSpPr/>
          <p:nvPr/>
        </p:nvSpPr>
        <p:spPr>
          <a:xfrm>
            <a:off x="6638925" y="5843588"/>
            <a:ext cx="55530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424245"/>
                </a:solidFill>
              </a:rPr>
              <a:t>Haemoglobinopathies:</a:t>
            </a:r>
            <a:r>
              <a:rPr lang="en-US" sz="1125" dirty="0">
                <a:solidFill>
                  <a:srgbClr val="424245"/>
                </a:solidFill>
              </a:rPr>
              <a:t>Sickle Cell, Thalassaemia.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64109"/>
            <a:ext cx="5065514" cy="171450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5620" y="1154609"/>
            <a:ext cx="676275" cy="133350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869109"/>
            <a:ext cx="5065514" cy="2053233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3138636"/>
            <a:ext cx="214313" cy="175320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497759"/>
            <a:ext cx="190500" cy="156865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3825329"/>
            <a:ext cx="190500" cy="156865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152900"/>
            <a:ext cx="190500" cy="156865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5112841"/>
            <a:ext cx="5065514" cy="131445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382369"/>
            <a:ext cx="214313" cy="175320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5741491"/>
            <a:ext cx="2232720" cy="457200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85195" y="5741491"/>
            <a:ext cx="2232720" cy="457200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32264" y="1212056"/>
            <a:ext cx="6078736" cy="928688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03714" y="1383506"/>
            <a:ext cx="5735836" cy="290513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27949" y="1414165"/>
            <a:ext cx="178594" cy="148828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97466" y="1414165"/>
            <a:ext cx="178594" cy="148828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903714" y="1802606"/>
            <a:ext cx="166688" cy="133350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866882" y="1802606"/>
            <a:ext cx="166688" cy="133350"/>
          </a:xfrm>
          <a:prstGeom prst="rect">
            <a:avLst/>
          </a:prstGeom>
        </p:spPr>
      </p:pic>
      <p:pic>
        <p:nvPicPr>
          <p:cNvPr id="22" name="SK-11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32264" y="2283619"/>
            <a:ext cx="6078736" cy="928688"/>
          </a:xfrm>
          <a:prstGeom prst="rect">
            <a:avLst/>
          </a:prstGeom>
        </p:spPr>
      </p:pic>
      <p:pic>
        <p:nvPicPr>
          <p:cNvPr id="23" name="SK-11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03714" y="2455069"/>
            <a:ext cx="5735836" cy="290513"/>
          </a:xfrm>
          <a:prstGeom prst="rect">
            <a:avLst/>
          </a:prstGeom>
        </p:spPr>
      </p:pic>
      <p:pic>
        <p:nvPicPr>
          <p:cNvPr id="24" name="SK-11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91350" y="2485727"/>
            <a:ext cx="178594" cy="148828"/>
          </a:xfrm>
          <a:prstGeom prst="rect">
            <a:avLst/>
          </a:prstGeom>
        </p:spPr>
      </p:pic>
      <p:pic>
        <p:nvPicPr>
          <p:cNvPr id="25" name="SK-11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400455" y="2485727"/>
            <a:ext cx="178594" cy="148828"/>
          </a:xfrm>
          <a:prstGeom prst="rect">
            <a:avLst/>
          </a:prstGeom>
        </p:spPr>
      </p:pic>
      <p:pic>
        <p:nvPicPr>
          <p:cNvPr id="26" name="SK-11-img-2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903714" y="2874169"/>
            <a:ext cx="166688" cy="133350"/>
          </a:xfrm>
          <a:prstGeom prst="rect">
            <a:avLst/>
          </a:prstGeom>
        </p:spPr>
      </p:pic>
      <p:pic>
        <p:nvPicPr>
          <p:cNvPr id="27" name="SK-11-img-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866882" y="2874169"/>
            <a:ext cx="166688" cy="133350"/>
          </a:xfrm>
          <a:prstGeom prst="rect">
            <a:avLst/>
          </a:prstGeom>
        </p:spPr>
      </p:pic>
      <p:pic>
        <p:nvPicPr>
          <p:cNvPr id="28" name="SK-11-img-27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732264" y="3402806"/>
            <a:ext cx="6078736" cy="1900238"/>
          </a:xfrm>
          <a:prstGeom prst="rect">
            <a:avLst/>
          </a:prstGeom>
        </p:spPr>
      </p:pic>
      <p:pic>
        <p:nvPicPr>
          <p:cNvPr id="29" name="SK-11-img-28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960864" y="3672334"/>
            <a:ext cx="214313" cy="175320"/>
          </a:xfrm>
          <a:prstGeom prst="rect">
            <a:avLst/>
          </a:prstGeom>
        </p:spPr>
      </p:pic>
      <p:pic>
        <p:nvPicPr>
          <p:cNvPr id="30" name="SK-11-img-29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960864" y="4631531"/>
            <a:ext cx="5621536" cy="442913"/>
          </a:xfrm>
          <a:prstGeom prst="rect">
            <a:avLst/>
          </a:prstGeom>
        </p:spPr>
      </p:pic>
      <p:pic>
        <p:nvPicPr>
          <p:cNvPr id="31" name="SK-11-img-30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006233" y="4776490"/>
            <a:ext cx="178594" cy="148828"/>
          </a:xfrm>
          <a:prstGeom prst="rect">
            <a:avLst/>
          </a:prstGeom>
        </p:spPr>
      </p:pic>
      <p:pic>
        <p:nvPicPr>
          <p:cNvPr id="32" name="SK-11-img-31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732264" y="5493544"/>
            <a:ext cx="6078736" cy="685800"/>
          </a:xfrm>
          <a:prstGeom prst="rect">
            <a:avLst/>
          </a:prstGeom>
        </p:spPr>
      </p:pic>
      <p:pic>
        <p:nvPicPr>
          <p:cNvPr id="33" name="SK-11-img-32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875139" y="5645944"/>
            <a:ext cx="308818" cy="381000"/>
          </a:xfrm>
          <a:prstGeom prst="rect">
            <a:avLst/>
          </a:prstGeom>
        </p:spPr>
      </p:pic>
      <p:pic>
        <p:nvPicPr>
          <p:cNvPr id="34" name="SK-11-img-33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5934224" y="5760244"/>
            <a:ext cx="190500" cy="152400"/>
          </a:xfrm>
          <a:prstGeom prst="rect">
            <a:avLst/>
          </a:prstGeom>
        </p:spPr>
      </p:pic>
      <p:sp>
        <p:nvSpPr>
          <p:cNvPr id="35" name="SK-11-text-34"/>
          <p:cNvSpPr/>
          <p:nvPr/>
        </p:nvSpPr>
        <p:spPr>
          <a:xfrm>
            <a:off x="561975" y="238125"/>
            <a:ext cx="32918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36" name="SK-11-text-35"/>
          <p:cNvSpPr/>
          <p:nvPr/>
        </p:nvSpPr>
        <p:spPr>
          <a:xfrm>
            <a:off x="561975" y="428625"/>
            <a:ext cx="79552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X-Linked Inheritance Patterns</a:t>
            </a:r>
            <a:endParaRPr lang="en-US" sz="1800" dirty="0"/>
          </a:p>
        </p:txBody>
      </p:sp>
      <p:sp>
        <p:nvSpPr>
          <p:cNvPr id="37" name="SK-11-text-36"/>
          <p:cNvSpPr/>
          <p:nvPr/>
        </p:nvSpPr>
        <p:spPr>
          <a:xfrm>
            <a:off x="919162" y="3097709"/>
            <a:ext cx="4608314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E5CE6"/>
                </a:solidFill>
              </a:rPr>
              <a:t>Core Characteristics</a:t>
            </a:r>
            <a:endParaRPr lang="en-US" sz="1350" dirty="0"/>
          </a:p>
        </p:txBody>
      </p:sp>
      <p:sp>
        <p:nvSpPr>
          <p:cNvPr id="38" name="SK-11-text-37"/>
          <p:cNvSpPr/>
          <p:nvPr/>
        </p:nvSpPr>
        <p:spPr>
          <a:xfrm>
            <a:off x="895350" y="3497759"/>
            <a:ext cx="768096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D1D1F"/>
                </a:solidFill>
              </a:rPr>
              <a:t>Primarily affects males (Hemizygous for X)</a:t>
            </a:r>
            <a:endParaRPr lang="en-US" sz="1200" dirty="0"/>
          </a:p>
        </p:txBody>
      </p:sp>
      <p:sp>
        <p:nvSpPr>
          <p:cNvPr id="39" name="SK-11-text-38"/>
          <p:cNvSpPr/>
          <p:nvPr/>
        </p:nvSpPr>
        <p:spPr>
          <a:xfrm>
            <a:off x="895350" y="3825329"/>
            <a:ext cx="82296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D1D1F"/>
                </a:solidFill>
              </a:rPr>
              <a:t>Females are typically carriers (Heterozygous)</a:t>
            </a:r>
            <a:endParaRPr lang="en-US" sz="1200" dirty="0"/>
          </a:p>
        </p:txBody>
      </p:sp>
      <p:sp>
        <p:nvSpPr>
          <p:cNvPr id="40" name="SK-11-text-39"/>
          <p:cNvSpPr/>
          <p:nvPr/>
        </p:nvSpPr>
        <p:spPr>
          <a:xfrm>
            <a:off x="895350" y="4152900"/>
            <a:ext cx="4608314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D1D1F"/>
                </a:solidFill>
              </a:rPr>
              <a:t>Carrier females may show mild symptoms (Skewed X-inactivation)</a:t>
            </a:r>
            <a:endParaRPr lang="en-US" sz="1200" dirty="0"/>
          </a:p>
        </p:txBody>
      </p:sp>
      <p:sp>
        <p:nvSpPr>
          <p:cNvPr id="41" name="SK-11-text-40"/>
          <p:cNvSpPr/>
          <p:nvPr/>
        </p:nvSpPr>
        <p:spPr>
          <a:xfrm>
            <a:off x="919162" y="5341441"/>
            <a:ext cx="4608314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E5CE6"/>
                </a:solidFill>
              </a:rPr>
              <a:t>Clinical Examples</a:t>
            </a:r>
            <a:endParaRPr lang="en-US" sz="1350" dirty="0"/>
          </a:p>
        </p:txBody>
      </p:sp>
      <p:sp>
        <p:nvSpPr>
          <p:cNvPr id="42" name="SK-11-text-41"/>
          <p:cNvSpPr/>
          <p:nvPr/>
        </p:nvSpPr>
        <p:spPr>
          <a:xfrm>
            <a:off x="1198513" y="5884366"/>
            <a:ext cx="1054745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Haemophilia A/B</a:t>
            </a:r>
            <a:endParaRPr lang="en-US" sz="1050" dirty="0"/>
          </a:p>
        </p:txBody>
      </p:sp>
      <p:sp>
        <p:nvSpPr>
          <p:cNvPr id="43" name="SK-11-text-42"/>
          <p:cNvSpPr/>
          <p:nvPr/>
        </p:nvSpPr>
        <p:spPr>
          <a:xfrm>
            <a:off x="3657005" y="5884366"/>
            <a:ext cx="889099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Duchenne MD</a:t>
            </a:r>
            <a:endParaRPr lang="en-US" sz="1050" dirty="0"/>
          </a:p>
        </p:txBody>
      </p:sp>
      <p:sp>
        <p:nvSpPr>
          <p:cNvPr id="44" name="SK-11-text-43"/>
          <p:cNvSpPr/>
          <p:nvPr/>
        </p:nvSpPr>
        <p:spPr>
          <a:xfrm>
            <a:off x="5903714" y="1383506"/>
            <a:ext cx="54864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Carrier Mother  &amp; Normal Father </a:t>
            </a:r>
            <a:endParaRPr lang="en-US" sz="1125" dirty="0"/>
          </a:p>
        </p:txBody>
      </p:sp>
      <p:sp>
        <p:nvSpPr>
          <p:cNvPr id="45" name="SK-11-text-44"/>
          <p:cNvSpPr/>
          <p:nvPr/>
        </p:nvSpPr>
        <p:spPr>
          <a:xfrm>
            <a:off x="10051256" y="1383506"/>
            <a:ext cx="2140744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708D"/>
                </a:solidFill>
              </a:rPr>
              <a:t>50% Transmission Risk</a:t>
            </a:r>
            <a:endParaRPr lang="en-US" sz="1125" dirty="0"/>
          </a:p>
        </p:txBody>
      </p:sp>
      <p:sp>
        <p:nvSpPr>
          <p:cNvPr id="46" name="SK-11-text-45"/>
          <p:cNvSpPr/>
          <p:nvPr/>
        </p:nvSpPr>
        <p:spPr>
          <a:xfrm>
            <a:off x="6146602" y="1769269"/>
            <a:ext cx="40538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50% of Sons</a:t>
            </a:r>
            <a:r>
              <a:rPr lang="en-US" sz="1050" dirty="0">
                <a:solidFill>
                  <a:srgbClr val="1D1D1F"/>
                </a:solidFill>
              </a:rPr>
              <a:t> are Affected</a:t>
            </a:r>
            <a:endParaRPr lang="en-US" sz="1050" dirty="0"/>
          </a:p>
        </p:txBody>
      </p:sp>
      <p:sp>
        <p:nvSpPr>
          <p:cNvPr id="47" name="SK-11-text-46"/>
          <p:cNvSpPr/>
          <p:nvPr/>
        </p:nvSpPr>
        <p:spPr>
          <a:xfrm>
            <a:off x="9109770" y="1769269"/>
            <a:ext cx="308223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50% of Daughters</a:t>
            </a:r>
            <a:r>
              <a:rPr lang="en-US" sz="1050" dirty="0">
                <a:solidFill>
                  <a:srgbClr val="1D1D1F"/>
                </a:solidFill>
              </a:rPr>
              <a:t> are Carriers</a:t>
            </a:r>
            <a:endParaRPr lang="en-US" sz="1050" dirty="0"/>
          </a:p>
        </p:txBody>
      </p:sp>
      <p:sp>
        <p:nvSpPr>
          <p:cNvPr id="48" name="SK-11-text-47"/>
          <p:cNvSpPr/>
          <p:nvPr/>
        </p:nvSpPr>
        <p:spPr>
          <a:xfrm>
            <a:off x="5903714" y="2455069"/>
            <a:ext cx="56578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Affected Father  &amp; Normal Mother </a:t>
            </a:r>
            <a:endParaRPr lang="en-US" sz="1125" dirty="0"/>
          </a:p>
        </p:txBody>
      </p:sp>
      <p:sp>
        <p:nvSpPr>
          <p:cNvPr id="49" name="SK-11-text-48"/>
          <p:cNvSpPr/>
          <p:nvPr/>
        </p:nvSpPr>
        <p:spPr>
          <a:xfrm>
            <a:off x="9686479" y="2455069"/>
            <a:ext cx="2505521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B4D8"/>
                </a:solidFill>
              </a:rPr>
              <a:t>Daughter-Only Transmission</a:t>
            </a:r>
            <a:endParaRPr lang="en-US" sz="1125" dirty="0"/>
          </a:p>
        </p:txBody>
      </p:sp>
      <p:sp>
        <p:nvSpPr>
          <p:cNvPr id="50" name="SK-11-text-49"/>
          <p:cNvSpPr/>
          <p:nvPr/>
        </p:nvSpPr>
        <p:spPr>
          <a:xfrm>
            <a:off x="6146602" y="2840831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100% of Daughters</a:t>
            </a:r>
            <a:r>
              <a:rPr lang="en-US" sz="1050" dirty="0">
                <a:solidFill>
                  <a:srgbClr val="1D1D1F"/>
                </a:solidFill>
              </a:rPr>
              <a:t> are Carriers</a:t>
            </a:r>
            <a:endParaRPr lang="en-US" sz="1050" dirty="0"/>
          </a:p>
        </p:txBody>
      </p:sp>
      <p:sp>
        <p:nvSpPr>
          <p:cNvPr id="51" name="SK-11-text-50"/>
          <p:cNvSpPr/>
          <p:nvPr/>
        </p:nvSpPr>
        <p:spPr>
          <a:xfrm>
            <a:off x="9109770" y="2840831"/>
            <a:ext cx="308223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0% of Sons</a:t>
            </a:r>
            <a:r>
              <a:rPr lang="en-US" sz="1050" dirty="0">
                <a:solidFill>
                  <a:srgbClr val="1D1D1F"/>
                </a:solidFill>
              </a:rPr>
              <a:t> are Affected</a:t>
            </a:r>
            <a:endParaRPr lang="en-US" sz="1050" dirty="0"/>
          </a:p>
        </p:txBody>
      </p:sp>
      <p:sp>
        <p:nvSpPr>
          <p:cNvPr id="52" name="SK-11-text-51"/>
          <p:cNvSpPr/>
          <p:nvPr/>
        </p:nvSpPr>
        <p:spPr>
          <a:xfrm>
            <a:off x="6270427" y="3631406"/>
            <a:ext cx="5621536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E5CE6"/>
                </a:solidFill>
              </a:rPr>
              <a:t>GP Consultation Red Flag</a:t>
            </a:r>
            <a:endParaRPr lang="en-US" sz="1350" dirty="0"/>
          </a:p>
        </p:txBody>
      </p:sp>
      <p:sp>
        <p:nvSpPr>
          <p:cNvPr id="53" name="SK-11-text-52"/>
          <p:cNvSpPr/>
          <p:nvPr/>
        </p:nvSpPr>
        <p:spPr>
          <a:xfrm>
            <a:off x="5960864" y="4031456"/>
            <a:ext cx="562153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D1D1F"/>
                </a:solidFill>
              </a:rPr>
              <a:t>When assessing a family pedigree for X-linked conditions, always look for the diagnostic pattern:</a:t>
            </a:r>
            <a:endParaRPr lang="en-US" sz="1200" dirty="0"/>
          </a:p>
        </p:txBody>
      </p:sp>
      <p:sp>
        <p:nvSpPr>
          <p:cNvPr id="54" name="SK-11-text-53"/>
          <p:cNvSpPr/>
          <p:nvPr/>
        </p:nvSpPr>
        <p:spPr>
          <a:xfrm>
            <a:off x="7261027" y="4631531"/>
            <a:ext cx="3940373" cy="4429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</a:rPr>
              <a:t> CRITICAL RULE: No Male-to-Male Transmission</a:t>
            </a:r>
            <a:endParaRPr lang="en-US" sz="1125" dirty="0"/>
          </a:p>
        </p:txBody>
      </p:sp>
      <p:sp>
        <p:nvSpPr>
          <p:cNvPr id="55" name="SK-11-text-54"/>
          <p:cNvSpPr/>
          <p:nvPr/>
        </p:nvSpPr>
        <p:spPr>
          <a:xfrm>
            <a:off x="6326832" y="5636419"/>
            <a:ext cx="534129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Registrar Tip:</a:t>
            </a:r>
            <a:r>
              <a:rPr lang="en-US" sz="1050" dirty="0">
                <a:solidFill>
                  <a:srgbClr val="1D1D1F"/>
                </a:solidFill>
              </a:rPr>
              <a:t> If you see an affected male with an affected son, it is </a:t>
            </a:r>
            <a:r>
              <a:rPr lang="en-US" sz="1050" b="1" dirty="0">
                <a:solidFill>
                  <a:srgbClr val="1D1D1F"/>
                </a:solidFill>
              </a:rPr>
              <a:t>NOT</a:t>
            </a:r>
            <a:r>
              <a:rPr lang="en-US" sz="1050" dirty="0">
                <a:solidFill>
                  <a:srgbClr val="1D1D1F"/>
                </a:solidFill>
              </a:rPr>
              <a:t> a standard X-linked recessive pattern.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921222"/>
            <a:ext cx="5065514" cy="2253555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4412903"/>
            <a:ext cx="5065514" cy="1247775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4798665"/>
            <a:ext cx="186184" cy="476250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4962376"/>
            <a:ext cx="186184" cy="148828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2264" y="2062163"/>
            <a:ext cx="6078736" cy="762000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1827" y="2335113"/>
            <a:ext cx="285750" cy="228600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34290" y="2252663"/>
            <a:ext cx="1538585" cy="381000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2264" y="2967038"/>
            <a:ext cx="6078736" cy="762000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41827" y="3239988"/>
            <a:ext cx="285750" cy="228600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34464" y="3157538"/>
            <a:ext cx="1338411" cy="381000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2264" y="3871913"/>
            <a:ext cx="6078736" cy="762000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41827" y="4144863"/>
            <a:ext cx="285750" cy="228600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03805" y="4062412"/>
            <a:ext cx="1369070" cy="381000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32264" y="4824413"/>
            <a:ext cx="6078736" cy="990600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70389" y="5081588"/>
            <a:ext cx="251222" cy="476250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70389" y="5219254"/>
            <a:ext cx="251222" cy="200918"/>
          </a:xfrm>
          <a:prstGeom prst="rect">
            <a:avLst/>
          </a:prstGeom>
        </p:spPr>
      </p:pic>
      <p:sp>
        <p:nvSpPr>
          <p:cNvPr id="20" name="SK-12-text-19"/>
          <p:cNvSpPr/>
          <p:nvPr/>
        </p:nvSpPr>
        <p:spPr>
          <a:xfrm>
            <a:off x="561975" y="238125"/>
            <a:ext cx="4358134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1" name="SK-12-text-20"/>
          <p:cNvSpPr/>
          <p:nvPr/>
        </p:nvSpPr>
        <p:spPr>
          <a:xfrm>
            <a:off x="561975" y="428625"/>
            <a:ext cx="98755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Hereditary Cancer Syndromes Overview</a:t>
            </a:r>
            <a:endParaRPr lang="en-US" sz="1800" dirty="0"/>
          </a:p>
        </p:txBody>
      </p:sp>
      <p:sp>
        <p:nvSpPr>
          <p:cNvPr id="22" name="SK-12-text-21"/>
          <p:cNvSpPr/>
          <p:nvPr/>
        </p:nvSpPr>
        <p:spPr>
          <a:xfrm>
            <a:off x="762000" y="2302222"/>
            <a:ext cx="4303514" cy="762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FF708D"/>
                </a:solidFill>
              </a:rPr>
              <a:t>~1 in 20</a:t>
            </a:r>
            <a:endParaRPr lang="en-US" sz="6000" dirty="0"/>
          </a:p>
        </p:txBody>
      </p:sp>
      <p:sp>
        <p:nvSpPr>
          <p:cNvPr id="23" name="SK-12-text-22"/>
          <p:cNvSpPr/>
          <p:nvPr/>
        </p:nvSpPr>
        <p:spPr>
          <a:xfrm>
            <a:off x="762000" y="3207097"/>
            <a:ext cx="4303514" cy="586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1D1D1F"/>
                </a:solidFill>
              </a:rPr>
              <a:t>Cases of Breast, Ovarian, and Colorectal cancers are due to a hereditary syndrome</a:t>
            </a:r>
            <a:endParaRPr lang="en-US" sz="1650" dirty="0"/>
          </a:p>
        </p:txBody>
      </p:sp>
      <p:sp>
        <p:nvSpPr>
          <p:cNvPr id="24" name="SK-12-text-23"/>
          <p:cNvSpPr/>
          <p:nvPr/>
        </p:nvSpPr>
        <p:spPr>
          <a:xfrm>
            <a:off x="995809" y="4651028"/>
            <a:ext cx="4212580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24245"/>
                </a:solidFill>
              </a:rPr>
              <a:t>Epidemiological Context:</a:t>
            </a:r>
            <a:r>
              <a:rPr lang="en-US" sz="1350" dirty="0">
                <a:solidFill>
                  <a:srgbClr val="424245"/>
                </a:solidFill>
              </a:rPr>
              <a:t> While genetic factors are significant, overall cancer incidence increases sharply with age in the general population.</a:t>
            </a:r>
            <a:endParaRPr lang="en-US" sz="1350" dirty="0"/>
          </a:p>
        </p:txBody>
      </p:sp>
      <p:sp>
        <p:nvSpPr>
          <p:cNvPr id="25" name="SK-12-text-24"/>
          <p:cNvSpPr/>
          <p:nvPr/>
        </p:nvSpPr>
        <p:spPr>
          <a:xfrm>
            <a:off x="5779889" y="1766888"/>
            <a:ext cx="6031111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86868B"/>
                </a:solidFill>
              </a:rPr>
              <a:t>UK GENERAL POPULATION: LIFETIME RISK</a:t>
            </a:r>
            <a:endParaRPr lang="en-US" sz="1050" dirty="0"/>
          </a:p>
        </p:txBody>
      </p:sp>
      <p:sp>
        <p:nvSpPr>
          <p:cNvPr id="26" name="SK-12-text-25"/>
          <p:cNvSpPr/>
          <p:nvPr/>
        </p:nvSpPr>
        <p:spPr>
          <a:xfrm>
            <a:off x="6589514" y="2314575"/>
            <a:ext cx="26746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Breast Cancer</a:t>
            </a:r>
            <a:endParaRPr lang="en-US" sz="1350" dirty="0"/>
          </a:p>
        </p:txBody>
      </p:sp>
      <p:sp>
        <p:nvSpPr>
          <p:cNvPr id="27" name="SK-12-text-26"/>
          <p:cNvSpPr/>
          <p:nvPr/>
        </p:nvSpPr>
        <p:spPr>
          <a:xfrm>
            <a:off x="10186690" y="2252663"/>
            <a:ext cx="2005310" cy="3810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5E5CE6"/>
                </a:solidFill>
              </a:rPr>
              <a:t>1 in 7 – 8 Women</a:t>
            </a:r>
            <a:endParaRPr lang="en-US" sz="1200" dirty="0"/>
          </a:p>
        </p:txBody>
      </p:sp>
      <p:sp>
        <p:nvSpPr>
          <p:cNvPr id="28" name="SK-12-text-27"/>
          <p:cNvSpPr/>
          <p:nvPr/>
        </p:nvSpPr>
        <p:spPr>
          <a:xfrm>
            <a:off x="6589514" y="3219450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Colorectal Cancer</a:t>
            </a:r>
            <a:endParaRPr lang="en-US" sz="1350" dirty="0"/>
          </a:p>
        </p:txBody>
      </p:sp>
      <p:sp>
        <p:nvSpPr>
          <p:cNvPr id="29" name="SK-12-text-28"/>
          <p:cNvSpPr/>
          <p:nvPr/>
        </p:nvSpPr>
        <p:spPr>
          <a:xfrm>
            <a:off x="10386864" y="3157538"/>
            <a:ext cx="1805136" cy="3810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5E5CE6"/>
                </a:solidFill>
              </a:rPr>
              <a:t>1 in 15 Overall</a:t>
            </a:r>
            <a:endParaRPr lang="en-US" sz="1200" dirty="0"/>
          </a:p>
        </p:txBody>
      </p:sp>
      <p:sp>
        <p:nvSpPr>
          <p:cNvPr id="30" name="SK-12-text-29"/>
          <p:cNvSpPr/>
          <p:nvPr/>
        </p:nvSpPr>
        <p:spPr>
          <a:xfrm>
            <a:off x="6589514" y="4124325"/>
            <a:ext cx="28803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Ovarian Cancer</a:t>
            </a:r>
            <a:endParaRPr lang="en-US" sz="1350" dirty="0"/>
          </a:p>
        </p:txBody>
      </p:sp>
      <p:sp>
        <p:nvSpPr>
          <p:cNvPr id="31" name="SK-12-text-30"/>
          <p:cNvSpPr/>
          <p:nvPr/>
        </p:nvSpPr>
        <p:spPr>
          <a:xfrm>
            <a:off x="10356205" y="4062412"/>
            <a:ext cx="1835795" cy="3810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5E5CE6"/>
                </a:solidFill>
              </a:rPr>
              <a:t>1 in 50 Women</a:t>
            </a:r>
            <a:endParaRPr lang="en-US" sz="1200" dirty="0"/>
          </a:p>
        </p:txBody>
      </p:sp>
      <p:sp>
        <p:nvSpPr>
          <p:cNvPr id="32" name="SK-12-text-31"/>
          <p:cNvSpPr/>
          <p:nvPr/>
        </p:nvSpPr>
        <p:spPr>
          <a:xfrm>
            <a:off x="6412111" y="5062538"/>
            <a:ext cx="5160764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24245"/>
                </a:solidFill>
              </a:rPr>
              <a:t>GP Role:</a:t>
            </a:r>
            <a:r>
              <a:rPr lang="en-US" sz="1350" dirty="0">
                <a:solidFill>
                  <a:srgbClr val="424245"/>
                </a:solidFill>
              </a:rPr>
              <a:t> Identifying the "5%" allows for life-saving risk stratification and targeted surveillance through regional genetics services.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18171"/>
            <a:ext cx="5572125" cy="2484239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546771"/>
            <a:ext cx="381000" cy="381000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944" y="1649611"/>
            <a:ext cx="214313" cy="175320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070646"/>
            <a:ext cx="5114925" cy="447675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992910"/>
            <a:ext cx="5572125" cy="2484239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221510"/>
            <a:ext cx="381000" cy="381000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944" y="4324350"/>
            <a:ext cx="214313" cy="175320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745385"/>
            <a:ext cx="5114925" cy="447675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318171"/>
            <a:ext cx="5572125" cy="2484239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1546771"/>
            <a:ext cx="381000" cy="381000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50819" y="1649611"/>
            <a:ext cx="214313" cy="175320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2146846"/>
            <a:ext cx="57150" cy="57150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2475458"/>
            <a:ext cx="57150" cy="57150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2804071"/>
            <a:ext cx="57150" cy="57150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75" y="3992910"/>
            <a:ext cx="5572125" cy="2484239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4221510"/>
            <a:ext cx="381000" cy="381000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50819" y="4324350"/>
            <a:ext cx="214313" cy="175320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4821585"/>
            <a:ext cx="57150" cy="57150"/>
          </a:xfrm>
          <a:prstGeom prst="rect">
            <a:avLst/>
          </a:prstGeom>
        </p:spPr>
      </p:pic>
      <p:pic>
        <p:nvPicPr>
          <p:cNvPr id="23" name="SK-13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5505599"/>
            <a:ext cx="5114925" cy="742950"/>
          </a:xfrm>
          <a:prstGeom prst="rect">
            <a:avLst/>
          </a:prstGeom>
        </p:spPr>
      </p:pic>
      <p:sp>
        <p:nvSpPr>
          <p:cNvPr id="24" name="SK-13-text-23"/>
          <p:cNvSpPr/>
          <p:nvPr/>
        </p:nvSpPr>
        <p:spPr>
          <a:xfrm>
            <a:off x="561975" y="238125"/>
            <a:ext cx="32918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5" name="SK-13-text-24"/>
          <p:cNvSpPr/>
          <p:nvPr/>
        </p:nvSpPr>
        <p:spPr>
          <a:xfrm>
            <a:off x="561975" y="428625"/>
            <a:ext cx="722376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BRCA1 and BRCA2 Mutations</a:t>
            </a:r>
            <a:endParaRPr lang="en-US" sz="1800" dirty="0"/>
          </a:p>
        </p:txBody>
      </p:sp>
      <p:sp>
        <p:nvSpPr>
          <p:cNvPr id="26" name="SK-13-text-25"/>
          <p:cNvSpPr/>
          <p:nvPr/>
        </p:nvSpPr>
        <p:spPr>
          <a:xfrm>
            <a:off x="561975" y="914400"/>
            <a:ext cx="1163002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These mutations significantly increase lifetime risks for breast and ovarian cancer, and are also linked to male breast and prostate cancers.</a:t>
            </a:r>
            <a:endParaRPr lang="en-US" sz="1200" dirty="0"/>
          </a:p>
        </p:txBody>
      </p:sp>
      <p:sp>
        <p:nvSpPr>
          <p:cNvPr id="27" name="SK-13-text-26"/>
          <p:cNvSpPr/>
          <p:nvPr/>
        </p:nvSpPr>
        <p:spPr>
          <a:xfrm>
            <a:off x="1133475" y="1594396"/>
            <a:ext cx="1295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BRCA1</a:t>
            </a:r>
            <a:endParaRPr lang="en-US" sz="1500" dirty="0"/>
          </a:p>
        </p:txBody>
      </p:sp>
      <p:sp>
        <p:nvSpPr>
          <p:cNvPr id="28" name="SK-13-text-27"/>
          <p:cNvSpPr/>
          <p:nvPr/>
        </p:nvSpPr>
        <p:spPr>
          <a:xfrm>
            <a:off x="4809083" y="1644402"/>
            <a:ext cx="212979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Chromosome 17</a:t>
            </a:r>
            <a:endParaRPr lang="en-US" sz="975" dirty="0"/>
          </a:p>
        </p:txBody>
      </p:sp>
      <p:sp>
        <p:nvSpPr>
          <p:cNvPr id="29" name="SK-13-text-28"/>
          <p:cNvSpPr/>
          <p:nvPr/>
        </p:nvSpPr>
        <p:spPr>
          <a:xfrm>
            <a:off x="609600" y="2194471"/>
            <a:ext cx="43205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24245"/>
                </a:solidFill>
              </a:rPr>
              <a:t>Lifetime Breast Cancer Risk</a:t>
            </a:r>
            <a:endParaRPr lang="en-US" sz="1050" dirty="0"/>
          </a:p>
        </p:txBody>
      </p:sp>
      <p:sp>
        <p:nvSpPr>
          <p:cNvPr id="30" name="SK-13-text-29"/>
          <p:cNvSpPr/>
          <p:nvPr/>
        </p:nvSpPr>
        <p:spPr>
          <a:xfrm>
            <a:off x="4895701" y="2165896"/>
            <a:ext cx="2125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708D"/>
                </a:solidFill>
              </a:rPr>
              <a:t>Up to 85%</a:t>
            </a:r>
            <a:endParaRPr lang="en-US" sz="1350" dirty="0"/>
          </a:p>
        </p:txBody>
      </p:sp>
      <p:sp>
        <p:nvSpPr>
          <p:cNvPr id="31" name="SK-13-text-30"/>
          <p:cNvSpPr/>
          <p:nvPr/>
        </p:nvSpPr>
        <p:spPr>
          <a:xfrm>
            <a:off x="609600" y="2642146"/>
            <a:ext cx="44805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24245"/>
                </a:solidFill>
              </a:rPr>
              <a:t>Lifetime Ovarian Cancer Risk</a:t>
            </a:r>
            <a:endParaRPr lang="en-US" sz="1050" dirty="0"/>
          </a:p>
        </p:txBody>
      </p:sp>
      <p:sp>
        <p:nvSpPr>
          <p:cNvPr id="32" name="SK-13-text-31"/>
          <p:cNvSpPr/>
          <p:nvPr/>
        </p:nvSpPr>
        <p:spPr>
          <a:xfrm>
            <a:off x="5000030" y="2613571"/>
            <a:ext cx="21945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708D"/>
                </a:solidFill>
              </a:rPr>
              <a:t>40 – 60%</a:t>
            </a:r>
            <a:endParaRPr lang="en-US" sz="1350" dirty="0"/>
          </a:p>
        </p:txBody>
      </p:sp>
      <p:sp>
        <p:nvSpPr>
          <p:cNvPr id="33" name="SK-13-text-32"/>
          <p:cNvSpPr/>
          <p:nvPr/>
        </p:nvSpPr>
        <p:spPr>
          <a:xfrm>
            <a:off x="1133475" y="4269135"/>
            <a:ext cx="1295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BRCA2</a:t>
            </a:r>
            <a:endParaRPr lang="en-US" sz="1500" dirty="0"/>
          </a:p>
        </p:txBody>
      </p:sp>
      <p:sp>
        <p:nvSpPr>
          <p:cNvPr id="34" name="SK-13-text-33"/>
          <p:cNvSpPr/>
          <p:nvPr/>
        </p:nvSpPr>
        <p:spPr>
          <a:xfrm>
            <a:off x="4809083" y="4319141"/>
            <a:ext cx="212979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Chromosome 13</a:t>
            </a:r>
            <a:endParaRPr lang="en-US" sz="975" dirty="0"/>
          </a:p>
        </p:txBody>
      </p:sp>
      <p:sp>
        <p:nvSpPr>
          <p:cNvPr id="35" name="SK-13-text-34"/>
          <p:cNvSpPr/>
          <p:nvPr/>
        </p:nvSpPr>
        <p:spPr>
          <a:xfrm>
            <a:off x="609600" y="4869210"/>
            <a:ext cx="43205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24245"/>
                </a:solidFill>
              </a:rPr>
              <a:t>Lifetime Breast Cancer Risk</a:t>
            </a:r>
            <a:endParaRPr lang="en-US" sz="1050" dirty="0"/>
          </a:p>
        </p:txBody>
      </p:sp>
      <p:sp>
        <p:nvSpPr>
          <p:cNvPr id="36" name="SK-13-text-35"/>
          <p:cNvSpPr/>
          <p:nvPr/>
        </p:nvSpPr>
        <p:spPr>
          <a:xfrm>
            <a:off x="4895701" y="4840635"/>
            <a:ext cx="2125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708D"/>
                </a:solidFill>
              </a:rPr>
              <a:t>Up to 45%</a:t>
            </a:r>
            <a:endParaRPr lang="en-US" sz="1350" dirty="0"/>
          </a:p>
        </p:txBody>
      </p:sp>
      <p:sp>
        <p:nvSpPr>
          <p:cNvPr id="37" name="SK-13-text-36"/>
          <p:cNvSpPr/>
          <p:nvPr/>
        </p:nvSpPr>
        <p:spPr>
          <a:xfrm>
            <a:off x="609600" y="5316885"/>
            <a:ext cx="44805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24245"/>
                </a:solidFill>
              </a:rPr>
              <a:t>Lifetime Ovarian Cancer Risk</a:t>
            </a:r>
            <a:endParaRPr lang="en-US" sz="1050" dirty="0"/>
          </a:p>
        </p:txBody>
      </p:sp>
      <p:sp>
        <p:nvSpPr>
          <p:cNvPr id="38" name="SK-13-text-37"/>
          <p:cNvSpPr/>
          <p:nvPr/>
        </p:nvSpPr>
        <p:spPr>
          <a:xfrm>
            <a:off x="5000030" y="5288310"/>
            <a:ext cx="21945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708D"/>
                </a:solidFill>
              </a:rPr>
              <a:t>10 – 27%</a:t>
            </a:r>
            <a:endParaRPr lang="en-US" sz="1350" dirty="0"/>
          </a:p>
        </p:txBody>
      </p:sp>
      <p:sp>
        <p:nvSpPr>
          <p:cNvPr id="39" name="SK-13-text-38"/>
          <p:cNvSpPr/>
          <p:nvPr/>
        </p:nvSpPr>
        <p:spPr>
          <a:xfrm>
            <a:off x="6991350" y="1594396"/>
            <a:ext cx="3657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Associated Risks</a:t>
            </a:r>
            <a:endParaRPr lang="en-US" sz="1500" dirty="0"/>
          </a:p>
        </p:txBody>
      </p:sp>
      <p:sp>
        <p:nvSpPr>
          <p:cNvPr id="40" name="SK-13-text-39"/>
          <p:cNvSpPr/>
          <p:nvPr/>
        </p:nvSpPr>
        <p:spPr>
          <a:xfrm>
            <a:off x="6638925" y="2070646"/>
            <a:ext cx="55530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Increased risk of </a:t>
            </a:r>
            <a:r>
              <a:rPr lang="en-US" sz="1125" b="1" dirty="0">
                <a:solidFill>
                  <a:srgbClr val="1D1D1F"/>
                </a:solidFill>
              </a:rPr>
              <a:t>Male Breast Cancer</a:t>
            </a:r>
            <a:r>
              <a:rPr lang="en-US" sz="1125" dirty="0">
                <a:solidFill>
                  <a:srgbClr val="1D1D1F"/>
                </a:solidFill>
              </a:rPr>
              <a:t> and </a:t>
            </a:r>
            <a:r>
              <a:rPr lang="en-US" sz="1125" b="1" dirty="0">
                <a:solidFill>
                  <a:srgbClr val="1D1D1F"/>
                </a:solidFill>
              </a:rPr>
              <a:t>Prostate Cancer</a:t>
            </a:r>
            <a:r>
              <a:rPr lang="en-US" sz="1125" dirty="0">
                <a:solidFill>
                  <a:srgbClr val="1D1D1F"/>
                </a:solidFill>
              </a:rPr>
              <a:t>.</a:t>
            </a:r>
            <a:endParaRPr lang="en-US" sz="1125" dirty="0"/>
          </a:p>
        </p:txBody>
      </p:sp>
      <p:sp>
        <p:nvSpPr>
          <p:cNvPr id="41" name="SK-13-text-40"/>
          <p:cNvSpPr/>
          <p:nvPr/>
        </p:nvSpPr>
        <p:spPr>
          <a:xfrm>
            <a:off x="6638925" y="2399258"/>
            <a:ext cx="55530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Associated with certain </a:t>
            </a:r>
            <a:r>
              <a:rPr lang="en-US" sz="1125" b="1" dirty="0">
                <a:solidFill>
                  <a:srgbClr val="1D1D1F"/>
                </a:solidFill>
              </a:rPr>
              <a:t>Melanomas</a:t>
            </a:r>
            <a:r>
              <a:rPr lang="en-US" sz="1125" dirty="0">
                <a:solidFill>
                  <a:srgbClr val="1D1D1F"/>
                </a:solidFill>
              </a:rPr>
              <a:t>.</a:t>
            </a:r>
            <a:endParaRPr lang="en-US" sz="1125" dirty="0"/>
          </a:p>
        </p:txBody>
      </p:sp>
      <p:sp>
        <p:nvSpPr>
          <p:cNvPr id="42" name="SK-13-text-41"/>
          <p:cNvSpPr/>
          <p:nvPr/>
        </p:nvSpPr>
        <p:spPr>
          <a:xfrm>
            <a:off x="6638925" y="2727871"/>
            <a:ext cx="55530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BRCA2:</a:t>
            </a:r>
            <a:r>
              <a:rPr lang="en-US" sz="1125" dirty="0">
                <a:solidFill>
                  <a:srgbClr val="1D1D1F"/>
                </a:solidFill>
              </a:rPr>
              <a:t> Specifically linked to increased risk of </a:t>
            </a:r>
            <a:r>
              <a:rPr lang="en-US" sz="1125" b="1" dirty="0">
                <a:solidFill>
                  <a:srgbClr val="1D1D1F"/>
                </a:solidFill>
              </a:rPr>
              <a:t>Pancreatic Cancer</a:t>
            </a:r>
            <a:r>
              <a:rPr lang="en-US" sz="1125" dirty="0">
                <a:solidFill>
                  <a:srgbClr val="1D1D1F"/>
                </a:solidFill>
              </a:rPr>
              <a:t>.</a:t>
            </a:r>
            <a:endParaRPr lang="en-US" sz="1125" dirty="0"/>
          </a:p>
        </p:txBody>
      </p:sp>
      <p:sp>
        <p:nvSpPr>
          <p:cNvPr id="43" name="SK-13-text-42"/>
          <p:cNvSpPr/>
          <p:nvPr/>
        </p:nvSpPr>
        <p:spPr>
          <a:xfrm>
            <a:off x="6991350" y="4269135"/>
            <a:ext cx="4800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High-Risk Populations</a:t>
            </a:r>
            <a:endParaRPr lang="en-US" sz="1500" dirty="0"/>
          </a:p>
        </p:txBody>
      </p:sp>
      <p:sp>
        <p:nvSpPr>
          <p:cNvPr id="44" name="SK-13-text-43"/>
          <p:cNvSpPr/>
          <p:nvPr/>
        </p:nvSpPr>
        <p:spPr>
          <a:xfrm>
            <a:off x="6638925" y="4745385"/>
            <a:ext cx="55530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Autosomal dominant inheritance pattern (50% transmission).</a:t>
            </a:r>
            <a:endParaRPr lang="en-US" sz="1125" dirty="0"/>
          </a:p>
        </p:txBody>
      </p:sp>
      <p:sp>
        <p:nvSpPr>
          <p:cNvPr id="45" name="SK-13-text-44"/>
          <p:cNvSpPr/>
          <p:nvPr/>
        </p:nvSpPr>
        <p:spPr>
          <a:xfrm>
            <a:off x="6610350" y="5677049"/>
            <a:ext cx="480104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i="1" dirty="0">
                <a:solidFill>
                  <a:srgbClr val="1D1D1F"/>
                </a:solidFill>
              </a:rPr>
              <a:t>Ashkenazi Jewish Ancestry:</a:t>
            </a:r>
            <a:r>
              <a:rPr lang="en-US" sz="1050" i="1" dirty="0">
                <a:solidFill>
                  <a:srgbClr val="424245"/>
                </a:solidFill>
              </a:rPr>
              <a:t> Significantly higher prevalence of specific "founder mutations" compared to the general population.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6686550" cy="923925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096268"/>
            <a:ext cx="166688" cy="137220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028825"/>
            <a:ext cx="6686550" cy="4448175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2266950"/>
            <a:ext cx="6210300" cy="371475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2300288"/>
            <a:ext cx="238125" cy="190500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2867025"/>
            <a:ext cx="142875" cy="114300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3200400"/>
            <a:ext cx="142875" cy="114300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3533775"/>
            <a:ext cx="142875" cy="114300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3867150"/>
            <a:ext cx="142875" cy="114300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4200525"/>
            <a:ext cx="142875" cy="114300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4533900"/>
            <a:ext cx="142875" cy="114300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" y="4972050"/>
            <a:ext cx="6210300" cy="561975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5185916"/>
            <a:ext cx="154781" cy="134094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53300" y="914400"/>
            <a:ext cx="4457700" cy="4506516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91425" y="1152525"/>
            <a:ext cx="3981450" cy="371475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91425" y="1185863"/>
            <a:ext cx="238125" cy="190500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91425" y="1752600"/>
            <a:ext cx="142875" cy="114300"/>
          </a:xfrm>
          <a:prstGeom prst="rect">
            <a:avLst/>
          </a:prstGeom>
        </p:spPr>
      </p:pic>
      <p:pic>
        <p:nvPicPr>
          <p:cNvPr id="22" name="SK-14-img-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91425" y="2085975"/>
            <a:ext cx="142875" cy="114300"/>
          </a:xfrm>
          <a:prstGeom prst="rect">
            <a:avLst/>
          </a:prstGeom>
        </p:spPr>
      </p:pic>
      <p:pic>
        <p:nvPicPr>
          <p:cNvPr id="23" name="SK-14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91425" y="2524125"/>
            <a:ext cx="3981450" cy="1943100"/>
          </a:xfrm>
          <a:prstGeom prst="rect">
            <a:avLst/>
          </a:prstGeom>
        </p:spPr>
      </p:pic>
      <p:pic>
        <p:nvPicPr>
          <p:cNvPr id="24" name="SK-14-img-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91425" y="2971800"/>
            <a:ext cx="142875" cy="114300"/>
          </a:xfrm>
          <a:prstGeom prst="rect">
            <a:avLst/>
          </a:prstGeom>
        </p:spPr>
      </p:pic>
      <p:pic>
        <p:nvPicPr>
          <p:cNvPr id="25" name="SK-14-img-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91425" y="3305175"/>
            <a:ext cx="142875" cy="114300"/>
          </a:xfrm>
          <a:prstGeom prst="rect">
            <a:avLst/>
          </a:prstGeom>
        </p:spPr>
      </p:pic>
      <p:pic>
        <p:nvPicPr>
          <p:cNvPr id="26" name="SK-14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91425" y="3638550"/>
            <a:ext cx="142875" cy="122337"/>
          </a:xfrm>
          <a:prstGeom prst="rect">
            <a:avLst/>
          </a:prstGeom>
        </p:spPr>
      </p:pic>
      <p:pic>
        <p:nvPicPr>
          <p:cNvPr id="27" name="SK-14-img-2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91425" y="4171950"/>
            <a:ext cx="142875" cy="114300"/>
          </a:xfrm>
          <a:prstGeom prst="rect">
            <a:avLst/>
          </a:prstGeom>
        </p:spPr>
      </p:pic>
      <p:pic>
        <p:nvPicPr>
          <p:cNvPr id="28" name="SK-14-img-27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53300" y="5611416"/>
            <a:ext cx="4457700" cy="865584"/>
          </a:xfrm>
          <a:prstGeom prst="rect">
            <a:avLst/>
          </a:prstGeom>
        </p:spPr>
      </p:pic>
      <p:pic>
        <p:nvPicPr>
          <p:cNvPr id="29" name="SK-14-img-28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96175" y="5791944"/>
            <a:ext cx="154781" cy="125760"/>
          </a:xfrm>
          <a:prstGeom prst="rect">
            <a:avLst/>
          </a:prstGeom>
        </p:spPr>
      </p:pic>
      <p:sp>
        <p:nvSpPr>
          <p:cNvPr id="30" name="SK-14-text-29"/>
          <p:cNvSpPr/>
          <p:nvPr/>
        </p:nvSpPr>
        <p:spPr>
          <a:xfrm>
            <a:off x="561975" y="238125"/>
            <a:ext cx="5107037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31" name="SK-14-text-30"/>
          <p:cNvSpPr/>
          <p:nvPr/>
        </p:nvSpPr>
        <p:spPr>
          <a:xfrm>
            <a:off x="561975" y="428625"/>
            <a:ext cx="1163002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Breast Cancer Risk Stratification (NICE CG164)</a:t>
            </a:r>
            <a:endParaRPr lang="en-US" sz="1800" dirty="0"/>
          </a:p>
        </p:txBody>
      </p:sp>
      <p:sp>
        <p:nvSpPr>
          <p:cNvPr id="32" name="SK-14-text-31"/>
          <p:cNvSpPr/>
          <p:nvPr/>
        </p:nvSpPr>
        <p:spPr>
          <a:xfrm>
            <a:off x="738188" y="1057275"/>
            <a:ext cx="63055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708D"/>
                </a:solidFill>
              </a:rPr>
              <a:t> STEP 1: SYMPTOMS FIRST</a:t>
            </a:r>
            <a:endParaRPr lang="en-US" sz="1050" dirty="0"/>
          </a:p>
        </p:txBody>
      </p:sp>
      <p:sp>
        <p:nvSpPr>
          <p:cNvPr id="33" name="SK-14-text-32"/>
          <p:cNvSpPr/>
          <p:nvPr/>
        </p:nvSpPr>
        <p:spPr>
          <a:xfrm>
            <a:off x="571500" y="1295400"/>
            <a:ext cx="63055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If any symptoms suspicious of breast or ovarian cancer → refer via </a:t>
            </a:r>
            <a:r>
              <a:rPr lang="en-US" sz="1050" b="1" dirty="0">
                <a:solidFill>
                  <a:srgbClr val="1D1D1F"/>
                </a:solidFill>
              </a:rPr>
              <a:t>2-week wait (2WW)</a:t>
            </a:r>
            <a:r>
              <a:rPr lang="en-US" sz="1050" dirty="0">
                <a:solidFill>
                  <a:srgbClr val="1D1D1F"/>
                </a:solidFill>
              </a:rPr>
              <a:t> pathway immediately.</a:t>
            </a:r>
            <a:endParaRPr lang="en-US" sz="1050" dirty="0"/>
          </a:p>
        </p:txBody>
      </p:sp>
      <p:sp>
        <p:nvSpPr>
          <p:cNvPr id="34" name="SK-14-text-33"/>
          <p:cNvSpPr/>
          <p:nvPr/>
        </p:nvSpPr>
        <p:spPr>
          <a:xfrm>
            <a:off x="971550" y="2266950"/>
            <a:ext cx="76123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708D"/>
                </a:solidFill>
              </a:rPr>
              <a:t>High Risk: Refer to Regional Genetics</a:t>
            </a:r>
            <a:endParaRPr lang="en-US" sz="1350" dirty="0"/>
          </a:p>
        </p:txBody>
      </p:sp>
      <p:sp>
        <p:nvSpPr>
          <p:cNvPr id="35" name="SK-14-text-34"/>
          <p:cNvSpPr/>
          <p:nvPr/>
        </p:nvSpPr>
        <p:spPr>
          <a:xfrm>
            <a:off x="876300" y="2828925"/>
            <a:ext cx="11315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≥1 first-degree relative</a:t>
            </a:r>
            <a:r>
              <a:rPr lang="en-US" sz="1125" dirty="0">
                <a:solidFill>
                  <a:srgbClr val="1D1D1F"/>
                </a:solidFill>
              </a:rPr>
              <a:t> diagnosed with breast cancer </a:t>
            </a:r>
            <a:r>
              <a:rPr lang="en-US" sz="1125" b="1" dirty="0">
                <a:solidFill>
                  <a:srgbClr val="1D1D1F"/>
                </a:solidFill>
              </a:rPr>
              <a:t>&lt;40 years</a:t>
            </a:r>
            <a:r>
              <a:rPr lang="en-US" sz="1125" dirty="0">
                <a:solidFill>
                  <a:srgbClr val="1D1D1F"/>
                </a:solidFill>
              </a:rPr>
              <a:t>.</a:t>
            </a:r>
            <a:endParaRPr lang="en-US" sz="1125" dirty="0"/>
          </a:p>
        </p:txBody>
      </p:sp>
      <p:sp>
        <p:nvSpPr>
          <p:cNvPr id="36" name="SK-14-text-35"/>
          <p:cNvSpPr/>
          <p:nvPr/>
        </p:nvSpPr>
        <p:spPr>
          <a:xfrm>
            <a:off x="876300" y="3162300"/>
            <a:ext cx="11315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≥2 first- or second-degree relatives</a:t>
            </a:r>
            <a:r>
              <a:rPr lang="en-US" sz="1125" dirty="0">
                <a:solidFill>
                  <a:srgbClr val="1D1D1F"/>
                </a:solidFill>
              </a:rPr>
              <a:t> diagnosed (avg age &lt;60). One must be first-degree.</a:t>
            </a:r>
            <a:endParaRPr lang="en-US" sz="1125" dirty="0"/>
          </a:p>
        </p:txBody>
      </p:sp>
      <p:sp>
        <p:nvSpPr>
          <p:cNvPr id="37" name="SK-14-text-36"/>
          <p:cNvSpPr/>
          <p:nvPr/>
        </p:nvSpPr>
        <p:spPr>
          <a:xfrm>
            <a:off x="876300" y="3495675"/>
            <a:ext cx="10058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≥3 first- or second-degree relatives</a:t>
            </a:r>
            <a:r>
              <a:rPr lang="en-US" sz="1125" dirty="0">
                <a:solidFill>
                  <a:srgbClr val="1D1D1F"/>
                </a:solidFill>
              </a:rPr>
              <a:t> diagnosed at any age.</a:t>
            </a:r>
            <a:endParaRPr lang="en-US" sz="1125" dirty="0"/>
          </a:p>
        </p:txBody>
      </p:sp>
      <p:sp>
        <p:nvSpPr>
          <p:cNvPr id="38" name="SK-14-text-37"/>
          <p:cNvSpPr/>
          <p:nvPr/>
        </p:nvSpPr>
        <p:spPr>
          <a:xfrm>
            <a:off x="876300" y="3829050"/>
            <a:ext cx="97726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Male breast cancer</a:t>
            </a:r>
            <a:r>
              <a:rPr lang="en-US" sz="1125" dirty="0">
                <a:solidFill>
                  <a:srgbClr val="1D1D1F"/>
                </a:solidFill>
              </a:rPr>
              <a:t> in a first-degree relative at any age.</a:t>
            </a:r>
            <a:endParaRPr lang="en-US" sz="1125" dirty="0"/>
          </a:p>
        </p:txBody>
      </p:sp>
      <p:sp>
        <p:nvSpPr>
          <p:cNvPr id="39" name="SK-14-text-38"/>
          <p:cNvSpPr/>
          <p:nvPr/>
        </p:nvSpPr>
        <p:spPr>
          <a:xfrm>
            <a:off x="876300" y="4162425"/>
            <a:ext cx="11315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Bilateral breast cancer</a:t>
            </a:r>
            <a:r>
              <a:rPr lang="en-US" sz="1125" dirty="0">
                <a:solidFill>
                  <a:srgbClr val="1D1D1F"/>
                </a:solidFill>
              </a:rPr>
              <a:t> in first-degree relative (first primary &lt;50 years).</a:t>
            </a:r>
            <a:endParaRPr lang="en-US" sz="1125" dirty="0"/>
          </a:p>
        </p:txBody>
      </p:sp>
      <p:sp>
        <p:nvSpPr>
          <p:cNvPr id="40" name="SK-14-text-39"/>
          <p:cNvSpPr/>
          <p:nvPr/>
        </p:nvSpPr>
        <p:spPr>
          <a:xfrm>
            <a:off x="876300" y="4495800"/>
            <a:ext cx="11315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Breast AND Ovarian cancer</a:t>
            </a:r>
            <a:r>
              <a:rPr lang="en-US" sz="1125" dirty="0">
                <a:solidFill>
                  <a:srgbClr val="1D1D1F"/>
                </a:solidFill>
              </a:rPr>
              <a:t> history in first- or second-degree relatives.</a:t>
            </a:r>
            <a:endParaRPr lang="en-US" sz="1125" dirty="0"/>
          </a:p>
        </p:txBody>
      </p:sp>
      <p:sp>
        <p:nvSpPr>
          <p:cNvPr id="41" name="SK-14-text-40"/>
          <p:cNvSpPr/>
          <p:nvPr/>
        </p:nvSpPr>
        <p:spPr>
          <a:xfrm>
            <a:off x="1012031" y="5067300"/>
            <a:ext cx="5674519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7791"/>
                </a:solidFill>
              </a:rPr>
              <a:t>Ashkenazi Jewish Ancestry:</a:t>
            </a:r>
            <a:r>
              <a:rPr lang="en-US" sz="975" dirty="0">
                <a:solidFill>
                  <a:srgbClr val="007791"/>
                </a:solidFill>
              </a:rPr>
              <a:t> Lower referral threshold due to higher prevalence of BRCA founder mutations.</a:t>
            </a:r>
            <a:endParaRPr lang="en-US" sz="975" dirty="0"/>
          </a:p>
        </p:txBody>
      </p:sp>
      <p:sp>
        <p:nvSpPr>
          <p:cNvPr id="42" name="SK-14-text-41"/>
          <p:cNvSpPr/>
          <p:nvPr/>
        </p:nvSpPr>
        <p:spPr>
          <a:xfrm>
            <a:off x="7943850" y="1152525"/>
            <a:ext cx="42481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B4D8"/>
                </a:solidFill>
              </a:rPr>
              <a:t>General Population Risk</a:t>
            </a:r>
            <a:endParaRPr lang="en-US" sz="1350" dirty="0"/>
          </a:p>
        </p:txBody>
      </p:sp>
      <p:sp>
        <p:nvSpPr>
          <p:cNvPr id="43" name="SK-14-text-42"/>
          <p:cNvSpPr/>
          <p:nvPr/>
        </p:nvSpPr>
        <p:spPr>
          <a:xfrm>
            <a:off x="7848600" y="1714500"/>
            <a:ext cx="4343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Does not meet specialist referral criteria.</a:t>
            </a:r>
            <a:endParaRPr lang="en-US" sz="1125" dirty="0"/>
          </a:p>
        </p:txBody>
      </p:sp>
      <p:sp>
        <p:nvSpPr>
          <p:cNvPr id="44" name="SK-14-text-43"/>
          <p:cNvSpPr/>
          <p:nvPr/>
        </p:nvSpPr>
        <p:spPr>
          <a:xfrm>
            <a:off x="7848600" y="2047875"/>
            <a:ext cx="4343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Only one relative diagnosed with breast cancer </a:t>
            </a:r>
            <a:r>
              <a:rPr lang="en-US" sz="1125" b="1" dirty="0">
                <a:solidFill>
                  <a:srgbClr val="1D1D1F"/>
                </a:solidFill>
              </a:rPr>
              <a:t>&gt;40 years</a:t>
            </a:r>
            <a:r>
              <a:rPr lang="en-US" sz="1125" dirty="0">
                <a:solidFill>
                  <a:srgbClr val="1D1D1F"/>
                </a:solidFill>
              </a:rPr>
              <a:t>.</a:t>
            </a:r>
            <a:endParaRPr lang="en-US" sz="1125" dirty="0"/>
          </a:p>
        </p:txBody>
      </p:sp>
      <p:sp>
        <p:nvSpPr>
          <p:cNvPr id="45" name="SK-14-text-44"/>
          <p:cNvSpPr/>
          <p:nvPr/>
        </p:nvSpPr>
        <p:spPr>
          <a:xfrm>
            <a:off x="7591425" y="2667000"/>
            <a:ext cx="39814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E5CE6"/>
                </a:solidFill>
              </a:rPr>
              <a:t>PRIMARY CARE MANAGEMENT</a:t>
            </a:r>
            <a:endParaRPr lang="en-US" sz="900" dirty="0"/>
          </a:p>
        </p:txBody>
      </p:sp>
      <p:sp>
        <p:nvSpPr>
          <p:cNvPr id="46" name="SK-14-text-45"/>
          <p:cNvSpPr/>
          <p:nvPr/>
        </p:nvSpPr>
        <p:spPr>
          <a:xfrm>
            <a:off x="7848600" y="2933700"/>
            <a:ext cx="4343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Provide </a:t>
            </a:r>
            <a:r>
              <a:rPr lang="en-US" sz="1125" b="1" dirty="0">
                <a:solidFill>
                  <a:srgbClr val="1D1D1F"/>
                </a:solidFill>
              </a:rPr>
              <a:t>Breast Awareness</a:t>
            </a:r>
            <a:r>
              <a:rPr lang="en-US" sz="1125" dirty="0">
                <a:solidFill>
                  <a:srgbClr val="1D1D1F"/>
                </a:solidFill>
              </a:rPr>
              <a:t> advice and safety-netting.</a:t>
            </a:r>
            <a:endParaRPr lang="en-US" sz="1125" dirty="0"/>
          </a:p>
        </p:txBody>
      </p:sp>
      <p:sp>
        <p:nvSpPr>
          <p:cNvPr id="47" name="SK-14-text-46"/>
          <p:cNvSpPr/>
          <p:nvPr/>
        </p:nvSpPr>
        <p:spPr>
          <a:xfrm>
            <a:off x="7848600" y="3267075"/>
            <a:ext cx="4343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Discuss </a:t>
            </a:r>
            <a:r>
              <a:rPr lang="en-US" sz="1125" b="1" dirty="0">
                <a:solidFill>
                  <a:srgbClr val="1D1D1F"/>
                </a:solidFill>
              </a:rPr>
              <a:t>modifiable risk factors</a:t>
            </a:r>
            <a:r>
              <a:rPr lang="en-US" sz="1125" dirty="0">
                <a:solidFill>
                  <a:srgbClr val="1D1D1F"/>
                </a:solidFill>
              </a:rPr>
              <a:t> (BMI, Alcohol, Smoking).</a:t>
            </a:r>
            <a:endParaRPr lang="en-US" sz="1125" dirty="0"/>
          </a:p>
        </p:txBody>
      </p:sp>
      <p:sp>
        <p:nvSpPr>
          <p:cNvPr id="48" name="SK-14-text-47"/>
          <p:cNvSpPr/>
          <p:nvPr/>
        </p:nvSpPr>
        <p:spPr>
          <a:xfrm>
            <a:off x="7848600" y="3600450"/>
            <a:ext cx="37242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Review HRT/COCP benefits and risks based on family history.</a:t>
            </a:r>
            <a:endParaRPr lang="en-US" sz="1125" dirty="0"/>
          </a:p>
        </p:txBody>
      </p:sp>
      <p:sp>
        <p:nvSpPr>
          <p:cNvPr id="49" name="SK-14-text-48"/>
          <p:cNvSpPr/>
          <p:nvPr/>
        </p:nvSpPr>
        <p:spPr>
          <a:xfrm>
            <a:off x="7848600" y="4133850"/>
            <a:ext cx="4343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Advice to return if family history changes.</a:t>
            </a:r>
            <a:endParaRPr lang="en-US" sz="1125" dirty="0"/>
          </a:p>
        </p:txBody>
      </p:sp>
      <p:sp>
        <p:nvSpPr>
          <p:cNvPr id="50" name="SK-14-text-49"/>
          <p:cNvSpPr/>
          <p:nvPr/>
        </p:nvSpPr>
        <p:spPr>
          <a:xfrm>
            <a:off x="7727156" y="5754291"/>
            <a:ext cx="41719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D1D1F"/>
                </a:solidFill>
              </a:rPr>
              <a:t>GP Clinical Tip</a:t>
            </a:r>
            <a:endParaRPr lang="en-US" sz="975" dirty="0"/>
          </a:p>
        </p:txBody>
      </p:sp>
      <p:sp>
        <p:nvSpPr>
          <p:cNvPr id="51" name="SK-14-text-50"/>
          <p:cNvSpPr/>
          <p:nvPr/>
        </p:nvSpPr>
        <p:spPr>
          <a:xfrm>
            <a:off x="7496175" y="5987653"/>
            <a:ext cx="4171950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515154"/>
                </a:solidFill>
              </a:rPr>
              <a:t>Always document the </a:t>
            </a:r>
            <a:r>
              <a:rPr lang="en-US" sz="975" b="1" dirty="0">
                <a:solidFill>
                  <a:srgbClr val="515154"/>
                </a:solidFill>
              </a:rPr>
              <a:t>paternal</a:t>
            </a:r>
            <a:r>
              <a:rPr lang="en-US" sz="975" dirty="0">
                <a:solidFill>
                  <a:srgbClr val="515154"/>
                </a:solidFill>
              </a:rPr>
              <a:t> family history. BRCA mutations can be inherited through the father's side just as frequently as the mother's.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583531"/>
            <a:ext cx="5572125" cy="1895475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845469"/>
            <a:ext cx="238125" cy="190500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8875" y="1583531"/>
            <a:ext cx="5572125" cy="1895475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7475" y="1845469"/>
            <a:ext cx="238125" cy="190500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764756"/>
            <a:ext cx="5572125" cy="2138363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026694"/>
            <a:ext cx="238125" cy="190500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8875" y="3764756"/>
            <a:ext cx="5572125" cy="2138363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7475" y="4026694"/>
            <a:ext cx="238125" cy="190500"/>
          </a:xfrm>
          <a:prstGeom prst="rect">
            <a:avLst/>
          </a:prstGeom>
        </p:spPr>
      </p:pic>
      <p:sp>
        <p:nvSpPr>
          <p:cNvPr id="13" name="SK-15-text-12"/>
          <p:cNvSpPr/>
          <p:nvPr/>
        </p:nvSpPr>
        <p:spPr>
          <a:xfrm>
            <a:off x="561975" y="238125"/>
            <a:ext cx="4509641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14" name="SK-15-text-13"/>
          <p:cNvSpPr/>
          <p:nvPr/>
        </p:nvSpPr>
        <p:spPr>
          <a:xfrm>
            <a:off x="561975" y="428625"/>
            <a:ext cx="1042416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Management for High-Risk Breast Cancer</a:t>
            </a:r>
            <a:endParaRPr lang="en-US" sz="1800" dirty="0"/>
          </a:p>
        </p:txBody>
      </p:sp>
      <p:sp>
        <p:nvSpPr>
          <p:cNvPr id="15" name="SK-15-text-14"/>
          <p:cNvSpPr/>
          <p:nvPr/>
        </p:nvSpPr>
        <p:spPr>
          <a:xfrm>
            <a:off x="962025" y="1812131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Enhanced Surveillance</a:t>
            </a:r>
            <a:endParaRPr lang="en-US" sz="1350" dirty="0"/>
          </a:p>
        </p:txBody>
      </p:sp>
      <p:sp>
        <p:nvSpPr>
          <p:cNvPr id="16" name="SK-15-text-15"/>
          <p:cNvSpPr/>
          <p:nvPr/>
        </p:nvSpPr>
        <p:spPr>
          <a:xfrm>
            <a:off x="800100" y="2221706"/>
            <a:ext cx="492442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Annual Mammography</a:t>
            </a:r>
            <a:r>
              <a:rPr lang="en-US" sz="975" dirty="0">
                <a:solidFill>
                  <a:srgbClr val="6E6E73"/>
                </a:solidFill>
              </a:rPr>
              <a:t>Usually offered from age 40 for high-risk women.</a:t>
            </a:r>
            <a:endParaRPr lang="en-US" sz="1125" dirty="0"/>
          </a:p>
        </p:txBody>
      </p:sp>
      <p:sp>
        <p:nvSpPr>
          <p:cNvPr id="17" name="SK-15-text-16"/>
          <p:cNvSpPr/>
          <p:nvPr/>
        </p:nvSpPr>
        <p:spPr>
          <a:xfrm>
            <a:off x="800100" y="2736056"/>
            <a:ext cx="492442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MRI Breast Screening</a:t>
            </a:r>
            <a:r>
              <a:rPr lang="en-US" sz="975" dirty="0">
                <a:solidFill>
                  <a:srgbClr val="6E6E73"/>
                </a:solidFill>
              </a:rPr>
              <a:t>Offered if mutation carrier or ≥50% lifetime risk, from age 30.</a:t>
            </a:r>
            <a:endParaRPr lang="en-US" sz="1125" dirty="0"/>
          </a:p>
        </p:txBody>
      </p:sp>
      <p:sp>
        <p:nvSpPr>
          <p:cNvPr id="18" name="SK-15-text-17"/>
          <p:cNvSpPr/>
          <p:nvPr/>
        </p:nvSpPr>
        <p:spPr>
          <a:xfrm>
            <a:off x="6819900" y="1812131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Chemoprevention</a:t>
            </a:r>
            <a:endParaRPr lang="en-US" sz="1350" dirty="0"/>
          </a:p>
        </p:txBody>
      </p:sp>
      <p:sp>
        <p:nvSpPr>
          <p:cNvPr id="19" name="SK-15-text-18"/>
          <p:cNvSpPr/>
          <p:nvPr/>
        </p:nvSpPr>
        <p:spPr>
          <a:xfrm>
            <a:off x="6657975" y="2221706"/>
            <a:ext cx="492442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Tamoxifen</a:t>
            </a:r>
            <a:r>
              <a:rPr lang="en-US" sz="975" dirty="0">
                <a:solidFill>
                  <a:srgbClr val="6E6E73"/>
                </a:solidFill>
              </a:rPr>
              <a:t>First-line option for premenopausal women (NICE NG101).</a:t>
            </a:r>
            <a:endParaRPr lang="en-US" sz="1125" dirty="0"/>
          </a:p>
        </p:txBody>
      </p:sp>
      <p:sp>
        <p:nvSpPr>
          <p:cNvPr id="20" name="SK-15-text-19"/>
          <p:cNvSpPr/>
          <p:nvPr/>
        </p:nvSpPr>
        <p:spPr>
          <a:xfrm>
            <a:off x="6657975" y="2736056"/>
            <a:ext cx="492442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Anastrozole</a:t>
            </a:r>
            <a:r>
              <a:rPr lang="en-US" sz="975" dirty="0">
                <a:solidFill>
                  <a:srgbClr val="6E6E73"/>
                </a:solidFill>
              </a:rPr>
              <a:t>Recommended for postmenopausal women at high risk.</a:t>
            </a:r>
            <a:endParaRPr lang="en-US" sz="1125" dirty="0"/>
          </a:p>
        </p:txBody>
      </p:sp>
      <p:sp>
        <p:nvSpPr>
          <p:cNvPr id="21" name="SK-15-text-20"/>
          <p:cNvSpPr/>
          <p:nvPr/>
        </p:nvSpPr>
        <p:spPr>
          <a:xfrm>
            <a:off x="962025" y="3993356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Risk-Reducing Surgery</a:t>
            </a:r>
            <a:endParaRPr lang="en-US" sz="1350" dirty="0"/>
          </a:p>
        </p:txBody>
      </p:sp>
      <p:sp>
        <p:nvSpPr>
          <p:cNvPr id="22" name="SK-15-text-21"/>
          <p:cNvSpPr/>
          <p:nvPr/>
        </p:nvSpPr>
        <p:spPr>
          <a:xfrm>
            <a:off x="800100" y="4402931"/>
            <a:ext cx="492442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Bilateral Prophylactic Mastectomy</a:t>
            </a:r>
            <a:r>
              <a:rPr lang="en-US" sz="975" dirty="0">
                <a:solidFill>
                  <a:srgbClr val="6E6E73"/>
                </a:solidFill>
              </a:rPr>
              <a:t>Discussion with specialist surgical oncology teams.</a:t>
            </a:r>
            <a:endParaRPr lang="en-US" sz="1125" dirty="0"/>
          </a:p>
        </p:txBody>
      </p:sp>
      <p:sp>
        <p:nvSpPr>
          <p:cNvPr id="23" name="SK-15-text-22"/>
          <p:cNvSpPr/>
          <p:nvPr/>
        </p:nvSpPr>
        <p:spPr>
          <a:xfrm>
            <a:off x="800100" y="4917281"/>
            <a:ext cx="492442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Salpingo-Oophorectomy (BSO)</a:t>
            </a:r>
            <a:r>
              <a:rPr lang="en-US" sz="975" dirty="0">
                <a:solidFill>
                  <a:srgbClr val="6E6E73"/>
                </a:solidFill>
              </a:rPr>
              <a:t>Recommended for BRCA1 carriers by age 40 (post-childbearing).</a:t>
            </a:r>
            <a:endParaRPr lang="en-US" sz="1125" dirty="0"/>
          </a:p>
        </p:txBody>
      </p:sp>
      <p:sp>
        <p:nvSpPr>
          <p:cNvPr id="24" name="SK-15-text-23"/>
          <p:cNvSpPr/>
          <p:nvPr/>
        </p:nvSpPr>
        <p:spPr>
          <a:xfrm>
            <a:off x="6819900" y="3993356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Ovarian Cancer Update</a:t>
            </a:r>
            <a:endParaRPr lang="en-US" sz="1350" dirty="0"/>
          </a:p>
        </p:txBody>
      </p:sp>
      <p:sp>
        <p:nvSpPr>
          <p:cNvPr id="25" name="SK-15-text-24"/>
          <p:cNvSpPr/>
          <p:nvPr/>
        </p:nvSpPr>
        <p:spPr>
          <a:xfrm>
            <a:off x="6657975" y="4402931"/>
            <a:ext cx="492442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Routine Screening Not Recommended</a:t>
            </a:r>
            <a:r>
              <a:rPr lang="en-US" sz="975" dirty="0">
                <a:solidFill>
                  <a:srgbClr val="6E6E73"/>
                </a:solidFill>
              </a:rPr>
              <a:t>UKFOCSS trial showed no significant mortality reduction.</a:t>
            </a:r>
            <a:endParaRPr lang="en-US" sz="1125" dirty="0"/>
          </a:p>
        </p:txBody>
      </p:sp>
      <p:sp>
        <p:nvSpPr>
          <p:cNvPr id="26" name="SK-15-text-25"/>
          <p:cNvSpPr/>
          <p:nvPr/>
        </p:nvSpPr>
        <p:spPr>
          <a:xfrm>
            <a:off x="6657975" y="4917281"/>
            <a:ext cx="4924425" cy="6619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Symptom Vigilance</a:t>
            </a:r>
            <a:r>
              <a:rPr lang="en-US" sz="975" dirty="0">
                <a:solidFill>
                  <a:srgbClr val="6E6E73"/>
                </a:solidFill>
              </a:rPr>
              <a:t>Advise patients on bloating, pelvic pain, and early satiety.</a:t>
            </a:r>
            <a:r>
              <a:rPr lang="en-US" sz="825" b="1" dirty="0">
                <a:solidFill>
                  <a:srgbClr val="1D1D1F"/>
                </a:solidFill>
              </a:rPr>
              <a:t>NICE GUIDELINE UPDATE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09650"/>
            <a:ext cx="5572125" cy="5467350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295400"/>
            <a:ext cx="428625" cy="428625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813" y="1433513"/>
            <a:ext cx="190500" cy="152400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9750" y="3362325"/>
            <a:ext cx="2301180" cy="371475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5800725"/>
            <a:ext cx="5000625" cy="390525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" y="6022628"/>
            <a:ext cx="166688" cy="137220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009650"/>
            <a:ext cx="5572125" cy="5467350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4625" y="1295400"/>
            <a:ext cx="428625" cy="428625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43688" y="1433513"/>
            <a:ext cx="190500" cy="152400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7625" y="3943350"/>
            <a:ext cx="1158478" cy="352425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81925" y="4050060"/>
            <a:ext cx="166688" cy="138857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40403" y="3943350"/>
            <a:ext cx="1158478" cy="352425"/>
          </a:xfrm>
          <a:prstGeom prst="rect">
            <a:avLst/>
          </a:prstGeom>
        </p:spPr>
      </p:pic>
      <p:pic>
        <p:nvPicPr>
          <p:cNvPr id="17" name="SK-16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54703" y="4050060"/>
            <a:ext cx="166688" cy="138857"/>
          </a:xfrm>
          <a:prstGeom prst="rect">
            <a:avLst/>
          </a:prstGeom>
        </p:spPr>
      </p:pic>
      <p:pic>
        <p:nvPicPr>
          <p:cNvPr id="18" name="SK-16-img-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7625" y="4410075"/>
            <a:ext cx="1158478" cy="352425"/>
          </a:xfrm>
          <a:prstGeom prst="rect">
            <a:avLst/>
          </a:prstGeom>
        </p:spPr>
      </p:pic>
      <p:pic>
        <p:nvPicPr>
          <p:cNvPr id="19" name="SK-16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81925" y="4516785"/>
            <a:ext cx="166688" cy="138857"/>
          </a:xfrm>
          <a:prstGeom prst="rect">
            <a:avLst/>
          </a:prstGeom>
        </p:spPr>
      </p:pic>
      <p:pic>
        <p:nvPicPr>
          <p:cNvPr id="20" name="SK-16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40403" y="4410075"/>
            <a:ext cx="1158478" cy="352425"/>
          </a:xfrm>
          <a:prstGeom prst="rect">
            <a:avLst/>
          </a:prstGeom>
        </p:spPr>
      </p:pic>
      <p:pic>
        <p:nvPicPr>
          <p:cNvPr id="21" name="SK-16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54703" y="4516785"/>
            <a:ext cx="166688" cy="138857"/>
          </a:xfrm>
          <a:prstGeom prst="rect">
            <a:avLst/>
          </a:prstGeom>
        </p:spPr>
      </p:pic>
      <p:pic>
        <p:nvPicPr>
          <p:cNvPr id="22" name="SK-16-img-2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7625" y="4876800"/>
            <a:ext cx="1158478" cy="352425"/>
          </a:xfrm>
          <a:prstGeom prst="rect">
            <a:avLst/>
          </a:prstGeom>
        </p:spPr>
      </p:pic>
      <p:pic>
        <p:nvPicPr>
          <p:cNvPr id="23" name="SK-16-img-2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81925" y="4983510"/>
            <a:ext cx="166688" cy="138857"/>
          </a:xfrm>
          <a:prstGeom prst="rect">
            <a:avLst/>
          </a:prstGeom>
        </p:spPr>
      </p:pic>
      <p:pic>
        <p:nvPicPr>
          <p:cNvPr id="24" name="SK-16-img-2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40403" y="4876800"/>
            <a:ext cx="1158478" cy="352425"/>
          </a:xfrm>
          <a:prstGeom prst="rect">
            <a:avLst/>
          </a:prstGeom>
        </p:spPr>
      </p:pic>
      <p:pic>
        <p:nvPicPr>
          <p:cNvPr id="25" name="SK-16-img-2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54703" y="4983510"/>
            <a:ext cx="166688" cy="138857"/>
          </a:xfrm>
          <a:prstGeom prst="rect">
            <a:avLst/>
          </a:prstGeom>
        </p:spPr>
      </p:pic>
      <p:pic>
        <p:nvPicPr>
          <p:cNvPr id="26" name="SK-16-img-2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4625" y="5562600"/>
            <a:ext cx="5000625" cy="428625"/>
          </a:xfrm>
          <a:prstGeom prst="rect">
            <a:avLst/>
          </a:prstGeom>
        </p:spPr>
      </p:pic>
      <p:pic>
        <p:nvPicPr>
          <p:cNvPr id="27" name="SK-16-img-2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38925" y="5708303"/>
            <a:ext cx="166688" cy="137220"/>
          </a:xfrm>
          <a:prstGeom prst="rect">
            <a:avLst/>
          </a:prstGeom>
        </p:spPr>
      </p:pic>
      <p:sp>
        <p:nvSpPr>
          <p:cNvPr id="28" name="SK-16-text-27"/>
          <p:cNvSpPr/>
          <p:nvPr/>
        </p:nvSpPr>
        <p:spPr>
          <a:xfrm>
            <a:off x="561975" y="238125"/>
            <a:ext cx="5043339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9" name="SK-16-text-28"/>
          <p:cNvSpPr/>
          <p:nvPr/>
        </p:nvSpPr>
        <p:spPr>
          <a:xfrm>
            <a:off x="561975" y="428625"/>
            <a:ext cx="115214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Colorectal Cancer Syndromes: FAP and Lynch</a:t>
            </a:r>
            <a:endParaRPr lang="en-US" sz="1800" dirty="0"/>
          </a:p>
        </p:txBody>
      </p:sp>
      <p:sp>
        <p:nvSpPr>
          <p:cNvPr id="30" name="SK-16-text-29"/>
          <p:cNvSpPr/>
          <p:nvPr/>
        </p:nvSpPr>
        <p:spPr>
          <a:xfrm>
            <a:off x="1238250" y="1352550"/>
            <a:ext cx="905256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5E5CE6"/>
                </a:solidFill>
              </a:rPr>
              <a:t>Familial Adenomatous Polyposis (FAP)</a:t>
            </a:r>
            <a:endParaRPr lang="en-US" sz="1650" dirty="0"/>
          </a:p>
        </p:txBody>
      </p:sp>
      <p:sp>
        <p:nvSpPr>
          <p:cNvPr id="31" name="SK-16-text-30"/>
          <p:cNvSpPr/>
          <p:nvPr/>
        </p:nvSpPr>
        <p:spPr>
          <a:xfrm>
            <a:off x="666750" y="2000250"/>
            <a:ext cx="118872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86868B"/>
                </a:solidFill>
              </a:rPr>
              <a:t>GENETICS</a:t>
            </a:r>
            <a:endParaRPr lang="en-US" sz="975" dirty="0"/>
          </a:p>
        </p:txBody>
      </p:sp>
      <p:sp>
        <p:nvSpPr>
          <p:cNvPr id="32" name="SK-16-text-31"/>
          <p:cNvSpPr/>
          <p:nvPr/>
        </p:nvSpPr>
        <p:spPr>
          <a:xfrm>
            <a:off x="1809750" y="1962150"/>
            <a:ext cx="2340173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D1D1F"/>
                </a:solidFill>
              </a:rPr>
              <a:t>APC Gene</a:t>
            </a:r>
            <a:r>
              <a:rPr lang="en-US" sz="1275" dirty="0">
                <a:solidFill>
                  <a:srgbClr val="1D1D1F"/>
                </a:solidFill>
              </a:rPr>
              <a:t> (Chromosome 5q)</a:t>
            </a:r>
            <a:endParaRPr lang="en-US" sz="1275" dirty="0"/>
          </a:p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1D1D1F"/>
                </a:solidFill>
              </a:rPr>
              <a:t>Autosomal Dominant inheritance</a:t>
            </a:r>
            <a:endParaRPr lang="en-US" sz="1275" dirty="0"/>
          </a:p>
        </p:txBody>
      </p:sp>
      <p:sp>
        <p:nvSpPr>
          <p:cNvPr id="33" name="SK-16-text-32"/>
          <p:cNvSpPr/>
          <p:nvPr/>
        </p:nvSpPr>
        <p:spPr>
          <a:xfrm>
            <a:off x="666750" y="2676525"/>
            <a:ext cx="133731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86868B"/>
                </a:solidFill>
              </a:rPr>
              <a:t>PHENOTYPE</a:t>
            </a:r>
            <a:endParaRPr lang="en-US" sz="975" dirty="0"/>
          </a:p>
        </p:txBody>
      </p:sp>
      <p:sp>
        <p:nvSpPr>
          <p:cNvPr id="34" name="SK-16-text-33"/>
          <p:cNvSpPr/>
          <p:nvPr/>
        </p:nvSpPr>
        <p:spPr>
          <a:xfrm>
            <a:off x="1809750" y="2638425"/>
            <a:ext cx="288934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1D1D1F"/>
                </a:solidFill>
              </a:rPr>
              <a:t>Presence of </a:t>
            </a:r>
            <a:r>
              <a:rPr lang="en-US" sz="1275" b="1" dirty="0">
                <a:solidFill>
                  <a:srgbClr val="1D1D1F"/>
                </a:solidFill>
              </a:rPr>
              <a:t>&gt;100 colonic polyps</a:t>
            </a:r>
            <a:endParaRPr lang="en-US" sz="1275" dirty="0"/>
          </a:p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1D1D1F"/>
                </a:solidFill>
              </a:rPr>
              <a:t>Develops usually by late teens/early 20s</a:t>
            </a:r>
            <a:endParaRPr lang="en-US" sz="1275" dirty="0"/>
          </a:p>
        </p:txBody>
      </p:sp>
      <p:sp>
        <p:nvSpPr>
          <p:cNvPr id="35" name="SK-16-text-34"/>
          <p:cNvSpPr/>
          <p:nvPr/>
        </p:nvSpPr>
        <p:spPr>
          <a:xfrm>
            <a:off x="666750" y="3352800"/>
            <a:ext cx="193167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86868B"/>
                </a:solidFill>
              </a:rPr>
              <a:t>CLINICAL RISK</a:t>
            </a:r>
            <a:endParaRPr lang="en-US" sz="975" dirty="0"/>
          </a:p>
        </p:txBody>
      </p:sp>
      <p:sp>
        <p:nvSpPr>
          <p:cNvPr id="36" name="SK-16-text-35"/>
          <p:cNvSpPr/>
          <p:nvPr/>
        </p:nvSpPr>
        <p:spPr>
          <a:xfrm>
            <a:off x="1924050" y="3362325"/>
            <a:ext cx="4632543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708D"/>
                </a:solidFill>
              </a:rPr>
              <a:t>~100% Lifetime CRC Risk</a:t>
            </a:r>
            <a:endParaRPr lang="en-US" sz="1350" dirty="0"/>
          </a:p>
        </p:txBody>
      </p:sp>
      <p:sp>
        <p:nvSpPr>
          <p:cNvPr id="37" name="SK-16-text-36"/>
          <p:cNvSpPr/>
          <p:nvPr/>
        </p:nvSpPr>
        <p:spPr>
          <a:xfrm>
            <a:off x="1809750" y="3810000"/>
            <a:ext cx="84810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Requires prophylactic colectomy to prevent malignancy</a:t>
            </a:r>
            <a:endParaRPr lang="en-US" sz="1050" dirty="0"/>
          </a:p>
        </p:txBody>
      </p:sp>
      <p:sp>
        <p:nvSpPr>
          <p:cNvPr id="38" name="SK-16-text-37"/>
          <p:cNvSpPr/>
          <p:nvPr/>
        </p:nvSpPr>
        <p:spPr>
          <a:xfrm>
            <a:off x="833438" y="5991225"/>
            <a:ext cx="81610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86868B"/>
                </a:solidFill>
              </a:rPr>
              <a:t>Early screening is vital for first-degree relatives</a:t>
            </a:r>
            <a:endParaRPr lang="en-US" sz="1050" dirty="0"/>
          </a:p>
        </p:txBody>
      </p:sp>
      <p:sp>
        <p:nvSpPr>
          <p:cNvPr id="39" name="SK-16-text-38"/>
          <p:cNvSpPr/>
          <p:nvPr/>
        </p:nvSpPr>
        <p:spPr>
          <a:xfrm>
            <a:off x="7096125" y="1352550"/>
            <a:ext cx="50958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5E5CE6"/>
                </a:solidFill>
              </a:rPr>
              <a:t>Lynch Syndrome (HNPCC)</a:t>
            </a:r>
            <a:endParaRPr lang="en-US" sz="1650" dirty="0"/>
          </a:p>
        </p:txBody>
      </p:sp>
      <p:sp>
        <p:nvSpPr>
          <p:cNvPr id="40" name="SK-16-text-39"/>
          <p:cNvSpPr/>
          <p:nvPr/>
        </p:nvSpPr>
        <p:spPr>
          <a:xfrm>
            <a:off x="6524625" y="2000250"/>
            <a:ext cx="118872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86868B"/>
                </a:solidFill>
              </a:rPr>
              <a:t>GENETICS</a:t>
            </a:r>
            <a:endParaRPr lang="en-US" sz="975" dirty="0"/>
          </a:p>
        </p:txBody>
      </p:sp>
      <p:sp>
        <p:nvSpPr>
          <p:cNvPr id="41" name="SK-16-text-40"/>
          <p:cNvSpPr/>
          <p:nvPr/>
        </p:nvSpPr>
        <p:spPr>
          <a:xfrm>
            <a:off x="7667625" y="1962150"/>
            <a:ext cx="2375446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D1D1F"/>
                </a:solidFill>
              </a:rPr>
              <a:t>Mismatch Repair (MMR) Genes</a:t>
            </a:r>
            <a:endParaRPr lang="en-US" sz="1275" dirty="0"/>
          </a:p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1D1D1F"/>
                </a:solidFill>
              </a:rPr>
              <a:t>MLH1, MSH2, MSH6, PMS2</a:t>
            </a:r>
            <a:endParaRPr lang="en-US" sz="1275" dirty="0"/>
          </a:p>
        </p:txBody>
      </p:sp>
      <p:sp>
        <p:nvSpPr>
          <p:cNvPr id="42" name="SK-16-text-41"/>
          <p:cNvSpPr/>
          <p:nvPr/>
        </p:nvSpPr>
        <p:spPr>
          <a:xfrm>
            <a:off x="6524625" y="2676525"/>
            <a:ext cx="133731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86868B"/>
                </a:solidFill>
              </a:rPr>
              <a:t>PHENOTYPE</a:t>
            </a:r>
            <a:endParaRPr lang="en-US" sz="975" dirty="0"/>
          </a:p>
        </p:txBody>
      </p:sp>
      <p:sp>
        <p:nvSpPr>
          <p:cNvPr id="43" name="SK-16-text-42"/>
          <p:cNvSpPr/>
          <p:nvPr/>
        </p:nvSpPr>
        <p:spPr>
          <a:xfrm>
            <a:off x="7667625" y="2638425"/>
            <a:ext cx="3857625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1D1D1F"/>
                </a:solidFill>
              </a:rPr>
              <a:t>Fewer polyps than FAP, but rapid progression to cancer. </a:t>
            </a:r>
            <a:r>
              <a:rPr lang="en-US" sz="1275" b="1" dirty="0">
                <a:solidFill>
                  <a:srgbClr val="1D1D1F"/>
                </a:solidFill>
              </a:rPr>
              <a:t>Amsterdam Criteria (3-2-1 rule)</a:t>
            </a:r>
            <a:r>
              <a:rPr lang="en-US" sz="1275" dirty="0">
                <a:solidFill>
                  <a:srgbClr val="1D1D1F"/>
                </a:solidFill>
              </a:rPr>
              <a:t> used for screening.</a:t>
            </a:r>
            <a:endParaRPr lang="en-US" sz="1275" dirty="0"/>
          </a:p>
        </p:txBody>
      </p:sp>
      <p:sp>
        <p:nvSpPr>
          <p:cNvPr id="44" name="SK-16-text-43"/>
          <p:cNvSpPr/>
          <p:nvPr/>
        </p:nvSpPr>
        <p:spPr>
          <a:xfrm>
            <a:off x="6524625" y="3595688"/>
            <a:ext cx="14859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86868B"/>
                </a:solidFill>
              </a:rPr>
              <a:t>ASSOCIATED</a:t>
            </a:r>
            <a:endParaRPr lang="en-US" sz="975" dirty="0"/>
          </a:p>
        </p:txBody>
      </p:sp>
      <p:sp>
        <p:nvSpPr>
          <p:cNvPr id="45" name="SK-16-text-44"/>
          <p:cNvSpPr/>
          <p:nvPr/>
        </p:nvSpPr>
        <p:spPr>
          <a:xfrm>
            <a:off x="7667625" y="3557588"/>
            <a:ext cx="45243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D1D1F"/>
                </a:solidFill>
              </a:rPr>
              <a:t>Extra-colonic malignancies:</a:t>
            </a:r>
            <a:endParaRPr lang="en-US" sz="1275" dirty="0"/>
          </a:p>
        </p:txBody>
      </p:sp>
      <p:sp>
        <p:nvSpPr>
          <p:cNvPr id="46" name="SK-16-text-45"/>
          <p:cNvSpPr/>
          <p:nvPr/>
        </p:nvSpPr>
        <p:spPr>
          <a:xfrm>
            <a:off x="7948613" y="3943350"/>
            <a:ext cx="1412880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Endometrial</a:t>
            </a:r>
            <a:endParaRPr lang="en-US" sz="1050" dirty="0"/>
          </a:p>
        </p:txBody>
      </p:sp>
      <p:sp>
        <p:nvSpPr>
          <p:cNvPr id="47" name="SK-16-text-46"/>
          <p:cNvSpPr/>
          <p:nvPr/>
        </p:nvSpPr>
        <p:spPr>
          <a:xfrm>
            <a:off x="9221391" y="3943350"/>
            <a:ext cx="929878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Ovarian</a:t>
            </a:r>
            <a:endParaRPr lang="en-US" sz="1050" dirty="0"/>
          </a:p>
        </p:txBody>
      </p:sp>
      <p:sp>
        <p:nvSpPr>
          <p:cNvPr id="48" name="SK-16-text-47"/>
          <p:cNvSpPr/>
          <p:nvPr/>
        </p:nvSpPr>
        <p:spPr>
          <a:xfrm>
            <a:off x="7948613" y="4410075"/>
            <a:ext cx="929878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Gastric</a:t>
            </a:r>
            <a:endParaRPr lang="en-US" sz="1050" dirty="0"/>
          </a:p>
        </p:txBody>
      </p:sp>
      <p:sp>
        <p:nvSpPr>
          <p:cNvPr id="49" name="SK-16-text-48"/>
          <p:cNvSpPr/>
          <p:nvPr/>
        </p:nvSpPr>
        <p:spPr>
          <a:xfrm>
            <a:off x="9221391" y="4410075"/>
            <a:ext cx="1669767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Biliary Tract</a:t>
            </a:r>
            <a:endParaRPr lang="en-US" sz="1050" dirty="0"/>
          </a:p>
        </p:txBody>
      </p:sp>
      <p:sp>
        <p:nvSpPr>
          <p:cNvPr id="50" name="SK-16-text-49"/>
          <p:cNvSpPr/>
          <p:nvPr/>
        </p:nvSpPr>
        <p:spPr>
          <a:xfrm>
            <a:off x="7948613" y="4876800"/>
            <a:ext cx="1669767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Urinary Tract</a:t>
            </a:r>
            <a:endParaRPr lang="en-US" sz="1050" dirty="0"/>
          </a:p>
        </p:txBody>
      </p:sp>
      <p:sp>
        <p:nvSpPr>
          <p:cNvPr id="51" name="SK-16-text-50"/>
          <p:cNvSpPr/>
          <p:nvPr/>
        </p:nvSpPr>
        <p:spPr>
          <a:xfrm>
            <a:off x="9221391" y="4876800"/>
            <a:ext cx="128443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Pancreatic</a:t>
            </a:r>
            <a:endParaRPr lang="en-US" sz="1050" dirty="0"/>
          </a:p>
        </p:txBody>
      </p:sp>
      <p:sp>
        <p:nvSpPr>
          <p:cNvPr id="52" name="SK-16-text-51"/>
          <p:cNvSpPr/>
          <p:nvPr/>
        </p:nvSpPr>
        <p:spPr>
          <a:xfrm>
            <a:off x="6805613" y="5676900"/>
            <a:ext cx="53863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i="1" dirty="0">
                <a:solidFill>
                  <a:srgbClr val="1D1D1F"/>
                </a:solidFill>
              </a:rPr>
              <a:t>CRC Risk: 40–80% (Higher in males)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5108823" cy="5657850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183928"/>
            <a:ext cx="214313" cy="175320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847850"/>
            <a:ext cx="95250" cy="84534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316361"/>
            <a:ext cx="95250" cy="76200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598241"/>
            <a:ext cx="95250" cy="76200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880122"/>
            <a:ext cx="95250" cy="76200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5724525"/>
            <a:ext cx="4651623" cy="619125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5894040"/>
            <a:ext cx="214313" cy="175320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80323" y="914400"/>
            <a:ext cx="6130677" cy="4062412"/>
          </a:xfrm>
          <a:prstGeom prst="rect">
            <a:avLst/>
          </a:prstGeom>
        </p:spPr>
      </p:pic>
      <p:pic>
        <p:nvPicPr>
          <p:cNvPr id="14" name="SK-17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08923" y="1183928"/>
            <a:ext cx="214313" cy="175320"/>
          </a:xfrm>
          <a:prstGeom prst="rect">
            <a:avLst/>
          </a:prstGeom>
        </p:spPr>
      </p:pic>
      <p:pic>
        <p:nvPicPr>
          <p:cNvPr id="15" name="SK-17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8923" y="1847850"/>
            <a:ext cx="95250" cy="76200"/>
          </a:xfrm>
          <a:prstGeom prst="rect">
            <a:avLst/>
          </a:prstGeom>
        </p:spPr>
      </p:pic>
      <p:pic>
        <p:nvPicPr>
          <p:cNvPr id="16" name="SK-17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08923" y="2129730"/>
            <a:ext cx="95250" cy="76200"/>
          </a:xfrm>
          <a:prstGeom prst="rect">
            <a:avLst/>
          </a:prstGeom>
        </p:spPr>
      </p:pic>
      <p:pic>
        <p:nvPicPr>
          <p:cNvPr id="17" name="SK-17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8923" y="2411611"/>
            <a:ext cx="95250" cy="76200"/>
          </a:xfrm>
          <a:prstGeom prst="rect">
            <a:avLst/>
          </a:prstGeom>
        </p:spPr>
      </p:pic>
      <p:pic>
        <p:nvPicPr>
          <p:cNvPr id="18" name="SK-17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8923" y="2693491"/>
            <a:ext cx="95250" cy="76200"/>
          </a:xfrm>
          <a:prstGeom prst="rect">
            <a:avLst/>
          </a:prstGeom>
        </p:spPr>
      </p:pic>
      <p:pic>
        <p:nvPicPr>
          <p:cNvPr id="19" name="SK-17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08923" y="3403997"/>
            <a:ext cx="851148" cy="247650"/>
          </a:xfrm>
          <a:prstGeom prst="rect">
            <a:avLst/>
          </a:prstGeom>
        </p:spPr>
      </p:pic>
      <p:pic>
        <p:nvPicPr>
          <p:cNvPr id="20" name="SK-17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36271" y="3403997"/>
            <a:ext cx="616297" cy="247650"/>
          </a:xfrm>
          <a:prstGeom prst="rect">
            <a:avLst/>
          </a:prstGeom>
        </p:spPr>
      </p:pic>
      <p:pic>
        <p:nvPicPr>
          <p:cNvPr id="21" name="SK-17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28768" y="3403997"/>
            <a:ext cx="673298" cy="247650"/>
          </a:xfrm>
          <a:prstGeom prst="rect">
            <a:avLst/>
          </a:prstGeom>
        </p:spPr>
      </p:pic>
      <p:pic>
        <p:nvPicPr>
          <p:cNvPr id="22" name="SK-17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78267" y="3403997"/>
            <a:ext cx="895796" cy="247650"/>
          </a:xfrm>
          <a:prstGeom prst="rect">
            <a:avLst/>
          </a:prstGeom>
        </p:spPr>
      </p:pic>
      <p:pic>
        <p:nvPicPr>
          <p:cNvPr id="23" name="SK-17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250263" y="3403997"/>
            <a:ext cx="539948" cy="247650"/>
          </a:xfrm>
          <a:prstGeom prst="rect">
            <a:avLst/>
          </a:prstGeom>
        </p:spPr>
      </p:pic>
      <p:pic>
        <p:nvPicPr>
          <p:cNvPr id="24" name="SK-17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66412" y="3403997"/>
            <a:ext cx="768697" cy="247650"/>
          </a:xfrm>
          <a:prstGeom prst="rect">
            <a:avLst/>
          </a:prstGeom>
        </p:spPr>
      </p:pic>
      <p:pic>
        <p:nvPicPr>
          <p:cNvPr id="25" name="SK-17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80323" y="5167313"/>
            <a:ext cx="6130677" cy="1404938"/>
          </a:xfrm>
          <a:prstGeom prst="rect">
            <a:avLst/>
          </a:prstGeom>
        </p:spPr>
      </p:pic>
      <p:pic>
        <p:nvPicPr>
          <p:cNvPr id="26" name="SK-17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08923" y="5398740"/>
            <a:ext cx="214313" cy="175320"/>
          </a:xfrm>
          <a:prstGeom prst="rect">
            <a:avLst/>
          </a:prstGeom>
        </p:spPr>
      </p:pic>
      <p:pic>
        <p:nvPicPr>
          <p:cNvPr id="27" name="SK-17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908923" y="6005513"/>
            <a:ext cx="2741563" cy="376238"/>
          </a:xfrm>
          <a:prstGeom prst="rect">
            <a:avLst/>
          </a:prstGeom>
        </p:spPr>
      </p:pic>
      <p:pic>
        <p:nvPicPr>
          <p:cNvPr id="28" name="SK-17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04173" y="6117431"/>
            <a:ext cx="190500" cy="152400"/>
          </a:xfrm>
          <a:prstGeom prst="rect">
            <a:avLst/>
          </a:prstGeom>
        </p:spPr>
      </p:pic>
      <p:pic>
        <p:nvPicPr>
          <p:cNvPr id="29" name="SK-17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840986" y="6005513"/>
            <a:ext cx="2741563" cy="376238"/>
          </a:xfrm>
          <a:prstGeom prst="rect">
            <a:avLst/>
          </a:prstGeom>
        </p:spPr>
      </p:pic>
      <p:pic>
        <p:nvPicPr>
          <p:cNvPr id="30" name="SK-17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936236" y="6117431"/>
            <a:ext cx="190500" cy="152400"/>
          </a:xfrm>
          <a:prstGeom prst="rect">
            <a:avLst/>
          </a:prstGeom>
        </p:spPr>
      </p:pic>
      <p:sp>
        <p:nvSpPr>
          <p:cNvPr id="31" name="SK-17-text-30"/>
          <p:cNvSpPr/>
          <p:nvPr/>
        </p:nvSpPr>
        <p:spPr>
          <a:xfrm>
            <a:off x="561975" y="238125"/>
            <a:ext cx="55133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32" name="SK-17-text-31"/>
          <p:cNvSpPr/>
          <p:nvPr/>
        </p:nvSpPr>
        <p:spPr>
          <a:xfrm>
            <a:off x="561975" y="428625"/>
            <a:ext cx="1163002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Colorectal Cancer Risk Stratification (NICE CG131)</a:t>
            </a:r>
            <a:endParaRPr lang="en-US" sz="1800" dirty="0"/>
          </a:p>
        </p:txBody>
      </p:sp>
      <p:sp>
        <p:nvSpPr>
          <p:cNvPr id="33" name="SK-17-text-32"/>
          <p:cNvSpPr/>
          <p:nvPr/>
        </p:nvSpPr>
        <p:spPr>
          <a:xfrm>
            <a:off x="938213" y="1143000"/>
            <a:ext cx="62407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Step 1: Urgent Symptoms (2WW)</a:t>
            </a:r>
            <a:endParaRPr lang="en-US" sz="1350" dirty="0"/>
          </a:p>
        </p:txBody>
      </p:sp>
      <p:sp>
        <p:nvSpPr>
          <p:cNvPr id="34" name="SK-17-text-33"/>
          <p:cNvSpPr/>
          <p:nvPr/>
        </p:nvSpPr>
        <p:spPr>
          <a:xfrm>
            <a:off x="609600" y="1543050"/>
            <a:ext cx="548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kern="0" spc="30" dirty="0">
                <a:solidFill>
                  <a:srgbClr val="86868B"/>
                </a:solidFill>
              </a:rPr>
              <a:t>REFER URGENTLY TO COLORECTAL SURGERY IF:</a:t>
            </a:r>
            <a:endParaRPr lang="en-US" sz="900" dirty="0"/>
          </a:p>
        </p:txBody>
      </p:sp>
      <p:sp>
        <p:nvSpPr>
          <p:cNvPr id="35" name="SK-17-text-34"/>
          <p:cNvSpPr/>
          <p:nvPr/>
        </p:nvSpPr>
        <p:spPr>
          <a:xfrm>
            <a:off x="800100" y="1809750"/>
            <a:ext cx="4461123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A3A3C"/>
                </a:solidFill>
              </a:rPr>
              <a:t>Rectal bleeding </a:t>
            </a:r>
            <a:r>
              <a:rPr lang="en-US" sz="1050" b="1" dirty="0">
                <a:solidFill>
                  <a:srgbClr val="FF708D"/>
                </a:solidFill>
              </a:rPr>
              <a:t>WITH</a:t>
            </a:r>
            <a:r>
              <a:rPr lang="en-US" sz="1050" dirty="0">
                <a:solidFill>
                  <a:srgbClr val="3A3A3C"/>
                </a:solidFill>
              </a:rPr>
              <a:t> change in bowel habit (looser/more frequent) for ≥6 weeks</a:t>
            </a:r>
            <a:endParaRPr lang="en-US" sz="1050" dirty="0"/>
          </a:p>
        </p:txBody>
      </p:sp>
      <p:sp>
        <p:nvSpPr>
          <p:cNvPr id="36" name="SK-17-text-35"/>
          <p:cNvSpPr/>
          <p:nvPr/>
        </p:nvSpPr>
        <p:spPr>
          <a:xfrm>
            <a:off x="800100" y="2278261"/>
            <a:ext cx="720090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A3A3C"/>
                </a:solidFill>
              </a:rPr>
              <a:t>Palpable right-sided abdominal or rectal mass</a:t>
            </a:r>
            <a:endParaRPr lang="en-US" sz="1050" dirty="0"/>
          </a:p>
        </p:txBody>
      </p:sp>
      <p:sp>
        <p:nvSpPr>
          <p:cNvPr id="37" name="SK-17-text-36"/>
          <p:cNvSpPr/>
          <p:nvPr/>
        </p:nvSpPr>
        <p:spPr>
          <a:xfrm>
            <a:off x="800100" y="2560141"/>
            <a:ext cx="560070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A3A3C"/>
                </a:solidFill>
              </a:rPr>
              <a:t>Unexplained iron deficiency anaemia</a:t>
            </a:r>
            <a:endParaRPr lang="en-US" sz="1050" dirty="0"/>
          </a:p>
        </p:txBody>
      </p:sp>
      <p:sp>
        <p:nvSpPr>
          <p:cNvPr id="38" name="SK-17-text-37"/>
          <p:cNvSpPr/>
          <p:nvPr/>
        </p:nvSpPr>
        <p:spPr>
          <a:xfrm>
            <a:off x="800100" y="2842022"/>
            <a:ext cx="1024128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A3A3C"/>
                </a:solidFill>
              </a:rPr>
              <a:t>Age &gt;60: Rectal bleeding OR change in bowel habit for ≥6 weeks</a:t>
            </a:r>
            <a:endParaRPr lang="en-US" sz="1050" dirty="0"/>
          </a:p>
        </p:txBody>
      </p:sp>
      <p:sp>
        <p:nvSpPr>
          <p:cNvPr id="39" name="SK-17-text-38"/>
          <p:cNvSpPr/>
          <p:nvPr/>
        </p:nvSpPr>
        <p:spPr>
          <a:xfrm>
            <a:off x="938213" y="5867400"/>
            <a:ext cx="43281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Step 2: Known Syndromes</a:t>
            </a:r>
            <a:endParaRPr lang="en-US" sz="1200" dirty="0"/>
          </a:p>
        </p:txBody>
      </p:sp>
      <p:sp>
        <p:nvSpPr>
          <p:cNvPr id="40" name="SK-17-text-39"/>
          <p:cNvSpPr/>
          <p:nvPr/>
        </p:nvSpPr>
        <p:spPr>
          <a:xfrm>
            <a:off x="609600" y="6143625"/>
            <a:ext cx="10401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3A3A3C"/>
                </a:solidFill>
              </a:rPr>
              <a:t>If known mutation (e.g. </a:t>
            </a:r>
            <a:r>
              <a:rPr lang="en-US" sz="1050" b="1" dirty="0">
                <a:solidFill>
                  <a:srgbClr val="3A3A3C"/>
                </a:solidFill>
              </a:rPr>
              <a:t>Lynch, FAP</a:t>
            </a:r>
            <a:r>
              <a:rPr lang="en-US" sz="1050" dirty="0">
                <a:solidFill>
                  <a:srgbClr val="3A3A3C"/>
                </a:solidFill>
              </a:rPr>
              <a:t>) → Refer directly to Genetics.</a:t>
            </a:r>
            <a:endParaRPr lang="en-US" sz="1050" dirty="0"/>
          </a:p>
        </p:txBody>
      </p:sp>
      <p:sp>
        <p:nvSpPr>
          <p:cNvPr id="41" name="SK-17-text-40"/>
          <p:cNvSpPr/>
          <p:nvPr/>
        </p:nvSpPr>
        <p:spPr>
          <a:xfrm>
            <a:off x="6237536" y="1143000"/>
            <a:ext cx="5954464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Step 3: High-Risk Family History</a:t>
            </a:r>
            <a:endParaRPr lang="en-US" sz="1350" dirty="0"/>
          </a:p>
        </p:txBody>
      </p:sp>
      <p:sp>
        <p:nvSpPr>
          <p:cNvPr id="42" name="SK-17-text-41"/>
          <p:cNvSpPr/>
          <p:nvPr/>
        </p:nvSpPr>
        <p:spPr>
          <a:xfrm>
            <a:off x="5908923" y="1543050"/>
            <a:ext cx="5673477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kern="0" spc="30" dirty="0">
                <a:solidFill>
                  <a:srgbClr val="86868B"/>
                </a:solidFill>
              </a:rPr>
              <a:t>REFER TO REGIONAL GENETICS SERVICE IF:</a:t>
            </a:r>
            <a:endParaRPr lang="en-US" sz="900" dirty="0"/>
          </a:p>
        </p:txBody>
      </p:sp>
      <p:sp>
        <p:nvSpPr>
          <p:cNvPr id="43" name="SK-17-text-42"/>
          <p:cNvSpPr/>
          <p:nvPr/>
        </p:nvSpPr>
        <p:spPr>
          <a:xfrm>
            <a:off x="6099423" y="1809750"/>
            <a:ext cx="6092577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A3A3C"/>
                </a:solidFill>
              </a:rPr>
              <a:t>≥1 first-degree relative with CRC aged &lt;45</a:t>
            </a:r>
            <a:endParaRPr lang="en-US" sz="1050" dirty="0"/>
          </a:p>
        </p:txBody>
      </p:sp>
      <p:sp>
        <p:nvSpPr>
          <p:cNvPr id="44" name="SK-17-text-43"/>
          <p:cNvSpPr/>
          <p:nvPr/>
        </p:nvSpPr>
        <p:spPr>
          <a:xfrm>
            <a:off x="6099423" y="2091630"/>
            <a:ext cx="6092577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A3A3C"/>
                </a:solidFill>
              </a:rPr>
              <a:t>≥2 first-degree relatives with CRC at any age</a:t>
            </a:r>
            <a:endParaRPr lang="en-US" sz="1050" dirty="0"/>
          </a:p>
        </p:txBody>
      </p:sp>
      <p:sp>
        <p:nvSpPr>
          <p:cNvPr id="45" name="SK-17-text-44"/>
          <p:cNvSpPr/>
          <p:nvPr/>
        </p:nvSpPr>
        <p:spPr>
          <a:xfrm>
            <a:off x="6099423" y="2373511"/>
            <a:ext cx="6092577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A3A3C"/>
                </a:solidFill>
              </a:rPr>
              <a:t>≥3 first- or second-degree relatives with CRC or linked cancers</a:t>
            </a:r>
            <a:endParaRPr lang="en-US" sz="1050" dirty="0"/>
          </a:p>
        </p:txBody>
      </p:sp>
      <p:sp>
        <p:nvSpPr>
          <p:cNvPr id="46" name="SK-17-text-45"/>
          <p:cNvSpPr/>
          <p:nvPr/>
        </p:nvSpPr>
        <p:spPr>
          <a:xfrm>
            <a:off x="6099423" y="2655391"/>
            <a:ext cx="6092577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A3A3C"/>
                </a:solidFill>
              </a:rPr>
              <a:t>Adenomatous polyps in a first-degree relative aged &lt;50</a:t>
            </a:r>
            <a:endParaRPr lang="en-US" sz="1050" dirty="0"/>
          </a:p>
        </p:txBody>
      </p:sp>
      <p:sp>
        <p:nvSpPr>
          <p:cNvPr id="47" name="SK-17-text-46"/>
          <p:cNvSpPr/>
          <p:nvPr/>
        </p:nvSpPr>
        <p:spPr>
          <a:xfrm>
            <a:off x="5908923" y="3080147"/>
            <a:ext cx="3977640" cy="133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86868B"/>
                </a:solidFill>
              </a:rPr>
              <a:t>LYNCH / HNPCC LINKED CANCERS:</a:t>
            </a:r>
            <a:endParaRPr lang="en-US" sz="900" dirty="0"/>
          </a:p>
        </p:txBody>
      </p:sp>
      <p:sp>
        <p:nvSpPr>
          <p:cNvPr id="48" name="SK-17-text-47"/>
          <p:cNvSpPr/>
          <p:nvPr/>
        </p:nvSpPr>
        <p:spPr>
          <a:xfrm>
            <a:off x="6004173" y="3403997"/>
            <a:ext cx="1171076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E5CE6"/>
                </a:solidFill>
              </a:rPr>
              <a:t>Endometrial</a:t>
            </a:r>
            <a:endParaRPr lang="en-US" sz="900" dirty="0"/>
          </a:p>
        </p:txBody>
      </p:sp>
      <p:sp>
        <p:nvSpPr>
          <p:cNvPr id="49" name="SK-17-text-48"/>
          <p:cNvSpPr/>
          <p:nvPr/>
        </p:nvSpPr>
        <p:spPr>
          <a:xfrm>
            <a:off x="6931521" y="3403997"/>
            <a:ext cx="663343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E5CE6"/>
                </a:solidFill>
              </a:rPr>
              <a:t>Ovarian</a:t>
            </a:r>
            <a:endParaRPr lang="en-US" sz="900" dirty="0"/>
          </a:p>
        </p:txBody>
      </p:sp>
      <p:sp>
        <p:nvSpPr>
          <p:cNvPr id="50" name="SK-17-text-49"/>
          <p:cNvSpPr/>
          <p:nvPr/>
        </p:nvSpPr>
        <p:spPr>
          <a:xfrm>
            <a:off x="7624018" y="3403997"/>
            <a:ext cx="688468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E5CE6"/>
                </a:solidFill>
              </a:rPr>
              <a:t>Stomach</a:t>
            </a:r>
            <a:endParaRPr lang="en-US" sz="900" dirty="0"/>
          </a:p>
        </p:txBody>
      </p:sp>
      <p:sp>
        <p:nvSpPr>
          <p:cNvPr id="51" name="SK-17-text-50"/>
          <p:cNvSpPr/>
          <p:nvPr/>
        </p:nvSpPr>
        <p:spPr>
          <a:xfrm>
            <a:off x="8373517" y="3403997"/>
            <a:ext cx="140389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E5CE6"/>
                </a:solidFill>
              </a:rPr>
              <a:t>Urinary Tract</a:t>
            </a:r>
            <a:endParaRPr lang="en-US" sz="900" dirty="0"/>
          </a:p>
        </p:txBody>
      </p:sp>
      <p:sp>
        <p:nvSpPr>
          <p:cNvPr id="52" name="SK-17-text-51"/>
          <p:cNvSpPr/>
          <p:nvPr/>
        </p:nvSpPr>
        <p:spPr>
          <a:xfrm>
            <a:off x="9345513" y="3403997"/>
            <a:ext cx="621379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E5CE6"/>
                </a:solidFill>
              </a:rPr>
              <a:t>Biliary</a:t>
            </a:r>
            <a:endParaRPr lang="en-US" sz="900" dirty="0"/>
          </a:p>
        </p:txBody>
      </p:sp>
      <p:sp>
        <p:nvSpPr>
          <p:cNvPr id="53" name="SK-17-text-52"/>
          <p:cNvSpPr/>
          <p:nvPr/>
        </p:nvSpPr>
        <p:spPr>
          <a:xfrm>
            <a:off x="9961662" y="3403997"/>
            <a:ext cx="1031688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E5CE6"/>
                </a:solidFill>
              </a:rPr>
              <a:t>Pancreatic</a:t>
            </a:r>
            <a:endParaRPr lang="en-US" sz="900" dirty="0"/>
          </a:p>
        </p:txBody>
      </p:sp>
      <p:sp>
        <p:nvSpPr>
          <p:cNvPr id="54" name="SK-17-text-53"/>
          <p:cNvSpPr/>
          <p:nvPr/>
        </p:nvSpPr>
        <p:spPr>
          <a:xfrm>
            <a:off x="6237536" y="5357813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Population Risk</a:t>
            </a:r>
            <a:endParaRPr lang="en-US" sz="1350" dirty="0"/>
          </a:p>
        </p:txBody>
      </p:sp>
      <p:sp>
        <p:nvSpPr>
          <p:cNvPr id="55" name="SK-17-text-54"/>
          <p:cNvSpPr/>
          <p:nvPr/>
        </p:nvSpPr>
        <p:spPr>
          <a:xfrm>
            <a:off x="5908923" y="5710238"/>
            <a:ext cx="6283077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3A3A3C"/>
                </a:solidFill>
              </a:rPr>
              <a:t>Manage in primary care if criteria above are not met.</a:t>
            </a:r>
            <a:endParaRPr lang="en-US" sz="1050" dirty="0"/>
          </a:p>
        </p:txBody>
      </p:sp>
      <p:sp>
        <p:nvSpPr>
          <p:cNvPr id="56" name="SK-17-text-55"/>
          <p:cNvSpPr/>
          <p:nvPr/>
        </p:nvSpPr>
        <p:spPr>
          <a:xfrm>
            <a:off x="6289923" y="6100763"/>
            <a:ext cx="237744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D1D1F"/>
                </a:solidFill>
              </a:rPr>
              <a:t>Lifestyle Advice</a:t>
            </a:r>
            <a:endParaRPr lang="en-US" sz="975" dirty="0"/>
          </a:p>
        </p:txBody>
      </p:sp>
      <p:sp>
        <p:nvSpPr>
          <p:cNvPr id="57" name="SK-17-text-56"/>
          <p:cNvSpPr/>
          <p:nvPr/>
        </p:nvSpPr>
        <p:spPr>
          <a:xfrm>
            <a:off x="9221986" y="6100763"/>
            <a:ext cx="208026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D1D1F"/>
                </a:solidFill>
              </a:rPr>
              <a:t>Safety Netting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5014913" cy="2686050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152525"/>
            <a:ext cx="381000" cy="381000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469" y="1255365"/>
            <a:ext cx="214313" cy="175320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1676400"/>
            <a:ext cx="2174081" cy="695325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3706" y="1676400"/>
            <a:ext cx="2174081" cy="695325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790950"/>
            <a:ext cx="5014913" cy="2686050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4029075"/>
            <a:ext cx="381000" cy="381000"/>
          </a:xfrm>
          <a:prstGeom prst="rect">
            <a:avLst/>
          </a:prstGeom>
        </p:spPr>
      </p:pic>
      <p:pic>
        <p:nvPicPr>
          <p:cNvPr id="12" name="SK-18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2469" y="4131915"/>
            <a:ext cx="214313" cy="175320"/>
          </a:xfrm>
          <a:prstGeom prst="rect">
            <a:avLst/>
          </a:prstGeom>
        </p:spPr>
      </p:pic>
      <p:pic>
        <p:nvPicPr>
          <p:cNvPr id="13" name="SK-18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" y="4552950"/>
            <a:ext cx="4538663" cy="419100"/>
          </a:xfrm>
          <a:prstGeom prst="rect">
            <a:avLst/>
          </a:prstGeom>
        </p:spPr>
      </p:pic>
      <p:pic>
        <p:nvPicPr>
          <p:cNvPr id="14" name="SK-18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" y="4684068"/>
            <a:ext cx="190500" cy="152400"/>
          </a:xfrm>
          <a:prstGeom prst="rect">
            <a:avLst/>
          </a:prstGeom>
        </p:spPr>
      </p:pic>
      <p:pic>
        <p:nvPicPr>
          <p:cNvPr id="15" name="SK-18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" y="4972050"/>
            <a:ext cx="4538663" cy="419100"/>
          </a:xfrm>
          <a:prstGeom prst="rect">
            <a:avLst/>
          </a:prstGeom>
        </p:spPr>
      </p:pic>
      <p:pic>
        <p:nvPicPr>
          <p:cNvPr id="16" name="SK-18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" y="5103168"/>
            <a:ext cx="190500" cy="152400"/>
          </a:xfrm>
          <a:prstGeom prst="rect">
            <a:avLst/>
          </a:prstGeom>
        </p:spPr>
      </p:pic>
      <p:pic>
        <p:nvPicPr>
          <p:cNvPr id="17" name="SK-18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" y="5522268"/>
            <a:ext cx="190500" cy="152400"/>
          </a:xfrm>
          <a:prstGeom prst="rect">
            <a:avLst/>
          </a:prstGeom>
        </p:spPr>
      </p:pic>
      <p:pic>
        <p:nvPicPr>
          <p:cNvPr id="18" name="SK-18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81663" y="914400"/>
            <a:ext cx="6129338" cy="2795588"/>
          </a:xfrm>
          <a:prstGeom prst="rect">
            <a:avLst/>
          </a:prstGeom>
        </p:spPr>
      </p:pic>
      <p:pic>
        <p:nvPicPr>
          <p:cNvPr id="19" name="SK-18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19788" y="1152525"/>
            <a:ext cx="381000" cy="381000"/>
          </a:xfrm>
          <a:prstGeom prst="rect">
            <a:avLst/>
          </a:prstGeom>
        </p:spPr>
      </p:pic>
      <p:pic>
        <p:nvPicPr>
          <p:cNvPr id="20" name="SK-18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03131" y="1255365"/>
            <a:ext cx="214313" cy="175320"/>
          </a:xfrm>
          <a:prstGeom prst="rect">
            <a:avLst/>
          </a:prstGeom>
        </p:spPr>
      </p:pic>
      <p:pic>
        <p:nvPicPr>
          <p:cNvPr id="21" name="SK-18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19788" y="1676400"/>
            <a:ext cx="1571774" cy="495300"/>
          </a:xfrm>
          <a:prstGeom prst="rect">
            <a:avLst/>
          </a:prstGeom>
        </p:spPr>
      </p:pic>
      <p:pic>
        <p:nvPicPr>
          <p:cNvPr id="22" name="SK-18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19788" y="2943225"/>
            <a:ext cx="5653088" cy="528638"/>
          </a:xfrm>
          <a:prstGeom prst="rect">
            <a:avLst/>
          </a:prstGeom>
        </p:spPr>
      </p:pic>
      <p:pic>
        <p:nvPicPr>
          <p:cNvPr id="23" name="SK-18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62663" y="3132981"/>
            <a:ext cx="202406" cy="163711"/>
          </a:xfrm>
          <a:prstGeom prst="rect">
            <a:avLst/>
          </a:prstGeom>
        </p:spPr>
      </p:pic>
      <p:pic>
        <p:nvPicPr>
          <p:cNvPr id="24" name="SK-18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681663" y="3900488"/>
            <a:ext cx="6129338" cy="2576513"/>
          </a:xfrm>
          <a:prstGeom prst="rect">
            <a:avLst/>
          </a:prstGeom>
        </p:spPr>
      </p:pic>
      <p:pic>
        <p:nvPicPr>
          <p:cNvPr id="25" name="SK-18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19788" y="4138613"/>
            <a:ext cx="381000" cy="381000"/>
          </a:xfrm>
          <a:prstGeom prst="rect">
            <a:avLst/>
          </a:prstGeom>
        </p:spPr>
      </p:pic>
      <p:pic>
        <p:nvPicPr>
          <p:cNvPr id="26" name="SK-18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03131" y="4241453"/>
            <a:ext cx="214313" cy="175320"/>
          </a:xfrm>
          <a:prstGeom prst="rect">
            <a:avLst/>
          </a:prstGeom>
        </p:spPr>
      </p:pic>
      <p:pic>
        <p:nvPicPr>
          <p:cNvPr id="27" name="SK-18-img-26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19788" y="4700588"/>
            <a:ext cx="166688" cy="137220"/>
          </a:xfrm>
          <a:prstGeom prst="rect">
            <a:avLst/>
          </a:prstGeom>
        </p:spPr>
      </p:pic>
      <p:pic>
        <p:nvPicPr>
          <p:cNvPr id="28" name="SK-18-img-27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919788" y="5028158"/>
            <a:ext cx="166688" cy="137220"/>
          </a:xfrm>
          <a:prstGeom prst="rect">
            <a:avLst/>
          </a:prstGeom>
        </p:spPr>
      </p:pic>
      <p:pic>
        <p:nvPicPr>
          <p:cNvPr id="29" name="SK-18-img-28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919788" y="5355729"/>
            <a:ext cx="166688" cy="137220"/>
          </a:xfrm>
          <a:prstGeom prst="rect">
            <a:avLst/>
          </a:prstGeom>
        </p:spPr>
      </p:pic>
      <p:pic>
        <p:nvPicPr>
          <p:cNvPr id="30" name="SK-18-img-29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19788" y="5896570"/>
            <a:ext cx="166688" cy="137220"/>
          </a:xfrm>
          <a:prstGeom prst="rect">
            <a:avLst/>
          </a:prstGeom>
        </p:spPr>
      </p:pic>
      <p:sp>
        <p:nvSpPr>
          <p:cNvPr id="31" name="SK-18-text-30"/>
          <p:cNvSpPr/>
          <p:nvPr/>
        </p:nvSpPr>
        <p:spPr>
          <a:xfrm>
            <a:off x="561975" y="238125"/>
            <a:ext cx="4230439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32" name="SK-18-text-31"/>
          <p:cNvSpPr/>
          <p:nvPr/>
        </p:nvSpPr>
        <p:spPr>
          <a:xfrm>
            <a:off x="561975" y="428625"/>
            <a:ext cx="101498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Case Study: Mrs B and Hereditary Risk</a:t>
            </a:r>
            <a:endParaRPr lang="en-US" sz="1800" dirty="0"/>
          </a:p>
        </p:txBody>
      </p:sp>
      <p:sp>
        <p:nvSpPr>
          <p:cNvPr id="33" name="SK-18-text-32"/>
          <p:cNvSpPr/>
          <p:nvPr/>
        </p:nvSpPr>
        <p:spPr>
          <a:xfrm>
            <a:off x="1143000" y="1200150"/>
            <a:ext cx="4572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Patient Presentation</a:t>
            </a:r>
            <a:endParaRPr lang="en-US" sz="1500" dirty="0"/>
          </a:p>
        </p:txBody>
      </p:sp>
      <p:sp>
        <p:nvSpPr>
          <p:cNvPr id="34" name="SK-18-text-33"/>
          <p:cNvSpPr/>
          <p:nvPr/>
        </p:nvSpPr>
        <p:spPr>
          <a:xfrm>
            <a:off x="790575" y="1790700"/>
            <a:ext cx="1831181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86868B"/>
                </a:solidFill>
              </a:rPr>
              <a:t>PATIENT</a:t>
            </a:r>
            <a:endParaRPr lang="en-US" sz="900" dirty="0"/>
          </a:p>
        </p:txBody>
      </p:sp>
      <p:sp>
        <p:nvSpPr>
          <p:cNvPr id="35" name="SK-18-text-34"/>
          <p:cNvSpPr/>
          <p:nvPr/>
        </p:nvSpPr>
        <p:spPr>
          <a:xfrm>
            <a:off x="790575" y="2028825"/>
            <a:ext cx="233172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Mrs B, 52y</a:t>
            </a:r>
            <a:endParaRPr lang="en-US" sz="1350" dirty="0"/>
          </a:p>
        </p:txBody>
      </p:sp>
      <p:sp>
        <p:nvSpPr>
          <p:cNvPr id="36" name="SK-18-text-35"/>
          <p:cNvSpPr/>
          <p:nvPr/>
        </p:nvSpPr>
        <p:spPr>
          <a:xfrm>
            <a:off x="3155156" y="1790700"/>
            <a:ext cx="19202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86868B"/>
                </a:solidFill>
              </a:rPr>
              <a:t>INITIAL REASON</a:t>
            </a:r>
            <a:endParaRPr lang="en-US" sz="900" dirty="0"/>
          </a:p>
        </p:txBody>
      </p:sp>
      <p:sp>
        <p:nvSpPr>
          <p:cNvPr id="37" name="SK-18-text-36"/>
          <p:cNvSpPr/>
          <p:nvPr/>
        </p:nvSpPr>
        <p:spPr>
          <a:xfrm>
            <a:off x="3155156" y="2028825"/>
            <a:ext cx="418338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BP Check (152/96)</a:t>
            </a:r>
            <a:endParaRPr lang="en-US" sz="1350" dirty="0"/>
          </a:p>
        </p:txBody>
      </p:sp>
      <p:sp>
        <p:nvSpPr>
          <p:cNvPr id="38" name="SK-18-text-37"/>
          <p:cNvSpPr/>
          <p:nvPr/>
        </p:nvSpPr>
        <p:spPr>
          <a:xfrm>
            <a:off x="1143000" y="4076700"/>
            <a:ext cx="5029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Family History Details</a:t>
            </a:r>
            <a:endParaRPr lang="en-US" sz="1500" dirty="0"/>
          </a:p>
        </p:txBody>
      </p:sp>
      <p:sp>
        <p:nvSpPr>
          <p:cNvPr id="39" name="SK-18-text-38"/>
          <p:cNvSpPr/>
          <p:nvPr/>
        </p:nvSpPr>
        <p:spPr>
          <a:xfrm>
            <a:off x="928241" y="4552950"/>
            <a:ext cx="609600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 </a:t>
            </a:r>
            <a:r>
              <a:rPr lang="en-US" sz="1200" b="1" dirty="0">
                <a:solidFill>
                  <a:srgbClr val="424245"/>
                </a:solidFill>
              </a:rPr>
              <a:t>Sister:</a:t>
            </a:r>
            <a:r>
              <a:rPr lang="en-US" sz="1200" dirty="0">
                <a:solidFill>
                  <a:srgbClr val="424245"/>
                </a:solidFill>
              </a:rPr>
              <a:t> Ovarian cancer (age 48)</a:t>
            </a:r>
            <a:endParaRPr lang="en-US" sz="1200" dirty="0"/>
          </a:p>
        </p:txBody>
      </p:sp>
      <p:sp>
        <p:nvSpPr>
          <p:cNvPr id="40" name="SK-18-text-39"/>
          <p:cNvSpPr/>
          <p:nvPr/>
        </p:nvSpPr>
        <p:spPr>
          <a:xfrm>
            <a:off x="928241" y="4972050"/>
            <a:ext cx="591312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 </a:t>
            </a:r>
            <a:r>
              <a:rPr lang="en-US" sz="1200" b="1" dirty="0">
                <a:solidFill>
                  <a:srgbClr val="424245"/>
                </a:solidFill>
              </a:rPr>
              <a:t>Sister:</a:t>
            </a:r>
            <a:r>
              <a:rPr lang="en-US" sz="1200" dirty="0">
                <a:solidFill>
                  <a:srgbClr val="424245"/>
                </a:solidFill>
              </a:rPr>
              <a:t> Breast cancer (age 52)</a:t>
            </a:r>
            <a:endParaRPr lang="en-US" sz="1200" dirty="0"/>
          </a:p>
        </p:txBody>
      </p:sp>
      <p:sp>
        <p:nvSpPr>
          <p:cNvPr id="41" name="SK-18-text-40"/>
          <p:cNvSpPr/>
          <p:nvPr/>
        </p:nvSpPr>
        <p:spPr>
          <a:xfrm>
            <a:off x="928241" y="5391150"/>
            <a:ext cx="719328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5"/>
                </a:solidFill>
              </a:rPr>
              <a:t> </a:t>
            </a:r>
            <a:r>
              <a:rPr lang="en-US" sz="1200" b="1" dirty="0">
                <a:solidFill>
                  <a:srgbClr val="424245"/>
                </a:solidFill>
              </a:rPr>
              <a:t>Paternal Aunt:</a:t>
            </a:r>
            <a:r>
              <a:rPr lang="en-US" sz="1200" dirty="0">
                <a:solidFill>
                  <a:srgbClr val="424245"/>
                </a:solidFill>
              </a:rPr>
              <a:t> Breast cancer (age 61)</a:t>
            </a:r>
            <a:endParaRPr lang="en-US" sz="1200" dirty="0"/>
          </a:p>
        </p:txBody>
      </p:sp>
      <p:sp>
        <p:nvSpPr>
          <p:cNvPr id="42" name="SK-18-text-41"/>
          <p:cNvSpPr/>
          <p:nvPr/>
        </p:nvSpPr>
        <p:spPr>
          <a:xfrm>
            <a:off x="6443663" y="1200150"/>
            <a:ext cx="5748338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Clinical Risk Stratification</a:t>
            </a:r>
            <a:endParaRPr lang="en-US" sz="1500" dirty="0"/>
          </a:p>
        </p:txBody>
      </p:sp>
      <p:sp>
        <p:nvSpPr>
          <p:cNvPr id="43" name="SK-18-text-42"/>
          <p:cNvSpPr/>
          <p:nvPr/>
        </p:nvSpPr>
        <p:spPr>
          <a:xfrm>
            <a:off x="6072188" y="1676400"/>
            <a:ext cx="1990112" cy="495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HIGH RISK</a:t>
            </a:r>
            <a:endParaRPr lang="en-US" sz="1800" dirty="0"/>
          </a:p>
        </p:txBody>
      </p:sp>
      <p:sp>
        <p:nvSpPr>
          <p:cNvPr id="44" name="SK-18-text-43"/>
          <p:cNvSpPr/>
          <p:nvPr/>
        </p:nvSpPr>
        <p:spPr>
          <a:xfrm>
            <a:off x="5919788" y="2314575"/>
            <a:ext cx="5653088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1D1D1F"/>
                </a:solidFill>
              </a:rPr>
              <a:t>Meets </a:t>
            </a:r>
            <a:r>
              <a:rPr lang="en-US" sz="1275" b="1" dirty="0">
                <a:solidFill>
                  <a:srgbClr val="1D1D1F"/>
                </a:solidFill>
              </a:rPr>
              <a:t>NICE CG164</a:t>
            </a:r>
            <a:r>
              <a:rPr lang="en-US" sz="1275" dirty="0">
                <a:solidFill>
                  <a:srgbClr val="1D1D1F"/>
                </a:solidFill>
              </a:rPr>
              <a:t> criteria: ≥2 first-degree relatives with breast/ovarian cancer, average age &lt; 60, including one ovarian cancer.</a:t>
            </a:r>
            <a:endParaRPr lang="en-US" sz="1275" dirty="0"/>
          </a:p>
        </p:txBody>
      </p:sp>
      <p:sp>
        <p:nvSpPr>
          <p:cNvPr id="45" name="SK-18-text-44"/>
          <p:cNvSpPr/>
          <p:nvPr/>
        </p:nvSpPr>
        <p:spPr>
          <a:xfrm>
            <a:off x="6360319" y="3086100"/>
            <a:ext cx="5831681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007791"/>
                </a:solidFill>
              </a:rPr>
              <a:t> Action: Refer to Regional Genetics Service</a:t>
            </a:r>
            <a:endParaRPr lang="en-US" sz="1275" dirty="0"/>
          </a:p>
        </p:txBody>
      </p:sp>
      <p:sp>
        <p:nvSpPr>
          <p:cNvPr id="46" name="SK-18-text-45"/>
          <p:cNvSpPr/>
          <p:nvPr/>
        </p:nvSpPr>
        <p:spPr>
          <a:xfrm>
            <a:off x="6443663" y="4186238"/>
            <a:ext cx="4114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Management Options</a:t>
            </a:r>
            <a:endParaRPr lang="en-US" sz="1500" dirty="0"/>
          </a:p>
        </p:txBody>
      </p:sp>
      <p:sp>
        <p:nvSpPr>
          <p:cNvPr id="47" name="SK-18-text-46"/>
          <p:cNvSpPr/>
          <p:nvPr/>
        </p:nvSpPr>
        <p:spPr>
          <a:xfrm>
            <a:off x="6200775" y="4662488"/>
            <a:ext cx="599122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24245"/>
                </a:solidFill>
              </a:rPr>
              <a:t>Surveillance:</a:t>
            </a:r>
            <a:r>
              <a:rPr lang="en-US" sz="1200" dirty="0">
                <a:solidFill>
                  <a:srgbClr val="424245"/>
                </a:solidFill>
              </a:rPr>
              <a:t> Annual mammography from age 40; MRI if mutation carrier.</a:t>
            </a:r>
            <a:endParaRPr lang="en-US" sz="1200" dirty="0"/>
          </a:p>
        </p:txBody>
      </p:sp>
      <p:sp>
        <p:nvSpPr>
          <p:cNvPr id="48" name="SK-18-text-47"/>
          <p:cNvSpPr/>
          <p:nvPr/>
        </p:nvSpPr>
        <p:spPr>
          <a:xfrm>
            <a:off x="6200775" y="4990058"/>
            <a:ext cx="599122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24245"/>
                </a:solidFill>
              </a:rPr>
              <a:t>Genetics:</a:t>
            </a:r>
            <a:r>
              <a:rPr lang="en-US" sz="1200" dirty="0">
                <a:solidFill>
                  <a:srgbClr val="424245"/>
                </a:solidFill>
              </a:rPr>
              <a:t> BRCA1/2 testing (starting with affected relative if possible).</a:t>
            </a:r>
            <a:endParaRPr lang="en-US" sz="1200" dirty="0"/>
          </a:p>
        </p:txBody>
      </p:sp>
      <p:sp>
        <p:nvSpPr>
          <p:cNvPr id="49" name="SK-18-text-48"/>
          <p:cNvSpPr/>
          <p:nvPr/>
        </p:nvSpPr>
        <p:spPr>
          <a:xfrm>
            <a:off x="6200775" y="5317629"/>
            <a:ext cx="53721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24245"/>
                </a:solidFill>
              </a:rPr>
              <a:t>Risk Reduction:</a:t>
            </a:r>
            <a:r>
              <a:rPr lang="en-US" sz="1200" dirty="0">
                <a:solidFill>
                  <a:srgbClr val="424245"/>
                </a:solidFill>
              </a:rPr>
              <a:t> Discussion of prophylactic mastectomy or oophorectomy (BSO).</a:t>
            </a:r>
            <a:endParaRPr lang="en-US" sz="1200" dirty="0"/>
          </a:p>
        </p:txBody>
      </p:sp>
      <p:sp>
        <p:nvSpPr>
          <p:cNvPr id="50" name="SK-18-text-49"/>
          <p:cNvSpPr/>
          <p:nvPr/>
        </p:nvSpPr>
        <p:spPr>
          <a:xfrm>
            <a:off x="6200775" y="5858470"/>
            <a:ext cx="599122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24245"/>
                </a:solidFill>
              </a:rPr>
              <a:t>Chemoprevention:</a:t>
            </a:r>
            <a:r>
              <a:rPr lang="en-US" sz="1200" dirty="0">
                <a:solidFill>
                  <a:srgbClr val="424245"/>
                </a:solidFill>
              </a:rPr>
              <a:t> Tamoxifen/Anastrozole per NICE NG101.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5572125" cy="5657850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143000"/>
            <a:ext cx="5114925" cy="352425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191071"/>
            <a:ext cx="214313" cy="175320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638300"/>
            <a:ext cx="5114925" cy="590550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1771650"/>
            <a:ext cx="166688" cy="137220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2362200"/>
            <a:ext cx="5114925" cy="590550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2495550"/>
            <a:ext cx="166688" cy="137220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3086100"/>
            <a:ext cx="5114925" cy="590550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3219450"/>
            <a:ext cx="166688" cy="137220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3810000"/>
            <a:ext cx="5114925" cy="590550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3943350"/>
            <a:ext cx="166688" cy="137220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6043613"/>
            <a:ext cx="5114925" cy="300038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3369" y="6138416"/>
            <a:ext cx="154781" cy="125760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914400"/>
            <a:ext cx="5572125" cy="5657850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7475" y="1143000"/>
            <a:ext cx="5114925" cy="352425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1191071"/>
            <a:ext cx="214313" cy="175320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1638300"/>
            <a:ext cx="5114925" cy="390525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10350" y="1757363"/>
            <a:ext cx="190500" cy="152400"/>
          </a:xfrm>
          <a:prstGeom prst="rect">
            <a:avLst/>
          </a:prstGeom>
        </p:spPr>
      </p:pic>
      <p:pic>
        <p:nvPicPr>
          <p:cNvPr id="23" name="SK-19-img-2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2143125"/>
            <a:ext cx="5114925" cy="390525"/>
          </a:xfrm>
          <a:prstGeom prst="rect">
            <a:avLst/>
          </a:prstGeom>
        </p:spPr>
      </p:pic>
      <p:pic>
        <p:nvPicPr>
          <p:cNvPr id="24" name="SK-19-img-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10350" y="2262188"/>
            <a:ext cx="190500" cy="152400"/>
          </a:xfrm>
          <a:prstGeom prst="rect">
            <a:avLst/>
          </a:prstGeom>
        </p:spPr>
      </p:pic>
      <p:pic>
        <p:nvPicPr>
          <p:cNvPr id="25" name="SK-19-img-2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2647950"/>
            <a:ext cx="5114925" cy="390525"/>
          </a:xfrm>
          <a:prstGeom prst="rect">
            <a:avLst/>
          </a:prstGeom>
        </p:spPr>
      </p:pic>
      <p:pic>
        <p:nvPicPr>
          <p:cNvPr id="26" name="SK-19-img-2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10350" y="2767013"/>
            <a:ext cx="190500" cy="152400"/>
          </a:xfrm>
          <a:prstGeom prst="rect">
            <a:avLst/>
          </a:prstGeom>
        </p:spPr>
      </p:pic>
      <p:pic>
        <p:nvPicPr>
          <p:cNvPr id="27" name="SK-19-img-2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3152775"/>
            <a:ext cx="5114925" cy="390525"/>
          </a:xfrm>
          <a:prstGeom prst="rect">
            <a:avLst/>
          </a:prstGeom>
        </p:spPr>
      </p:pic>
      <p:pic>
        <p:nvPicPr>
          <p:cNvPr id="28" name="SK-19-img-2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10350" y="3271838"/>
            <a:ext cx="190500" cy="152400"/>
          </a:xfrm>
          <a:prstGeom prst="rect">
            <a:avLst/>
          </a:prstGeom>
        </p:spPr>
      </p:pic>
      <p:pic>
        <p:nvPicPr>
          <p:cNvPr id="29" name="SK-19-img-2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3733800"/>
            <a:ext cx="5114925" cy="1562100"/>
          </a:xfrm>
          <a:prstGeom prst="rect">
            <a:avLst/>
          </a:prstGeom>
        </p:spPr>
      </p:pic>
      <p:pic>
        <p:nvPicPr>
          <p:cNvPr id="30" name="SK-19-img-2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10350" y="3908078"/>
            <a:ext cx="166688" cy="137220"/>
          </a:xfrm>
          <a:prstGeom prst="rect">
            <a:avLst/>
          </a:prstGeom>
        </p:spPr>
      </p:pic>
      <p:sp>
        <p:nvSpPr>
          <p:cNvPr id="31" name="SK-19-text-30"/>
          <p:cNvSpPr/>
          <p:nvPr/>
        </p:nvSpPr>
        <p:spPr>
          <a:xfrm>
            <a:off x="561975" y="238125"/>
            <a:ext cx="425514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32" name="SK-19-text-31"/>
          <p:cNvSpPr/>
          <p:nvPr/>
        </p:nvSpPr>
        <p:spPr>
          <a:xfrm>
            <a:off x="561975" y="428625"/>
            <a:ext cx="101498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Case Study: Mrs T and Population Risk</a:t>
            </a:r>
            <a:endParaRPr lang="en-US" sz="1800" dirty="0"/>
          </a:p>
        </p:txBody>
      </p:sp>
      <p:sp>
        <p:nvSpPr>
          <p:cNvPr id="33" name="SK-19-text-32"/>
          <p:cNvSpPr/>
          <p:nvPr/>
        </p:nvSpPr>
        <p:spPr>
          <a:xfrm>
            <a:off x="938213" y="1143000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Mrs T's Family History</a:t>
            </a:r>
            <a:endParaRPr lang="en-US" sz="1350" dirty="0"/>
          </a:p>
        </p:txBody>
      </p:sp>
      <p:sp>
        <p:nvSpPr>
          <p:cNvPr id="34" name="SK-19-text-33"/>
          <p:cNvSpPr/>
          <p:nvPr/>
        </p:nvSpPr>
        <p:spPr>
          <a:xfrm>
            <a:off x="985838" y="1733550"/>
            <a:ext cx="29146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Mother (Maternal)</a:t>
            </a:r>
            <a:endParaRPr lang="en-US" sz="1125" dirty="0"/>
          </a:p>
        </p:txBody>
      </p:sp>
      <p:sp>
        <p:nvSpPr>
          <p:cNvPr id="35" name="SK-19-text-34"/>
          <p:cNvSpPr/>
          <p:nvPr/>
        </p:nvSpPr>
        <p:spPr>
          <a:xfrm>
            <a:off x="985838" y="1952625"/>
            <a:ext cx="588645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Breast Cancer diagnosed at age 64</a:t>
            </a:r>
            <a:endParaRPr lang="en-US" sz="1125" dirty="0"/>
          </a:p>
        </p:txBody>
      </p:sp>
      <p:sp>
        <p:nvSpPr>
          <p:cNvPr id="36" name="SK-19-text-35"/>
          <p:cNvSpPr/>
          <p:nvPr/>
        </p:nvSpPr>
        <p:spPr>
          <a:xfrm>
            <a:off x="985838" y="2457450"/>
            <a:ext cx="1683544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Sister</a:t>
            </a:r>
            <a:endParaRPr lang="en-US" sz="1125" dirty="0"/>
          </a:p>
        </p:txBody>
      </p:sp>
      <p:sp>
        <p:nvSpPr>
          <p:cNvPr id="37" name="SK-19-text-36"/>
          <p:cNvSpPr/>
          <p:nvPr/>
        </p:nvSpPr>
        <p:spPr>
          <a:xfrm>
            <a:off x="985838" y="2676525"/>
            <a:ext cx="46863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Cervical Cancer in her 30s</a:t>
            </a:r>
            <a:endParaRPr lang="en-US" sz="1125" dirty="0"/>
          </a:p>
        </p:txBody>
      </p:sp>
      <p:sp>
        <p:nvSpPr>
          <p:cNvPr id="38" name="SK-19-text-37"/>
          <p:cNvSpPr/>
          <p:nvPr/>
        </p:nvSpPr>
        <p:spPr>
          <a:xfrm>
            <a:off x="985838" y="3181350"/>
            <a:ext cx="342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Paternal Grandfather</a:t>
            </a:r>
            <a:endParaRPr lang="en-US" sz="1125" dirty="0"/>
          </a:p>
        </p:txBody>
      </p:sp>
      <p:sp>
        <p:nvSpPr>
          <p:cNvPr id="39" name="SK-19-text-38"/>
          <p:cNvSpPr/>
          <p:nvPr/>
        </p:nvSpPr>
        <p:spPr>
          <a:xfrm>
            <a:off x="985838" y="3400425"/>
            <a:ext cx="43434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Prostate Cancer aged 80s</a:t>
            </a:r>
            <a:endParaRPr lang="en-US" sz="1125" dirty="0"/>
          </a:p>
        </p:txBody>
      </p:sp>
      <p:sp>
        <p:nvSpPr>
          <p:cNvPr id="40" name="SK-19-text-39"/>
          <p:cNvSpPr/>
          <p:nvPr/>
        </p:nvSpPr>
        <p:spPr>
          <a:xfrm>
            <a:off x="985838" y="3905250"/>
            <a:ext cx="2400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Paternal Uncle</a:t>
            </a:r>
            <a:endParaRPr lang="en-US" sz="1125" dirty="0"/>
          </a:p>
        </p:txBody>
      </p:sp>
      <p:sp>
        <p:nvSpPr>
          <p:cNvPr id="41" name="SK-19-text-40"/>
          <p:cNvSpPr/>
          <p:nvPr/>
        </p:nvSpPr>
        <p:spPr>
          <a:xfrm>
            <a:off x="985838" y="4124325"/>
            <a:ext cx="554355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Lung Cancer (heavy smoker, 60s)</a:t>
            </a:r>
            <a:endParaRPr lang="en-US" sz="1125" dirty="0"/>
          </a:p>
        </p:txBody>
      </p:sp>
      <p:sp>
        <p:nvSpPr>
          <p:cNvPr id="42" name="SK-19-text-41"/>
          <p:cNvSpPr/>
          <p:nvPr/>
        </p:nvSpPr>
        <p:spPr>
          <a:xfrm>
            <a:off x="2108150" y="6043613"/>
            <a:ext cx="3387775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B4D8"/>
                </a:solidFill>
              </a:rPr>
              <a:t> CLASSIFICATION: POPULATION RISK</a:t>
            </a:r>
            <a:endParaRPr lang="en-US" sz="975" dirty="0"/>
          </a:p>
        </p:txBody>
      </p:sp>
      <p:sp>
        <p:nvSpPr>
          <p:cNvPr id="43" name="SK-19-text-42"/>
          <p:cNvSpPr/>
          <p:nvPr/>
        </p:nvSpPr>
        <p:spPr>
          <a:xfrm>
            <a:off x="6796088" y="1143000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Clinical Assessment</a:t>
            </a:r>
            <a:endParaRPr lang="en-US" sz="1350" dirty="0"/>
          </a:p>
        </p:txBody>
      </p:sp>
      <p:sp>
        <p:nvSpPr>
          <p:cNvPr id="44" name="SK-19-text-43"/>
          <p:cNvSpPr/>
          <p:nvPr/>
        </p:nvSpPr>
        <p:spPr>
          <a:xfrm>
            <a:off x="6943725" y="1733550"/>
            <a:ext cx="52482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No 1st-degree relative with Breast CA &lt;40 yrs</a:t>
            </a:r>
            <a:endParaRPr lang="en-US" sz="1050" dirty="0"/>
          </a:p>
        </p:txBody>
      </p:sp>
      <p:sp>
        <p:nvSpPr>
          <p:cNvPr id="45" name="SK-19-text-44"/>
          <p:cNvSpPr/>
          <p:nvPr/>
        </p:nvSpPr>
        <p:spPr>
          <a:xfrm>
            <a:off x="6943725" y="2238375"/>
            <a:ext cx="52482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Cervical Cancer: Not a linked BRCA syndrome cancer</a:t>
            </a:r>
            <a:endParaRPr lang="en-US" sz="1050" dirty="0"/>
          </a:p>
        </p:txBody>
      </p:sp>
      <p:sp>
        <p:nvSpPr>
          <p:cNvPr id="46" name="SK-19-text-45"/>
          <p:cNvSpPr/>
          <p:nvPr/>
        </p:nvSpPr>
        <p:spPr>
          <a:xfrm>
            <a:off x="6943725" y="2743200"/>
            <a:ext cx="52482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Prostate Cancer: Late-onset and on paternal side</a:t>
            </a:r>
            <a:endParaRPr lang="en-US" sz="1050" dirty="0"/>
          </a:p>
        </p:txBody>
      </p:sp>
      <p:sp>
        <p:nvSpPr>
          <p:cNvPr id="47" name="SK-19-text-46"/>
          <p:cNvSpPr/>
          <p:nvPr/>
        </p:nvSpPr>
        <p:spPr>
          <a:xfrm>
            <a:off x="6943725" y="3248025"/>
            <a:ext cx="52482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Lung Cancer: Likely environmental (smoking history)</a:t>
            </a:r>
            <a:endParaRPr lang="en-US" sz="1050" dirty="0"/>
          </a:p>
        </p:txBody>
      </p:sp>
      <p:sp>
        <p:nvSpPr>
          <p:cNvPr id="48" name="SK-19-text-47"/>
          <p:cNvSpPr/>
          <p:nvPr/>
        </p:nvSpPr>
        <p:spPr>
          <a:xfrm>
            <a:off x="6853238" y="3876675"/>
            <a:ext cx="48291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B4D8"/>
                </a:solidFill>
              </a:rPr>
              <a:t>REASSURANCE STRATEGY</a:t>
            </a:r>
            <a:endParaRPr lang="en-US" sz="1050" dirty="0"/>
          </a:p>
        </p:txBody>
      </p:sp>
      <p:sp>
        <p:nvSpPr>
          <p:cNvPr id="49" name="SK-19-text-48"/>
          <p:cNvSpPr/>
          <p:nvPr/>
        </p:nvSpPr>
        <p:spPr>
          <a:xfrm>
            <a:off x="6610350" y="4152900"/>
            <a:ext cx="4829175" cy="1000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Cancer is common:</a:t>
            </a:r>
            <a:r>
              <a:rPr lang="en-US" sz="1050" dirty="0">
                <a:solidFill>
                  <a:srgbClr val="1D1D1F"/>
                </a:solidFill>
              </a:rPr>
              <a:t> Explain 1 in 2 lifetime risk in the general population. Most cases are sporadic/age-related, not hereditary.</a:t>
            </a:r>
            <a:endParaRPr lang="en-US" sz="1050" dirty="0"/>
          </a:p>
          <a:p>
            <a:pPr marL="0" indent="0">
              <a:lnSpc>
                <a:spcPts val="1575"/>
              </a:lnSpc>
              <a:buNone/>
            </a:pPr>
            <a:endParaRPr lang="en-US" sz="1050" dirty="0"/>
          </a:p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Action:</a:t>
            </a:r>
            <a:r>
              <a:rPr lang="en-US" sz="1050" dirty="0">
                <a:solidFill>
                  <a:srgbClr val="1D1D1F"/>
                </a:solidFill>
              </a:rPr>
              <a:t> Reassure and manage in Primary Care. Provide breast awareness advice and return if family history changes.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5572125" cy="5562600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152525"/>
            <a:ext cx="381000" cy="381000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469" y="1255365"/>
            <a:ext cx="214313" cy="175320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1676400"/>
            <a:ext cx="2476500" cy="619125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8500" y="1676400"/>
            <a:ext cx="2476500" cy="619125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2476500"/>
            <a:ext cx="95250" cy="95250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2990850"/>
            <a:ext cx="95250" cy="95250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3705225"/>
            <a:ext cx="95250" cy="95250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" y="5348288"/>
            <a:ext cx="5095875" cy="890588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5521077"/>
            <a:ext cx="154781" cy="125760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914400"/>
            <a:ext cx="5572125" cy="5562600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1152525"/>
            <a:ext cx="381000" cy="381000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60344" y="1255365"/>
            <a:ext cx="214313" cy="175320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1714500"/>
            <a:ext cx="95250" cy="95250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2228850"/>
            <a:ext cx="95250" cy="95250"/>
          </a:xfrm>
          <a:prstGeom prst="rect">
            <a:avLst/>
          </a:prstGeom>
        </p:spPr>
      </p:pic>
      <p:pic>
        <p:nvPicPr>
          <p:cNvPr id="20" name="SK-20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2743200"/>
            <a:ext cx="95250" cy="95250"/>
          </a:xfrm>
          <a:prstGeom prst="rect">
            <a:avLst/>
          </a:prstGeom>
        </p:spPr>
      </p:pic>
      <p:pic>
        <p:nvPicPr>
          <p:cNvPr id="21" name="SK-20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3409950"/>
            <a:ext cx="381000" cy="381000"/>
          </a:xfrm>
          <a:prstGeom prst="rect">
            <a:avLst/>
          </a:prstGeom>
        </p:spPr>
      </p:pic>
      <p:pic>
        <p:nvPicPr>
          <p:cNvPr id="22" name="SK-20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60344" y="3512790"/>
            <a:ext cx="214313" cy="175320"/>
          </a:xfrm>
          <a:prstGeom prst="rect">
            <a:avLst/>
          </a:prstGeom>
        </p:spPr>
      </p:pic>
      <p:pic>
        <p:nvPicPr>
          <p:cNvPr id="23" name="SK-20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3971925"/>
            <a:ext cx="95250" cy="76200"/>
          </a:xfrm>
          <a:prstGeom prst="rect">
            <a:avLst/>
          </a:prstGeom>
        </p:spPr>
      </p:pic>
      <p:pic>
        <p:nvPicPr>
          <p:cNvPr id="24" name="SK-20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77000" y="4286250"/>
            <a:ext cx="95250" cy="84534"/>
          </a:xfrm>
          <a:prstGeom prst="rect">
            <a:avLst/>
          </a:prstGeom>
        </p:spPr>
      </p:pic>
      <p:pic>
        <p:nvPicPr>
          <p:cNvPr id="25" name="SK-20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4800600"/>
            <a:ext cx="95250" cy="76200"/>
          </a:xfrm>
          <a:prstGeom prst="rect">
            <a:avLst/>
          </a:prstGeom>
        </p:spPr>
      </p:pic>
      <p:sp>
        <p:nvSpPr>
          <p:cNvPr id="26" name="SK-20-text-25"/>
          <p:cNvSpPr/>
          <p:nvPr/>
        </p:nvSpPr>
        <p:spPr>
          <a:xfrm>
            <a:off x="561975" y="238125"/>
            <a:ext cx="4834533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7" name="SK-20-text-26"/>
          <p:cNvSpPr/>
          <p:nvPr/>
        </p:nvSpPr>
        <p:spPr>
          <a:xfrm>
            <a:off x="561975" y="428625"/>
            <a:ext cx="109728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Contraception and HRT in High-Risk Women</a:t>
            </a:r>
            <a:endParaRPr lang="en-US" sz="1800" dirty="0"/>
          </a:p>
        </p:txBody>
      </p:sp>
      <p:sp>
        <p:nvSpPr>
          <p:cNvPr id="28" name="SK-20-text-27"/>
          <p:cNvSpPr/>
          <p:nvPr/>
        </p:nvSpPr>
        <p:spPr>
          <a:xfrm>
            <a:off x="1143000" y="1214438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Hormonal Contraception</a:t>
            </a:r>
            <a:endParaRPr lang="en-US" sz="1350" dirty="0"/>
          </a:p>
        </p:txBody>
      </p:sp>
      <p:sp>
        <p:nvSpPr>
          <p:cNvPr id="29" name="SK-20-text-28"/>
          <p:cNvSpPr/>
          <p:nvPr/>
        </p:nvSpPr>
        <p:spPr>
          <a:xfrm>
            <a:off x="733425" y="1790700"/>
            <a:ext cx="224790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UKMEC 1</a:t>
            </a:r>
            <a:endParaRPr lang="en-US" sz="825" dirty="0"/>
          </a:p>
        </p:txBody>
      </p:sp>
      <p:sp>
        <p:nvSpPr>
          <p:cNvPr id="30" name="SK-20-text-29"/>
          <p:cNvSpPr/>
          <p:nvPr/>
        </p:nvSpPr>
        <p:spPr>
          <a:xfrm>
            <a:off x="733425" y="1995487"/>
            <a:ext cx="22479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FFFFFF"/>
                </a:solidFill>
              </a:rPr>
              <a:t>Non-Carriers</a:t>
            </a:r>
            <a:endParaRPr lang="en-US" sz="975" dirty="0"/>
          </a:p>
        </p:txBody>
      </p:sp>
      <p:sp>
        <p:nvSpPr>
          <p:cNvPr id="31" name="SK-20-text-30"/>
          <p:cNvSpPr/>
          <p:nvPr/>
        </p:nvSpPr>
        <p:spPr>
          <a:xfrm>
            <a:off x="3352800" y="1790700"/>
            <a:ext cx="224790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UKMEC 3</a:t>
            </a:r>
            <a:endParaRPr lang="en-US" sz="825" dirty="0"/>
          </a:p>
        </p:txBody>
      </p:sp>
      <p:sp>
        <p:nvSpPr>
          <p:cNvPr id="32" name="SK-20-text-31"/>
          <p:cNvSpPr/>
          <p:nvPr/>
        </p:nvSpPr>
        <p:spPr>
          <a:xfrm>
            <a:off x="3352800" y="1995487"/>
            <a:ext cx="22479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FFFFFF"/>
                </a:solidFill>
              </a:rPr>
              <a:t>BRCA Carriers</a:t>
            </a:r>
            <a:endParaRPr lang="en-US" sz="975" dirty="0"/>
          </a:p>
        </p:txBody>
      </p:sp>
      <p:sp>
        <p:nvSpPr>
          <p:cNvPr id="33" name="SK-20-text-32"/>
          <p:cNvSpPr/>
          <p:nvPr/>
        </p:nvSpPr>
        <p:spPr>
          <a:xfrm>
            <a:off x="809625" y="2438400"/>
            <a:ext cx="49053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COCP Benefits:</a:t>
            </a:r>
            <a:r>
              <a:rPr lang="en-US" sz="1050" dirty="0">
                <a:solidFill>
                  <a:srgbClr val="1D1D1F"/>
                </a:solidFill>
              </a:rPr>
              <a:t> Confers approximately 20–40% reduction in ovarian cancer risk if used for ≥5 years (NICE CG164).</a:t>
            </a:r>
            <a:endParaRPr lang="en-US" sz="1050" dirty="0"/>
          </a:p>
        </p:txBody>
      </p:sp>
      <p:sp>
        <p:nvSpPr>
          <p:cNvPr id="34" name="SK-20-text-33"/>
          <p:cNvSpPr/>
          <p:nvPr/>
        </p:nvSpPr>
        <p:spPr>
          <a:xfrm>
            <a:off x="809625" y="2952750"/>
            <a:ext cx="4905375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BRCA Carriers:</a:t>
            </a:r>
            <a:r>
              <a:rPr lang="en-US" sz="1050" dirty="0">
                <a:solidFill>
                  <a:srgbClr val="1D1D1F"/>
                </a:solidFill>
              </a:rPr>
              <a:t> UKMEC Category 3 — increased breast cancer risk generally outweighs ovarian benefits; requires specialist genetics/oncology discussion before prescribing.</a:t>
            </a:r>
            <a:endParaRPr lang="en-US" sz="1050" dirty="0"/>
          </a:p>
        </p:txBody>
      </p:sp>
      <p:sp>
        <p:nvSpPr>
          <p:cNvPr id="35" name="SK-20-text-34"/>
          <p:cNvSpPr/>
          <p:nvPr/>
        </p:nvSpPr>
        <p:spPr>
          <a:xfrm>
            <a:off x="809625" y="3667125"/>
            <a:ext cx="49053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Preferred Options:</a:t>
            </a:r>
            <a:r>
              <a:rPr lang="en-US" sz="1050" dirty="0">
                <a:solidFill>
                  <a:srgbClr val="1D1D1F"/>
                </a:solidFill>
              </a:rPr>
              <a:t> Progestogen-only pill (POP) or LNG-IUS (Mirena) are preferred for BRCA carriers.</a:t>
            </a:r>
            <a:endParaRPr lang="en-US" sz="1050" dirty="0"/>
          </a:p>
        </p:txBody>
      </p:sp>
      <p:sp>
        <p:nvSpPr>
          <p:cNvPr id="36" name="SK-20-text-35"/>
          <p:cNvSpPr/>
          <p:nvPr/>
        </p:nvSpPr>
        <p:spPr>
          <a:xfrm>
            <a:off x="992981" y="5491163"/>
            <a:ext cx="48101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5E5CE6"/>
                </a:solidFill>
              </a:rPr>
              <a:t>Clinical Note</a:t>
            </a:r>
            <a:endParaRPr lang="en-US" sz="975" dirty="0"/>
          </a:p>
        </p:txBody>
      </p:sp>
      <p:sp>
        <p:nvSpPr>
          <p:cNvPr id="37" name="SK-20-text-36"/>
          <p:cNvSpPr/>
          <p:nvPr/>
        </p:nvSpPr>
        <p:spPr>
          <a:xfrm>
            <a:off x="762000" y="5724525"/>
            <a:ext cx="4810125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1D1D1F"/>
                </a:solidFill>
              </a:rPr>
              <a:t>UKMEC categories for non-carriers with family history remain similar to the general population.</a:t>
            </a:r>
            <a:endParaRPr lang="en-US" sz="975" dirty="0"/>
          </a:p>
        </p:txBody>
      </p:sp>
      <p:sp>
        <p:nvSpPr>
          <p:cNvPr id="38" name="SK-20-text-37"/>
          <p:cNvSpPr/>
          <p:nvPr/>
        </p:nvSpPr>
        <p:spPr>
          <a:xfrm>
            <a:off x="7000875" y="1214438"/>
            <a:ext cx="51911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Hormone Replacement Therapy</a:t>
            </a:r>
            <a:endParaRPr lang="en-US" sz="1350" dirty="0"/>
          </a:p>
        </p:txBody>
      </p:sp>
      <p:sp>
        <p:nvSpPr>
          <p:cNvPr id="39" name="SK-20-text-38"/>
          <p:cNvSpPr/>
          <p:nvPr/>
        </p:nvSpPr>
        <p:spPr>
          <a:xfrm>
            <a:off x="6667500" y="1676400"/>
            <a:ext cx="49053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Population Risk / Non-Carriers:</a:t>
            </a:r>
            <a:r>
              <a:rPr lang="en-US" sz="1050" dirty="0">
                <a:solidFill>
                  <a:srgbClr val="1D1D1F"/>
                </a:solidFill>
              </a:rPr>
              <a:t> HRT use confers similar additional risk as general population (Million Women Study).</a:t>
            </a:r>
            <a:endParaRPr lang="en-US" sz="1050" dirty="0"/>
          </a:p>
        </p:txBody>
      </p:sp>
      <p:sp>
        <p:nvSpPr>
          <p:cNvPr id="40" name="SK-20-text-39"/>
          <p:cNvSpPr/>
          <p:nvPr/>
        </p:nvSpPr>
        <p:spPr>
          <a:xfrm>
            <a:off x="6667500" y="2190750"/>
            <a:ext cx="49053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BRCA Mutation Carriers:</a:t>
            </a:r>
            <a:r>
              <a:rPr lang="en-US" sz="1050" dirty="0">
                <a:solidFill>
                  <a:srgbClr val="1D1D1F"/>
                </a:solidFill>
              </a:rPr>
              <a:t> Generally NOT recommended without high-level specialist oncology/genetics input.</a:t>
            </a:r>
            <a:endParaRPr lang="en-US" sz="1050" dirty="0"/>
          </a:p>
        </p:txBody>
      </p:sp>
      <p:sp>
        <p:nvSpPr>
          <p:cNvPr id="41" name="SK-20-text-40"/>
          <p:cNvSpPr/>
          <p:nvPr/>
        </p:nvSpPr>
        <p:spPr>
          <a:xfrm>
            <a:off x="6667500" y="2705100"/>
            <a:ext cx="49053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Joint Decisions:</a:t>
            </a:r>
            <a:r>
              <a:rPr lang="en-US" sz="1050" dirty="0">
                <a:solidFill>
                  <a:srgbClr val="1D1D1F"/>
                </a:solidFill>
              </a:rPr>
              <a:t> Decisions must be made jointly considering premature menopause vs. cancer risk.</a:t>
            </a:r>
            <a:endParaRPr lang="en-US" sz="1050" dirty="0"/>
          </a:p>
        </p:txBody>
      </p:sp>
      <p:sp>
        <p:nvSpPr>
          <p:cNvPr id="42" name="SK-20-text-41"/>
          <p:cNvSpPr/>
          <p:nvPr/>
        </p:nvSpPr>
        <p:spPr>
          <a:xfrm>
            <a:off x="7000875" y="3471863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GP Management Strategy</a:t>
            </a:r>
            <a:endParaRPr lang="en-US" sz="1350" dirty="0"/>
          </a:p>
        </p:txBody>
      </p:sp>
      <p:sp>
        <p:nvSpPr>
          <p:cNvPr id="43" name="SK-20-text-42"/>
          <p:cNvSpPr/>
          <p:nvPr/>
        </p:nvSpPr>
        <p:spPr>
          <a:xfrm>
            <a:off x="6667500" y="3933825"/>
            <a:ext cx="5524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Identify mutation status early in consultation.</a:t>
            </a:r>
            <a:endParaRPr lang="en-US" sz="1050" dirty="0"/>
          </a:p>
        </p:txBody>
      </p:sp>
      <p:sp>
        <p:nvSpPr>
          <p:cNvPr id="44" name="SK-20-text-43"/>
          <p:cNvSpPr/>
          <p:nvPr/>
        </p:nvSpPr>
        <p:spPr>
          <a:xfrm>
            <a:off x="6667500" y="4248150"/>
            <a:ext cx="49053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Avoid initiating HRT/COCP in BRCA carriers in primary care without specialist guidance.</a:t>
            </a:r>
            <a:endParaRPr lang="en-US" sz="1050" dirty="0"/>
          </a:p>
        </p:txBody>
      </p:sp>
      <p:sp>
        <p:nvSpPr>
          <p:cNvPr id="45" name="SK-20-text-44"/>
          <p:cNvSpPr/>
          <p:nvPr/>
        </p:nvSpPr>
        <p:spPr>
          <a:xfrm>
            <a:off x="6667500" y="4762500"/>
            <a:ext cx="5524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Refer to NICE NG101 for chemoprevention alternatives.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90513"/>
            <a:ext cx="38100" cy="333375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838200"/>
            <a:ext cx="5572125" cy="2762250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076325"/>
            <a:ext cx="342900" cy="342900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419" y="1160115"/>
            <a:ext cx="214313" cy="175320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2809875"/>
            <a:ext cx="95250" cy="76200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3100388"/>
            <a:ext cx="95250" cy="76200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790950"/>
            <a:ext cx="5572125" cy="2762250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4029075"/>
            <a:ext cx="342900" cy="342900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419" y="4112865"/>
            <a:ext cx="214313" cy="175320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4562475"/>
            <a:ext cx="95250" cy="76200"/>
          </a:xfrm>
          <a:prstGeom prst="rect">
            <a:avLst/>
          </a:prstGeom>
        </p:spPr>
      </p:pic>
      <p:pic>
        <p:nvPicPr>
          <p:cNvPr id="14" name="SK-21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4852988"/>
            <a:ext cx="95250" cy="76200"/>
          </a:xfrm>
          <a:prstGeom prst="rect">
            <a:avLst/>
          </a:prstGeom>
        </p:spPr>
      </p:pic>
      <p:pic>
        <p:nvPicPr>
          <p:cNvPr id="15" name="SK-21-img-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5143500"/>
            <a:ext cx="95250" cy="76200"/>
          </a:xfrm>
          <a:prstGeom prst="rect">
            <a:avLst/>
          </a:prstGeom>
        </p:spPr>
      </p:pic>
      <p:pic>
        <p:nvPicPr>
          <p:cNvPr id="16" name="SK-21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838200"/>
            <a:ext cx="5572125" cy="3252788"/>
          </a:xfrm>
          <a:prstGeom prst="rect">
            <a:avLst/>
          </a:prstGeom>
        </p:spPr>
      </p:pic>
      <p:pic>
        <p:nvPicPr>
          <p:cNvPr id="17" name="SK-21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1076325"/>
            <a:ext cx="342900" cy="342900"/>
          </a:xfrm>
          <a:prstGeom prst="rect">
            <a:avLst/>
          </a:prstGeom>
        </p:spPr>
      </p:pic>
      <p:pic>
        <p:nvPicPr>
          <p:cNvPr id="18" name="SK-21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41294" y="1160115"/>
            <a:ext cx="214313" cy="175320"/>
          </a:xfrm>
          <a:prstGeom prst="rect">
            <a:avLst/>
          </a:prstGeom>
        </p:spPr>
      </p:pic>
      <p:pic>
        <p:nvPicPr>
          <p:cNvPr id="19" name="SK-21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1638300"/>
            <a:ext cx="5095875" cy="1990725"/>
          </a:xfrm>
          <a:prstGeom prst="rect">
            <a:avLst/>
          </a:prstGeom>
        </p:spPr>
      </p:pic>
      <p:pic>
        <p:nvPicPr>
          <p:cNvPr id="20" name="SK-21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4243388"/>
            <a:ext cx="5572125" cy="2309813"/>
          </a:xfrm>
          <a:prstGeom prst="rect">
            <a:avLst/>
          </a:prstGeom>
        </p:spPr>
      </p:pic>
      <p:pic>
        <p:nvPicPr>
          <p:cNvPr id="21" name="SK-21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4481513"/>
            <a:ext cx="342900" cy="342900"/>
          </a:xfrm>
          <a:prstGeom prst="rect">
            <a:avLst/>
          </a:prstGeom>
        </p:spPr>
      </p:pic>
      <p:pic>
        <p:nvPicPr>
          <p:cNvPr id="22" name="SK-21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41294" y="4565303"/>
            <a:ext cx="214313" cy="175320"/>
          </a:xfrm>
          <a:prstGeom prst="rect">
            <a:avLst/>
          </a:prstGeom>
        </p:spPr>
      </p:pic>
      <p:pic>
        <p:nvPicPr>
          <p:cNvPr id="23" name="SK-21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7000" y="5081588"/>
            <a:ext cx="5095875" cy="228600"/>
          </a:xfrm>
          <a:prstGeom prst="rect">
            <a:avLst/>
          </a:prstGeom>
        </p:spPr>
      </p:pic>
      <p:pic>
        <p:nvPicPr>
          <p:cNvPr id="24" name="SK-21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77000" y="5081588"/>
            <a:ext cx="764381" cy="228600"/>
          </a:xfrm>
          <a:prstGeom prst="rect">
            <a:avLst/>
          </a:prstGeom>
        </p:spPr>
      </p:pic>
      <p:pic>
        <p:nvPicPr>
          <p:cNvPr id="25" name="SK-21-img-2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0" y="5757863"/>
            <a:ext cx="95250" cy="76200"/>
          </a:xfrm>
          <a:prstGeom prst="rect">
            <a:avLst/>
          </a:prstGeom>
        </p:spPr>
      </p:pic>
      <p:pic>
        <p:nvPicPr>
          <p:cNvPr id="26" name="SK-21-img-2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6048375"/>
            <a:ext cx="95250" cy="76200"/>
          </a:xfrm>
          <a:prstGeom prst="rect">
            <a:avLst/>
          </a:prstGeom>
        </p:spPr>
      </p:pic>
      <p:sp>
        <p:nvSpPr>
          <p:cNvPr id="27" name="SK-21-text-26"/>
          <p:cNvSpPr/>
          <p:nvPr/>
        </p:nvSpPr>
        <p:spPr>
          <a:xfrm>
            <a:off x="561975" y="190500"/>
            <a:ext cx="39509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8" name="SK-21-text-27"/>
          <p:cNvSpPr/>
          <p:nvPr/>
        </p:nvSpPr>
        <p:spPr>
          <a:xfrm>
            <a:off x="561975" y="381000"/>
            <a:ext cx="96012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Familial Hypercholesterolaemia (FH)</a:t>
            </a:r>
            <a:endParaRPr lang="en-US" sz="1800" dirty="0"/>
          </a:p>
        </p:txBody>
      </p:sp>
      <p:sp>
        <p:nvSpPr>
          <p:cNvPr id="29" name="SK-21-text-28"/>
          <p:cNvSpPr/>
          <p:nvPr/>
        </p:nvSpPr>
        <p:spPr>
          <a:xfrm>
            <a:off x="1076325" y="1119188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Epidemiology Update</a:t>
            </a:r>
            <a:endParaRPr lang="en-US" sz="1350" dirty="0"/>
          </a:p>
        </p:txBody>
      </p:sp>
      <p:sp>
        <p:nvSpPr>
          <p:cNvPr id="30" name="SK-21-text-29"/>
          <p:cNvSpPr/>
          <p:nvPr/>
        </p:nvSpPr>
        <p:spPr>
          <a:xfrm>
            <a:off x="619125" y="1657350"/>
            <a:ext cx="585216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400"/>
              </a:lnSpc>
              <a:buNone/>
            </a:pPr>
            <a:r>
              <a:rPr lang="en-US" sz="3600" b="1" dirty="0">
                <a:solidFill>
                  <a:srgbClr val="00B4D8"/>
                </a:solidFill>
              </a:rPr>
              <a:t>1 in 250</a:t>
            </a:r>
            <a:endParaRPr lang="en-US" sz="3600" dirty="0"/>
          </a:p>
        </p:txBody>
      </p:sp>
      <p:sp>
        <p:nvSpPr>
          <p:cNvPr id="31" name="SK-21-text-30"/>
          <p:cNvSpPr/>
          <p:nvPr/>
        </p:nvSpPr>
        <p:spPr>
          <a:xfrm>
            <a:off x="619125" y="2438400"/>
            <a:ext cx="65227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D1D1F"/>
                </a:solidFill>
              </a:rPr>
              <a:t>Updated UK Prevalence (NICE 2017)</a:t>
            </a:r>
            <a:endParaRPr lang="en-US" sz="1200" dirty="0"/>
          </a:p>
        </p:txBody>
      </p:sp>
      <p:sp>
        <p:nvSpPr>
          <p:cNvPr id="32" name="SK-21-text-31"/>
          <p:cNvSpPr/>
          <p:nvPr/>
        </p:nvSpPr>
        <p:spPr>
          <a:xfrm>
            <a:off x="809625" y="2762250"/>
            <a:ext cx="84010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Estimated 240,000 cases in the UK population.</a:t>
            </a:r>
            <a:endParaRPr lang="en-US" sz="1125" dirty="0"/>
          </a:p>
        </p:txBody>
      </p:sp>
      <p:sp>
        <p:nvSpPr>
          <p:cNvPr id="33" name="SK-21-text-32"/>
          <p:cNvSpPr/>
          <p:nvPr/>
        </p:nvSpPr>
        <p:spPr>
          <a:xfrm>
            <a:off x="809625" y="3052763"/>
            <a:ext cx="113823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Previously estimated at 1 in 500; risk is more common than perceived.</a:t>
            </a:r>
            <a:endParaRPr lang="en-US" sz="1125" dirty="0"/>
          </a:p>
        </p:txBody>
      </p:sp>
      <p:sp>
        <p:nvSpPr>
          <p:cNvPr id="34" name="SK-21-text-33"/>
          <p:cNvSpPr/>
          <p:nvPr/>
        </p:nvSpPr>
        <p:spPr>
          <a:xfrm>
            <a:off x="1076325" y="4071938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Inheritance Pattern</a:t>
            </a:r>
            <a:endParaRPr lang="en-US" sz="1350" dirty="0"/>
          </a:p>
        </p:txBody>
      </p:sp>
      <p:sp>
        <p:nvSpPr>
          <p:cNvPr id="35" name="SK-21-text-34"/>
          <p:cNvSpPr/>
          <p:nvPr/>
        </p:nvSpPr>
        <p:spPr>
          <a:xfrm>
            <a:off x="809625" y="4514850"/>
            <a:ext cx="98298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24245"/>
                </a:solidFill>
              </a:rPr>
              <a:t>Autosomal Dominant:</a:t>
            </a:r>
            <a:r>
              <a:rPr lang="en-US" sz="1125" dirty="0">
                <a:solidFill>
                  <a:srgbClr val="424245"/>
                </a:solidFill>
              </a:rPr>
              <a:t> 50% risk for first-degree relatives.</a:t>
            </a:r>
            <a:endParaRPr lang="en-US" sz="1125" dirty="0"/>
          </a:p>
        </p:txBody>
      </p:sp>
      <p:sp>
        <p:nvSpPr>
          <p:cNvPr id="36" name="SK-21-text-35"/>
          <p:cNvSpPr/>
          <p:nvPr/>
        </p:nvSpPr>
        <p:spPr>
          <a:xfrm>
            <a:off x="809625" y="4805363"/>
            <a:ext cx="86868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Key mutations: </a:t>
            </a:r>
            <a:r>
              <a:rPr lang="en-US" sz="1125" b="1" dirty="0">
                <a:solidFill>
                  <a:srgbClr val="424245"/>
                </a:solidFill>
              </a:rPr>
              <a:t>LDLR</a:t>
            </a:r>
            <a:r>
              <a:rPr lang="en-US" sz="1125" dirty="0">
                <a:solidFill>
                  <a:srgbClr val="424245"/>
                </a:solidFill>
              </a:rPr>
              <a:t> (most common), APOB, or PCSK9.</a:t>
            </a:r>
            <a:endParaRPr lang="en-US" sz="1125" dirty="0"/>
          </a:p>
        </p:txBody>
      </p:sp>
      <p:sp>
        <p:nvSpPr>
          <p:cNvPr id="37" name="SK-21-text-36"/>
          <p:cNvSpPr/>
          <p:nvPr/>
        </p:nvSpPr>
        <p:spPr>
          <a:xfrm>
            <a:off x="809625" y="5095875"/>
            <a:ext cx="85725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Leads to significantly reduced clearance of LDL-C.</a:t>
            </a:r>
            <a:endParaRPr lang="en-US" sz="1125" dirty="0"/>
          </a:p>
        </p:txBody>
      </p:sp>
      <p:sp>
        <p:nvSpPr>
          <p:cNvPr id="38" name="SK-21-text-37"/>
          <p:cNvSpPr/>
          <p:nvPr/>
        </p:nvSpPr>
        <p:spPr>
          <a:xfrm>
            <a:off x="6934200" y="1119188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CVD Risk in Untreated FH</a:t>
            </a:r>
            <a:endParaRPr lang="en-US" sz="1350" dirty="0"/>
          </a:p>
        </p:txBody>
      </p:sp>
      <p:sp>
        <p:nvSpPr>
          <p:cNvPr id="39" name="SK-21-text-38"/>
          <p:cNvSpPr/>
          <p:nvPr/>
        </p:nvSpPr>
        <p:spPr>
          <a:xfrm>
            <a:off x="6477000" y="3667125"/>
            <a:ext cx="509587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Lifetime risk of CHD events without early intervention</a:t>
            </a:r>
            <a:endParaRPr lang="en-US" sz="975" dirty="0"/>
          </a:p>
        </p:txBody>
      </p:sp>
      <p:sp>
        <p:nvSpPr>
          <p:cNvPr id="40" name="SK-21-text-39"/>
          <p:cNvSpPr/>
          <p:nvPr/>
        </p:nvSpPr>
        <p:spPr>
          <a:xfrm>
            <a:off x="6934200" y="4524375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The Identification Gap</a:t>
            </a:r>
            <a:endParaRPr lang="en-US" sz="1350" dirty="0"/>
          </a:p>
        </p:txBody>
      </p:sp>
      <p:sp>
        <p:nvSpPr>
          <p:cNvPr id="41" name="SK-21-text-40"/>
          <p:cNvSpPr/>
          <p:nvPr/>
        </p:nvSpPr>
        <p:spPr>
          <a:xfrm>
            <a:off x="6477000" y="5386388"/>
            <a:ext cx="509587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708D"/>
                </a:solidFill>
              </a:rPr>
              <a:t>&lt; 15% Identified</a:t>
            </a:r>
            <a:endParaRPr lang="en-US" sz="1500" dirty="0"/>
          </a:p>
        </p:txBody>
      </p:sp>
      <p:sp>
        <p:nvSpPr>
          <p:cNvPr id="42" name="SK-21-text-41"/>
          <p:cNvSpPr/>
          <p:nvPr/>
        </p:nvSpPr>
        <p:spPr>
          <a:xfrm>
            <a:off x="6667500" y="5710238"/>
            <a:ext cx="55245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Majority of cases remain undiagnosed until a premature MI.</a:t>
            </a:r>
            <a:endParaRPr lang="en-US" sz="1125" dirty="0"/>
          </a:p>
        </p:txBody>
      </p:sp>
      <p:sp>
        <p:nvSpPr>
          <p:cNvPr id="43" name="SK-21-text-42"/>
          <p:cNvSpPr/>
          <p:nvPr/>
        </p:nvSpPr>
        <p:spPr>
          <a:xfrm>
            <a:off x="6667500" y="6000750"/>
            <a:ext cx="55245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GPs are critical for case-finding and cascade screening.</a:t>
            </a:r>
            <a:endParaRPr lang="en-US" sz="11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11430000" cy="866775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377" y="1133475"/>
            <a:ext cx="428625" cy="428625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0534" y="1260128"/>
            <a:ext cx="214313" cy="175320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5248" y="1157288"/>
            <a:ext cx="9525" cy="381000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5773" y="1133475"/>
            <a:ext cx="428625" cy="428625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2930" y="1260128"/>
            <a:ext cx="214313" cy="175320"/>
          </a:xfrm>
          <a:prstGeom prst="rect">
            <a:avLst/>
          </a:prstGeom>
        </p:spPr>
      </p:pic>
      <p:pic>
        <p:nvPicPr>
          <p:cNvPr id="10" name="SK-2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1971675"/>
            <a:ext cx="5619750" cy="1885950"/>
          </a:xfrm>
          <a:prstGeom prst="rect">
            <a:avLst/>
          </a:prstGeom>
        </p:spPr>
      </p:pic>
      <p:pic>
        <p:nvPicPr>
          <p:cNvPr id="11" name="SK-2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" y="2209800"/>
            <a:ext cx="1051024" cy="276225"/>
          </a:xfrm>
          <a:prstGeom prst="rect">
            <a:avLst/>
          </a:prstGeom>
        </p:spPr>
      </p:pic>
      <p:pic>
        <p:nvPicPr>
          <p:cNvPr id="12" name="SK-2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84449" y="2271713"/>
            <a:ext cx="190500" cy="152400"/>
          </a:xfrm>
          <a:prstGeom prst="rect">
            <a:avLst/>
          </a:prstGeom>
        </p:spPr>
      </p:pic>
      <p:pic>
        <p:nvPicPr>
          <p:cNvPr id="13" name="SK-2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9125" y="2705100"/>
            <a:ext cx="166688" cy="145852"/>
          </a:xfrm>
          <a:prstGeom prst="rect">
            <a:avLst/>
          </a:prstGeom>
        </p:spPr>
      </p:pic>
      <p:pic>
        <p:nvPicPr>
          <p:cNvPr id="14" name="SK-2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25" y="3248025"/>
            <a:ext cx="166688" cy="145852"/>
          </a:xfrm>
          <a:prstGeom prst="rect">
            <a:avLst/>
          </a:prstGeom>
        </p:spPr>
      </p:pic>
      <p:pic>
        <p:nvPicPr>
          <p:cNvPr id="15" name="SK-22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0" y="1971675"/>
            <a:ext cx="5619750" cy="1885950"/>
          </a:xfrm>
          <a:prstGeom prst="rect">
            <a:avLst/>
          </a:prstGeom>
        </p:spPr>
      </p:pic>
      <p:pic>
        <p:nvPicPr>
          <p:cNvPr id="16" name="SK-2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2238375"/>
            <a:ext cx="1117848" cy="276225"/>
          </a:xfrm>
          <a:prstGeom prst="rect">
            <a:avLst/>
          </a:prstGeom>
        </p:spPr>
      </p:pic>
      <p:pic>
        <p:nvPicPr>
          <p:cNvPr id="17" name="SK-22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61523" y="2300288"/>
            <a:ext cx="190500" cy="152400"/>
          </a:xfrm>
          <a:prstGeom prst="rect">
            <a:avLst/>
          </a:prstGeom>
        </p:spPr>
      </p:pic>
      <p:pic>
        <p:nvPicPr>
          <p:cNvPr id="18" name="SK-22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2733675"/>
            <a:ext cx="166688" cy="137220"/>
          </a:xfrm>
          <a:prstGeom prst="rect">
            <a:avLst/>
          </a:prstGeom>
        </p:spPr>
      </p:pic>
      <p:pic>
        <p:nvPicPr>
          <p:cNvPr id="19" name="SK-22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9375" y="3076575"/>
            <a:ext cx="166688" cy="137220"/>
          </a:xfrm>
          <a:prstGeom prst="rect">
            <a:avLst/>
          </a:prstGeom>
        </p:spPr>
      </p:pic>
      <p:pic>
        <p:nvPicPr>
          <p:cNvPr id="20" name="SK-22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75" y="3419475"/>
            <a:ext cx="166688" cy="137220"/>
          </a:xfrm>
          <a:prstGeom prst="rect">
            <a:avLst/>
          </a:prstGeom>
        </p:spPr>
      </p:pic>
      <p:pic>
        <p:nvPicPr>
          <p:cNvPr id="21" name="SK-22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00" y="4048125"/>
            <a:ext cx="11430000" cy="1476375"/>
          </a:xfrm>
          <a:prstGeom prst="rect">
            <a:avLst/>
          </a:prstGeom>
        </p:spPr>
      </p:pic>
      <p:pic>
        <p:nvPicPr>
          <p:cNvPr id="22" name="SK-22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1500" y="4238625"/>
            <a:ext cx="11049000" cy="323850"/>
          </a:xfrm>
          <a:prstGeom prst="rect">
            <a:avLst/>
          </a:prstGeom>
        </p:spPr>
      </p:pic>
      <p:pic>
        <p:nvPicPr>
          <p:cNvPr id="23" name="SK-22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1500" y="4276725"/>
            <a:ext cx="190500" cy="152400"/>
          </a:xfrm>
          <a:prstGeom prst="rect">
            <a:avLst/>
          </a:prstGeom>
        </p:spPr>
      </p:pic>
      <p:pic>
        <p:nvPicPr>
          <p:cNvPr id="24" name="SK-22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1500" y="4705350"/>
            <a:ext cx="3555950" cy="628650"/>
          </a:xfrm>
          <a:prstGeom prst="rect">
            <a:avLst/>
          </a:prstGeom>
        </p:spPr>
      </p:pic>
      <p:pic>
        <p:nvPicPr>
          <p:cNvPr id="25" name="SK-22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85800" y="4943475"/>
            <a:ext cx="190500" cy="152400"/>
          </a:xfrm>
          <a:prstGeom prst="rect">
            <a:avLst/>
          </a:prstGeom>
        </p:spPr>
      </p:pic>
      <p:pic>
        <p:nvPicPr>
          <p:cNvPr id="26" name="SK-22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17950" y="4705350"/>
            <a:ext cx="3555950" cy="628650"/>
          </a:xfrm>
          <a:prstGeom prst="rect">
            <a:avLst/>
          </a:prstGeom>
        </p:spPr>
      </p:pic>
      <p:pic>
        <p:nvPicPr>
          <p:cNvPr id="27" name="SK-22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432250" y="4943475"/>
            <a:ext cx="190500" cy="152400"/>
          </a:xfrm>
          <a:prstGeom prst="rect">
            <a:avLst/>
          </a:prstGeom>
        </p:spPr>
      </p:pic>
      <p:pic>
        <p:nvPicPr>
          <p:cNvPr id="28" name="SK-22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064401" y="4705350"/>
            <a:ext cx="3556099" cy="628650"/>
          </a:xfrm>
          <a:prstGeom prst="rect">
            <a:avLst/>
          </a:prstGeom>
        </p:spPr>
      </p:pic>
      <p:pic>
        <p:nvPicPr>
          <p:cNvPr id="29" name="SK-22-img-28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178701" y="4943475"/>
            <a:ext cx="190500" cy="152400"/>
          </a:xfrm>
          <a:prstGeom prst="rect">
            <a:avLst/>
          </a:prstGeom>
        </p:spPr>
      </p:pic>
      <p:sp>
        <p:nvSpPr>
          <p:cNvPr id="30" name="SK-22-text-29"/>
          <p:cNvSpPr/>
          <p:nvPr/>
        </p:nvSpPr>
        <p:spPr>
          <a:xfrm>
            <a:off x="561975" y="238125"/>
            <a:ext cx="4242197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31" name="SK-22-text-30"/>
          <p:cNvSpPr/>
          <p:nvPr/>
        </p:nvSpPr>
        <p:spPr>
          <a:xfrm>
            <a:off x="561975" y="428625"/>
            <a:ext cx="98755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Diagnosing FH: Simon Broome Criteria</a:t>
            </a:r>
            <a:endParaRPr lang="en-US" sz="1800" dirty="0"/>
          </a:p>
        </p:txBody>
      </p:sp>
      <p:sp>
        <p:nvSpPr>
          <p:cNvPr id="32" name="SK-22-text-31"/>
          <p:cNvSpPr/>
          <p:nvPr/>
        </p:nvSpPr>
        <p:spPr>
          <a:xfrm>
            <a:off x="3304877" y="1104900"/>
            <a:ext cx="3048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&gt; 7.5 mmol/L</a:t>
            </a:r>
            <a:endParaRPr lang="en-US" sz="1500" dirty="0"/>
          </a:p>
        </p:txBody>
      </p:sp>
      <p:sp>
        <p:nvSpPr>
          <p:cNvPr id="33" name="SK-22-text-32"/>
          <p:cNvSpPr/>
          <p:nvPr/>
        </p:nvSpPr>
        <p:spPr>
          <a:xfrm>
            <a:off x="3304877" y="1390650"/>
            <a:ext cx="27203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Total Cholesterol</a:t>
            </a:r>
            <a:endParaRPr lang="en-US" sz="1050" dirty="0"/>
          </a:p>
        </p:txBody>
      </p:sp>
      <p:sp>
        <p:nvSpPr>
          <p:cNvPr id="34" name="SK-22-text-33"/>
          <p:cNvSpPr/>
          <p:nvPr/>
        </p:nvSpPr>
        <p:spPr>
          <a:xfrm>
            <a:off x="5807273" y="1104900"/>
            <a:ext cx="3048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&gt; 4.9 mmol/L</a:t>
            </a:r>
            <a:endParaRPr lang="en-US" sz="1500" dirty="0"/>
          </a:p>
        </p:txBody>
      </p:sp>
      <p:sp>
        <p:nvSpPr>
          <p:cNvPr id="35" name="SK-22-text-34"/>
          <p:cNvSpPr/>
          <p:nvPr/>
        </p:nvSpPr>
        <p:spPr>
          <a:xfrm>
            <a:off x="5807273" y="1390650"/>
            <a:ext cx="2400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LDL-Cholesterol</a:t>
            </a:r>
            <a:endParaRPr lang="en-US" sz="1050" dirty="0"/>
          </a:p>
        </p:txBody>
      </p:sp>
      <p:sp>
        <p:nvSpPr>
          <p:cNvPr id="36" name="SK-22-text-35"/>
          <p:cNvSpPr/>
          <p:nvPr/>
        </p:nvSpPr>
        <p:spPr>
          <a:xfrm>
            <a:off x="7538145" y="1254919"/>
            <a:ext cx="465385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86868B"/>
                </a:solidFill>
              </a:rPr>
              <a:t>*Starting criteria for adult diagnosis</a:t>
            </a:r>
            <a:endParaRPr lang="en-US" sz="975" dirty="0"/>
          </a:p>
        </p:txBody>
      </p:sp>
      <p:sp>
        <p:nvSpPr>
          <p:cNvPr id="37" name="SK-22-text-36"/>
          <p:cNvSpPr/>
          <p:nvPr/>
        </p:nvSpPr>
        <p:spPr>
          <a:xfrm>
            <a:off x="733425" y="2209800"/>
            <a:ext cx="1377368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DEFINITE FH</a:t>
            </a:r>
            <a:endParaRPr lang="en-US" sz="1050" dirty="0"/>
          </a:p>
        </p:txBody>
      </p:sp>
      <p:sp>
        <p:nvSpPr>
          <p:cNvPr id="38" name="SK-22-text-37"/>
          <p:cNvSpPr/>
          <p:nvPr/>
        </p:nvSpPr>
        <p:spPr>
          <a:xfrm>
            <a:off x="900113" y="2676525"/>
            <a:ext cx="486251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DNA Evidence:</a:t>
            </a:r>
            <a:r>
              <a:rPr lang="en-US" sz="1125" dirty="0">
                <a:solidFill>
                  <a:srgbClr val="1D1D1F"/>
                </a:solidFill>
              </a:rPr>
              <a:t> Confirmation of a pathogenic mutation (LDLR, APOB, or PCSK9).</a:t>
            </a:r>
            <a:endParaRPr lang="en-US" sz="1125" dirty="0"/>
          </a:p>
        </p:txBody>
      </p:sp>
      <p:sp>
        <p:nvSpPr>
          <p:cNvPr id="39" name="SK-22-text-38"/>
          <p:cNvSpPr/>
          <p:nvPr/>
        </p:nvSpPr>
        <p:spPr>
          <a:xfrm>
            <a:off x="900113" y="3219450"/>
            <a:ext cx="486251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Tendon Xanthomata:</a:t>
            </a:r>
            <a:r>
              <a:rPr lang="en-US" sz="1125" dirty="0">
                <a:solidFill>
                  <a:srgbClr val="1D1D1F"/>
                </a:solidFill>
              </a:rPr>
              <a:t> Present in the patient or a first/second-degree blood relative.</a:t>
            </a:r>
            <a:endParaRPr lang="en-US" sz="1125" dirty="0"/>
          </a:p>
        </p:txBody>
      </p:sp>
      <p:sp>
        <p:nvSpPr>
          <p:cNvPr id="40" name="SK-22-text-39"/>
          <p:cNvSpPr/>
          <p:nvPr/>
        </p:nvSpPr>
        <p:spPr>
          <a:xfrm>
            <a:off x="6543675" y="2238375"/>
            <a:ext cx="1400255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POSSIBLE FH</a:t>
            </a:r>
            <a:endParaRPr lang="en-US" sz="1050" dirty="0"/>
          </a:p>
        </p:txBody>
      </p:sp>
      <p:sp>
        <p:nvSpPr>
          <p:cNvPr id="41" name="SK-22-text-40"/>
          <p:cNvSpPr/>
          <p:nvPr/>
        </p:nvSpPr>
        <p:spPr>
          <a:xfrm>
            <a:off x="6710363" y="2705100"/>
            <a:ext cx="54816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Early MI (1st Degree):</a:t>
            </a:r>
            <a:r>
              <a:rPr lang="en-US" sz="1125" dirty="0">
                <a:solidFill>
                  <a:srgbClr val="1D1D1F"/>
                </a:solidFill>
              </a:rPr>
              <a:t> Myocardial infarction occurring before age 60.</a:t>
            </a:r>
            <a:endParaRPr lang="en-US" sz="1125" dirty="0"/>
          </a:p>
        </p:txBody>
      </p:sp>
      <p:sp>
        <p:nvSpPr>
          <p:cNvPr id="42" name="SK-22-text-41"/>
          <p:cNvSpPr/>
          <p:nvPr/>
        </p:nvSpPr>
        <p:spPr>
          <a:xfrm>
            <a:off x="6710363" y="3048000"/>
            <a:ext cx="54816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Early MI (2nd Degree):</a:t>
            </a:r>
            <a:r>
              <a:rPr lang="en-US" sz="1125" dirty="0">
                <a:solidFill>
                  <a:srgbClr val="1D1D1F"/>
                </a:solidFill>
              </a:rPr>
              <a:t> Myocardial infarction occurring before age 50.</a:t>
            </a:r>
            <a:endParaRPr lang="en-US" sz="1125" dirty="0"/>
          </a:p>
        </p:txBody>
      </p:sp>
      <p:sp>
        <p:nvSpPr>
          <p:cNvPr id="43" name="SK-22-text-42"/>
          <p:cNvSpPr/>
          <p:nvPr/>
        </p:nvSpPr>
        <p:spPr>
          <a:xfrm>
            <a:off x="6710363" y="3390900"/>
            <a:ext cx="54816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Family Hypercholesterolaemia:</a:t>
            </a:r>
            <a:r>
              <a:rPr lang="en-US" sz="1125" dirty="0">
                <a:solidFill>
                  <a:srgbClr val="1D1D1F"/>
                </a:solidFill>
              </a:rPr>
              <a:t> TC &gt; 7.5 in 1st/2nd degree relative.</a:t>
            </a:r>
            <a:endParaRPr lang="en-US" sz="1125" dirty="0"/>
          </a:p>
        </p:txBody>
      </p:sp>
      <p:sp>
        <p:nvSpPr>
          <p:cNvPr id="44" name="SK-22-text-43"/>
          <p:cNvSpPr/>
          <p:nvPr/>
        </p:nvSpPr>
        <p:spPr>
          <a:xfrm>
            <a:off x="857250" y="4238625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Clinical Examination Red Flags</a:t>
            </a:r>
            <a:endParaRPr lang="en-US" sz="1200" dirty="0"/>
          </a:p>
        </p:txBody>
      </p:sp>
      <p:sp>
        <p:nvSpPr>
          <p:cNvPr id="45" name="SK-22-text-44"/>
          <p:cNvSpPr/>
          <p:nvPr/>
        </p:nvSpPr>
        <p:spPr>
          <a:xfrm>
            <a:off x="990600" y="4848225"/>
            <a:ext cx="272034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Tendon Xanthomata</a:t>
            </a:r>
            <a:endParaRPr lang="en-US" sz="1050" dirty="0"/>
          </a:p>
        </p:txBody>
      </p:sp>
      <p:sp>
        <p:nvSpPr>
          <p:cNvPr id="46" name="SK-22-text-45"/>
          <p:cNvSpPr/>
          <p:nvPr/>
        </p:nvSpPr>
        <p:spPr>
          <a:xfrm>
            <a:off x="990600" y="5048250"/>
            <a:ext cx="34290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86868B"/>
                </a:solidFill>
              </a:rPr>
              <a:t>Achilles / Hand extensors</a:t>
            </a:r>
            <a:endParaRPr lang="en-US" sz="900" dirty="0"/>
          </a:p>
        </p:txBody>
      </p:sp>
      <p:sp>
        <p:nvSpPr>
          <p:cNvPr id="47" name="SK-22-text-46"/>
          <p:cNvSpPr/>
          <p:nvPr/>
        </p:nvSpPr>
        <p:spPr>
          <a:xfrm>
            <a:off x="4737050" y="4848225"/>
            <a:ext cx="208026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Corneal Arcus</a:t>
            </a:r>
            <a:endParaRPr lang="en-US" sz="1050" dirty="0"/>
          </a:p>
        </p:txBody>
      </p:sp>
      <p:sp>
        <p:nvSpPr>
          <p:cNvPr id="48" name="SK-22-text-47"/>
          <p:cNvSpPr/>
          <p:nvPr/>
        </p:nvSpPr>
        <p:spPr>
          <a:xfrm>
            <a:off x="4737050" y="5048250"/>
            <a:ext cx="37490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86868B"/>
                </a:solidFill>
              </a:rPr>
              <a:t>If diagnosed before age 45</a:t>
            </a:r>
            <a:endParaRPr lang="en-US" sz="900" dirty="0"/>
          </a:p>
        </p:txBody>
      </p:sp>
      <p:sp>
        <p:nvSpPr>
          <p:cNvPr id="49" name="SK-22-text-48"/>
          <p:cNvSpPr/>
          <p:nvPr/>
        </p:nvSpPr>
        <p:spPr>
          <a:xfrm>
            <a:off x="8483501" y="4848225"/>
            <a:ext cx="176022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Xanthelasma</a:t>
            </a:r>
            <a:endParaRPr lang="en-US" sz="1050" dirty="0"/>
          </a:p>
        </p:txBody>
      </p:sp>
      <p:sp>
        <p:nvSpPr>
          <p:cNvPr id="50" name="SK-22-text-49"/>
          <p:cNvSpPr/>
          <p:nvPr/>
        </p:nvSpPr>
        <p:spPr>
          <a:xfrm>
            <a:off x="8483501" y="5048250"/>
            <a:ext cx="34290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86868B"/>
                </a:solidFill>
              </a:rPr>
              <a:t>Yellow plaques on eyelids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90513"/>
            <a:ext cx="38100" cy="333375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5572125" cy="3095625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095375"/>
            <a:ext cx="5114925" cy="438150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095375"/>
            <a:ext cx="342900" cy="342900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894" y="1179165"/>
            <a:ext cx="214313" cy="175320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1695450"/>
            <a:ext cx="95250" cy="84534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2228850"/>
            <a:ext cx="95250" cy="76200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2547938"/>
            <a:ext cx="95250" cy="84534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3071813"/>
            <a:ext cx="95250" cy="84534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3548063"/>
            <a:ext cx="5114925" cy="280988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3680966"/>
            <a:ext cx="154781" cy="125760"/>
          </a:xfrm>
          <a:prstGeom prst="rect">
            <a:avLst/>
          </a:prstGeom>
        </p:spPr>
      </p:pic>
      <p:pic>
        <p:nvPicPr>
          <p:cNvPr id="15" name="SK-2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4162425"/>
            <a:ext cx="5572125" cy="2390775"/>
          </a:xfrm>
          <a:prstGeom prst="rect">
            <a:avLst/>
          </a:prstGeom>
        </p:spPr>
      </p:pic>
      <p:pic>
        <p:nvPicPr>
          <p:cNvPr id="16" name="SK-23-img-1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343400"/>
            <a:ext cx="5114925" cy="438150"/>
          </a:xfrm>
          <a:prstGeom prst="rect">
            <a:avLst/>
          </a:prstGeom>
        </p:spPr>
      </p:pic>
      <p:pic>
        <p:nvPicPr>
          <p:cNvPr id="17" name="SK-23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600" y="4343400"/>
            <a:ext cx="342900" cy="342900"/>
          </a:xfrm>
          <a:prstGeom prst="rect">
            <a:avLst/>
          </a:prstGeom>
        </p:spPr>
      </p:pic>
      <p:pic>
        <p:nvPicPr>
          <p:cNvPr id="18" name="SK-23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894" y="4427190"/>
            <a:ext cx="214313" cy="175320"/>
          </a:xfrm>
          <a:prstGeom prst="rect">
            <a:avLst/>
          </a:prstGeom>
        </p:spPr>
      </p:pic>
      <p:pic>
        <p:nvPicPr>
          <p:cNvPr id="19" name="SK-23-img-1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943475"/>
            <a:ext cx="95250" cy="76200"/>
          </a:xfrm>
          <a:prstGeom prst="rect">
            <a:avLst/>
          </a:prstGeom>
        </p:spPr>
      </p:pic>
      <p:pic>
        <p:nvPicPr>
          <p:cNvPr id="20" name="SK-23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9600" y="5253038"/>
            <a:ext cx="95250" cy="76200"/>
          </a:xfrm>
          <a:prstGeom prst="rect">
            <a:avLst/>
          </a:prstGeom>
        </p:spPr>
      </p:pic>
      <p:pic>
        <p:nvPicPr>
          <p:cNvPr id="21" name="SK-23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8875" y="914400"/>
            <a:ext cx="5572125" cy="3429000"/>
          </a:xfrm>
          <a:prstGeom prst="rect">
            <a:avLst/>
          </a:prstGeom>
        </p:spPr>
      </p:pic>
      <p:pic>
        <p:nvPicPr>
          <p:cNvPr id="22" name="SK-23-img-2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7475" y="1095375"/>
            <a:ext cx="5114925" cy="438150"/>
          </a:xfrm>
          <a:prstGeom prst="rect">
            <a:avLst/>
          </a:prstGeom>
        </p:spPr>
      </p:pic>
      <p:pic>
        <p:nvPicPr>
          <p:cNvPr id="23" name="SK-23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1095375"/>
            <a:ext cx="342900" cy="342900"/>
          </a:xfrm>
          <a:prstGeom prst="rect">
            <a:avLst/>
          </a:prstGeom>
        </p:spPr>
      </p:pic>
      <p:pic>
        <p:nvPicPr>
          <p:cNvPr id="24" name="SK-23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31769" y="1179165"/>
            <a:ext cx="214313" cy="175320"/>
          </a:xfrm>
          <a:prstGeom prst="rect">
            <a:avLst/>
          </a:prstGeom>
        </p:spPr>
      </p:pic>
      <p:pic>
        <p:nvPicPr>
          <p:cNvPr id="25" name="SK-23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7475" y="1647825"/>
            <a:ext cx="5114925" cy="571500"/>
          </a:xfrm>
          <a:prstGeom prst="rect">
            <a:avLst/>
          </a:prstGeom>
        </p:spPr>
      </p:pic>
      <p:pic>
        <p:nvPicPr>
          <p:cNvPr id="26" name="SK-23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7475" y="2295525"/>
            <a:ext cx="5114925" cy="571500"/>
          </a:xfrm>
          <a:prstGeom prst="rect">
            <a:avLst/>
          </a:prstGeom>
        </p:spPr>
      </p:pic>
      <p:pic>
        <p:nvPicPr>
          <p:cNvPr id="27" name="SK-23-img-26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7475" y="2943225"/>
            <a:ext cx="5114925" cy="571500"/>
          </a:xfrm>
          <a:prstGeom prst="rect">
            <a:avLst/>
          </a:prstGeom>
        </p:spPr>
      </p:pic>
      <p:pic>
        <p:nvPicPr>
          <p:cNvPr id="28" name="SK-23-img-2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7475" y="3590925"/>
            <a:ext cx="5114925" cy="571500"/>
          </a:xfrm>
          <a:prstGeom prst="rect">
            <a:avLst/>
          </a:prstGeom>
        </p:spPr>
      </p:pic>
      <p:pic>
        <p:nvPicPr>
          <p:cNvPr id="29" name="SK-23-img-2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38875" y="4495800"/>
            <a:ext cx="5572125" cy="2057400"/>
          </a:xfrm>
          <a:prstGeom prst="rect">
            <a:avLst/>
          </a:prstGeom>
        </p:spPr>
      </p:pic>
      <p:pic>
        <p:nvPicPr>
          <p:cNvPr id="30" name="SK-23-img-2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7475" y="4676775"/>
            <a:ext cx="5114925" cy="438150"/>
          </a:xfrm>
          <a:prstGeom prst="rect">
            <a:avLst/>
          </a:prstGeom>
        </p:spPr>
      </p:pic>
      <p:pic>
        <p:nvPicPr>
          <p:cNvPr id="31" name="SK-23-img-3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4676775"/>
            <a:ext cx="342900" cy="342900"/>
          </a:xfrm>
          <a:prstGeom prst="rect">
            <a:avLst/>
          </a:prstGeom>
        </p:spPr>
      </p:pic>
      <p:pic>
        <p:nvPicPr>
          <p:cNvPr id="32" name="SK-23-img-31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31769" y="4760565"/>
            <a:ext cx="214313" cy="175320"/>
          </a:xfrm>
          <a:prstGeom prst="rect">
            <a:avLst/>
          </a:prstGeom>
        </p:spPr>
      </p:pic>
      <p:pic>
        <p:nvPicPr>
          <p:cNvPr id="33" name="SK-23-img-3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7475" y="5276850"/>
            <a:ext cx="95250" cy="76200"/>
          </a:xfrm>
          <a:prstGeom prst="rect">
            <a:avLst/>
          </a:prstGeom>
        </p:spPr>
      </p:pic>
      <p:pic>
        <p:nvPicPr>
          <p:cNvPr id="34" name="SK-23-img-3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5595938"/>
            <a:ext cx="95250" cy="76200"/>
          </a:xfrm>
          <a:prstGeom prst="rect">
            <a:avLst/>
          </a:prstGeom>
        </p:spPr>
      </p:pic>
      <p:pic>
        <p:nvPicPr>
          <p:cNvPr id="35" name="SK-23-img-3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7475" y="5905500"/>
            <a:ext cx="95250" cy="76200"/>
          </a:xfrm>
          <a:prstGeom prst="rect">
            <a:avLst/>
          </a:prstGeom>
        </p:spPr>
      </p:pic>
      <p:sp>
        <p:nvSpPr>
          <p:cNvPr id="36" name="SK-23-text-35"/>
          <p:cNvSpPr/>
          <p:nvPr/>
        </p:nvSpPr>
        <p:spPr>
          <a:xfrm>
            <a:off x="561975" y="190500"/>
            <a:ext cx="44081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37" name="SK-23-text-36"/>
          <p:cNvSpPr/>
          <p:nvPr/>
        </p:nvSpPr>
        <p:spPr>
          <a:xfrm>
            <a:off x="561975" y="381000"/>
            <a:ext cx="96012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FH Management and Cascade Screening</a:t>
            </a:r>
            <a:endParaRPr lang="en-US" sz="1800" dirty="0"/>
          </a:p>
        </p:txBody>
      </p:sp>
      <p:sp>
        <p:nvSpPr>
          <p:cNvPr id="38" name="SK-23-text-37"/>
          <p:cNvSpPr/>
          <p:nvPr/>
        </p:nvSpPr>
        <p:spPr>
          <a:xfrm>
            <a:off x="1066800" y="1138238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Pharmacological Management</a:t>
            </a:r>
            <a:endParaRPr lang="en-US" sz="1350" dirty="0"/>
          </a:p>
        </p:txBody>
      </p:sp>
      <p:sp>
        <p:nvSpPr>
          <p:cNvPr id="39" name="SK-23-text-38"/>
          <p:cNvSpPr/>
          <p:nvPr/>
        </p:nvSpPr>
        <p:spPr>
          <a:xfrm>
            <a:off x="876300" y="1647825"/>
            <a:ext cx="4924425" cy="4381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B4D8"/>
                </a:solidFill>
              </a:rPr>
              <a:t>First-line</a:t>
            </a:r>
            <a:r>
              <a:rPr lang="en-US" sz="1125" dirty="0">
                <a:solidFill>
                  <a:srgbClr val="1D1D1F"/>
                </a:solidFill>
              </a:rPr>
              <a:t> </a:t>
            </a:r>
            <a:r>
              <a:rPr lang="en-US" sz="1125" b="1" dirty="0">
                <a:solidFill>
                  <a:srgbClr val="1D1D1F"/>
                </a:solidFill>
              </a:rPr>
              <a:t>High-intensity statin:</a:t>
            </a:r>
            <a:r>
              <a:rPr lang="en-US" sz="1125" dirty="0">
                <a:solidFill>
                  <a:srgbClr val="1D1D1F"/>
                </a:solidFill>
              </a:rPr>
              <a:t> Atorvastatin 80 mg daily for all adults with FH.</a:t>
            </a:r>
            <a:endParaRPr lang="en-US" sz="1125" dirty="0"/>
          </a:p>
        </p:txBody>
      </p:sp>
      <p:sp>
        <p:nvSpPr>
          <p:cNvPr id="40" name="SK-23-text-39"/>
          <p:cNvSpPr/>
          <p:nvPr/>
        </p:nvSpPr>
        <p:spPr>
          <a:xfrm>
            <a:off x="876300" y="2181225"/>
            <a:ext cx="11391900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F708D"/>
                </a:solidFill>
              </a:rPr>
              <a:t>Target</a:t>
            </a:r>
            <a:r>
              <a:rPr lang="en-US" sz="1125" dirty="0">
                <a:solidFill>
                  <a:srgbClr val="1D1D1F"/>
                </a:solidFill>
              </a:rPr>
              <a:t> Aim for </a:t>
            </a:r>
            <a:r>
              <a:rPr lang="en-US" sz="1125" b="1" dirty="0">
                <a:solidFill>
                  <a:srgbClr val="1D1D1F"/>
                </a:solidFill>
              </a:rPr>
              <a:t>≥50% reduction</a:t>
            </a:r>
            <a:r>
              <a:rPr lang="en-US" sz="1125" dirty="0">
                <a:solidFill>
                  <a:srgbClr val="1D1D1F"/>
                </a:solidFill>
              </a:rPr>
              <a:t> in LDL-C from the baseline measurement.</a:t>
            </a:r>
            <a:endParaRPr lang="en-US" sz="1125" dirty="0"/>
          </a:p>
        </p:txBody>
      </p:sp>
      <p:sp>
        <p:nvSpPr>
          <p:cNvPr id="41" name="SK-23-text-40"/>
          <p:cNvSpPr/>
          <p:nvPr/>
        </p:nvSpPr>
        <p:spPr>
          <a:xfrm>
            <a:off x="800100" y="2500313"/>
            <a:ext cx="49244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Escalation:</a:t>
            </a:r>
            <a:r>
              <a:rPr lang="en-US" sz="1125" dirty="0">
                <a:solidFill>
                  <a:srgbClr val="1D1D1F"/>
                </a:solidFill>
              </a:rPr>
              <a:t> Add Ezetimibe if target not met with maximum tolerated statin dose.</a:t>
            </a:r>
            <a:endParaRPr lang="en-US" sz="1125" dirty="0"/>
          </a:p>
        </p:txBody>
      </p:sp>
      <p:sp>
        <p:nvSpPr>
          <p:cNvPr id="42" name="SK-23-text-41"/>
          <p:cNvSpPr/>
          <p:nvPr/>
        </p:nvSpPr>
        <p:spPr>
          <a:xfrm>
            <a:off x="800100" y="3024188"/>
            <a:ext cx="49244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Referral:</a:t>
            </a:r>
            <a:r>
              <a:rPr lang="en-US" sz="1125" dirty="0">
                <a:solidFill>
                  <a:srgbClr val="1D1D1F"/>
                </a:solidFill>
              </a:rPr>
              <a:t> Specialist lipid clinic if targets remain unmet or for PCSK9i consideration.</a:t>
            </a:r>
            <a:endParaRPr lang="en-US" sz="1125" dirty="0"/>
          </a:p>
        </p:txBody>
      </p:sp>
      <p:sp>
        <p:nvSpPr>
          <p:cNvPr id="43" name="SK-23-text-42"/>
          <p:cNvSpPr/>
          <p:nvPr/>
        </p:nvSpPr>
        <p:spPr>
          <a:xfrm>
            <a:off x="812006" y="3548063"/>
            <a:ext cx="10450830" cy="2809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636366"/>
                </a:solidFill>
              </a:rPr>
              <a:t> NICE CG71: Address all CV risk factors (BP, smoking, BMI, diabetes).</a:t>
            </a:r>
            <a:endParaRPr lang="en-US" sz="975" dirty="0"/>
          </a:p>
        </p:txBody>
      </p:sp>
      <p:sp>
        <p:nvSpPr>
          <p:cNvPr id="44" name="SK-23-text-43"/>
          <p:cNvSpPr/>
          <p:nvPr/>
        </p:nvSpPr>
        <p:spPr>
          <a:xfrm>
            <a:off x="1066800" y="4386263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Clinical Monitoring</a:t>
            </a:r>
            <a:endParaRPr lang="en-US" sz="1350" dirty="0"/>
          </a:p>
        </p:txBody>
      </p:sp>
      <p:sp>
        <p:nvSpPr>
          <p:cNvPr id="45" name="SK-23-text-44"/>
          <p:cNvSpPr/>
          <p:nvPr/>
        </p:nvSpPr>
        <p:spPr>
          <a:xfrm>
            <a:off x="800100" y="4895850"/>
            <a:ext cx="113919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Assess for symptoms/signs of Ischaemic Heart Disease at every review.</a:t>
            </a:r>
            <a:endParaRPr lang="en-US" sz="1125" dirty="0"/>
          </a:p>
        </p:txBody>
      </p:sp>
      <p:sp>
        <p:nvSpPr>
          <p:cNvPr id="46" name="SK-23-text-45"/>
          <p:cNvSpPr/>
          <p:nvPr/>
        </p:nvSpPr>
        <p:spPr>
          <a:xfrm>
            <a:off x="800100" y="5205413"/>
            <a:ext cx="111442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Annual review of medications, lifestyle, and cardiovascular risk.</a:t>
            </a:r>
            <a:endParaRPr lang="en-US" sz="1125" dirty="0"/>
          </a:p>
        </p:txBody>
      </p:sp>
      <p:sp>
        <p:nvSpPr>
          <p:cNvPr id="47" name="SK-23-text-46"/>
          <p:cNvSpPr/>
          <p:nvPr/>
        </p:nvSpPr>
        <p:spPr>
          <a:xfrm>
            <a:off x="6924675" y="1138238"/>
            <a:ext cx="52673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Cascade Screening Strategy</a:t>
            </a:r>
            <a:endParaRPr lang="en-US" sz="1350" dirty="0"/>
          </a:p>
        </p:txBody>
      </p:sp>
      <p:sp>
        <p:nvSpPr>
          <p:cNvPr id="48" name="SK-23-text-47"/>
          <p:cNvSpPr/>
          <p:nvPr/>
        </p:nvSpPr>
        <p:spPr>
          <a:xfrm>
            <a:off x="6610350" y="1647825"/>
            <a:ext cx="4829175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1. Identify Index Case</a:t>
            </a:r>
            <a:r>
              <a:rPr lang="en-US" sz="1050" dirty="0">
                <a:solidFill>
                  <a:srgbClr val="1D1D1F"/>
                </a:solidFill>
              </a:rPr>
              <a:t>Patient diagnosed with definite or possible FH via Simon Broome criteria.</a:t>
            </a:r>
            <a:endParaRPr lang="en-US" sz="1050" dirty="0"/>
          </a:p>
        </p:txBody>
      </p:sp>
      <p:sp>
        <p:nvSpPr>
          <p:cNvPr id="49" name="SK-23-text-48"/>
          <p:cNvSpPr/>
          <p:nvPr/>
        </p:nvSpPr>
        <p:spPr>
          <a:xfrm>
            <a:off x="6610350" y="2295525"/>
            <a:ext cx="4829175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2. Family Notification</a:t>
            </a:r>
            <a:r>
              <a:rPr lang="en-US" sz="1050" dirty="0">
                <a:solidFill>
                  <a:srgbClr val="1D1D1F"/>
                </a:solidFill>
              </a:rPr>
              <a:t>Offer systematic testing to all </a:t>
            </a:r>
            <a:r>
              <a:rPr lang="en-US" sz="1050" b="1" dirty="0">
                <a:solidFill>
                  <a:srgbClr val="1D1D1F"/>
                </a:solidFill>
              </a:rPr>
              <a:t>first-degree relatives</a:t>
            </a:r>
            <a:r>
              <a:rPr lang="en-US" sz="1050" dirty="0">
                <a:solidFill>
                  <a:srgbClr val="1D1D1F"/>
                </a:solidFill>
              </a:rPr>
              <a:t> (parents, siblings, children).</a:t>
            </a:r>
            <a:endParaRPr lang="en-US" sz="1050" dirty="0"/>
          </a:p>
        </p:txBody>
      </p:sp>
      <p:sp>
        <p:nvSpPr>
          <p:cNvPr id="50" name="SK-23-text-49"/>
          <p:cNvSpPr/>
          <p:nvPr/>
        </p:nvSpPr>
        <p:spPr>
          <a:xfrm>
            <a:off x="6610350" y="2943225"/>
            <a:ext cx="4829175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3. Clinical Testing</a:t>
            </a:r>
            <a:r>
              <a:rPr lang="en-US" sz="1050" dirty="0">
                <a:solidFill>
                  <a:srgbClr val="1D1D1F"/>
                </a:solidFill>
              </a:rPr>
              <a:t>Measurement of LDL-C levels; use age-adjusted thresholds for children.</a:t>
            </a:r>
            <a:endParaRPr lang="en-US" sz="1050" dirty="0"/>
          </a:p>
        </p:txBody>
      </p:sp>
      <p:sp>
        <p:nvSpPr>
          <p:cNvPr id="51" name="SK-23-text-50"/>
          <p:cNvSpPr/>
          <p:nvPr/>
        </p:nvSpPr>
        <p:spPr>
          <a:xfrm>
            <a:off x="6610350" y="3590925"/>
            <a:ext cx="4829175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4. Genetic Testing</a:t>
            </a:r>
            <a:r>
              <a:rPr lang="en-US" sz="1050" dirty="0">
                <a:solidFill>
                  <a:srgbClr val="1D1D1F"/>
                </a:solidFill>
              </a:rPr>
              <a:t>DNA/genotyping if a pathogenic mutation is identified in the index case.</a:t>
            </a:r>
            <a:endParaRPr lang="en-US" sz="1050" dirty="0"/>
          </a:p>
        </p:txBody>
      </p:sp>
      <p:sp>
        <p:nvSpPr>
          <p:cNvPr id="52" name="SK-23-text-51"/>
          <p:cNvSpPr/>
          <p:nvPr/>
        </p:nvSpPr>
        <p:spPr>
          <a:xfrm>
            <a:off x="6924675" y="4719638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Genetic Context</a:t>
            </a:r>
            <a:endParaRPr lang="en-US" sz="1350" dirty="0"/>
          </a:p>
        </p:txBody>
      </p:sp>
      <p:sp>
        <p:nvSpPr>
          <p:cNvPr id="53" name="SK-23-text-52"/>
          <p:cNvSpPr/>
          <p:nvPr/>
        </p:nvSpPr>
        <p:spPr>
          <a:xfrm>
            <a:off x="6734175" y="5229225"/>
            <a:ext cx="5534025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5E5CE6"/>
                </a:solidFill>
              </a:rPr>
              <a:t>Inheritance</a:t>
            </a:r>
            <a:r>
              <a:rPr lang="en-US" sz="1125" dirty="0">
                <a:solidFill>
                  <a:srgbClr val="1D1D1F"/>
                </a:solidFill>
              </a:rPr>
              <a:t> </a:t>
            </a:r>
            <a:r>
              <a:rPr lang="en-US" sz="1125" b="1" dirty="0">
                <a:solidFill>
                  <a:srgbClr val="1D1D1F"/>
                </a:solidFill>
              </a:rPr>
              <a:t>Autosomal Dominant:</a:t>
            </a:r>
            <a:r>
              <a:rPr lang="en-US" sz="1125" dirty="0">
                <a:solidFill>
                  <a:srgbClr val="1D1D1F"/>
                </a:solidFill>
              </a:rPr>
              <a:t> 50% risk to offspring.</a:t>
            </a:r>
            <a:endParaRPr lang="en-US" sz="1125" dirty="0"/>
          </a:p>
        </p:txBody>
      </p:sp>
      <p:sp>
        <p:nvSpPr>
          <p:cNvPr id="54" name="SK-23-text-53"/>
          <p:cNvSpPr/>
          <p:nvPr/>
        </p:nvSpPr>
        <p:spPr>
          <a:xfrm>
            <a:off x="6657975" y="5548313"/>
            <a:ext cx="553402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Key Genes:</a:t>
            </a:r>
            <a:r>
              <a:rPr lang="en-US" sz="1125" dirty="0">
                <a:solidFill>
                  <a:srgbClr val="1D1D1F"/>
                </a:solidFill>
              </a:rPr>
              <a:t> Mutations in </a:t>
            </a:r>
            <a:r>
              <a:rPr lang="en-US" sz="1125" i="1" dirty="0">
                <a:solidFill>
                  <a:srgbClr val="1D1D1F"/>
                </a:solidFill>
              </a:rPr>
              <a:t>LDLR</a:t>
            </a:r>
            <a:r>
              <a:rPr lang="en-US" sz="1125" dirty="0">
                <a:solidFill>
                  <a:srgbClr val="1D1D1F"/>
                </a:solidFill>
              </a:rPr>
              <a:t> (most common), </a:t>
            </a:r>
            <a:r>
              <a:rPr lang="en-US" sz="1125" i="1" dirty="0">
                <a:solidFill>
                  <a:srgbClr val="1D1D1F"/>
                </a:solidFill>
              </a:rPr>
              <a:t>APOB</a:t>
            </a:r>
            <a:r>
              <a:rPr lang="en-US" sz="1125" dirty="0">
                <a:solidFill>
                  <a:srgbClr val="1D1D1F"/>
                </a:solidFill>
              </a:rPr>
              <a:t>, or </a:t>
            </a:r>
            <a:r>
              <a:rPr lang="en-US" sz="1125" i="1" dirty="0">
                <a:solidFill>
                  <a:srgbClr val="1D1D1F"/>
                </a:solidFill>
              </a:rPr>
              <a:t>PCSK9</a:t>
            </a:r>
            <a:r>
              <a:rPr lang="en-US" sz="1125" dirty="0">
                <a:solidFill>
                  <a:srgbClr val="1D1D1F"/>
                </a:solidFill>
              </a:rPr>
              <a:t>.</a:t>
            </a:r>
            <a:endParaRPr lang="en-US" sz="1125" dirty="0"/>
          </a:p>
        </p:txBody>
      </p:sp>
      <p:sp>
        <p:nvSpPr>
          <p:cNvPr id="55" name="SK-23-text-54"/>
          <p:cNvSpPr/>
          <p:nvPr/>
        </p:nvSpPr>
        <p:spPr>
          <a:xfrm>
            <a:off x="6734175" y="5857875"/>
            <a:ext cx="5534025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B4D8"/>
                </a:solidFill>
              </a:rPr>
              <a:t>Prevalence</a:t>
            </a:r>
            <a:r>
              <a:rPr lang="en-US" sz="1125" dirty="0">
                <a:solidFill>
                  <a:srgbClr val="1D1D1F"/>
                </a:solidFill>
              </a:rPr>
              <a:t> Updated estimate: </a:t>
            </a:r>
            <a:r>
              <a:rPr lang="en-US" sz="1125" b="1" dirty="0">
                <a:solidFill>
                  <a:srgbClr val="1D1D1F"/>
                </a:solidFill>
              </a:rPr>
              <a:t>1 in 250</a:t>
            </a:r>
            <a:r>
              <a:rPr lang="en-US" sz="1125" dirty="0">
                <a:solidFill>
                  <a:srgbClr val="1D1D1F"/>
                </a:solidFill>
              </a:rPr>
              <a:t> (NICE 2017).</a:t>
            </a:r>
            <a:endParaRPr lang="en-US" sz="11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90513"/>
            <a:ext cx="38100" cy="333375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5014913" cy="3276600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185863"/>
            <a:ext cx="214313" cy="171450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552575"/>
            <a:ext cx="2207419" cy="771525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9894" y="1552575"/>
            <a:ext cx="2207419" cy="771525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524125"/>
            <a:ext cx="95250" cy="95250"/>
          </a:xfrm>
          <a:prstGeom prst="rect">
            <a:avLst/>
          </a:prstGeom>
        </p:spPr>
      </p:pic>
      <p:pic>
        <p:nvPicPr>
          <p:cNvPr id="10" name="SK-24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019425"/>
            <a:ext cx="95250" cy="95250"/>
          </a:xfrm>
          <a:prstGeom prst="rect">
            <a:avLst/>
          </a:prstGeom>
        </p:spPr>
      </p:pic>
      <p:pic>
        <p:nvPicPr>
          <p:cNvPr id="11" name="SK-2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3514725"/>
            <a:ext cx="95250" cy="84534"/>
          </a:xfrm>
          <a:prstGeom prst="rect">
            <a:avLst/>
          </a:prstGeom>
        </p:spPr>
      </p:pic>
      <p:pic>
        <p:nvPicPr>
          <p:cNvPr id="12" name="SK-2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4381500"/>
            <a:ext cx="5014913" cy="2247900"/>
          </a:xfrm>
          <a:prstGeom prst="rect">
            <a:avLst/>
          </a:prstGeom>
        </p:spPr>
      </p:pic>
      <p:pic>
        <p:nvPicPr>
          <p:cNvPr id="13" name="SK-2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652963"/>
            <a:ext cx="214313" cy="171450"/>
          </a:xfrm>
          <a:prstGeom prst="rect">
            <a:avLst/>
          </a:prstGeom>
        </p:spPr>
      </p:pic>
      <p:pic>
        <p:nvPicPr>
          <p:cNvPr id="14" name="SK-2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362575"/>
            <a:ext cx="95250" cy="76200"/>
          </a:xfrm>
          <a:prstGeom prst="rect">
            <a:avLst/>
          </a:prstGeom>
        </p:spPr>
      </p:pic>
      <p:pic>
        <p:nvPicPr>
          <p:cNvPr id="15" name="SK-24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657850"/>
            <a:ext cx="95250" cy="76200"/>
          </a:xfrm>
          <a:prstGeom prst="rect">
            <a:avLst/>
          </a:prstGeom>
        </p:spPr>
      </p:pic>
      <p:pic>
        <p:nvPicPr>
          <p:cNvPr id="16" name="SK-24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953125"/>
            <a:ext cx="95250" cy="76200"/>
          </a:xfrm>
          <a:prstGeom prst="rect">
            <a:avLst/>
          </a:prstGeom>
        </p:spPr>
      </p:pic>
      <p:pic>
        <p:nvPicPr>
          <p:cNvPr id="17" name="SK-24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81663" y="914400"/>
            <a:ext cx="6129338" cy="3262313"/>
          </a:xfrm>
          <a:prstGeom prst="rect">
            <a:avLst/>
          </a:prstGeom>
        </p:spPr>
      </p:pic>
      <p:pic>
        <p:nvPicPr>
          <p:cNvPr id="18" name="SK-24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10263" y="1185863"/>
            <a:ext cx="214313" cy="171450"/>
          </a:xfrm>
          <a:prstGeom prst="rect">
            <a:avLst/>
          </a:prstGeom>
        </p:spPr>
      </p:pic>
      <p:pic>
        <p:nvPicPr>
          <p:cNvPr id="19" name="SK-24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10263" y="1600200"/>
            <a:ext cx="95250" cy="76200"/>
          </a:xfrm>
          <a:prstGeom prst="rect">
            <a:avLst/>
          </a:prstGeom>
        </p:spPr>
      </p:pic>
      <p:pic>
        <p:nvPicPr>
          <p:cNvPr id="20" name="SK-24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10263" y="1895475"/>
            <a:ext cx="95250" cy="76200"/>
          </a:xfrm>
          <a:prstGeom prst="rect">
            <a:avLst/>
          </a:prstGeom>
        </p:spPr>
      </p:pic>
      <p:pic>
        <p:nvPicPr>
          <p:cNvPr id="21" name="SK-24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10263" y="2190750"/>
            <a:ext cx="95250" cy="76200"/>
          </a:xfrm>
          <a:prstGeom prst="rect">
            <a:avLst/>
          </a:prstGeom>
        </p:spPr>
      </p:pic>
      <p:pic>
        <p:nvPicPr>
          <p:cNvPr id="22" name="SK-24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10263" y="2486025"/>
            <a:ext cx="95250" cy="76200"/>
          </a:xfrm>
          <a:prstGeom prst="rect">
            <a:avLst/>
          </a:prstGeom>
        </p:spPr>
      </p:pic>
      <p:pic>
        <p:nvPicPr>
          <p:cNvPr id="23" name="SK-24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81663" y="4329113"/>
            <a:ext cx="6129338" cy="1719263"/>
          </a:xfrm>
          <a:prstGeom prst="rect">
            <a:avLst/>
          </a:prstGeom>
        </p:spPr>
      </p:pic>
      <p:pic>
        <p:nvPicPr>
          <p:cNvPr id="24" name="SK-24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72163" y="4519613"/>
            <a:ext cx="190500" cy="152400"/>
          </a:xfrm>
          <a:prstGeom prst="rect">
            <a:avLst/>
          </a:prstGeom>
        </p:spPr>
      </p:pic>
      <p:pic>
        <p:nvPicPr>
          <p:cNvPr id="25" name="SK-24-img-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72163" y="5300663"/>
            <a:ext cx="1852612" cy="352425"/>
          </a:xfrm>
          <a:prstGeom prst="rect">
            <a:avLst/>
          </a:prstGeom>
        </p:spPr>
      </p:pic>
      <p:pic>
        <p:nvPicPr>
          <p:cNvPr id="26" name="SK-24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20025" y="5300663"/>
            <a:ext cx="1852612" cy="352425"/>
          </a:xfrm>
          <a:prstGeom prst="rect">
            <a:avLst/>
          </a:prstGeom>
        </p:spPr>
      </p:pic>
      <p:pic>
        <p:nvPicPr>
          <p:cNvPr id="27" name="SK-24-img-2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67888" y="5300663"/>
            <a:ext cx="1852612" cy="352425"/>
          </a:xfrm>
          <a:prstGeom prst="rect">
            <a:avLst/>
          </a:prstGeom>
        </p:spPr>
      </p:pic>
      <p:pic>
        <p:nvPicPr>
          <p:cNvPr id="28" name="SK-24-img-27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76913" y="6277868"/>
            <a:ext cx="285750" cy="274290"/>
          </a:xfrm>
          <a:prstGeom prst="rect">
            <a:avLst/>
          </a:prstGeom>
        </p:spPr>
      </p:pic>
      <p:sp>
        <p:nvSpPr>
          <p:cNvPr id="29" name="SK-24-text-28"/>
          <p:cNvSpPr/>
          <p:nvPr/>
        </p:nvSpPr>
        <p:spPr>
          <a:xfrm>
            <a:off x="561975" y="190500"/>
            <a:ext cx="4764137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30" name="SK-24-text-29"/>
          <p:cNvSpPr/>
          <p:nvPr/>
        </p:nvSpPr>
        <p:spPr>
          <a:xfrm>
            <a:off x="561975" y="381000"/>
            <a:ext cx="109728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Hereditary Haemochromatosis Presentation</a:t>
            </a:r>
            <a:endParaRPr lang="en-US" sz="1800" dirty="0"/>
          </a:p>
        </p:txBody>
      </p:sp>
      <p:sp>
        <p:nvSpPr>
          <p:cNvPr id="31" name="SK-24-text-30"/>
          <p:cNvSpPr/>
          <p:nvPr/>
        </p:nvSpPr>
        <p:spPr>
          <a:xfrm>
            <a:off x="938213" y="1143000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Genetics &amp; Epidemiology</a:t>
            </a:r>
            <a:endParaRPr lang="en-US" sz="1350" dirty="0"/>
          </a:p>
        </p:txBody>
      </p:sp>
      <p:sp>
        <p:nvSpPr>
          <p:cNvPr id="32" name="SK-24-text-31"/>
          <p:cNvSpPr/>
          <p:nvPr/>
        </p:nvSpPr>
        <p:spPr>
          <a:xfrm>
            <a:off x="723900" y="1666875"/>
            <a:ext cx="29337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5E5CE6"/>
                </a:solidFill>
              </a:rPr>
              <a:t>1 in 10</a:t>
            </a:r>
            <a:endParaRPr lang="en-US" sz="1650" dirty="0"/>
          </a:p>
        </p:txBody>
      </p:sp>
      <p:sp>
        <p:nvSpPr>
          <p:cNvPr id="33" name="SK-24-text-32"/>
          <p:cNvSpPr/>
          <p:nvPr/>
        </p:nvSpPr>
        <p:spPr>
          <a:xfrm>
            <a:off x="723900" y="2019300"/>
            <a:ext cx="178308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8484A"/>
                </a:solidFill>
              </a:rPr>
              <a:t>Carrier Rate</a:t>
            </a:r>
            <a:endParaRPr lang="en-US" sz="975" dirty="0"/>
          </a:p>
        </p:txBody>
      </p:sp>
      <p:sp>
        <p:nvSpPr>
          <p:cNvPr id="34" name="SK-24-text-33"/>
          <p:cNvSpPr/>
          <p:nvPr/>
        </p:nvSpPr>
        <p:spPr>
          <a:xfrm>
            <a:off x="3074194" y="1666875"/>
            <a:ext cx="343662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5E5CE6"/>
                </a:solidFill>
              </a:rPr>
              <a:t>1:200-400</a:t>
            </a:r>
            <a:endParaRPr lang="en-US" sz="1650" dirty="0"/>
          </a:p>
        </p:txBody>
      </p:sp>
      <p:sp>
        <p:nvSpPr>
          <p:cNvPr id="35" name="SK-24-text-34"/>
          <p:cNvSpPr/>
          <p:nvPr/>
        </p:nvSpPr>
        <p:spPr>
          <a:xfrm>
            <a:off x="3074194" y="2019300"/>
            <a:ext cx="14859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8484A"/>
                </a:solidFill>
              </a:rPr>
              <a:t>Prevalence</a:t>
            </a:r>
            <a:endParaRPr lang="en-US" sz="975" dirty="0"/>
          </a:p>
        </p:txBody>
      </p:sp>
      <p:sp>
        <p:nvSpPr>
          <p:cNvPr id="36" name="SK-24-text-35"/>
          <p:cNvSpPr/>
          <p:nvPr/>
        </p:nvSpPr>
        <p:spPr>
          <a:xfrm>
            <a:off x="819150" y="2476500"/>
            <a:ext cx="434816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Autosomal Recessive:</a:t>
            </a:r>
            <a:r>
              <a:rPr lang="en-US" sz="1125" dirty="0">
                <a:solidFill>
                  <a:srgbClr val="1D1D1F"/>
                </a:solidFill>
              </a:rPr>
              <a:t> Most common serious genetic disorder in Northern Europeans.</a:t>
            </a:r>
            <a:endParaRPr lang="en-US" sz="1125" dirty="0"/>
          </a:p>
        </p:txBody>
      </p:sp>
      <p:sp>
        <p:nvSpPr>
          <p:cNvPr id="37" name="SK-24-text-36"/>
          <p:cNvSpPr/>
          <p:nvPr/>
        </p:nvSpPr>
        <p:spPr>
          <a:xfrm>
            <a:off x="819150" y="2971800"/>
            <a:ext cx="434816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Gender Bias:</a:t>
            </a:r>
            <a:r>
              <a:rPr lang="en-US" sz="1125" dirty="0">
                <a:solidFill>
                  <a:srgbClr val="1D1D1F"/>
                </a:solidFill>
              </a:rPr>
              <a:t> Predominantly affects men; women protected by menstruation until menopause.</a:t>
            </a:r>
            <a:endParaRPr lang="en-US" sz="1125" dirty="0"/>
          </a:p>
        </p:txBody>
      </p:sp>
      <p:sp>
        <p:nvSpPr>
          <p:cNvPr id="38" name="SK-24-text-37"/>
          <p:cNvSpPr/>
          <p:nvPr/>
        </p:nvSpPr>
        <p:spPr>
          <a:xfrm>
            <a:off x="819150" y="3467100"/>
            <a:ext cx="434816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Iron Overload:</a:t>
            </a:r>
            <a:r>
              <a:rPr lang="en-US" sz="1125" dirty="0">
                <a:solidFill>
                  <a:srgbClr val="1D1D1F"/>
                </a:solidFill>
              </a:rPr>
              <a:t> Progressive accumulation leading to multi-organ damage.</a:t>
            </a:r>
            <a:endParaRPr lang="en-US" sz="1125" dirty="0"/>
          </a:p>
        </p:txBody>
      </p:sp>
      <p:sp>
        <p:nvSpPr>
          <p:cNvPr id="39" name="SK-24-text-38"/>
          <p:cNvSpPr/>
          <p:nvPr/>
        </p:nvSpPr>
        <p:spPr>
          <a:xfrm>
            <a:off x="938213" y="4610100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369A1"/>
                </a:solidFill>
              </a:rPr>
              <a:t>Early Clinical Features</a:t>
            </a:r>
            <a:endParaRPr lang="en-US" sz="1350" dirty="0"/>
          </a:p>
        </p:txBody>
      </p:sp>
      <p:sp>
        <p:nvSpPr>
          <p:cNvPr id="40" name="SK-24-text-39"/>
          <p:cNvSpPr/>
          <p:nvPr/>
        </p:nvSpPr>
        <p:spPr>
          <a:xfrm>
            <a:off x="609600" y="5019675"/>
            <a:ext cx="8801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0C4A6E"/>
                </a:solidFill>
              </a:rPr>
              <a:t>Highly non-specific – requires high index of suspicion:</a:t>
            </a:r>
            <a:endParaRPr lang="en-US" sz="1050" dirty="0"/>
          </a:p>
        </p:txBody>
      </p:sp>
      <p:sp>
        <p:nvSpPr>
          <p:cNvPr id="41" name="SK-24-text-40"/>
          <p:cNvSpPr/>
          <p:nvPr/>
        </p:nvSpPr>
        <p:spPr>
          <a:xfrm>
            <a:off x="819150" y="5314950"/>
            <a:ext cx="4457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Unexplained Fatigue / TATT</a:t>
            </a:r>
            <a:endParaRPr lang="en-US" sz="1125" dirty="0"/>
          </a:p>
        </p:txBody>
      </p:sp>
      <p:sp>
        <p:nvSpPr>
          <p:cNvPr id="42" name="SK-24-text-41"/>
          <p:cNvSpPr/>
          <p:nvPr/>
        </p:nvSpPr>
        <p:spPr>
          <a:xfrm>
            <a:off x="819150" y="5610225"/>
            <a:ext cx="6743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Joint Pain (esp. 2nd &amp; 3rd MCP joints)</a:t>
            </a:r>
            <a:endParaRPr lang="en-US" sz="1125" dirty="0"/>
          </a:p>
        </p:txBody>
      </p:sp>
      <p:sp>
        <p:nvSpPr>
          <p:cNvPr id="43" name="SK-24-text-42"/>
          <p:cNvSpPr/>
          <p:nvPr/>
        </p:nvSpPr>
        <p:spPr>
          <a:xfrm>
            <a:off x="819150" y="5905500"/>
            <a:ext cx="39433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Unexplained Weight Loss</a:t>
            </a:r>
            <a:endParaRPr lang="en-US" sz="1125" dirty="0"/>
          </a:p>
        </p:txBody>
      </p:sp>
      <p:sp>
        <p:nvSpPr>
          <p:cNvPr id="44" name="SK-24-text-43"/>
          <p:cNvSpPr/>
          <p:nvPr/>
        </p:nvSpPr>
        <p:spPr>
          <a:xfrm>
            <a:off x="6238875" y="1143000"/>
            <a:ext cx="567213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Late Complications</a:t>
            </a:r>
            <a:endParaRPr lang="en-US" sz="1350" dirty="0"/>
          </a:p>
        </p:txBody>
      </p:sp>
      <p:sp>
        <p:nvSpPr>
          <p:cNvPr id="45" name="SK-24-text-44"/>
          <p:cNvSpPr/>
          <p:nvPr/>
        </p:nvSpPr>
        <p:spPr>
          <a:xfrm>
            <a:off x="6119813" y="1552575"/>
            <a:ext cx="60721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Liver:</a:t>
            </a:r>
            <a:r>
              <a:rPr lang="en-US" sz="1125" dirty="0">
                <a:solidFill>
                  <a:srgbClr val="1D1D1F"/>
                </a:solidFill>
              </a:rPr>
              <a:t> Cirrhosis and Hepatocellular Carcinoma (HCC).</a:t>
            </a:r>
            <a:endParaRPr lang="en-US" sz="1125" dirty="0"/>
          </a:p>
        </p:txBody>
      </p:sp>
      <p:sp>
        <p:nvSpPr>
          <p:cNvPr id="46" name="SK-24-text-45"/>
          <p:cNvSpPr/>
          <p:nvPr/>
        </p:nvSpPr>
        <p:spPr>
          <a:xfrm>
            <a:off x="6119813" y="1847850"/>
            <a:ext cx="60721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Endocrine:</a:t>
            </a:r>
            <a:r>
              <a:rPr lang="en-US" sz="1125" dirty="0">
                <a:solidFill>
                  <a:srgbClr val="1D1D1F"/>
                </a:solidFill>
              </a:rPr>
              <a:t> Diabetes Mellitus and Hypogonadotrophic Hypogonadism.</a:t>
            </a:r>
            <a:endParaRPr lang="en-US" sz="1125" dirty="0"/>
          </a:p>
        </p:txBody>
      </p:sp>
      <p:sp>
        <p:nvSpPr>
          <p:cNvPr id="47" name="SK-24-text-46"/>
          <p:cNvSpPr/>
          <p:nvPr/>
        </p:nvSpPr>
        <p:spPr>
          <a:xfrm>
            <a:off x="6119813" y="2143125"/>
            <a:ext cx="60721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Cardiac:</a:t>
            </a:r>
            <a:r>
              <a:rPr lang="en-US" sz="1125" dirty="0">
                <a:solidFill>
                  <a:srgbClr val="1D1D1F"/>
                </a:solidFill>
              </a:rPr>
              <a:t> Cardiomyopathy and Heart Failure.</a:t>
            </a:r>
            <a:endParaRPr lang="en-US" sz="1125" dirty="0"/>
          </a:p>
        </p:txBody>
      </p:sp>
      <p:sp>
        <p:nvSpPr>
          <p:cNvPr id="48" name="SK-24-text-47"/>
          <p:cNvSpPr/>
          <p:nvPr/>
        </p:nvSpPr>
        <p:spPr>
          <a:xfrm>
            <a:off x="6119813" y="2438400"/>
            <a:ext cx="60721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Musculoskeletal:</a:t>
            </a:r>
            <a:r>
              <a:rPr lang="en-US" sz="1125" dirty="0">
                <a:solidFill>
                  <a:srgbClr val="1D1D1F"/>
                </a:solidFill>
              </a:rPr>
              <a:t> Progressive Arthritis.</a:t>
            </a:r>
            <a:endParaRPr lang="en-US" sz="1125" dirty="0"/>
          </a:p>
        </p:txBody>
      </p:sp>
      <p:sp>
        <p:nvSpPr>
          <p:cNvPr id="49" name="SK-24-text-48"/>
          <p:cNvSpPr/>
          <p:nvPr/>
        </p:nvSpPr>
        <p:spPr>
          <a:xfrm>
            <a:off x="6138863" y="4481513"/>
            <a:ext cx="605313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708D"/>
                </a:solidFill>
              </a:rPr>
              <a:t>The "Classic Triad" (Late Presentation)</a:t>
            </a:r>
            <a:endParaRPr lang="en-US" sz="1200" dirty="0"/>
          </a:p>
        </p:txBody>
      </p:sp>
      <p:sp>
        <p:nvSpPr>
          <p:cNvPr id="50" name="SK-24-text-49"/>
          <p:cNvSpPr/>
          <p:nvPr/>
        </p:nvSpPr>
        <p:spPr>
          <a:xfrm>
            <a:off x="5872163" y="4786313"/>
            <a:ext cx="574833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D1D1F"/>
                </a:solidFill>
              </a:rPr>
              <a:t>Historical clinical signs of advanced iron overload. Aim to diagnose </a:t>
            </a:r>
            <a:r>
              <a:rPr lang="en-US" sz="1050" b="1" dirty="0">
                <a:solidFill>
                  <a:srgbClr val="1D1D1F"/>
                </a:solidFill>
              </a:rPr>
              <a:t>well before</a:t>
            </a:r>
            <a:r>
              <a:rPr lang="en-US" sz="1050" dirty="0">
                <a:solidFill>
                  <a:srgbClr val="1D1D1F"/>
                </a:solidFill>
              </a:rPr>
              <a:t> this stage for normal life expectancy.</a:t>
            </a:r>
            <a:endParaRPr lang="en-US" sz="1050" dirty="0"/>
          </a:p>
        </p:txBody>
      </p:sp>
      <p:sp>
        <p:nvSpPr>
          <p:cNvPr id="51" name="SK-24-text-50"/>
          <p:cNvSpPr/>
          <p:nvPr/>
        </p:nvSpPr>
        <p:spPr>
          <a:xfrm>
            <a:off x="5872163" y="5300663"/>
            <a:ext cx="1662113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Cirrhosis</a:t>
            </a:r>
            <a:endParaRPr lang="en-US" sz="1050" dirty="0"/>
          </a:p>
        </p:txBody>
      </p:sp>
      <p:sp>
        <p:nvSpPr>
          <p:cNvPr id="52" name="SK-24-text-51"/>
          <p:cNvSpPr/>
          <p:nvPr/>
        </p:nvSpPr>
        <p:spPr>
          <a:xfrm>
            <a:off x="7820025" y="5300663"/>
            <a:ext cx="1662113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Diabetes</a:t>
            </a:r>
            <a:endParaRPr lang="en-US" sz="1050" dirty="0"/>
          </a:p>
        </p:txBody>
      </p:sp>
      <p:sp>
        <p:nvSpPr>
          <p:cNvPr id="53" name="SK-24-text-52"/>
          <p:cNvSpPr/>
          <p:nvPr/>
        </p:nvSpPr>
        <p:spPr>
          <a:xfrm>
            <a:off x="9767888" y="5300663"/>
            <a:ext cx="1662113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Skin Bronzing</a:t>
            </a:r>
            <a:endParaRPr lang="en-US" sz="1050" dirty="0"/>
          </a:p>
        </p:txBody>
      </p:sp>
      <p:sp>
        <p:nvSpPr>
          <p:cNvPr id="54" name="SK-24-text-53"/>
          <p:cNvSpPr/>
          <p:nvPr/>
        </p:nvSpPr>
        <p:spPr>
          <a:xfrm>
            <a:off x="5872163" y="5710238"/>
            <a:ext cx="5748338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86868B"/>
                </a:solidFill>
              </a:rPr>
              <a:t>Often referred to as "Bronze Diabetes"</a:t>
            </a:r>
            <a:endParaRPr lang="en-US" sz="975" dirty="0"/>
          </a:p>
        </p:txBody>
      </p:sp>
      <p:sp>
        <p:nvSpPr>
          <p:cNvPr id="55" name="SK-24-text-54"/>
          <p:cNvSpPr/>
          <p:nvPr/>
        </p:nvSpPr>
        <p:spPr>
          <a:xfrm>
            <a:off x="6205538" y="6200775"/>
            <a:ext cx="551021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5E5CE6"/>
                </a:solidFill>
              </a:rPr>
              <a:t>Early diagnosis is key: Venesection before cirrhosis/diabetes results in normal life expectancy.</a:t>
            </a:r>
            <a:endParaRPr lang="en-US" sz="11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09650"/>
            <a:ext cx="5572125" cy="3067050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238250"/>
            <a:ext cx="5114925" cy="352425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271588"/>
            <a:ext cx="238125" cy="190500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800225"/>
            <a:ext cx="57150" cy="57150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314575"/>
            <a:ext cx="57150" cy="57150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133725"/>
            <a:ext cx="2486025" cy="714375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8500" y="3133725"/>
            <a:ext cx="2486025" cy="714375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267200"/>
            <a:ext cx="5572125" cy="2209800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495800"/>
            <a:ext cx="5114925" cy="352425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529138"/>
            <a:ext cx="238125" cy="190500"/>
          </a:xfrm>
          <a:prstGeom prst="rect">
            <a:avLst/>
          </a:prstGeom>
        </p:spPr>
      </p:pic>
      <p:pic>
        <p:nvPicPr>
          <p:cNvPr id="15" name="SK-25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5057775"/>
            <a:ext cx="57150" cy="57150"/>
          </a:xfrm>
          <a:prstGeom prst="rect">
            <a:avLst/>
          </a:prstGeom>
        </p:spPr>
      </p:pic>
      <p:pic>
        <p:nvPicPr>
          <p:cNvPr id="16" name="SK-25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5572125"/>
            <a:ext cx="57150" cy="57150"/>
          </a:xfrm>
          <a:prstGeom prst="rect">
            <a:avLst/>
          </a:prstGeom>
        </p:spPr>
      </p:pic>
      <p:pic>
        <p:nvPicPr>
          <p:cNvPr id="17" name="SK-25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009650"/>
            <a:ext cx="5572125" cy="3183731"/>
          </a:xfrm>
          <a:prstGeom prst="rect">
            <a:avLst/>
          </a:prstGeom>
        </p:spPr>
      </p:pic>
      <p:pic>
        <p:nvPicPr>
          <p:cNvPr id="18" name="SK-25-img-1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7475" y="1238250"/>
            <a:ext cx="5114925" cy="352425"/>
          </a:xfrm>
          <a:prstGeom prst="rect">
            <a:avLst/>
          </a:prstGeom>
        </p:spPr>
      </p:pic>
      <p:pic>
        <p:nvPicPr>
          <p:cNvPr id="19" name="SK-25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1271588"/>
            <a:ext cx="238125" cy="190500"/>
          </a:xfrm>
          <a:prstGeom prst="rect">
            <a:avLst/>
          </a:prstGeom>
        </p:spPr>
      </p:pic>
      <p:pic>
        <p:nvPicPr>
          <p:cNvPr id="20" name="SK-25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1800225"/>
            <a:ext cx="57150" cy="57150"/>
          </a:xfrm>
          <a:prstGeom prst="rect">
            <a:avLst/>
          </a:prstGeom>
        </p:spPr>
      </p:pic>
      <p:pic>
        <p:nvPicPr>
          <p:cNvPr id="21" name="SK-25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2314575"/>
            <a:ext cx="57150" cy="57150"/>
          </a:xfrm>
          <a:prstGeom prst="rect">
            <a:avLst/>
          </a:prstGeom>
        </p:spPr>
      </p:pic>
      <p:pic>
        <p:nvPicPr>
          <p:cNvPr id="22" name="SK-25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3250406"/>
            <a:ext cx="5114925" cy="714375"/>
          </a:xfrm>
          <a:prstGeom prst="rect">
            <a:avLst/>
          </a:prstGeom>
        </p:spPr>
      </p:pic>
      <p:pic>
        <p:nvPicPr>
          <p:cNvPr id="23" name="SK-25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10350" y="3464719"/>
            <a:ext cx="285750" cy="285750"/>
          </a:xfrm>
          <a:prstGeom prst="rect">
            <a:avLst/>
          </a:prstGeom>
        </p:spPr>
      </p:pic>
      <p:pic>
        <p:nvPicPr>
          <p:cNvPr id="24" name="SK-25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38875" y="4383881"/>
            <a:ext cx="5572125" cy="2093119"/>
          </a:xfrm>
          <a:prstGeom prst="rect">
            <a:avLst/>
          </a:prstGeom>
        </p:spPr>
      </p:pic>
      <p:pic>
        <p:nvPicPr>
          <p:cNvPr id="25" name="SK-25-img-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4612481"/>
            <a:ext cx="5114925" cy="352425"/>
          </a:xfrm>
          <a:prstGeom prst="rect">
            <a:avLst/>
          </a:prstGeom>
        </p:spPr>
      </p:pic>
      <p:pic>
        <p:nvPicPr>
          <p:cNvPr id="26" name="SK-25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4645819"/>
            <a:ext cx="238125" cy="190500"/>
          </a:xfrm>
          <a:prstGeom prst="rect">
            <a:avLst/>
          </a:prstGeom>
        </p:spPr>
      </p:pic>
      <p:pic>
        <p:nvPicPr>
          <p:cNvPr id="27" name="SK-25-img-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7475" y="5174456"/>
            <a:ext cx="57150" cy="57150"/>
          </a:xfrm>
          <a:prstGeom prst="rect">
            <a:avLst/>
          </a:prstGeom>
        </p:spPr>
      </p:pic>
      <p:sp>
        <p:nvSpPr>
          <p:cNvPr id="28" name="SK-25-text-27"/>
          <p:cNvSpPr/>
          <p:nvPr/>
        </p:nvSpPr>
        <p:spPr>
          <a:xfrm>
            <a:off x="561975" y="238125"/>
            <a:ext cx="4852839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9" name="SK-25-text-28"/>
          <p:cNvSpPr/>
          <p:nvPr/>
        </p:nvSpPr>
        <p:spPr>
          <a:xfrm>
            <a:off x="561975" y="428625"/>
            <a:ext cx="109728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Haemochromatosis: Diagnosis and Genetics</a:t>
            </a:r>
            <a:endParaRPr lang="en-US" sz="1800" dirty="0"/>
          </a:p>
        </p:txBody>
      </p:sp>
      <p:sp>
        <p:nvSpPr>
          <p:cNvPr id="30" name="SK-25-text-29"/>
          <p:cNvSpPr/>
          <p:nvPr/>
        </p:nvSpPr>
        <p:spPr>
          <a:xfrm>
            <a:off x="962025" y="1238250"/>
            <a:ext cx="3703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Diagnostic Pathway</a:t>
            </a:r>
            <a:endParaRPr lang="en-US" sz="1350" dirty="0"/>
          </a:p>
        </p:txBody>
      </p:sp>
      <p:sp>
        <p:nvSpPr>
          <p:cNvPr id="31" name="SK-25-text-30"/>
          <p:cNvSpPr/>
          <p:nvPr/>
        </p:nvSpPr>
        <p:spPr>
          <a:xfrm>
            <a:off x="781050" y="1733550"/>
            <a:ext cx="49434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B4D8"/>
                </a:solidFill>
              </a:rPr>
              <a:t>Initial Screen:</a:t>
            </a:r>
            <a:r>
              <a:rPr lang="en-US" sz="1125" dirty="0">
                <a:solidFill>
                  <a:srgbClr val="1D1D1F"/>
                </a:solidFill>
              </a:rPr>
              <a:t> Ferritin is non-specific (elevated in alcohol, metabolic syndrome, inflammation).</a:t>
            </a:r>
            <a:endParaRPr lang="en-US" sz="1125" dirty="0"/>
          </a:p>
        </p:txBody>
      </p:sp>
      <p:sp>
        <p:nvSpPr>
          <p:cNvPr id="32" name="SK-25-text-31"/>
          <p:cNvSpPr/>
          <p:nvPr/>
        </p:nvSpPr>
        <p:spPr>
          <a:xfrm>
            <a:off x="781050" y="2247900"/>
            <a:ext cx="49434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B4D8"/>
                </a:solidFill>
              </a:rPr>
              <a:t>Confirmation:</a:t>
            </a:r>
            <a:r>
              <a:rPr lang="en-US" sz="1125" dirty="0">
                <a:solidFill>
                  <a:srgbClr val="1D1D1F"/>
                </a:solidFill>
              </a:rPr>
              <a:t> </a:t>
            </a:r>
            <a:r>
              <a:rPr lang="en-US" sz="1125" b="1" dirty="0">
                <a:solidFill>
                  <a:srgbClr val="1D1D1F"/>
                </a:solidFill>
              </a:rPr>
              <a:t>Fasting Transferrin Saturation</a:t>
            </a:r>
            <a:r>
              <a:rPr lang="en-US" sz="1125" dirty="0">
                <a:solidFill>
                  <a:srgbClr val="1D1D1F"/>
                </a:solidFill>
              </a:rPr>
              <a:t> is the earliest and most sensitive marker.</a:t>
            </a:r>
            <a:endParaRPr lang="en-US" sz="1125" dirty="0"/>
          </a:p>
        </p:txBody>
      </p:sp>
      <p:sp>
        <p:nvSpPr>
          <p:cNvPr id="33" name="SK-25-text-32"/>
          <p:cNvSpPr/>
          <p:nvPr/>
        </p:nvSpPr>
        <p:spPr>
          <a:xfrm>
            <a:off x="609600" y="2838450"/>
            <a:ext cx="54406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TRANSFERRIN SATURATION THRESHOLDS:</a:t>
            </a:r>
            <a:endParaRPr lang="en-US" sz="1050" dirty="0"/>
          </a:p>
        </p:txBody>
      </p:sp>
      <p:sp>
        <p:nvSpPr>
          <p:cNvPr id="34" name="SK-25-text-33"/>
          <p:cNvSpPr/>
          <p:nvPr/>
        </p:nvSpPr>
        <p:spPr>
          <a:xfrm>
            <a:off x="723900" y="3248025"/>
            <a:ext cx="22574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708D"/>
                </a:solidFill>
              </a:rPr>
              <a:t>&gt;45%</a:t>
            </a:r>
            <a:endParaRPr lang="en-US" sz="1350" dirty="0"/>
          </a:p>
        </p:txBody>
      </p:sp>
      <p:sp>
        <p:nvSpPr>
          <p:cNvPr id="35" name="SK-25-text-34"/>
          <p:cNvSpPr/>
          <p:nvPr/>
        </p:nvSpPr>
        <p:spPr>
          <a:xfrm>
            <a:off x="1085106" y="3552825"/>
            <a:ext cx="1534864" cy="133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dirty="0">
                <a:solidFill>
                  <a:srgbClr val="1D1D1F"/>
                </a:solidFill>
              </a:rPr>
              <a:t>EITHER SEX (INVESTIGATE)</a:t>
            </a:r>
            <a:endParaRPr lang="en-US" sz="900" dirty="0"/>
          </a:p>
        </p:txBody>
      </p:sp>
      <p:sp>
        <p:nvSpPr>
          <p:cNvPr id="36" name="SK-25-text-35"/>
          <p:cNvSpPr/>
          <p:nvPr/>
        </p:nvSpPr>
        <p:spPr>
          <a:xfrm>
            <a:off x="3352800" y="3248025"/>
            <a:ext cx="22574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708D"/>
                </a:solidFill>
              </a:rPr>
              <a:t>&gt;50% / 55%</a:t>
            </a:r>
            <a:endParaRPr lang="en-US" sz="1350" dirty="0"/>
          </a:p>
        </p:txBody>
      </p:sp>
      <p:sp>
        <p:nvSpPr>
          <p:cNvPr id="37" name="SK-25-text-36"/>
          <p:cNvSpPr/>
          <p:nvPr/>
        </p:nvSpPr>
        <p:spPr>
          <a:xfrm>
            <a:off x="3570089" y="3552825"/>
            <a:ext cx="1822847" cy="133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dirty="0">
                <a:solidFill>
                  <a:srgbClr val="1D1D1F"/>
                </a:solidFill>
              </a:rPr>
              <a:t>FEMALES / MALES (SUSPECTED)</a:t>
            </a:r>
            <a:endParaRPr lang="en-US" sz="900" dirty="0"/>
          </a:p>
        </p:txBody>
      </p:sp>
      <p:sp>
        <p:nvSpPr>
          <p:cNvPr id="38" name="SK-25-text-37"/>
          <p:cNvSpPr/>
          <p:nvPr/>
        </p:nvSpPr>
        <p:spPr>
          <a:xfrm>
            <a:off x="962025" y="4495800"/>
            <a:ext cx="28803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HFE Genotyping</a:t>
            </a:r>
            <a:endParaRPr lang="en-US" sz="1350" dirty="0"/>
          </a:p>
        </p:txBody>
      </p:sp>
      <p:sp>
        <p:nvSpPr>
          <p:cNvPr id="39" name="SK-25-text-38"/>
          <p:cNvSpPr/>
          <p:nvPr/>
        </p:nvSpPr>
        <p:spPr>
          <a:xfrm>
            <a:off x="781050" y="4991100"/>
            <a:ext cx="49434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5E5CE6"/>
                </a:solidFill>
              </a:rPr>
              <a:t>Common Mutations:</a:t>
            </a:r>
            <a:r>
              <a:rPr lang="en-US" sz="1125" dirty="0">
                <a:solidFill>
                  <a:srgbClr val="1D1D1F"/>
                </a:solidFill>
              </a:rPr>
              <a:t> C282Y homozygosity (&gt;95% cases) or compound heterozygosity (C282Y/H63D).</a:t>
            </a:r>
            <a:endParaRPr lang="en-US" sz="1125" dirty="0"/>
          </a:p>
        </p:txBody>
      </p:sp>
      <p:sp>
        <p:nvSpPr>
          <p:cNvPr id="40" name="SK-25-text-39"/>
          <p:cNvSpPr/>
          <p:nvPr/>
        </p:nvSpPr>
        <p:spPr>
          <a:xfrm>
            <a:off x="781050" y="5505450"/>
            <a:ext cx="49434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5E5CE6"/>
                </a:solidFill>
              </a:rPr>
              <a:t>Cascade Screening:</a:t>
            </a:r>
            <a:r>
              <a:rPr lang="en-US" sz="1125" dirty="0">
                <a:solidFill>
                  <a:srgbClr val="1D1D1F"/>
                </a:solidFill>
              </a:rPr>
              <a:t> Offer genotyping to all 1st-degree relatives of confirmed cases.</a:t>
            </a:r>
            <a:endParaRPr lang="en-US" sz="1125" dirty="0"/>
          </a:p>
        </p:txBody>
      </p:sp>
      <p:sp>
        <p:nvSpPr>
          <p:cNvPr id="41" name="SK-25-text-40"/>
          <p:cNvSpPr/>
          <p:nvPr/>
        </p:nvSpPr>
        <p:spPr>
          <a:xfrm>
            <a:off x="6819900" y="1238250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Management &amp; Treatment</a:t>
            </a:r>
            <a:endParaRPr lang="en-US" sz="1350" dirty="0"/>
          </a:p>
        </p:txBody>
      </p:sp>
      <p:sp>
        <p:nvSpPr>
          <p:cNvPr id="42" name="SK-25-text-41"/>
          <p:cNvSpPr/>
          <p:nvPr/>
        </p:nvSpPr>
        <p:spPr>
          <a:xfrm>
            <a:off x="6638925" y="1733550"/>
            <a:ext cx="49434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F708D"/>
                </a:solidFill>
              </a:rPr>
              <a:t>Venesection (Phlebotomy):</a:t>
            </a:r>
            <a:r>
              <a:rPr lang="en-US" sz="1125" dirty="0">
                <a:solidFill>
                  <a:srgbClr val="1D1D1F"/>
                </a:solidFill>
              </a:rPr>
              <a:t> The gold standard treatment to remove excess iron.</a:t>
            </a:r>
            <a:endParaRPr lang="en-US" sz="1125" dirty="0"/>
          </a:p>
        </p:txBody>
      </p:sp>
      <p:sp>
        <p:nvSpPr>
          <p:cNvPr id="43" name="SK-25-text-42"/>
          <p:cNvSpPr/>
          <p:nvPr/>
        </p:nvSpPr>
        <p:spPr>
          <a:xfrm>
            <a:off x="6638925" y="2247900"/>
            <a:ext cx="49434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F708D"/>
                </a:solidFill>
              </a:rPr>
              <a:t>Inheritance:</a:t>
            </a:r>
            <a:r>
              <a:rPr lang="en-US" sz="1125" dirty="0">
                <a:solidFill>
                  <a:srgbClr val="1D1D1F"/>
                </a:solidFill>
              </a:rPr>
              <a:t> Autosomal Recessive but with </a:t>
            </a:r>
            <a:r>
              <a:rPr lang="en-US" sz="1125" b="1" dirty="0">
                <a:solidFill>
                  <a:srgbClr val="1D1D1F"/>
                </a:solidFill>
              </a:rPr>
              <a:t>low penetrance</a:t>
            </a:r>
            <a:r>
              <a:rPr lang="en-US" sz="1125" dirty="0">
                <a:solidFill>
                  <a:srgbClr val="1D1D1F"/>
                </a:solidFill>
              </a:rPr>
              <a:t> (not all with mutations develop disease).</a:t>
            </a:r>
            <a:endParaRPr lang="en-US" sz="1125" dirty="0"/>
          </a:p>
        </p:txBody>
      </p:sp>
      <p:sp>
        <p:nvSpPr>
          <p:cNvPr id="44" name="SK-25-text-43"/>
          <p:cNvSpPr/>
          <p:nvPr/>
        </p:nvSpPr>
        <p:spPr>
          <a:xfrm>
            <a:off x="7010400" y="3393281"/>
            <a:ext cx="44291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Life expectancy is </a:t>
            </a:r>
            <a:r>
              <a:rPr lang="en-US" sz="1125" b="1" dirty="0">
                <a:solidFill>
                  <a:srgbClr val="00B4D8"/>
                </a:solidFill>
              </a:rPr>
              <a:t>NORMAL</a:t>
            </a:r>
            <a:r>
              <a:rPr lang="en-US" sz="1125" b="1" dirty="0">
                <a:solidFill>
                  <a:srgbClr val="1D1D1F"/>
                </a:solidFill>
              </a:rPr>
              <a:t> if started before cirrhosis or diabetes mellitus develop.</a:t>
            </a:r>
            <a:endParaRPr lang="en-US" sz="1125" dirty="0"/>
          </a:p>
        </p:txBody>
      </p:sp>
      <p:sp>
        <p:nvSpPr>
          <p:cNvPr id="45" name="SK-25-text-44"/>
          <p:cNvSpPr/>
          <p:nvPr/>
        </p:nvSpPr>
        <p:spPr>
          <a:xfrm>
            <a:off x="6819900" y="4612481"/>
            <a:ext cx="28803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Clinical Pearl</a:t>
            </a:r>
            <a:endParaRPr lang="en-US" sz="1350" dirty="0"/>
          </a:p>
        </p:txBody>
      </p:sp>
      <p:sp>
        <p:nvSpPr>
          <p:cNvPr id="46" name="SK-25-text-45"/>
          <p:cNvSpPr/>
          <p:nvPr/>
        </p:nvSpPr>
        <p:spPr>
          <a:xfrm>
            <a:off x="6638925" y="5107781"/>
            <a:ext cx="49434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Women are often protected by menstruation until </a:t>
            </a:r>
            <a:r>
              <a:rPr lang="en-US" sz="1125" b="1" dirty="0">
                <a:solidFill>
                  <a:srgbClr val="00B4D8"/>
                </a:solidFill>
              </a:rPr>
              <a:t>menopause</a:t>
            </a:r>
            <a:r>
              <a:rPr lang="en-US" sz="1125" dirty="0">
                <a:solidFill>
                  <a:srgbClr val="1D1D1F"/>
                </a:solidFill>
              </a:rPr>
              <a:t>; maintain a high index of clinical suspicion in post-menopausal presentations.</a:t>
            </a:r>
            <a:endParaRPr lang="en-US" sz="11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871663"/>
            <a:ext cx="5572125" cy="3648075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2157413"/>
            <a:ext cx="419100" cy="419100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238" y="2271713"/>
            <a:ext cx="238125" cy="190500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805113"/>
            <a:ext cx="95250" cy="76200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3386138"/>
            <a:ext cx="95250" cy="76200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3967163"/>
            <a:ext cx="95250" cy="76200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4548188"/>
            <a:ext cx="5000625" cy="685800"/>
          </a:xfrm>
          <a:prstGeom prst="rect">
            <a:avLst/>
          </a:prstGeom>
        </p:spPr>
      </p:pic>
      <p:pic>
        <p:nvPicPr>
          <p:cNvPr id="11" name="SK-26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4875" y="4783931"/>
            <a:ext cx="214313" cy="214313"/>
          </a:xfrm>
          <a:prstGeom prst="rect">
            <a:avLst/>
          </a:prstGeom>
        </p:spPr>
      </p:pic>
      <p:pic>
        <p:nvPicPr>
          <p:cNvPr id="12" name="SK-26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8875" y="1257300"/>
            <a:ext cx="5572125" cy="2343150"/>
          </a:xfrm>
          <a:prstGeom prst="rect">
            <a:avLst/>
          </a:prstGeom>
        </p:spPr>
      </p:pic>
      <p:pic>
        <p:nvPicPr>
          <p:cNvPr id="13" name="SK-26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4625" y="1543050"/>
            <a:ext cx="419100" cy="419100"/>
          </a:xfrm>
          <a:prstGeom prst="rect">
            <a:avLst/>
          </a:prstGeom>
        </p:spPr>
      </p:pic>
      <p:pic>
        <p:nvPicPr>
          <p:cNvPr id="14" name="SK-26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15113" y="1657350"/>
            <a:ext cx="238125" cy="190500"/>
          </a:xfrm>
          <a:prstGeom prst="rect">
            <a:avLst/>
          </a:prstGeom>
        </p:spPr>
      </p:pic>
      <p:pic>
        <p:nvPicPr>
          <p:cNvPr id="15" name="SK-26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2190750"/>
            <a:ext cx="95250" cy="76200"/>
          </a:xfrm>
          <a:prstGeom prst="rect">
            <a:avLst/>
          </a:prstGeom>
        </p:spPr>
      </p:pic>
      <p:pic>
        <p:nvPicPr>
          <p:cNvPr id="16" name="SK-26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2771775"/>
            <a:ext cx="95250" cy="76200"/>
          </a:xfrm>
          <a:prstGeom prst="rect">
            <a:avLst/>
          </a:prstGeom>
        </p:spPr>
      </p:pic>
      <p:pic>
        <p:nvPicPr>
          <p:cNvPr id="17" name="SK-26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3790950"/>
            <a:ext cx="5572125" cy="2343150"/>
          </a:xfrm>
          <a:prstGeom prst="rect">
            <a:avLst/>
          </a:prstGeom>
        </p:spPr>
      </p:pic>
      <p:pic>
        <p:nvPicPr>
          <p:cNvPr id="18" name="SK-26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4625" y="4076700"/>
            <a:ext cx="419100" cy="419100"/>
          </a:xfrm>
          <a:prstGeom prst="rect">
            <a:avLst/>
          </a:prstGeom>
        </p:spPr>
      </p:pic>
      <p:pic>
        <p:nvPicPr>
          <p:cNvPr id="19" name="SK-26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15113" y="4191000"/>
            <a:ext cx="238125" cy="190500"/>
          </a:xfrm>
          <a:prstGeom prst="rect">
            <a:avLst/>
          </a:prstGeom>
        </p:spPr>
      </p:pic>
      <p:pic>
        <p:nvPicPr>
          <p:cNvPr id="20" name="SK-26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24625" y="4724400"/>
            <a:ext cx="95250" cy="76200"/>
          </a:xfrm>
          <a:prstGeom prst="rect">
            <a:avLst/>
          </a:prstGeom>
        </p:spPr>
      </p:pic>
      <p:pic>
        <p:nvPicPr>
          <p:cNvPr id="21" name="SK-26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24625" y="5305425"/>
            <a:ext cx="95250" cy="76200"/>
          </a:xfrm>
          <a:prstGeom prst="rect">
            <a:avLst/>
          </a:prstGeom>
        </p:spPr>
      </p:pic>
      <p:sp>
        <p:nvSpPr>
          <p:cNvPr id="22" name="SK-26-text-21"/>
          <p:cNvSpPr/>
          <p:nvPr/>
        </p:nvSpPr>
        <p:spPr>
          <a:xfrm>
            <a:off x="561975" y="238125"/>
            <a:ext cx="4103489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3" name="SK-26-text-22"/>
          <p:cNvSpPr/>
          <p:nvPr/>
        </p:nvSpPr>
        <p:spPr>
          <a:xfrm>
            <a:off x="561975" y="428625"/>
            <a:ext cx="93268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Genomics and Personalised Medicine</a:t>
            </a:r>
            <a:endParaRPr lang="en-US" sz="1800" dirty="0"/>
          </a:p>
        </p:txBody>
      </p:sp>
      <p:sp>
        <p:nvSpPr>
          <p:cNvPr id="24" name="SK-26-text-23"/>
          <p:cNvSpPr/>
          <p:nvPr/>
        </p:nvSpPr>
        <p:spPr>
          <a:xfrm>
            <a:off x="1228725" y="2224088"/>
            <a:ext cx="5943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The Genomic Paradigm Shift</a:t>
            </a:r>
            <a:endParaRPr lang="en-US" sz="1500" dirty="0"/>
          </a:p>
        </p:txBody>
      </p:sp>
      <p:sp>
        <p:nvSpPr>
          <p:cNvPr id="25" name="SK-26-text-24"/>
          <p:cNvSpPr/>
          <p:nvPr/>
        </p:nvSpPr>
        <p:spPr>
          <a:xfrm>
            <a:off x="876300" y="2767013"/>
            <a:ext cx="479107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Genome-Wide Association Studies (GWAS):</a:t>
            </a:r>
            <a:r>
              <a:rPr lang="en-US" sz="1125" dirty="0">
                <a:solidFill>
                  <a:srgbClr val="424245"/>
                </a:solidFill>
              </a:rPr>
              <a:t> Testing the whole genome to identify variants across populations.</a:t>
            </a:r>
            <a:endParaRPr lang="en-US" sz="1125" dirty="0"/>
          </a:p>
        </p:txBody>
      </p:sp>
      <p:sp>
        <p:nvSpPr>
          <p:cNvPr id="26" name="SK-26-text-25"/>
          <p:cNvSpPr/>
          <p:nvPr/>
        </p:nvSpPr>
        <p:spPr>
          <a:xfrm>
            <a:off x="876300" y="3348038"/>
            <a:ext cx="479107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Susceptibility Loci:</a:t>
            </a:r>
            <a:r>
              <a:rPr lang="en-US" sz="1125" dirty="0">
                <a:solidFill>
                  <a:srgbClr val="424245"/>
                </a:solidFill>
              </a:rPr>
              <a:t> Identifying variants that increase disease likelihood without being necessary or sufficient causes.</a:t>
            </a:r>
            <a:endParaRPr lang="en-US" sz="1125" dirty="0"/>
          </a:p>
        </p:txBody>
      </p:sp>
      <p:sp>
        <p:nvSpPr>
          <p:cNvPr id="27" name="SK-26-text-26"/>
          <p:cNvSpPr/>
          <p:nvPr/>
        </p:nvSpPr>
        <p:spPr>
          <a:xfrm>
            <a:off x="876300" y="3929063"/>
            <a:ext cx="479107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Polygenic Risk Scores (PRS):</a:t>
            </a:r>
            <a:r>
              <a:rPr lang="en-US" sz="1125" dirty="0">
                <a:solidFill>
                  <a:srgbClr val="424245"/>
                </a:solidFill>
              </a:rPr>
              <a:t> Combining multiple small-effect variants to stratify risk (e.g., in breast and prostate cancer).</a:t>
            </a:r>
            <a:endParaRPr lang="en-US" sz="1125" dirty="0"/>
          </a:p>
        </p:txBody>
      </p:sp>
      <p:sp>
        <p:nvSpPr>
          <p:cNvPr id="28" name="SK-26-text-27"/>
          <p:cNvSpPr/>
          <p:nvPr/>
        </p:nvSpPr>
        <p:spPr>
          <a:xfrm>
            <a:off x="1262063" y="4691063"/>
            <a:ext cx="41671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Phenotypic data (lifestyle, age, clinical history) remains the strongest predictor for most common conditions.</a:t>
            </a:r>
            <a:endParaRPr lang="en-US" sz="1050" dirty="0"/>
          </a:p>
        </p:txBody>
      </p:sp>
      <p:sp>
        <p:nvSpPr>
          <p:cNvPr id="29" name="SK-26-text-28"/>
          <p:cNvSpPr/>
          <p:nvPr/>
        </p:nvSpPr>
        <p:spPr>
          <a:xfrm>
            <a:off x="7086600" y="1609725"/>
            <a:ext cx="3657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Pharmacogenetics</a:t>
            </a:r>
            <a:endParaRPr lang="en-US" sz="1500" dirty="0"/>
          </a:p>
        </p:txBody>
      </p:sp>
      <p:sp>
        <p:nvSpPr>
          <p:cNvPr id="30" name="SK-26-text-29"/>
          <p:cNvSpPr/>
          <p:nvPr/>
        </p:nvSpPr>
        <p:spPr>
          <a:xfrm>
            <a:off x="6734175" y="2152650"/>
            <a:ext cx="479107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TPMT Testing:</a:t>
            </a:r>
            <a:r>
              <a:rPr lang="en-US" sz="1125" dirty="0">
                <a:solidFill>
                  <a:srgbClr val="424245"/>
                </a:solidFill>
              </a:rPr>
              <a:t> Routine screening before prescribing Azathioprine to prevent toxicity.</a:t>
            </a:r>
            <a:endParaRPr lang="en-US" sz="1125" dirty="0"/>
          </a:p>
        </p:txBody>
      </p:sp>
      <p:sp>
        <p:nvSpPr>
          <p:cNvPr id="31" name="SK-26-text-30"/>
          <p:cNvSpPr/>
          <p:nvPr/>
        </p:nvSpPr>
        <p:spPr>
          <a:xfrm>
            <a:off x="6734175" y="2733675"/>
            <a:ext cx="479107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Warfarin &amp; Clopidogrel:</a:t>
            </a:r>
            <a:r>
              <a:rPr lang="en-US" sz="1125" dirty="0">
                <a:solidFill>
                  <a:srgbClr val="424245"/>
                </a:solidFill>
              </a:rPr>
              <a:t> Using CYP2C19 variants to guide optimal dosing and efficacy.</a:t>
            </a:r>
            <a:endParaRPr lang="en-US" sz="1125" dirty="0"/>
          </a:p>
        </p:txBody>
      </p:sp>
      <p:sp>
        <p:nvSpPr>
          <p:cNvPr id="32" name="SK-26-text-31"/>
          <p:cNvSpPr/>
          <p:nvPr/>
        </p:nvSpPr>
        <p:spPr>
          <a:xfrm>
            <a:off x="7086600" y="4143375"/>
            <a:ext cx="4114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Precision Oncology</a:t>
            </a:r>
            <a:endParaRPr lang="en-US" sz="1500" dirty="0"/>
          </a:p>
        </p:txBody>
      </p:sp>
      <p:sp>
        <p:nvSpPr>
          <p:cNvPr id="33" name="SK-26-text-32"/>
          <p:cNvSpPr/>
          <p:nvPr/>
        </p:nvSpPr>
        <p:spPr>
          <a:xfrm>
            <a:off x="6734175" y="4686300"/>
            <a:ext cx="479107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Tumour Profiling:</a:t>
            </a:r>
            <a:r>
              <a:rPr lang="en-US" sz="1125" dirty="0">
                <a:solidFill>
                  <a:srgbClr val="424245"/>
                </a:solidFill>
              </a:rPr>
              <a:t> HER2 testing determines eligibility for Trastuzumab (Herceptin).</a:t>
            </a:r>
            <a:endParaRPr lang="en-US" sz="1125" dirty="0"/>
          </a:p>
        </p:txBody>
      </p:sp>
      <p:sp>
        <p:nvSpPr>
          <p:cNvPr id="34" name="SK-26-text-33"/>
          <p:cNvSpPr/>
          <p:nvPr/>
        </p:nvSpPr>
        <p:spPr>
          <a:xfrm>
            <a:off x="6734175" y="5267325"/>
            <a:ext cx="479107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BRCA &amp; PARP Inhibitors:</a:t>
            </a:r>
            <a:r>
              <a:rPr lang="en-US" sz="1125" dirty="0">
                <a:solidFill>
                  <a:srgbClr val="424245"/>
                </a:solidFill>
              </a:rPr>
              <a:t> BRCA testing in cancer tissue guides the use of Olaparib.</a:t>
            </a:r>
            <a:endParaRPr lang="en-US" sz="11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90513"/>
            <a:ext cx="38100" cy="333375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761083"/>
            <a:ext cx="4457700" cy="2057400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970883"/>
            <a:ext cx="4457700" cy="2238375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4199483"/>
            <a:ext cx="228600" cy="180975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4570958"/>
            <a:ext cx="107156" cy="107156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5066258"/>
            <a:ext cx="107156" cy="107156"/>
          </a:xfrm>
          <a:prstGeom prst="rect">
            <a:avLst/>
          </a:prstGeom>
        </p:spPr>
      </p:pic>
      <p:pic>
        <p:nvPicPr>
          <p:cNvPr id="10" name="SK-27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5561558"/>
            <a:ext cx="107156" cy="107156"/>
          </a:xfrm>
          <a:prstGeom prst="rect">
            <a:avLst/>
          </a:prstGeom>
        </p:spPr>
      </p:pic>
      <p:pic>
        <p:nvPicPr>
          <p:cNvPr id="11" name="SK-27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4450" y="1629817"/>
            <a:ext cx="6686550" cy="2240161"/>
          </a:xfrm>
          <a:prstGeom prst="rect">
            <a:avLst/>
          </a:prstGeom>
        </p:spPr>
      </p:pic>
      <p:pic>
        <p:nvPicPr>
          <p:cNvPr id="12" name="SK-27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2575" y="1858417"/>
            <a:ext cx="228600" cy="180975"/>
          </a:xfrm>
          <a:prstGeom prst="rect">
            <a:avLst/>
          </a:prstGeom>
        </p:spPr>
      </p:pic>
      <p:pic>
        <p:nvPicPr>
          <p:cNvPr id="13" name="SK-27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2575" y="2229892"/>
            <a:ext cx="107156" cy="87660"/>
          </a:xfrm>
          <a:prstGeom prst="rect">
            <a:avLst/>
          </a:prstGeom>
        </p:spPr>
      </p:pic>
      <p:pic>
        <p:nvPicPr>
          <p:cNvPr id="14" name="SK-27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62575" y="2525167"/>
            <a:ext cx="107156" cy="107156"/>
          </a:xfrm>
          <a:prstGeom prst="rect">
            <a:avLst/>
          </a:prstGeom>
        </p:spPr>
      </p:pic>
      <p:pic>
        <p:nvPicPr>
          <p:cNvPr id="15" name="SK-27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2575" y="3020467"/>
            <a:ext cx="107156" cy="87660"/>
          </a:xfrm>
          <a:prstGeom prst="rect">
            <a:avLst/>
          </a:prstGeom>
        </p:spPr>
      </p:pic>
      <p:pic>
        <p:nvPicPr>
          <p:cNvPr id="16" name="SK-27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2575" y="3277642"/>
            <a:ext cx="6210300" cy="401836"/>
          </a:xfrm>
          <a:prstGeom prst="rect">
            <a:avLst/>
          </a:prstGeom>
        </p:spPr>
      </p:pic>
      <p:pic>
        <p:nvPicPr>
          <p:cNvPr id="17" name="SK-27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5450" y="3420070"/>
            <a:ext cx="154781" cy="125760"/>
          </a:xfrm>
          <a:prstGeom prst="rect">
            <a:avLst/>
          </a:prstGeom>
        </p:spPr>
      </p:pic>
      <p:pic>
        <p:nvPicPr>
          <p:cNvPr id="18" name="SK-27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24450" y="4022378"/>
            <a:ext cx="6686550" cy="2318147"/>
          </a:xfrm>
          <a:prstGeom prst="rect">
            <a:avLst/>
          </a:prstGeom>
        </p:spPr>
      </p:pic>
      <p:pic>
        <p:nvPicPr>
          <p:cNvPr id="19" name="SK-27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62575" y="4250978"/>
            <a:ext cx="228600" cy="180975"/>
          </a:xfrm>
          <a:prstGeom prst="rect">
            <a:avLst/>
          </a:prstGeom>
        </p:spPr>
      </p:pic>
      <p:pic>
        <p:nvPicPr>
          <p:cNvPr id="20" name="SK-27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62575" y="4622453"/>
            <a:ext cx="107156" cy="96441"/>
          </a:xfrm>
          <a:prstGeom prst="rect">
            <a:avLst/>
          </a:prstGeom>
        </p:spPr>
      </p:pic>
      <p:pic>
        <p:nvPicPr>
          <p:cNvPr id="21" name="SK-27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62575" y="5117753"/>
            <a:ext cx="107156" cy="96441"/>
          </a:xfrm>
          <a:prstGeom prst="rect">
            <a:avLst/>
          </a:prstGeom>
        </p:spPr>
      </p:pic>
      <p:pic>
        <p:nvPicPr>
          <p:cNvPr id="22" name="SK-27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62575" y="5574953"/>
            <a:ext cx="6210300" cy="575072"/>
          </a:xfrm>
          <a:prstGeom prst="rect">
            <a:avLst/>
          </a:prstGeom>
        </p:spPr>
      </p:pic>
      <p:pic>
        <p:nvPicPr>
          <p:cNvPr id="23" name="SK-27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05450" y="5717381"/>
            <a:ext cx="154781" cy="125760"/>
          </a:xfrm>
          <a:prstGeom prst="rect">
            <a:avLst/>
          </a:prstGeom>
        </p:spPr>
      </p:pic>
      <p:sp>
        <p:nvSpPr>
          <p:cNvPr id="24" name="SK-27-text-23"/>
          <p:cNvSpPr/>
          <p:nvPr/>
        </p:nvSpPr>
        <p:spPr>
          <a:xfrm>
            <a:off x="561975" y="190500"/>
            <a:ext cx="5068044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GENOMICS IN PRIMARY CARE</a:t>
            </a:r>
            <a:endParaRPr lang="en-US" sz="900" dirty="0"/>
          </a:p>
        </p:txBody>
      </p:sp>
      <p:sp>
        <p:nvSpPr>
          <p:cNvPr id="25" name="SK-27-text-24"/>
          <p:cNvSpPr/>
          <p:nvPr/>
        </p:nvSpPr>
        <p:spPr>
          <a:xfrm>
            <a:off x="561975" y="381000"/>
            <a:ext cx="1163002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Managing Direct-to-Consumer Genetic Results</a:t>
            </a:r>
            <a:endParaRPr lang="en-US" sz="1800" dirty="0"/>
          </a:p>
        </p:txBody>
      </p:sp>
      <p:sp>
        <p:nvSpPr>
          <p:cNvPr id="26" name="SK-27-text-25"/>
          <p:cNvSpPr/>
          <p:nvPr/>
        </p:nvSpPr>
        <p:spPr>
          <a:xfrm>
            <a:off x="561975" y="876300"/>
            <a:ext cx="85725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515154"/>
                </a:solidFill>
              </a:rPr>
              <a:t>GPs should acknowledge patient concerns while explaining the limitations and low predictive value of population-based genomic reports.</a:t>
            </a:r>
            <a:endParaRPr lang="en-US" sz="1200" dirty="0"/>
          </a:p>
        </p:txBody>
      </p:sp>
      <p:sp>
        <p:nvSpPr>
          <p:cNvPr id="27" name="SK-27-text-26"/>
          <p:cNvSpPr/>
          <p:nvPr/>
        </p:nvSpPr>
        <p:spPr>
          <a:xfrm>
            <a:off x="962025" y="4161383"/>
            <a:ext cx="57607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Psychological Considerations</a:t>
            </a:r>
            <a:endParaRPr lang="en-US" sz="1350" dirty="0"/>
          </a:p>
        </p:txBody>
      </p:sp>
      <p:sp>
        <p:nvSpPr>
          <p:cNvPr id="28" name="SK-27-text-27"/>
          <p:cNvSpPr/>
          <p:nvPr/>
        </p:nvSpPr>
        <p:spPr>
          <a:xfrm>
            <a:off x="821531" y="4532858"/>
            <a:ext cx="3779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Genetic Fatalism:</a:t>
            </a:r>
            <a:r>
              <a:rPr lang="en-US" sz="1050" dirty="0">
                <a:solidFill>
                  <a:srgbClr val="424245"/>
                </a:solidFill>
              </a:rPr>
              <a:t> Patients may believe their health outcome is fixed, leading to hopelessness.</a:t>
            </a:r>
            <a:endParaRPr lang="en-US" sz="1050" dirty="0"/>
          </a:p>
        </p:txBody>
      </p:sp>
      <p:sp>
        <p:nvSpPr>
          <p:cNvPr id="29" name="SK-27-text-28"/>
          <p:cNvSpPr/>
          <p:nvPr/>
        </p:nvSpPr>
        <p:spPr>
          <a:xfrm>
            <a:off x="821531" y="5028158"/>
            <a:ext cx="3779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Behavior Change:</a:t>
            </a:r>
            <a:r>
              <a:rPr lang="en-US" sz="1050" dirty="0">
                <a:solidFill>
                  <a:srgbClr val="424245"/>
                </a:solidFill>
              </a:rPr>
              <a:t> Opportunity to leverage results for positive lifestyle adjustments.</a:t>
            </a:r>
            <a:endParaRPr lang="en-US" sz="1050" dirty="0"/>
          </a:p>
        </p:txBody>
      </p:sp>
      <p:sp>
        <p:nvSpPr>
          <p:cNvPr id="30" name="SK-27-text-29"/>
          <p:cNvSpPr/>
          <p:nvPr/>
        </p:nvSpPr>
        <p:spPr>
          <a:xfrm>
            <a:off x="821531" y="5523458"/>
            <a:ext cx="3779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Health Anxiety:</a:t>
            </a:r>
            <a:r>
              <a:rPr lang="en-US" sz="1050" dirty="0">
                <a:solidFill>
                  <a:srgbClr val="424245"/>
                </a:solidFill>
              </a:rPr>
              <a:t> Unexpected results for conditions like AF or Diabetes can cause significant distress.</a:t>
            </a:r>
            <a:endParaRPr lang="en-US" sz="1050" dirty="0"/>
          </a:p>
        </p:txBody>
      </p:sp>
      <p:sp>
        <p:nvSpPr>
          <p:cNvPr id="31" name="SK-27-text-30"/>
          <p:cNvSpPr/>
          <p:nvPr/>
        </p:nvSpPr>
        <p:spPr>
          <a:xfrm>
            <a:off x="5705475" y="1820317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GP Clinical Strategy</a:t>
            </a:r>
            <a:endParaRPr lang="en-US" sz="1350" dirty="0"/>
          </a:p>
        </p:txBody>
      </p:sp>
      <p:sp>
        <p:nvSpPr>
          <p:cNvPr id="32" name="SK-27-text-31"/>
          <p:cNvSpPr/>
          <p:nvPr/>
        </p:nvSpPr>
        <p:spPr>
          <a:xfrm>
            <a:off x="5564981" y="2191792"/>
            <a:ext cx="66270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Acknowledge:</a:t>
            </a:r>
            <a:r>
              <a:rPr lang="en-US" sz="1050" dirty="0">
                <a:solidFill>
                  <a:srgbClr val="424245"/>
                </a:solidFill>
              </a:rPr>
              <a:t> Validate the patient's initiative and address specific health anxieties.</a:t>
            </a:r>
            <a:endParaRPr lang="en-US" sz="1050" dirty="0"/>
          </a:p>
        </p:txBody>
      </p:sp>
      <p:sp>
        <p:nvSpPr>
          <p:cNvPr id="33" name="SK-27-text-32"/>
          <p:cNvSpPr/>
          <p:nvPr/>
        </p:nvSpPr>
        <p:spPr>
          <a:xfrm>
            <a:off x="5564981" y="2487067"/>
            <a:ext cx="60078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Modifiable Risks:</a:t>
            </a:r>
            <a:r>
              <a:rPr lang="en-US" sz="1050" dirty="0">
                <a:solidFill>
                  <a:srgbClr val="424245"/>
                </a:solidFill>
              </a:rPr>
              <a:t> Shift focus back to BMI, smoking, and blood pressure—stronger predictors than GWAS variants.</a:t>
            </a:r>
            <a:endParaRPr lang="en-US" sz="1050" dirty="0"/>
          </a:p>
        </p:txBody>
      </p:sp>
      <p:sp>
        <p:nvSpPr>
          <p:cNvPr id="34" name="SK-27-text-33"/>
          <p:cNvSpPr/>
          <p:nvPr/>
        </p:nvSpPr>
        <p:spPr>
          <a:xfrm>
            <a:off x="5564981" y="2982367"/>
            <a:ext cx="66270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ELSI Discussion:</a:t>
            </a:r>
            <a:r>
              <a:rPr lang="en-US" sz="1050" dirty="0">
                <a:solidFill>
                  <a:srgbClr val="424245"/>
                </a:solidFill>
              </a:rPr>
              <a:t> Discuss Ethical, Legal, and Social Implications, including impact on life insurance.</a:t>
            </a:r>
            <a:endParaRPr lang="en-US" sz="1050" dirty="0"/>
          </a:p>
        </p:txBody>
      </p:sp>
      <p:sp>
        <p:nvSpPr>
          <p:cNvPr id="35" name="SK-27-text-34"/>
          <p:cNvSpPr/>
          <p:nvPr/>
        </p:nvSpPr>
        <p:spPr>
          <a:xfrm>
            <a:off x="5660231" y="3391942"/>
            <a:ext cx="6531769" cy="1732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C0392B"/>
                </a:solidFill>
              </a:rPr>
              <a:t> Only refer to Regional Genetics if a </a:t>
            </a:r>
            <a:r>
              <a:rPr lang="en-US" sz="975" b="1" dirty="0">
                <a:solidFill>
                  <a:srgbClr val="1D1D1F"/>
                </a:solidFill>
              </a:rPr>
              <a:t>genuinely elevated single-gene risk</a:t>
            </a:r>
            <a:r>
              <a:rPr lang="en-US" sz="975" dirty="0">
                <a:solidFill>
                  <a:srgbClr val="C0392B"/>
                </a:solidFill>
              </a:rPr>
              <a:t> (e.g., BRCA) is identified.</a:t>
            </a:r>
            <a:endParaRPr lang="en-US" sz="975" dirty="0"/>
          </a:p>
        </p:txBody>
      </p:sp>
      <p:sp>
        <p:nvSpPr>
          <p:cNvPr id="36" name="SK-27-text-35"/>
          <p:cNvSpPr/>
          <p:nvPr/>
        </p:nvSpPr>
        <p:spPr>
          <a:xfrm>
            <a:off x="5705475" y="4212878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Scientific Limitations</a:t>
            </a:r>
            <a:endParaRPr lang="en-US" sz="1350" dirty="0"/>
          </a:p>
        </p:txBody>
      </p:sp>
      <p:sp>
        <p:nvSpPr>
          <p:cNvPr id="37" name="SK-27-text-36"/>
          <p:cNvSpPr/>
          <p:nvPr/>
        </p:nvSpPr>
        <p:spPr>
          <a:xfrm>
            <a:off x="5564981" y="4584353"/>
            <a:ext cx="60078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Population vs. Individual:</a:t>
            </a:r>
            <a:r>
              <a:rPr lang="en-US" sz="1050" dirty="0">
                <a:solidFill>
                  <a:srgbClr val="424245"/>
                </a:solidFill>
              </a:rPr>
              <a:t> GWAS data provides average risks that have low predictive value for specific patients.</a:t>
            </a:r>
            <a:endParaRPr lang="en-US" sz="1050" dirty="0"/>
          </a:p>
        </p:txBody>
      </p:sp>
      <p:sp>
        <p:nvSpPr>
          <p:cNvPr id="38" name="SK-27-text-37"/>
          <p:cNvSpPr/>
          <p:nvPr/>
        </p:nvSpPr>
        <p:spPr>
          <a:xfrm>
            <a:off x="5564981" y="5079653"/>
            <a:ext cx="600789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Missing Heritability:</a:t>
            </a:r>
            <a:r>
              <a:rPr lang="en-US" sz="1050" dirty="0">
                <a:solidFill>
                  <a:srgbClr val="424245"/>
                </a:solidFill>
              </a:rPr>
              <a:t> DTC tests often ignore environmental factors and rare variants that may carry higher risk.</a:t>
            </a:r>
            <a:endParaRPr lang="en-US" sz="1050" dirty="0"/>
          </a:p>
        </p:txBody>
      </p:sp>
      <p:sp>
        <p:nvSpPr>
          <p:cNvPr id="39" name="SK-27-text-38"/>
          <p:cNvSpPr/>
          <p:nvPr/>
        </p:nvSpPr>
        <p:spPr>
          <a:xfrm>
            <a:off x="5694759" y="5689253"/>
            <a:ext cx="5924550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007791"/>
                </a:solidFill>
              </a:rPr>
              <a:t> </a:t>
            </a:r>
            <a:r>
              <a:rPr lang="en-US" sz="975" b="1" dirty="0">
                <a:solidFill>
                  <a:srgbClr val="1D1D1F"/>
                </a:solidFill>
              </a:rPr>
              <a:t>Key Message:</a:t>
            </a:r>
            <a:r>
              <a:rPr lang="en-US" sz="975" dirty="0">
                <a:solidFill>
                  <a:srgbClr val="007791"/>
                </a:solidFill>
              </a:rPr>
              <a:t> Phenotypic data (family history + clinical markers) remains the "Gold Standard" for risk assessment in primary care.</a:t>
            </a:r>
            <a:endParaRPr lang="en-US" sz="97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19088"/>
            <a:ext cx="38100" cy="428625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71550"/>
            <a:ext cx="5572125" cy="5505450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298228"/>
            <a:ext cx="214313" cy="175320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1704975"/>
            <a:ext cx="178594" cy="208359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276475"/>
            <a:ext cx="178594" cy="178594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2847975"/>
            <a:ext cx="178594" cy="178594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" y="3419475"/>
            <a:ext cx="178594" cy="178594"/>
          </a:xfrm>
          <a:prstGeom prst="rect">
            <a:avLst/>
          </a:prstGeom>
        </p:spPr>
      </p:pic>
      <p:pic>
        <p:nvPicPr>
          <p:cNvPr id="11" name="SK-2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5262563"/>
            <a:ext cx="5000625" cy="928688"/>
          </a:xfrm>
          <a:prstGeom prst="rect">
            <a:avLst/>
          </a:prstGeom>
        </p:spPr>
      </p:pic>
      <p:pic>
        <p:nvPicPr>
          <p:cNvPr id="12" name="SK-2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750" y="5462588"/>
            <a:ext cx="766911" cy="233362"/>
          </a:xfrm>
          <a:prstGeom prst="rect">
            <a:avLst/>
          </a:prstGeom>
        </p:spPr>
      </p:pic>
      <p:pic>
        <p:nvPicPr>
          <p:cNvPr id="13" name="SK-2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971550"/>
            <a:ext cx="5572125" cy="5505450"/>
          </a:xfrm>
          <a:prstGeom prst="rect">
            <a:avLst/>
          </a:prstGeom>
        </p:spPr>
      </p:pic>
      <p:pic>
        <p:nvPicPr>
          <p:cNvPr id="14" name="SK-2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1298228"/>
            <a:ext cx="214313" cy="175320"/>
          </a:xfrm>
          <a:prstGeom prst="rect">
            <a:avLst/>
          </a:prstGeom>
        </p:spPr>
      </p:pic>
      <p:pic>
        <p:nvPicPr>
          <p:cNvPr id="15" name="SK-2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24625" y="1704975"/>
            <a:ext cx="5000625" cy="571500"/>
          </a:xfrm>
          <a:prstGeom prst="rect">
            <a:avLst/>
          </a:prstGeom>
        </p:spPr>
      </p:pic>
      <p:pic>
        <p:nvPicPr>
          <p:cNvPr id="16" name="SK-2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67500" y="1847850"/>
            <a:ext cx="285750" cy="285750"/>
          </a:xfrm>
          <a:prstGeom prst="rect">
            <a:avLst/>
          </a:prstGeom>
        </p:spPr>
      </p:pic>
      <p:pic>
        <p:nvPicPr>
          <p:cNvPr id="17" name="SK-28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24625" y="2390775"/>
            <a:ext cx="5000625" cy="571500"/>
          </a:xfrm>
          <a:prstGeom prst="rect">
            <a:avLst/>
          </a:prstGeom>
        </p:spPr>
      </p:pic>
      <p:pic>
        <p:nvPicPr>
          <p:cNvPr id="18" name="SK-28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67500" y="2533650"/>
            <a:ext cx="285750" cy="285750"/>
          </a:xfrm>
          <a:prstGeom prst="rect">
            <a:avLst/>
          </a:prstGeom>
        </p:spPr>
      </p:pic>
      <p:pic>
        <p:nvPicPr>
          <p:cNvPr id="19" name="SK-28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24625" y="3076575"/>
            <a:ext cx="5000625" cy="571500"/>
          </a:xfrm>
          <a:prstGeom prst="rect">
            <a:avLst/>
          </a:prstGeom>
        </p:spPr>
      </p:pic>
      <p:pic>
        <p:nvPicPr>
          <p:cNvPr id="20" name="SK-28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67500" y="3219450"/>
            <a:ext cx="285750" cy="285750"/>
          </a:xfrm>
          <a:prstGeom prst="rect">
            <a:avLst/>
          </a:prstGeom>
        </p:spPr>
      </p:pic>
      <p:pic>
        <p:nvPicPr>
          <p:cNvPr id="21" name="SK-28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24625" y="3952875"/>
            <a:ext cx="5000625" cy="1085850"/>
          </a:xfrm>
          <a:prstGeom prst="rect">
            <a:avLst/>
          </a:prstGeom>
        </p:spPr>
      </p:pic>
      <p:pic>
        <p:nvPicPr>
          <p:cNvPr id="22" name="SK-28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24625" y="6035427"/>
            <a:ext cx="154781" cy="125760"/>
          </a:xfrm>
          <a:prstGeom prst="rect">
            <a:avLst/>
          </a:prstGeom>
        </p:spPr>
      </p:pic>
      <p:sp>
        <p:nvSpPr>
          <p:cNvPr id="23" name="SK-28-text-22"/>
          <p:cNvSpPr/>
          <p:nvPr/>
        </p:nvSpPr>
        <p:spPr>
          <a:xfrm>
            <a:off x="561975" y="238125"/>
            <a:ext cx="5113734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4" name="SK-28-text-23"/>
          <p:cNvSpPr/>
          <p:nvPr/>
        </p:nvSpPr>
        <p:spPr>
          <a:xfrm>
            <a:off x="561975" y="428625"/>
            <a:ext cx="116300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1D1D1F"/>
                </a:solidFill>
              </a:rPr>
              <a:t>Case Study: Cystic Fibrosis Carrier Risk</a:t>
            </a:r>
            <a:endParaRPr lang="en-US" sz="2100" dirty="0"/>
          </a:p>
        </p:txBody>
      </p:sp>
      <p:sp>
        <p:nvSpPr>
          <p:cNvPr id="25" name="SK-28-text-24"/>
          <p:cNvSpPr/>
          <p:nvPr/>
        </p:nvSpPr>
        <p:spPr>
          <a:xfrm>
            <a:off x="995363" y="1257300"/>
            <a:ext cx="74066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Patient Vignette: Jane &amp; Christopher</a:t>
            </a:r>
            <a:endParaRPr lang="en-US" sz="1350" dirty="0"/>
          </a:p>
        </p:txBody>
      </p:sp>
      <p:sp>
        <p:nvSpPr>
          <p:cNvPr id="26" name="SK-28-text-25"/>
          <p:cNvSpPr/>
          <p:nvPr/>
        </p:nvSpPr>
        <p:spPr>
          <a:xfrm>
            <a:off x="845344" y="1704975"/>
            <a:ext cx="4822031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Jane (28):</a:t>
            </a:r>
            <a:r>
              <a:rPr lang="en-US" sz="1125" dirty="0">
                <a:solidFill>
                  <a:srgbClr val="1D1D1F"/>
                </a:solidFill>
              </a:rPr>
              <a:t> Currently 6 weeks pregnant. Healthy, but concerned about family history of Cystic Fibrosis (CF).</a:t>
            </a:r>
            <a:endParaRPr lang="en-US" sz="1125" dirty="0"/>
          </a:p>
        </p:txBody>
      </p:sp>
      <p:sp>
        <p:nvSpPr>
          <p:cNvPr id="27" name="SK-28-text-26"/>
          <p:cNvSpPr/>
          <p:nvPr/>
        </p:nvSpPr>
        <p:spPr>
          <a:xfrm>
            <a:off x="845344" y="2276475"/>
            <a:ext cx="4822031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Family History:</a:t>
            </a:r>
            <a:r>
              <a:rPr lang="en-US" sz="1125" dirty="0">
                <a:solidFill>
                  <a:srgbClr val="1D1D1F"/>
                </a:solidFill>
              </a:rPr>
              <a:t> Jane's brother John has a son, Richard (4), who is affected by CF.</a:t>
            </a:r>
            <a:endParaRPr lang="en-US" sz="1125" dirty="0"/>
          </a:p>
        </p:txBody>
      </p:sp>
      <p:sp>
        <p:nvSpPr>
          <p:cNvPr id="28" name="SK-28-text-27"/>
          <p:cNvSpPr/>
          <p:nvPr/>
        </p:nvSpPr>
        <p:spPr>
          <a:xfrm>
            <a:off x="845344" y="2847975"/>
            <a:ext cx="4822031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Implication:</a:t>
            </a:r>
            <a:r>
              <a:rPr lang="en-US" sz="1125" dirty="0">
                <a:solidFill>
                  <a:srgbClr val="1D1D1F"/>
                </a:solidFill>
              </a:rPr>
              <a:t> John and his partner are obligate carriers. Their parents (Jane's parents) must also be carriers.</a:t>
            </a:r>
            <a:endParaRPr lang="en-US" sz="1125" dirty="0"/>
          </a:p>
        </p:txBody>
      </p:sp>
      <p:sp>
        <p:nvSpPr>
          <p:cNvPr id="29" name="SK-28-text-28"/>
          <p:cNvSpPr/>
          <p:nvPr/>
        </p:nvSpPr>
        <p:spPr>
          <a:xfrm>
            <a:off x="845344" y="3419475"/>
            <a:ext cx="4822031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D1D1F"/>
                </a:solidFill>
              </a:rPr>
              <a:t>Christopher (29):</a:t>
            </a:r>
            <a:r>
              <a:rPr lang="en-US" sz="1125" dirty="0">
                <a:solidFill>
                  <a:srgbClr val="1D1D1F"/>
                </a:solidFill>
              </a:rPr>
              <a:t> Jane's husband. Only child, no known family history of CF. Northern European ancestry.</a:t>
            </a:r>
            <a:endParaRPr lang="en-US" sz="1125" dirty="0"/>
          </a:p>
        </p:txBody>
      </p:sp>
      <p:sp>
        <p:nvSpPr>
          <p:cNvPr id="30" name="SK-28-text-29"/>
          <p:cNvSpPr/>
          <p:nvPr/>
        </p:nvSpPr>
        <p:spPr>
          <a:xfrm>
            <a:off x="762000" y="5462588"/>
            <a:ext cx="850489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GP ACTION</a:t>
            </a:r>
            <a:endParaRPr lang="en-US" sz="825" dirty="0"/>
          </a:p>
        </p:txBody>
      </p:sp>
      <p:sp>
        <p:nvSpPr>
          <p:cNvPr id="31" name="SK-28-text-30"/>
          <p:cNvSpPr/>
          <p:nvPr/>
        </p:nvSpPr>
        <p:spPr>
          <a:xfrm>
            <a:off x="666750" y="5791200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Urgent Action:</a:t>
            </a:r>
            <a:r>
              <a:rPr lang="en-US" sz="1050" dirty="0">
                <a:solidFill>
                  <a:srgbClr val="1D1D1F"/>
                </a:solidFill>
              </a:rPr>
              <a:t> If carrier status affects reproductive decisions, provide an </a:t>
            </a:r>
            <a:r>
              <a:rPr lang="en-US" sz="1050" b="1" dirty="0">
                <a:solidFill>
                  <a:srgbClr val="1D1D1F"/>
                </a:solidFill>
              </a:rPr>
              <a:t>urgent telephone referral</a:t>
            </a:r>
            <a:r>
              <a:rPr lang="en-US" sz="1050" dirty="0">
                <a:solidFill>
                  <a:srgbClr val="1D1D1F"/>
                </a:solidFill>
              </a:rPr>
              <a:t> to the Regional Genetics Service.</a:t>
            </a:r>
            <a:endParaRPr lang="en-US" sz="1050" dirty="0"/>
          </a:p>
        </p:txBody>
      </p:sp>
      <p:sp>
        <p:nvSpPr>
          <p:cNvPr id="32" name="SK-28-text-31"/>
          <p:cNvSpPr/>
          <p:nvPr/>
        </p:nvSpPr>
        <p:spPr>
          <a:xfrm>
            <a:off x="6853238" y="1257300"/>
            <a:ext cx="53387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Calculating the Reproductive Risk</a:t>
            </a:r>
            <a:endParaRPr lang="en-US" sz="1350" dirty="0"/>
          </a:p>
        </p:txBody>
      </p:sp>
      <p:sp>
        <p:nvSpPr>
          <p:cNvPr id="33" name="SK-28-text-32"/>
          <p:cNvSpPr/>
          <p:nvPr/>
        </p:nvSpPr>
        <p:spPr>
          <a:xfrm>
            <a:off x="6773168" y="1847850"/>
            <a:ext cx="2857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1</a:t>
            </a:r>
            <a:endParaRPr lang="en-US" sz="1050" dirty="0"/>
          </a:p>
        </p:txBody>
      </p:sp>
      <p:sp>
        <p:nvSpPr>
          <p:cNvPr id="34" name="SK-28-text-33"/>
          <p:cNvSpPr/>
          <p:nvPr/>
        </p:nvSpPr>
        <p:spPr>
          <a:xfrm>
            <a:off x="7096125" y="1883569"/>
            <a:ext cx="50958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Jane's probability of being a carrier (sibling of obligate carrier)</a:t>
            </a:r>
            <a:r>
              <a:rPr lang="en-US" sz="1125" b="1" dirty="0">
                <a:solidFill>
                  <a:srgbClr val="1D1D1F"/>
                </a:solidFill>
              </a:rPr>
              <a:t>2/3</a:t>
            </a:r>
            <a:endParaRPr lang="en-US" sz="1125" dirty="0"/>
          </a:p>
        </p:txBody>
      </p:sp>
      <p:sp>
        <p:nvSpPr>
          <p:cNvPr id="35" name="SK-28-text-34"/>
          <p:cNvSpPr/>
          <p:nvPr/>
        </p:nvSpPr>
        <p:spPr>
          <a:xfrm>
            <a:off x="6773168" y="2533650"/>
            <a:ext cx="2857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2</a:t>
            </a:r>
            <a:endParaRPr lang="en-US" sz="1050" dirty="0"/>
          </a:p>
        </p:txBody>
      </p:sp>
      <p:sp>
        <p:nvSpPr>
          <p:cNvPr id="36" name="SK-28-text-35"/>
          <p:cNvSpPr/>
          <p:nvPr/>
        </p:nvSpPr>
        <p:spPr>
          <a:xfrm>
            <a:off x="7096125" y="2569369"/>
            <a:ext cx="50958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Christopher's risk (Population carrier rate)</a:t>
            </a:r>
            <a:r>
              <a:rPr lang="en-US" sz="1125" b="1" dirty="0">
                <a:solidFill>
                  <a:srgbClr val="1D1D1F"/>
                </a:solidFill>
              </a:rPr>
              <a:t>1/25</a:t>
            </a:r>
            <a:endParaRPr lang="en-US" sz="1125" dirty="0"/>
          </a:p>
        </p:txBody>
      </p:sp>
      <p:sp>
        <p:nvSpPr>
          <p:cNvPr id="37" name="SK-28-text-36"/>
          <p:cNvSpPr/>
          <p:nvPr/>
        </p:nvSpPr>
        <p:spPr>
          <a:xfrm>
            <a:off x="6773168" y="3219450"/>
            <a:ext cx="2857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3</a:t>
            </a:r>
            <a:endParaRPr lang="en-US" sz="1050" dirty="0"/>
          </a:p>
        </p:txBody>
      </p:sp>
      <p:sp>
        <p:nvSpPr>
          <p:cNvPr id="38" name="SK-28-text-37"/>
          <p:cNvSpPr/>
          <p:nvPr/>
        </p:nvSpPr>
        <p:spPr>
          <a:xfrm>
            <a:off x="7096125" y="3255169"/>
            <a:ext cx="50958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1D1D1F"/>
                </a:solidFill>
              </a:rPr>
              <a:t>Risk of both passing on the mutation</a:t>
            </a:r>
            <a:r>
              <a:rPr lang="en-US" sz="1125" b="1" dirty="0">
                <a:solidFill>
                  <a:srgbClr val="1D1D1F"/>
                </a:solidFill>
              </a:rPr>
              <a:t>1/4</a:t>
            </a:r>
            <a:endParaRPr lang="en-US" sz="1125" dirty="0"/>
          </a:p>
        </p:txBody>
      </p:sp>
      <p:sp>
        <p:nvSpPr>
          <p:cNvPr id="39" name="SK-28-text-38"/>
          <p:cNvSpPr/>
          <p:nvPr/>
        </p:nvSpPr>
        <p:spPr>
          <a:xfrm>
            <a:off x="6715125" y="4143375"/>
            <a:ext cx="46196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708D"/>
                </a:solidFill>
              </a:rPr>
              <a:t>COMBINED RISK IF JANE IS CARRIER</a:t>
            </a:r>
            <a:endParaRPr lang="en-US" sz="1050" dirty="0"/>
          </a:p>
        </p:txBody>
      </p:sp>
      <p:sp>
        <p:nvSpPr>
          <p:cNvPr id="40" name="SK-28-text-39"/>
          <p:cNvSpPr/>
          <p:nvPr/>
        </p:nvSpPr>
        <p:spPr>
          <a:xfrm>
            <a:off x="6715125" y="4391025"/>
            <a:ext cx="4619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1D1D1F"/>
                </a:solidFill>
              </a:rPr>
              <a:t>1 in 100</a:t>
            </a:r>
            <a:endParaRPr lang="en-US" sz="2400" dirty="0"/>
          </a:p>
        </p:txBody>
      </p:sp>
      <p:sp>
        <p:nvSpPr>
          <p:cNvPr id="41" name="SK-28-text-40"/>
          <p:cNvSpPr/>
          <p:nvPr/>
        </p:nvSpPr>
        <p:spPr>
          <a:xfrm>
            <a:off x="6524625" y="5181600"/>
            <a:ext cx="5000625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i="1" dirty="0">
                <a:solidFill>
                  <a:srgbClr val="6E6E73"/>
                </a:solidFill>
              </a:rPr>
              <a:t>*Note: Total prior risk before Jane's testing is (2/3) × (1/25) × (1/4) = 1 in 150. Once Jane is confirmed as a carrier via testing, the risk shifts to 1 in 100.</a:t>
            </a:r>
            <a:endParaRPr lang="en-US" sz="975" dirty="0"/>
          </a:p>
        </p:txBody>
      </p:sp>
      <p:sp>
        <p:nvSpPr>
          <p:cNvPr id="42" name="SK-28-text-41"/>
          <p:cNvSpPr/>
          <p:nvPr/>
        </p:nvSpPr>
        <p:spPr>
          <a:xfrm>
            <a:off x="6774656" y="6005513"/>
            <a:ext cx="5417344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5E5CE6"/>
                </a:solidFill>
              </a:rPr>
              <a:t>Calculation assumes Northern European population frequency.</a:t>
            </a:r>
            <a:endParaRPr lang="en-US" sz="97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8025" y="238125"/>
            <a:ext cx="942975" cy="381000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90513"/>
            <a:ext cx="38100" cy="428625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914400"/>
            <a:ext cx="5595938" cy="2552700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147763"/>
            <a:ext cx="228600" cy="171450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524000"/>
            <a:ext cx="119063" cy="99120"/>
          </a:xfrm>
          <a:prstGeom prst="rect">
            <a:avLst/>
          </a:prstGeom>
        </p:spPr>
      </p:pic>
      <p:pic>
        <p:nvPicPr>
          <p:cNvPr id="9" name="SK-2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1786830"/>
            <a:ext cx="119063" cy="99120"/>
          </a:xfrm>
          <a:prstGeom prst="rect">
            <a:avLst/>
          </a:prstGeom>
        </p:spPr>
      </p:pic>
      <p:pic>
        <p:nvPicPr>
          <p:cNvPr id="10" name="SK-29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049661"/>
            <a:ext cx="119063" cy="99120"/>
          </a:xfrm>
          <a:prstGeom prst="rect">
            <a:avLst/>
          </a:prstGeom>
        </p:spPr>
      </p:pic>
      <p:pic>
        <p:nvPicPr>
          <p:cNvPr id="11" name="SK-29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283916"/>
            <a:ext cx="5214938" cy="561975"/>
          </a:xfrm>
          <a:prstGeom prst="rect">
            <a:avLst/>
          </a:prstGeom>
        </p:spPr>
      </p:pic>
      <p:pic>
        <p:nvPicPr>
          <p:cNvPr id="12" name="SK-29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375" y="2416820"/>
            <a:ext cx="154781" cy="125760"/>
          </a:xfrm>
          <a:prstGeom prst="rect">
            <a:avLst/>
          </a:prstGeom>
        </p:spPr>
      </p:pic>
      <p:pic>
        <p:nvPicPr>
          <p:cNvPr id="13" name="SK-29-img-1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657600"/>
            <a:ext cx="5595938" cy="2552700"/>
          </a:xfrm>
          <a:prstGeom prst="rect">
            <a:avLst/>
          </a:prstGeom>
        </p:spPr>
      </p:pic>
      <p:pic>
        <p:nvPicPr>
          <p:cNvPr id="14" name="SK-29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3890962"/>
            <a:ext cx="228600" cy="171450"/>
          </a:xfrm>
          <a:prstGeom prst="rect">
            <a:avLst/>
          </a:prstGeom>
        </p:spPr>
      </p:pic>
      <p:pic>
        <p:nvPicPr>
          <p:cNvPr id="15" name="SK-29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267200"/>
            <a:ext cx="119063" cy="119063"/>
          </a:xfrm>
          <a:prstGeom prst="rect">
            <a:avLst/>
          </a:prstGeom>
        </p:spPr>
      </p:pic>
      <p:pic>
        <p:nvPicPr>
          <p:cNvPr id="16" name="SK-29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4716661"/>
            <a:ext cx="119063" cy="108198"/>
          </a:xfrm>
          <a:prstGeom prst="rect">
            <a:avLst/>
          </a:prstGeom>
        </p:spPr>
      </p:pic>
      <p:pic>
        <p:nvPicPr>
          <p:cNvPr id="17" name="SK-29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5166122"/>
            <a:ext cx="119063" cy="99120"/>
          </a:xfrm>
          <a:prstGeom prst="rect">
            <a:avLst/>
          </a:prstGeom>
        </p:spPr>
      </p:pic>
      <p:pic>
        <p:nvPicPr>
          <p:cNvPr id="18" name="SK-29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5063" y="914400"/>
            <a:ext cx="5595938" cy="2552700"/>
          </a:xfrm>
          <a:prstGeom prst="rect">
            <a:avLst/>
          </a:prstGeom>
        </p:spPr>
      </p:pic>
      <p:pic>
        <p:nvPicPr>
          <p:cNvPr id="19" name="SK-29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05563" y="1147763"/>
            <a:ext cx="228600" cy="171450"/>
          </a:xfrm>
          <a:prstGeom prst="rect">
            <a:avLst/>
          </a:prstGeom>
        </p:spPr>
      </p:pic>
      <p:pic>
        <p:nvPicPr>
          <p:cNvPr id="20" name="SK-29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05563" y="1757363"/>
            <a:ext cx="941636" cy="233362"/>
          </a:xfrm>
          <a:prstGeom prst="rect">
            <a:avLst/>
          </a:prstGeom>
        </p:spPr>
      </p:pic>
      <p:pic>
        <p:nvPicPr>
          <p:cNvPr id="21" name="SK-29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23398" y="1757363"/>
            <a:ext cx="1558528" cy="233362"/>
          </a:xfrm>
          <a:prstGeom prst="rect">
            <a:avLst/>
          </a:prstGeom>
        </p:spPr>
      </p:pic>
      <p:pic>
        <p:nvPicPr>
          <p:cNvPr id="22" name="SK-29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58126" y="1757363"/>
            <a:ext cx="1140023" cy="233362"/>
          </a:xfrm>
          <a:prstGeom prst="rect">
            <a:avLst/>
          </a:prstGeom>
        </p:spPr>
      </p:pic>
      <p:pic>
        <p:nvPicPr>
          <p:cNvPr id="23" name="SK-29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74350" y="1757363"/>
            <a:ext cx="411807" cy="233362"/>
          </a:xfrm>
          <a:prstGeom prst="rect">
            <a:avLst/>
          </a:prstGeom>
        </p:spPr>
      </p:pic>
      <p:pic>
        <p:nvPicPr>
          <p:cNvPr id="24" name="SK-29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762357" y="1757363"/>
            <a:ext cx="580579" cy="233362"/>
          </a:xfrm>
          <a:prstGeom prst="rect">
            <a:avLst/>
          </a:prstGeom>
        </p:spPr>
      </p:pic>
      <p:pic>
        <p:nvPicPr>
          <p:cNvPr id="25" name="SK-29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05563" y="2066925"/>
            <a:ext cx="1308199" cy="233362"/>
          </a:xfrm>
          <a:prstGeom prst="rect">
            <a:avLst/>
          </a:prstGeom>
        </p:spPr>
      </p:pic>
      <p:pic>
        <p:nvPicPr>
          <p:cNvPr id="26" name="SK-29-img-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789962" y="2066925"/>
            <a:ext cx="499021" cy="233362"/>
          </a:xfrm>
          <a:prstGeom prst="rect">
            <a:avLst/>
          </a:prstGeom>
        </p:spPr>
      </p:pic>
      <p:pic>
        <p:nvPicPr>
          <p:cNvPr id="27" name="SK-29-img-26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365182" y="2066925"/>
            <a:ext cx="357485" cy="233362"/>
          </a:xfrm>
          <a:prstGeom prst="rect">
            <a:avLst/>
          </a:prstGeom>
        </p:spPr>
      </p:pic>
      <p:pic>
        <p:nvPicPr>
          <p:cNvPr id="28" name="SK-29-img-27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798868" y="2066925"/>
            <a:ext cx="406003" cy="233362"/>
          </a:xfrm>
          <a:prstGeom prst="rect">
            <a:avLst/>
          </a:prstGeom>
        </p:spPr>
      </p:pic>
      <p:pic>
        <p:nvPicPr>
          <p:cNvPr id="29" name="SK-29-img-2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5063" y="3657600"/>
            <a:ext cx="5595938" cy="2552700"/>
          </a:xfrm>
          <a:prstGeom prst="rect">
            <a:avLst/>
          </a:prstGeom>
        </p:spPr>
      </p:pic>
      <p:pic>
        <p:nvPicPr>
          <p:cNvPr id="30" name="SK-29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405563" y="3890962"/>
            <a:ext cx="228600" cy="171450"/>
          </a:xfrm>
          <a:prstGeom prst="rect">
            <a:avLst/>
          </a:prstGeom>
        </p:spPr>
      </p:pic>
      <p:pic>
        <p:nvPicPr>
          <p:cNvPr id="31" name="SK-29-img-30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405563" y="4267200"/>
            <a:ext cx="119063" cy="108198"/>
          </a:xfrm>
          <a:prstGeom prst="rect">
            <a:avLst/>
          </a:prstGeom>
        </p:spPr>
      </p:pic>
      <p:pic>
        <p:nvPicPr>
          <p:cNvPr id="32" name="SK-29-img-31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596063" y="4669036"/>
            <a:ext cx="154781" cy="125760"/>
          </a:xfrm>
          <a:prstGeom prst="rect">
            <a:avLst/>
          </a:prstGeom>
        </p:spPr>
      </p:pic>
      <p:pic>
        <p:nvPicPr>
          <p:cNvPr id="33" name="SK-29-img-32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405563" y="4966097"/>
            <a:ext cx="119063" cy="108198"/>
          </a:xfrm>
          <a:prstGeom prst="rect">
            <a:avLst/>
          </a:prstGeom>
        </p:spPr>
      </p:pic>
      <p:pic>
        <p:nvPicPr>
          <p:cNvPr id="34" name="SK-29-img-33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81000" y="6524625"/>
            <a:ext cx="142875" cy="114300"/>
          </a:xfrm>
          <a:prstGeom prst="rect">
            <a:avLst/>
          </a:prstGeom>
        </p:spPr>
      </p:pic>
      <p:sp>
        <p:nvSpPr>
          <p:cNvPr id="35" name="SK-29-text-34"/>
          <p:cNvSpPr/>
          <p:nvPr/>
        </p:nvSpPr>
        <p:spPr>
          <a:xfrm>
            <a:off x="561975" y="238125"/>
            <a:ext cx="5182791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36" name="SK-29-text-35"/>
          <p:cNvSpPr/>
          <p:nvPr/>
        </p:nvSpPr>
        <p:spPr>
          <a:xfrm>
            <a:off x="561975" y="428625"/>
            <a:ext cx="115214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Antenatal and Newborn Screening Programmes</a:t>
            </a:r>
            <a:endParaRPr lang="en-US" sz="1800" dirty="0"/>
          </a:p>
        </p:txBody>
      </p:sp>
      <p:sp>
        <p:nvSpPr>
          <p:cNvPr id="37" name="SK-29-text-36"/>
          <p:cNvSpPr/>
          <p:nvPr/>
        </p:nvSpPr>
        <p:spPr>
          <a:xfrm>
            <a:off x="914400" y="1104900"/>
            <a:ext cx="69951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B4D8"/>
                </a:solidFill>
              </a:rPr>
              <a:t>Pre-conception &amp; Initial Screening</a:t>
            </a:r>
            <a:endParaRPr lang="en-US" sz="1350" dirty="0"/>
          </a:p>
        </p:txBody>
      </p:sp>
      <p:sp>
        <p:nvSpPr>
          <p:cNvPr id="38" name="SK-29-text-37"/>
          <p:cNvSpPr/>
          <p:nvPr/>
        </p:nvSpPr>
        <p:spPr>
          <a:xfrm>
            <a:off x="785813" y="1476375"/>
            <a:ext cx="11406188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Haemoglobinopathy:</a:t>
            </a:r>
            <a:r>
              <a:rPr lang="en-US" sz="1050" dirty="0">
                <a:solidFill>
                  <a:srgbClr val="1D1D1F"/>
                </a:solidFill>
              </a:rPr>
              <a:t> Sickle cell and thalassaemia screening offered early.</a:t>
            </a:r>
            <a:endParaRPr lang="en-US" sz="1050" dirty="0"/>
          </a:p>
        </p:txBody>
      </p:sp>
      <p:sp>
        <p:nvSpPr>
          <p:cNvPr id="39" name="SK-29-text-38"/>
          <p:cNvSpPr/>
          <p:nvPr/>
        </p:nvSpPr>
        <p:spPr>
          <a:xfrm>
            <a:off x="785813" y="1739205"/>
            <a:ext cx="992124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Infectious Diseases:</a:t>
            </a:r>
            <a:r>
              <a:rPr lang="en-US" sz="1050" dirty="0">
                <a:solidFill>
                  <a:srgbClr val="1D1D1F"/>
                </a:solidFill>
              </a:rPr>
              <a:t> HIV, Hepatitis B, and Syphilis (opt-out).</a:t>
            </a:r>
            <a:endParaRPr lang="en-US" sz="1050" dirty="0"/>
          </a:p>
        </p:txBody>
      </p:sp>
      <p:sp>
        <p:nvSpPr>
          <p:cNvPr id="40" name="SK-29-text-39"/>
          <p:cNvSpPr/>
          <p:nvPr/>
        </p:nvSpPr>
        <p:spPr>
          <a:xfrm>
            <a:off x="785813" y="2002036"/>
            <a:ext cx="11406188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Blood Grouping:</a:t>
            </a:r>
            <a:r>
              <a:rPr lang="en-US" sz="1050" dirty="0">
                <a:solidFill>
                  <a:srgbClr val="1D1D1F"/>
                </a:solidFill>
              </a:rPr>
              <a:t> ABO group, Rhesus (RhD) status, and red cell antibodies.</a:t>
            </a:r>
            <a:endParaRPr lang="en-US" sz="1050" dirty="0"/>
          </a:p>
        </p:txBody>
      </p:sp>
      <p:sp>
        <p:nvSpPr>
          <p:cNvPr id="41" name="SK-29-text-40"/>
          <p:cNvSpPr/>
          <p:nvPr/>
        </p:nvSpPr>
        <p:spPr>
          <a:xfrm>
            <a:off x="916781" y="2379166"/>
            <a:ext cx="4929188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D1D1F"/>
                </a:solidFill>
              </a:rPr>
              <a:t> Folic Acid: 400mcg/day standard; 5mg/day if high risk (e.g. DM, BMI &gt;30, previous NTD).</a:t>
            </a:r>
            <a:endParaRPr lang="en-US" sz="975" dirty="0"/>
          </a:p>
        </p:txBody>
      </p:sp>
      <p:sp>
        <p:nvSpPr>
          <p:cNvPr id="42" name="SK-29-text-41"/>
          <p:cNvSpPr/>
          <p:nvPr/>
        </p:nvSpPr>
        <p:spPr>
          <a:xfrm>
            <a:off x="914400" y="3848100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B4D8"/>
                </a:solidFill>
              </a:rPr>
              <a:t>Antenatal Trisomy &amp; Anomaly</a:t>
            </a:r>
            <a:endParaRPr lang="en-US" sz="1350" dirty="0"/>
          </a:p>
        </p:txBody>
      </p:sp>
      <p:sp>
        <p:nvSpPr>
          <p:cNvPr id="43" name="SK-29-text-42"/>
          <p:cNvSpPr/>
          <p:nvPr/>
        </p:nvSpPr>
        <p:spPr>
          <a:xfrm>
            <a:off x="785813" y="4219575"/>
            <a:ext cx="50006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Combined Test (10–14 weeks):</a:t>
            </a:r>
            <a:r>
              <a:rPr lang="en-US" sz="1050" dirty="0">
                <a:solidFill>
                  <a:srgbClr val="1D1D1F"/>
                </a:solidFill>
              </a:rPr>
              <a:t> NT scan + PAPP-A + hCG for Down's, Edwards', and Patau's syndromes.</a:t>
            </a:r>
            <a:endParaRPr lang="en-US" sz="1050" dirty="0"/>
          </a:p>
        </p:txBody>
      </p:sp>
      <p:sp>
        <p:nvSpPr>
          <p:cNvPr id="44" name="SK-29-text-43"/>
          <p:cNvSpPr/>
          <p:nvPr/>
        </p:nvSpPr>
        <p:spPr>
          <a:xfrm>
            <a:off x="785813" y="4669036"/>
            <a:ext cx="50006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Fetal Anomaly Scan (18–20 weeks):</a:t>
            </a:r>
            <a:r>
              <a:rPr lang="en-US" sz="1050" dirty="0">
                <a:solidFill>
                  <a:srgbClr val="1D1D1F"/>
                </a:solidFill>
              </a:rPr>
              <a:t> Detailed structural assessment of 11 physical conditions.</a:t>
            </a:r>
            <a:endParaRPr lang="en-US" sz="1050" dirty="0"/>
          </a:p>
        </p:txBody>
      </p:sp>
      <p:sp>
        <p:nvSpPr>
          <p:cNvPr id="45" name="SK-29-text-44"/>
          <p:cNvSpPr/>
          <p:nvPr/>
        </p:nvSpPr>
        <p:spPr>
          <a:xfrm>
            <a:off x="785813" y="5118497"/>
            <a:ext cx="11406188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NIPT:</a:t>
            </a:r>
            <a:r>
              <a:rPr lang="en-US" sz="1050" dirty="0">
                <a:solidFill>
                  <a:srgbClr val="1D1D1F"/>
                </a:solidFill>
              </a:rPr>
              <a:t> Offered as an evaluative second-line screen if combined test risk &gt; 1:150.</a:t>
            </a:r>
            <a:endParaRPr lang="en-US" sz="1050" dirty="0"/>
          </a:p>
        </p:txBody>
      </p:sp>
      <p:sp>
        <p:nvSpPr>
          <p:cNvPr id="46" name="SK-29-text-45"/>
          <p:cNvSpPr/>
          <p:nvPr/>
        </p:nvSpPr>
        <p:spPr>
          <a:xfrm>
            <a:off x="6748463" y="1104900"/>
            <a:ext cx="544353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B4D8"/>
                </a:solidFill>
              </a:rPr>
              <a:t>Newborn Blood Spot (Heel Prick)</a:t>
            </a:r>
            <a:endParaRPr lang="en-US" sz="1350" dirty="0"/>
          </a:p>
        </p:txBody>
      </p:sp>
      <p:sp>
        <p:nvSpPr>
          <p:cNvPr id="47" name="SK-29-text-46"/>
          <p:cNvSpPr/>
          <p:nvPr/>
        </p:nvSpPr>
        <p:spPr>
          <a:xfrm>
            <a:off x="6405563" y="1476375"/>
            <a:ext cx="5214938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5E5CE6"/>
                </a:solidFill>
              </a:rPr>
              <a:t>Day 5 Screening for 9 Conditions:</a:t>
            </a:r>
            <a:endParaRPr lang="en-US" sz="975" dirty="0"/>
          </a:p>
        </p:txBody>
      </p:sp>
      <p:sp>
        <p:nvSpPr>
          <p:cNvPr id="48" name="SK-29-text-47"/>
          <p:cNvSpPr/>
          <p:nvPr/>
        </p:nvSpPr>
        <p:spPr>
          <a:xfrm>
            <a:off x="6500813" y="1757363"/>
            <a:ext cx="1504408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5E5CE6"/>
                </a:solidFill>
              </a:rPr>
              <a:t>Cystic Fibrosis</a:t>
            </a:r>
            <a:endParaRPr lang="en-US" sz="825" dirty="0"/>
          </a:p>
        </p:txBody>
      </p:sp>
      <p:sp>
        <p:nvSpPr>
          <p:cNvPr id="49" name="SK-29-text-48"/>
          <p:cNvSpPr/>
          <p:nvPr/>
        </p:nvSpPr>
        <p:spPr>
          <a:xfrm>
            <a:off x="7518648" y="1757363"/>
            <a:ext cx="2759048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5E5CE6"/>
                </a:solidFill>
              </a:rPr>
              <a:t>Congenital Hypothyroidism</a:t>
            </a:r>
            <a:endParaRPr lang="en-US" sz="825" dirty="0"/>
          </a:p>
        </p:txBody>
      </p:sp>
      <p:sp>
        <p:nvSpPr>
          <p:cNvPr id="50" name="SK-29-text-49"/>
          <p:cNvSpPr/>
          <p:nvPr/>
        </p:nvSpPr>
        <p:spPr>
          <a:xfrm>
            <a:off x="9153376" y="1757363"/>
            <a:ext cx="1989685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5E5CE6"/>
                </a:solidFill>
              </a:rPr>
              <a:t>Sickle Cell Disease</a:t>
            </a:r>
            <a:endParaRPr lang="en-US" sz="825" dirty="0"/>
          </a:p>
        </p:txBody>
      </p:sp>
      <p:sp>
        <p:nvSpPr>
          <p:cNvPr id="51" name="SK-29-text-50"/>
          <p:cNvSpPr/>
          <p:nvPr/>
        </p:nvSpPr>
        <p:spPr>
          <a:xfrm>
            <a:off x="10369600" y="1757363"/>
            <a:ext cx="221307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5E5CE6"/>
                </a:solidFill>
              </a:rPr>
              <a:t>PKU</a:t>
            </a:r>
            <a:endParaRPr lang="en-US" sz="825" dirty="0"/>
          </a:p>
        </p:txBody>
      </p:sp>
      <p:sp>
        <p:nvSpPr>
          <p:cNvPr id="52" name="SK-29-text-51"/>
          <p:cNvSpPr/>
          <p:nvPr/>
        </p:nvSpPr>
        <p:spPr>
          <a:xfrm>
            <a:off x="10857607" y="1757363"/>
            <a:ext cx="422377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5E5CE6"/>
                </a:solidFill>
              </a:rPr>
              <a:t>MCADD</a:t>
            </a:r>
            <a:endParaRPr lang="en-US" sz="825" dirty="0"/>
          </a:p>
        </p:txBody>
      </p:sp>
      <p:sp>
        <p:nvSpPr>
          <p:cNvPr id="53" name="SK-29-text-52"/>
          <p:cNvSpPr/>
          <p:nvPr/>
        </p:nvSpPr>
        <p:spPr>
          <a:xfrm>
            <a:off x="6500813" y="2066925"/>
            <a:ext cx="2148424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5E5CE6"/>
                </a:solidFill>
              </a:rPr>
              <a:t>Homocystinuria (HCU)</a:t>
            </a:r>
            <a:endParaRPr lang="en-US" sz="825" dirty="0"/>
          </a:p>
        </p:txBody>
      </p:sp>
      <p:sp>
        <p:nvSpPr>
          <p:cNvPr id="54" name="SK-29-text-53"/>
          <p:cNvSpPr/>
          <p:nvPr/>
        </p:nvSpPr>
        <p:spPr>
          <a:xfrm>
            <a:off x="7885212" y="2066925"/>
            <a:ext cx="310931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5E5CE6"/>
                </a:solidFill>
              </a:rPr>
              <a:t>MSUD</a:t>
            </a:r>
            <a:endParaRPr lang="en-US" sz="825" dirty="0"/>
          </a:p>
        </p:txBody>
      </p:sp>
      <p:sp>
        <p:nvSpPr>
          <p:cNvPr id="55" name="SK-29-text-54"/>
          <p:cNvSpPr/>
          <p:nvPr/>
        </p:nvSpPr>
        <p:spPr>
          <a:xfrm>
            <a:off x="8460432" y="2066925"/>
            <a:ext cx="176190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5E5CE6"/>
                </a:solidFill>
              </a:rPr>
              <a:t>IVA</a:t>
            </a:r>
            <a:endParaRPr lang="en-US" sz="825" dirty="0"/>
          </a:p>
        </p:txBody>
      </p:sp>
      <p:sp>
        <p:nvSpPr>
          <p:cNvPr id="56" name="SK-29-text-55"/>
          <p:cNvSpPr/>
          <p:nvPr/>
        </p:nvSpPr>
        <p:spPr>
          <a:xfrm>
            <a:off x="8894118" y="2066925"/>
            <a:ext cx="244700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5E5CE6"/>
                </a:solidFill>
              </a:rPr>
              <a:t>GA1</a:t>
            </a:r>
            <a:endParaRPr lang="en-US" sz="825" dirty="0"/>
          </a:p>
        </p:txBody>
      </p:sp>
      <p:sp>
        <p:nvSpPr>
          <p:cNvPr id="57" name="SK-29-text-56"/>
          <p:cNvSpPr/>
          <p:nvPr/>
        </p:nvSpPr>
        <p:spPr>
          <a:xfrm>
            <a:off x="6405563" y="2414588"/>
            <a:ext cx="5786438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1D1D1F"/>
                </a:solidFill>
              </a:rPr>
              <a:t>*Early detection prevents severe disability or death via dietary/medical intervention.</a:t>
            </a:r>
            <a:endParaRPr lang="en-US" sz="975" dirty="0"/>
          </a:p>
        </p:txBody>
      </p:sp>
      <p:sp>
        <p:nvSpPr>
          <p:cNvPr id="58" name="SK-29-text-57"/>
          <p:cNvSpPr/>
          <p:nvPr/>
        </p:nvSpPr>
        <p:spPr>
          <a:xfrm>
            <a:off x="6748463" y="3848100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B4D8"/>
                </a:solidFill>
              </a:rPr>
              <a:t>Physical Exam &amp; Hearing</a:t>
            </a:r>
            <a:endParaRPr lang="en-US" sz="1350" dirty="0"/>
          </a:p>
        </p:txBody>
      </p:sp>
      <p:sp>
        <p:nvSpPr>
          <p:cNvPr id="59" name="SK-29-text-58"/>
          <p:cNvSpPr/>
          <p:nvPr/>
        </p:nvSpPr>
        <p:spPr>
          <a:xfrm>
            <a:off x="6619875" y="4219575"/>
            <a:ext cx="50006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Newborn Physical (NIPE):</a:t>
            </a:r>
            <a:r>
              <a:rPr lang="en-US" sz="1050" dirty="0">
                <a:solidFill>
                  <a:srgbClr val="1D1D1F"/>
                </a:solidFill>
              </a:rPr>
              <a:t> Performed within 72 hours and again at 6–8 weeks (GP role).</a:t>
            </a:r>
            <a:endParaRPr lang="en-US" sz="1050" dirty="0"/>
          </a:p>
        </p:txBody>
      </p:sp>
      <p:sp>
        <p:nvSpPr>
          <p:cNvPr id="60" name="SK-29-text-59"/>
          <p:cNvSpPr/>
          <p:nvPr/>
        </p:nvSpPr>
        <p:spPr>
          <a:xfrm>
            <a:off x="6827044" y="4669036"/>
            <a:ext cx="5364956" cy="1732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5E5CE6"/>
                </a:solidFill>
              </a:rPr>
              <a:t>Focus: Eyes (red reflex), Heart, Hips (DDH), Testes.</a:t>
            </a:r>
            <a:endParaRPr lang="en-US" sz="975" dirty="0"/>
          </a:p>
        </p:txBody>
      </p:sp>
      <p:sp>
        <p:nvSpPr>
          <p:cNvPr id="61" name="SK-29-text-60"/>
          <p:cNvSpPr/>
          <p:nvPr/>
        </p:nvSpPr>
        <p:spPr>
          <a:xfrm>
            <a:off x="6619875" y="4918472"/>
            <a:ext cx="50006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Hearing Screening (NHSP):</a:t>
            </a:r>
            <a:r>
              <a:rPr lang="en-US" sz="1050" dirty="0">
                <a:solidFill>
                  <a:srgbClr val="1D1D1F"/>
                </a:solidFill>
              </a:rPr>
              <a:t> AOAE testing performed before discharge or within 4 weeks.</a:t>
            </a:r>
            <a:endParaRPr lang="en-US" sz="1050" dirty="0"/>
          </a:p>
        </p:txBody>
      </p:sp>
      <p:sp>
        <p:nvSpPr>
          <p:cNvPr id="62" name="SK-29-text-61"/>
          <p:cNvSpPr/>
          <p:nvPr/>
        </p:nvSpPr>
        <p:spPr>
          <a:xfrm>
            <a:off x="600075" y="6496050"/>
            <a:ext cx="115919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5E5CE6"/>
                </a:solidFill>
              </a:rPr>
              <a:t>GP Essential: Ensure timely 6-8 week NIPE and review any screening results if the mother presents with concerns.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90513"/>
            <a:ext cx="38100" cy="333375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14425"/>
            <a:ext cx="5619750" cy="2405063"/>
          </a:xfrm>
          <a:prstGeom prst="rect">
            <a:avLst/>
          </a:prstGeom>
        </p:spPr>
      </p:pic>
      <p:pic>
        <p:nvPicPr>
          <p:cNvPr id="6" name="SK-30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385888"/>
            <a:ext cx="228600" cy="171450"/>
          </a:xfrm>
          <a:prstGeom prst="rect">
            <a:avLst/>
          </a:prstGeom>
        </p:spPr>
      </p:pic>
      <p:pic>
        <p:nvPicPr>
          <p:cNvPr id="7" name="SK-3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800225"/>
            <a:ext cx="95250" cy="76200"/>
          </a:xfrm>
          <a:prstGeom prst="rect">
            <a:avLst/>
          </a:prstGeom>
        </p:spPr>
      </p:pic>
      <p:pic>
        <p:nvPicPr>
          <p:cNvPr id="8" name="SK-3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109788"/>
            <a:ext cx="95250" cy="84534"/>
          </a:xfrm>
          <a:prstGeom prst="rect">
            <a:avLst/>
          </a:prstGeom>
        </p:spPr>
      </p:pic>
      <p:pic>
        <p:nvPicPr>
          <p:cNvPr id="9" name="SK-30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633663"/>
            <a:ext cx="95250" cy="84534"/>
          </a:xfrm>
          <a:prstGeom prst="rect">
            <a:avLst/>
          </a:prstGeom>
        </p:spPr>
      </p:pic>
      <p:pic>
        <p:nvPicPr>
          <p:cNvPr id="10" name="SK-30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671888"/>
            <a:ext cx="5619750" cy="2957513"/>
          </a:xfrm>
          <a:prstGeom prst="rect">
            <a:avLst/>
          </a:prstGeom>
        </p:spPr>
      </p:pic>
      <p:pic>
        <p:nvPicPr>
          <p:cNvPr id="11" name="SK-30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867150"/>
            <a:ext cx="228600" cy="171450"/>
          </a:xfrm>
          <a:prstGeom prst="rect">
            <a:avLst/>
          </a:prstGeom>
        </p:spPr>
      </p:pic>
      <p:pic>
        <p:nvPicPr>
          <p:cNvPr id="12" name="SK-30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224338"/>
            <a:ext cx="5238750" cy="1990725"/>
          </a:xfrm>
          <a:prstGeom prst="rect">
            <a:avLst/>
          </a:prstGeom>
        </p:spPr>
      </p:pic>
      <p:pic>
        <p:nvPicPr>
          <p:cNvPr id="13" name="SK-30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0" y="1114425"/>
            <a:ext cx="5619750" cy="2662238"/>
          </a:xfrm>
          <a:prstGeom prst="rect">
            <a:avLst/>
          </a:prstGeom>
        </p:spPr>
      </p:pic>
      <p:pic>
        <p:nvPicPr>
          <p:cNvPr id="14" name="SK-30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19850" y="1385888"/>
            <a:ext cx="228600" cy="171450"/>
          </a:xfrm>
          <a:prstGeom prst="rect">
            <a:avLst/>
          </a:prstGeom>
        </p:spPr>
      </p:pic>
      <p:pic>
        <p:nvPicPr>
          <p:cNvPr id="15" name="SK-30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19850" y="1800225"/>
            <a:ext cx="95250" cy="76200"/>
          </a:xfrm>
          <a:prstGeom prst="rect">
            <a:avLst/>
          </a:prstGeom>
        </p:spPr>
      </p:pic>
      <p:pic>
        <p:nvPicPr>
          <p:cNvPr id="16" name="SK-30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19850" y="2109788"/>
            <a:ext cx="95250" cy="84534"/>
          </a:xfrm>
          <a:prstGeom prst="rect">
            <a:avLst/>
          </a:prstGeom>
        </p:spPr>
      </p:pic>
      <p:pic>
        <p:nvPicPr>
          <p:cNvPr id="17" name="SK-30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19850" y="2671763"/>
            <a:ext cx="5162550" cy="685800"/>
          </a:xfrm>
          <a:prstGeom prst="rect">
            <a:avLst/>
          </a:prstGeom>
        </p:spPr>
      </p:pic>
      <p:pic>
        <p:nvPicPr>
          <p:cNvPr id="18" name="SK-30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250" y="3967163"/>
            <a:ext cx="5619750" cy="2662238"/>
          </a:xfrm>
          <a:prstGeom prst="rect">
            <a:avLst/>
          </a:prstGeom>
        </p:spPr>
      </p:pic>
      <p:pic>
        <p:nvPicPr>
          <p:cNvPr id="19" name="SK-30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19850" y="4238625"/>
            <a:ext cx="228600" cy="171450"/>
          </a:xfrm>
          <a:prstGeom prst="rect">
            <a:avLst/>
          </a:prstGeom>
        </p:spPr>
      </p:pic>
      <p:pic>
        <p:nvPicPr>
          <p:cNvPr id="20" name="SK-30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19850" y="4652963"/>
            <a:ext cx="95250" cy="76200"/>
          </a:xfrm>
          <a:prstGeom prst="rect">
            <a:avLst/>
          </a:prstGeom>
        </p:spPr>
      </p:pic>
      <p:pic>
        <p:nvPicPr>
          <p:cNvPr id="21" name="SK-30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19850" y="4962525"/>
            <a:ext cx="95250" cy="84534"/>
          </a:xfrm>
          <a:prstGeom prst="rect">
            <a:avLst/>
          </a:prstGeom>
        </p:spPr>
      </p:pic>
      <p:pic>
        <p:nvPicPr>
          <p:cNvPr id="22" name="SK-30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19850" y="5486400"/>
            <a:ext cx="95250" cy="76200"/>
          </a:xfrm>
          <a:prstGeom prst="rect">
            <a:avLst/>
          </a:prstGeom>
        </p:spPr>
      </p:pic>
      <p:sp>
        <p:nvSpPr>
          <p:cNvPr id="23" name="SK-30-text-22"/>
          <p:cNvSpPr/>
          <p:nvPr/>
        </p:nvSpPr>
        <p:spPr>
          <a:xfrm>
            <a:off x="561975" y="190500"/>
            <a:ext cx="384839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4" name="SK-30-text-23"/>
          <p:cNvSpPr/>
          <p:nvPr/>
        </p:nvSpPr>
        <p:spPr>
          <a:xfrm>
            <a:off x="561975" y="381000"/>
            <a:ext cx="93268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Consanguinity and Clinical Context</a:t>
            </a:r>
            <a:endParaRPr lang="en-US" sz="1800" dirty="0"/>
          </a:p>
        </p:txBody>
      </p:sp>
      <p:sp>
        <p:nvSpPr>
          <p:cNvPr id="25" name="SK-30-text-24"/>
          <p:cNvSpPr/>
          <p:nvPr/>
        </p:nvSpPr>
        <p:spPr>
          <a:xfrm>
            <a:off x="561975" y="762000"/>
            <a:ext cx="116300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5E5CE6"/>
                </a:solidFill>
              </a:rPr>
              <a:t>Understanding the increased risk of recessive disorders in related couples while providing non-judgmental, culturally sensitive counselling.</a:t>
            </a:r>
            <a:endParaRPr lang="en-US" sz="1125" dirty="0"/>
          </a:p>
        </p:txBody>
      </p:sp>
      <p:sp>
        <p:nvSpPr>
          <p:cNvPr id="26" name="SK-30-text-25"/>
          <p:cNvSpPr/>
          <p:nvPr/>
        </p:nvSpPr>
        <p:spPr>
          <a:xfrm>
            <a:off x="952500" y="1343025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Definition &amp; Global Context</a:t>
            </a:r>
            <a:endParaRPr lang="en-US" sz="1350" dirty="0"/>
          </a:p>
        </p:txBody>
      </p:sp>
      <p:sp>
        <p:nvSpPr>
          <p:cNvPr id="27" name="SK-30-text-26"/>
          <p:cNvSpPr/>
          <p:nvPr/>
        </p:nvSpPr>
        <p:spPr>
          <a:xfrm>
            <a:off x="800100" y="1743075"/>
            <a:ext cx="113919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Marriage between second cousins or more closely related individuals.</a:t>
            </a:r>
            <a:endParaRPr lang="en-US" sz="1125" dirty="0"/>
          </a:p>
        </p:txBody>
      </p:sp>
      <p:sp>
        <p:nvSpPr>
          <p:cNvPr id="28" name="SK-30-text-27"/>
          <p:cNvSpPr/>
          <p:nvPr/>
        </p:nvSpPr>
        <p:spPr>
          <a:xfrm>
            <a:off x="800100" y="2052637"/>
            <a:ext cx="49720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Common in Middle East, South Asia, North Africa, and some European communities.</a:t>
            </a:r>
            <a:endParaRPr lang="en-US" sz="1125" dirty="0"/>
          </a:p>
        </p:txBody>
      </p:sp>
      <p:sp>
        <p:nvSpPr>
          <p:cNvPr id="29" name="SK-30-text-28"/>
          <p:cNvSpPr/>
          <p:nvPr/>
        </p:nvSpPr>
        <p:spPr>
          <a:xfrm>
            <a:off x="800100" y="2576513"/>
            <a:ext cx="49720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Shared ancestors increase the probability of inheriting identical recessive mutations.</a:t>
            </a:r>
            <a:endParaRPr lang="en-US" sz="1125" dirty="0"/>
          </a:p>
        </p:txBody>
      </p:sp>
      <p:sp>
        <p:nvSpPr>
          <p:cNvPr id="30" name="SK-30-text-29"/>
          <p:cNvSpPr/>
          <p:nvPr/>
        </p:nvSpPr>
        <p:spPr>
          <a:xfrm>
            <a:off x="914400" y="3824288"/>
            <a:ext cx="72009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Congenital Disorder Risk Comparison</a:t>
            </a:r>
            <a:endParaRPr lang="en-US" sz="1350" dirty="0"/>
          </a:p>
        </p:txBody>
      </p:sp>
      <p:sp>
        <p:nvSpPr>
          <p:cNvPr id="31" name="SK-30-text-30"/>
          <p:cNvSpPr/>
          <p:nvPr/>
        </p:nvSpPr>
        <p:spPr>
          <a:xfrm>
            <a:off x="571500" y="6291263"/>
            <a:ext cx="52387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Note: 96% of children born to first cousins are completely healthy.</a:t>
            </a:r>
            <a:endParaRPr lang="en-US" sz="975" dirty="0"/>
          </a:p>
        </p:txBody>
      </p:sp>
      <p:sp>
        <p:nvSpPr>
          <p:cNvPr id="32" name="SK-30-text-31"/>
          <p:cNvSpPr/>
          <p:nvPr/>
        </p:nvSpPr>
        <p:spPr>
          <a:xfrm>
            <a:off x="6762750" y="1343025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The Bradford VTS Context</a:t>
            </a:r>
            <a:endParaRPr lang="en-US" sz="1350" dirty="0"/>
          </a:p>
        </p:txBody>
      </p:sp>
      <p:sp>
        <p:nvSpPr>
          <p:cNvPr id="33" name="SK-30-text-32"/>
          <p:cNvSpPr/>
          <p:nvPr/>
        </p:nvSpPr>
        <p:spPr>
          <a:xfrm>
            <a:off x="6610350" y="1743075"/>
            <a:ext cx="55816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Significant South Asian population with traditional marriage patterns.</a:t>
            </a:r>
            <a:endParaRPr lang="en-US" sz="1125" dirty="0"/>
          </a:p>
        </p:txBody>
      </p:sp>
      <p:sp>
        <p:nvSpPr>
          <p:cNvPr id="34" name="SK-30-text-33"/>
          <p:cNvSpPr/>
          <p:nvPr/>
        </p:nvSpPr>
        <p:spPr>
          <a:xfrm>
            <a:off x="6610350" y="2052637"/>
            <a:ext cx="49720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24245"/>
                </a:solidFill>
              </a:rPr>
              <a:t>Every Baby Matters:</a:t>
            </a:r>
            <a:r>
              <a:rPr lang="en-US" sz="1125" dirty="0">
                <a:solidFill>
                  <a:srgbClr val="424245"/>
                </a:solidFill>
              </a:rPr>
              <a:t> Bradford infants historically 1.7x more likely to die in first year.</a:t>
            </a:r>
            <a:endParaRPr lang="en-US" sz="1125" dirty="0"/>
          </a:p>
        </p:txBody>
      </p:sp>
      <p:sp>
        <p:nvSpPr>
          <p:cNvPr id="35" name="SK-30-text-34"/>
          <p:cNvSpPr/>
          <p:nvPr/>
        </p:nvSpPr>
        <p:spPr>
          <a:xfrm>
            <a:off x="6534150" y="2814638"/>
            <a:ext cx="4497884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D1D1F"/>
                </a:solidFill>
              </a:rPr>
              <a:t>Objective: Proactive health promotion and early identification of at-risk pregnancies.</a:t>
            </a:r>
            <a:endParaRPr lang="en-US" sz="1050" dirty="0"/>
          </a:p>
        </p:txBody>
      </p:sp>
      <p:sp>
        <p:nvSpPr>
          <p:cNvPr id="36" name="SK-30-text-35"/>
          <p:cNvSpPr/>
          <p:nvPr/>
        </p:nvSpPr>
        <p:spPr>
          <a:xfrm>
            <a:off x="6762750" y="4195763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D1D1F"/>
                </a:solidFill>
              </a:rPr>
              <a:t>Counselling Principles</a:t>
            </a:r>
            <a:endParaRPr lang="en-US" sz="1350" dirty="0"/>
          </a:p>
        </p:txBody>
      </p:sp>
      <p:sp>
        <p:nvSpPr>
          <p:cNvPr id="37" name="SK-30-text-36"/>
          <p:cNvSpPr/>
          <p:nvPr/>
        </p:nvSpPr>
        <p:spPr>
          <a:xfrm>
            <a:off x="6610350" y="4595813"/>
            <a:ext cx="55816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24245"/>
                </a:solidFill>
              </a:rPr>
              <a:t>Non-Directive:</a:t>
            </a:r>
            <a:r>
              <a:rPr lang="en-US" sz="1125" dirty="0">
                <a:solidFill>
                  <a:srgbClr val="424245"/>
                </a:solidFill>
              </a:rPr>
              <a:t> Provide accurate information to support patient autonomy.</a:t>
            </a:r>
            <a:endParaRPr lang="en-US" sz="1125" dirty="0"/>
          </a:p>
        </p:txBody>
      </p:sp>
      <p:sp>
        <p:nvSpPr>
          <p:cNvPr id="38" name="SK-30-text-37"/>
          <p:cNvSpPr/>
          <p:nvPr/>
        </p:nvSpPr>
        <p:spPr>
          <a:xfrm>
            <a:off x="6610350" y="4905375"/>
            <a:ext cx="49720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24245"/>
                </a:solidFill>
              </a:rPr>
              <a:t>Non-Judgmental:</a:t>
            </a:r>
            <a:r>
              <a:rPr lang="en-US" sz="1125" dirty="0">
                <a:solidFill>
                  <a:srgbClr val="424245"/>
                </a:solidFill>
              </a:rPr>
              <a:t> Acknowledge cultural significance while explaining clinical risks.</a:t>
            </a:r>
            <a:endParaRPr lang="en-US" sz="1125" dirty="0"/>
          </a:p>
        </p:txBody>
      </p:sp>
      <p:sp>
        <p:nvSpPr>
          <p:cNvPr id="39" name="SK-30-text-38"/>
          <p:cNvSpPr/>
          <p:nvPr/>
        </p:nvSpPr>
        <p:spPr>
          <a:xfrm>
            <a:off x="6610350" y="5429250"/>
            <a:ext cx="55816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Focus on informed reproductive choice and access to screening services.</a:t>
            </a:r>
            <a:endParaRPr lang="en-US" sz="11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1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8138"/>
            <a:ext cx="38100" cy="333375"/>
          </a:xfrm>
          <a:prstGeom prst="rect">
            <a:avLst/>
          </a:prstGeom>
        </p:spPr>
      </p:pic>
      <p:pic>
        <p:nvPicPr>
          <p:cNvPr id="5" name="SK-3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54447"/>
            <a:ext cx="11430000" cy="929580"/>
          </a:xfrm>
          <a:prstGeom prst="rect">
            <a:avLst/>
          </a:prstGeom>
        </p:spPr>
      </p:pic>
      <p:pic>
        <p:nvPicPr>
          <p:cNvPr id="6" name="SK-3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269778"/>
            <a:ext cx="3651200" cy="3295650"/>
          </a:xfrm>
          <a:prstGeom prst="rect">
            <a:avLst/>
          </a:prstGeom>
        </p:spPr>
      </p:pic>
      <p:pic>
        <p:nvPicPr>
          <p:cNvPr id="7" name="SK-3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2555528"/>
            <a:ext cx="476250" cy="476250"/>
          </a:xfrm>
          <a:prstGeom prst="rect">
            <a:avLst/>
          </a:prstGeom>
        </p:spPr>
      </p:pic>
      <p:pic>
        <p:nvPicPr>
          <p:cNvPr id="8" name="SK-3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679353"/>
            <a:ext cx="285750" cy="228600"/>
          </a:xfrm>
          <a:prstGeom prst="rect">
            <a:avLst/>
          </a:prstGeom>
        </p:spPr>
      </p:pic>
      <p:pic>
        <p:nvPicPr>
          <p:cNvPr id="9" name="SK-3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3727103"/>
            <a:ext cx="57150" cy="57150"/>
          </a:xfrm>
          <a:prstGeom prst="rect">
            <a:avLst/>
          </a:prstGeom>
        </p:spPr>
      </p:pic>
      <p:pic>
        <p:nvPicPr>
          <p:cNvPr id="10" name="SK-31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4270028"/>
            <a:ext cx="57150" cy="57150"/>
          </a:xfrm>
          <a:prstGeom prst="rect">
            <a:avLst/>
          </a:prstGeom>
        </p:spPr>
      </p:pic>
      <p:pic>
        <p:nvPicPr>
          <p:cNvPr id="11" name="SK-31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" y="4812953"/>
            <a:ext cx="57150" cy="57150"/>
          </a:xfrm>
          <a:prstGeom prst="rect">
            <a:avLst/>
          </a:prstGeom>
        </p:spPr>
      </p:pic>
      <p:pic>
        <p:nvPicPr>
          <p:cNvPr id="12" name="SK-31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70325" y="2269778"/>
            <a:ext cx="3651200" cy="3295650"/>
          </a:xfrm>
          <a:prstGeom prst="rect">
            <a:avLst/>
          </a:prstGeom>
        </p:spPr>
      </p:pic>
      <p:pic>
        <p:nvPicPr>
          <p:cNvPr id="13" name="SK-31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56075" y="2555528"/>
            <a:ext cx="476250" cy="476250"/>
          </a:xfrm>
          <a:prstGeom prst="rect">
            <a:avLst/>
          </a:prstGeom>
        </p:spPr>
      </p:pic>
      <p:pic>
        <p:nvPicPr>
          <p:cNvPr id="14" name="SK-31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1325" y="2679353"/>
            <a:ext cx="285750" cy="228600"/>
          </a:xfrm>
          <a:prstGeom prst="rect">
            <a:avLst/>
          </a:prstGeom>
        </p:spPr>
      </p:pic>
      <p:pic>
        <p:nvPicPr>
          <p:cNvPr id="15" name="SK-31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56075" y="3727103"/>
            <a:ext cx="57150" cy="57150"/>
          </a:xfrm>
          <a:prstGeom prst="rect">
            <a:avLst/>
          </a:prstGeom>
        </p:spPr>
      </p:pic>
      <p:pic>
        <p:nvPicPr>
          <p:cNvPr id="16" name="SK-31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56075" y="4270028"/>
            <a:ext cx="57150" cy="57150"/>
          </a:xfrm>
          <a:prstGeom prst="rect">
            <a:avLst/>
          </a:prstGeom>
        </p:spPr>
      </p:pic>
      <p:pic>
        <p:nvPicPr>
          <p:cNvPr id="17" name="SK-31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56075" y="4812953"/>
            <a:ext cx="57150" cy="57150"/>
          </a:xfrm>
          <a:prstGeom prst="rect">
            <a:avLst/>
          </a:prstGeom>
        </p:spPr>
      </p:pic>
      <p:pic>
        <p:nvPicPr>
          <p:cNvPr id="18" name="SK-31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59651" y="2269778"/>
            <a:ext cx="3651200" cy="3295650"/>
          </a:xfrm>
          <a:prstGeom prst="rect">
            <a:avLst/>
          </a:prstGeom>
        </p:spPr>
      </p:pic>
      <p:pic>
        <p:nvPicPr>
          <p:cNvPr id="19" name="SK-31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45401" y="2555528"/>
            <a:ext cx="476250" cy="476250"/>
          </a:xfrm>
          <a:prstGeom prst="rect">
            <a:avLst/>
          </a:prstGeom>
        </p:spPr>
      </p:pic>
      <p:pic>
        <p:nvPicPr>
          <p:cNvPr id="20" name="SK-31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40651" y="2679353"/>
            <a:ext cx="285750" cy="228600"/>
          </a:xfrm>
          <a:prstGeom prst="rect">
            <a:avLst/>
          </a:prstGeom>
        </p:spPr>
      </p:pic>
      <p:pic>
        <p:nvPicPr>
          <p:cNvPr id="21" name="SK-31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45401" y="3727103"/>
            <a:ext cx="57150" cy="57150"/>
          </a:xfrm>
          <a:prstGeom prst="rect">
            <a:avLst/>
          </a:prstGeom>
        </p:spPr>
      </p:pic>
      <p:pic>
        <p:nvPicPr>
          <p:cNvPr id="22" name="SK-31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45401" y="4270028"/>
            <a:ext cx="57150" cy="57150"/>
          </a:xfrm>
          <a:prstGeom prst="rect">
            <a:avLst/>
          </a:prstGeom>
        </p:spPr>
      </p:pic>
      <p:pic>
        <p:nvPicPr>
          <p:cNvPr id="23" name="SK-31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45401" y="4812953"/>
            <a:ext cx="57150" cy="57150"/>
          </a:xfrm>
          <a:prstGeom prst="rect">
            <a:avLst/>
          </a:prstGeom>
        </p:spPr>
      </p:pic>
      <p:pic>
        <p:nvPicPr>
          <p:cNvPr id="24" name="SK-31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00" y="5851178"/>
            <a:ext cx="11430000" cy="485775"/>
          </a:xfrm>
          <a:prstGeom prst="rect">
            <a:avLst/>
          </a:prstGeom>
        </p:spPr>
      </p:pic>
      <p:pic>
        <p:nvPicPr>
          <p:cNvPr id="25" name="SK-31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9125" y="6006405"/>
            <a:ext cx="214313" cy="175320"/>
          </a:xfrm>
          <a:prstGeom prst="rect">
            <a:avLst/>
          </a:prstGeom>
        </p:spPr>
      </p:pic>
      <p:sp>
        <p:nvSpPr>
          <p:cNvPr id="26" name="SK-31-text-25"/>
          <p:cNvSpPr/>
          <p:nvPr/>
        </p:nvSpPr>
        <p:spPr>
          <a:xfrm>
            <a:off x="561975" y="238125"/>
            <a:ext cx="364554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27" name="SK-31-text-26"/>
          <p:cNvSpPr/>
          <p:nvPr/>
        </p:nvSpPr>
        <p:spPr>
          <a:xfrm>
            <a:off x="561975" y="428625"/>
            <a:ext cx="905256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Principles of Genetic Counselling</a:t>
            </a:r>
            <a:endParaRPr lang="en-US" sz="1800" dirty="0"/>
          </a:p>
        </p:txBody>
      </p:sp>
      <p:sp>
        <p:nvSpPr>
          <p:cNvPr id="28" name="SK-31-text-27"/>
          <p:cNvSpPr/>
          <p:nvPr/>
        </p:nvSpPr>
        <p:spPr>
          <a:xfrm>
            <a:off x="619125" y="1244947"/>
            <a:ext cx="1095375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1D1D1F"/>
                </a:solidFill>
              </a:rPr>
              <a:t>Genetic counselling is a </a:t>
            </a:r>
            <a:r>
              <a:rPr lang="en-US" sz="1350" b="1" dirty="0">
                <a:solidFill>
                  <a:srgbClr val="5E5CE6"/>
                </a:solidFill>
              </a:rPr>
              <a:t>communication process</a:t>
            </a:r>
            <a:r>
              <a:rPr lang="en-US" sz="1350" dirty="0">
                <a:solidFill>
                  <a:srgbClr val="1D1D1F"/>
                </a:solidFill>
              </a:rPr>
              <a:t> which deals with the human problems associated with the occurrence, or the risk of occurrence, of a genetic disorder in a family.</a:t>
            </a:r>
            <a:endParaRPr lang="en-US" sz="1350" dirty="0"/>
          </a:p>
        </p:txBody>
      </p:sp>
      <p:sp>
        <p:nvSpPr>
          <p:cNvPr id="29" name="SK-31-text-28"/>
          <p:cNvSpPr/>
          <p:nvPr/>
        </p:nvSpPr>
        <p:spPr>
          <a:xfrm>
            <a:off x="666750" y="3222278"/>
            <a:ext cx="30797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Non-Directive</a:t>
            </a:r>
            <a:endParaRPr lang="en-US" sz="1500" dirty="0"/>
          </a:p>
        </p:txBody>
      </p:sp>
      <p:sp>
        <p:nvSpPr>
          <p:cNvPr id="30" name="SK-31-text-29"/>
          <p:cNvSpPr/>
          <p:nvPr/>
        </p:nvSpPr>
        <p:spPr>
          <a:xfrm>
            <a:off x="838200" y="3650903"/>
            <a:ext cx="30797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Provides facts and risk data without influencing the patient’s final decision.</a:t>
            </a:r>
            <a:endParaRPr lang="en-US" sz="1125" dirty="0"/>
          </a:p>
        </p:txBody>
      </p:sp>
      <p:sp>
        <p:nvSpPr>
          <p:cNvPr id="31" name="SK-31-text-30"/>
          <p:cNvSpPr/>
          <p:nvPr/>
        </p:nvSpPr>
        <p:spPr>
          <a:xfrm>
            <a:off x="838200" y="4193828"/>
            <a:ext cx="30797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Respects individual autonomy and the right to refuse testing or intervention.</a:t>
            </a:r>
            <a:endParaRPr lang="en-US" sz="1125" dirty="0"/>
          </a:p>
        </p:txBody>
      </p:sp>
      <p:sp>
        <p:nvSpPr>
          <p:cNvPr id="32" name="SK-31-text-31"/>
          <p:cNvSpPr/>
          <p:nvPr/>
        </p:nvSpPr>
        <p:spPr>
          <a:xfrm>
            <a:off x="838200" y="4736753"/>
            <a:ext cx="30797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The clinician acts as a facilitator, not a director of the patient's life choices.</a:t>
            </a:r>
            <a:endParaRPr lang="en-US" sz="1125" dirty="0"/>
          </a:p>
        </p:txBody>
      </p:sp>
      <p:sp>
        <p:nvSpPr>
          <p:cNvPr id="33" name="SK-31-text-32"/>
          <p:cNvSpPr/>
          <p:nvPr/>
        </p:nvSpPr>
        <p:spPr>
          <a:xfrm>
            <a:off x="4556075" y="3222278"/>
            <a:ext cx="3200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Non-Judgmental</a:t>
            </a:r>
            <a:endParaRPr lang="en-US" sz="1500" dirty="0"/>
          </a:p>
        </p:txBody>
      </p:sp>
      <p:sp>
        <p:nvSpPr>
          <p:cNvPr id="34" name="SK-31-text-33"/>
          <p:cNvSpPr/>
          <p:nvPr/>
        </p:nvSpPr>
        <p:spPr>
          <a:xfrm>
            <a:off x="4727525" y="3650903"/>
            <a:ext cx="30797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Creates a safe space for patients with diverse cultural or religious values.</a:t>
            </a:r>
            <a:endParaRPr lang="en-US" sz="1125" dirty="0"/>
          </a:p>
        </p:txBody>
      </p:sp>
      <p:sp>
        <p:nvSpPr>
          <p:cNvPr id="35" name="SK-31-text-34"/>
          <p:cNvSpPr/>
          <p:nvPr/>
        </p:nvSpPr>
        <p:spPr>
          <a:xfrm>
            <a:off x="4727525" y="4193828"/>
            <a:ext cx="30797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Critical in sensitive contexts, such as consanguinity or reproductive choices.</a:t>
            </a:r>
            <a:endParaRPr lang="en-US" sz="1125" dirty="0"/>
          </a:p>
        </p:txBody>
      </p:sp>
      <p:sp>
        <p:nvSpPr>
          <p:cNvPr id="36" name="SK-31-text-35"/>
          <p:cNvSpPr/>
          <p:nvPr/>
        </p:nvSpPr>
        <p:spPr>
          <a:xfrm>
            <a:off x="4727525" y="4736753"/>
            <a:ext cx="30797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Validates patient concerns while maintaining clinical objectivity.</a:t>
            </a:r>
            <a:endParaRPr lang="en-US" sz="1125" dirty="0"/>
          </a:p>
        </p:txBody>
      </p:sp>
      <p:sp>
        <p:nvSpPr>
          <p:cNvPr id="37" name="SK-31-text-36"/>
          <p:cNvSpPr/>
          <p:nvPr/>
        </p:nvSpPr>
        <p:spPr>
          <a:xfrm>
            <a:off x="8445401" y="3222278"/>
            <a:ext cx="3429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Informed Choice</a:t>
            </a:r>
            <a:endParaRPr lang="en-US" sz="1500" dirty="0"/>
          </a:p>
        </p:txBody>
      </p:sp>
      <p:sp>
        <p:nvSpPr>
          <p:cNvPr id="38" name="SK-31-text-37"/>
          <p:cNvSpPr/>
          <p:nvPr/>
        </p:nvSpPr>
        <p:spPr>
          <a:xfrm>
            <a:off x="8616851" y="3650903"/>
            <a:ext cx="30797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Ensures patients fully grasp the implications of genetic results (ELSI).</a:t>
            </a:r>
            <a:endParaRPr lang="en-US" sz="1125" dirty="0"/>
          </a:p>
        </p:txBody>
      </p:sp>
      <p:sp>
        <p:nvSpPr>
          <p:cNvPr id="39" name="SK-31-text-38"/>
          <p:cNvSpPr/>
          <p:nvPr/>
        </p:nvSpPr>
        <p:spPr>
          <a:xfrm>
            <a:off x="8616851" y="4193828"/>
            <a:ext cx="30797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Supports long-term management: screening, surgery, or family planning.</a:t>
            </a:r>
            <a:endParaRPr lang="en-US" sz="1125" dirty="0"/>
          </a:p>
        </p:txBody>
      </p:sp>
      <p:sp>
        <p:nvSpPr>
          <p:cNvPr id="40" name="SK-31-text-39"/>
          <p:cNvSpPr/>
          <p:nvPr/>
        </p:nvSpPr>
        <p:spPr>
          <a:xfrm>
            <a:off x="8616851" y="4736753"/>
            <a:ext cx="30797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424245"/>
                </a:solidFill>
              </a:rPr>
              <a:t>Aims to reduce "genetic fatalism" through clear, actionable information.</a:t>
            </a:r>
            <a:endParaRPr lang="en-US" sz="1125" dirty="0"/>
          </a:p>
        </p:txBody>
      </p:sp>
      <p:sp>
        <p:nvSpPr>
          <p:cNvPr id="41" name="SK-31-text-40"/>
          <p:cNvSpPr/>
          <p:nvPr/>
        </p:nvSpPr>
        <p:spPr>
          <a:xfrm>
            <a:off x="976312" y="5994053"/>
            <a:ext cx="112156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424245"/>
                </a:solidFill>
              </a:rPr>
              <a:t>GP Role: While specialist geneticists provide in-depth counselling, the GP’s role is to initiate these principles during the initial risk assessment and referral discussion.</a:t>
            </a:r>
            <a:endParaRPr lang="en-US" sz="10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90513"/>
            <a:ext cx="38100" cy="333375"/>
          </a:xfrm>
          <a:prstGeom prst="rect">
            <a:avLst/>
          </a:prstGeom>
        </p:spPr>
      </p:pic>
      <p:pic>
        <p:nvPicPr>
          <p:cNvPr id="5" name="SK-3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838200"/>
            <a:ext cx="4457700" cy="5272088"/>
          </a:xfrm>
          <a:prstGeom prst="rect">
            <a:avLst/>
          </a:prstGeom>
        </p:spPr>
      </p:pic>
      <p:pic>
        <p:nvPicPr>
          <p:cNvPr id="6" name="SK-3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171575"/>
            <a:ext cx="238125" cy="190500"/>
          </a:xfrm>
          <a:prstGeom prst="rect">
            <a:avLst/>
          </a:prstGeom>
        </p:spPr>
      </p:pic>
      <p:pic>
        <p:nvPicPr>
          <p:cNvPr id="7" name="SK-3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1619250"/>
            <a:ext cx="266700" cy="266700"/>
          </a:xfrm>
          <a:prstGeom prst="rect">
            <a:avLst/>
          </a:prstGeom>
        </p:spPr>
      </p:pic>
      <p:pic>
        <p:nvPicPr>
          <p:cNvPr id="8" name="SK-3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1674168"/>
            <a:ext cx="190500" cy="156865"/>
          </a:xfrm>
          <a:prstGeom prst="rect">
            <a:avLst/>
          </a:prstGeom>
        </p:spPr>
      </p:pic>
      <p:pic>
        <p:nvPicPr>
          <p:cNvPr id="9" name="SK-32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2476500"/>
            <a:ext cx="266700" cy="266700"/>
          </a:xfrm>
          <a:prstGeom prst="rect">
            <a:avLst/>
          </a:prstGeom>
        </p:spPr>
      </p:pic>
      <p:pic>
        <p:nvPicPr>
          <p:cNvPr id="10" name="SK-3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2531418"/>
            <a:ext cx="190500" cy="156865"/>
          </a:xfrm>
          <a:prstGeom prst="rect">
            <a:avLst/>
          </a:prstGeom>
        </p:spPr>
      </p:pic>
      <p:pic>
        <p:nvPicPr>
          <p:cNvPr id="11" name="SK-32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3333750"/>
            <a:ext cx="266700" cy="266700"/>
          </a:xfrm>
          <a:prstGeom prst="rect">
            <a:avLst/>
          </a:prstGeom>
        </p:spPr>
      </p:pic>
      <p:pic>
        <p:nvPicPr>
          <p:cNvPr id="12" name="SK-32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0" y="3388668"/>
            <a:ext cx="190500" cy="156865"/>
          </a:xfrm>
          <a:prstGeom prst="rect">
            <a:avLst/>
          </a:prstGeom>
        </p:spPr>
      </p:pic>
      <p:pic>
        <p:nvPicPr>
          <p:cNvPr id="13" name="SK-32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4191000"/>
            <a:ext cx="266700" cy="266700"/>
          </a:xfrm>
          <a:prstGeom prst="rect">
            <a:avLst/>
          </a:prstGeom>
        </p:spPr>
      </p:pic>
      <p:pic>
        <p:nvPicPr>
          <p:cNvPr id="14" name="SK-32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4245918"/>
            <a:ext cx="190500" cy="156865"/>
          </a:xfrm>
          <a:prstGeom prst="rect">
            <a:avLst/>
          </a:prstGeom>
        </p:spPr>
      </p:pic>
      <p:pic>
        <p:nvPicPr>
          <p:cNvPr id="15" name="SK-32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24450" y="838200"/>
            <a:ext cx="6686550" cy="2559844"/>
          </a:xfrm>
          <a:prstGeom prst="rect">
            <a:avLst/>
          </a:prstGeom>
        </p:spPr>
      </p:pic>
      <p:pic>
        <p:nvPicPr>
          <p:cNvPr id="16" name="SK-32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53050" y="1066800"/>
            <a:ext cx="238125" cy="190500"/>
          </a:xfrm>
          <a:prstGeom prst="rect">
            <a:avLst/>
          </a:prstGeom>
        </p:spPr>
      </p:pic>
      <p:pic>
        <p:nvPicPr>
          <p:cNvPr id="17" name="SK-32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53050" y="1495425"/>
            <a:ext cx="3043238" cy="763786"/>
          </a:xfrm>
          <a:prstGeom prst="rect">
            <a:avLst/>
          </a:prstGeom>
        </p:spPr>
      </p:pic>
      <p:pic>
        <p:nvPicPr>
          <p:cNvPr id="18" name="SK-32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39163" y="1495425"/>
            <a:ext cx="3043238" cy="763786"/>
          </a:xfrm>
          <a:prstGeom prst="rect">
            <a:avLst/>
          </a:prstGeom>
        </p:spPr>
      </p:pic>
      <p:pic>
        <p:nvPicPr>
          <p:cNvPr id="19" name="SK-32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53050" y="2373511"/>
            <a:ext cx="3043238" cy="763786"/>
          </a:xfrm>
          <a:prstGeom prst="rect">
            <a:avLst/>
          </a:prstGeom>
        </p:spPr>
      </p:pic>
      <p:pic>
        <p:nvPicPr>
          <p:cNvPr id="20" name="SK-32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39163" y="2373511"/>
            <a:ext cx="3043238" cy="763786"/>
          </a:xfrm>
          <a:prstGeom prst="rect">
            <a:avLst/>
          </a:prstGeom>
        </p:spPr>
      </p:pic>
      <p:pic>
        <p:nvPicPr>
          <p:cNvPr id="21" name="SK-32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24450" y="3550444"/>
            <a:ext cx="6686550" cy="2559844"/>
          </a:xfrm>
          <a:prstGeom prst="rect">
            <a:avLst/>
          </a:prstGeom>
        </p:spPr>
      </p:pic>
      <p:pic>
        <p:nvPicPr>
          <p:cNvPr id="22" name="SK-32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53050" y="3779044"/>
            <a:ext cx="238125" cy="190500"/>
          </a:xfrm>
          <a:prstGeom prst="rect">
            <a:avLst/>
          </a:prstGeom>
        </p:spPr>
      </p:pic>
      <p:pic>
        <p:nvPicPr>
          <p:cNvPr id="23" name="SK-32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53050" y="4207669"/>
            <a:ext cx="3043238" cy="615255"/>
          </a:xfrm>
          <a:prstGeom prst="rect">
            <a:avLst/>
          </a:prstGeom>
        </p:spPr>
      </p:pic>
      <p:pic>
        <p:nvPicPr>
          <p:cNvPr id="24" name="SK-32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39163" y="4207669"/>
            <a:ext cx="3043238" cy="615255"/>
          </a:xfrm>
          <a:prstGeom prst="rect">
            <a:avLst/>
          </a:prstGeom>
        </p:spPr>
      </p:pic>
      <p:pic>
        <p:nvPicPr>
          <p:cNvPr id="25" name="SK-32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53050" y="4937224"/>
            <a:ext cx="3043238" cy="615255"/>
          </a:xfrm>
          <a:prstGeom prst="rect">
            <a:avLst/>
          </a:prstGeom>
        </p:spPr>
      </p:pic>
      <p:pic>
        <p:nvPicPr>
          <p:cNvPr id="26" name="SK-32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39163" y="4937224"/>
            <a:ext cx="3043238" cy="615255"/>
          </a:xfrm>
          <a:prstGeom prst="rect">
            <a:avLst/>
          </a:prstGeom>
        </p:spPr>
      </p:pic>
      <p:pic>
        <p:nvPicPr>
          <p:cNvPr id="27" name="SK-32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6415088"/>
            <a:ext cx="12192000" cy="442913"/>
          </a:xfrm>
          <a:prstGeom prst="rect">
            <a:avLst/>
          </a:prstGeom>
        </p:spPr>
      </p:pic>
      <p:pic>
        <p:nvPicPr>
          <p:cNvPr id="28" name="SK-32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252621" y="6529388"/>
            <a:ext cx="1558379" cy="214313"/>
          </a:xfrm>
          <a:prstGeom prst="rect">
            <a:avLst/>
          </a:prstGeom>
        </p:spPr>
      </p:pic>
      <p:sp>
        <p:nvSpPr>
          <p:cNvPr id="29" name="SK-32-text-28"/>
          <p:cNvSpPr/>
          <p:nvPr/>
        </p:nvSpPr>
        <p:spPr>
          <a:xfrm>
            <a:off x="561975" y="190500"/>
            <a:ext cx="415483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5E5CE6"/>
                </a:solidFill>
              </a:rPr>
              <a:t>GENETICS IN PRIMARY CARE</a:t>
            </a:r>
            <a:endParaRPr lang="en-US" sz="900" dirty="0"/>
          </a:p>
        </p:txBody>
      </p:sp>
      <p:sp>
        <p:nvSpPr>
          <p:cNvPr id="30" name="SK-32-text-29"/>
          <p:cNvSpPr/>
          <p:nvPr/>
        </p:nvSpPr>
        <p:spPr>
          <a:xfrm>
            <a:off x="561975" y="381000"/>
            <a:ext cx="96012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D1D1F"/>
                </a:solidFill>
              </a:rPr>
              <a:t>Key Messages and Clinical Resources</a:t>
            </a:r>
            <a:endParaRPr lang="en-US" sz="1800" dirty="0"/>
          </a:p>
        </p:txBody>
      </p:sp>
      <p:sp>
        <p:nvSpPr>
          <p:cNvPr id="31" name="SK-32-text-30"/>
          <p:cNvSpPr/>
          <p:nvPr/>
        </p:nvSpPr>
        <p:spPr>
          <a:xfrm>
            <a:off x="1019175" y="1123950"/>
            <a:ext cx="4114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The GP's Core Role</a:t>
            </a:r>
            <a:endParaRPr lang="en-US" sz="1500" dirty="0"/>
          </a:p>
        </p:txBody>
      </p:sp>
      <p:sp>
        <p:nvSpPr>
          <p:cNvPr id="32" name="SK-32-text-31"/>
          <p:cNvSpPr/>
          <p:nvPr/>
        </p:nvSpPr>
        <p:spPr>
          <a:xfrm>
            <a:off x="1076325" y="1600200"/>
            <a:ext cx="347662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Identification:</a:t>
            </a:r>
            <a:r>
              <a:rPr lang="en-US" sz="1200" dirty="0">
                <a:solidFill>
                  <a:srgbClr val="424245"/>
                </a:solidFill>
              </a:rPr>
              <a:t> Think genetics in multifactorial disease and recognize "red flags" (early onset, multiple relatives).</a:t>
            </a:r>
            <a:endParaRPr lang="en-US" sz="1200" dirty="0"/>
          </a:p>
        </p:txBody>
      </p:sp>
      <p:sp>
        <p:nvSpPr>
          <p:cNvPr id="33" name="SK-32-text-32"/>
          <p:cNvSpPr/>
          <p:nvPr/>
        </p:nvSpPr>
        <p:spPr>
          <a:xfrm>
            <a:off x="1076325" y="2457450"/>
            <a:ext cx="347662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Risk Stratification:</a:t>
            </a:r>
            <a:r>
              <a:rPr lang="en-US" sz="1200" dirty="0">
                <a:solidFill>
                  <a:srgbClr val="424245"/>
                </a:solidFill>
              </a:rPr>
              <a:t> Use NICE criteria (Cancer, FH) to distinguish population risk from high-risk referral needs.</a:t>
            </a:r>
            <a:endParaRPr lang="en-US" sz="1200" dirty="0"/>
          </a:p>
        </p:txBody>
      </p:sp>
      <p:sp>
        <p:nvSpPr>
          <p:cNvPr id="34" name="SK-32-text-33"/>
          <p:cNvSpPr/>
          <p:nvPr/>
        </p:nvSpPr>
        <p:spPr>
          <a:xfrm>
            <a:off x="1076325" y="3314700"/>
            <a:ext cx="347662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Family History:</a:t>
            </a:r>
            <a:r>
              <a:rPr lang="en-US" sz="1200" dirty="0">
                <a:solidFill>
                  <a:srgbClr val="424245"/>
                </a:solidFill>
              </a:rPr>
              <a:t> Document three generations accurately; use standard pedigree symbols for professional communication.</a:t>
            </a:r>
            <a:endParaRPr lang="en-US" sz="1200" dirty="0"/>
          </a:p>
        </p:txBody>
      </p:sp>
      <p:sp>
        <p:nvSpPr>
          <p:cNvPr id="35" name="SK-32-text-34"/>
          <p:cNvSpPr/>
          <p:nvPr/>
        </p:nvSpPr>
        <p:spPr>
          <a:xfrm>
            <a:off x="1076325" y="4171950"/>
            <a:ext cx="347662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D1D1F"/>
                </a:solidFill>
              </a:rPr>
              <a:t>Support &amp; Guidance:</a:t>
            </a:r>
            <a:r>
              <a:rPr lang="en-US" sz="1200" dirty="0">
                <a:solidFill>
                  <a:srgbClr val="424245"/>
                </a:solidFill>
              </a:rPr>
              <a:t> Provide non-directive, non-judgmental counseling, especially in cases of consanguinity.</a:t>
            </a:r>
            <a:endParaRPr lang="en-US" sz="1200" dirty="0"/>
          </a:p>
        </p:txBody>
      </p:sp>
      <p:sp>
        <p:nvSpPr>
          <p:cNvPr id="36" name="SK-32-text-35"/>
          <p:cNvSpPr/>
          <p:nvPr/>
        </p:nvSpPr>
        <p:spPr>
          <a:xfrm>
            <a:off x="5705475" y="1019175"/>
            <a:ext cx="3886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Clinician Toolkit</a:t>
            </a:r>
            <a:endParaRPr lang="en-US" sz="1500" dirty="0"/>
          </a:p>
        </p:txBody>
      </p:sp>
      <p:sp>
        <p:nvSpPr>
          <p:cNvPr id="37" name="SK-32-text-36"/>
          <p:cNvSpPr/>
          <p:nvPr/>
        </p:nvSpPr>
        <p:spPr>
          <a:xfrm>
            <a:off x="5495925" y="1609725"/>
            <a:ext cx="27574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GeNotes</a:t>
            </a:r>
            <a:endParaRPr lang="en-US" sz="1050" dirty="0"/>
          </a:p>
        </p:txBody>
      </p:sp>
      <p:sp>
        <p:nvSpPr>
          <p:cNvPr id="38" name="SK-32-text-37"/>
          <p:cNvSpPr/>
          <p:nvPr/>
        </p:nvSpPr>
        <p:spPr>
          <a:xfrm>
            <a:off x="5495925" y="1847850"/>
            <a:ext cx="2757488" cy="2970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dirty="0">
                <a:solidFill>
                  <a:srgbClr val="6E6E73"/>
                </a:solidFill>
              </a:rPr>
              <a:t>Genomic notes for clinicians: just-in-time clinical guidance.</a:t>
            </a:r>
            <a:endParaRPr lang="en-US" sz="900" dirty="0"/>
          </a:p>
        </p:txBody>
      </p:sp>
      <p:sp>
        <p:nvSpPr>
          <p:cNvPr id="39" name="SK-32-text-38"/>
          <p:cNvSpPr/>
          <p:nvPr/>
        </p:nvSpPr>
        <p:spPr>
          <a:xfrm>
            <a:off x="8682038" y="1609725"/>
            <a:ext cx="27574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NICE Guidelines</a:t>
            </a:r>
            <a:endParaRPr lang="en-US" sz="1050" dirty="0"/>
          </a:p>
        </p:txBody>
      </p:sp>
      <p:sp>
        <p:nvSpPr>
          <p:cNvPr id="40" name="SK-32-text-39"/>
          <p:cNvSpPr/>
          <p:nvPr/>
        </p:nvSpPr>
        <p:spPr>
          <a:xfrm>
            <a:off x="8682038" y="1847850"/>
            <a:ext cx="3509963" cy="1485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dirty="0">
                <a:solidFill>
                  <a:srgbClr val="6E6E73"/>
                </a:solidFill>
              </a:rPr>
              <a:t>CG164 (Breast), CG131 (Colorectal), CG71 (FH).</a:t>
            </a:r>
            <a:endParaRPr lang="en-US" sz="900" dirty="0"/>
          </a:p>
        </p:txBody>
      </p:sp>
      <p:sp>
        <p:nvSpPr>
          <p:cNvPr id="41" name="SK-32-text-40"/>
          <p:cNvSpPr/>
          <p:nvPr/>
        </p:nvSpPr>
        <p:spPr>
          <a:xfrm>
            <a:off x="5495925" y="2487811"/>
            <a:ext cx="27574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RCGP Genomics</a:t>
            </a:r>
            <a:endParaRPr lang="en-US" sz="1050" dirty="0"/>
          </a:p>
        </p:txBody>
      </p:sp>
      <p:sp>
        <p:nvSpPr>
          <p:cNvPr id="42" name="SK-32-text-41"/>
          <p:cNvSpPr/>
          <p:nvPr/>
        </p:nvSpPr>
        <p:spPr>
          <a:xfrm>
            <a:off x="5495925" y="2725936"/>
            <a:ext cx="2757488" cy="2970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dirty="0">
                <a:solidFill>
                  <a:srgbClr val="6E6E73"/>
                </a:solidFill>
              </a:rPr>
              <a:t>Comprehensive toolkit and educational modules for GPs.</a:t>
            </a:r>
            <a:endParaRPr lang="en-US" sz="900" dirty="0"/>
          </a:p>
        </p:txBody>
      </p:sp>
      <p:sp>
        <p:nvSpPr>
          <p:cNvPr id="43" name="SK-32-text-42"/>
          <p:cNvSpPr/>
          <p:nvPr/>
        </p:nvSpPr>
        <p:spPr>
          <a:xfrm>
            <a:off x="8682038" y="2487811"/>
            <a:ext cx="28803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Yorkshire Genetics</a:t>
            </a:r>
            <a:endParaRPr lang="en-US" sz="1050" dirty="0"/>
          </a:p>
        </p:txBody>
      </p:sp>
      <p:sp>
        <p:nvSpPr>
          <p:cNvPr id="44" name="SK-32-text-43"/>
          <p:cNvSpPr/>
          <p:nvPr/>
        </p:nvSpPr>
        <p:spPr>
          <a:xfrm>
            <a:off x="8682038" y="2725936"/>
            <a:ext cx="2757488" cy="2970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dirty="0">
                <a:solidFill>
                  <a:srgbClr val="6E6E73"/>
                </a:solidFill>
              </a:rPr>
              <a:t>Regional referral forms and local pathway documentation.</a:t>
            </a:r>
            <a:endParaRPr lang="en-US" sz="900" dirty="0"/>
          </a:p>
        </p:txBody>
      </p:sp>
      <p:sp>
        <p:nvSpPr>
          <p:cNvPr id="45" name="SK-32-text-44"/>
          <p:cNvSpPr/>
          <p:nvPr/>
        </p:nvSpPr>
        <p:spPr>
          <a:xfrm>
            <a:off x="5705475" y="3731419"/>
            <a:ext cx="3429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D1D1F"/>
                </a:solidFill>
              </a:rPr>
              <a:t>Patient Support</a:t>
            </a:r>
            <a:endParaRPr lang="en-US" sz="1500" dirty="0"/>
          </a:p>
        </p:txBody>
      </p:sp>
      <p:sp>
        <p:nvSpPr>
          <p:cNvPr id="46" name="SK-32-text-45"/>
          <p:cNvSpPr/>
          <p:nvPr/>
        </p:nvSpPr>
        <p:spPr>
          <a:xfrm>
            <a:off x="5495925" y="4321969"/>
            <a:ext cx="30403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Genetic Alliance UK</a:t>
            </a:r>
            <a:endParaRPr lang="en-US" sz="1050" dirty="0"/>
          </a:p>
        </p:txBody>
      </p:sp>
      <p:sp>
        <p:nvSpPr>
          <p:cNvPr id="47" name="SK-32-text-46"/>
          <p:cNvSpPr/>
          <p:nvPr/>
        </p:nvSpPr>
        <p:spPr>
          <a:xfrm>
            <a:off x="5495925" y="4560094"/>
            <a:ext cx="6696075" cy="1485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dirty="0">
                <a:solidFill>
                  <a:srgbClr val="6E6E73"/>
                </a:solidFill>
              </a:rPr>
              <a:t>Support for patients living with rare genetic conditions.</a:t>
            </a:r>
            <a:endParaRPr lang="en-US" sz="900" dirty="0"/>
          </a:p>
        </p:txBody>
      </p:sp>
      <p:sp>
        <p:nvSpPr>
          <p:cNvPr id="48" name="SK-32-text-47"/>
          <p:cNvSpPr/>
          <p:nvPr/>
        </p:nvSpPr>
        <p:spPr>
          <a:xfrm>
            <a:off x="8682038" y="4321969"/>
            <a:ext cx="27574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Macmillan Cancer</a:t>
            </a:r>
            <a:endParaRPr lang="en-US" sz="1050" dirty="0"/>
          </a:p>
        </p:txBody>
      </p:sp>
      <p:sp>
        <p:nvSpPr>
          <p:cNvPr id="49" name="SK-32-text-48"/>
          <p:cNvSpPr/>
          <p:nvPr/>
        </p:nvSpPr>
        <p:spPr>
          <a:xfrm>
            <a:off x="8682038" y="4560094"/>
            <a:ext cx="3509963" cy="1485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dirty="0">
                <a:solidFill>
                  <a:srgbClr val="6E6E73"/>
                </a:solidFill>
              </a:rPr>
              <a:t>Excellent info on hereditary breast and bowel cancers.</a:t>
            </a:r>
            <a:endParaRPr lang="en-US" sz="900" dirty="0"/>
          </a:p>
        </p:txBody>
      </p:sp>
      <p:sp>
        <p:nvSpPr>
          <p:cNvPr id="50" name="SK-32-text-49"/>
          <p:cNvSpPr/>
          <p:nvPr/>
        </p:nvSpPr>
        <p:spPr>
          <a:xfrm>
            <a:off x="5495925" y="5051524"/>
            <a:ext cx="27574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HEART UK</a:t>
            </a:r>
            <a:endParaRPr lang="en-US" sz="1050" dirty="0"/>
          </a:p>
        </p:txBody>
      </p:sp>
      <p:sp>
        <p:nvSpPr>
          <p:cNvPr id="51" name="SK-32-text-50"/>
          <p:cNvSpPr/>
          <p:nvPr/>
        </p:nvSpPr>
        <p:spPr>
          <a:xfrm>
            <a:off x="5495925" y="5289649"/>
            <a:ext cx="6696075" cy="1485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dirty="0">
                <a:solidFill>
                  <a:srgbClr val="6E6E73"/>
                </a:solidFill>
              </a:rPr>
              <a:t>Specialized support and diet advice for FH patients.</a:t>
            </a:r>
            <a:endParaRPr lang="en-US" sz="900" dirty="0"/>
          </a:p>
        </p:txBody>
      </p:sp>
      <p:sp>
        <p:nvSpPr>
          <p:cNvPr id="52" name="SK-32-text-51"/>
          <p:cNvSpPr/>
          <p:nvPr/>
        </p:nvSpPr>
        <p:spPr>
          <a:xfrm>
            <a:off x="8682038" y="5051524"/>
            <a:ext cx="30403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E5CE6"/>
                </a:solidFill>
              </a:rPr>
              <a:t>Haemochromatosis UK</a:t>
            </a:r>
            <a:endParaRPr lang="en-US" sz="1050" dirty="0"/>
          </a:p>
        </p:txBody>
      </p:sp>
      <p:sp>
        <p:nvSpPr>
          <p:cNvPr id="53" name="SK-32-text-52"/>
          <p:cNvSpPr/>
          <p:nvPr/>
        </p:nvSpPr>
        <p:spPr>
          <a:xfrm>
            <a:off x="8682038" y="5289649"/>
            <a:ext cx="3509963" cy="1485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dirty="0">
                <a:solidFill>
                  <a:srgbClr val="6E6E73"/>
                </a:solidFill>
              </a:rPr>
              <a:t>Patient guides on venesection and iron overload.</a:t>
            </a:r>
            <a:endParaRPr lang="en-US" sz="900" dirty="0"/>
          </a:p>
        </p:txBody>
      </p:sp>
      <p:sp>
        <p:nvSpPr>
          <p:cNvPr id="54" name="SK-32-text-53"/>
          <p:cNvSpPr/>
          <p:nvPr/>
        </p:nvSpPr>
        <p:spPr>
          <a:xfrm>
            <a:off x="381000" y="6543675"/>
            <a:ext cx="1084707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86868B"/>
                </a:solidFill>
              </a:rPr>
              <a:t>Dr Jude Hayward • GPwSI in Genetics • Yorkshire Regional Genetics Service</a:t>
            </a:r>
            <a:endParaRPr lang="en-US" sz="975" dirty="0"/>
          </a:p>
        </p:txBody>
      </p:sp>
      <p:sp>
        <p:nvSpPr>
          <p:cNvPr id="55" name="SK-32-text-54"/>
          <p:cNvSpPr/>
          <p:nvPr/>
        </p:nvSpPr>
        <p:spPr>
          <a:xfrm>
            <a:off x="10347871" y="6529388"/>
            <a:ext cx="1844129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5E5CE6"/>
                </a:solidFill>
              </a:rPr>
              <a:t>BRADFORD VTS TRAINING</a:t>
            </a:r>
            <a:endParaRPr lang="en-US" sz="8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4864</Words>
  <Application>Microsoft Office PowerPoint</Application>
  <PresentationFormat>Widescreen</PresentationFormat>
  <Paragraphs>660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2026-05-16T11:31:19Z</dcterms:created>
  <dcterms:modified xsi:type="dcterms:W3CDTF">2026-05-16T11:41:18Z</dcterms:modified>
</cp:coreProperties>
</file>