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66" r:id="rId2"/>
    <p:sldId id="272" r:id="rId3"/>
    <p:sldId id="279" r:id="rId4"/>
    <p:sldId id="292" r:id="rId5"/>
    <p:sldId id="290" r:id="rId6"/>
    <p:sldId id="305" r:id="rId7"/>
    <p:sldId id="280" r:id="rId8"/>
    <p:sldId id="275" r:id="rId9"/>
    <p:sldId id="297" r:id="rId10"/>
    <p:sldId id="298" r:id="rId11"/>
    <p:sldId id="299" r:id="rId12"/>
    <p:sldId id="300" r:id="rId13"/>
    <p:sldId id="301" r:id="rId14"/>
    <p:sldId id="287" r:id="rId15"/>
    <p:sldId id="302" r:id="rId16"/>
    <p:sldId id="281" r:id="rId17"/>
    <p:sldId id="283" r:id="rId18"/>
    <p:sldId id="295" r:id="rId19"/>
    <p:sldId id="30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396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60" autoAdjust="0"/>
  </p:normalViewPr>
  <p:slideViewPr>
    <p:cSldViewPr snapToGrid="0">
      <p:cViewPr varScale="1">
        <p:scale>
          <a:sx n="114" d="100"/>
          <a:sy n="114" d="100"/>
        </p:scale>
        <p:origin x="144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7CECB-F925-4BA9-869A-18D41C439830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E790CB-C7E2-4312-BA81-1B52C9DBEE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68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AF78CF5-51A3-45F0-96B0-429AB9665CEA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4793B0C-F06D-4ED1-A6C5-7A35BF1C5F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165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AF78CF5-51A3-45F0-96B0-429AB9665CEA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4793B0C-F06D-4ED1-A6C5-7A35BF1C5F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993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AF78CF5-51A3-45F0-96B0-429AB9665CEA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4793B0C-F06D-4ED1-A6C5-7A35BF1C5F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770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AF78CF5-51A3-45F0-96B0-429AB9665CEA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4793B0C-F06D-4ED1-A6C5-7A35BF1C5F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497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AF78CF5-51A3-45F0-96B0-429AB9665CEA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4793B0C-F06D-4ED1-A6C5-7A35BF1C5F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363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AF78CF5-51A3-45F0-96B0-429AB9665CEA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4793B0C-F06D-4ED1-A6C5-7A35BF1C5F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968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AF78CF5-51A3-45F0-96B0-429AB9665CEA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4793B0C-F06D-4ED1-A6C5-7A35BF1C5F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584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AF78CF5-51A3-45F0-96B0-429AB9665CEA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4793B0C-F06D-4ED1-A6C5-7A35BF1C5F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371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AF78CF5-51A3-45F0-96B0-429AB9665CEA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4793B0C-F06D-4ED1-A6C5-7A35BF1C5F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807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AF78CF5-51A3-45F0-96B0-429AB9665CEA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4793B0C-F06D-4ED1-A6C5-7A35BF1C5F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887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AF78CF5-51A3-45F0-96B0-429AB9665CEA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4793B0C-F06D-4ED1-A6C5-7A35BF1C5F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42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collaborative template powerpoint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2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5948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6F01ED5F-76CB-45E7-8A25-3AA97287D5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5"/>
          <a:stretch/>
        </p:blipFill>
        <p:spPr>
          <a:xfrm>
            <a:off x="424360" y="1302591"/>
            <a:ext cx="3310169" cy="4252313"/>
          </a:xfrm>
          <a:custGeom>
            <a:avLst/>
            <a:gdLst/>
            <a:ahLst/>
            <a:cxnLst/>
            <a:rect l="l" t="t" r="r" b="b"/>
            <a:pathLst>
              <a:path w="4413586" h="4252313">
                <a:moveTo>
                  <a:pt x="0" y="0"/>
                </a:moveTo>
                <a:lnTo>
                  <a:pt x="2062856" y="0"/>
                </a:lnTo>
                <a:lnTo>
                  <a:pt x="2063084" y="493"/>
                </a:lnTo>
                <a:lnTo>
                  <a:pt x="2450944" y="493"/>
                </a:lnTo>
                <a:lnTo>
                  <a:pt x="4413586" y="4252313"/>
                </a:lnTo>
                <a:lnTo>
                  <a:pt x="388087" y="4252313"/>
                </a:lnTo>
                <a:lnTo>
                  <a:pt x="388087" y="4251820"/>
                </a:lnTo>
                <a:lnTo>
                  <a:pt x="0" y="4251820"/>
                </a:lnTo>
                <a:close/>
              </a:path>
            </a:pathLst>
          </a:custGeom>
        </p:spPr>
      </p:pic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CBF71E6-C54A-4E15-90AD-354C39435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224272" y="1303083"/>
            <a:ext cx="6919728" cy="4251821"/>
          </a:xfrm>
          <a:custGeom>
            <a:avLst/>
            <a:gdLst>
              <a:gd name="connsiteX0" fmla="*/ 0 w 9226303"/>
              <a:gd name="connsiteY0" fmla="*/ 0 h 4251821"/>
              <a:gd name="connsiteX1" fmla="*/ 9226303 w 9226303"/>
              <a:gd name="connsiteY1" fmla="*/ 0 h 4251821"/>
              <a:gd name="connsiteX2" fmla="*/ 7263661 w 9226303"/>
              <a:gd name="connsiteY2" fmla="*/ 4251821 h 4251821"/>
              <a:gd name="connsiteX3" fmla="*/ 0 w 9226303"/>
              <a:gd name="connsiteY3" fmla="*/ 4251821 h 4251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6303" h="4251821">
                <a:moveTo>
                  <a:pt x="0" y="0"/>
                </a:moveTo>
                <a:lnTo>
                  <a:pt x="9226303" y="0"/>
                </a:lnTo>
                <a:lnTo>
                  <a:pt x="7263661" y="4251821"/>
                </a:lnTo>
                <a:lnTo>
                  <a:pt x="0" y="4251821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3539CA-48F7-433E-8C25-2903F344CF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77823" y="3364895"/>
            <a:ext cx="2791642" cy="1919521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600" b="1" dirty="0">
                <a:solidFill>
                  <a:srgbClr val="FFFFFF"/>
                </a:solidFill>
              </a:rPr>
              <a:t>Vicky Donnelly               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400" b="1" dirty="0">
                <a:solidFill>
                  <a:srgbClr val="FFFFFF"/>
                </a:solidFill>
              </a:rPr>
              <a:t>CCG Clinical lead               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400" b="1" dirty="0">
                <a:solidFill>
                  <a:srgbClr val="FFFFFF"/>
                </a:solidFill>
              </a:rPr>
              <a:t>for Learning Disabilities &amp;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400" b="1" dirty="0">
                <a:solidFill>
                  <a:srgbClr val="FFFFFF"/>
                </a:solidFill>
              </a:rPr>
              <a:t>Strategic Health Facilitator, BDCFT    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400" b="1" u="sng" dirty="0">
                <a:solidFill>
                  <a:schemeClr val="accent1"/>
                </a:solidFill>
              </a:rPr>
              <a:t>Victoria.Donnelly@bdct.nhs.uk               </a:t>
            </a:r>
            <a:r>
              <a:rPr lang="en-GB" sz="1400" b="1" dirty="0">
                <a:solidFill>
                  <a:srgbClr val="FFFFFF"/>
                </a:solidFill>
                <a:highlight>
                  <a:srgbClr val="FFFF00"/>
                </a:highlight>
              </a:rPr>
              <a:t>		         </a:t>
            </a:r>
            <a:r>
              <a:rPr lang="en-GB" sz="2000" b="1" dirty="0">
                <a:solidFill>
                  <a:srgbClr val="FFFFFF"/>
                </a:solidFill>
                <a:highlight>
                  <a:srgbClr val="FFFF00"/>
                </a:highlight>
              </a:rPr>
              <a:t>	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30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1474AB-6A12-4FC0-AA4D-684A205F5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1965" y="1331193"/>
            <a:ext cx="4783695" cy="1822986"/>
          </a:xfrm>
        </p:spPr>
        <p:txBody>
          <a:bodyPr>
            <a:normAutofit/>
          </a:bodyPr>
          <a:lstStyle/>
          <a:p>
            <a:pPr algn="l"/>
            <a:r>
              <a:rPr lang="en-GB" sz="3800" b="1" dirty="0">
                <a:solidFill>
                  <a:srgbClr val="FFFFFF"/>
                </a:solidFill>
                <a:latin typeface="+mn-lt"/>
              </a:rPr>
              <a:t>Annual Health Checks for People  with Learning Disabilities 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556A942-E4A0-4050-B5EA-1AF1899A2ADB}"/>
              </a:ext>
            </a:extLst>
          </p:cNvPr>
          <p:cNvSpPr txBox="1">
            <a:spLocks/>
          </p:cNvSpPr>
          <p:nvPr/>
        </p:nvSpPr>
        <p:spPr>
          <a:xfrm>
            <a:off x="6265744" y="3364895"/>
            <a:ext cx="2791643" cy="14901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600" b="1" dirty="0">
                <a:solidFill>
                  <a:srgbClr val="FFFFFF"/>
                </a:solidFill>
              </a:rPr>
              <a:t>Sarah O’Donnell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400" b="1" dirty="0">
                <a:solidFill>
                  <a:srgbClr val="FFFFFF"/>
                </a:solidFill>
              </a:rPr>
              <a:t>Lead GPN Rooley Lane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400" b="1" dirty="0">
                <a:solidFill>
                  <a:srgbClr val="FFFFFF"/>
                </a:solidFill>
              </a:rPr>
              <a:t>National GPNSNN Lead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400" b="1" u="sng" dirty="0">
                <a:solidFill>
                  <a:schemeClr val="accent1"/>
                </a:solidFill>
              </a:rPr>
              <a:t>Sarah.O'Donnell@bradford.nhs.uk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400" b="1" dirty="0">
                <a:solidFill>
                  <a:srgbClr val="FFFFFF"/>
                </a:solidFill>
              </a:rPr>
              <a:t>                </a:t>
            </a:r>
            <a:r>
              <a:rPr lang="en-GB" sz="1400" b="1" dirty="0">
                <a:solidFill>
                  <a:srgbClr val="FFFFFF"/>
                </a:solidFill>
                <a:highlight>
                  <a:srgbClr val="FFFF00"/>
                </a:highlight>
              </a:rPr>
              <a:t>		         	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GB" sz="140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54FD03-8590-48F0-B771-10D45BEA6B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740" y="6205198"/>
            <a:ext cx="3494979" cy="36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30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6BCFC-24AC-4875-96D3-85671E92BD2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22783" y="954326"/>
            <a:ext cx="6863915" cy="591192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GB" sz="2400" dirty="0"/>
              <a:t>People with learning disabilities have more health conditions than general population</a:t>
            </a:r>
          </a:p>
          <a:p>
            <a:pPr marL="0" indent="0" algn="ctr">
              <a:buNone/>
            </a:pPr>
            <a:r>
              <a:rPr lang="en-GB" dirty="0"/>
              <a:t>			 </a:t>
            </a:r>
          </a:p>
          <a:p>
            <a:pPr marL="0" indent="0" algn="ctr">
              <a:buNone/>
            </a:pPr>
            <a:endParaRPr lang="en-GB" sz="2400" dirty="0"/>
          </a:p>
          <a:p>
            <a:pPr marL="0" indent="0" algn="ctr">
              <a:buNone/>
            </a:pPr>
            <a:r>
              <a:rPr lang="en-GB" sz="2400" dirty="0"/>
              <a:t>Health services don’t always make the </a:t>
            </a:r>
            <a:r>
              <a:rPr lang="en-GB" sz="2400" b="1" dirty="0"/>
              <a:t>reasonable adjustments </a:t>
            </a:r>
            <a:r>
              <a:rPr lang="en-GB" sz="2400" dirty="0"/>
              <a:t>required under the Equality Act  </a:t>
            </a:r>
          </a:p>
          <a:p>
            <a:pPr marL="0" indent="0" algn="ctr">
              <a:buNone/>
            </a:pPr>
            <a:r>
              <a:rPr lang="en-GB" dirty="0"/>
              <a:t> </a:t>
            </a:r>
          </a:p>
          <a:p>
            <a:pPr marL="0" indent="0" algn="ctr">
              <a:buNone/>
            </a:pPr>
            <a:endParaRPr lang="en-GB" sz="2400" b="1" dirty="0"/>
          </a:p>
          <a:p>
            <a:pPr marL="0" indent="0" algn="ctr">
              <a:buNone/>
            </a:pPr>
            <a:r>
              <a:rPr lang="en-GB" sz="2400" b="1" dirty="0"/>
              <a:t>Health inequalities </a:t>
            </a:r>
            <a:br>
              <a:rPr lang="en-GB" sz="2400" b="1" dirty="0"/>
            </a:br>
            <a:r>
              <a:rPr lang="en-GB" sz="2400" b="1" dirty="0"/>
              <a:t>Preventable &amp; premature deaths </a:t>
            </a:r>
          </a:p>
        </p:txBody>
      </p:sp>
      <p:sp>
        <p:nvSpPr>
          <p:cNvPr id="4" name="Plus Sign 3">
            <a:extLst>
              <a:ext uri="{FF2B5EF4-FFF2-40B4-BE49-F238E27FC236}">
                <a16:creationId xmlns:a16="http://schemas.microsoft.com/office/drawing/2014/main" id="{FEF47307-25E3-40A1-97A8-63A28BF22B1C}"/>
              </a:ext>
            </a:extLst>
          </p:cNvPr>
          <p:cNvSpPr/>
          <p:nvPr/>
        </p:nvSpPr>
        <p:spPr>
          <a:xfrm>
            <a:off x="3854928" y="1650613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Equals 4">
            <a:extLst>
              <a:ext uri="{FF2B5EF4-FFF2-40B4-BE49-F238E27FC236}">
                <a16:creationId xmlns:a16="http://schemas.microsoft.com/office/drawing/2014/main" id="{52557192-F07B-4275-AB64-B69B809881BE}"/>
              </a:ext>
            </a:extLst>
          </p:cNvPr>
          <p:cNvSpPr/>
          <p:nvPr/>
        </p:nvSpPr>
        <p:spPr>
          <a:xfrm>
            <a:off x="3854928" y="3453086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550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EDB57-A0EF-44BE-BDE2-FD5F84B23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20" y="75238"/>
            <a:ext cx="3592086" cy="598719"/>
          </a:xfrm>
        </p:spPr>
        <p:txBody>
          <a:bodyPr/>
          <a:lstStyle/>
          <a:p>
            <a:r>
              <a:rPr lang="en-GB" b="1" dirty="0">
                <a:latin typeface="+mn-lt"/>
              </a:rPr>
              <a:t>National Agenda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70B3D-61FD-4637-AA63-75E150DA0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1927" y="902528"/>
            <a:ext cx="4670605" cy="5644046"/>
          </a:xfrm>
        </p:spPr>
        <p:txBody>
          <a:bodyPr/>
          <a:lstStyle/>
          <a:p>
            <a:r>
              <a:rPr lang="en-GB" sz="2400" dirty="0">
                <a:solidFill>
                  <a:srgbClr val="000000"/>
                </a:solidFill>
              </a:rPr>
              <a:t>NHS 10 year plan: People with LD are included in all NHS priorities: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</a:rPr>
              <a:t>	Mental Health </a:t>
            </a:r>
          </a:p>
          <a:p>
            <a:pPr marL="0" indent="0">
              <a:buNone/>
            </a:pPr>
            <a:r>
              <a:rPr lang="en-GB" sz="2400" dirty="0"/>
              <a:t>             Cancer </a:t>
            </a:r>
          </a:p>
          <a:p>
            <a:pPr marL="0" indent="0">
              <a:buNone/>
            </a:pPr>
            <a:r>
              <a:rPr lang="en-GB" sz="2400" dirty="0"/>
              <a:t>             Cardio </a:t>
            </a:r>
            <a:r>
              <a:rPr lang="en-GB" sz="2400" dirty="0">
                <a:solidFill>
                  <a:srgbClr val="000000"/>
                </a:solidFill>
              </a:rPr>
              <a:t>vascular disease 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</a:rPr>
              <a:t>             Children's services </a:t>
            </a:r>
          </a:p>
          <a:p>
            <a:pPr marL="0" indent="0">
              <a:buNone/>
            </a:pPr>
            <a:endParaRPr lang="en-GB" sz="800" dirty="0">
              <a:solidFill>
                <a:srgbClr val="000000"/>
              </a:solidFill>
            </a:endParaRPr>
          </a:p>
          <a:p>
            <a:r>
              <a:rPr lang="en-GB" sz="2400" dirty="0">
                <a:solidFill>
                  <a:srgbClr val="000000"/>
                </a:solidFill>
              </a:rPr>
              <a:t>Specific objective to also reduce health inequalities for people with LD in particular - </a:t>
            </a:r>
            <a:r>
              <a:rPr lang="en-GB" sz="2400" dirty="0">
                <a:solidFill>
                  <a:srgbClr val="FF0000"/>
                </a:solidFill>
              </a:rPr>
              <a:t>annual health checks are key to this  - expectation that practices will ensure 75 % of the people on their  LD register have an annual health check. </a:t>
            </a:r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ED6F7320-B0CC-4494-BBCD-553B47E244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8" y="989012"/>
            <a:ext cx="1996782" cy="1603858"/>
          </a:xfrm>
          <a:prstGeom prst="rect">
            <a:avLst/>
          </a:prstGeom>
        </p:spPr>
      </p:pic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4AEE4086-1ECB-43F7-9F6E-862D7E59B7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082" y="2370229"/>
            <a:ext cx="2105105" cy="1690866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DB4EEDCB-3E59-45D3-9BFB-A3F36B323D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20" y="3974087"/>
            <a:ext cx="1894901" cy="189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734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F82D0-8A02-4C7F-8577-C2CD14D6A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38" y="236242"/>
            <a:ext cx="7886700" cy="13255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3200" b="1" dirty="0">
                <a:latin typeface="+mn-lt"/>
              </a:rPr>
              <a:t>Feedback from people with Learning Disabilities about accessing primary care </a:t>
            </a:r>
          </a:p>
        </p:txBody>
      </p:sp>
      <p:sp>
        <p:nvSpPr>
          <p:cNvPr id="3" name="Flowchart: Sequential Access Storage 2">
            <a:extLst>
              <a:ext uri="{FF2B5EF4-FFF2-40B4-BE49-F238E27FC236}">
                <a16:creationId xmlns:a16="http://schemas.microsoft.com/office/drawing/2014/main" id="{8F5F92EC-55C1-49F1-8BCB-1A531AADECA0}"/>
              </a:ext>
            </a:extLst>
          </p:cNvPr>
          <p:cNvSpPr/>
          <p:nvPr/>
        </p:nvSpPr>
        <p:spPr>
          <a:xfrm>
            <a:off x="238538" y="1690689"/>
            <a:ext cx="2597427" cy="1908313"/>
          </a:xfrm>
          <a:prstGeom prst="flowChartMagneticTape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I ring up and they don’t know what I’m talking about when I ask for a health check</a:t>
            </a:r>
          </a:p>
        </p:txBody>
      </p:sp>
      <p:sp>
        <p:nvSpPr>
          <p:cNvPr id="4" name="Flowchart: Sequential Access Storage 3">
            <a:extLst>
              <a:ext uri="{FF2B5EF4-FFF2-40B4-BE49-F238E27FC236}">
                <a16:creationId xmlns:a16="http://schemas.microsoft.com/office/drawing/2014/main" id="{18F9F370-A3A5-4827-95BD-B796B461A9CE}"/>
              </a:ext>
            </a:extLst>
          </p:cNvPr>
          <p:cNvSpPr/>
          <p:nvPr/>
        </p:nvSpPr>
        <p:spPr>
          <a:xfrm>
            <a:off x="6559095" y="1547923"/>
            <a:ext cx="2147582" cy="1238812"/>
          </a:xfrm>
          <a:prstGeom prst="flowChartMagneticTap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They talk to my carers and not me </a:t>
            </a:r>
          </a:p>
        </p:txBody>
      </p:sp>
      <p:sp>
        <p:nvSpPr>
          <p:cNvPr id="5" name="Flowchart: Sequential Access Storage 4">
            <a:extLst>
              <a:ext uri="{FF2B5EF4-FFF2-40B4-BE49-F238E27FC236}">
                <a16:creationId xmlns:a16="http://schemas.microsoft.com/office/drawing/2014/main" id="{A480436B-8995-4848-8219-7C7A98EDFBC5}"/>
              </a:ext>
            </a:extLst>
          </p:cNvPr>
          <p:cNvSpPr/>
          <p:nvPr/>
        </p:nvSpPr>
        <p:spPr>
          <a:xfrm>
            <a:off x="5976729" y="5065664"/>
            <a:ext cx="2729948" cy="1556094"/>
          </a:xfrm>
          <a:prstGeom prst="flowChartMagneticTap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They don’t explain things in simple words </a:t>
            </a:r>
          </a:p>
        </p:txBody>
      </p:sp>
      <p:sp>
        <p:nvSpPr>
          <p:cNvPr id="6" name="Flowchart: Sequential Access Storage 5">
            <a:extLst>
              <a:ext uri="{FF2B5EF4-FFF2-40B4-BE49-F238E27FC236}">
                <a16:creationId xmlns:a16="http://schemas.microsoft.com/office/drawing/2014/main" id="{4C6DA329-2437-4D0F-BCC6-B6102A97FE3B}"/>
              </a:ext>
            </a:extLst>
          </p:cNvPr>
          <p:cNvSpPr/>
          <p:nvPr/>
        </p:nvSpPr>
        <p:spPr>
          <a:xfrm>
            <a:off x="348113" y="3836684"/>
            <a:ext cx="2974414" cy="2118067"/>
          </a:xfrm>
          <a:prstGeom prst="flowChartMagneticTap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I cant remember what they told me - I need them to write it down so I don’t forget </a:t>
            </a:r>
            <a:r>
              <a:rPr lang="en-GB" dirty="0"/>
              <a:t>(</a:t>
            </a:r>
            <a:r>
              <a:rPr lang="en-GB" dirty="0">
                <a:solidFill>
                  <a:schemeClr val="tx1"/>
                </a:solidFill>
              </a:rPr>
              <a:t>Health action plan</a:t>
            </a:r>
            <a:r>
              <a:rPr lang="en-GB" dirty="0"/>
              <a:t>)   </a:t>
            </a: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C149A0CB-0FA3-43FF-82B2-FD97EA15F9EA}"/>
              </a:ext>
            </a:extLst>
          </p:cNvPr>
          <p:cNvSpPr/>
          <p:nvPr/>
        </p:nvSpPr>
        <p:spPr>
          <a:xfrm>
            <a:off x="3167271" y="1746154"/>
            <a:ext cx="2268795" cy="2007027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 like the nurse - she knows me  well and lets my carer come with me</a:t>
            </a:r>
          </a:p>
        </p:txBody>
      </p:sp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8B931FAD-308C-4C1A-9584-10B5F0363AFA}"/>
              </a:ext>
            </a:extLst>
          </p:cNvPr>
          <p:cNvSpPr/>
          <p:nvPr/>
        </p:nvSpPr>
        <p:spPr>
          <a:xfrm>
            <a:off x="3519973" y="3836684"/>
            <a:ext cx="2974929" cy="2007027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Sometimes the waiting room is too busy - I want to wait somewhere quiet</a:t>
            </a:r>
          </a:p>
        </p:txBody>
      </p:sp>
      <p:sp>
        <p:nvSpPr>
          <p:cNvPr id="9" name="Flowchart: Sequential Access Storage 8">
            <a:extLst>
              <a:ext uri="{FF2B5EF4-FFF2-40B4-BE49-F238E27FC236}">
                <a16:creationId xmlns:a16="http://schemas.microsoft.com/office/drawing/2014/main" id="{0599024B-2C98-4731-9610-3CFB8735C4D0}"/>
              </a:ext>
            </a:extLst>
          </p:cNvPr>
          <p:cNvSpPr/>
          <p:nvPr/>
        </p:nvSpPr>
        <p:spPr>
          <a:xfrm>
            <a:off x="6692348" y="2919669"/>
            <a:ext cx="2014329" cy="1748143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Some of the equipment looks scary</a:t>
            </a:r>
          </a:p>
        </p:txBody>
      </p:sp>
    </p:spTree>
    <p:extLst>
      <p:ext uri="{BB962C8B-B14F-4D97-AF65-F5344CB8AC3E}">
        <p14:creationId xmlns:p14="http://schemas.microsoft.com/office/powerpoint/2010/main" val="642971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31870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63248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17FC12-DDE5-436F-95D9-96BA5A2C0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537" y="640263"/>
            <a:ext cx="2932770" cy="5254510"/>
          </a:xfrm>
        </p:spPr>
        <p:txBody>
          <a:bodyPr>
            <a:normAutofit/>
          </a:bodyPr>
          <a:lstStyle/>
          <a:p>
            <a:r>
              <a:rPr lang="en-GB" sz="3400" b="1" dirty="0"/>
              <a:t>Reasonable adjustments - </a:t>
            </a:r>
            <a:br>
              <a:rPr lang="en-GB" sz="3400" b="1" dirty="0"/>
            </a:br>
            <a:r>
              <a:rPr lang="en-GB" sz="3400" b="1" dirty="0"/>
              <a:t>	 </a:t>
            </a:r>
            <a:br>
              <a:rPr lang="en-GB" sz="3400" b="1" dirty="0"/>
            </a:br>
            <a:r>
              <a:rPr lang="en-GB" sz="3400" b="1" dirty="0"/>
              <a:t>Everyone is an individual so these will vary from person to person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644FF-D5F9-4DC2-B5CF-C1901BF42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8789" y="403241"/>
            <a:ext cx="4521708" cy="6361043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1800" b="1" dirty="0">
                <a:solidFill>
                  <a:schemeClr val="bg1"/>
                </a:solidFill>
              </a:rPr>
              <a:t>Accessible information standard - </a:t>
            </a:r>
            <a:r>
              <a:rPr lang="en-GB" sz="1800" dirty="0">
                <a:solidFill>
                  <a:schemeClr val="bg1"/>
                </a:solidFill>
              </a:rPr>
              <a:t>If you complete the Accessible Information standard on Systmone this identifies for you what adjustments you need to make for each person  - make sure this is done for everyone on your LD register.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GB" sz="1800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1800" b="1" dirty="0">
                <a:solidFill>
                  <a:schemeClr val="bg1"/>
                </a:solidFill>
              </a:rPr>
              <a:t>Inviting the person -</a:t>
            </a:r>
            <a:r>
              <a:rPr lang="en-GB" sz="1800" dirty="0">
                <a:solidFill>
                  <a:schemeClr val="bg1"/>
                </a:solidFill>
              </a:rPr>
              <a:t> A phone call may be more useful than a letter - can discuss what support is needed for a good health check.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GB" sz="1800" b="1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1800" b="1" dirty="0">
                <a:solidFill>
                  <a:schemeClr val="bg1"/>
                </a:solidFill>
              </a:rPr>
              <a:t>Communication  - </a:t>
            </a:r>
            <a:r>
              <a:rPr lang="en-GB" sz="1800" dirty="0">
                <a:solidFill>
                  <a:schemeClr val="bg1"/>
                </a:solidFill>
              </a:rPr>
              <a:t>Think about body language, words you use, easy read, etc. Help people remember what was talked about by using the health action plan.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8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1800" b="1" dirty="0">
                <a:solidFill>
                  <a:schemeClr val="bg1"/>
                </a:solidFill>
              </a:rPr>
              <a:t>Clinic area - </a:t>
            </a:r>
            <a:r>
              <a:rPr lang="en-GB" sz="1800" dirty="0">
                <a:solidFill>
                  <a:schemeClr val="bg1"/>
                </a:solidFill>
              </a:rPr>
              <a:t>Think about environment, noise levels, quiet sessions, desensitisation, distractions.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8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1800" b="1" dirty="0">
                <a:solidFill>
                  <a:schemeClr val="bg1"/>
                </a:solidFill>
              </a:rPr>
              <a:t>Joint working -</a:t>
            </a:r>
            <a:r>
              <a:rPr lang="en-GB" sz="1800" dirty="0">
                <a:solidFill>
                  <a:schemeClr val="bg1"/>
                </a:solidFill>
              </a:rPr>
              <a:t> Work with social prescribers, health &amp; social care teams, Self advocacy groups etc</a:t>
            </a:r>
          </a:p>
          <a:p>
            <a:pPr marL="0" indent="0">
              <a:buNone/>
            </a:pPr>
            <a:endParaRPr lang="en-GB" sz="15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15D7AA-4EC3-4ED3-BF77-02F5DC689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8546" y="166220"/>
            <a:ext cx="848868" cy="47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2645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31870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63248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9FB632-8F8D-45B7-8BC2-BF9CAD44F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3" y="640263"/>
            <a:ext cx="2463248" cy="5254510"/>
          </a:xfrm>
        </p:spPr>
        <p:txBody>
          <a:bodyPr>
            <a:normAutofit/>
          </a:bodyPr>
          <a:lstStyle/>
          <a:p>
            <a:r>
              <a:rPr lang="en-GB" sz="4100" b="1" dirty="0"/>
              <a:t>Learning Disabilities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66908-79D1-482F-9AB9-33598C30B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6509" y="1431236"/>
            <a:ext cx="4521708" cy="4208856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900" dirty="0">
                <a:solidFill>
                  <a:schemeClr val="bg1"/>
                </a:solidFill>
              </a:rPr>
              <a:t>Have you got the right people on your register? Don’t be afraid to talk to people about whether they should be on register or not.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9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900" dirty="0">
                <a:solidFill>
                  <a:schemeClr val="bg1"/>
                </a:solidFill>
              </a:rPr>
              <a:t>Recent local searches been done to identify young people as the numbers aren’t reflective of local population.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9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solidFill>
                  <a:srgbClr val="000000"/>
                </a:solidFill>
              </a:rPr>
              <a:t>Raise awareness at school EHCP’s (particularly special schools),  parent/ carer groups, with Paediatricians, school nursing teams &amp; transition nurses  of LD register and AHC</a:t>
            </a:r>
            <a:r>
              <a:rPr lang="en-GB" sz="19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D569A4-059F-4C61-A767-292FA5A40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8546" y="166220"/>
            <a:ext cx="848868" cy="47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3426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206BF9-F04F-4FA8-8A3C-6481ECBC2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515" y="124151"/>
            <a:ext cx="4150706" cy="657726"/>
          </a:xfrm>
        </p:spPr>
        <p:txBody>
          <a:bodyPr/>
          <a:lstStyle/>
          <a:p>
            <a:r>
              <a:rPr lang="en-GB" b="1" dirty="0">
                <a:latin typeface="+mn-lt"/>
              </a:rPr>
              <a:t>Annual Health Checks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76F701-4985-4927-BC8E-E222CCE15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9" y="463827"/>
            <a:ext cx="3944541" cy="6113142"/>
          </a:xfrm>
        </p:spPr>
        <p:txBody>
          <a:bodyPr/>
          <a:lstStyle/>
          <a:p>
            <a:r>
              <a:rPr lang="en-GB" sz="2000" b="1" dirty="0">
                <a:solidFill>
                  <a:srgbClr val="000000"/>
                </a:solidFill>
              </a:rPr>
              <a:t>Offered to people age 14 and above on LD register </a:t>
            </a:r>
            <a:r>
              <a:rPr lang="en-GB" sz="2000" dirty="0">
                <a:solidFill>
                  <a:srgbClr val="000000"/>
                </a:solidFill>
              </a:rPr>
              <a:t>– opportunity to develop relationships with young people who may only have seen Paediatrician previously</a:t>
            </a:r>
          </a:p>
          <a:p>
            <a:r>
              <a:rPr lang="en-GB" sz="2400" b="1" dirty="0"/>
              <a:t>Get the right template  </a:t>
            </a:r>
            <a:r>
              <a:rPr lang="en-GB" sz="2400" dirty="0"/>
              <a:t>- </a:t>
            </a:r>
            <a:r>
              <a:rPr lang="en-GB" sz="2400" b="1" dirty="0"/>
              <a:t>Search on tree: </a:t>
            </a:r>
          </a:p>
          <a:p>
            <a:pPr marL="0" indent="0">
              <a:buNone/>
            </a:pPr>
            <a:r>
              <a:rPr lang="en-GB" sz="2400" b="1" dirty="0"/>
              <a:t>   DQT ES Learning Disabilities</a:t>
            </a:r>
          </a:p>
          <a:p>
            <a:r>
              <a:rPr lang="en-GB" sz="2000" b="1" dirty="0">
                <a:solidFill>
                  <a:srgbClr val="FF3399"/>
                </a:solidFill>
              </a:rPr>
              <a:t>Make it meaningful - start off asking the person how they are and how they feeling - do they have any health concerns?</a:t>
            </a:r>
            <a:endParaRPr lang="en-GB" sz="2000" dirty="0">
              <a:solidFill>
                <a:srgbClr val="FF3399"/>
              </a:solidFill>
            </a:endParaRPr>
          </a:p>
          <a:p>
            <a:r>
              <a:rPr lang="en-GB" sz="2000" dirty="0">
                <a:solidFill>
                  <a:srgbClr val="000000"/>
                </a:solidFill>
              </a:rPr>
              <a:t>Some variation across district in how these done </a:t>
            </a:r>
          </a:p>
          <a:p>
            <a:pPr marL="0" indent="0">
              <a:buNone/>
            </a:pPr>
            <a:endParaRPr lang="en-GB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82E4BF-9B99-40E6-B56F-5A243EFF3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599" y="1122444"/>
            <a:ext cx="3174538" cy="461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26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3C5CD-3CC1-4F39-9371-BB94319FE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659" y="254454"/>
            <a:ext cx="7886700" cy="536022"/>
          </a:xfrm>
        </p:spPr>
        <p:txBody>
          <a:bodyPr/>
          <a:lstStyle/>
          <a:p>
            <a:r>
              <a:rPr lang="en-GB" sz="3200" b="1" dirty="0">
                <a:latin typeface="+mn-lt"/>
              </a:rPr>
              <a:t>Annual Health Check Template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D952325-06BE-4128-81B5-393489B53E3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28651" y="790476"/>
            <a:ext cx="8185690" cy="515975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88D807BF-2B42-4EBD-A42D-5379B0FD143E}"/>
              </a:ext>
            </a:extLst>
          </p:cNvPr>
          <p:cNvSpPr/>
          <p:nvPr/>
        </p:nvSpPr>
        <p:spPr>
          <a:xfrm>
            <a:off x="6877878" y="3684104"/>
            <a:ext cx="1637471" cy="109993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Link to easy read info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ECFE6B7-91A7-4ECE-8F87-74B935B86572}"/>
              </a:ext>
            </a:extLst>
          </p:cNvPr>
          <p:cNvCxnSpPr>
            <a:cxnSpLocks/>
          </p:cNvCxnSpPr>
          <p:nvPr/>
        </p:nvCxnSpPr>
        <p:spPr>
          <a:xfrm flipH="1">
            <a:off x="5446643" y="4419600"/>
            <a:ext cx="1431235" cy="7288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0695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101B89-6F9F-4786-8B2B-017C0EBF87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02166" y="766570"/>
            <a:ext cx="7203687" cy="5199332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27117B-74FF-4F9C-A707-FDE7A473407E}"/>
              </a:ext>
            </a:extLst>
          </p:cNvPr>
          <p:cNvSpPr/>
          <p:nvPr/>
        </p:nvSpPr>
        <p:spPr>
          <a:xfrm>
            <a:off x="6015195" y="1952595"/>
            <a:ext cx="2994991" cy="279620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Talk about cancer screening  - people with LD don’t access as much as rest of population</a:t>
            </a:r>
          </a:p>
          <a:p>
            <a:pPr algn="ctr"/>
            <a:r>
              <a:rPr lang="en-GB" b="1" dirty="0"/>
              <a:t>Accessible information about screening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78AF088-175D-4DC1-8C41-D81BA48A2426}"/>
              </a:ext>
            </a:extLst>
          </p:cNvPr>
          <p:cNvCxnSpPr>
            <a:cxnSpLocks/>
          </p:cNvCxnSpPr>
          <p:nvPr/>
        </p:nvCxnSpPr>
        <p:spPr>
          <a:xfrm flipH="1">
            <a:off x="5274527" y="3741638"/>
            <a:ext cx="1244897" cy="5292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675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CDAF49-A44E-46D7-A016-ACE330563B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79982" y="790168"/>
            <a:ext cx="7147933" cy="5153433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ADD1714-49EF-4938-908A-109A4CF22FF7}"/>
              </a:ext>
            </a:extLst>
          </p:cNvPr>
          <p:cNvSpPr/>
          <p:nvPr/>
        </p:nvSpPr>
        <p:spPr>
          <a:xfrm>
            <a:off x="6215269" y="1176130"/>
            <a:ext cx="2809461" cy="255767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Chest infections are the biggest killer - check whether someone having frequent chest infections and refer to SALTs if so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DE609AE-AECA-4DEB-B30B-9BAA5BE6DC03}"/>
              </a:ext>
            </a:extLst>
          </p:cNvPr>
          <p:cNvCxnSpPr>
            <a:cxnSpLocks/>
            <a:stCxn id="4" idx="2"/>
          </p:cNvCxnSpPr>
          <p:nvPr/>
        </p:nvCxnSpPr>
        <p:spPr>
          <a:xfrm flipH="1" flipV="1">
            <a:off x="3557241" y="2286001"/>
            <a:ext cx="2658028" cy="168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00FB7D95-5409-43A4-BEAD-21C7C5EFBEC8}"/>
              </a:ext>
            </a:extLst>
          </p:cNvPr>
          <p:cNvSpPr/>
          <p:nvPr/>
        </p:nvSpPr>
        <p:spPr>
          <a:xfrm>
            <a:off x="6334538" y="3980614"/>
            <a:ext cx="2690192" cy="20872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Constipation - talk about Bristol stool chart - are they having a poo regularly ? If not what can you do?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75BABA7-1E70-4BDD-84C8-7AC9C609451E}"/>
              </a:ext>
            </a:extLst>
          </p:cNvPr>
          <p:cNvCxnSpPr>
            <a:cxnSpLocks/>
          </p:cNvCxnSpPr>
          <p:nvPr/>
        </p:nvCxnSpPr>
        <p:spPr>
          <a:xfrm flipH="1" flipV="1">
            <a:off x="4253949" y="4320209"/>
            <a:ext cx="2451652" cy="384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791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7E260A-0FD1-416D-9E54-3ECC4A0317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28081" y="730839"/>
            <a:ext cx="6977412" cy="523506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70273B5B-5CCB-4804-80AA-5DD36CA6A3F5}"/>
              </a:ext>
            </a:extLst>
          </p:cNvPr>
          <p:cNvSpPr/>
          <p:nvPr/>
        </p:nvSpPr>
        <p:spPr>
          <a:xfrm>
            <a:off x="6310710" y="1144672"/>
            <a:ext cx="1840230" cy="14974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Changes in behaviour - is this due to pain?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B36C746-540A-42E0-954B-9FF3E064F866}"/>
              </a:ext>
            </a:extLst>
          </p:cNvPr>
          <p:cNvSpPr/>
          <p:nvPr/>
        </p:nvSpPr>
        <p:spPr>
          <a:xfrm>
            <a:off x="5478011" y="3665988"/>
            <a:ext cx="2227482" cy="116186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Are you aware of dementia risk in people with Downs syndrome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68934FC-5218-4596-8AB8-76587F76268D}"/>
              </a:ext>
            </a:extLst>
          </p:cNvPr>
          <p:cNvCxnSpPr>
            <a:cxnSpLocks/>
          </p:cNvCxnSpPr>
          <p:nvPr/>
        </p:nvCxnSpPr>
        <p:spPr>
          <a:xfrm flipH="1">
            <a:off x="4295165" y="4056077"/>
            <a:ext cx="11828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06FE3D2-9343-4B39-926A-DD9057ACA444}"/>
              </a:ext>
            </a:extLst>
          </p:cNvPr>
          <p:cNvCxnSpPr>
            <a:cxnSpLocks/>
          </p:cNvCxnSpPr>
          <p:nvPr/>
        </p:nvCxnSpPr>
        <p:spPr>
          <a:xfrm flipH="1" flipV="1">
            <a:off x="3439486" y="1593908"/>
            <a:ext cx="2871224" cy="436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081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D3C820-A63F-425D-B842-266FA17D85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91735" y="555424"/>
            <a:ext cx="7211509" cy="527852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06818DC1-CA6A-48FF-B2D6-4369F6086181}"/>
              </a:ext>
            </a:extLst>
          </p:cNvPr>
          <p:cNvSpPr/>
          <p:nvPr/>
        </p:nvSpPr>
        <p:spPr>
          <a:xfrm>
            <a:off x="6457205" y="1477941"/>
            <a:ext cx="1895060" cy="15637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GP section - medication review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5471D14-4BEF-4F90-A79A-B3CB926D247B}"/>
              </a:ext>
            </a:extLst>
          </p:cNvPr>
          <p:cNvSpPr/>
          <p:nvPr/>
        </p:nvSpPr>
        <p:spPr>
          <a:xfrm>
            <a:off x="6324682" y="3652163"/>
            <a:ext cx="2160105" cy="19414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Equipment might not be reviewed  -consider  task to DN team to check ?</a:t>
            </a:r>
          </a:p>
        </p:txBody>
      </p:sp>
    </p:spTree>
    <p:extLst>
      <p:ext uri="{BB962C8B-B14F-4D97-AF65-F5344CB8AC3E}">
        <p14:creationId xmlns:p14="http://schemas.microsoft.com/office/powerpoint/2010/main" val="2395799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48DFB4-52DA-445A-963A-E30C2543A4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80412" y="580112"/>
            <a:ext cx="7183175" cy="531888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DF93470E-B699-4FDD-B82C-7FC932C5368F}"/>
              </a:ext>
            </a:extLst>
          </p:cNvPr>
          <p:cNvSpPr/>
          <p:nvPr/>
        </p:nvSpPr>
        <p:spPr>
          <a:xfrm>
            <a:off x="6559826" y="3429000"/>
            <a:ext cx="2398644" cy="184536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Health action plan - people need reminder of what talked about  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0DCCE49-1E8C-4005-9DC9-FDEF1D36DF69}"/>
              </a:ext>
            </a:extLst>
          </p:cNvPr>
          <p:cNvCxnSpPr>
            <a:cxnSpLocks/>
          </p:cNvCxnSpPr>
          <p:nvPr/>
        </p:nvCxnSpPr>
        <p:spPr>
          <a:xfrm flipH="1">
            <a:off x="5102087" y="4638261"/>
            <a:ext cx="1603513" cy="636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4DC5AB4D-0897-406B-B656-49BF92EC04C6}"/>
              </a:ext>
            </a:extLst>
          </p:cNvPr>
          <p:cNvSpPr/>
          <p:nvPr/>
        </p:nvSpPr>
        <p:spPr>
          <a:xfrm>
            <a:off x="6414052" y="1696277"/>
            <a:ext cx="1603513" cy="111318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When to do an ECG?</a:t>
            </a:r>
          </a:p>
        </p:txBody>
      </p:sp>
    </p:spTree>
    <p:extLst>
      <p:ext uri="{BB962C8B-B14F-4D97-AF65-F5344CB8AC3E}">
        <p14:creationId xmlns:p14="http://schemas.microsoft.com/office/powerpoint/2010/main" val="642304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B7F7D-A51F-4A64-80EF-8A33DDDDA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811" y="287068"/>
            <a:ext cx="8537652" cy="20826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3200" b="1" dirty="0">
                <a:latin typeface="+mn-lt"/>
              </a:rPr>
              <a:t>Health Action Plan: </a:t>
            </a:r>
            <a:br>
              <a:rPr lang="en-GB" sz="3200" b="1" dirty="0">
                <a:latin typeface="+mn-lt"/>
              </a:rPr>
            </a:br>
            <a:r>
              <a:rPr lang="en-GB" sz="2800" b="1" dirty="0">
                <a:latin typeface="+mn-lt"/>
              </a:rPr>
              <a:t>To be given to person at end as reminder of discussion </a:t>
            </a:r>
            <a:br>
              <a:rPr lang="en-GB" sz="2800" b="1" dirty="0">
                <a:latin typeface="+mn-lt"/>
              </a:rPr>
            </a:br>
            <a:r>
              <a:rPr lang="en-GB" sz="2800" b="1" dirty="0">
                <a:latin typeface="+mn-lt"/>
              </a:rPr>
              <a:t>Print off and fill in as you go through the template </a:t>
            </a:r>
            <a:br>
              <a:rPr lang="en-GB" sz="2800" b="1" dirty="0"/>
            </a:br>
            <a:r>
              <a:rPr lang="en-GB" sz="2800" b="1" dirty="0"/>
              <a:t> 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E984994-C33F-4837-8DE5-CAD47EC6BE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5149765"/>
              </p:ext>
            </p:extLst>
          </p:nvPr>
        </p:nvGraphicFramePr>
        <p:xfrm>
          <a:off x="2732049" y="1776597"/>
          <a:ext cx="4105020" cy="44313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Document" r:id="rId3" imgW="7200104" imgH="9291996" progId="Word.Document.12">
                  <p:embed/>
                </p:oleObj>
              </mc:Choice>
              <mc:Fallback>
                <p:oleObj name="Document" r:id="rId3" imgW="7200104" imgH="9291996" progId="Word.Documen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CE984994-C33F-4837-8DE5-CAD47EC6BE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32049" y="1776597"/>
                        <a:ext cx="4105020" cy="44313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3004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48445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9752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291358-E14E-4AB5-9C70-1DCB0B218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640263"/>
            <a:ext cx="3867912" cy="1344975"/>
          </a:xfrm>
        </p:spPr>
        <p:txBody>
          <a:bodyPr>
            <a:normAutofit/>
          </a:bodyPr>
          <a:lstStyle/>
          <a:p>
            <a:r>
              <a:rPr lang="en-GB" sz="3500" b="1" dirty="0"/>
              <a:t>Health Action Plans: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216639-EC0B-4CC3-9134-7597350C8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1820680"/>
            <a:ext cx="3867912" cy="3773010"/>
          </a:xfrm>
        </p:spPr>
        <p:txBody>
          <a:bodyPr>
            <a:normAutofit/>
          </a:bodyPr>
          <a:lstStyle/>
          <a:p>
            <a:r>
              <a:rPr lang="en-GB" sz="2000" dirty="0"/>
              <a:t>Does the person need to come back for any further checks </a:t>
            </a:r>
            <a:r>
              <a:rPr lang="en-GB" sz="2000" dirty="0" err="1"/>
              <a:t>eg</a:t>
            </a:r>
            <a:r>
              <a:rPr lang="en-GB" sz="2000" dirty="0"/>
              <a:t> bloods </a:t>
            </a:r>
          </a:p>
          <a:p>
            <a:r>
              <a:rPr lang="en-GB" sz="2000" dirty="0"/>
              <a:t>Do they need to lose weight, give up smoking, develop confidence - Would they benefit from accessing things in local community such as exercise sessions or cooking groups? </a:t>
            </a:r>
          </a:p>
          <a:p>
            <a:r>
              <a:rPr lang="en-GB" sz="2000" dirty="0"/>
              <a:t>Think about referrals to social prescribing / link workers attached to your practice </a:t>
            </a:r>
          </a:p>
        </p:txBody>
      </p:sp>
      <p:pic>
        <p:nvPicPr>
          <p:cNvPr id="3074" name="Picture 1" descr="image003">
            <a:extLst>
              <a:ext uri="{FF2B5EF4-FFF2-40B4-BE49-F238E27FC236}">
                <a16:creationId xmlns:a16="http://schemas.microsoft.com/office/drawing/2014/main" id="{0082B6CB-AD29-4DF1-A6C3-0F680D68F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7231" y="1922582"/>
            <a:ext cx="3552722" cy="2857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121B58-445C-4194-89F9-62CB30724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8546" y="166220"/>
            <a:ext cx="848868" cy="47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8287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0AD87A03-6666-4B3D-A493-449489E370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65" b="-1"/>
          <a:stretch/>
        </p:blipFill>
        <p:spPr>
          <a:xfrm rot="5400000">
            <a:off x="2687070" y="401070"/>
            <a:ext cx="6858000" cy="6055860"/>
          </a:xfrm>
          <a:prstGeom prst="rect">
            <a:avLst/>
          </a:prstGeom>
        </p:spPr>
      </p:pic>
      <p:sp>
        <p:nvSpPr>
          <p:cNvPr id="28" name="Freeform: Shape 21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589485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3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5573380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084BE0-B0D3-4D85-94BC-5331D6960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811" y="891660"/>
            <a:ext cx="5357137" cy="299122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342900" indent="-342900"/>
            <a:r>
              <a:rPr lang="en-US" sz="3900" b="1" dirty="0" err="1"/>
              <a:t>Immunisations</a:t>
            </a:r>
            <a:r>
              <a:rPr lang="en-US" sz="3900" b="1" dirty="0"/>
              <a:t> / Vaccination</a:t>
            </a:r>
            <a:br>
              <a:rPr lang="en-US" sz="2800" b="1" dirty="0"/>
            </a:br>
            <a:br>
              <a:rPr lang="en-US" sz="2000" b="1" dirty="0"/>
            </a:br>
            <a:r>
              <a:rPr lang="en-US" sz="2200" b="1" dirty="0"/>
              <a:t>Flu vaccine</a:t>
            </a:r>
            <a:br>
              <a:rPr lang="en-US" sz="2200" b="1" dirty="0"/>
            </a:br>
            <a:r>
              <a:rPr lang="en-US" sz="2200" b="1" dirty="0"/>
              <a:t>Pneumonia</a:t>
            </a:r>
            <a:br>
              <a:rPr lang="en-US" sz="2200" b="1" dirty="0"/>
            </a:br>
            <a:r>
              <a:rPr lang="en-US" sz="2200" b="1" dirty="0"/>
              <a:t>HPV for young people up to 25 </a:t>
            </a:r>
            <a:br>
              <a:rPr lang="en-US" sz="2200" b="1" dirty="0"/>
            </a:br>
            <a:r>
              <a:rPr lang="en-US" sz="2200" b="1" dirty="0"/>
              <a:t>Hep A vaccine for MSM</a:t>
            </a:r>
            <a:br>
              <a:rPr lang="en-US" sz="2200" b="1" dirty="0"/>
            </a:br>
            <a:r>
              <a:rPr lang="en-US" sz="2200" b="1" dirty="0"/>
              <a:t>MEN ACWY up to age 25</a:t>
            </a:r>
            <a:br>
              <a:rPr lang="en-US" sz="2200" b="1" dirty="0"/>
            </a:br>
            <a:r>
              <a:rPr lang="en-US" sz="2200" b="1" dirty="0"/>
              <a:t>Hep B in some services</a:t>
            </a:r>
            <a:br>
              <a:rPr lang="en-US" sz="2200" b="1" dirty="0"/>
            </a:br>
            <a:r>
              <a:rPr lang="en-US" sz="2200" b="1" dirty="0"/>
              <a:t>Routine vaccines up to date</a:t>
            </a:r>
            <a:br>
              <a:rPr lang="en-US" sz="2200" b="1" dirty="0"/>
            </a:br>
            <a:endParaRPr lang="en-US" sz="2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51EA2-E60C-440D-BD25-2895E2F854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3504" y="2022601"/>
            <a:ext cx="2956124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5632183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EA1DAFF-CECA-492F-BFA1-22C64956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D3D3744-142C-4653-90AB-546FE6B84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BC69CAC-820B-41BA-BFCA-79B45576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D205E7A-88AB-4C4B-B8D1-5A76AA878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D4286E9-8501-4EBF-874C-74897B4B6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5586ADC-910E-45C9-BAB4-CB0EFBEE5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AB594C5-5BB0-49AE-8AAC-AE40A6F8A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2ACF9AA8-0452-4702-A311-70D3B2FE44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51" r="1" b="12221"/>
          <a:stretch/>
        </p:blipFill>
        <p:spPr>
          <a:xfrm>
            <a:off x="469942" y="317579"/>
            <a:ext cx="8138333" cy="3199182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317544" y="536210"/>
            <a:ext cx="304800" cy="322326"/>
            <a:chOff x="215328" y="-46937"/>
            <a:chExt cx="304800" cy="2773841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098664F-03E0-4B96-A61B-81EA6E64A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4018137"/>
            <a:ext cx="3426795" cy="2129586"/>
          </a:xfrm>
          <a:noFill/>
        </p:spPr>
        <p:txBody>
          <a:bodyPr anchor="t">
            <a:normAutofit/>
          </a:bodyPr>
          <a:lstStyle/>
          <a:p>
            <a:r>
              <a:rPr lang="en-GB" sz="4200">
                <a:solidFill>
                  <a:schemeClr val="bg1"/>
                </a:solidFill>
                <a:latin typeface="+mn-lt"/>
              </a:rPr>
              <a:t>Support available in community </a:t>
            </a:r>
            <a:r>
              <a:rPr lang="en-GB" sz="4200">
                <a:solidFill>
                  <a:schemeClr val="bg1"/>
                </a:solidFill>
              </a:rPr>
              <a:t>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26CE9-B13D-4457-B37C-D5E31F45A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0238" y="3780150"/>
            <a:ext cx="5454957" cy="3165646"/>
          </a:xfrm>
          <a:noFill/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800" b="1" dirty="0">
                <a:solidFill>
                  <a:schemeClr val="bg1"/>
                </a:solidFill>
              </a:rPr>
              <a:t>Social care support -</a:t>
            </a:r>
            <a:r>
              <a:rPr lang="en-GB" sz="1800" dirty="0">
                <a:solidFill>
                  <a:schemeClr val="bg1"/>
                </a:solidFill>
              </a:rPr>
              <a:t> respite/ carers support/ day time activities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>
                <a:solidFill>
                  <a:schemeClr val="bg1"/>
                </a:solidFill>
              </a:rPr>
              <a:t>     Access  - 01274 435400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800" b="1" dirty="0">
                <a:solidFill>
                  <a:schemeClr val="bg1"/>
                </a:solidFill>
              </a:rPr>
              <a:t>Health care support  </a:t>
            </a:r>
            <a:r>
              <a:rPr lang="en-GB" sz="1800" dirty="0">
                <a:solidFill>
                  <a:schemeClr val="bg1"/>
                </a:solidFill>
              </a:rPr>
              <a:t>- Waddiloves  includes SALT, Nursing, OT, physio, psychology, psychiatry, dietetics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solidFill>
                  <a:schemeClr val="bg1"/>
                </a:solidFill>
              </a:rPr>
              <a:t>Dental clinics, podiatry, visual assessments etc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>
                <a:solidFill>
                  <a:schemeClr val="bg1"/>
                </a:solidFill>
              </a:rPr>
              <a:t>    Referrals via  01274  497121 or referral  form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>
                <a:solidFill>
                  <a:schemeClr val="bg1"/>
                </a:solidFill>
              </a:rPr>
              <a:t>    embedded in AHC template and in referral repository.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800" b="1" dirty="0">
                <a:solidFill>
                  <a:schemeClr val="bg1"/>
                </a:solidFill>
              </a:rPr>
              <a:t>BTHFT Hospital support </a:t>
            </a:r>
            <a:r>
              <a:rPr lang="en-GB" sz="1800" dirty="0">
                <a:solidFill>
                  <a:schemeClr val="bg1"/>
                </a:solidFill>
              </a:rPr>
              <a:t> - LD Liaison nurse in post via Safeguarding team in BRI</a:t>
            </a:r>
          </a:p>
        </p:txBody>
      </p:sp>
    </p:spTree>
    <p:extLst>
      <p:ext uri="{BB962C8B-B14F-4D97-AF65-F5344CB8AC3E}">
        <p14:creationId xmlns:p14="http://schemas.microsoft.com/office/powerpoint/2010/main" val="1858765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31870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63248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B287E4-83CD-40AB-B753-154EA6B50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3" y="640263"/>
            <a:ext cx="2463248" cy="5254510"/>
          </a:xfrm>
        </p:spPr>
        <p:txBody>
          <a:bodyPr>
            <a:normAutofit/>
          </a:bodyPr>
          <a:lstStyle/>
          <a:p>
            <a:r>
              <a:rPr lang="en-GB" dirty="0"/>
              <a:t>Why would you make a referral to LD health team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03F48-9301-4382-A0A7-011A7A8A8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8787" y="318052"/>
            <a:ext cx="4824129" cy="6255025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GB" sz="2000" dirty="0">
                <a:solidFill>
                  <a:schemeClr val="bg1"/>
                </a:solidFill>
              </a:rPr>
              <a:t>Examples such as:</a:t>
            </a:r>
          </a:p>
          <a:p>
            <a:r>
              <a:rPr lang="en-GB" sz="2000" dirty="0">
                <a:solidFill>
                  <a:schemeClr val="bg1"/>
                </a:solidFill>
              </a:rPr>
              <a:t>If someone has diabetes and not understanding how to manage this safely</a:t>
            </a:r>
          </a:p>
          <a:p>
            <a:r>
              <a:rPr lang="en-GB" sz="2000" dirty="0">
                <a:solidFill>
                  <a:schemeClr val="bg1"/>
                </a:solidFill>
              </a:rPr>
              <a:t>Constipation - repeat hospital admissions</a:t>
            </a:r>
          </a:p>
          <a:p>
            <a:r>
              <a:rPr lang="en-GB" sz="2000" dirty="0">
                <a:solidFill>
                  <a:schemeClr val="bg1"/>
                </a:solidFill>
              </a:rPr>
              <a:t>Numerous chest infections - safe swallowing issues or postural input ? </a:t>
            </a:r>
          </a:p>
          <a:p>
            <a:r>
              <a:rPr lang="en-GB" sz="2000" dirty="0">
                <a:solidFill>
                  <a:schemeClr val="bg1"/>
                </a:solidFill>
              </a:rPr>
              <a:t>Desensitisation around accessing cervical screening or having bloods taken - joint work </a:t>
            </a:r>
          </a:p>
          <a:p>
            <a:r>
              <a:rPr lang="en-GB" sz="2000" dirty="0">
                <a:solidFill>
                  <a:schemeClr val="bg1"/>
                </a:solidFill>
              </a:rPr>
              <a:t>Changes in someone's behaviour </a:t>
            </a:r>
          </a:p>
          <a:p>
            <a:r>
              <a:rPr lang="en-GB" sz="2000" dirty="0">
                <a:solidFill>
                  <a:schemeClr val="bg1"/>
                </a:solidFill>
              </a:rPr>
              <a:t>Possible dementia - people with Downs syndrome in particular</a:t>
            </a:r>
          </a:p>
          <a:p>
            <a:r>
              <a:rPr lang="en-GB" sz="2000" dirty="0">
                <a:solidFill>
                  <a:schemeClr val="bg1"/>
                </a:solidFill>
              </a:rPr>
              <a:t>Referring them to hospital for treatment/ investigations and likely to struggle with this - LD community can support with hospital admissions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2A6862-09DB-4D54-A04F-B4ED5E2DE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8546" y="166220"/>
            <a:ext cx="848868" cy="47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3709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48445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9752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7179404-53CB-4618-A7A3-371399927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640263"/>
            <a:ext cx="3867912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 finish: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1F3B4E-5F05-415D-81A4-3921C407D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3504" y="2121763"/>
            <a:ext cx="4113462" cy="377301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Primary care “LD Champions “ network  - buddy up with others, share learning, good practice, support etc</a:t>
            </a:r>
            <a:r>
              <a:rPr lang="en-US" sz="2400" b="1" dirty="0"/>
              <a:t>. 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Let us know if you want</a:t>
            </a:r>
          </a:p>
          <a:p>
            <a:r>
              <a:rPr lang="en-US" sz="2400" dirty="0"/>
              <a:t>   adding to the group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/>
              <a:t>Any questions?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  <p:pic>
        <p:nvPicPr>
          <p:cNvPr id="7" name="Content Placeholder 4" descr="A drawing of a face&#10;&#10;Description automatically generated">
            <a:extLst>
              <a:ext uri="{FF2B5EF4-FFF2-40B4-BE49-F238E27FC236}">
                <a16:creationId xmlns:a16="http://schemas.microsoft.com/office/drawing/2014/main" id="{333ED496-4629-4351-AC23-7E18D8BF36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231" y="1574914"/>
            <a:ext cx="3552722" cy="35527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831CFF-C525-4296-BFF0-FE7144541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16" y="6217737"/>
            <a:ext cx="3494979" cy="3667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B6863C-6682-4F35-BFC0-CFF5096A51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8546" y="166220"/>
            <a:ext cx="848868" cy="47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7027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1047</Words>
  <Application>Microsoft Office PowerPoint</Application>
  <PresentationFormat>On-screen Show (4:3)</PresentationFormat>
  <Paragraphs>101</Paragraphs>
  <Slides>19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Document</vt:lpstr>
      <vt:lpstr>Annual Health Checks for People  with Learning Disabilities </vt:lpstr>
      <vt:lpstr>PowerPoint Presentation</vt:lpstr>
      <vt:lpstr>National Agenda </vt:lpstr>
      <vt:lpstr>Feedback from people with Learning Disabilities about accessing primary care </vt:lpstr>
      <vt:lpstr>Reasonable adjustments -     Everyone is an individual so these will vary from person to person </vt:lpstr>
      <vt:lpstr>Learning Disabilities Registers</vt:lpstr>
      <vt:lpstr>Annual Health Checks </vt:lpstr>
      <vt:lpstr>Annual Health Check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Health Action Plan:  To be given to person at end as reminder of discussion  Print off and fill in as you go through the template     </vt:lpstr>
      <vt:lpstr>Health Action Plans: </vt:lpstr>
      <vt:lpstr>Immunisations / Vaccination  Flu vaccine Pneumonia HPV for young people up to 25  Hep A vaccine for MSM MEN ACWY up to age 25 Hep B in some services Routine vaccines up to date </vt:lpstr>
      <vt:lpstr>Support available in community : </vt:lpstr>
      <vt:lpstr>Why would you make a referral to LD health team ?</vt:lpstr>
      <vt:lpstr>To finish: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health checks for people  with learning disabilities</dc:title>
  <dc:creator>Victoria Donnelly</dc:creator>
  <cp:lastModifiedBy>Ramesh Mehay</cp:lastModifiedBy>
  <cp:revision>18</cp:revision>
  <dcterms:created xsi:type="dcterms:W3CDTF">2020-09-02T17:32:04Z</dcterms:created>
  <dcterms:modified xsi:type="dcterms:W3CDTF">2020-11-03T01:55:21Z</dcterms:modified>
</cp:coreProperties>
</file>