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6"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ADC9-5D74-4BF4-ACF8-0577F3EE7C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682FF5C-74B1-4B31-B97C-077A39B99D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4B589A-8268-417A-9DCD-127622286505}"/>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882530EB-5FA6-41DA-BFDA-B4BC6963E6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1424BE-EEA6-4D36-BB06-007E034D87EB}"/>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163519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1CF0A-7E7D-4FCF-AB0D-D8D714DF8C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EC8EAD-7EF3-4BB1-BD7E-4B37963C691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70D725-DB8C-43BD-9999-51A2E7D858BF}"/>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A0B69502-FEEC-44B7-8678-043DBF38BA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EFE95F-CDD0-453B-A440-F354924646FE}"/>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1653353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88216-39CF-48A2-8A14-1D54BD4EE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AC0BDAC-EFA9-4910-9839-B62E61DD43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D7A898-DA78-4DAB-B9F0-72498E480777}"/>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BEEBB8F1-168B-4D01-976A-155B721862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BE27B7-8BC6-4065-B8A3-F3328F8AE045}"/>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409804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8525-11E9-4471-9E30-07833D61B4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B0D854-0078-4748-BDD3-0C9705E86F6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A9BD16-3D7F-4741-9F72-5AD162DF069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E845155-C06F-43AE-BE05-ACF861AC31E8}"/>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6" name="Footer Placeholder 5">
            <a:extLst>
              <a:ext uri="{FF2B5EF4-FFF2-40B4-BE49-F238E27FC236}">
                <a16:creationId xmlns:a16="http://schemas.microsoft.com/office/drawing/2014/main" id="{E0900100-3216-4D21-A6C1-A53DBFA2AF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5E335D-A9C7-4D33-AFD9-3D7BAD9BB767}"/>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273389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7E26-0160-4D02-A8BE-0F0CC0351E5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1A155E-F7C1-4E51-B1DB-A1E661789B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0BCC9FA-655D-4324-9FD1-30FD1B7B71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FD2F75-7913-4D3E-8EF3-1D0E406F2A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7C17B3-894D-4C71-A451-2D3853DC5D6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3933DD-7177-4E47-A2A8-91A7D6B5EF64}"/>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8" name="Footer Placeholder 7">
            <a:extLst>
              <a:ext uri="{FF2B5EF4-FFF2-40B4-BE49-F238E27FC236}">
                <a16:creationId xmlns:a16="http://schemas.microsoft.com/office/drawing/2014/main" id="{6580922C-8A47-43D7-B738-69C74809D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C9768E-A467-4617-8067-82FD643FCA8E}"/>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3871143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C42A4-7C75-412C-98E8-03C45A94556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CB080CA-AD5B-4F25-A7C9-208C91A28D0B}"/>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4" name="Footer Placeholder 3">
            <a:extLst>
              <a:ext uri="{FF2B5EF4-FFF2-40B4-BE49-F238E27FC236}">
                <a16:creationId xmlns:a16="http://schemas.microsoft.com/office/drawing/2014/main" id="{0157C58B-A851-439B-BE2E-04A40DD607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DA36FD-67A3-444D-95AF-57DC33563F47}"/>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24712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51905-E6B0-4EC2-B472-3BB78208A001}"/>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3" name="Footer Placeholder 2">
            <a:extLst>
              <a:ext uri="{FF2B5EF4-FFF2-40B4-BE49-F238E27FC236}">
                <a16:creationId xmlns:a16="http://schemas.microsoft.com/office/drawing/2014/main" id="{C81ADE49-D50A-4B28-BD54-4ED84DAFE1F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00757F-5888-4D70-BD32-B7CCB8CD54AB}"/>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4168999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705AE-49D9-4521-8E1E-0722F170C1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0BB787-1FA7-412D-86F3-B6B27459F0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FDA84C-10A3-4134-B73E-02AD934E0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1794CD-D9EC-43B8-9A7A-F629C5FA836F}"/>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6" name="Footer Placeholder 5">
            <a:extLst>
              <a:ext uri="{FF2B5EF4-FFF2-40B4-BE49-F238E27FC236}">
                <a16:creationId xmlns:a16="http://schemas.microsoft.com/office/drawing/2014/main" id="{767E9664-02FE-4C76-A1FB-56D8BD11C3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2D2A76-40F6-4EF1-8552-1CC0FFE002E5}"/>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794322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FD621-E728-45C6-8A32-4293A39839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F798E2-3100-4F7A-BD61-EF32C10771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34EAE6D-50D9-49CF-A98D-EF0FE26D4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2BB1DE3-51FC-43D4-9FFB-659BA68FDA2C}"/>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6" name="Footer Placeholder 5">
            <a:extLst>
              <a:ext uri="{FF2B5EF4-FFF2-40B4-BE49-F238E27FC236}">
                <a16:creationId xmlns:a16="http://schemas.microsoft.com/office/drawing/2014/main" id="{08F81CAA-05F5-48EC-A757-ED2FB64E41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E3EBA4-D7CB-4AA5-8170-1A3C49FD8988}"/>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3980541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B7B5-C615-4B94-952C-B2AA58FFFE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5D5898-78C5-46C1-8708-AE6C7C85C6E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2852A7-7B2B-46AB-B1E8-73B06825F2DB}"/>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A2ED1979-EEF3-4A57-BADC-D8DB675430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A21A3-FC67-4FDE-AA55-B1FB08C0DDA8}"/>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183671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82FDE2-F95A-46FF-B46A-614175C718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A79700-D553-4E21-B296-9A20C993D3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3ADEB2-B3A7-4DD1-BB3C-C74601C72198}"/>
              </a:ext>
            </a:extLst>
          </p:cNvPr>
          <p:cNvSpPr>
            <a:spLocks noGrp="1"/>
          </p:cNvSpPr>
          <p:nvPr>
            <p:ph type="dt" sz="half" idx="10"/>
          </p:nvPr>
        </p:nvSpPr>
        <p:spPr/>
        <p:txBody>
          <a:body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EAC0DAC9-1838-4D84-AAE0-4019EA4D50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7898DB-8B03-43FE-ABF7-742E7A4E631D}"/>
              </a:ext>
            </a:extLst>
          </p:cNvPr>
          <p:cNvSpPr>
            <a:spLocks noGrp="1"/>
          </p:cNvSpPr>
          <p:nvPr>
            <p:ph type="sldNum" sz="quarter" idx="12"/>
          </p:nvPr>
        </p:nvSpPr>
        <p:spPr/>
        <p:txBody>
          <a:bodyPr/>
          <a:lstStyle/>
          <a:p>
            <a:fld id="{DAE207AC-502A-44DD-B4F8-E504ABA369EE}" type="slidenum">
              <a:rPr lang="en-GB" smtClean="0"/>
              <a:t>‹#›</a:t>
            </a:fld>
            <a:endParaRPr lang="en-GB"/>
          </a:p>
        </p:txBody>
      </p:sp>
    </p:spTree>
    <p:extLst>
      <p:ext uri="{BB962C8B-B14F-4D97-AF65-F5344CB8AC3E}">
        <p14:creationId xmlns:p14="http://schemas.microsoft.com/office/powerpoint/2010/main" val="1663602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33C45C-9D7B-47FB-937A-2E664DEAE5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BFDB7A-0113-44BB-B08F-F87D816B2E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C643A6-6763-467C-98A5-9432CF6A3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331E8-EB6F-48BB-AD37-30B8F545B56B}" type="datetimeFigureOut">
              <a:rPr lang="en-GB" smtClean="0"/>
              <a:t>21/10/2020</a:t>
            </a:fld>
            <a:endParaRPr lang="en-GB"/>
          </a:p>
        </p:txBody>
      </p:sp>
      <p:sp>
        <p:nvSpPr>
          <p:cNvPr id="5" name="Footer Placeholder 4">
            <a:extLst>
              <a:ext uri="{FF2B5EF4-FFF2-40B4-BE49-F238E27FC236}">
                <a16:creationId xmlns:a16="http://schemas.microsoft.com/office/drawing/2014/main" id="{04E29142-B1B7-43A6-9B61-8AE43C9219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DB8DD75-6FD7-4A4E-9FB4-D4B163F2E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E207AC-502A-44DD-B4F8-E504ABA369EE}" type="slidenum">
              <a:rPr lang="en-GB" smtClean="0"/>
              <a:t>‹#›</a:t>
            </a:fld>
            <a:endParaRPr lang="en-GB"/>
          </a:p>
        </p:txBody>
      </p:sp>
    </p:spTree>
    <p:extLst>
      <p:ext uri="{BB962C8B-B14F-4D97-AF65-F5344CB8AC3E}">
        <p14:creationId xmlns:p14="http://schemas.microsoft.com/office/powerpoint/2010/main" val="182728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gan-tr.north-east-bowel-hub@nhs.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79BAD4-B2BD-408B-9851-AAD9B05BB7CA}"/>
              </a:ext>
            </a:extLst>
          </p:cNvPr>
          <p:cNvSpPr>
            <a:spLocks noGrp="1"/>
          </p:cNvSpPr>
          <p:nvPr>
            <p:ph type="ctrTitle"/>
          </p:nvPr>
        </p:nvSpPr>
        <p:spPr>
          <a:xfrm>
            <a:off x="410817" y="570451"/>
            <a:ext cx="11078818" cy="1761688"/>
          </a:xfrm>
        </p:spPr>
        <p:txBody>
          <a:bodyPr>
            <a:normAutofit fontScale="90000"/>
          </a:bodyPr>
          <a:lstStyle/>
          <a:p>
            <a:r>
              <a:rPr lang="en-GB" sz="3600" b="1" dirty="0">
                <a:latin typeface="Arial" panose="020B0604020202020204" pitchFamily="34" charset="0"/>
                <a:cs typeface="Arial" panose="020B0604020202020204" pitchFamily="34" charset="0"/>
              </a:rPr>
              <a:t>Information sharing to reduce inequalities in access to screening for people with a learning disability</a:t>
            </a:r>
            <a:br>
              <a:rPr lang="en-GB" sz="7200" dirty="0">
                <a:latin typeface="Arial" panose="020B0604020202020204" pitchFamily="34" charset="0"/>
                <a:cs typeface="Arial" panose="020B0604020202020204" pitchFamily="34" charset="0"/>
              </a:rPr>
            </a:br>
            <a:endParaRPr lang="en-GB" sz="7200" dirty="0">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0EBED619-85A0-4D58-BC66-84D1011C1232}"/>
              </a:ext>
            </a:extLst>
          </p:cNvPr>
          <p:cNvSpPr>
            <a:spLocks noGrp="1"/>
          </p:cNvSpPr>
          <p:nvPr>
            <p:ph type="subTitle" idx="1"/>
          </p:nvPr>
        </p:nvSpPr>
        <p:spPr>
          <a:xfrm>
            <a:off x="556591" y="1879135"/>
            <a:ext cx="11224592" cy="4521666"/>
          </a:xfrm>
        </p:spPr>
        <p:txBody>
          <a:bodyPr>
            <a:normAutofit/>
          </a:bodyPr>
          <a:lstStyle/>
          <a:p>
            <a:pPr algn="l"/>
            <a:r>
              <a:rPr lang="en-GB" dirty="0">
                <a:latin typeface="Arial" panose="020B0604020202020204" pitchFamily="34" charset="0"/>
                <a:cs typeface="Arial" panose="020B0604020202020204" pitchFamily="34" charset="0"/>
              </a:rPr>
              <a:t>Following work done in the North East with the Bowel Cancer screening Hub that has seen an increase in the number of people with learning disabilities access Bowel cancer screening, Bradford district are keen to replicate this work for our local population. </a:t>
            </a:r>
          </a:p>
          <a:p>
            <a:pPr algn="l"/>
            <a:r>
              <a:rPr lang="en-GB" dirty="0">
                <a:latin typeface="Arial" panose="020B0604020202020204" pitchFamily="34" charset="0"/>
                <a:cs typeface="Arial" panose="020B0604020202020204" pitchFamily="34" charset="0"/>
              </a:rPr>
              <a:t>People with learning disabilities are less likely to access Cancer screening programmes and therefore we are making some reasonable adjustments to our pathways to offer people additional support to help them take part. </a:t>
            </a:r>
          </a:p>
          <a:p>
            <a:pPr algn="l"/>
            <a:r>
              <a:rPr lang="en-GB" dirty="0">
                <a:latin typeface="Arial" panose="020B0604020202020204" pitchFamily="34" charset="0"/>
                <a:cs typeface="Arial" panose="020B0604020202020204" pitchFamily="34" charset="0"/>
              </a:rPr>
              <a:t>This includes GP practices sharing people on their LD register who are within the age range for bowel screening with the Bowel Screening Hub. The Hub will then put an alert on their system identifying the person as needing additional support. </a:t>
            </a:r>
          </a:p>
          <a:p>
            <a:pPr algn="l"/>
            <a:r>
              <a:rPr lang="en-GB" b="1" i="1" dirty="0">
                <a:latin typeface="Arial" panose="020B0604020202020204" pitchFamily="34" charset="0"/>
                <a:cs typeface="Arial" panose="020B0604020202020204" pitchFamily="34" charset="0"/>
              </a:rPr>
              <a:t>This work can also support your practice with the Early Diagnosis DES as helps you increase your screening uptake in low uptake groups</a:t>
            </a:r>
          </a:p>
        </p:txBody>
      </p:sp>
    </p:spTree>
    <p:extLst>
      <p:ext uri="{BB962C8B-B14F-4D97-AF65-F5344CB8AC3E}">
        <p14:creationId xmlns:p14="http://schemas.microsoft.com/office/powerpoint/2010/main" val="391435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1FB0-D783-4899-A862-DF8F6E4826DD}"/>
              </a:ext>
            </a:extLst>
          </p:cNvPr>
          <p:cNvSpPr>
            <a:spLocks noGrp="1"/>
          </p:cNvSpPr>
          <p:nvPr>
            <p:ph type="title"/>
          </p:nvPr>
        </p:nvSpPr>
        <p:spPr>
          <a:xfrm>
            <a:off x="838200" y="365126"/>
            <a:ext cx="10515600" cy="960092"/>
          </a:xfrm>
        </p:spPr>
        <p:txBody>
          <a:bodyPr>
            <a:noAutofit/>
          </a:bodyPr>
          <a:lstStyle/>
          <a:p>
            <a:r>
              <a:rPr lang="en-GB" sz="3200" dirty="0">
                <a:latin typeface="Arial" panose="020B0604020202020204" pitchFamily="34" charset="0"/>
                <a:cs typeface="Arial" panose="020B0604020202020204" pitchFamily="34" charset="0"/>
              </a:rPr>
              <a:t>Information sharing to reduce inequalities in access to screening for people with a learning disability</a:t>
            </a:r>
          </a:p>
        </p:txBody>
      </p:sp>
      <p:sp>
        <p:nvSpPr>
          <p:cNvPr id="3" name="Content Placeholder 2">
            <a:extLst>
              <a:ext uri="{FF2B5EF4-FFF2-40B4-BE49-F238E27FC236}">
                <a16:creationId xmlns:a16="http://schemas.microsoft.com/office/drawing/2014/main" id="{D281AC2A-2C92-45A0-A706-8A644303D414}"/>
              </a:ext>
            </a:extLst>
          </p:cNvPr>
          <p:cNvSpPr>
            <a:spLocks noGrp="1"/>
          </p:cNvSpPr>
          <p:nvPr>
            <p:ph idx="1"/>
          </p:nvPr>
        </p:nvSpPr>
        <p:spPr>
          <a:xfrm>
            <a:off x="838200" y="1603512"/>
            <a:ext cx="10515600" cy="5102087"/>
          </a:xfrm>
        </p:spPr>
        <p:txBody>
          <a:bodyPr>
            <a:normAutofit/>
          </a:bodyPr>
          <a:lstStyle/>
          <a:p>
            <a:r>
              <a:rPr lang="en-GB" sz="2400" dirty="0">
                <a:latin typeface="Arial" panose="020B0604020202020204" pitchFamily="34" charset="0"/>
                <a:cs typeface="Arial" panose="020B0604020202020204" pitchFamily="34" charset="0"/>
              </a:rPr>
              <a:t>The GMC states: screening is considered “direct care” it is therefore reasonable to assume consent is implicit if it’s in the patient’s best interest to share information. </a:t>
            </a:r>
          </a:p>
          <a:p>
            <a:r>
              <a:rPr lang="en-GB" sz="2400" dirty="0">
                <a:latin typeface="Arial" panose="020B0604020202020204" pitchFamily="34" charset="0"/>
                <a:cs typeface="Arial" panose="020B0604020202020204" pitchFamily="34" charset="0"/>
              </a:rPr>
              <a:t>This means you can share information on individuals and the reasonable adjustments they require providing:</a:t>
            </a:r>
          </a:p>
          <a:p>
            <a:pPr lvl="1"/>
            <a:r>
              <a:rPr lang="en-GB" dirty="0">
                <a:latin typeface="Arial" panose="020B0604020202020204" pitchFamily="34" charset="0"/>
                <a:cs typeface="Arial" panose="020B0604020202020204" pitchFamily="34" charset="0"/>
              </a:rPr>
              <a:t>Your information is up to date</a:t>
            </a:r>
          </a:p>
          <a:p>
            <a:pPr lvl="1"/>
            <a:r>
              <a:rPr lang="en-GB" dirty="0">
                <a:latin typeface="Arial" panose="020B0604020202020204" pitchFamily="34" charset="0"/>
                <a:cs typeface="Arial" panose="020B0604020202020204" pitchFamily="34" charset="0"/>
              </a:rPr>
              <a:t>You have no reason to think that the individual would be surprised that you have shared this information. </a:t>
            </a:r>
          </a:p>
          <a:p>
            <a:pPr lvl="1"/>
            <a:r>
              <a:rPr lang="en-GB" dirty="0">
                <a:latin typeface="Arial" panose="020B0604020202020204" pitchFamily="34" charset="0"/>
                <a:cs typeface="Arial" panose="020B0604020202020204" pitchFamily="34" charset="0"/>
              </a:rPr>
              <a:t>You indicate to your patients that you will be sharing information about them for this purpose.</a:t>
            </a:r>
          </a:p>
          <a:p>
            <a:pPr lvl="0"/>
            <a:r>
              <a:rPr lang="en-GB" sz="2400" dirty="0">
                <a:latin typeface="Arial" panose="020B0604020202020204" pitchFamily="34" charset="0"/>
                <a:cs typeface="Arial" panose="020B0604020202020204" pitchFamily="34" charset="0"/>
              </a:rPr>
              <a:t>We recommend including information on your practice website and other appropriate information sources for the practice. </a:t>
            </a:r>
          </a:p>
          <a:p>
            <a:pPr lvl="0"/>
            <a:endParaRPr lang="en-GB" sz="12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58565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080C73B9-FE5C-4CD4-9959-0C760FB459DC}"/>
              </a:ext>
            </a:extLst>
          </p:cNvPr>
          <p:cNvSpPr txBox="1"/>
          <p:nvPr/>
        </p:nvSpPr>
        <p:spPr>
          <a:xfrm>
            <a:off x="838198" y="1810904"/>
            <a:ext cx="10515600" cy="88196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Annual information request from the NHS bowel </a:t>
            </a:r>
            <a:r>
              <a:rPr lang="en-GB" sz="1400" b="1" dirty="0">
                <a:latin typeface="Arial" panose="020B0604020202020204" pitchFamily="34" charset="0"/>
                <a:ea typeface="Calibri" panose="020F0502020204030204" pitchFamily="34" charset="0"/>
                <a:cs typeface="Times New Roman" panose="02020603050405020304" pitchFamily="18" charset="0"/>
              </a:rPr>
              <a:t>C</a:t>
            </a:r>
            <a:r>
              <a:rPr lang="en-GB" sz="1400" b="1" dirty="0">
                <a:effectLst/>
                <a:latin typeface="Arial" panose="020B0604020202020204" pitchFamily="34" charset="0"/>
                <a:ea typeface="Calibri" panose="020F0502020204030204" pitchFamily="34" charset="0"/>
                <a:cs typeface="Times New Roman" panose="02020603050405020304" pitchFamily="18" charset="0"/>
              </a:rPr>
              <a:t>ancer </a:t>
            </a:r>
            <a:r>
              <a:rPr lang="en-GB" sz="1400" b="1" dirty="0">
                <a:latin typeface="Arial" panose="020B0604020202020204" pitchFamily="34" charset="0"/>
                <a:ea typeface="Calibri" panose="020F0502020204030204" pitchFamily="34" charset="0"/>
                <a:cs typeface="Times New Roman" panose="02020603050405020304" pitchFamily="18" charset="0"/>
              </a:rPr>
              <a:t>S</a:t>
            </a:r>
            <a:r>
              <a:rPr lang="en-GB" sz="1400" b="1" dirty="0">
                <a:effectLst/>
                <a:latin typeface="Arial" panose="020B0604020202020204" pitchFamily="34" charset="0"/>
                <a:ea typeface="Calibri" panose="020F0502020204030204" pitchFamily="34" charset="0"/>
                <a:cs typeface="Times New Roman" panose="02020603050405020304" pitchFamily="18" charset="0"/>
              </a:rPr>
              <a:t>creening Programme (BCSP) hub - </a:t>
            </a:r>
            <a:r>
              <a:rPr lang="en-GB" sz="1400" dirty="0">
                <a:effectLst/>
                <a:latin typeface="Arial" panose="020B0604020202020204" pitchFamily="34" charset="0"/>
                <a:ea typeface="Calibri" panose="020F0502020204030204" pitchFamily="34" charset="0"/>
                <a:cs typeface="Times New Roman" panose="02020603050405020304" pitchFamily="18" charset="0"/>
              </a:rPr>
              <a:t>Information request for all individuals aged 53-74. Information to include Name, NHS no., DOB, address, reasonable adjustments required (if known) Information shared with the hub on provided excel spread sheet, returned via </a:t>
            </a:r>
            <a:r>
              <a:rPr lang="en-GB" sz="1800" u="sng" dirty="0">
                <a:solidFill>
                  <a:srgbClr val="1F497D"/>
                </a:solidFill>
                <a:effectLst/>
                <a:latin typeface="Calibri" panose="020F0502020204030204" pitchFamily="34" charset="0"/>
                <a:ea typeface="Calibri" panose="020F0502020204030204" pitchFamily="34" charset="0"/>
                <a:hlinkClick r:id="rId2"/>
              </a:rPr>
              <a:t>gan-tr.north-east-bowel-hub@nhs.net</a:t>
            </a:r>
            <a:r>
              <a:rPr lang="en-GB" sz="14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3">
            <a:extLst>
              <a:ext uri="{FF2B5EF4-FFF2-40B4-BE49-F238E27FC236}">
                <a16:creationId xmlns:a16="http://schemas.microsoft.com/office/drawing/2014/main" id="{51C93EF9-8DC2-4D69-8AEB-E3D3775B5ED1}"/>
              </a:ext>
            </a:extLst>
          </p:cNvPr>
          <p:cNvSpPr txBox="1"/>
          <p:nvPr/>
        </p:nvSpPr>
        <p:spPr>
          <a:xfrm>
            <a:off x="838198" y="3903558"/>
            <a:ext cx="10515600" cy="788248"/>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BCSP hub</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BCSP software populated with names, DOB &amp; address from age 53 of general population.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Hub to complete manual upload of learning disability information provided by GP practice into the additional care needs notes</a:t>
            </a:r>
            <a:r>
              <a:rPr lang="en-GB" sz="1200" dirty="0">
                <a:effectLst/>
                <a:latin typeface="Arial" panose="020B060402020202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4">
            <a:extLst>
              <a:ext uri="{FF2B5EF4-FFF2-40B4-BE49-F238E27FC236}">
                <a16:creationId xmlns:a16="http://schemas.microsoft.com/office/drawing/2014/main" id="{3A07FD01-631F-410A-8449-BCD1602087CC}"/>
              </a:ext>
            </a:extLst>
          </p:cNvPr>
          <p:cNvSpPr txBox="1"/>
          <p:nvPr/>
        </p:nvSpPr>
        <p:spPr>
          <a:xfrm>
            <a:off x="838198" y="4951164"/>
            <a:ext cx="10515600" cy="603413"/>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BCSP hub - </a:t>
            </a:r>
            <a:r>
              <a:rPr lang="en-GB" sz="1400" dirty="0">
                <a:effectLst/>
                <a:latin typeface="Arial" panose="020B0604020202020204" pitchFamily="34" charset="0"/>
                <a:ea typeface="Calibri" panose="020F0502020204030204" pitchFamily="34" charset="0"/>
                <a:cs typeface="Times New Roman" panose="02020603050405020304" pitchFamily="18" charset="0"/>
              </a:rPr>
              <a:t>4/6 weeks prior to pre invite letter hub complete search of individuals with additional care needs notes. Hub action notes. For individuals identified as having a learning disability contact made with Learning Disabilities health </a:t>
            </a:r>
            <a:r>
              <a:rPr lang="en-GB" sz="1400" dirty="0">
                <a:latin typeface="Arial" panose="020B0604020202020204" pitchFamily="34" charset="0"/>
                <a:ea typeface="Calibri" panose="020F0502020204030204" pitchFamily="34" charset="0"/>
                <a:cs typeface="Times New Roman" panose="02020603050405020304" pitchFamily="18" charset="0"/>
              </a:rPr>
              <a:t>team at Waddiloves</a:t>
            </a:r>
            <a:r>
              <a:rPr lang="en-GB" sz="1400" dirty="0">
                <a:effectLst/>
                <a:latin typeface="Arial" panose="020B0604020202020204" pitchFamily="34" charset="0"/>
                <a:ea typeface="Calibri" panose="020F0502020204030204" pitchFamily="34" charset="0"/>
                <a:cs typeface="Times New Roman" panose="02020603050405020304" pitchFamily="18" charset="0"/>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5">
            <a:extLst>
              <a:ext uri="{FF2B5EF4-FFF2-40B4-BE49-F238E27FC236}">
                <a16:creationId xmlns:a16="http://schemas.microsoft.com/office/drawing/2014/main" id="{3C06D53C-8C48-44BC-A78C-1EE345FCD61D}"/>
              </a:ext>
            </a:extLst>
          </p:cNvPr>
          <p:cNvSpPr txBox="1"/>
          <p:nvPr/>
        </p:nvSpPr>
        <p:spPr>
          <a:xfrm>
            <a:off x="838200" y="5823738"/>
            <a:ext cx="10515600" cy="785182"/>
          </a:xfrm>
          <a:prstGeom prst="rect">
            <a:avLst/>
          </a:prstGeom>
          <a:solidFill>
            <a:sysClr val="window" lastClr="FFFFFF"/>
          </a:solidFill>
          <a:ln w="25400" cap="flat" cmpd="sng" algn="ctr">
            <a:solidFill>
              <a:srgbClr val="9BBB59"/>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latin typeface="Arial" panose="020B0604020202020204" pitchFamily="34" charset="0"/>
                <a:ea typeface="Calibri" panose="020F0502020204030204" pitchFamily="34" charset="0"/>
                <a:cs typeface="Times New Roman" panose="02020603050405020304" pitchFamily="18" charset="0"/>
              </a:rPr>
              <a:t>Waddiloves</a:t>
            </a:r>
            <a:r>
              <a:rPr lang="en-GB" sz="1400" b="1" dirty="0">
                <a:effectLst/>
                <a:latin typeface="Arial" panose="020B0604020202020204" pitchFamily="34" charset="0"/>
                <a:ea typeface="Calibri" panose="020F0502020204030204" pitchFamily="34" charset="0"/>
                <a:cs typeface="Times New Roman" panose="02020603050405020304" pitchFamily="18" charset="0"/>
              </a:rPr>
              <a:t> receives information on pre invite approximately 4 weeks prior to pre invite being sent – </a:t>
            </a:r>
            <a:r>
              <a:rPr lang="en-GB" sz="1400" b="1" dirty="0">
                <a:latin typeface="Arial" panose="020B0604020202020204" pitchFamily="34" charset="0"/>
                <a:ea typeface="Calibri" panose="020F0502020204030204" pitchFamily="34" charset="0"/>
                <a:cs typeface="Times New Roman" panose="02020603050405020304" pitchFamily="18" charset="0"/>
              </a:rPr>
              <a:t>Waddiloves</a:t>
            </a:r>
            <a:r>
              <a:rPr lang="en-GB" sz="1400" dirty="0">
                <a:effectLst/>
                <a:latin typeface="Arial" panose="020B0604020202020204" pitchFamily="34" charset="0"/>
                <a:ea typeface="Calibri" panose="020F0502020204030204" pitchFamily="34" charset="0"/>
                <a:cs typeface="Times New Roman" panose="02020603050405020304" pitchFamily="18" charset="0"/>
              </a:rPr>
              <a:t> assess if </a:t>
            </a:r>
            <a:r>
              <a:rPr lang="en-GB" sz="1400" dirty="0">
                <a:latin typeface="Arial" panose="020B0604020202020204" pitchFamily="34" charset="0"/>
                <a:ea typeface="Calibri" panose="020F0502020204030204" pitchFamily="34" charset="0"/>
                <a:cs typeface="Times New Roman" panose="02020603050405020304" pitchFamily="18" charset="0"/>
              </a:rPr>
              <a:t>the</a:t>
            </a:r>
            <a:r>
              <a:rPr lang="en-GB" sz="1400" dirty="0">
                <a:effectLst/>
                <a:latin typeface="Arial" panose="020B0604020202020204" pitchFamily="34" charset="0"/>
                <a:ea typeface="Calibri" panose="020F0502020204030204" pitchFamily="34" charset="0"/>
                <a:cs typeface="Times New Roman" panose="02020603050405020304" pitchFamily="18" charset="0"/>
              </a:rPr>
              <a:t> person requires additional support. For individuals that need support to understand / complete screening, </a:t>
            </a:r>
            <a:r>
              <a:rPr lang="en-GB" sz="1400" dirty="0">
                <a:latin typeface="Arial" panose="020B0604020202020204" pitchFamily="34" charset="0"/>
                <a:ea typeface="Calibri" panose="020F0502020204030204" pitchFamily="34" charset="0"/>
                <a:cs typeface="Times New Roman" panose="02020603050405020304" pitchFamily="18" charset="0"/>
              </a:rPr>
              <a:t>Waddiloves</a:t>
            </a:r>
            <a:r>
              <a:rPr lang="en-GB" sz="1400" dirty="0">
                <a:effectLst/>
                <a:latin typeface="Arial" panose="020B0604020202020204" pitchFamily="34" charset="0"/>
                <a:ea typeface="Calibri" panose="020F0502020204030204" pitchFamily="34" charset="0"/>
                <a:cs typeface="Times New Roman" panose="02020603050405020304" pitchFamily="18" charset="0"/>
              </a:rPr>
              <a:t> offers support or identifies who will offer this.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1">
            <a:extLst>
              <a:ext uri="{FF2B5EF4-FFF2-40B4-BE49-F238E27FC236}">
                <a16:creationId xmlns:a16="http://schemas.microsoft.com/office/drawing/2014/main" id="{04F4C376-4048-4E03-B792-FA336FC7AD89}"/>
              </a:ext>
            </a:extLst>
          </p:cNvPr>
          <p:cNvSpPr txBox="1"/>
          <p:nvPr/>
        </p:nvSpPr>
        <p:spPr>
          <a:xfrm>
            <a:off x="838199" y="1155400"/>
            <a:ext cx="10515599" cy="328288"/>
          </a:xfrm>
          <a:prstGeom prst="rect">
            <a:avLst/>
          </a:prstGeom>
          <a:solidFill>
            <a:sysClr val="window" lastClr="FFFFFF"/>
          </a:solidFill>
          <a:ln w="25400" cap="flat" cmpd="sng" algn="ctr">
            <a:solidFill>
              <a:srgbClr val="8064A2"/>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                                               GP practice to ensure learning disability lists are up to date</a:t>
            </a:r>
            <a:r>
              <a:rPr lang="en-GB" sz="1400" b="1" dirty="0">
                <a:latin typeface="Arial" panose="020B0604020202020204" pitchFamily="34" charset="0"/>
                <a:ea typeface="Calibri" panose="020F0502020204030204" pitchFamily="34" charset="0"/>
                <a:cs typeface="Times New Roman" panose="02020603050405020304" pitchFamily="18" charset="0"/>
              </a:rPr>
              <a:t> </a:t>
            </a:r>
            <a:r>
              <a:rPr lang="en-GB" sz="5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Down Arrow 8">
            <a:extLst>
              <a:ext uri="{FF2B5EF4-FFF2-40B4-BE49-F238E27FC236}">
                <a16:creationId xmlns:a16="http://schemas.microsoft.com/office/drawing/2014/main" id="{A3CE973D-F7AD-407C-9B25-DC79BF0907F3}"/>
              </a:ext>
            </a:extLst>
          </p:cNvPr>
          <p:cNvSpPr/>
          <p:nvPr/>
        </p:nvSpPr>
        <p:spPr>
          <a:xfrm>
            <a:off x="5653012" y="1507256"/>
            <a:ext cx="297815" cy="257175"/>
          </a:xfrm>
          <a:prstGeom prst="downArrow">
            <a:avLst/>
          </a:prstGeom>
          <a:solidFill>
            <a:sysClr val="window" lastClr="FFFFFF"/>
          </a:solidFill>
          <a:ln w="25400" cap="flat" cmpd="sng" algn="ctr">
            <a:solidFill>
              <a:srgbClr val="4BACC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Down Arrow 9">
            <a:extLst>
              <a:ext uri="{FF2B5EF4-FFF2-40B4-BE49-F238E27FC236}">
                <a16:creationId xmlns:a16="http://schemas.microsoft.com/office/drawing/2014/main" id="{1577D171-35AA-451D-95AD-B94E30C4DB55}"/>
              </a:ext>
            </a:extLst>
          </p:cNvPr>
          <p:cNvSpPr/>
          <p:nvPr/>
        </p:nvSpPr>
        <p:spPr>
          <a:xfrm>
            <a:off x="5653012" y="3625392"/>
            <a:ext cx="297815" cy="268605"/>
          </a:xfrm>
          <a:prstGeom prst="downArrow">
            <a:avLst/>
          </a:prstGeom>
          <a:solidFill>
            <a:sysClr val="window" lastClr="FFFFFF"/>
          </a:solidFill>
          <a:ln w="25400" cap="flat" cmpd="sng" algn="ctr">
            <a:solidFill>
              <a:srgbClr val="4BACC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Down Arrow 10">
            <a:extLst>
              <a:ext uri="{FF2B5EF4-FFF2-40B4-BE49-F238E27FC236}">
                <a16:creationId xmlns:a16="http://schemas.microsoft.com/office/drawing/2014/main" id="{4F5BC242-3826-435D-929B-1C7742BDDA2A}"/>
              </a:ext>
            </a:extLst>
          </p:cNvPr>
          <p:cNvSpPr/>
          <p:nvPr/>
        </p:nvSpPr>
        <p:spPr>
          <a:xfrm>
            <a:off x="5653012" y="4691806"/>
            <a:ext cx="297815" cy="249555"/>
          </a:xfrm>
          <a:prstGeom prst="downArrow">
            <a:avLst/>
          </a:prstGeom>
          <a:solidFill>
            <a:sysClr val="window" lastClr="FFFFFF"/>
          </a:solidFill>
          <a:ln w="25400" cap="flat" cmpd="sng" algn="ctr">
            <a:solidFill>
              <a:srgbClr val="4BACC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Down Arrow 11">
            <a:extLst>
              <a:ext uri="{FF2B5EF4-FFF2-40B4-BE49-F238E27FC236}">
                <a16:creationId xmlns:a16="http://schemas.microsoft.com/office/drawing/2014/main" id="{D44DBA7E-6ADA-42EE-B2CF-C2755F5C6045}"/>
              </a:ext>
            </a:extLst>
          </p:cNvPr>
          <p:cNvSpPr/>
          <p:nvPr/>
        </p:nvSpPr>
        <p:spPr>
          <a:xfrm>
            <a:off x="5653012" y="5564380"/>
            <a:ext cx="297815" cy="249555"/>
          </a:xfrm>
          <a:prstGeom prst="downArrow">
            <a:avLst/>
          </a:prstGeom>
          <a:solidFill>
            <a:sysClr val="window" lastClr="FFFFFF"/>
          </a:solidFill>
          <a:ln w="25400" cap="flat" cmpd="sng" algn="ctr">
            <a:solidFill>
              <a:srgbClr val="4BACC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Text Box 12">
            <a:extLst>
              <a:ext uri="{FF2B5EF4-FFF2-40B4-BE49-F238E27FC236}">
                <a16:creationId xmlns:a16="http://schemas.microsoft.com/office/drawing/2014/main" id="{73D6DB23-76CD-4125-8C34-B3BC15EEAC1A}"/>
              </a:ext>
            </a:extLst>
          </p:cNvPr>
          <p:cNvSpPr txBox="1"/>
          <p:nvPr/>
        </p:nvSpPr>
        <p:spPr>
          <a:xfrm>
            <a:off x="838200" y="2994963"/>
            <a:ext cx="10515600" cy="587448"/>
          </a:xfrm>
          <a:prstGeom prst="rect">
            <a:avLst/>
          </a:prstGeom>
          <a:solidFill>
            <a:sysClr val="window" lastClr="FFFFFF"/>
          </a:solidFill>
          <a:ln w="25400" cap="flat" cmpd="sng" algn="ctr">
            <a:solidFill>
              <a:srgbClr val="8064A2"/>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GP practice information share - </a:t>
            </a:r>
            <a:r>
              <a:rPr lang="en-GB" sz="1400" dirty="0">
                <a:effectLst/>
                <a:latin typeface="Arial" panose="020B0604020202020204" pitchFamily="34" charset="0"/>
                <a:ea typeface="Calibri" panose="020F0502020204030204" pitchFamily="34" charset="0"/>
                <a:cs typeface="Times New Roman" panose="02020603050405020304" pitchFamily="18" charset="0"/>
              </a:rPr>
              <a:t>GP practice complete search of system to identify all individuals who have a learning disability, aged 53-74, share with hub via provided excel spread sheet, and </a:t>
            </a:r>
            <a:r>
              <a:rPr lang="en-GB" sz="1800" u="sng" dirty="0">
                <a:solidFill>
                  <a:srgbClr val="1F497D"/>
                </a:solidFill>
                <a:effectLst/>
                <a:latin typeface="Calibri" panose="020F0502020204030204" pitchFamily="34" charset="0"/>
                <a:ea typeface="Calibri" panose="020F0502020204030204" pitchFamily="34" charset="0"/>
                <a:hlinkClick r:id="rId2"/>
              </a:rPr>
              <a:t>gan-tr.north-east-bowel-hub@nhs.net</a:t>
            </a:r>
            <a:r>
              <a:rPr lang="en-GB" sz="5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Down Arrow 10">
            <a:extLst>
              <a:ext uri="{FF2B5EF4-FFF2-40B4-BE49-F238E27FC236}">
                <a16:creationId xmlns:a16="http://schemas.microsoft.com/office/drawing/2014/main" id="{E2E95755-8BFF-4599-AD67-304144D319FD}"/>
              </a:ext>
            </a:extLst>
          </p:cNvPr>
          <p:cNvSpPr/>
          <p:nvPr/>
        </p:nvSpPr>
        <p:spPr>
          <a:xfrm>
            <a:off x="5653012" y="2739339"/>
            <a:ext cx="297815" cy="249555"/>
          </a:xfrm>
          <a:prstGeom prst="downArrow">
            <a:avLst/>
          </a:prstGeom>
          <a:solidFill>
            <a:sysClr val="window" lastClr="FFFFFF"/>
          </a:solidFill>
          <a:ln w="25400" cap="flat" cmpd="sng" algn="ctr">
            <a:solidFill>
              <a:srgbClr val="4BACC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Title 1">
            <a:extLst>
              <a:ext uri="{FF2B5EF4-FFF2-40B4-BE49-F238E27FC236}">
                <a16:creationId xmlns:a16="http://schemas.microsoft.com/office/drawing/2014/main" id="{F8F1916F-FFC1-420F-BF6A-056EC0BDEEEF}"/>
              </a:ext>
            </a:extLst>
          </p:cNvPr>
          <p:cNvSpPr txBox="1">
            <a:spLocks/>
          </p:cNvSpPr>
          <p:nvPr/>
        </p:nvSpPr>
        <p:spPr>
          <a:xfrm>
            <a:off x="463827" y="56129"/>
            <a:ext cx="11476383" cy="11243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latin typeface="Arial" panose="020B0604020202020204" pitchFamily="34" charset="0"/>
                <a:cs typeface="Arial" panose="020B0604020202020204" pitchFamily="34" charset="0"/>
              </a:rPr>
              <a:t>Information sharing to reduce inequalities in access to screening for people with a learning disability – bowel pathway</a:t>
            </a:r>
            <a:endParaRPr lang="en-GB" sz="3200" dirty="0"/>
          </a:p>
        </p:txBody>
      </p:sp>
    </p:spTree>
    <p:extLst>
      <p:ext uri="{BB962C8B-B14F-4D97-AF65-F5344CB8AC3E}">
        <p14:creationId xmlns:p14="http://schemas.microsoft.com/office/powerpoint/2010/main" val="1678953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544</Words>
  <Application>Microsoft Office PowerPoint</Application>
  <PresentationFormat>Widescreen</PresentationFormat>
  <Paragraphs>24</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Information sharing to reduce inequalities in access to screening for people with a learning disability </vt:lpstr>
      <vt:lpstr>Information sharing to reduce inequalities in access to screening for people with a learning disability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East and North Cumbria – information sharing to reduce inequalities in access to screening</dc:title>
  <dc:creator>Julie Tucker</dc:creator>
  <cp:lastModifiedBy>Victoria</cp:lastModifiedBy>
  <cp:revision>12</cp:revision>
  <dcterms:created xsi:type="dcterms:W3CDTF">2019-05-14T14:43:32Z</dcterms:created>
  <dcterms:modified xsi:type="dcterms:W3CDTF">2020-10-21T12:23:07Z</dcterms:modified>
</cp:coreProperties>
</file>