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9144000" cy="5143500" type="screen16x9"/>
  <p:notesSz cx="5143500" cy="9144000"/>
  <p:embeddedFontLst>
    <p:embeddedFont>
      <p:font typeface="Barlow Bold" panose="020B0604020202020204" charset="0"/>
      <p:regular r:id="rId13"/>
    </p:embeddedFont>
    <p:embeddedFont>
      <p:font typeface="Calibri" panose="020F0502020204030204" pitchFamily="34" charset="0"/>
      <p:regular r:id="rId14"/>
      <p:bold r:id="rId15"/>
      <p:italic r:id="rId16"/>
      <p:boldItalic r:id="rId17"/>
    </p:embeddedFont>
    <p:embeddedFont>
      <p:font typeface="Montserrat" panose="00000500000000000000" pitchFamily="2" charset="0"/>
      <p:regular r:id="rId18"/>
      <p:bold r:id="rId19"/>
      <p:italic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20" d="100"/>
          <a:sy n="120" d="100"/>
        </p:scale>
        <p:origin x="13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1506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png"/><Relationship Id="rId18" Type="http://schemas.openxmlformats.org/officeDocument/2006/relationships/image" Target="../media/image31.png"/><Relationship Id="rId3" Type="http://schemas.openxmlformats.org/officeDocument/2006/relationships/image" Target="../media/image16.png"/><Relationship Id="rId21" Type="http://schemas.openxmlformats.org/officeDocument/2006/relationships/image" Target="../media/image34.png"/><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30.svg"/><Relationship Id="rId2" Type="http://schemas.openxmlformats.org/officeDocument/2006/relationships/notesSlide" Target="../notesSlides/notesSlide10.xml"/><Relationship Id="rId16" Type="http://schemas.openxmlformats.org/officeDocument/2006/relationships/image" Target="../media/image29.png"/><Relationship Id="rId20" Type="http://schemas.openxmlformats.org/officeDocument/2006/relationships/image" Target="../media/image33.svg"/><Relationship Id="rId1" Type="http://schemas.openxmlformats.org/officeDocument/2006/relationships/slideLayout" Target="../slideLayouts/slideLayout11.xml"/><Relationship Id="rId6" Type="http://schemas.openxmlformats.org/officeDocument/2006/relationships/image" Target="../media/image19.png"/><Relationship Id="rId11" Type="http://schemas.openxmlformats.org/officeDocument/2006/relationships/image" Target="../media/image24.svg"/><Relationship Id="rId5" Type="http://schemas.openxmlformats.org/officeDocument/2006/relationships/image" Target="../media/image18.svg"/><Relationship Id="rId15" Type="http://schemas.openxmlformats.org/officeDocument/2006/relationships/image" Target="../media/image28.png"/><Relationship Id="rId10" Type="http://schemas.openxmlformats.org/officeDocument/2006/relationships/image" Target="../media/image23.png"/><Relationship Id="rId19" Type="http://schemas.openxmlformats.org/officeDocument/2006/relationships/image" Target="../media/image32.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1.sv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3600450" cy="5143500"/>
          </a:xfrm>
          <a:prstGeom prst="rect">
            <a:avLst/>
          </a:prstGeom>
          <a:solidFill>
            <a:srgbClr val="D4E9F7"/>
          </a:solidFill>
          <a:ln/>
        </p:spPr>
      </p:sp>
      <p:pic>
        <p:nvPicPr>
          <p:cNvPr id="3" name="Image 0" descr="preencoded.png"/>
          <p:cNvPicPr>
            <a:picLocks noChangeAspect="1"/>
          </p:cNvPicPr>
          <p:nvPr/>
        </p:nvPicPr>
        <p:blipFill>
          <a:blip r:embed="rId3"/>
          <a:stretch>
            <a:fillRect/>
          </a:stretch>
        </p:blipFill>
        <p:spPr>
          <a:xfrm>
            <a:off x="59308" y="806128"/>
            <a:ext cx="2648322" cy="3531171"/>
          </a:xfrm>
          <a:prstGeom prst="rect">
            <a:avLst/>
          </a:prstGeom>
        </p:spPr>
      </p:pic>
      <p:sp>
        <p:nvSpPr>
          <p:cNvPr id="4" name="Text 1"/>
          <p:cNvSpPr/>
          <p:nvPr/>
        </p:nvSpPr>
        <p:spPr>
          <a:xfrm>
            <a:off x="3902943" y="1882676"/>
            <a:ext cx="3575224" cy="389706"/>
          </a:xfrm>
          <a:prstGeom prst="rect">
            <a:avLst/>
          </a:prstGeom>
          <a:noFill/>
          <a:ln/>
        </p:spPr>
        <p:txBody>
          <a:bodyPr wrap="none" lIns="0" tIns="0" rIns="0" bIns="0" rtlCol="0" anchor="t"/>
          <a:lstStyle/>
          <a:p>
            <a:pPr marL="0" indent="0" algn="l">
              <a:lnSpc>
                <a:spcPct val="104000"/>
              </a:lnSpc>
              <a:buNone/>
            </a:pPr>
            <a:r>
              <a:rPr lang="en-US" sz="2450" b="1" dirty="0">
                <a:solidFill>
                  <a:srgbClr val="2E3C4E"/>
                </a:solidFill>
                <a:latin typeface="Barlow Bold" pitchFamily="34" charset="0"/>
                <a:ea typeface="Barlow Bold" pitchFamily="34" charset="-122"/>
                <a:cs typeface="Barlow Bold" pitchFamily="34" charset="-120"/>
              </a:rPr>
              <a:t>Men and Doctors</a:t>
            </a:r>
            <a:endParaRPr lang="en-US" sz="2450" dirty="0"/>
          </a:p>
        </p:txBody>
      </p:sp>
      <p:sp>
        <p:nvSpPr>
          <p:cNvPr id="5" name="Text 2"/>
          <p:cNvSpPr/>
          <p:nvPr/>
        </p:nvSpPr>
        <p:spPr>
          <a:xfrm>
            <a:off x="3902943" y="2319710"/>
            <a:ext cx="4915123" cy="194816"/>
          </a:xfrm>
          <a:prstGeom prst="rect">
            <a:avLst/>
          </a:prstGeom>
          <a:noFill/>
          <a:ln/>
        </p:spPr>
        <p:txBody>
          <a:bodyPr wrap="none" lIns="0" tIns="0" rIns="0" bIns="0" rtlCol="0" anchor="t"/>
          <a:lstStyle/>
          <a:p>
            <a:pPr marL="0" indent="0" algn="l">
              <a:lnSpc>
                <a:spcPct val="104000"/>
              </a:lnSpc>
              <a:buNone/>
            </a:pPr>
            <a:r>
              <a:rPr lang="en-US" sz="1200" b="1" dirty="0">
                <a:solidFill>
                  <a:srgbClr val="2E3C4E"/>
                </a:solidFill>
                <a:latin typeface="Barlow Bold" pitchFamily="34" charset="0"/>
                <a:ea typeface="Barlow Bold" pitchFamily="34" charset="-122"/>
                <a:cs typeface="Barlow Bold" pitchFamily="34" charset="-120"/>
              </a:rPr>
              <a:t>Men's Health &amp; Help-Seeking Behaviour ·  (June 2026)</a:t>
            </a:r>
            <a:endParaRPr lang="en-US" sz="1200" dirty="0"/>
          </a:p>
        </p:txBody>
      </p:sp>
      <p:sp>
        <p:nvSpPr>
          <p:cNvPr id="6" name="Text 3"/>
          <p:cNvSpPr/>
          <p:nvPr/>
        </p:nvSpPr>
        <p:spPr>
          <a:xfrm>
            <a:off x="3902943" y="2692226"/>
            <a:ext cx="4767114" cy="568598"/>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A GP consultation — the gateway to better health for men. For GP trainees, understanding why men delay or avoid seeking help is essential for patient-centred care, passing the SCA, and practising proactively in the community.</a:t>
            </a:r>
            <a:endParaRPr lang="en-US" sz="900" dirty="0"/>
          </a:p>
        </p:txBody>
      </p:sp>
      <p:sp>
        <p:nvSpPr>
          <p:cNvPr id="7" name="Text 2">
            <a:extLst>
              <a:ext uri="{FF2B5EF4-FFF2-40B4-BE49-F238E27FC236}">
                <a16:creationId xmlns:a16="http://schemas.microsoft.com/office/drawing/2014/main" id="{C679EE66-5D72-23F3-800B-99743D88074B}"/>
              </a:ext>
            </a:extLst>
          </p:cNvPr>
          <p:cNvSpPr/>
          <p:nvPr/>
        </p:nvSpPr>
        <p:spPr>
          <a:xfrm>
            <a:off x="3902943" y="1402659"/>
            <a:ext cx="2609175" cy="194816"/>
          </a:xfrm>
          <a:prstGeom prst="rect">
            <a:avLst/>
          </a:prstGeom>
          <a:solidFill>
            <a:schemeClr val="accent2"/>
          </a:solidFill>
          <a:ln/>
        </p:spPr>
        <p:txBody>
          <a:bodyPr wrap="none" lIns="0" tIns="0" rIns="0" bIns="0" rtlCol="0" anchor="t"/>
          <a:lstStyle/>
          <a:p>
            <a:pPr marL="0" indent="0" algn="l">
              <a:lnSpc>
                <a:spcPct val="104000"/>
              </a:lnSpc>
              <a:buNone/>
            </a:pPr>
            <a:r>
              <a:rPr lang="en-US" sz="1200" b="1" dirty="0">
                <a:solidFill>
                  <a:schemeClr val="bg1"/>
                </a:solidFill>
                <a:latin typeface="Barlow Bold" pitchFamily="34" charset="0"/>
                <a:ea typeface="Barlow Bold" pitchFamily="34" charset="-122"/>
                <a:cs typeface="Barlow Bold" pitchFamily="34" charset="-120"/>
              </a:rPr>
              <a:t>BRADFORD VTS TEACHING DECKS</a:t>
            </a:r>
            <a:endParaRPr lang="en-US" sz="1200" dirty="0">
              <a:solidFill>
                <a:schemeClr val="bg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576411" y="302270"/>
            <a:ext cx="561603" cy="169366"/>
          </a:xfrm>
          <a:prstGeom prst="roundRect">
            <a:avLst>
              <a:gd name="adj" fmla="val 68210"/>
            </a:avLst>
          </a:prstGeom>
          <a:solidFill>
            <a:srgbClr val="D4E9F7"/>
          </a:solidFill>
          <a:ln/>
        </p:spPr>
      </p:sp>
      <p:sp>
        <p:nvSpPr>
          <p:cNvPr id="3" name="Text 1"/>
          <p:cNvSpPr/>
          <p:nvPr/>
        </p:nvSpPr>
        <p:spPr>
          <a:xfrm>
            <a:off x="634157" y="331143"/>
            <a:ext cx="903312" cy="111621"/>
          </a:xfrm>
          <a:prstGeom prst="rect">
            <a:avLst/>
          </a:prstGeom>
          <a:noFill/>
          <a:ln/>
        </p:spPr>
        <p:txBody>
          <a:bodyPr wrap="none" lIns="0" tIns="0" rIns="0" bIns="0" rtlCol="0" anchor="t"/>
          <a:lstStyle/>
          <a:p>
            <a:pPr marL="0" indent="0" algn="l">
              <a:lnSpc>
                <a:spcPct val="121000"/>
              </a:lnSpc>
              <a:buNone/>
            </a:pPr>
            <a:r>
              <a:rPr lang="en-US" sz="600" dirty="0">
                <a:solidFill>
                  <a:srgbClr val="384653"/>
                </a:solidFill>
                <a:latin typeface="Montserrat" pitchFamily="34" charset="0"/>
                <a:ea typeface="Montserrat" pitchFamily="34" charset="-122"/>
                <a:cs typeface="Montserrat" pitchFamily="34" charset="-120"/>
              </a:rPr>
              <a:t>RED FLAGS</a:t>
            </a:r>
            <a:endParaRPr lang="en-US" sz="600" dirty="0"/>
          </a:p>
        </p:txBody>
      </p:sp>
      <p:sp>
        <p:nvSpPr>
          <p:cNvPr id="4" name="Text 2"/>
          <p:cNvSpPr/>
          <p:nvPr/>
        </p:nvSpPr>
        <p:spPr>
          <a:xfrm>
            <a:off x="576411" y="502890"/>
            <a:ext cx="4927327" cy="316706"/>
          </a:xfrm>
          <a:prstGeom prst="rect">
            <a:avLst/>
          </a:prstGeom>
          <a:noFill/>
          <a:ln/>
        </p:spPr>
        <p:txBody>
          <a:bodyPr wrap="none" lIns="0" tIns="0" rIns="0" bIns="0" rtlCol="0" anchor="t"/>
          <a:lstStyle/>
          <a:p>
            <a:pPr marL="0" indent="0" algn="l">
              <a:lnSpc>
                <a:spcPct val="104000"/>
              </a:lnSpc>
              <a:buNone/>
            </a:pPr>
            <a:r>
              <a:rPr lang="en-US" sz="1950" b="1" dirty="0">
                <a:solidFill>
                  <a:srgbClr val="2E3C4E"/>
                </a:solidFill>
                <a:latin typeface="Barlow Bold" pitchFamily="34" charset="0"/>
                <a:ea typeface="Barlow Bold" pitchFamily="34" charset="-122"/>
                <a:cs typeface="Barlow Bold" pitchFamily="34" charset="-120"/>
              </a:rPr>
              <a:t>Red Flags — Do Not Miss in Male Patients</a:t>
            </a:r>
            <a:endParaRPr lang="en-US" sz="1950" dirty="0"/>
          </a:p>
        </p:txBody>
      </p:sp>
      <p:sp>
        <p:nvSpPr>
          <p:cNvPr id="5" name="Shape 3"/>
          <p:cNvSpPr/>
          <p:nvPr/>
        </p:nvSpPr>
        <p:spPr>
          <a:xfrm>
            <a:off x="576411" y="936873"/>
            <a:ext cx="3956447" cy="1053331"/>
          </a:xfrm>
          <a:prstGeom prst="roundRect">
            <a:avLst>
              <a:gd name="adj" fmla="val 13709"/>
            </a:avLst>
          </a:prstGeom>
          <a:solidFill>
            <a:srgbClr val="D4E9F7"/>
          </a:solidFill>
          <a:ln w="4763">
            <a:solidFill>
              <a:srgbClr val="BACFDD"/>
            </a:solidFill>
            <a:prstDash val="solid"/>
          </a:ln>
        </p:spPr>
      </p:sp>
      <p:pic>
        <p:nvPicPr>
          <p:cNvPr id="6" name="Image 0" descr="preencoded.png"/>
          <p:cNvPicPr>
            <a:picLocks noChangeAspect="1"/>
          </p:cNvPicPr>
          <p:nvPr/>
        </p:nvPicPr>
        <p:blipFill>
          <a:blip r:embed="rId3"/>
          <a:stretch>
            <a:fillRect/>
          </a:stretch>
        </p:blipFill>
        <p:spPr>
          <a:xfrm>
            <a:off x="677391" y="1037853"/>
            <a:ext cx="288801" cy="288801"/>
          </a:xfrm>
          <a:prstGeom prst="rect">
            <a:avLst/>
          </a:prstGeom>
        </p:spPr>
      </p:pic>
      <p:pic>
        <p:nvPicPr>
          <p:cNvPr id="7"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56791" y="1117253"/>
            <a:ext cx="129927" cy="129927"/>
          </a:xfrm>
          <a:prstGeom prst="rect">
            <a:avLst/>
          </a:prstGeom>
        </p:spPr>
      </p:pic>
      <p:sp>
        <p:nvSpPr>
          <p:cNvPr id="8" name="Text 4"/>
          <p:cNvSpPr/>
          <p:nvPr/>
        </p:nvSpPr>
        <p:spPr>
          <a:xfrm>
            <a:off x="677391" y="1404863"/>
            <a:ext cx="1266676" cy="158279"/>
          </a:xfrm>
          <a:prstGeom prst="rect">
            <a:avLst/>
          </a:prstGeom>
          <a:noFill/>
          <a:ln/>
        </p:spPr>
        <p:txBody>
          <a:bodyPr wrap="none" lIns="0" tIns="0" rIns="0" bIns="0" rtlCol="0" anchor="t"/>
          <a:lstStyle/>
          <a:p>
            <a:pPr marL="0" indent="0" algn="l">
              <a:lnSpc>
                <a:spcPct val="104000"/>
              </a:lnSpc>
              <a:buNone/>
            </a:pPr>
            <a:r>
              <a:rPr lang="en-US" sz="950" b="1" dirty="0">
                <a:solidFill>
                  <a:srgbClr val="384653"/>
                </a:solidFill>
                <a:latin typeface="Barlow Bold" pitchFamily="34" charset="0"/>
                <a:ea typeface="Barlow Bold" pitchFamily="34" charset="-122"/>
                <a:cs typeface="Barlow Bold" pitchFamily="34" charset="-120"/>
              </a:rPr>
              <a:t>Suicidal Ideation</a:t>
            </a:r>
            <a:endParaRPr lang="en-US" sz="950" dirty="0"/>
          </a:p>
        </p:txBody>
      </p:sp>
      <p:sp>
        <p:nvSpPr>
          <p:cNvPr id="9" name="Text 5"/>
          <p:cNvSpPr/>
          <p:nvPr/>
        </p:nvSpPr>
        <p:spPr>
          <a:xfrm>
            <a:off x="677391" y="1610023"/>
            <a:ext cx="3754487" cy="279202"/>
          </a:xfrm>
          <a:prstGeom prst="rect">
            <a:avLst/>
          </a:prstGeom>
          <a:noFill/>
          <a:ln/>
        </p:spPr>
        <p:txBody>
          <a:bodyPr wrap="square" lIns="0" tIns="0" rIns="0" bIns="0" rtlCol="0" anchor="t">
            <a:normAutofit/>
          </a:bodyPr>
          <a:lstStyle/>
          <a:p>
            <a:pPr marL="0" indent="0" algn="l">
              <a:lnSpc>
                <a:spcPct val="121000"/>
              </a:lnSpc>
              <a:buNone/>
            </a:pPr>
            <a:r>
              <a:rPr lang="en-US" sz="750" dirty="0">
                <a:solidFill>
                  <a:srgbClr val="384653"/>
                </a:solidFill>
                <a:latin typeface="Montserrat" pitchFamily="34" charset="0"/>
                <a:ea typeface="Montserrat" pitchFamily="34" charset="-122"/>
                <a:cs typeface="Montserrat" pitchFamily="34" charset="-120"/>
              </a:rPr>
              <a:t>Men are less likely to disclose — ask directly. 43% were in contact with primary care in the 3 months before suicide.</a:t>
            </a:r>
            <a:endParaRPr lang="en-US" sz="750" dirty="0"/>
          </a:p>
        </p:txBody>
      </p:sp>
      <p:sp>
        <p:nvSpPr>
          <p:cNvPr id="10" name="Shape 6"/>
          <p:cNvSpPr/>
          <p:nvPr/>
        </p:nvSpPr>
        <p:spPr>
          <a:xfrm>
            <a:off x="4611067" y="936873"/>
            <a:ext cx="3956521" cy="1053331"/>
          </a:xfrm>
          <a:prstGeom prst="roundRect">
            <a:avLst>
              <a:gd name="adj" fmla="val 13709"/>
            </a:avLst>
          </a:prstGeom>
          <a:solidFill>
            <a:srgbClr val="D4E9F7"/>
          </a:solidFill>
          <a:ln w="4763">
            <a:solidFill>
              <a:srgbClr val="BACFDD"/>
            </a:solidFill>
            <a:prstDash val="solid"/>
          </a:ln>
        </p:spPr>
      </p:sp>
      <p:pic>
        <p:nvPicPr>
          <p:cNvPr id="11" name="Image 2" descr="preencoded.png"/>
          <p:cNvPicPr>
            <a:picLocks noChangeAspect="1"/>
          </p:cNvPicPr>
          <p:nvPr/>
        </p:nvPicPr>
        <p:blipFill>
          <a:blip r:embed="rId6"/>
          <a:stretch>
            <a:fillRect/>
          </a:stretch>
        </p:blipFill>
        <p:spPr>
          <a:xfrm>
            <a:off x="4712047" y="1037853"/>
            <a:ext cx="288801" cy="288801"/>
          </a:xfrm>
          <a:prstGeom prst="rect">
            <a:avLst/>
          </a:prstGeom>
        </p:spPr>
      </p:pic>
      <p:pic>
        <p:nvPicPr>
          <p:cNvPr id="12" name="Image 3"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91447" y="1117253"/>
            <a:ext cx="129927" cy="129927"/>
          </a:xfrm>
          <a:prstGeom prst="rect">
            <a:avLst/>
          </a:prstGeom>
        </p:spPr>
      </p:pic>
      <p:sp>
        <p:nvSpPr>
          <p:cNvPr id="13" name="Text 7"/>
          <p:cNvSpPr/>
          <p:nvPr/>
        </p:nvSpPr>
        <p:spPr>
          <a:xfrm>
            <a:off x="4712047" y="1404863"/>
            <a:ext cx="1266676" cy="158279"/>
          </a:xfrm>
          <a:prstGeom prst="rect">
            <a:avLst/>
          </a:prstGeom>
          <a:noFill/>
          <a:ln/>
        </p:spPr>
        <p:txBody>
          <a:bodyPr wrap="none" lIns="0" tIns="0" rIns="0" bIns="0" rtlCol="0" anchor="t"/>
          <a:lstStyle/>
          <a:p>
            <a:pPr marL="0" indent="0" algn="l">
              <a:lnSpc>
                <a:spcPct val="104000"/>
              </a:lnSpc>
              <a:buNone/>
            </a:pPr>
            <a:r>
              <a:rPr lang="en-US" sz="950" b="1" dirty="0">
                <a:solidFill>
                  <a:srgbClr val="384653"/>
                </a:solidFill>
                <a:latin typeface="Barlow Bold" pitchFamily="34" charset="0"/>
                <a:ea typeface="Barlow Bold" pitchFamily="34" charset="-122"/>
                <a:cs typeface="Barlow Bold" pitchFamily="34" charset="-120"/>
              </a:rPr>
              <a:t>Cancer Red Flags</a:t>
            </a:r>
            <a:endParaRPr lang="en-US" sz="950" dirty="0"/>
          </a:p>
        </p:txBody>
      </p:sp>
      <p:sp>
        <p:nvSpPr>
          <p:cNvPr id="14" name="Text 8"/>
          <p:cNvSpPr/>
          <p:nvPr/>
        </p:nvSpPr>
        <p:spPr>
          <a:xfrm>
            <a:off x="4712047" y="1610023"/>
            <a:ext cx="3754562" cy="279202"/>
          </a:xfrm>
          <a:prstGeom prst="rect">
            <a:avLst/>
          </a:prstGeom>
          <a:noFill/>
          <a:ln/>
        </p:spPr>
        <p:txBody>
          <a:bodyPr wrap="square" lIns="0" tIns="0" rIns="0" bIns="0" rtlCol="0" anchor="t">
            <a:normAutofit/>
          </a:bodyPr>
          <a:lstStyle/>
          <a:p>
            <a:pPr marL="0" indent="0" algn="l">
              <a:lnSpc>
                <a:spcPct val="121000"/>
              </a:lnSpc>
              <a:buNone/>
            </a:pPr>
            <a:r>
              <a:rPr lang="en-US" sz="750" dirty="0">
                <a:solidFill>
                  <a:srgbClr val="384653"/>
                </a:solidFill>
                <a:latin typeface="Montserrat" pitchFamily="34" charset="0"/>
                <a:ea typeface="Montserrat" pitchFamily="34" charset="-122"/>
                <a:cs typeface="Montserrat" pitchFamily="34" charset="-120"/>
              </a:rPr>
              <a:t>Haematuria, rectal bleeding, dysphagia, unexplained weight loss — men delay longer before presenting.</a:t>
            </a:r>
            <a:endParaRPr lang="en-US" sz="750" dirty="0"/>
          </a:p>
        </p:txBody>
      </p:sp>
      <p:sp>
        <p:nvSpPr>
          <p:cNvPr id="15" name="Shape 9"/>
          <p:cNvSpPr/>
          <p:nvPr/>
        </p:nvSpPr>
        <p:spPr>
          <a:xfrm>
            <a:off x="576411" y="2068413"/>
            <a:ext cx="3956447" cy="1053331"/>
          </a:xfrm>
          <a:prstGeom prst="roundRect">
            <a:avLst>
              <a:gd name="adj" fmla="val 13709"/>
            </a:avLst>
          </a:prstGeom>
          <a:solidFill>
            <a:srgbClr val="D4E9F7"/>
          </a:solidFill>
          <a:ln w="4763">
            <a:solidFill>
              <a:srgbClr val="BACFDD"/>
            </a:solidFill>
            <a:prstDash val="solid"/>
          </a:ln>
        </p:spPr>
      </p:sp>
      <p:pic>
        <p:nvPicPr>
          <p:cNvPr id="16" name="Image 4" descr="preencoded.png"/>
          <p:cNvPicPr>
            <a:picLocks noChangeAspect="1"/>
          </p:cNvPicPr>
          <p:nvPr/>
        </p:nvPicPr>
        <p:blipFill>
          <a:blip r:embed="rId9"/>
          <a:stretch>
            <a:fillRect/>
          </a:stretch>
        </p:blipFill>
        <p:spPr>
          <a:xfrm>
            <a:off x="677391" y="2169393"/>
            <a:ext cx="288801" cy="288801"/>
          </a:xfrm>
          <a:prstGeom prst="rect">
            <a:avLst/>
          </a:prstGeom>
        </p:spPr>
      </p:pic>
      <p:pic>
        <p:nvPicPr>
          <p:cNvPr id="17" name="Image 5"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56791" y="2248793"/>
            <a:ext cx="129927" cy="129927"/>
          </a:xfrm>
          <a:prstGeom prst="rect">
            <a:avLst/>
          </a:prstGeom>
        </p:spPr>
      </p:pic>
      <p:sp>
        <p:nvSpPr>
          <p:cNvPr id="18" name="Text 10"/>
          <p:cNvSpPr/>
          <p:nvPr/>
        </p:nvSpPr>
        <p:spPr>
          <a:xfrm>
            <a:off x="677391" y="2536403"/>
            <a:ext cx="1466031" cy="158279"/>
          </a:xfrm>
          <a:prstGeom prst="rect">
            <a:avLst/>
          </a:prstGeom>
          <a:noFill/>
          <a:ln/>
        </p:spPr>
        <p:txBody>
          <a:bodyPr wrap="none" lIns="0" tIns="0" rIns="0" bIns="0" rtlCol="0" anchor="t"/>
          <a:lstStyle/>
          <a:p>
            <a:pPr marL="0" indent="0" algn="l">
              <a:lnSpc>
                <a:spcPct val="104000"/>
              </a:lnSpc>
              <a:buNone/>
            </a:pPr>
            <a:r>
              <a:rPr lang="en-US" sz="950" b="1" dirty="0">
                <a:solidFill>
                  <a:srgbClr val="384653"/>
                </a:solidFill>
                <a:latin typeface="Barlow Bold" pitchFamily="34" charset="0"/>
                <a:ea typeface="Barlow Bold" pitchFamily="34" charset="-122"/>
                <a:cs typeface="Barlow Bold" pitchFamily="34" charset="-120"/>
              </a:rPr>
              <a:t>Cardiovascular Symptoms</a:t>
            </a:r>
            <a:endParaRPr lang="en-US" sz="950" dirty="0"/>
          </a:p>
        </p:txBody>
      </p:sp>
      <p:sp>
        <p:nvSpPr>
          <p:cNvPr id="19" name="Text 11"/>
          <p:cNvSpPr/>
          <p:nvPr/>
        </p:nvSpPr>
        <p:spPr>
          <a:xfrm>
            <a:off x="677391" y="2741563"/>
            <a:ext cx="3754487" cy="279202"/>
          </a:xfrm>
          <a:prstGeom prst="rect">
            <a:avLst/>
          </a:prstGeom>
          <a:noFill/>
          <a:ln/>
        </p:spPr>
        <p:txBody>
          <a:bodyPr wrap="square" lIns="0" tIns="0" rIns="0" bIns="0" rtlCol="0" anchor="t">
            <a:normAutofit/>
          </a:bodyPr>
          <a:lstStyle/>
          <a:p>
            <a:pPr marL="0" indent="0" algn="l">
              <a:lnSpc>
                <a:spcPct val="121000"/>
              </a:lnSpc>
              <a:buNone/>
            </a:pPr>
            <a:r>
              <a:rPr lang="en-US" sz="750" dirty="0">
                <a:solidFill>
                  <a:srgbClr val="384653"/>
                </a:solidFill>
                <a:latin typeface="Montserrat" pitchFamily="34" charset="0"/>
                <a:ea typeface="Montserrat" pitchFamily="34" charset="-122"/>
                <a:cs typeface="Montserrat" pitchFamily="34" charset="-120"/>
              </a:rPr>
              <a:t>Chest pain and cardiac symptoms — men are less likely to act on them promptly.</a:t>
            </a:r>
            <a:endParaRPr lang="en-US" sz="750" dirty="0"/>
          </a:p>
        </p:txBody>
      </p:sp>
      <p:sp>
        <p:nvSpPr>
          <p:cNvPr id="20" name="Shape 12"/>
          <p:cNvSpPr/>
          <p:nvPr/>
        </p:nvSpPr>
        <p:spPr>
          <a:xfrm>
            <a:off x="4611067" y="2068413"/>
            <a:ext cx="3956521" cy="1053331"/>
          </a:xfrm>
          <a:prstGeom prst="roundRect">
            <a:avLst>
              <a:gd name="adj" fmla="val 13709"/>
            </a:avLst>
          </a:prstGeom>
          <a:solidFill>
            <a:srgbClr val="D4E9F7"/>
          </a:solidFill>
          <a:ln w="4763">
            <a:solidFill>
              <a:srgbClr val="BACFDD"/>
            </a:solidFill>
            <a:prstDash val="solid"/>
          </a:ln>
        </p:spPr>
      </p:sp>
      <p:pic>
        <p:nvPicPr>
          <p:cNvPr id="21" name="Image 6" descr="preencoded.png"/>
          <p:cNvPicPr>
            <a:picLocks noChangeAspect="1"/>
          </p:cNvPicPr>
          <p:nvPr/>
        </p:nvPicPr>
        <p:blipFill>
          <a:blip r:embed="rId12"/>
          <a:stretch>
            <a:fillRect/>
          </a:stretch>
        </p:blipFill>
        <p:spPr>
          <a:xfrm>
            <a:off x="4712047" y="2169393"/>
            <a:ext cx="288801" cy="288801"/>
          </a:xfrm>
          <a:prstGeom prst="rect">
            <a:avLst/>
          </a:prstGeom>
        </p:spPr>
      </p:pic>
      <p:pic>
        <p:nvPicPr>
          <p:cNvPr id="22" name="Image 7"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4791447" y="2248793"/>
            <a:ext cx="129927" cy="129927"/>
          </a:xfrm>
          <a:prstGeom prst="rect">
            <a:avLst/>
          </a:prstGeom>
        </p:spPr>
      </p:pic>
      <p:sp>
        <p:nvSpPr>
          <p:cNvPr id="23" name="Text 13"/>
          <p:cNvSpPr/>
          <p:nvPr/>
        </p:nvSpPr>
        <p:spPr>
          <a:xfrm>
            <a:off x="4712047" y="2536403"/>
            <a:ext cx="1266676" cy="158279"/>
          </a:xfrm>
          <a:prstGeom prst="rect">
            <a:avLst/>
          </a:prstGeom>
          <a:noFill/>
          <a:ln/>
        </p:spPr>
        <p:txBody>
          <a:bodyPr wrap="none" lIns="0" tIns="0" rIns="0" bIns="0" rtlCol="0" anchor="t"/>
          <a:lstStyle/>
          <a:p>
            <a:pPr marL="0" indent="0" algn="l">
              <a:lnSpc>
                <a:spcPct val="104000"/>
              </a:lnSpc>
              <a:buNone/>
            </a:pPr>
            <a:r>
              <a:rPr lang="en-US" sz="950" b="1" dirty="0">
                <a:solidFill>
                  <a:srgbClr val="384653"/>
                </a:solidFill>
                <a:latin typeface="Barlow Bold" pitchFamily="34" charset="0"/>
                <a:ea typeface="Barlow Bold" pitchFamily="34" charset="-122"/>
                <a:cs typeface="Barlow Bold" pitchFamily="34" charset="-120"/>
              </a:rPr>
              <a:t>Alcohol Misuse</a:t>
            </a:r>
            <a:endParaRPr lang="en-US" sz="950" dirty="0"/>
          </a:p>
        </p:txBody>
      </p:sp>
      <p:sp>
        <p:nvSpPr>
          <p:cNvPr id="24" name="Text 14"/>
          <p:cNvSpPr/>
          <p:nvPr/>
        </p:nvSpPr>
        <p:spPr>
          <a:xfrm>
            <a:off x="4712047" y="2741563"/>
            <a:ext cx="3754562" cy="139601"/>
          </a:xfrm>
          <a:prstGeom prst="rect">
            <a:avLst/>
          </a:prstGeom>
          <a:noFill/>
          <a:ln/>
        </p:spPr>
        <p:txBody>
          <a:bodyPr wrap="none" lIns="0" tIns="0" rIns="0" bIns="0" rtlCol="0" anchor="t"/>
          <a:lstStyle/>
          <a:p>
            <a:pPr marL="0" indent="0" algn="l">
              <a:lnSpc>
                <a:spcPct val="121000"/>
              </a:lnSpc>
              <a:buNone/>
            </a:pPr>
            <a:r>
              <a:rPr lang="en-US" sz="750" dirty="0">
                <a:solidFill>
                  <a:srgbClr val="384653"/>
                </a:solidFill>
                <a:latin typeface="Montserrat" pitchFamily="34" charset="0"/>
                <a:ea typeface="Montserrat" pitchFamily="34" charset="-122"/>
                <a:cs typeface="Montserrat" pitchFamily="34" charset="-120"/>
              </a:rPr>
              <a:t>Normalised in male culture. Use CAGE or AUDIT-C to screen proactively.</a:t>
            </a:r>
            <a:endParaRPr lang="en-US" sz="750" dirty="0"/>
          </a:p>
        </p:txBody>
      </p:sp>
      <p:sp>
        <p:nvSpPr>
          <p:cNvPr id="25" name="Shape 15"/>
          <p:cNvSpPr/>
          <p:nvPr/>
        </p:nvSpPr>
        <p:spPr>
          <a:xfrm>
            <a:off x="576411" y="3199954"/>
            <a:ext cx="3956447" cy="1053331"/>
          </a:xfrm>
          <a:prstGeom prst="roundRect">
            <a:avLst>
              <a:gd name="adj" fmla="val 13709"/>
            </a:avLst>
          </a:prstGeom>
          <a:solidFill>
            <a:srgbClr val="D4E9F7"/>
          </a:solidFill>
          <a:ln w="4763">
            <a:solidFill>
              <a:srgbClr val="BACFDD"/>
            </a:solidFill>
            <a:prstDash val="solid"/>
          </a:ln>
        </p:spPr>
      </p:sp>
      <p:pic>
        <p:nvPicPr>
          <p:cNvPr id="26" name="Image 8" descr="preencoded.png"/>
          <p:cNvPicPr>
            <a:picLocks noChangeAspect="1"/>
          </p:cNvPicPr>
          <p:nvPr/>
        </p:nvPicPr>
        <p:blipFill>
          <a:blip r:embed="rId15"/>
          <a:stretch>
            <a:fillRect/>
          </a:stretch>
        </p:blipFill>
        <p:spPr>
          <a:xfrm>
            <a:off x="677391" y="3300933"/>
            <a:ext cx="288801" cy="288801"/>
          </a:xfrm>
          <a:prstGeom prst="rect">
            <a:avLst/>
          </a:prstGeom>
        </p:spPr>
      </p:pic>
      <p:pic>
        <p:nvPicPr>
          <p:cNvPr id="27" name="Image 9" descr="preencoded.png"/>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56791" y="3380333"/>
            <a:ext cx="129927" cy="129927"/>
          </a:xfrm>
          <a:prstGeom prst="rect">
            <a:avLst/>
          </a:prstGeom>
        </p:spPr>
      </p:pic>
      <p:sp>
        <p:nvSpPr>
          <p:cNvPr id="28" name="Text 16"/>
          <p:cNvSpPr/>
          <p:nvPr/>
        </p:nvSpPr>
        <p:spPr>
          <a:xfrm>
            <a:off x="677391" y="3667944"/>
            <a:ext cx="1640607" cy="158279"/>
          </a:xfrm>
          <a:prstGeom prst="rect">
            <a:avLst/>
          </a:prstGeom>
          <a:noFill/>
          <a:ln/>
        </p:spPr>
        <p:txBody>
          <a:bodyPr wrap="none" lIns="0" tIns="0" rIns="0" bIns="0" rtlCol="0" anchor="t"/>
          <a:lstStyle/>
          <a:p>
            <a:pPr marL="0" indent="0" algn="l">
              <a:lnSpc>
                <a:spcPct val="104000"/>
              </a:lnSpc>
              <a:buNone/>
            </a:pPr>
            <a:r>
              <a:rPr lang="en-US" sz="950" b="1" dirty="0">
                <a:solidFill>
                  <a:srgbClr val="384653"/>
                </a:solidFill>
                <a:latin typeface="Barlow Bold" pitchFamily="34" charset="0"/>
                <a:ea typeface="Barlow Bold" pitchFamily="34" charset="-122"/>
                <a:cs typeface="Barlow Bold" pitchFamily="34" charset="-120"/>
              </a:rPr>
              <a:t>Testicular / Penile Symptoms</a:t>
            </a:r>
            <a:endParaRPr lang="en-US" sz="950" dirty="0"/>
          </a:p>
        </p:txBody>
      </p:sp>
      <p:sp>
        <p:nvSpPr>
          <p:cNvPr id="29" name="Text 17"/>
          <p:cNvSpPr/>
          <p:nvPr/>
        </p:nvSpPr>
        <p:spPr>
          <a:xfrm>
            <a:off x="677391" y="3873103"/>
            <a:ext cx="3754487" cy="279202"/>
          </a:xfrm>
          <a:prstGeom prst="rect">
            <a:avLst/>
          </a:prstGeom>
          <a:noFill/>
          <a:ln/>
        </p:spPr>
        <p:txBody>
          <a:bodyPr wrap="square" lIns="0" tIns="0" rIns="0" bIns="0" rtlCol="0" anchor="t">
            <a:normAutofit/>
          </a:bodyPr>
          <a:lstStyle/>
          <a:p>
            <a:pPr marL="0" indent="0" algn="l">
              <a:lnSpc>
                <a:spcPct val="121000"/>
              </a:lnSpc>
              <a:buNone/>
            </a:pPr>
            <a:r>
              <a:rPr lang="en-US" sz="750" dirty="0">
                <a:solidFill>
                  <a:srgbClr val="384653"/>
                </a:solidFill>
                <a:latin typeface="Montserrat" pitchFamily="34" charset="0"/>
                <a:ea typeface="Montserrat" pitchFamily="34" charset="-122"/>
                <a:cs typeface="Montserrat" pitchFamily="34" charset="-120"/>
              </a:rPr>
              <a:t>Embarrassment is a common barrier to disclosure — create a safe, non-judgmental space.</a:t>
            </a:r>
            <a:endParaRPr lang="en-US" sz="750" dirty="0"/>
          </a:p>
        </p:txBody>
      </p:sp>
      <p:sp>
        <p:nvSpPr>
          <p:cNvPr id="30" name="Shape 18"/>
          <p:cNvSpPr/>
          <p:nvPr/>
        </p:nvSpPr>
        <p:spPr>
          <a:xfrm>
            <a:off x="4611067" y="3199954"/>
            <a:ext cx="3956521" cy="1053331"/>
          </a:xfrm>
          <a:prstGeom prst="roundRect">
            <a:avLst>
              <a:gd name="adj" fmla="val 13709"/>
            </a:avLst>
          </a:prstGeom>
          <a:solidFill>
            <a:srgbClr val="D4E9F7"/>
          </a:solidFill>
          <a:ln w="4763">
            <a:solidFill>
              <a:srgbClr val="BACFDD"/>
            </a:solidFill>
            <a:prstDash val="solid"/>
          </a:ln>
        </p:spPr>
      </p:sp>
      <p:pic>
        <p:nvPicPr>
          <p:cNvPr id="31" name="Image 10" descr="preencoded.png"/>
          <p:cNvPicPr>
            <a:picLocks noChangeAspect="1"/>
          </p:cNvPicPr>
          <p:nvPr/>
        </p:nvPicPr>
        <p:blipFill>
          <a:blip r:embed="rId18"/>
          <a:stretch>
            <a:fillRect/>
          </a:stretch>
        </p:blipFill>
        <p:spPr>
          <a:xfrm>
            <a:off x="4712047" y="3300933"/>
            <a:ext cx="288801" cy="288801"/>
          </a:xfrm>
          <a:prstGeom prst="rect">
            <a:avLst/>
          </a:prstGeom>
        </p:spPr>
      </p:pic>
      <p:pic>
        <p:nvPicPr>
          <p:cNvPr id="32" name="Image 11" descr="preencoded.png"/>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4791447" y="3380333"/>
            <a:ext cx="129927" cy="129927"/>
          </a:xfrm>
          <a:prstGeom prst="rect">
            <a:avLst/>
          </a:prstGeom>
        </p:spPr>
      </p:pic>
      <p:sp>
        <p:nvSpPr>
          <p:cNvPr id="33" name="Text 19"/>
          <p:cNvSpPr/>
          <p:nvPr/>
        </p:nvSpPr>
        <p:spPr>
          <a:xfrm>
            <a:off x="4712047" y="3667944"/>
            <a:ext cx="1551533" cy="158279"/>
          </a:xfrm>
          <a:prstGeom prst="rect">
            <a:avLst/>
          </a:prstGeom>
          <a:noFill/>
          <a:ln/>
        </p:spPr>
        <p:txBody>
          <a:bodyPr wrap="none" lIns="0" tIns="0" rIns="0" bIns="0" rtlCol="0" anchor="t"/>
          <a:lstStyle/>
          <a:p>
            <a:pPr marL="0" indent="0" algn="l">
              <a:lnSpc>
                <a:spcPct val="104000"/>
              </a:lnSpc>
              <a:buNone/>
            </a:pPr>
            <a:r>
              <a:rPr lang="en-US" sz="950" b="1" dirty="0">
                <a:solidFill>
                  <a:srgbClr val="384653"/>
                </a:solidFill>
                <a:latin typeface="Barlow Bold" pitchFamily="34" charset="0"/>
                <a:ea typeface="Barlow Bold" pitchFamily="34" charset="-122"/>
                <a:cs typeface="Barlow Bold" pitchFamily="34" charset="-120"/>
              </a:rPr>
              <a:t>Domestic Abuse (as Victim)</a:t>
            </a:r>
            <a:endParaRPr lang="en-US" sz="950" dirty="0"/>
          </a:p>
        </p:txBody>
      </p:sp>
      <p:sp>
        <p:nvSpPr>
          <p:cNvPr id="34" name="Text 20"/>
          <p:cNvSpPr/>
          <p:nvPr/>
        </p:nvSpPr>
        <p:spPr>
          <a:xfrm>
            <a:off x="4712047" y="3873103"/>
            <a:ext cx="3754562" cy="279202"/>
          </a:xfrm>
          <a:prstGeom prst="rect">
            <a:avLst/>
          </a:prstGeom>
          <a:noFill/>
          <a:ln/>
        </p:spPr>
        <p:txBody>
          <a:bodyPr wrap="square" lIns="0" tIns="0" rIns="0" bIns="0" rtlCol="0" anchor="t">
            <a:normAutofit/>
          </a:bodyPr>
          <a:lstStyle/>
          <a:p>
            <a:pPr marL="0" indent="0" algn="l">
              <a:lnSpc>
                <a:spcPct val="121000"/>
              </a:lnSpc>
              <a:buNone/>
            </a:pPr>
            <a:r>
              <a:rPr lang="en-US" sz="750" dirty="0">
                <a:solidFill>
                  <a:srgbClr val="384653"/>
                </a:solidFill>
                <a:latin typeface="Montserrat" pitchFamily="34" charset="0"/>
                <a:ea typeface="Montserrat" pitchFamily="34" charset="-122"/>
                <a:cs typeface="Montserrat" pitchFamily="34" charset="-120"/>
              </a:rPr>
              <a:t>Significantly under-reported and under-recognised in male patients — ask sensitively.</a:t>
            </a:r>
            <a:endParaRPr lang="en-US" sz="750" dirty="0"/>
          </a:p>
        </p:txBody>
      </p:sp>
      <p:sp>
        <p:nvSpPr>
          <p:cNvPr id="35" name="Shape 21"/>
          <p:cNvSpPr/>
          <p:nvPr/>
        </p:nvSpPr>
        <p:spPr>
          <a:xfrm>
            <a:off x="576411" y="4341242"/>
            <a:ext cx="7991177" cy="499914"/>
          </a:xfrm>
          <a:prstGeom prst="roundRect">
            <a:avLst>
              <a:gd name="adj" fmla="val 28886"/>
            </a:avLst>
          </a:prstGeom>
          <a:solidFill>
            <a:srgbClr val="BEDFF3"/>
          </a:solidFill>
          <a:ln/>
        </p:spPr>
      </p:sp>
      <p:pic>
        <p:nvPicPr>
          <p:cNvPr id="36" name="Image 12" descr="preencoded.png"/>
          <p:cNvPicPr>
            <a:picLocks noChangeAspect="1"/>
          </p:cNvPicPr>
          <p:nvPr/>
        </p:nvPicPr>
        <p:blipFill>
          <a:blip r:embed="rId21"/>
          <a:stretch>
            <a:fillRect/>
          </a:stretch>
        </p:blipFill>
        <p:spPr>
          <a:xfrm>
            <a:off x="672629" y="4482033"/>
            <a:ext cx="120328" cy="96217"/>
          </a:xfrm>
          <a:prstGeom prst="rect">
            <a:avLst/>
          </a:prstGeom>
        </p:spPr>
      </p:pic>
      <p:sp>
        <p:nvSpPr>
          <p:cNvPr id="37" name="Text 22"/>
          <p:cNvSpPr/>
          <p:nvPr/>
        </p:nvSpPr>
        <p:spPr>
          <a:xfrm>
            <a:off x="889174" y="4443487"/>
            <a:ext cx="7582198" cy="279202"/>
          </a:xfrm>
          <a:prstGeom prst="rect">
            <a:avLst/>
          </a:prstGeom>
          <a:noFill/>
          <a:ln/>
        </p:spPr>
        <p:txBody>
          <a:bodyPr wrap="square" lIns="0" tIns="0" rIns="0" bIns="0" rtlCol="0" anchor="t">
            <a:normAutofit/>
          </a:bodyPr>
          <a:lstStyle/>
          <a:p>
            <a:pPr marL="0" indent="0" algn="l">
              <a:lnSpc>
                <a:spcPct val="121000"/>
              </a:lnSpc>
              <a:buNone/>
            </a:pPr>
            <a:r>
              <a:rPr lang="en-US" sz="750" dirty="0">
                <a:solidFill>
                  <a:srgbClr val="000000"/>
                </a:solidFill>
                <a:latin typeface="Montserrat" pitchFamily="34" charset="0"/>
                <a:ea typeface="Montserrat" pitchFamily="34" charset="-122"/>
                <a:cs typeface="Montserrat" pitchFamily="34" charset="-120"/>
              </a:rPr>
              <a:t>This document is for educational purposes only. Always verify clinical guidance against current </a:t>
            </a:r>
            <a:r>
              <a:rPr lang="en-US" sz="750" b="1" dirty="0">
                <a:solidFill>
                  <a:srgbClr val="000000"/>
                </a:solidFill>
                <a:latin typeface="Montserrat" pitchFamily="34" charset="0"/>
                <a:ea typeface="Montserrat" pitchFamily="34" charset="-122"/>
                <a:cs typeface="Montserrat" pitchFamily="34" charset="-120"/>
              </a:rPr>
              <a:t>NICE/BNF sources</a:t>
            </a:r>
            <a:r>
              <a:rPr lang="en-US" sz="750" dirty="0">
                <a:solidFill>
                  <a:srgbClr val="000000"/>
                </a:solidFill>
                <a:latin typeface="Montserrat" pitchFamily="34" charset="0"/>
                <a:ea typeface="Montserrat" pitchFamily="34" charset="-122"/>
                <a:cs typeface="Montserrat" pitchFamily="34" charset="-120"/>
              </a:rPr>
              <a:t> before applying in practice. Source: DHSC Men's Health Strategy for England (November 2025).</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444326" y="336724"/>
            <a:ext cx="634603" cy="204192"/>
          </a:xfrm>
          <a:prstGeom prst="roundRect">
            <a:avLst>
              <a:gd name="adj" fmla="val 65281"/>
            </a:avLst>
          </a:prstGeom>
          <a:solidFill>
            <a:srgbClr val="D4E9F7"/>
          </a:solidFill>
          <a:ln/>
        </p:spPr>
      </p:sp>
      <p:sp>
        <p:nvSpPr>
          <p:cNvPr id="3" name="Text 1"/>
          <p:cNvSpPr/>
          <p:nvPr/>
        </p:nvSpPr>
        <p:spPr>
          <a:xfrm>
            <a:off x="510927" y="369987"/>
            <a:ext cx="958602" cy="137666"/>
          </a:xfrm>
          <a:prstGeom prst="rect">
            <a:avLst/>
          </a:prstGeom>
          <a:noFill/>
          <a:ln/>
        </p:spPr>
        <p:txBody>
          <a:bodyPr wrap="none" lIns="0" tIns="0" rIns="0" bIns="0" rtlCol="0" anchor="t"/>
          <a:lstStyle/>
          <a:p>
            <a:pPr marL="0" indent="0" algn="l">
              <a:lnSpc>
                <a:spcPct val="129000"/>
              </a:lnSpc>
              <a:buNone/>
            </a:pPr>
            <a:r>
              <a:rPr lang="en-US" sz="650" dirty="0">
                <a:solidFill>
                  <a:srgbClr val="384653"/>
                </a:solidFill>
                <a:latin typeface="Montserrat" pitchFamily="34" charset="0"/>
                <a:ea typeface="Montserrat" pitchFamily="34" charset="-122"/>
                <a:cs typeface="Montserrat" pitchFamily="34" charset="-120"/>
              </a:rPr>
              <a:t>OVERVIEW</a:t>
            </a:r>
            <a:endParaRPr lang="en-US" sz="650" dirty="0"/>
          </a:p>
        </p:txBody>
      </p:sp>
      <p:sp>
        <p:nvSpPr>
          <p:cNvPr id="4" name="Text 2"/>
          <p:cNvSpPr/>
          <p:nvPr/>
        </p:nvSpPr>
        <p:spPr>
          <a:xfrm>
            <a:off x="444326" y="582513"/>
            <a:ext cx="3683422" cy="365373"/>
          </a:xfrm>
          <a:prstGeom prst="rect">
            <a:avLst/>
          </a:prstGeom>
          <a:noFill/>
          <a:ln/>
        </p:spPr>
        <p:txBody>
          <a:bodyPr wrap="none" lIns="0" tIns="0" rIns="0" bIns="0" rtlCol="0" anchor="t"/>
          <a:lstStyle/>
          <a:p>
            <a:pPr marL="0" indent="0" algn="l">
              <a:lnSpc>
                <a:spcPct val="104000"/>
              </a:lnSpc>
              <a:buNone/>
            </a:pPr>
            <a:r>
              <a:rPr lang="en-US" sz="2300" b="1" dirty="0">
                <a:solidFill>
                  <a:srgbClr val="2E3C4E"/>
                </a:solidFill>
                <a:latin typeface="Barlow Bold" pitchFamily="34" charset="0"/>
                <a:ea typeface="Barlow Bold" pitchFamily="34" charset="-122"/>
                <a:cs typeface="Barlow Bold" pitchFamily="34" charset="-120"/>
              </a:rPr>
              <a:t>The Scale of the Problem</a:t>
            </a:r>
            <a:endParaRPr lang="en-US" sz="2300" dirty="0"/>
          </a:p>
        </p:txBody>
      </p:sp>
      <p:sp>
        <p:nvSpPr>
          <p:cNvPr id="5" name="Text 3"/>
          <p:cNvSpPr/>
          <p:nvPr/>
        </p:nvSpPr>
        <p:spPr>
          <a:xfrm>
            <a:off x="444326" y="1104081"/>
            <a:ext cx="8255347" cy="344388"/>
          </a:xfrm>
          <a:prstGeom prst="rect">
            <a:avLst/>
          </a:prstGeom>
          <a:noFill/>
          <a:ln/>
        </p:spPr>
        <p:txBody>
          <a:bodyPr wrap="square" lIns="0" tIns="0" rIns="0" bIns="0" rtlCol="0" anchor="t">
            <a:normAutofit/>
          </a:bodyPr>
          <a:lstStyle/>
          <a:p>
            <a:pPr marL="0" indent="0" algn="l">
              <a:lnSpc>
                <a:spcPct val="129000"/>
              </a:lnSpc>
              <a:buNone/>
            </a:pPr>
            <a:r>
              <a:rPr lang="en-US" sz="850" dirty="0">
                <a:solidFill>
                  <a:srgbClr val="384653"/>
                </a:solidFill>
                <a:latin typeface="Montserrat" pitchFamily="34" charset="0"/>
                <a:ea typeface="Montserrat" pitchFamily="34" charset="-122"/>
                <a:cs typeface="Montserrat" pitchFamily="34" charset="-120"/>
              </a:rPr>
              <a:t>Men are significantly less likely than women to consult their GP or attend dental check-ups. This gender gap has real consequences — and in November 2025, the government published </a:t>
            </a:r>
            <a:r>
              <a:rPr lang="en-US" sz="850" b="1" dirty="0">
                <a:solidFill>
                  <a:srgbClr val="384653"/>
                </a:solidFill>
                <a:latin typeface="Montserrat" pitchFamily="34" charset="0"/>
                <a:ea typeface="Montserrat" pitchFamily="34" charset="-122"/>
                <a:cs typeface="Montserrat" pitchFamily="34" charset="-120"/>
              </a:rPr>
              <a:t>England's first-ever Men's Health Strategy</a:t>
            </a:r>
            <a:r>
              <a:rPr lang="en-US" sz="850" dirty="0">
                <a:solidFill>
                  <a:srgbClr val="384653"/>
                </a:solidFill>
                <a:latin typeface="Montserrat" pitchFamily="34" charset="0"/>
                <a:ea typeface="Montserrat" pitchFamily="34" charset="-122"/>
                <a:cs typeface="Montserrat" pitchFamily="34" charset="-120"/>
              </a:rPr>
              <a:t>.</a:t>
            </a:r>
            <a:endParaRPr lang="en-US" sz="850" dirty="0"/>
          </a:p>
        </p:txBody>
      </p:sp>
      <p:sp>
        <p:nvSpPr>
          <p:cNvPr id="6" name="Text 4"/>
          <p:cNvSpPr/>
          <p:nvPr/>
        </p:nvSpPr>
        <p:spPr>
          <a:xfrm>
            <a:off x="444326" y="1621110"/>
            <a:ext cx="4062561" cy="366564"/>
          </a:xfrm>
          <a:prstGeom prst="rect">
            <a:avLst/>
          </a:prstGeom>
          <a:noFill/>
          <a:ln/>
        </p:spPr>
        <p:txBody>
          <a:bodyPr wrap="none" lIns="0" tIns="0" rIns="0" bIns="0" rtlCol="0" anchor="t"/>
          <a:lstStyle/>
          <a:p>
            <a:pPr marL="0" indent="0" algn="ctr">
              <a:lnSpc>
                <a:spcPct val="83000"/>
              </a:lnSpc>
              <a:buNone/>
            </a:pPr>
            <a:r>
              <a:rPr lang="en-US" sz="2850" b="1" dirty="0">
                <a:solidFill>
                  <a:srgbClr val="384653"/>
                </a:solidFill>
                <a:latin typeface="Barlow Bold" pitchFamily="34" charset="0"/>
                <a:ea typeface="Barlow Bold" pitchFamily="34" charset="-122"/>
                <a:cs typeface="Barlow Bold" pitchFamily="34" charset="-120"/>
              </a:rPr>
              <a:t>4 yrs</a:t>
            </a:r>
            <a:endParaRPr lang="en-US" sz="2850" dirty="0"/>
          </a:p>
        </p:txBody>
      </p:sp>
      <p:sp>
        <p:nvSpPr>
          <p:cNvPr id="7" name="Text 5"/>
          <p:cNvSpPr/>
          <p:nvPr/>
        </p:nvSpPr>
        <p:spPr>
          <a:xfrm>
            <a:off x="1744787" y="2121247"/>
            <a:ext cx="1461567" cy="182687"/>
          </a:xfrm>
          <a:prstGeom prst="rect">
            <a:avLst/>
          </a:prstGeom>
          <a:noFill/>
          <a:ln/>
        </p:spPr>
        <p:txBody>
          <a:bodyPr wrap="none" lIns="0" tIns="0" rIns="0" bIns="0" rtlCol="0" anchor="t"/>
          <a:lstStyle/>
          <a:p>
            <a:pPr marL="0" indent="0" algn="ctr">
              <a:lnSpc>
                <a:spcPct val="104000"/>
              </a:lnSpc>
              <a:buNone/>
            </a:pPr>
            <a:r>
              <a:rPr lang="en-US" sz="1150" b="1" dirty="0">
                <a:solidFill>
                  <a:srgbClr val="384653"/>
                </a:solidFill>
                <a:latin typeface="Barlow Bold" pitchFamily="34" charset="0"/>
                <a:ea typeface="Barlow Bold" pitchFamily="34" charset="-122"/>
                <a:cs typeface="Barlow Bold" pitchFamily="34" charset="-120"/>
              </a:rPr>
              <a:t>Shorter Lives</a:t>
            </a:r>
            <a:endParaRPr lang="en-US" sz="1150" dirty="0"/>
          </a:p>
        </p:txBody>
      </p:sp>
      <p:sp>
        <p:nvSpPr>
          <p:cNvPr id="8" name="Text 6"/>
          <p:cNvSpPr/>
          <p:nvPr/>
        </p:nvSpPr>
        <p:spPr>
          <a:xfrm>
            <a:off x="444326" y="2366367"/>
            <a:ext cx="4062561" cy="172194"/>
          </a:xfrm>
          <a:prstGeom prst="rect">
            <a:avLst/>
          </a:prstGeom>
          <a:noFill/>
          <a:ln/>
        </p:spPr>
        <p:txBody>
          <a:bodyPr wrap="none" lIns="0" tIns="0" rIns="0" bIns="0" rtlCol="0" anchor="t"/>
          <a:lstStyle/>
          <a:p>
            <a:pPr marL="0" indent="0" algn="ctr">
              <a:lnSpc>
                <a:spcPct val="129000"/>
              </a:lnSpc>
              <a:buNone/>
            </a:pPr>
            <a:r>
              <a:rPr lang="en-US" sz="850" dirty="0">
                <a:solidFill>
                  <a:srgbClr val="384653"/>
                </a:solidFill>
                <a:latin typeface="Montserrat" pitchFamily="34" charset="0"/>
                <a:ea typeface="Montserrat" pitchFamily="34" charset="-122"/>
                <a:cs typeface="Montserrat" pitchFamily="34" charset="-120"/>
              </a:rPr>
              <a:t>Men in England live nearly 4 years fewer than women on average.</a:t>
            </a:r>
            <a:endParaRPr lang="en-US" sz="850" dirty="0"/>
          </a:p>
        </p:txBody>
      </p:sp>
      <p:sp>
        <p:nvSpPr>
          <p:cNvPr id="9" name="Text 7"/>
          <p:cNvSpPr/>
          <p:nvPr/>
        </p:nvSpPr>
        <p:spPr>
          <a:xfrm>
            <a:off x="4637038" y="1621110"/>
            <a:ext cx="4062636" cy="366564"/>
          </a:xfrm>
          <a:prstGeom prst="rect">
            <a:avLst/>
          </a:prstGeom>
          <a:noFill/>
          <a:ln/>
        </p:spPr>
        <p:txBody>
          <a:bodyPr wrap="none" lIns="0" tIns="0" rIns="0" bIns="0" rtlCol="0" anchor="t"/>
          <a:lstStyle/>
          <a:p>
            <a:pPr marL="0" indent="0" algn="ctr">
              <a:lnSpc>
                <a:spcPct val="83000"/>
              </a:lnSpc>
              <a:buNone/>
            </a:pPr>
            <a:r>
              <a:rPr lang="en-US" sz="2850" b="1" dirty="0">
                <a:solidFill>
                  <a:srgbClr val="384653"/>
                </a:solidFill>
                <a:latin typeface="Barlow Bold" pitchFamily="34" charset="0"/>
                <a:ea typeface="Barlow Bold" pitchFamily="34" charset="-122"/>
                <a:cs typeface="Barlow Bold" pitchFamily="34" charset="-120"/>
              </a:rPr>
              <a:t>61.5</a:t>
            </a:r>
            <a:endParaRPr lang="en-US" sz="2850" dirty="0"/>
          </a:p>
        </p:txBody>
      </p:sp>
      <p:sp>
        <p:nvSpPr>
          <p:cNvPr id="10" name="Text 8"/>
          <p:cNvSpPr/>
          <p:nvPr/>
        </p:nvSpPr>
        <p:spPr>
          <a:xfrm>
            <a:off x="5884738" y="2121247"/>
            <a:ext cx="1567235" cy="182687"/>
          </a:xfrm>
          <a:prstGeom prst="rect">
            <a:avLst/>
          </a:prstGeom>
          <a:noFill/>
          <a:ln/>
        </p:spPr>
        <p:txBody>
          <a:bodyPr wrap="none" lIns="0" tIns="0" rIns="0" bIns="0" rtlCol="0" anchor="t"/>
          <a:lstStyle/>
          <a:p>
            <a:pPr marL="0" indent="0" algn="ctr">
              <a:lnSpc>
                <a:spcPct val="104000"/>
              </a:lnSpc>
              <a:buNone/>
            </a:pPr>
            <a:r>
              <a:rPr lang="en-US" sz="1150" b="1" dirty="0">
                <a:solidFill>
                  <a:srgbClr val="384653"/>
                </a:solidFill>
                <a:latin typeface="Barlow Bold" pitchFamily="34" charset="0"/>
                <a:ea typeface="Barlow Bold" pitchFamily="34" charset="-122"/>
                <a:cs typeface="Barlow Bold" pitchFamily="34" charset="-120"/>
              </a:rPr>
              <a:t>Healthy Life Expectancy</a:t>
            </a:r>
            <a:endParaRPr lang="en-US" sz="1150" dirty="0"/>
          </a:p>
        </p:txBody>
      </p:sp>
      <p:sp>
        <p:nvSpPr>
          <p:cNvPr id="11" name="Text 9"/>
          <p:cNvSpPr/>
          <p:nvPr/>
        </p:nvSpPr>
        <p:spPr>
          <a:xfrm>
            <a:off x="4637038" y="2366367"/>
            <a:ext cx="4062636" cy="344388"/>
          </a:xfrm>
          <a:prstGeom prst="rect">
            <a:avLst/>
          </a:prstGeom>
          <a:noFill/>
          <a:ln/>
        </p:spPr>
        <p:txBody>
          <a:bodyPr wrap="square" lIns="0" tIns="0" rIns="0" bIns="0" rtlCol="0" anchor="t">
            <a:normAutofit/>
          </a:bodyPr>
          <a:lstStyle/>
          <a:p>
            <a:pPr marL="0" indent="0" algn="ctr">
              <a:lnSpc>
                <a:spcPct val="129000"/>
              </a:lnSpc>
              <a:buNone/>
            </a:pPr>
            <a:r>
              <a:rPr lang="en-US" sz="850" dirty="0">
                <a:solidFill>
                  <a:srgbClr val="384653"/>
                </a:solidFill>
                <a:latin typeface="Montserrat" pitchFamily="34" charset="0"/>
                <a:ea typeface="Montserrat" pitchFamily="34" charset="-122"/>
                <a:cs typeface="Montserrat" pitchFamily="34" charset="-120"/>
              </a:rPr>
              <a:t>Men's healthy life expectancy is just 61.5 years — fallen by 1.5 years in a decade.</a:t>
            </a:r>
            <a:endParaRPr lang="en-US" sz="850" dirty="0"/>
          </a:p>
        </p:txBody>
      </p:sp>
      <p:sp>
        <p:nvSpPr>
          <p:cNvPr id="12" name="Text 10"/>
          <p:cNvSpPr/>
          <p:nvPr/>
        </p:nvSpPr>
        <p:spPr>
          <a:xfrm>
            <a:off x="444326" y="2974479"/>
            <a:ext cx="4062561" cy="366564"/>
          </a:xfrm>
          <a:prstGeom prst="rect">
            <a:avLst/>
          </a:prstGeom>
          <a:noFill/>
          <a:ln/>
        </p:spPr>
        <p:txBody>
          <a:bodyPr wrap="none" lIns="0" tIns="0" rIns="0" bIns="0" rtlCol="0" anchor="t"/>
          <a:lstStyle/>
          <a:p>
            <a:pPr marL="0" indent="0" algn="ctr">
              <a:lnSpc>
                <a:spcPct val="83000"/>
              </a:lnSpc>
              <a:buNone/>
            </a:pPr>
            <a:r>
              <a:rPr lang="en-US" sz="2850" b="1" dirty="0">
                <a:solidFill>
                  <a:srgbClr val="384653"/>
                </a:solidFill>
                <a:latin typeface="Barlow Bold" pitchFamily="34" charset="0"/>
                <a:ea typeface="Barlow Bold" pitchFamily="34" charset="-122"/>
                <a:cs typeface="Barlow Bold" pitchFamily="34" charset="-120"/>
              </a:rPr>
              <a:t>54%</a:t>
            </a:r>
            <a:endParaRPr lang="en-US" sz="2850" dirty="0"/>
          </a:p>
        </p:txBody>
      </p:sp>
      <p:sp>
        <p:nvSpPr>
          <p:cNvPr id="13" name="Text 11"/>
          <p:cNvSpPr/>
          <p:nvPr/>
        </p:nvSpPr>
        <p:spPr>
          <a:xfrm>
            <a:off x="1744787" y="3474616"/>
            <a:ext cx="1461567" cy="182687"/>
          </a:xfrm>
          <a:prstGeom prst="rect">
            <a:avLst/>
          </a:prstGeom>
          <a:noFill/>
          <a:ln/>
        </p:spPr>
        <p:txBody>
          <a:bodyPr wrap="none" lIns="0" tIns="0" rIns="0" bIns="0" rtlCol="0" anchor="t"/>
          <a:lstStyle/>
          <a:p>
            <a:pPr marL="0" indent="0" algn="ctr">
              <a:lnSpc>
                <a:spcPct val="104000"/>
              </a:lnSpc>
              <a:buNone/>
            </a:pPr>
            <a:r>
              <a:rPr lang="en-US" sz="1150" b="1" dirty="0">
                <a:solidFill>
                  <a:srgbClr val="384653"/>
                </a:solidFill>
                <a:latin typeface="Barlow Bold" pitchFamily="34" charset="0"/>
                <a:ea typeface="Barlow Bold" pitchFamily="34" charset="-122"/>
                <a:cs typeface="Barlow Bold" pitchFamily="34" charset="-120"/>
              </a:rPr>
              <a:t>Avoided Help</a:t>
            </a:r>
            <a:endParaRPr lang="en-US" sz="1150" dirty="0"/>
          </a:p>
        </p:txBody>
      </p:sp>
      <p:sp>
        <p:nvSpPr>
          <p:cNvPr id="14" name="Text 12"/>
          <p:cNvSpPr/>
          <p:nvPr/>
        </p:nvSpPr>
        <p:spPr>
          <a:xfrm>
            <a:off x="444326" y="3719736"/>
            <a:ext cx="4062561" cy="344388"/>
          </a:xfrm>
          <a:prstGeom prst="rect">
            <a:avLst/>
          </a:prstGeom>
          <a:noFill/>
          <a:ln/>
        </p:spPr>
        <p:txBody>
          <a:bodyPr wrap="square" lIns="0" tIns="0" rIns="0" bIns="0" rtlCol="0" anchor="t">
            <a:normAutofit/>
          </a:bodyPr>
          <a:lstStyle/>
          <a:p>
            <a:pPr marL="0" indent="0" algn="ctr">
              <a:lnSpc>
                <a:spcPct val="129000"/>
              </a:lnSpc>
              <a:buNone/>
            </a:pPr>
            <a:r>
              <a:rPr lang="en-US" sz="850" dirty="0">
                <a:solidFill>
                  <a:srgbClr val="384653"/>
                </a:solidFill>
                <a:latin typeface="Montserrat" pitchFamily="34" charset="0"/>
                <a:ea typeface="Montserrat" pitchFamily="34" charset="-122"/>
                <a:cs typeface="Montserrat" pitchFamily="34" charset="-120"/>
              </a:rPr>
              <a:t>54% of men did not seek medical help for a concern in the last 3 years (DHSC, 2025).</a:t>
            </a:r>
            <a:endParaRPr lang="en-US" sz="850" dirty="0"/>
          </a:p>
        </p:txBody>
      </p:sp>
      <p:sp>
        <p:nvSpPr>
          <p:cNvPr id="15" name="Text 13"/>
          <p:cNvSpPr/>
          <p:nvPr/>
        </p:nvSpPr>
        <p:spPr>
          <a:xfrm>
            <a:off x="4637038" y="2974479"/>
            <a:ext cx="4062636" cy="366564"/>
          </a:xfrm>
          <a:prstGeom prst="rect">
            <a:avLst/>
          </a:prstGeom>
          <a:noFill/>
          <a:ln/>
        </p:spPr>
        <p:txBody>
          <a:bodyPr wrap="none" lIns="0" tIns="0" rIns="0" bIns="0" rtlCol="0" anchor="t"/>
          <a:lstStyle/>
          <a:p>
            <a:pPr marL="0" indent="0" algn="ctr">
              <a:lnSpc>
                <a:spcPct val="83000"/>
              </a:lnSpc>
              <a:buNone/>
            </a:pPr>
            <a:r>
              <a:rPr lang="en-US" sz="2850" b="1" dirty="0">
                <a:solidFill>
                  <a:srgbClr val="384653"/>
                </a:solidFill>
                <a:latin typeface="Barlow Bold" pitchFamily="34" charset="0"/>
                <a:ea typeface="Barlow Bold" pitchFamily="34" charset="-122"/>
                <a:cs typeface="Barlow Bold" pitchFamily="34" charset="-120"/>
              </a:rPr>
              <a:t>36%</a:t>
            </a:r>
            <a:endParaRPr lang="en-US" sz="2850" dirty="0"/>
          </a:p>
        </p:txBody>
      </p:sp>
      <p:sp>
        <p:nvSpPr>
          <p:cNvPr id="16" name="Text 14"/>
          <p:cNvSpPr/>
          <p:nvPr/>
        </p:nvSpPr>
        <p:spPr>
          <a:xfrm>
            <a:off x="5937572" y="3474616"/>
            <a:ext cx="1461567" cy="182687"/>
          </a:xfrm>
          <a:prstGeom prst="rect">
            <a:avLst/>
          </a:prstGeom>
          <a:noFill/>
          <a:ln/>
        </p:spPr>
        <p:txBody>
          <a:bodyPr wrap="none" lIns="0" tIns="0" rIns="0" bIns="0" rtlCol="0" anchor="t"/>
          <a:lstStyle/>
          <a:p>
            <a:pPr marL="0" indent="0" algn="ctr">
              <a:lnSpc>
                <a:spcPct val="104000"/>
              </a:lnSpc>
              <a:buNone/>
            </a:pPr>
            <a:r>
              <a:rPr lang="en-US" sz="1150" b="1" dirty="0">
                <a:solidFill>
                  <a:srgbClr val="384653"/>
                </a:solidFill>
                <a:latin typeface="Barlow Bold" pitchFamily="34" charset="0"/>
                <a:ea typeface="Barlow Bold" pitchFamily="34" charset="-122"/>
                <a:cs typeface="Barlow Bold" pitchFamily="34" charset="-120"/>
              </a:rPr>
              <a:t>Premature Death</a:t>
            </a:r>
            <a:endParaRPr lang="en-US" sz="1150" dirty="0"/>
          </a:p>
        </p:txBody>
      </p:sp>
      <p:sp>
        <p:nvSpPr>
          <p:cNvPr id="17" name="Text 15"/>
          <p:cNvSpPr/>
          <p:nvPr/>
        </p:nvSpPr>
        <p:spPr>
          <a:xfrm>
            <a:off x="4637038" y="3719736"/>
            <a:ext cx="4062636" cy="172194"/>
          </a:xfrm>
          <a:prstGeom prst="rect">
            <a:avLst/>
          </a:prstGeom>
          <a:noFill/>
          <a:ln/>
        </p:spPr>
        <p:txBody>
          <a:bodyPr wrap="none" lIns="0" tIns="0" rIns="0" bIns="0" rtlCol="0" anchor="t"/>
          <a:lstStyle/>
          <a:p>
            <a:pPr marL="0" indent="0" algn="ctr">
              <a:lnSpc>
                <a:spcPct val="129000"/>
              </a:lnSpc>
              <a:buNone/>
            </a:pPr>
            <a:r>
              <a:rPr lang="en-US" sz="850" dirty="0">
                <a:solidFill>
                  <a:srgbClr val="384653"/>
                </a:solidFill>
                <a:latin typeface="Montserrat" pitchFamily="34" charset="0"/>
                <a:ea typeface="Montserrat" pitchFamily="34" charset="-122"/>
                <a:cs typeface="Montserrat" pitchFamily="34" charset="-120"/>
              </a:rPr>
              <a:t>36% of men died before their 75th birthday in 2024.</a:t>
            </a:r>
            <a:endParaRPr lang="en-US" sz="850" dirty="0"/>
          </a:p>
        </p:txBody>
      </p:sp>
      <p:sp>
        <p:nvSpPr>
          <p:cNvPr id="18" name="Shape 16"/>
          <p:cNvSpPr/>
          <p:nvPr/>
        </p:nvSpPr>
        <p:spPr>
          <a:xfrm>
            <a:off x="444326" y="4181252"/>
            <a:ext cx="8255347" cy="625450"/>
          </a:xfrm>
          <a:prstGeom prst="roundRect">
            <a:avLst>
              <a:gd name="adj" fmla="val 26640"/>
            </a:avLst>
          </a:prstGeom>
          <a:solidFill>
            <a:srgbClr val="FCF2B5"/>
          </a:solidFill>
          <a:ln/>
        </p:spPr>
      </p:sp>
      <p:pic>
        <p:nvPicPr>
          <p:cNvPr id="19" name="Image 0" descr="preencoded.png"/>
          <p:cNvPicPr>
            <a:picLocks noChangeAspect="1"/>
          </p:cNvPicPr>
          <p:nvPr/>
        </p:nvPicPr>
        <p:blipFill>
          <a:blip r:embed="rId3"/>
          <a:stretch>
            <a:fillRect/>
          </a:stretch>
        </p:blipFill>
        <p:spPr>
          <a:xfrm>
            <a:off x="555352" y="4346674"/>
            <a:ext cx="138782" cy="111026"/>
          </a:xfrm>
          <a:prstGeom prst="rect">
            <a:avLst/>
          </a:prstGeom>
        </p:spPr>
      </p:pic>
      <p:sp>
        <p:nvSpPr>
          <p:cNvPr id="20" name="Text 17"/>
          <p:cNvSpPr/>
          <p:nvPr/>
        </p:nvSpPr>
        <p:spPr>
          <a:xfrm>
            <a:off x="805160" y="4313113"/>
            <a:ext cx="7783488" cy="344388"/>
          </a:xfrm>
          <a:prstGeom prst="rect">
            <a:avLst/>
          </a:prstGeom>
          <a:noFill/>
          <a:ln/>
        </p:spPr>
        <p:txBody>
          <a:bodyPr wrap="square" lIns="0" tIns="0" rIns="0" bIns="0" rtlCol="0" anchor="t">
            <a:normAutofit/>
          </a:bodyPr>
          <a:lstStyle/>
          <a:p>
            <a:pPr marL="0" indent="0" algn="l">
              <a:lnSpc>
                <a:spcPct val="129000"/>
              </a:lnSpc>
              <a:buNone/>
            </a:pPr>
            <a:r>
              <a:rPr lang="en-US" sz="850" dirty="0">
                <a:solidFill>
                  <a:srgbClr val="000000"/>
                </a:solidFill>
                <a:latin typeface="Montserrat" pitchFamily="34" charset="0"/>
                <a:ea typeface="Montserrat" pitchFamily="34" charset="-122"/>
                <a:cs typeface="Montserrat" pitchFamily="34" charset="-120"/>
              </a:rPr>
              <a:t>Suicide remains the </a:t>
            </a:r>
            <a:r>
              <a:rPr lang="en-US" sz="850" b="1" dirty="0">
                <a:solidFill>
                  <a:srgbClr val="000000"/>
                </a:solidFill>
                <a:latin typeface="Montserrat" pitchFamily="34" charset="0"/>
                <a:ea typeface="Montserrat" pitchFamily="34" charset="-122"/>
                <a:cs typeface="Montserrat" pitchFamily="34" charset="-120"/>
              </a:rPr>
              <a:t>leading cause of death in men under 50</a:t>
            </a:r>
            <a:r>
              <a:rPr lang="en-US" sz="850" dirty="0">
                <a:solidFill>
                  <a:srgbClr val="000000"/>
                </a:solidFill>
                <a:latin typeface="Montserrat" pitchFamily="34" charset="0"/>
                <a:ea typeface="Montserrat" pitchFamily="34" charset="-122"/>
                <a:cs typeface="Montserrat" pitchFamily="34" charset="-120"/>
              </a:rPr>
              <a:t>. In the most deprived areas, men die 10 years earlier than in the wealthiest areas.</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4343400" y="0"/>
            <a:ext cx="4800600" cy="5143500"/>
          </a:xfrm>
          <a:prstGeom prst="rect">
            <a:avLst/>
          </a:prstGeom>
          <a:solidFill>
            <a:srgbClr val="D4E9F7"/>
          </a:solidFill>
          <a:ln/>
        </p:spPr>
      </p:sp>
      <p:pic>
        <p:nvPicPr>
          <p:cNvPr id="3" name="Image 0" descr="preencoded.png"/>
          <p:cNvPicPr>
            <a:picLocks noChangeAspect="1"/>
          </p:cNvPicPr>
          <p:nvPr/>
        </p:nvPicPr>
        <p:blipFill>
          <a:blip r:embed="rId3"/>
          <a:stretch>
            <a:fillRect/>
          </a:stretch>
        </p:blipFill>
        <p:spPr>
          <a:xfrm>
            <a:off x="5008789" y="196528"/>
            <a:ext cx="4075903" cy="4750371"/>
          </a:xfrm>
          <a:prstGeom prst="rect">
            <a:avLst/>
          </a:prstGeom>
        </p:spPr>
      </p:pic>
      <p:sp>
        <p:nvSpPr>
          <p:cNvPr id="4" name="Shape 1"/>
          <p:cNvSpPr/>
          <p:nvPr/>
        </p:nvSpPr>
        <p:spPr>
          <a:xfrm>
            <a:off x="473943" y="395734"/>
            <a:ext cx="1123727" cy="222647"/>
          </a:xfrm>
          <a:prstGeom prst="roundRect">
            <a:avLst>
              <a:gd name="adj" fmla="val 63861"/>
            </a:avLst>
          </a:prstGeom>
          <a:solidFill>
            <a:srgbClr val="D4E9F7"/>
          </a:solidFill>
          <a:ln/>
        </p:spPr>
      </p:sp>
      <p:sp>
        <p:nvSpPr>
          <p:cNvPr id="5" name="Text 2"/>
          <p:cNvSpPr/>
          <p:nvPr/>
        </p:nvSpPr>
        <p:spPr>
          <a:xfrm>
            <a:off x="545009" y="431229"/>
            <a:ext cx="1438796" cy="151656"/>
          </a:xfrm>
          <a:prstGeom prst="rect">
            <a:avLst/>
          </a:prstGeom>
          <a:noFill/>
          <a:ln/>
        </p:spPr>
        <p:txBody>
          <a:bodyPr wrap="none" lIns="0" tIns="0" rIns="0" bIns="0" rtlCol="0" anchor="t"/>
          <a:lstStyle/>
          <a:p>
            <a:pPr marL="0" indent="0" algn="l">
              <a:lnSpc>
                <a:spcPct val="133000"/>
              </a:lnSpc>
              <a:buNone/>
            </a:pPr>
            <a:r>
              <a:rPr lang="en-US" sz="700" dirty="0">
                <a:solidFill>
                  <a:srgbClr val="384653"/>
                </a:solidFill>
                <a:latin typeface="Montserrat" pitchFamily="34" charset="0"/>
                <a:ea typeface="Montserrat" pitchFamily="34" charset="-122"/>
                <a:cs typeface="Montserrat" pitchFamily="34" charset="-120"/>
              </a:rPr>
              <a:t>GP CONSULTATIONS</a:t>
            </a:r>
            <a:endParaRPr lang="en-US" sz="700" dirty="0"/>
          </a:p>
        </p:txBody>
      </p:sp>
      <p:sp>
        <p:nvSpPr>
          <p:cNvPr id="6" name="Text 3"/>
          <p:cNvSpPr/>
          <p:nvPr/>
        </p:nvSpPr>
        <p:spPr>
          <a:xfrm>
            <a:off x="473943" y="665708"/>
            <a:ext cx="3575224" cy="389706"/>
          </a:xfrm>
          <a:prstGeom prst="rect">
            <a:avLst/>
          </a:prstGeom>
          <a:noFill/>
          <a:ln/>
        </p:spPr>
        <p:txBody>
          <a:bodyPr wrap="none" lIns="0" tIns="0" rIns="0" bIns="0" rtlCol="0" anchor="t"/>
          <a:lstStyle/>
          <a:p>
            <a:pPr marL="0" indent="0" algn="l">
              <a:lnSpc>
                <a:spcPct val="104000"/>
              </a:lnSpc>
              <a:buNone/>
            </a:pPr>
            <a:r>
              <a:rPr lang="en-US" sz="2450" b="1" dirty="0">
                <a:solidFill>
                  <a:srgbClr val="2E3C4E"/>
                </a:solidFill>
                <a:latin typeface="Barlow Bold" pitchFamily="34" charset="0"/>
                <a:ea typeface="Barlow Bold" pitchFamily="34" charset="-122"/>
                <a:cs typeface="Barlow Bold" pitchFamily="34" charset="-120"/>
              </a:rPr>
              <a:t>The Engagement Gap</a:t>
            </a:r>
            <a:endParaRPr lang="en-US" sz="2450" dirty="0"/>
          </a:p>
        </p:txBody>
      </p:sp>
      <p:sp>
        <p:nvSpPr>
          <p:cNvPr id="7" name="Text 4"/>
          <p:cNvSpPr/>
          <p:nvPr/>
        </p:nvSpPr>
        <p:spPr>
          <a:xfrm>
            <a:off x="473943" y="1233115"/>
            <a:ext cx="3624114" cy="1137196"/>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The NHS England Men's Health Strategy (November 2025) confirms men are consistently less likely to consult their GP than women, even when managing established chronic conditions such as cardiovascular disease. This is a </a:t>
            </a:r>
            <a:r>
              <a:rPr lang="en-US" sz="900" b="1" dirty="0">
                <a:solidFill>
                  <a:srgbClr val="384653"/>
                </a:solidFill>
                <a:latin typeface="Montserrat" pitchFamily="34" charset="0"/>
                <a:ea typeface="Montserrat" pitchFamily="34" charset="-122"/>
                <a:cs typeface="Montserrat" pitchFamily="34" charset="-120"/>
              </a:rPr>
              <a:t>structural and behavioural pattern</a:t>
            </a:r>
            <a:r>
              <a:rPr lang="en-US" sz="900" dirty="0">
                <a:solidFill>
                  <a:srgbClr val="384653"/>
                </a:solidFill>
                <a:latin typeface="Montserrat" pitchFamily="34" charset="0"/>
                <a:ea typeface="Montserrat" pitchFamily="34" charset="-122"/>
                <a:cs typeface="Montserrat" pitchFamily="34" charset="-120"/>
              </a:rPr>
              <a:t>, not simply a matter of men being healthier.</a:t>
            </a:r>
            <a:endParaRPr lang="en-US" sz="900" dirty="0"/>
          </a:p>
        </p:txBody>
      </p:sp>
      <p:sp>
        <p:nvSpPr>
          <p:cNvPr id="8" name="Shape 5"/>
          <p:cNvSpPr/>
          <p:nvPr/>
        </p:nvSpPr>
        <p:spPr>
          <a:xfrm>
            <a:off x="388665" y="2503587"/>
            <a:ext cx="1838102" cy="2244179"/>
          </a:xfrm>
          <a:prstGeom prst="roundRect">
            <a:avLst>
              <a:gd name="adj" fmla="val 15471"/>
            </a:avLst>
          </a:prstGeom>
          <a:solidFill>
            <a:srgbClr val="063E5F"/>
          </a:solidFill>
          <a:ln/>
        </p:spPr>
      </p:sp>
      <p:sp>
        <p:nvSpPr>
          <p:cNvPr id="9" name="Text 6"/>
          <p:cNvSpPr/>
          <p:nvPr/>
        </p:nvSpPr>
        <p:spPr>
          <a:xfrm>
            <a:off x="507132" y="2622054"/>
            <a:ext cx="2016175" cy="194816"/>
          </a:xfrm>
          <a:prstGeom prst="rect">
            <a:avLst/>
          </a:prstGeom>
          <a:noFill/>
          <a:ln/>
        </p:spPr>
        <p:txBody>
          <a:bodyPr wrap="none" lIns="0" tIns="0" rIns="0" bIns="0" rtlCol="0" anchor="t"/>
          <a:lstStyle/>
          <a:p>
            <a:pPr marL="0" indent="0" algn="l">
              <a:lnSpc>
                <a:spcPct val="104000"/>
              </a:lnSpc>
              <a:buNone/>
            </a:pPr>
            <a:r>
              <a:rPr lang="en-US" sz="1200" b="1" dirty="0">
                <a:solidFill>
                  <a:srgbClr val="FFFFFF"/>
                </a:solidFill>
                <a:latin typeface="Barlow Bold" pitchFamily="34" charset="0"/>
                <a:ea typeface="Barlow Bold" pitchFamily="34" charset="-122"/>
                <a:cs typeface="Barlow Bold" pitchFamily="34" charset="-120"/>
              </a:rPr>
              <a:t>Women's Advantage</a:t>
            </a:r>
            <a:endParaRPr lang="en-US" sz="1200" dirty="0"/>
          </a:p>
        </p:txBody>
      </p:sp>
      <p:sp>
        <p:nvSpPr>
          <p:cNvPr id="10" name="Text 7"/>
          <p:cNvSpPr/>
          <p:nvPr/>
        </p:nvSpPr>
        <p:spPr>
          <a:xfrm>
            <a:off x="507132" y="2935337"/>
            <a:ext cx="1601167" cy="1137196"/>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FFFFFF"/>
                </a:solidFill>
                <a:latin typeface="Montserrat" pitchFamily="34" charset="0"/>
                <a:ea typeface="Montserrat" pitchFamily="34" charset="-122"/>
                <a:cs typeface="Montserrat" pitchFamily="34" charset="-120"/>
              </a:rPr>
              <a:t>Women have more 'opportunistic' contact points — contraception, pregnancy, maternity — naturally increasing GP contact frequency.</a:t>
            </a:r>
            <a:endParaRPr lang="en-US" sz="900" dirty="0"/>
          </a:p>
        </p:txBody>
      </p:sp>
      <p:sp>
        <p:nvSpPr>
          <p:cNvPr id="11" name="Text 8"/>
          <p:cNvSpPr/>
          <p:nvPr/>
        </p:nvSpPr>
        <p:spPr>
          <a:xfrm>
            <a:off x="2435275" y="2622054"/>
            <a:ext cx="2022797" cy="194816"/>
          </a:xfrm>
          <a:prstGeom prst="rect">
            <a:avLst/>
          </a:prstGeom>
          <a:noFill/>
          <a:ln/>
        </p:spPr>
        <p:txBody>
          <a:bodyPr wrap="none" lIns="0" tIns="0" rIns="0" bIns="0" rtlCol="0" anchor="t"/>
          <a:lstStyle/>
          <a:p>
            <a:pPr marL="0" indent="0" algn="l">
              <a:lnSpc>
                <a:spcPct val="104000"/>
              </a:lnSpc>
              <a:buNone/>
            </a:pPr>
            <a:r>
              <a:rPr lang="en-US" sz="1200" b="1" dirty="0">
                <a:solidFill>
                  <a:srgbClr val="2E3C4E"/>
                </a:solidFill>
                <a:latin typeface="Barlow Bold" pitchFamily="34" charset="0"/>
                <a:ea typeface="Barlow Bold" pitchFamily="34" charset="-122"/>
                <a:cs typeface="Barlow Bold" pitchFamily="34" charset="-120"/>
              </a:rPr>
              <a:t>A Critical Warning Sign</a:t>
            </a:r>
            <a:endParaRPr lang="en-US" sz="1200" dirty="0"/>
          </a:p>
        </p:txBody>
      </p:sp>
      <p:sp>
        <p:nvSpPr>
          <p:cNvPr id="12" name="Text 9"/>
          <p:cNvSpPr/>
          <p:nvPr/>
        </p:nvSpPr>
        <p:spPr>
          <a:xfrm>
            <a:off x="2435275" y="2935337"/>
            <a:ext cx="1667545" cy="1705794"/>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Men who die by suicide are more likely to have been in contact with primary care in the three months prior to death (43%), yet their underlying mental health was often </a:t>
            </a:r>
            <a:r>
              <a:rPr lang="en-US" sz="900" b="1" dirty="0">
                <a:solidFill>
                  <a:srgbClr val="384653"/>
                </a:solidFill>
                <a:latin typeface="Montserrat" pitchFamily="34" charset="0"/>
                <a:ea typeface="Montserrat" pitchFamily="34" charset="-122"/>
                <a:cs typeface="Montserrat" pitchFamily="34" charset="-120"/>
              </a:rPr>
              <a:t>not identified or addressed</a:t>
            </a:r>
            <a:r>
              <a:rPr lang="en-US" sz="900" dirty="0">
                <a:solidFill>
                  <a:srgbClr val="384653"/>
                </a:solidFill>
                <a:latin typeface="Montserrat" pitchFamily="34" charset="0"/>
                <a:ea typeface="Montserrat" pitchFamily="34" charset="-122"/>
                <a:cs typeface="Montserrat" pitchFamily="34" charset="-120"/>
              </a:rPr>
              <a:t>. Proactive screening is essential.</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473943" y="616446"/>
            <a:ext cx="1227832" cy="222647"/>
          </a:xfrm>
          <a:prstGeom prst="roundRect">
            <a:avLst>
              <a:gd name="adj" fmla="val 63861"/>
            </a:avLst>
          </a:prstGeom>
          <a:solidFill>
            <a:srgbClr val="D4E9F7"/>
          </a:solidFill>
          <a:ln/>
        </p:spPr>
      </p:sp>
      <p:sp>
        <p:nvSpPr>
          <p:cNvPr id="3" name="Text 1"/>
          <p:cNvSpPr/>
          <p:nvPr/>
        </p:nvSpPr>
        <p:spPr>
          <a:xfrm>
            <a:off x="545009" y="651942"/>
            <a:ext cx="1542901" cy="151656"/>
          </a:xfrm>
          <a:prstGeom prst="rect">
            <a:avLst/>
          </a:prstGeom>
          <a:noFill/>
          <a:ln/>
        </p:spPr>
        <p:txBody>
          <a:bodyPr wrap="none" lIns="0" tIns="0" rIns="0" bIns="0" rtlCol="0" anchor="t"/>
          <a:lstStyle/>
          <a:p>
            <a:pPr marL="0" indent="0" algn="l">
              <a:lnSpc>
                <a:spcPct val="133000"/>
              </a:lnSpc>
              <a:buNone/>
            </a:pPr>
            <a:r>
              <a:rPr lang="en-US" sz="700" dirty="0">
                <a:solidFill>
                  <a:srgbClr val="384653"/>
                </a:solidFill>
                <a:latin typeface="Montserrat" pitchFamily="34" charset="0"/>
                <a:ea typeface="Montserrat" pitchFamily="34" charset="-122"/>
                <a:cs typeface="Montserrat" pitchFamily="34" charset="-120"/>
              </a:rPr>
              <a:t>DENTAL ATTENDANCE</a:t>
            </a:r>
            <a:endParaRPr lang="en-US" sz="700" dirty="0"/>
          </a:p>
        </p:txBody>
      </p:sp>
      <p:sp>
        <p:nvSpPr>
          <p:cNvPr id="4" name="Text 2"/>
          <p:cNvSpPr/>
          <p:nvPr/>
        </p:nvSpPr>
        <p:spPr>
          <a:xfrm>
            <a:off x="473943" y="886420"/>
            <a:ext cx="4382393" cy="389706"/>
          </a:xfrm>
          <a:prstGeom prst="rect">
            <a:avLst/>
          </a:prstGeom>
          <a:noFill/>
          <a:ln/>
        </p:spPr>
        <p:txBody>
          <a:bodyPr wrap="none" lIns="0" tIns="0" rIns="0" bIns="0" rtlCol="0" anchor="t"/>
          <a:lstStyle/>
          <a:p>
            <a:pPr marL="0" indent="0" algn="l">
              <a:lnSpc>
                <a:spcPct val="104000"/>
              </a:lnSpc>
              <a:buNone/>
            </a:pPr>
            <a:r>
              <a:rPr lang="en-US" sz="2450" b="1" dirty="0">
                <a:solidFill>
                  <a:srgbClr val="2E3C4E"/>
                </a:solidFill>
                <a:latin typeface="Barlow Bold" pitchFamily="34" charset="0"/>
                <a:ea typeface="Barlow Bold" pitchFamily="34" charset="-122"/>
                <a:cs typeface="Barlow Bold" pitchFamily="34" charset="-120"/>
              </a:rPr>
              <a:t>The Same Gap in Dental Care</a:t>
            </a:r>
            <a:endParaRPr lang="en-US" sz="2450" dirty="0"/>
          </a:p>
        </p:txBody>
      </p:sp>
      <p:sp>
        <p:nvSpPr>
          <p:cNvPr id="5" name="Text 3"/>
          <p:cNvSpPr/>
          <p:nvPr/>
        </p:nvSpPr>
        <p:spPr>
          <a:xfrm>
            <a:off x="473943" y="1453828"/>
            <a:ext cx="8196114" cy="379065"/>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The pattern seen in general practice is mirrored in dental care. Men are consistently less likely to attend for regular check-ups (NHSBSA; DHSC Men's Health Strategy, 2025). Overall NHS dental attendance remains below pre-pandemic levels for both genders.</a:t>
            </a:r>
            <a:endParaRPr lang="en-US" sz="900" dirty="0"/>
          </a:p>
        </p:txBody>
      </p:sp>
      <p:sp>
        <p:nvSpPr>
          <p:cNvPr id="6" name="Shape 4"/>
          <p:cNvSpPr/>
          <p:nvPr/>
        </p:nvSpPr>
        <p:spPr>
          <a:xfrm>
            <a:off x="473943" y="1966168"/>
            <a:ext cx="8196114" cy="1734517"/>
          </a:xfrm>
          <a:prstGeom prst="roundRect">
            <a:avLst>
              <a:gd name="adj" fmla="val 10247"/>
            </a:avLst>
          </a:prstGeom>
          <a:noFill/>
          <a:ln w="4763">
            <a:solidFill>
              <a:srgbClr val="000000">
                <a:alpha val="8000"/>
              </a:srgbClr>
            </a:solidFill>
            <a:prstDash val="solid"/>
          </a:ln>
        </p:spPr>
      </p:sp>
      <p:sp>
        <p:nvSpPr>
          <p:cNvPr id="7" name="Text 5"/>
          <p:cNvSpPr/>
          <p:nvPr/>
        </p:nvSpPr>
        <p:spPr>
          <a:xfrm>
            <a:off x="597247" y="2046759"/>
            <a:ext cx="5129808" cy="189533"/>
          </a:xfrm>
          <a:prstGeom prst="rect">
            <a:avLst/>
          </a:prstGeom>
          <a:noFill/>
          <a:ln/>
        </p:spPr>
        <p:txBody>
          <a:bodyPr wrap="none" lIns="0" tIns="0" rIns="0" bIns="0" rtlCol="0" anchor="t"/>
          <a:lstStyle/>
          <a:p>
            <a:pPr marL="0" indent="0" algn="l">
              <a:lnSpc>
                <a:spcPct val="133000"/>
              </a:lnSpc>
              <a:buNone/>
            </a:pPr>
            <a:r>
              <a:rPr lang="en-US" sz="900" b="1" dirty="0">
                <a:solidFill>
                  <a:srgbClr val="384653"/>
                </a:solidFill>
                <a:latin typeface="Montserrat" pitchFamily="34" charset="0"/>
                <a:ea typeface="Montserrat" pitchFamily="34" charset="-122"/>
                <a:cs typeface="Montserrat" pitchFamily="34" charset="-120"/>
              </a:rPr>
              <a:t>Metric</a:t>
            </a:r>
            <a:endParaRPr lang="en-US" sz="900" dirty="0"/>
          </a:p>
        </p:txBody>
      </p:sp>
      <p:sp>
        <p:nvSpPr>
          <p:cNvPr id="8" name="Text 6"/>
          <p:cNvSpPr/>
          <p:nvPr/>
        </p:nvSpPr>
        <p:spPr>
          <a:xfrm>
            <a:off x="5511552" y="2046759"/>
            <a:ext cx="3492475" cy="189533"/>
          </a:xfrm>
          <a:prstGeom prst="rect">
            <a:avLst/>
          </a:prstGeom>
          <a:noFill/>
          <a:ln/>
        </p:spPr>
        <p:txBody>
          <a:bodyPr wrap="none" lIns="0" tIns="0" rIns="0" bIns="0" rtlCol="0" anchor="t"/>
          <a:lstStyle/>
          <a:p>
            <a:pPr marL="0" indent="0" algn="l">
              <a:lnSpc>
                <a:spcPct val="133000"/>
              </a:lnSpc>
              <a:buNone/>
            </a:pPr>
            <a:r>
              <a:rPr lang="en-US" sz="900" b="1" dirty="0">
                <a:solidFill>
                  <a:srgbClr val="384653"/>
                </a:solidFill>
                <a:latin typeface="Montserrat" pitchFamily="34" charset="0"/>
                <a:ea typeface="Montserrat" pitchFamily="34" charset="-122"/>
                <a:cs typeface="Montserrat" pitchFamily="34" charset="-120"/>
              </a:rPr>
              <a:t>Figure</a:t>
            </a:r>
            <a:endParaRPr lang="en-US" sz="900" dirty="0"/>
          </a:p>
        </p:txBody>
      </p:sp>
      <p:sp>
        <p:nvSpPr>
          <p:cNvPr id="9" name="Text 7"/>
          <p:cNvSpPr/>
          <p:nvPr/>
        </p:nvSpPr>
        <p:spPr>
          <a:xfrm>
            <a:off x="597247" y="2392710"/>
            <a:ext cx="5129808" cy="189533"/>
          </a:xfrm>
          <a:prstGeom prst="rect">
            <a:avLst/>
          </a:prstGeom>
          <a:noFill/>
          <a:ln/>
        </p:spPr>
        <p:txBody>
          <a:bodyPr wrap="none" lIns="0" tIns="0" rIns="0" bIns="0" rtlCol="0" anchor="t"/>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Adult patients seen by NHS dentist (24 months to March 2025)</a:t>
            </a:r>
            <a:endParaRPr lang="en-US" sz="900" dirty="0"/>
          </a:p>
        </p:txBody>
      </p:sp>
      <p:sp>
        <p:nvSpPr>
          <p:cNvPr id="10" name="Text 8"/>
          <p:cNvSpPr/>
          <p:nvPr/>
        </p:nvSpPr>
        <p:spPr>
          <a:xfrm>
            <a:off x="5511552" y="2392710"/>
            <a:ext cx="3492475" cy="189533"/>
          </a:xfrm>
          <a:prstGeom prst="rect">
            <a:avLst/>
          </a:prstGeom>
          <a:noFill/>
          <a:ln/>
        </p:spPr>
        <p:txBody>
          <a:bodyPr wrap="none" lIns="0" tIns="0" rIns="0" bIns="0" rtlCol="0" anchor="t"/>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18 million (40% of adults)</a:t>
            </a:r>
            <a:endParaRPr lang="en-US" sz="900" dirty="0"/>
          </a:p>
        </p:txBody>
      </p:sp>
      <p:sp>
        <p:nvSpPr>
          <p:cNvPr id="11" name="Text 9"/>
          <p:cNvSpPr/>
          <p:nvPr/>
        </p:nvSpPr>
        <p:spPr>
          <a:xfrm>
            <a:off x="597247" y="2738661"/>
            <a:ext cx="5129808" cy="189533"/>
          </a:xfrm>
          <a:prstGeom prst="rect">
            <a:avLst/>
          </a:prstGeom>
          <a:noFill/>
          <a:ln/>
        </p:spPr>
        <p:txBody>
          <a:bodyPr wrap="none" lIns="0" tIns="0" rIns="0" bIns="0" rtlCol="0" anchor="t"/>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Child patients seen (12 months to March 2025)</a:t>
            </a:r>
            <a:endParaRPr lang="en-US" sz="900" dirty="0"/>
          </a:p>
        </p:txBody>
      </p:sp>
      <p:sp>
        <p:nvSpPr>
          <p:cNvPr id="12" name="Text 10"/>
          <p:cNvSpPr/>
          <p:nvPr/>
        </p:nvSpPr>
        <p:spPr>
          <a:xfrm>
            <a:off x="5511552" y="2738661"/>
            <a:ext cx="3492475" cy="189533"/>
          </a:xfrm>
          <a:prstGeom prst="rect">
            <a:avLst/>
          </a:prstGeom>
          <a:noFill/>
          <a:ln/>
        </p:spPr>
        <p:txBody>
          <a:bodyPr wrap="none" lIns="0" tIns="0" rIns="0" bIns="0" rtlCol="0" anchor="t"/>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6.9 million (57% of children)</a:t>
            </a:r>
            <a:endParaRPr lang="en-US" sz="900" dirty="0"/>
          </a:p>
        </p:txBody>
      </p:sp>
      <p:sp>
        <p:nvSpPr>
          <p:cNvPr id="13" name="Text 11"/>
          <p:cNvSpPr/>
          <p:nvPr/>
        </p:nvSpPr>
        <p:spPr>
          <a:xfrm>
            <a:off x="597247" y="3084612"/>
            <a:ext cx="5129808" cy="189533"/>
          </a:xfrm>
          <a:prstGeom prst="rect">
            <a:avLst/>
          </a:prstGeom>
          <a:noFill/>
          <a:ln/>
        </p:spPr>
        <p:txBody>
          <a:bodyPr wrap="none" lIns="0" tIns="0" rIns="0" bIns="0" rtlCol="0" anchor="t"/>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Total courses of treatment (COTs) 2024/25</a:t>
            </a:r>
            <a:endParaRPr lang="en-US" sz="900" dirty="0"/>
          </a:p>
        </p:txBody>
      </p:sp>
      <p:sp>
        <p:nvSpPr>
          <p:cNvPr id="14" name="Text 12"/>
          <p:cNvSpPr/>
          <p:nvPr/>
        </p:nvSpPr>
        <p:spPr>
          <a:xfrm>
            <a:off x="5511552" y="3084612"/>
            <a:ext cx="3492475" cy="189533"/>
          </a:xfrm>
          <a:prstGeom prst="rect">
            <a:avLst/>
          </a:prstGeom>
          <a:noFill/>
          <a:ln/>
        </p:spPr>
        <p:txBody>
          <a:bodyPr wrap="none" lIns="0" tIns="0" rIns="0" bIns="0" rtlCol="0" anchor="t"/>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35 million (+4% vs 2023/24)</a:t>
            </a:r>
            <a:endParaRPr lang="en-US" sz="900" dirty="0"/>
          </a:p>
        </p:txBody>
      </p:sp>
      <p:sp>
        <p:nvSpPr>
          <p:cNvPr id="15" name="Text 13"/>
          <p:cNvSpPr/>
          <p:nvPr/>
        </p:nvSpPr>
        <p:spPr>
          <a:xfrm>
            <a:off x="597247" y="3430563"/>
            <a:ext cx="5129808" cy="189533"/>
          </a:xfrm>
          <a:prstGeom prst="rect">
            <a:avLst/>
          </a:prstGeom>
          <a:noFill/>
          <a:ln/>
        </p:spPr>
        <p:txBody>
          <a:bodyPr wrap="none" lIns="0" tIns="0" rIns="0" bIns="0" rtlCol="0" anchor="t"/>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Dentists in England with NHS activity</a:t>
            </a:r>
            <a:endParaRPr lang="en-US" sz="900" dirty="0"/>
          </a:p>
        </p:txBody>
      </p:sp>
      <p:sp>
        <p:nvSpPr>
          <p:cNvPr id="16" name="Text 14"/>
          <p:cNvSpPr/>
          <p:nvPr/>
        </p:nvSpPr>
        <p:spPr>
          <a:xfrm>
            <a:off x="5511552" y="3430563"/>
            <a:ext cx="3492475" cy="189533"/>
          </a:xfrm>
          <a:prstGeom prst="rect">
            <a:avLst/>
          </a:prstGeom>
          <a:noFill/>
          <a:ln/>
        </p:spPr>
        <p:txBody>
          <a:bodyPr wrap="none" lIns="0" tIns="0" rIns="0" bIns="0" rtlCol="0" anchor="t"/>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24,655 (+1.4%)</a:t>
            </a:r>
            <a:endParaRPr lang="en-US" sz="900" dirty="0"/>
          </a:p>
        </p:txBody>
      </p:sp>
      <p:sp>
        <p:nvSpPr>
          <p:cNvPr id="17" name="Shape 15"/>
          <p:cNvSpPr/>
          <p:nvPr/>
        </p:nvSpPr>
        <p:spPr>
          <a:xfrm>
            <a:off x="473943" y="3833961"/>
            <a:ext cx="8196114" cy="693018"/>
          </a:xfrm>
          <a:prstGeom prst="roundRect">
            <a:avLst>
              <a:gd name="adj" fmla="val 25646"/>
            </a:avLst>
          </a:prstGeom>
          <a:solidFill>
            <a:srgbClr val="B6D6FC"/>
          </a:solidFill>
          <a:ln/>
        </p:spPr>
      </p:sp>
      <p:pic>
        <p:nvPicPr>
          <p:cNvPr id="18" name="Image 0" descr="preencoded.png"/>
          <p:cNvPicPr>
            <a:picLocks noChangeAspect="1"/>
          </p:cNvPicPr>
          <p:nvPr/>
        </p:nvPicPr>
        <p:blipFill>
          <a:blip r:embed="rId3"/>
          <a:stretch>
            <a:fillRect/>
          </a:stretch>
        </p:blipFill>
        <p:spPr>
          <a:xfrm>
            <a:off x="592410" y="4011737"/>
            <a:ext cx="148084" cy="118467"/>
          </a:xfrm>
          <a:prstGeom prst="rect">
            <a:avLst/>
          </a:prstGeom>
        </p:spPr>
      </p:pic>
      <p:sp>
        <p:nvSpPr>
          <p:cNvPr id="19" name="Text 16"/>
          <p:cNvSpPr/>
          <p:nvPr/>
        </p:nvSpPr>
        <p:spPr>
          <a:xfrm>
            <a:off x="858962" y="3982045"/>
            <a:ext cx="7692628" cy="379065"/>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000000"/>
                </a:solidFill>
                <a:latin typeface="Montserrat" pitchFamily="34" charset="0"/>
                <a:ea typeface="Montserrat" pitchFamily="34" charset="-122"/>
                <a:cs typeface="Montserrat" pitchFamily="34" charset="-120"/>
              </a:rPr>
              <a:t>The key clinical message: men are less likely to attend the dentist routinely, resulting in </a:t>
            </a:r>
            <a:r>
              <a:rPr lang="en-US" sz="900" b="1" dirty="0">
                <a:solidFill>
                  <a:srgbClr val="000000"/>
                </a:solidFill>
                <a:latin typeface="Montserrat" pitchFamily="34" charset="0"/>
                <a:ea typeface="Montserrat" pitchFamily="34" charset="-122"/>
                <a:cs typeface="Montserrat" pitchFamily="34" charset="-120"/>
              </a:rPr>
              <a:t>later presentation of dental disease, oral cancer, and other preventable conditions</a:t>
            </a:r>
            <a:r>
              <a:rPr lang="en-US" sz="900" dirty="0">
                <a:solidFill>
                  <a:srgbClr val="000000"/>
                </a:solidFill>
                <a:latin typeface="Montserrat" pitchFamily="34" charset="0"/>
                <a:ea typeface="Montserrat" pitchFamily="34" charset="-122"/>
                <a:cs typeface="Montserrat" pitchFamily="34" charset="-120"/>
              </a:rPr>
              <a:t>.</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2113136" y="935459"/>
            <a:ext cx="598140" cy="92273"/>
          </a:xfrm>
          <a:prstGeom prst="roundRect">
            <a:avLst>
              <a:gd name="adj" fmla="val 77046"/>
            </a:avLst>
          </a:prstGeom>
          <a:solidFill>
            <a:srgbClr val="D4E9F7"/>
          </a:solidFill>
          <a:ln/>
        </p:spPr>
      </p:sp>
      <p:sp>
        <p:nvSpPr>
          <p:cNvPr id="3" name="Text 1"/>
          <p:cNvSpPr/>
          <p:nvPr/>
        </p:nvSpPr>
        <p:spPr>
          <a:xfrm>
            <a:off x="2148632" y="953170"/>
            <a:ext cx="984349" cy="56852"/>
          </a:xfrm>
          <a:prstGeom prst="rect">
            <a:avLst/>
          </a:prstGeom>
          <a:noFill/>
          <a:ln/>
        </p:spPr>
        <p:txBody>
          <a:bodyPr wrap="none" lIns="0" tIns="0" rIns="0" bIns="0" rtlCol="0" anchor="t"/>
          <a:lstStyle/>
          <a:p>
            <a:pPr marL="0" indent="0" algn="l">
              <a:lnSpc>
                <a:spcPct val="100000"/>
              </a:lnSpc>
              <a:buNone/>
            </a:pPr>
            <a:r>
              <a:rPr lang="en-US" sz="350" dirty="0">
                <a:solidFill>
                  <a:srgbClr val="384653"/>
                </a:solidFill>
                <a:latin typeface="Montserrat" pitchFamily="34" charset="0"/>
                <a:ea typeface="Montserrat" pitchFamily="34" charset="-122"/>
                <a:cs typeface="Montserrat" pitchFamily="34" charset="-120"/>
              </a:rPr>
              <a:t>BARRIERS TO ACCESS</a:t>
            </a:r>
            <a:endParaRPr lang="en-US" sz="350" dirty="0"/>
          </a:p>
        </p:txBody>
      </p:sp>
      <p:sp>
        <p:nvSpPr>
          <p:cNvPr id="4" name="Text 2"/>
          <p:cNvSpPr/>
          <p:nvPr/>
        </p:nvSpPr>
        <p:spPr>
          <a:xfrm>
            <a:off x="2113136" y="1039564"/>
            <a:ext cx="2414513" cy="194816"/>
          </a:xfrm>
          <a:prstGeom prst="rect">
            <a:avLst/>
          </a:prstGeom>
          <a:noFill/>
          <a:ln/>
        </p:spPr>
        <p:txBody>
          <a:bodyPr wrap="none" lIns="0" tIns="0" rIns="0" bIns="0" rtlCol="0" anchor="t"/>
          <a:lstStyle/>
          <a:p>
            <a:pPr marL="0" indent="0" algn="l">
              <a:lnSpc>
                <a:spcPct val="104000"/>
              </a:lnSpc>
              <a:buNone/>
            </a:pPr>
            <a:r>
              <a:rPr lang="en-US" sz="1200" b="1" dirty="0">
                <a:solidFill>
                  <a:srgbClr val="2E3C4E"/>
                </a:solidFill>
                <a:latin typeface="Barlow Bold" pitchFamily="34" charset="0"/>
                <a:ea typeface="Barlow Bold" pitchFamily="34" charset="-122"/>
                <a:cs typeface="Barlow Bold" pitchFamily="34" charset="-120"/>
              </a:rPr>
              <a:t>Why Men Avoid Seeking Help</a:t>
            </a:r>
            <a:endParaRPr lang="en-US" sz="1200" dirty="0"/>
          </a:p>
        </p:txBody>
      </p:sp>
      <p:sp>
        <p:nvSpPr>
          <p:cNvPr id="5" name="Text 3"/>
          <p:cNvSpPr/>
          <p:nvPr/>
        </p:nvSpPr>
        <p:spPr>
          <a:xfrm>
            <a:off x="2113136" y="1278806"/>
            <a:ext cx="4917653" cy="142131"/>
          </a:xfrm>
          <a:prstGeom prst="rect">
            <a:avLst/>
          </a:prstGeom>
          <a:noFill/>
          <a:ln/>
        </p:spPr>
        <p:txBody>
          <a:bodyPr wrap="square" lIns="0" tIns="0" rIns="0" bIns="0" rtlCol="0" anchor="t">
            <a:normAutofit/>
          </a:bodyPr>
          <a:lstStyle/>
          <a:p>
            <a:pPr marL="0" indent="0" algn="l">
              <a:lnSpc>
                <a:spcPct val="100000"/>
              </a:lnSpc>
              <a:buNone/>
            </a:pPr>
            <a:r>
              <a:rPr lang="en-US" sz="450" dirty="0">
                <a:solidFill>
                  <a:srgbClr val="384653"/>
                </a:solidFill>
                <a:latin typeface="Montserrat" pitchFamily="34" charset="0"/>
                <a:ea typeface="Montserrat" pitchFamily="34" charset="-122"/>
                <a:cs typeface="Montserrat" pitchFamily="34" charset="-120"/>
              </a:rPr>
              <a:t>The DHSC Men's Health Strategy Call for Evidence (2025) surveyed ~2,900 men. </a:t>
            </a:r>
            <a:r>
              <a:rPr lang="en-US" sz="450" b="1" dirty="0">
                <a:solidFill>
                  <a:srgbClr val="384653"/>
                </a:solidFill>
                <a:latin typeface="Montserrat" pitchFamily="34" charset="0"/>
                <a:ea typeface="Montserrat" pitchFamily="34" charset="-122"/>
                <a:cs typeface="Montserrat" pitchFamily="34" charset="-120"/>
              </a:rPr>
              <a:t>54% reported not seeking medical help</a:t>
            </a:r>
            <a:r>
              <a:rPr lang="en-US" sz="450" dirty="0">
                <a:solidFill>
                  <a:srgbClr val="384653"/>
                </a:solidFill>
                <a:latin typeface="Montserrat" pitchFamily="34" charset="0"/>
                <a:ea typeface="Montserrat" pitchFamily="34" charset="-122"/>
                <a:cs typeface="Montserrat" pitchFamily="34" charset="-120"/>
              </a:rPr>
              <a:t> for a concern that warranted it in the last 3 years. Barriers ranked by prevalence:</a:t>
            </a:r>
            <a:endParaRPr lang="en-US" sz="450" dirty="0"/>
          </a:p>
        </p:txBody>
      </p:sp>
      <p:pic>
        <p:nvPicPr>
          <p:cNvPr id="6" name="Image 0" descr="preencoded.png"/>
          <p:cNvPicPr>
            <a:picLocks noChangeAspect="1"/>
          </p:cNvPicPr>
          <p:nvPr/>
        </p:nvPicPr>
        <p:blipFill>
          <a:blip r:embed="rId3"/>
          <a:stretch>
            <a:fillRect/>
          </a:stretch>
        </p:blipFill>
        <p:spPr>
          <a:xfrm>
            <a:off x="2113136" y="1454200"/>
            <a:ext cx="4917653" cy="275384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5543550" y="0"/>
            <a:ext cx="3600450" cy="5143500"/>
          </a:xfrm>
          <a:prstGeom prst="rect">
            <a:avLst/>
          </a:prstGeom>
          <a:solidFill>
            <a:srgbClr val="D4E9F7"/>
          </a:solidFill>
          <a:ln/>
        </p:spPr>
      </p:sp>
      <p:pic>
        <p:nvPicPr>
          <p:cNvPr id="3" name="Image 0" descr="preencoded.png"/>
          <p:cNvPicPr>
            <a:picLocks noChangeAspect="1"/>
          </p:cNvPicPr>
          <p:nvPr/>
        </p:nvPicPr>
        <p:blipFill>
          <a:blip r:embed="rId3"/>
          <a:stretch>
            <a:fillRect/>
          </a:stretch>
        </p:blipFill>
        <p:spPr>
          <a:xfrm>
            <a:off x="5248498" y="-384573"/>
            <a:ext cx="4322631" cy="5763629"/>
          </a:xfrm>
          <a:prstGeom prst="rect">
            <a:avLst/>
          </a:prstGeom>
        </p:spPr>
      </p:pic>
      <p:sp>
        <p:nvSpPr>
          <p:cNvPr id="4" name="Shape 1"/>
          <p:cNvSpPr/>
          <p:nvPr/>
        </p:nvSpPr>
        <p:spPr>
          <a:xfrm>
            <a:off x="466502" y="400348"/>
            <a:ext cx="1271513" cy="218033"/>
          </a:xfrm>
          <a:prstGeom prst="roundRect">
            <a:avLst>
              <a:gd name="adj" fmla="val 64194"/>
            </a:avLst>
          </a:prstGeom>
          <a:solidFill>
            <a:srgbClr val="D4E9F7"/>
          </a:solidFill>
          <a:ln/>
        </p:spPr>
      </p:sp>
      <p:sp>
        <p:nvSpPr>
          <p:cNvPr id="5" name="Text 2"/>
          <p:cNvSpPr/>
          <p:nvPr/>
        </p:nvSpPr>
        <p:spPr>
          <a:xfrm>
            <a:off x="536451" y="435322"/>
            <a:ext cx="1588815" cy="148084"/>
          </a:xfrm>
          <a:prstGeom prst="rect">
            <a:avLst/>
          </a:prstGeom>
          <a:noFill/>
          <a:ln/>
        </p:spPr>
        <p:txBody>
          <a:bodyPr wrap="none" lIns="0" tIns="0" rIns="0" bIns="0" rtlCol="0" anchor="t"/>
          <a:lstStyle/>
          <a:p>
            <a:pPr marL="0" indent="0" algn="l">
              <a:lnSpc>
                <a:spcPct val="132000"/>
              </a:lnSpc>
              <a:buNone/>
            </a:pPr>
            <a:r>
              <a:rPr lang="en-US" sz="700" dirty="0">
                <a:solidFill>
                  <a:srgbClr val="384653"/>
                </a:solidFill>
                <a:latin typeface="Montserrat" pitchFamily="34" charset="0"/>
                <a:ea typeface="Montserrat" pitchFamily="34" charset="-122"/>
                <a:cs typeface="Montserrat" pitchFamily="34" charset="-120"/>
              </a:rPr>
              <a:t>MASCULINITY &amp; NORMS</a:t>
            </a:r>
            <a:endParaRPr lang="en-US" sz="700" dirty="0"/>
          </a:p>
        </p:txBody>
      </p:sp>
      <p:sp>
        <p:nvSpPr>
          <p:cNvPr id="6" name="Text 3"/>
          <p:cNvSpPr/>
          <p:nvPr/>
        </p:nvSpPr>
        <p:spPr>
          <a:xfrm>
            <a:off x="466502" y="664294"/>
            <a:ext cx="4781996" cy="767358"/>
          </a:xfrm>
          <a:prstGeom prst="rect">
            <a:avLst/>
          </a:prstGeom>
          <a:noFill/>
          <a:ln/>
        </p:spPr>
        <p:txBody>
          <a:bodyPr wrap="square" lIns="0" tIns="0" rIns="0" bIns="0" rtlCol="0" anchor="t">
            <a:normAutofit/>
          </a:bodyPr>
          <a:lstStyle/>
          <a:p>
            <a:pPr marL="0" indent="0" algn="l">
              <a:lnSpc>
                <a:spcPct val="104000"/>
              </a:lnSpc>
              <a:buNone/>
            </a:pPr>
            <a:r>
              <a:rPr lang="en-US" sz="2400" b="1" dirty="0">
                <a:solidFill>
                  <a:srgbClr val="2E3C4E"/>
                </a:solidFill>
                <a:latin typeface="Barlow Bold" pitchFamily="34" charset="0"/>
                <a:ea typeface="Barlow Bold" pitchFamily="34" charset="-122"/>
                <a:cs typeface="Barlow Bold" pitchFamily="34" charset="-120"/>
              </a:rPr>
              <a:t>Cultural Barriers: Masculinity and Societal Norms</a:t>
            </a:r>
            <a:endParaRPr lang="en-US" sz="2400" dirty="0"/>
          </a:p>
        </p:txBody>
      </p:sp>
      <p:sp>
        <p:nvSpPr>
          <p:cNvPr id="7" name="Text 4"/>
          <p:cNvSpPr/>
          <p:nvPr/>
        </p:nvSpPr>
        <p:spPr>
          <a:xfrm>
            <a:off x="466502" y="1603846"/>
            <a:ext cx="4781996" cy="555203"/>
          </a:xfrm>
          <a:prstGeom prst="rect">
            <a:avLst/>
          </a:prstGeom>
          <a:noFill/>
          <a:ln/>
        </p:spPr>
        <p:txBody>
          <a:bodyPr wrap="square" lIns="0" tIns="0" rIns="0" bIns="0" rtlCol="0" anchor="t">
            <a:normAutofit/>
          </a:bodyPr>
          <a:lstStyle/>
          <a:p>
            <a:pPr marL="0" indent="0" algn="l">
              <a:lnSpc>
                <a:spcPct val="132000"/>
              </a:lnSpc>
              <a:buNone/>
            </a:pPr>
            <a:r>
              <a:rPr lang="en-US" sz="900" dirty="0">
                <a:solidFill>
                  <a:srgbClr val="384653"/>
                </a:solidFill>
                <a:latin typeface="Montserrat" pitchFamily="34" charset="0"/>
                <a:ea typeface="Montserrat" pitchFamily="34" charset="-122"/>
                <a:cs typeface="Montserrat" pitchFamily="34" charset="-120"/>
              </a:rPr>
              <a:t>The DHSC strategy identifies that cultural and gender norms play a significant role. Many men associate seeking help with weakness — </a:t>
            </a:r>
            <a:r>
              <a:rPr lang="en-US" sz="900" i="1" dirty="0">
                <a:solidFill>
                  <a:srgbClr val="384653"/>
                </a:solidFill>
                <a:latin typeface="Montserrat" pitchFamily="34" charset="0"/>
                <a:ea typeface="Montserrat" pitchFamily="34" charset="-122"/>
                <a:cs typeface="Montserrat" pitchFamily="34" charset="-120"/>
              </a:rPr>
              <a:t>'being sick symbolises weakness as a man'</a:t>
            </a:r>
            <a:r>
              <a:rPr lang="en-US" sz="900" dirty="0">
                <a:solidFill>
                  <a:srgbClr val="384653"/>
                </a:solidFill>
                <a:latin typeface="Montserrat" pitchFamily="34" charset="0"/>
                <a:ea typeface="Montserrat" pitchFamily="34" charset="-122"/>
                <a:cs typeface="Montserrat" pitchFamily="34" charset="-120"/>
              </a:rPr>
              <a:t> — reinforced by traditional notions of masculinity.</a:t>
            </a:r>
            <a:endParaRPr lang="en-US" sz="900" dirty="0"/>
          </a:p>
        </p:txBody>
      </p:sp>
      <p:sp>
        <p:nvSpPr>
          <p:cNvPr id="8" name="Shape 5"/>
          <p:cNvSpPr/>
          <p:nvPr/>
        </p:nvSpPr>
        <p:spPr>
          <a:xfrm>
            <a:off x="466502" y="2288158"/>
            <a:ext cx="2333625" cy="1447726"/>
          </a:xfrm>
          <a:prstGeom prst="roundRect">
            <a:avLst>
              <a:gd name="adj" fmla="val 12085"/>
            </a:avLst>
          </a:prstGeom>
          <a:solidFill>
            <a:srgbClr val="FFFFFF"/>
          </a:solidFill>
          <a:ln w="14288">
            <a:solidFill>
              <a:srgbClr val="BACFDD"/>
            </a:solidFill>
            <a:prstDash val="solid"/>
          </a:ln>
        </p:spPr>
      </p:sp>
      <p:sp>
        <p:nvSpPr>
          <p:cNvPr id="9" name="Text 6"/>
          <p:cNvSpPr/>
          <p:nvPr/>
        </p:nvSpPr>
        <p:spPr>
          <a:xfrm>
            <a:off x="597396" y="2419052"/>
            <a:ext cx="1534641" cy="191765"/>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Risk-Taking Behaviour</a:t>
            </a:r>
            <a:endParaRPr lang="en-US" sz="1200" dirty="0"/>
          </a:p>
        </p:txBody>
      </p:sp>
      <p:sp>
        <p:nvSpPr>
          <p:cNvPr id="10" name="Text 7"/>
          <p:cNvSpPr/>
          <p:nvPr/>
        </p:nvSpPr>
        <p:spPr>
          <a:xfrm>
            <a:off x="597396" y="2679650"/>
            <a:ext cx="2071836" cy="740271"/>
          </a:xfrm>
          <a:prstGeom prst="rect">
            <a:avLst/>
          </a:prstGeom>
          <a:noFill/>
          <a:ln/>
        </p:spPr>
        <p:txBody>
          <a:bodyPr wrap="square" lIns="0" tIns="0" rIns="0" bIns="0" rtlCol="0" anchor="t">
            <a:normAutofit/>
          </a:bodyPr>
          <a:lstStyle/>
          <a:p>
            <a:pPr marL="0" indent="0" algn="l">
              <a:lnSpc>
                <a:spcPct val="132000"/>
              </a:lnSpc>
              <a:buNone/>
            </a:pPr>
            <a:r>
              <a:rPr lang="en-US" sz="900" dirty="0">
                <a:solidFill>
                  <a:srgbClr val="384653"/>
                </a:solidFill>
                <a:latin typeface="Montserrat" pitchFamily="34" charset="0"/>
                <a:ea typeface="Montserrat" pitchFamily="34" charset="-122"/>
                <a:cs typeface="Montserrat" pitchFamily="34" charset="-120"/>
              </a:rPr>
              <a:t>Men are more likely to smoke, misuse alcohol, and use drugs, and less likely to engage in preventive health activities.</a:t>
            </a:r>
            <a:endParaRPr lang="en-US" sz="900" dirty="0"/>
          </a:p>
        </p:txBody>
      </p:sp>
      <p:sp>
        <p:nvSpPr>
          <p:cNvPr id="11" name="Shape 8"/>
          <p:cNvSpPr/>
          <p:nvPr/>
        </p:nvSpPr>
        <p:spPr>
          <a:xfrm>
            <a:off x="2914873" y="2288158"/>
            <a:ext cx="2333625" cy="1447726"/>
          </a:xfrm>
          <a:prstGeom prst="roundRect">
            <a:avLst>
              <a:gd name="adj" fmla="val 12085"/>
            </a:avLst>
          </a:prstGeom>
          <a:solidFill>
            <a:srgbClr val="FFFFFF"/>
          </a:solidFill>
          <a:ln w="14288">
            <a:solidFill>
              <a:srgbClr val="BACFDD"/>
            </a:solidFill>
            <a:prstDash val="solid"/>
          </a:ln>
        </p:spPr>
      </p:sp>
      <p:sp>
        <p:nvSpPr>
          <p:cNvPr id="12" name="Text 9"/>
          <p:cNvSpPr/>
          <p:nvPr/>
        </p:nvSpPr>
        <p:spPr>
          <a:xfrm>
            <a:off x="3045768" y="2419052"/>
            <a:ext cx="1534641" cy="191765"/>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Harmful Messaging</a:t>
            </a:r>
            <a:endParaRPr lang="en-US" sz="1200" dirty="0"/>
          </a:p>
        </p:txBody>
      </p:sp>
      <p:sp>
        <p:nvSpPr>
          <p:cNvPr id="13" name="Text 10"/>
          <p:cNvSpPr/>
          <p:nvPr/>
        </p:nvSpPr>
        <p:spPr>
          <a:xfrm>
            <a:off x="3045768" y="2679650"/>
            <a:ext cx="2071836" cy="925339"/>
          </a:xfrm>
          <a:prstGeom prst="rect">
            <a:avLst/>
          </a:prstGeom>
          <a:noFill/>
          <a:ln/>
        </p:spPr>
        <p:txBody>
          <a:bodyPr wrap="square" lIns="0" tIns="0" rIns="0" bIns="0" rtlCol="0" anchor="t">
            <a:normAutofit/>
          </a:bodyPr>
          <a:lstStyle/>
          <a:p>
            <a:pPr marL="0" indent="0" algn="l">
              <a:lnSpc>
                <a:spcPct val="132000"/>
              </a:lnSpc>
              <a:buNone/>
            </a:pPr>
            <a:r>
              <a:rPr lang="en-US" sz="900" dirty="0">
                <a:solidFill>
                  <a:srgbClr val="384653"/>
                </a:solidFill>
                <a:latin typeface="Montserrat" pitchFamily="34" charset="0"/>
                <a:ea typeface="Montserrat" pitchFamily="34" charset="-122"/>
                <a:cs typeface="Montserrat" pitchFamily="34" charset="-120"/>
              </a:rPr>
              <a:t>Conflicting societal messages about masculinity — particularly for younger men — contribute to poorer health literacy and delayed help-seeking.</a:t>
            </a:r>
            <a:endParaRPr lang="en-US" sz="900" dirty="0"/>
          </a:p>
        </p:txBody>
      </p:sp>
      <p:sp>
        <p:nvSpPr>
          <p:cNvPr id="14" name="Shape 11"/>
          <p:cNvSpPr/>
          <p:nvPr/>
        </p:nvSpPr>
        <p:spPr>
          <a:xfrm>
            <a:off x="466502" y="3850630"/>
            <a:ext cx="4781996" cy="892522"/>
          </a:xfrm>
          <a:prstGeom prst="roundRect">
            <a:avLst>
              <a:gd name="adj" fmla="val 19602"/>
            </a:avLst>
          </a:prstGeom>
          <a:solidFill>
            <a:srgbClr val="FFFFFF"/>
          </a:solidFill>
          <a:ln w="14288">
            <a:solidFill>
              <a:srgbClr val="BACFDD"/>
            </a:solidFill>
            <a:prstDash val="solid"/>
          </a:ln>
        </p:spPr>
      </p:sp>
      <p:sp>
        <p:nvSpPr>
          <p:cNvPr id="15" name="Text 12"/>
          <p:cNvSpPr/>
          <p:nvPr/>
        </p:nvSpPr>
        <p:spPr>
          <a:xfrm>
            <a:off x="597396" y="3981524"/>
            <a:ext cx="1862063" cy="191765"/>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Compounded Disadvantage</a:t>
            </a:r>
            <a:endParaRPr lang="en-US" sz="1200" dirty="0"/>
          </a:p>
        </p:txBody>
      </p:sp>
      <p:sp>
        <p:nvSpPr>
          <p:cNvPr id="16" name="Text 13"/>
          <p:cNvSpPr/>
          <p:nvPr/>
        </p:nvSpPr>
        <p:spPr>
          <a:xfrm>
            <a:off x="597396" y="4242122"/>
            <a:ext cx="4520208" cy="370136"/>
          </a:xfrm>
          <a:prstGeom prst="rect">
            <a:avLst/>
          </a:prstGeom>
          <a:noFill/>
          <a:ln/>
        </p:spPr>
        <p:txBody>
          <a:bodyPr wrap="square" lIns="0" tIns="0" rIns="0" bIns="0" rtlCol="0" anchor="t">
            <a:normAutofit/>
          </a:bodyPr>
          <a:lstStyle/>
          <a:p>
            <a:pPr marL="0" indent="0" algn="l">
              <a:lnSpc>
                <a:spcPct val="132000"/>
              </a:lnSpc>
              <a:buNone/>
            </a:pPr>
            <a:r>
              <a:rPr lang="en-US" sz="900" dirty="0">
                <a:solidFill>
                  <a:srgbClr val="384653"/>
                </a:solidFill>
                <a:latin typeface="Montserrat" pitchFamily="34" charset="0"/>
                <a:ea typeface="Montserrat" pitchFamily="34" charset="-122"/>
                <a:cs typeface="Montserrat" pitchFamily="34" charset="-120"/>
              </a:rPr>
              <a:t>Men from working-class backgrounds, deprived areas, and certain ethnic groups face compounded barriers with significantly worse health outcomes.</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466502" y="568523"/>
            <a:ext cx="1214661" cy="218033"/>
          </a:xfrm>
          <a:prstGeom prst="roundRect">
            <a:avLst>
              <a:gd name="adj" fmla="val 64194"/>
            </a:avLst>
          </a:prstGeom>
          <a:solidFill>
            <a:srgbClr val="D4E9F7"/>
          </a:solidFill>
          <a:ln/>
        </p:spPr>
      </p:sp>
      <p:sp>
        <p:nvSpPr>
          <p:cNvPr id="3" name="Text 1"/>
          <p:cNvSpPr/>
          <p:nvPr/>
        </p:nvSpPr>
        <p:spPr>
          <a:xfrm>
            <a:off x="536451" y="603498"/>
            <a:ext cx="1531962" cy="148084"/>
          </a:xfrm>
          <a:prstGeom prst="rect">
            <a:avLst/>
          </a:prstGeom>
          <a:noFill/>
          <a:ln/>
        </p:spPr>
        <p:txBody>
          <a:bodyPr wrap="none" lIns="0" tIns="0" rIns="0" bIns="0" rtlCol="0" anchor="t"/>
          <a:lstStyle/>
          <a:p>
            <a:pPr marL="0" indent="0" algn="l">
              <a:lnSpc>
                <a:spcPct val="132000"/>
              </a:lnSpc>
              <a:buNone/>
            </a:pPr>
            <a:r>
              <a:rPr lang="en-US" sz="700" dirty="0">
                <a:solidFill>
                  <a:srgbClr val="384653"/>
                </a:solidFill>
                <a:latin typeface="Montserrat" pitchFamily="34" charset="0"/>
                <a:ea typeface="Montserrat" pitchFamily="34" charset="-122"/>
                <a:cs typeface="Montserrat" pitchFamily="34" charset="-120"/>
              </a:rPr>
              <a:t>HEALTH INEQUALITIES</a:t>
            </a:r>
            <a:endParaRPr lang="en-US" sz="700" dirty="0"/>
          </a:p>
        </p:txBody>
      </p:sp>
      <p:sp>
        <p:nvSpPr>
          <p:cNvPr id="4" name="Text 2"/>
          <p:cNvSpPr/>
          <p:nvPr/>
        </p:nvSpPr>
        <p:spPr>
          <a:xfrm>
            <a:off x="466502" y="832470"/>
            <a:ext cx="4094411" cy="383679"/>
          </a:xfrm>
          <a:prstGeom prst="rect">
            <a:avLst/>
          </a:prstGeom>
          <a:noFill/>
          <a:ln/>
        </p:spPr>
        <p:txBody>
          <a:bodyPr wrap="none" lIns="0" tIns="0" rIns="0" bIns="0" rtlCol="0" anchor="t"/>
          <a:lstStyle/>
          <a:p>
            <a:pPr marL="0" indent="0" algn="l">
              <a:lnSpc>
                <a:spcPct val="104000"/>
              </a:lnSpc>
              <a:buNone/>
            </a:pPr>
            <a:r>
              <a:rPr lang="en-US" sz="2400" b="1" dirty="0">
                <a:solidFill>
                  <a:srgbClr val="2E3C4E"/>
                </a:solidFill>
                <a:latin typeface="Barlow Bold" pitchFamily="34" charset="0"/>
                <a:ea typeface="Barlow Bold" pitchFamily="34" charset="-122"/>
                <a:cs typeface="Barlow Bold" pitchFamily="34" charset="-120"/>
              </a:rPr>
              <a:t>Inequalities in Men's Health</a:t>
            </a:r>
            <a:endParaRPr lang="en-US" sz="2400" dirty="0"/>
          </a:p>
        </p:txBody>
      </p:sp>
      <p:sp>
        <p:nvSpPr>
          <p:cNvPr id="5" name="Shape 3"/>
          <p:cNvSpPr/>
          <p:nvPr/>
        </p:nvSpPr>
        <p:spPr>
          <a:xfrm>
            <a:off x="466502" y="1517452"/>
            <a:ext cx="3963219" cy="2928417"/>
          </a:xfrm>
          <a:prstGeom prst="roundRect">
            <a:avLst>
              <a:gd name="adj" fmla="val 5974"/>
            </a:avLst>
          </a:prstGeom>
          <a:noFill/>
          <a:ln w="4763">
            <a:solidFill>
              <a:srgbClr val="000000">
                <a:alpha val="8000"/>
              </a:srgbClr>
            </a:solidFill>
            <a:prstDash val="solid"/>
          </a:ln>
        </p:spPr>
      </p:sp>
      <p:sp>
        <p:nvSpPr>
          <p:cNvPr id="6" name="Shape 4"/>
          <p:cNvSpPr/>
          <p:nvPr/>
        </p:nvSpPr>
        <p:spPr>
          <a:xfrm>
            <a:off x="471264" y="1522214"/>
            <a:ext cx="3953694" cy="332259"/>
          </a:xfrm>
          <a:prstGeom prst="rect">
            <a:avLst/>
          </a:prstGeom>
          <a:solidFill>
            <a:srgbClr val="FFFFFF">
              <a:alpha val="4000"/>
            </a:srgbClr>
          </a:solidFill>
          <a:ln/>
        </p:spPr>
      </p:sp>
      <p:sp>
        <p:nvSpPr>
          <p:cNvPr id="7" name="Text 5"/>
          <p:cNvSpPr/>
          <p:nvPr/>
        </p:nvSpPr>
        <p:spPr>
          <a:xfrm>
            <a:off x="587946" y="1595810"/>
            <a:ext cx="1605335" cy="185068"/>
          </a:xfrm>
          <a:prstGeom prst="rect">
            <a:avLst/>
          </a:prstGeom>
          <a:noFill/>
          <a:ln/>
        </p:spPr>
        <p:txBody>
          <a:bodyPr wrap="none" lIns="0" tIns="0" rIns="0" bIns="0" rtlCol="0" anchor="t"/>
          <a:lstStyle/>
          <a:p>
            <a:pPr marL="0" indent="0" algn="l">
              <a:lnSpc>
                <a:spcPct val="132000"/>
              </a:lnSpc>
              <a:buNone/>
            </a:pPr>
            <a:r>
              <a:rPr lang="en-US" sz="900" b="1" dirty="0">
                <a:solidFill>
                  <a:srgbClr val="384653"/>
                </a:solidFill>
                <a:latin typeface="Montserrat" pitchFamily="34" charset="0"/>
                <a:ea typeface="Montserrat" pitchFamily="34" charset="-122"/>
                <a:cs typeface="Montserrat" pitchFamily="34" charset="-120"/>
              </a:rPr>
              <a:t>Area</a:t>
            </a:r>
            <a:endParaRPr lang="en-US" sz="900" dirty="0"/>
          </a:p>
        </p:txBody>
      </p:sp>
      <p:sp>
        <p:nvSpPr>
          <p:cNvPr id="8" name="Text 6"/>
          <p:cNvSpPr/>
          <p:nvPr/>
        </p:nvSpPr>
        <p:spPr>
          <a:xfrm>
            <a:off x="1974056" y="1595810"/>
            <a:ext cx="2791495" cy="185068"/>
          </a:xfrm>
          <a:prstGeom prst="rect">
            <a:avLst/>
          </a:prstGeom>
          <a:noFill/>
          <a:ln/>
        </p:spPr>
        <p:txBody>
          <a:bodyPr wrap="none" lIns="0" tIns="0" rIns="0" bIns="0" rtlCol="0" anchor="t"/>
          <a:lstStyle/>
          <a:p>
            <a:pPr marL="0" indent="0" algn="l">
              <a:lnSpc>
                <a:spcPct val="132000"/>
              </a:lnSpc>
              <a:buNone/>
            </a:pPr>
            <a:r>
              <a:rPr lang="en-US" sz="900" b="1" dirty="0">
                <a:solidFill>
                  <a:srgbClr val="384653"/>
                </a:solidFill>
                <a:latin typeface="Montserrat" pitchFamily="34" charset="0"/>
                <a:ea typeface="Montserrat" pitchFamily="34" charset="-122"/>
                <a:cs typeface="Montserrat" pitchFamily="34" charset="-120"/>
              </a:rPr>
              <a:t>Evidence</a:t>
            </a:r>
            <a:endParaRPr lang="en-US" sz="900" dirty="0"/>
          </a:p>
        </p:txBody>
      </p:sp>
      <p:sp>
        <p:nvSpPr>
          <p:cNvPr id="9" name="Shape 7"/>
          <p:cNvSpPr/>
          <p:nvPr/>
        </p:nvSpPr>
        <p:spPr>
          <a:xfrm>
            <a:off x="471264" y="1854473"/>
            <a:ext cx="3953694" cy="517327"/>
          </a:xfrm>
          <a:prstGeom prst="rect">
            <a:avLst/>
          </a:prstGeom>
          <a:solidFill>
            <a:srgbClr val="000000">
              <a:alpha val="4000"/>
            </a:srgbClr>
          </a:solidFill>
          <a:ln/>
        </p:spPr>
      </p:sp>
      <p:sp>
        <p:nvSpPr>
          <p:cNvPr id="10" name="Text 8"/>
          <p:cNvSpPr/>
          <p:nvPr/>
        </p:nvSpPr>
        <p:spPr>
          <a:xfrm>
            <a:off x="587946" y="1928068"/>
            <a:ext cx="1605335" cy="185068"/>
          </a:xfrm>
          <a:prstGeom prst="rect">
            <a:avLst/>
          </a:prstGeom>
          <a:noFill/>
          <a:ln/>
        </p:spPr>
        <p:txBody>
          <a:bodyPr wrap="none" lIns="0" tIns="0" rIns="0" bIns="0" rtlCol="0" anchor="t"/>
          <a:lstStyle/>
          <a:p>
            <a:pPr marL="0" indent="0" algn="l">
              <a:lnSpc>
                <a:spcPct val="132000"/>
              </a:lnSpc>
              <a:buNone/>
            </a:pPr>
            <a:r>
              <a:rPr lang="en-US" sz="900" dirty="0">
                <a:solidFill>
                  <a:srgbClr val="384653"/>
                </a:solidFill>
                <a:latin typeface="Montserrat" pitchFamily="34" charset="0"/>
                <a:ea typeface="Montserrat" pitchFamily="34" charset="-122"/>
                <a:cs typeface="Montserrat" pitchFamily="34" charset="-120"/>
              </a:rPr>
              <a:t>Deprivation</a:t>
            </a:r>
            <a:endParaRPr lang="en-US" sz="900" dirty="0"/>
          </a:p>
        </p:txBody>
      </p:sp>
      <p:sp>
        <p:nvSpPr>
          <p:cNvPr id="11" name="Text 9"/>
          <p:cNvSpPr/>
          <p:nvPr/>
        </p:nvSpPr>
        <p:spPr>
          <a:xfrm>
            <a:off x="1974056" y="1928068"/>
            <a:ext cx="2334295" cy="370136"/>
          </a:xfrm>
          <a:prstGeom prst="rect">
            <a:avLst/>
          </a:prstGeom>
          <a:noFill/>
          <a:ln/>
        </p:spPr>
        <p:txBody>
          <a:bodyPr wrap="square" lIns="0" tIns="0" rIns="0" bIns="0" rtlCol="0" anchor="t">
            <a:normAutofit/>
          </a:bodyPr>
          <a:lstStyle/>
          <a:p>
            <a:pPr marL="0" indent="0" algn="l">
              <a:lnSpc>
                <a:spcPct val="132000"/>
              </a:lnSpc>
              <a:buNone/>
            </a:pPr>
            <a:r>
              <a:rPr lang="en-US" sz="900" dirty="0">
                <a:solidFill>
                  <a:srgbClr val="384653"/>
                </a:solidFill>
                <a:latin typeface="Montserrat" pitchFamily="34" charset="0"/>
                <a:ea typeface="Montserrat" pitchFamily="34" charset="-122"/>
                <a:cs typeface="Montserrat" pitchFamily="34" charset="-120"/>
              </a:rPr>
              <a:t>Men in most deprived areas die 10 years earlier; ~19 fewer years in good health</a:t>
            </a:r>
            <a:endParaRPr lang="en-US" sz="900" dirty="0"/>
          </a:p>
        </p:txBody>
      </p:sp>
      <p:sp>
        <p:nvSpPr>
          <p:cNvPr id="12" name="Shape 10"/>
          <p:cNvSpPr/>
          <p:nvPr/>
        </p:nvSpPr>
        <p:spPr>
          <a:xfrm>
            <a:off x="471264" y="2371799"/>
            <a:ext cx="3953694" cy="517327"/>
          </a:xfrm>
          <a:prstGeom prst="rect">
            <a:avLst/>
          </a:prstGeom>
          <a:solidFill>
            <a:srgbClr val="FFFFFF">
              <a:alpha val="4000"/>
            </a:srgbClr>
          </a:solidFill>
          <a:ln/>
        </p:spPr>
      </p:sp>
      <p:sp>
        <p:nvSpPr>
          <p:cNvPr id="13" name="Text 11"/>
          <p:cNvSpPr/>
          <p:nvPr/>
        </p:nvSpPr>
        <p:spPr>
          <a:xfrm>
            <a:off x="587946" y="2445395"/>
            <a:ext cx="1605335" cy="185068"/>
          </a:xfrm>
          <a:prstGeom prst="rect">
            <a:avLst/>
          </a:prstGeom>
          <a:noFill/>
          <a:ln/>
        </p:spPr>
        <p:txBody>
          <a:bodyPr wrap="none" lIns="0" tIns="0" rIns="0" bIns="0" rtlCol="0" anchor="t"/>
          <a:lstStyle/>
          <a:p>
            <a:pPr marL="0" indent="0" algn="l">
              <a:lnSpc>
                <a:spcPct val="132000"/>
              </a:lnSpc>
              <a:buNone/>
            </a:pPr>
            <a:r>
              <a:rPr lang="en-US" sz="900" dirty="0">
                <a:solidFill>
                  <a:srgbClr val="384653"/>
                </a:solidFill>
                <a:latin typeface="Montserrat" pitchFamily="34" charset="0"/>
                <a:ea typeface="Montserrat" pitchFamily="34" charset="-122"/>
                <a:cs typeface="Montserrat" pitchFamily="34" charset="-120"/>
              </a:rPr>
              <a:t>Ethnicity</a:t>
            </a:r>
            <a:endParaRPr lang="en-US" sz="900" dirty="0"/>
          </a:p>
        </p:txBody>
      </p:sp>
      <p:sp>
        <p:nvSpPr>
          <p:cNvPr id="14" name="Text 12"/>
          <p:cNvSpPr/>
          <p:nvPr/>
        </p:nvSpPr>
        <p:spPr>
          <a:xfrm>
            <a:off x="1974056" y="2445395"/>
            <a:ext cx="2334295" cy="370136"/>
          </a:xfrm>
          <a:prstGeom prst="rect">
            <a:avLst/>
          </a:prstGeom>
          <a:noFill/>
          <a:ln/>
        </p:spPr>
        <p:txBody>
          <a:bodyPr wrap="square" lIns="0" tIns="0" rIns="0" bIns="0" rtlCol="0" anchor="t">
            <a:normAutofit/>
          </a:bodyPr>
          <a:lstStyle/>
          <a:p>
            <a:pPr marL="0" indent="0" algn="l">
              <a:lnSpc>
                <a:spcPct val="132000"/>
              </a:lnSpc>
              <a:buNone/>
            </a:pPr>
            <a:r>
              <a:rPr lang="en-US" sz="900" dirty="0">
                <a:solidFill>
                  <a:srgbClr val="384653"/>
                </a:solidFill>
                <a:latin typeface="Montserrat" pitchFamily="34" charset="0"/>
                <a:ea typeface="Montserrat" pitchFamily="34" charset="-122"/>
                <a:cs typeface="Montserrat" pitchFamily="34" charset="-120"/>
              </a:rPr>
              <a:t>Deaths from diabetes and heart attacks highest among South Asian men</a:t>
            </a:r>
            <a:endParaRPr lang="en-US" sz="900" dirty="0"/>
          </a:p>
        </p:txBody>
      </p:sp>
      <p:sp>
        <p:nvSpPr>
          <p:cNvPr id="15" name="Shape 13"/>
          <p:cNvSpPr/>
          <p:nvPr/>
        </p:nvSpPr>
        <p:spPr>
          <a:xfrm>
            <a:off x="471264" y="2889126"/>
            <a:ext cx="3953694" cy="517327"/>
          </a:xfrm>
          <a:prstGeom prst="rect">
            <a:avLst/>
          </a:prstGeom>
          <a:solidFill>
            <a:srgbClr val="000000">
              <a:alpha val="4000"/>
            </a:srgbClr>
          </a:solidFill>
          <a:ln/>
        </p:spPr>
      </p:sp>
      <p:sp>
        <p:nvSpPr>
          <p:cNvPr id="16" name="Text 14"/>
          <p:cNvSpPr/>
          <p:nvPr/>
        </p:nvSpPr>
        <p:spPr>
          <a:xfrm>
            <a:off x="587946" y="2962721"/>
            <a:ext cx="1605335" cy="185068"/>
          </a:xfrm>
          <a:prstGeom prst="rect">
            <a:avLst/>
          </a:prstGeom>
          <a:noFill/>
          <a:ln/>
        </p:spPr>
        <p:txBody>
          <a:bodyPr wrap="none" lIns="0" tIns="0" rIns="0" bIns="0" rtlCol="0" anchor="t"/>
          <a:lstStyle/>
          <a:p>
            <a:pPr marL="0" indent="0" algn="l">
              <a:lnSpc>
                <a:spcPct val="132000"/>
              </a:lnSpc>
              <a:buNone/>
            </a:pPr>
            <a:r>
              <a:rPr lang="en-US" sz="900" dirty="0">
                <a:solidFill>
                  <a:srgbClr val="384653"/>
                </a:solidFill>
                <a:latin typeface="Montserrat" pitchFamily="34" charset="0"/>
                <a:ea typeface="Montserrat" pitchFamily="34" charset="-122"/>
                <a:cs typeface="Montserrat" pitchFamily="34" charset="-120"/>
              </a:rPr>
              <a:t>Mental health</a:t>
            </a:r>
            <a:endParaRPr lang="en-US" sz="900" dirty="0"/>
          </a:p>
        </p:txBody>
      </p:sp>
      <p:sp>
        <p:nvSpPr>
          <p:cNvPr id="17" name="Text 15"/>
          <p:cNvSpPr/>
          <p:nvPr/>
        </p:nvSpPr>
        <p:spPr>
          <a:xfrm>
            <a:off x="1974056" y="2962721"/>
            <a:ext cx="2334295" cy="370136"/>
          </a:xfrm>
          <a:prstGeom prst="rect">
            <a:avLst/>
          </a:prstGeom>
          <a:noFill/>
          <a:ln/>
        </p:spPr>
        <p:txBody>
          <a:bodyPr wrap="square" lIns="0" tIns="0" rIns="0" bIns="0" rtlCol="0" anchor="t">
            <a:normAutofit/>
          </a:bodyPr>
          <a:lstStyle/>
          <a:p>
            <a:pPr marL="0" indent="0" algn="l">
              <a:lnSpc>
                <a:spcPct val="132000"/>
              </a:lnSpc>
              <a:buNone/>
            </a:pPr>
            <a:r>
              <a:rPr lang="en-US" sz="900" dirty="0">
                <a:solidFill>
                  <a:srgbClr val="384653"/>
                </a:solidFill>
                <a:latin typeface="Montserrat" pitchFamily="34" charset="0"/>
                <a:ea typeface="Montserrat" pitchFamily="34" charset="-122"/>
                <a:cs typeface="Montserrat" pitchFamily="34" charset="-120"/>
              </a:rPr>
              <a:t>1 in 8 men in England has a common mental health problem</a:t>
            </a:r>
            <a:endParaRPr lang="en-US" sz="900" dirty="0"/>
          </a:p>
        </p:txBody>
      </p:sp>
      <p:sp>
        <p:nvSpPr>
          <p:cNvPr id="18" name="Shape 16"/>
          <p:cNvSpPr/>
          <p:nvPr/>
        </p:nvSpPr>
        <p:spPr>
          <a:xfrm>
            <a:off x="471264" y="3406453"/>
            <a:ext cx="3953694" cy="517327"/>
          </a:xfrm>
          <a:prstGeom prst="rect">
            <a:avLst/>
          </a:prstGeom>
          <a:solidFill>
            <a:srgbClr val="FFFFFF">
              <a:alpha val="4000"/>
            </a:srgbClr>
          </a:solidFill>
          <a:ln/>
        </p:spPr>
      </p:sp>
      <p:sp>
        <p:nvSpPr>
          <p:cNvPr id="19" name="Text 17"/>
          <p:cNvSpPr/>
          <p:nvPr/>
        </p:nvSpPr>
        <p:spPr>
          <a:xfrm>
            <a:off x="587946" y="3480048"/>
            <a:ext cx="1605335" cy="185068"/>
          </a:xfrm>
          <a:prstGeom prst="rect">
            <a:avLst/>
          </a:prstGeom>
          <a:noFill/>
          <a:ln/>
        </p:spPr>
        <p:txBody>
          <a:bodyPr wrap="none" lIns="0" tIns="0" rIns="0" bIns="0" rtlCol="0" anchor="t"/>
          <a:lstStyle/>
          <a:p>
            <a:pPr marL="0" indent="0" algn="l">
              <a:lnSpc>
                <a:spcPct val="132000"/>
              </a:lnSpc>
              <a:buNone/>
            </a:pPr>
            <a:r>
              <a:rPr lang="en-US" sz="900" dirty="0">
                <a:solidFill>
                  <a:srgbClr val="384653"/>
                </a:solidFill>
                <a:latin typeface="Montserrat" pitchFamily="34" charset="0"/>
                <a:ea typeface="Montserrat" pitchFamily="34" charset="-122"/>
                <a:cs typeface="Montserrat" pitchFamily="34" charset="-120"/>
              </a:rPr>
              <a:t>NHS Health Checks</a:t>
            </a:r>
            <a:endParaRPr lang="en-US" sz="900" dirty="0"/>
          </a:p>
        </p:txBody>
      </p:sp>
      <p:sp>
        <p:nvSpPr>
          <p:cNvPr id="20" name="Text 18"/>
          <p:cNvSpPr/>
          <p:nvPr/>
        </p:nvSpPr>
        <p:spPr>
          <a:xfrm>
            <a:off x="1974056" y="3480048"/>
            <a:ext cx="2334295" cy="370136"/>
          </a:xfrm>
          <a:prstGeom prst="rect">
            <a:avLst/>
          </a:prstGeom>
          <a:noFill/>
          <a:ln/>
        </p:spPr>
        <p:txBody>
          <a:bodyPr wrap="square" lIns="0" tIns="0" rIns="0" bIns="0" rtlCol="0" anchor="t">
            <a:normAutofit/>
          </a:bodyPr>
          <a:lstStyle/>
          <a:p>
            <a:pPr marL="0" indent="0" algn="l">
              <a:lnSpc>
                <a:spcPct val="132000"/>
              </a:lnSpc>
              <a:buNone/>
            </a:pPr>
            <a:r>
              <a:rPr lang="en-US" sz="900" dirty="0">
                <a:solidFill>
                  <a:srgbClr val="384653"/>
                </a:solidFill>
                <a:latin typeface="Montserrat" pitchFamily="34" charset="0"/>
                <a:ea typeface="Montserrat" pitchFamily="34" charset="-122"/>
                <a:cs typeface="Montserrat" pitchFamily="34" charset="-120"/>
              </a:rPr>
              <a:t>Only 37% of eligible men had ever been invited (Healthwatch, 2025)</a:t>
            </a:r>
            <a:endParaRPr lang="en-US" sz="900" dirty="0"/>
          </a:p>
        </p:txBody>
      </p:sp>
      <p:sp>
        <p:nvSpPr>
          <p:cNvPr id="21" name="Shape 19"/>
          <p:cNvSpPr/>
          <p:nvPr/>
        </p:nvSpPr>
        <p:spPr>
          <a:xfrm>
            <a:off x="471264" y="3923779"/>
            <a:ext cx="3953694" cy="517327"/>
          </a:xfrm>
          <a:prstGeom prst="rect">
            <a:avLst/>
          </a:prstGeom>
          <a:solidFill>
            <a:srgbClr val="000000">
              <a:alpha val="4000"/>
            </a:srgbClr>
          </a:solidFill>
          <a:ln/>
        </p:spPr>
      </p:sp>
      <p:sp>
        <p:nvSpPr>
          <p:cNvPr id="22" name="Text 20"/>
          <p:cNvSpPr/>
          <p:nvPr/>
        </p:nvSpPr>
        <p:spPr>
          <a:xfrm>
            <a:off x="587946" y="3997375"/>
            <a:ext cx="1605335" cy="185068"/>
          </a:xfrm>
          <a:prstGeom prst="rect">
            <a:avLst/>
          </a:prstGeom>
          <a:noFill/>
          <a:ln/>
        </p:spPr>
        <p:txBody>
          <a:bodyPr wrap="none" lIns="0" tIns="0" rIns="0" bIns="0" rtlCol="0" anchor="t"/>
          <a:lstStyle/>
          <a:p>
            <a:pPr marL="0" indent="0" algn="l">
              <a:lnSpc>
                <a:spcPct val="132000"/>
              </a:lnSpc>
              <a:buNone/>
            </a:pPr>
            <a:r>
              <a:rPr lang="en-US" sz="900" dirty="0">
                <a:solidFill>
                  <a:srgbClr val="384653"/>
                </a:solidFill>
                <a:latin typeface="Montserrat" pitchFamily="34" charset="0"/>
                <a:ea typeface="Montserrat" pitchFamily="34" charset="-122"/>
                <a:cs typeface="Montserrat" pitchFamily="34" charset="-120"/>
              </a:rPr>
              <a:t>Cancer red flags</a:t>
            </a:r>
            <a:endParaRPr lang="en-US" sz="900" dirty="0"/>
          </a:p>
        </p:txBody>
      </p:sp>
      <p:sp>
        <p:nvSpPr>
          <p:cNvPr id="23" name="Text 21"/>
          <p:cNvSpPr/>
          <p:nvPr/>
        </p:nvSpPr>
        <p:spPr>
          <a:xfrm>
            <a:off x="1974056" y="3997375"/>
            <a:ext cx="2334295" cy="370136"/>
          </a:xfrm>
          <a:prstGeom prst="rect">
            <a:avLst/>
          </a:prstGeom>
          <a:noFill/>
          <a:ln/>
        </p:spPr>
        <p:txBody>
          <a:bodyPr wrap="square" lIns="0" tIns="0" rIns="0" bIns="0" rtlCol="0" anchor="t">
            <a:normAutofit/>
          </a:bodyPr>
          <a:lstStyle/>
          <a:p>
            <a:pPr marL="0" indent="0" algn="l">
              <a:lnSpc>
                <a:spcPct val="132000"/>
              </a:lnSpc>
              <a:buNone/>
            </a:pPr>
            <a:r>
              <a:rPr lang="en-US" sz="900" dirty="0">
                <a:solidFill>
                  <a:srgbClr val="384653"/>
                </a:solidFill>
                <a:latin typeface="Montserrat" pitchFamily="34" charset="0"/>
                <a:ea typeface="Montserrat" pitchFamily="34" charset="-122"/>
                <a:cs typeface="Montserrat" pitchFamily="34" charset="-120"/>
              </a:rPr>
              <a:t>Men are 2% more likely to wait over 6 months before consulting (8.2% vs 6.2%)</a:t>
            </a:r>
            <a:endParaRPr lang="en-US" sz="900" dirty="0"/>
          </a:p>
        </p:txBody>
      </p:sp>
      <p:sp>
        <p:nvSpPr>
          <p:cNvPr id="24" name="Shape 22"/>
          <p:cNvSpPr/>
          <p:nvPr/>
        </p:nvSpPr>
        <p:spPr>
          <a:xfrm>
            <a:off x="4635029" y="1388343"/>
            <a:ext cx="4131246" cy="3186633"/>
          </a:xfrm>
          <a:prstGeom prst="roundRect">
            <a:avLst>
              <a:gd name="adj" fmla="val 8784"/>
            </a:avLst>
          </a:prstGeom>
          <a:solidFill>
            <a:srgbClr val="063E5F"/>
          </a:solidFill>
          <a:ln/>
        </p:spPr>
      </p:sp>
      <p:sp>
        <p:nvSpPr>
          <p:cNvPr id="25" name="Text 23"/>
          <p:cNvSpPr/>
          <p:nvPr/>
        </p:nvSpPr>
        <p:spPr>
          <a:xfrm>
            <a:off x="4751636" y="1503090"/>
            <a:ext cx="2634258" cy="191765"/>
          </a:xfrm>
          <a:prstGeom prst="rect">
            <a:avLst/>
          </a:prstGeom>
          <a:noFill/>
          <a:ln/>
        </p:spPr>
        <p:txBody>
          <a:bodyPr wrap="none" lIns="0" tIns="0" rIns="0" bIns="0" rtlCol="0" anchor="t"/>
          <a:lstStyle/>
          <a:p>
            <a:pPr marL="0" indent="0" algn="l">
              <a:lnSpc>
                <a:spcPct val="104000"/>
              </a:lnSpc>
              <a:buNone/>
            </a:pPr>
            <a:r>
              <a:rPr lang="en-US" sz="1200" b="1" dirty="0">
                <a:solidFill>
                  <a:srgbClr val="FFFFFF"/>
                </a:solidFill>
                <a:latin typeface="Barlow Bold" pitchFamily="34" charset="0"/>
                <a:ea typeface="Barlow Bold" pitchFamily="34" charset="-122"/>
                <a:cs typeface="Barlow Bold" pitchFamily="34" charset="-120"/>
              </a:rPr>
              <a:t>Strategy Priorities (DHSC, 2025)</a:t>
            </a:r>
            <a:endParaRPr lang="en-US" sz="1200" dirty="0"/>
          </a:p>
        </p:txBody>
      </p:sp>
      <p:sp>
        <p:nvSpPr>
          <p:cNvPr id="26" name="Text 24"/>
          <p:cNvSpPr/>
          <p:nvPr/>
        </p:nvSpPr>
        <p:spPr>
          <a:xfrm>
            <a:off x="4751636" y="1809601"/>
            <a:ext cx="3898032" cy="1681460"/>
          </a:xfrm>
          <a:prstGeom prst="rect">
            <a:avLst/>
          </a:prstGeom>
          <a:noFill/>
          <a:ln/>
        </p:spPr>
        <p:txBody>
          <a:bodyPr wrap="square" lIns="0" tIns="0" rIns="0" bIns="0" rtlCol="0" anchor="t">
            <a:normAutofit/>
          </a:bodyPr>
          <a:lstStyle/>
          <a:p>
            <a:pPr marL="342900" indent="-342900" algn="l">
              <a:lnSpc>
                <a:spcPct val="132000"/>
              </a:lnSpc>
              <a:buSzPct val="100000"/>
              <a:buFont typeface="+mj-lt"/>
              <a:buAutoNum type="arabicPeriod"/>
            </a:pPr>
            <a:r>
              <a:rPr lang="en-US" sz="900" dirty="0">
                <a:solidFill>
                  <a:srgbClr val="FFFFFF"/>
                </a:solidFill>
                <a:latin typeface="Montserrat" pitchFamily="34" charset="0"/>
                <a:ea typeface="Montserrat" pitchFamily="34" charset="-122"/>
                <a:cs typeface="Montserrat" pitchFamily="34" charset="-120"/>
              </a:rPr>
              <a:t>Expand access to support services for men</a:t>
            </a:r>
            <a:endParaRPr lang="en-US" sz="900" dirty="0"/>
          </a:p>
          <a:p>
            <a:pPr marL="342900" indent="-342900" algn="l">
              <a:lnSpc>
                <a:spcPct val="132000"/>
              </a:lnSpc>
              <a:buSzPct val="100000"/>
              <a:buFont typeface="+mj-lt"/>
              <a:buAutoNum type="arabicPeriod" startAt="2"/>
            </a:pPr>
            <a:r>
              <a:rPr lang="en-US" sz="900" dirty="0">
                <a:solidFill>
                  <a:srgbClr val="FFFFFF"/>
                </a:solidFill>
                <a:latin typeface="Montserrat" pitchFamily="34" charset="0"/>
                <a:ea typeface="Montserrat" pitchFamily="34" charset="-122"/>
                <a:cs typeface="Montserrat" pitchFamily="34" charset="-120"/>
              </a:rPr>
              <a:t>Help men take better care of physical and mental health</a:t>
            </a:r>
            <a:endParaRPr lang="en-US" sz="900" dirty="0"/>
          </a:p>
          <a:p>
            <a:pPr marL="342900" indent="-342900" algn="l">
              <a:lnSpc>
                <a:spcPct val="132000"/>
              </a:lnSpc>
              <a:buSzPct val="100000"/>
              <a:buFont typeface="+mj-lt"/>
              <a:buAutoNum type="arabicPeriod" startAt="3"/>
            </a:pPr>
            <a:r>
              <a:rPr lang="en-US" sz="900" dirty="0">
                <a:solidFill>
                  <a:srgbClr val="FFFFFF"/>
                </a:solidFill>
                <a:latin typeface="Montserrat" pitchFamily="34" charset="0"/>
                <a:ea typeface="Montserrat" pitchFamily="34" charset="-122"/>
                <a:cs typeface="Montserrat" pitchFamily="34" charset="-120"/>
              </a:rPr>
              <a:t>Challenge stigma; empower men to seek help</a:t>
            </a:r>
            <a:endParaRPr lang="en-US" sz="900" dirty="0"/>
          </a:p>
          <a:p>
            <a:pPr marL="342900" indent="-342900" algn="l">
              <a:lnSpc>
                <a:spcPct val="132000"/>
              </a:lnSpc>
              <a:buSzPct val="100000"/>
              <a:buFont typeface="+mj-lt"/>
              <a:buAutoNum type="arabicPeriod" startAt="4"/>
            </a:pPr>
            <a:r>
              <a:rPr lang="en-US" sz="900" dirty="0">
                <a:solidFill>
                  <a:srgbClr val="FFFFFF"/>
                </a:solidFill>
                <a:latin typeface="Montserrat" pitchFamily="34" charset="0"/>
                <a:ea typeface="Montserrat" pitchFamily="34" charset="-122"/>
                <a:cs typeface="Montserrat" pitchFamily="34" charset="-120"/>
              </a:rPr>
              <a:t>Move from sickness to prevention — bring care to workplaces and community</a:t>
            </a:r>
            <a:endParaRPr lang="en-US" sz="900" dirty="0"/>
          </a:p>
          <a:p>
            <a:pPr marL="342900" indent="-342900" algn="l">
              <a:lnSpc>
                <a:spcPct val="132000"/>
              </a:lnSpc>
              <a:buSzPct val="100000"/>
              <a:buFont typeface="+mj-lt"/>
              <a:buAutoNum type="arabicPeriod" startAt="5"/>
            </a:pPr>
            <a:r>
              <a:rPr lang="en-US" sz="900" dirty="0">
                <a:solidFill>
                  <a:srgbClr val="FFFFFF"/>
                </a:solidFill>
                <a:latin typeface="Montserrat" pitchFamily="34" charset="0"/>
                <a:ea typeface="Montserrat" pitchFamily="34" charset="-122"/>
                <a:cs typeface="Montserrat" pitchFamily="34" charset="-120"/>
              </a:rPr>
              <a:t>Embed men's health in NHS commissioning and digital innovation</a:t>
            </a:r>
            <a:endParaRPr lang="en-US" sz="900" dirty="0"/>
          </a:p>
          <a:p>
            <a:pPr marL="342900" indent="-342900" algn="l">
              <a:lnSpc>
                <a:spcPct val="132000"/>
              </a:lnSpc>
              <a:buSzPct val="100000"/>
              <a:buFont typeface="+mj-lt"/>
              <a:buAutoNum type="arabicPeriod" startAt="6"/>
            </a:pPr>
            <a:r>
              <a:rPr lang="en-US" sz="900" dirty="0">
                <a:solidFill>
                  <a:srgbClr val="FFFFFF"/>
                </a:solidFill>
                <a:latin typeface="Montserrat" pitchFamily="34" charset="0"/>
                <a:ea typeface="Montserrat" pitchFamily="34" charset="-122"/>
                <a:cs typeface="Montserrat" pitchFamily="34" charset="-120"/>
              </a:rPr>
              <a:t>Address inequalities: deprivation, ethnicity, social exclusion</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473943" y="1064642"/>
            <a:ext cx="789608" cy="222647"/>
          </a:xfrm>
          <a:prstGeom prst="roundRect">
            <a:avLst>
              <a:gd name="adj" fmla="val 63861"/>
            </a:avLst>
          </a:prstGeom>
          <a:solidFill>
            <a:srgbClr val="D4E9F7"/>
          </a:solidFill>
          <a:ln/>
        </p:spPr>
      </p:sp>
      <p:sp>
        <p:nvSpPr>
          <p:cNvPr id="3" name="Text 1"/>
          <p:cNvSpPr/>
          <p:nvPr/>
        </p:nvSpPr>
        <p:spPr>
          <a:xfrm>
            <a:off x="545009" y="1100138"/>
            <a:ext cx="1104677" cy="151656"/>
          </a:xfrm>
          <a:prstGeom prst="rect">
            <a:avLst/>
          </a:prstGeom>
          <a:noFill/>
          <a:ln/>
        </p:spPr>
        <p:txBody>
          <a:bodyPr wrap="none" lIns="0" tIns="0" rIns="0" bIns="0" rtlCol="0" anchor="t"/>
          <a:lstStyle/>
          <a:p>
            <a:pPr marL="0" indent="0" algn="l">
              <a:lnSpc>
                <a:spcPct val="133000"/>
              </a:lnSpc>
              <a:buNone/>
            </a:pPr>
            <a:r>
              <a:rPr lang="en-US" sz="700" dirty="0">
                <a:solidFill>
                  <a:srgbClr val="384653"/>
                </a:solidFill>
                <a:latin typeface="Montserrat" pitchFamily="34" charset="0"/>
                <a:ea typeface="Montserrat" pitchFamily="34" charset="-122"/>
                <a:cs typeface="Montserrat" pitchFamily="34" charset="-120"/>
              </a:rPr>
              <a:t>GP TRAINEES</a:t>
            </a:r>
            <a:endParaRPr lang="en-US" sz="700" dirty="0"/>
          </a:p>
        </p:txBody>
      </p:sp>
      <p:sp>
        <p:nvSpPr>
          <p:cNvPr id="4" name="Text 2"/>
          <p:cNvSpPr/>
          <p:nvPr/>
        </p:nvSpPr>
        <p:spPr>
          <a:xfrm>
            <a:off x="473943" y="1334616"/>
            <a:ext cx="7087865" cy="389706"/>
          </a:xfrm>
          <a:prstGeom prst="rect">
            <a:avLst/>
          </a:prstGeom>
          <a:noFill/>
          <a:ln/>
        </p:spPr>
        <p:txBody>
          <a:bodyPr wrap="none" lIns="0" tIns="0" rIns="0" bIns="0" rtlCol="0" anchor="t"/>
          <a:lstStyle/>
          <a:p>
            <a:pPr marL="0" indent="0" algn="l">
              <a:lnSpc>
                <a:spcPct val="104000"/>
              </a:lnSpc>
              <a:buNone/>
            </a:pPr>
            <a:r>
              <a:rPr lang="en-US" sz="2450" b="1" dirty="0">
                <a:solidFill>
                  <a:srgbClr val="2E3C4E"/>
                </a:solidFill>
                <a:latin typeface="Barlow Bold" pitchFamily="34" charset="0"/>
                <a:ea typeface="Barlow Bold" pitchFamily="34" charset="-122"/>
                <a:cs typeface="Barlow Bold" pitchFamily="34" charset="-120"/>
              </a:rPr>
              <a:t>Implications for GP Trainees: In the Consultation</a:t>
            </a:r>
            <a:endParaRPr lang="en-US" sz="2450" dirty="0"/>
          </a:p>
        </p:txBody>
      </p:sp>
      <p:pic>
        <p:nvPicPr>
          <p:cNvPr id="5"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73943" y="1902023"/>
            <a:ext cx="236934" cy="236934"/>
          </a:xfrm>
          <a:prstGeom prst="rect">
            <a:avLst/>
          </a:prstGeom>
        </p:spPr>
      </p:pic>
      <p:sp>
        <p:nvSpPr>
          <p:cNvPr id="6" name="Text 3"/>
          <p:cNvSpPr/>
          <p:nvPr/>
        </p:nvSpPr>
        <p:spPr>
          <a:xfrm>
            <a:off x="858962" y="1942728"/>
            <a:ext cx="1882378" cy="194816"/>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Non-Judgmental Language</a:t>
            </a:r>
            <a:endParaRPr lang="en-US" sz="1200" dirty="0"/>
          </a:p>
        </p:txBody>
      </p:sp>
      <p:sp>
        <p:nvSpPr>
          <p:cNvPr id="7" name="Text 4"/>
          <p:cNvSpPr/>
          <p:nvPr/>
        </p:nvSpPr>
        <p:spPr>
          <a:xfrm>
            <a:off x="858962" y="2208609"/>
            <a:ext cx="3638996" cy="568598"/>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Use open, welcoming language: </a:t>
            </a:r>
            <a:r>
              <a:rPr lang="en-US" sz="900" i="1" dirty="0">
                <a:solidFill>
                  <a:srgbClr val="384653"/>
                </a:solidFill>
                <a:latin typeface="Montserrat" pitchFamily="34" charset="0"/>
                <a:ea typeface="Montserrat" pitchFamily="34" charset="-122"/>
                <a:cs typeface="Montserrat" pitchFamily="34" charset="-120"/>
              </a:rPr>
              <a:t>'Many people find it hard to come and see us — I'm glad you're here.'</a:t>
            </a:r>
            <a:r>
              <a:rPr lang="en-US" sz="900" dirty="0">
                <a:solidFill>
                  <a:srgbClr val="384653"/>
                </a:solidFill>
                <a:latin typeface="Montserrat" pitchFamily="34" charset="0"/>
                <a:ea typeface="Montserrat" pitchFamily="34" charset="-122"/>
                <a:cs typeface="Montserrat" pitchFamily="34" charset="-120"/>
              </a:rPr>
              <a:t> Avoid implying blame for delay; focus forward.</a:t>
            </a:r>
            <a:endParaRPr lang="en-US" sz="900" dirty="0"/>
          </a:p>
        </p:txBody>
      </p:sp>
      <p:pic>
        <p:nvPicPr>
          <p:cNvPr id="8"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646042" y="1902023"/>
            <a:ext cx="236934" cy="236934"/>
          </a:xfrm>
          <a:prstGeom prst="rect">
            <a:avLst/>
          </a:prstGeom>
        </p:spPr>
      </p:pic>
      <p:sp>
        <p:nvSpPr>
          <p:cNvPr id="9" name="Text 5"/>
          <p:cNvSpPr/>
          <p:nvPr/>
        </p:nvSpPr>
        <p:spPr>
          <a:xfrm>
            <a:off x="5031060" y="1942728"/>
            <a:ext cx="1558975" cy="194816"/>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Proactive Screening</a:t>
            </a:r>
            <a:endParaRPr lang="en-US" sz="1200" dirty="0"/>
          </a:p>
        </p:txBody>
      </p:sp>
      <p:sp>
        <p:nvSpPr>
          <p:cNvPr id="10" name="Text 6"/>
          <p:cNvSpPr/>
          <p:nvPr/>
        </p:nvSpPr>
        <p:spPr>
          <a:xfrm>
            <a:off x="5031060" y="2208609"/>
            <a:ext cx="3638996" cy="758130"/>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If a man attends for any reason, consider brief enquiry about mental health, cardiovascular risk, alcohol, and smoking. Offer written information — men often prefer to research independently.</a:t>
            </a:r>
            <a:endParaRPr lang="en-US" sz="900" dirty="0"/>
          </a:p>
        </p:txBody>
      </p:sp>
      <p:pic>
        <p:nvPicPr>
          <p:cNvPr id="11"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73943" y="3203674"/>
            <a:ext cx="236934" cy="236934"/>
          </a:xfrm>
          <a:prstGeom prst="rect">
            <a:avLst/>
          </a:prstGeom>
        </p:spPr>
      </p:pic>
      <p:sp>
        <p:nvSpPr>
          <p:cNvPr id="12" name="Text 7"/>
          <p:cNvSpPr/>
          <p:nvPr/>
        </p:nvSpPr>
        <p:spPr>
          <a:xfrm>
            <a:off x="858962" y="3244379"/>
            <a:ext cx="2275805" cy="194816"/>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Flexible Access &amp; Safety-Netting</a:t>
            </a:r>
            <a:endParaRPr lang="en-US" sz="1200" dirty="0"/>
          </a:p>
        </p:txBody>
      </p:sp>
      <p:sp>
        <p:nvSpPr>
          <p:cNvPr id="13" name="Text 8"/>
          <p:cNvSpPr/>
          <p:nvPr/>
        </p:nvSpPr>
        <p:spPr>
          <a:xfrm>
            <a:off x="858962" y="3510260"/>
            <a:ext cx="3638996" cy="568598"/>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Telephone/online appointments reduce barriers. Safety-net explicitly: </a:t>
            </a:r>
            <a:r>
              <a:rPr lang="en-US" sz="900" i="1" dirty="0">
                <a:solidFill>
                  <a:srgbClr val="384653"/>
                </a:solidFill>
                <a:latin typeface="Montserrat" pitchFamily="34" charset="0"/>
                <a:ea typeface="Montserrat" pitchFamily="34" charset="-122"/>
                <a:cs typeface="Montserrat" pitchFamily="34" charset="-120"/>
              </a:rPr>
              <a:t>'If you're worried about anything, please do come back — you won't be wasting our time.'</a:t>
            </a:r>
            <a:endParaRPr lang="en-US" sz="900" dirty="0"/>
          </a:p>
        </p:txBody>
      </p:sp>
      <p:pic>
        <p:nvPicPr>
          <p:cNvPr id="14"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646042" y="3203674"/>
            <a:ext cx="236934" cy="236934"/>
          </a:xfrm>
          <a:prstGeom prst="rect">
            <a:avLst/>
          </a:prstGeom>
        </p:spPr>
      </p:pic>
      <p:sp>
        <p:nvSpPr>
          <p:cNvPr id="15" name="Text 9"/>
          <p:cNvSpPr/>
          <p:nvPr/>
        </p:nvSpPr>
        <p:spPr>
          <a:xfrm>
            <a:off x="5031060" y="3244379"/>
            <a:ext cx="1668735" cy="194816"/>
          </a:xfrm>
          <a:prstGeom prst="rect">
            <a:avLst/>
          </a:prstGeom>
          <a:noFill/>
          <a:ln/>
        </p:spPr>
        <p:txBody>
          <a:bodyPr wrap="none" lIns="0" tIns="0" rIns="0" bIns="0" rtlCol="0" anchor="t"/>
          <a:lstStyle/>
          <a:p>
            <a:pPr marL="0" indent="0" algn="l">
              <a:lnSpc>
                <a:spcPct val="104000"/>
              </a:lnSpc>
              <a:buNone/>
            </a:pPr>
            <a:r>
              <a:rPr lang="en-US" sz="1200" b="1" dirty="0">
                <a:solidFill>
                  <a:srgbClr val="384653"/>
                </a:solidFill>
                <a:latin typeface="Barlow Bold" pitchFamily="34" charset="0"/>
                <a:ea typeface="Barlow Bold" pitchFamily="34" charset="-122"/>
                <a:cs typeface="Barlow Bold" pitchFamily="34" charset="-120"/>
              </a:rPr>
              <a:t>Shared Decision-Making</a:t>
            </a:r>
            <a:endParaRPr lang="en-US" sz="1200" dirty="0"/>
          </a:p>
        </p:txBody>
      </p:sp>
      <p:sp>
        <p:nvSpPr>
          <p:cNvPr id="16" name="Text 10"/>
          <p:cNvSpPr/>
          <p:nvPr/>
        </p:nvSpPr>
        <p:spPr>
          <a:xfrm>
            <a:off x="5031060" y="3510260"/>
            <a:ext cx="3638996" cy="379065"/>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Involve men in decisions about their care — this increases engagement and adherence to treatment.</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473943" y="853306"/>
            <a:ext cx="786110" cy="222647"/>
          </a:xfrm>
          <a:prstGeom prst="roundRect">
            <a:avLst>
              <a:gd name="adj" fmla="val 63861"/>
            </a:avLst>
          </a:prstGeom>
          <a:solidFill>
            <a:srgbClr val="D4E9F7"/>
          </a:solidFill>
          <a:ln/>
        </p:spPr>
      </p:sp>
      <p:sp>
        <p:nvSpPr>
          <p:cNvPr id="3" name="Text 1"/>
          <p:cNvSpPr/>
          <p:nvPr/>
        </p:nvSpPr>
        <p:spPr>
          <a:xfrm>
            <a:off x="545009" y="888802"/>
            <a:ext cx="1101179" cy="151656"/>
          </a:xfrm>
          <a:prstGeom prst="rect">
            <a:avLst/>
          </a:prstGeom>
          <a:noFill/>
          <a:ln/>
        </p:spPr>
        <p:txBody>
          <a:bodyPr wrap="none" lIns="0" tIns="0" rIns="0" bIns="0" rtlCol="0" anchor="t"/>
          <a:lstStyle/>
          <a:p>
            <a:pPr marL="0" indent="0" algn="l">
              <a:lnSpc>
                <a:spcPct val="133000"/>
              </a:lnSpc>
              <a:buNone/>
            </a:pPr>
            <a:r>
              <a:rPr lang="en-US" sz="700" dirty="0">
                <a:solidFill>
                  <a:srgbClr val="384653"/>
                </a:solidFill>
                <a:latin typeface="Montserrat" pitchFamily="34" charset="0"/>
                <a:ea typeface="Montserrat" pitchFamily="34" charset="-122"/>
                <a:cs typeface="Montserrat" pitchFamily="34" charset="-120"/>
              </a:rPr>
              <a:t>EXAM FOCUS</a:t>
            </a:r>
            <a:endParaRPr lang="en-US" sz="700" dirty="0"/>
          </a:p>
        </p:txBody>
      </p:sp>
      <p:sp>
        <p:nvSpPr>
          <p:cNvPr id="4" name="Text 2"/>
          <p:cNvSpPr/>
          <p:nvPr/>
        </p:nvSpPr>
        <p:spPr>
          <a:xfrm>
            <a:off x="473943" y="1123280"/>
            <a:ext cx="3587948" cy="389706"/>
          </a:xfrm>
          <a:prstGeom prst="rect">
            <a:avLst/>
          </a:prstGeom>
          <a:noFill/>
          <a:ln/>
        </p:spPr>
        <p:txBody>
          <a:bodyPr wrap="none" lIns="0" tIns="0" rIns="0" bIns="0" rtlCol="0" anchor="t"/>
          <a:lstStyle/>
          <a:p>
            <a:pPr marL="0" indent="0" algn="l">
              <a:lnSpc>
                <a:spcPct val="104000"/>
              </a:lnSpc>
              <a:buNone/>
            </a:pPr>
            <a:r>
              <a:rPr lang="en-US" sz="2450" b="1" dirty="0">
                <a:solidFill>
                  <a:srgbClr val="2E3C4E"/>
                </a:solidFill>
                <a:latin typeface="Barlow Bold" pitchFamily="34" charset="0"/>
                <a:ea typeface="Barlow Bold" pitchFamily="34" charset="-122"/>
                <a:cs typeface="Barlow Bold" pitchFamily="34" charset="-120"/>
              </a:rPr>
              <a:t>SCA &amp; AKT Exam Hints</a:t>
            </a:r>
            <a:endParaRPr lang="en-US" sz="2450" dirty="0"/>
          </a:p>
        </p:txBody>
      </p:sp>
      <p:sp>
        <p:nvSpPr>
          <p:cNvPr id="5" name="Text 3"/>
          <p:cNvSpPr/>
          <p:nvPr/>
        </p:nvSpPr>
        <p:spPr>
          <a:xfrm>
            <a:off x="473943" y="1809155"/>
            <a:ext cx="2016175" cy="194816"/>
          </a:xfrm>
          <a:prstGeom prst="rect">
            <a:avLst/>
          </a:prstGeom>
          <a:noFill/>
          <a:ln/>
        </p:spPr>
        <p:txBody>
          <a:bodyPr wrap="none" lIns="0" tIns="0" rIns="0" bIns="0" rtlCol="0" anchor="t"/>
          <a:lstStyle/>
          <a:p>
            <a:pPr marL="0" indent="0" algn="l">
              <a:lnSpc>
                <a:spcPct val="104000"/>
              </a:lnSpc>
              <a:buNone/>
            </a:pPr>
            <a:r>
              <a:rPr lang="en-US" sz="1200" b="1" dirty="0">
                <a:solidFill>
                  <a:srgbClr val="2E3C4E"/>
                </a:solidFill>
                <a:latin typeface="Barlow Bold" pitchFamily="34" charset="0"/>
                <a:ea typeface="Barlow Bold" pitchFamily="34" charset="-122"/>
                <a:cs typeface="Barlow Bold" pitchFamily="34" charset="-120"/>
              </a:rPr>
              <a:t>SCA Exam Focus</a:t>
            </a:r>
            <a:endParaRPr lang="en-US" sz="1200" dirty="0"/>
          </a:p>
        </p:txBody>
      </p:sp>
      <p:sp>
        <p:nvSpPr>
          <p:cNvPr id="6" name="Text 4"/>
          <p:cNvSpPr/>
          <p:nvPr/>
        </p:nvSpPr>
        <p:spPr>
          <a:xfrm>
            <a:off x="473943" y="2122438"/>
            <a:ext cx="3953545" cy="758130"/>
          </a:xfrm>
          <a:prstGeom prst="rect">
            <a:avLst/>
          </a:prstGeom>
          <a:noFill/>
          <a:ln/>
        </p:spPr>
        <p:txBody>
          <a:bodyPr wrap="square" lIns="0" tIns="0" rIns="0" bIns="0" rtlCol="0" anchor="t">
            <a:normAutofit/>
          </a:bodyPr>
          <a:lstStyle/>
          <a:p>
            <a:pPr marL="0" indent="0" algn="l">
              <a:lnSpc>
                <a:spcPct val="133000"/>
              </a:lnSpc>
              <a:buNone/>
            </a:pPr>
            <a:r>
              <a:rPr lang="en-US" sz="900" dirty="0">
                <a:solidFill>
                  <a:srgbClr val="384653"/>
                </a:solidFill>
                <a:latin typeface="Montserrat" pitchFamily="34" charset="0"/>
                <a:ea typeface="Montserrat" pitchFamily="34" charset="-122"/>
                <a:cs typeface="Montserrat" pitchFamily="34" charset="-120"/>
              </a:rPr>
              <a:t>This topic appears in cases involving: a man who has delayed coming to the GP; a man attending for the first time with a long-standing problem; health promotion / NHS Health Check scenarios.</a:t>
            </a:r>
            <a:endParaRPr lang="en-US" sz="900" dirty="0"/>
          </a:p>
        </p:txBody>
      </p:sp>
      <p:sp>
        <p:nvSpPr>
          <p:cNvPr id="7" name="Text 5"/>
          <p:cNvSpPr/>
          <p:nvPr/>
        </p:nvSpPr>
        <p:spPr>
          <a:xfrm>
            <a:off x="473943" y="2987204"/>
            <a:ext cx="3953545" cy="1261542"/>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900" dirty="0">
                <a:solidFill>
                  <a:srgbClr val="384653"/>
                </a:solidFill>
                <a:latin typeface="Montserrat" pitchFamily="34" charset="0"/>
                <a:ea typeface="Montserrat" pitchFamily="34" charset="-122"/>
                <a:cs typeface="Montserrat" pitchFamily="34" charset="-120"/>
              </a:rPr>
              <a:t>Demonstrate empathy without being paternalistic</a:t>
            </a:r>
            <a:endParaRPr lang="en-US" sz="900" dirty="0"/>
          </a:p>
          <a:p>
            <a:pPr marL="342900" indent="-342900" algn="l">
              <a:lnSpc>
                <a:spcPct val="133000"/>
              </a:lnSpc>
              <a:buSzPct val="100000"/>
              <a:buChar char="•"/>
            </a:pPr>
            <a:r>
              <a:rPr lang="en-US" sz="900" dirty="0">
                <a:solidFill>
                  <a:srgbClr val="384653"/>
                </a:solidFill>
                <a:latin typeface="Montserrat" pitchFamily="34" charset="0"/>
                <a:ea typeface="Montserrat" pitchFamily="34" charset="-122"/>
                <a:cs typeface="Montserrat" pitchFamily="34" charset="-120"/>
              </a:rPr>
              <a:t>Explore ICE and barriers to engagement</a:t>
            </a:r>
            <a:endParaRPr lang="en-US" sz="900" dirty="0"/>
          </a:p>
          <a:p>
            <a:pPr marL="342900" indent="-342900" algn="l">
              <a:lnSpc>
                <a:spcPct val="133000"/>
              </a:lnSpc>
              <a:buSzPct val="100000"/>
              <a:buChar char="•"/>
            </a:pPr>
            <a:r>
              <a:rPr lang="en-US" sz="900" dirty="0">
                <a:solidFill>
                  <a:srgbClr val="384653"/>
                </a:solidFill>
                <a:latin typeface="Montserrat" pitchFamily="34" charset="0"/>
                <a:ea typeface="Montserrat" pitchFamily="34" charset="-122"/>
                <a:cs typeface="Montserrat" pitchFamily="34" charset="-120"/>
              </a:rPr>
              <a:t>Demonstrate understanding of social/cultural context — avoid assumptions</a:t>
            </a:r>
            <a:endParaRPr lang="en-US" sz="900" dirty="0"/>
          </a:p>
          <a:p>
            <a:pPr marL="342900" indent="-342900" algn="l">
              <a:lnSpc>
                <a:spcPct val="133000"/>
              </a:lnSpc>
              <a:buSzPct val="100000"/>
              <a:buChar char="•"/>
            </a:pPr>
            <a:r>
              <a:rPr lang="en-US" sz="900" dirty="0">
                <a:solidFill>
                  <a:srgbClr val="384653"/>
                </a:solidFill>
                <a:latin typeface="Montserrat" pitchFamily="34" charset="0"/>
                <a:ea typeface="Montserrat" pitchFamily="34" charset="-122"/>
                <a:cs typeface="Montserrat" pitchFamily="34" charset="-120"/>
              </a:rPr>
              <a:t>Safety-net appropriately: specify symptom, timeframe, and where to go</a:t>
            </a:r>
            <a:endParaRPr lang="en-US" sz="900" dirty="0"/>
          </a:p>
        </p:txBody>
      </p:sp>
      <p:sp>
        <p:nvSpPr>
          <p:cNvPr id="8" name="Shape 6"/>
          <p:cNvSpPr/>
          <p:nvPr/>
        </p:nvSpPr>
        <p:spPr>
          <a:xfrm>
            <a:off x="4635996" y="1690688"/>
            <a:ext cx="4124102" cy="2599506"/>
          </a:xfrm>
          <a:prstGeom prst="roundRect">
            <a:avLst>
              <a:gd name="adj" fmla="val 10939"/>
            </a:avLst>
          </a:prstGeom>
          <a:solidFill>
            <a:srgbClr val="063E5F"/>
          </a:solidFill>
          <a:ln/>
        </p:spPr>
      </p:sp>
      <p:sp>
        <p:nvSpPr>
          <p:cNvPr id="9" name="Text 7"/>
          <p:cNvSpPr/>
          <p:nvPr/>
        </p:nvSpPr>
        <p:spPr>
          <a:xfrm>
            <a:off x="4754463" y="1809155"/>
            <a:ext cx="2016175" cy="194816"/>
          </a:xfrm>
          <a:prstGeom prst="rect">
            <a:avLst/>
          </a:prstGeom>
          <a:noFill/>
          <a:ln/>
        </p:spPr>
        <p:txBody>
          <a:bodyPr wrap="none" lIns="0" tIns="0" rIns="0" bIns="0" rtlCol="0" anchor="t"/>
          <a:lstStyle/>
          <a:p>
            <a:pPr marL="0" indent="0" algn="l">
              <a:lnSpc>
                <a:spcPct val="104000"/>
              </a:lnSpc>
              <a:buNone/>
            </a:pPr>
            <a:r>
              <a:rPr lang="en-US" sz="1200" b="1" dirty="0">
                <a:solidFill>
                  <a:srgbClr val="FFFFFF"/>
                </a:solidFill>
                <a:latin typeface="Barlow Bold" pitchFamily="34" charset="0"/>
                <a:ea typeface="Barlow Bold" pitchFamily="34" charset="-122"/>
                <a:cs typeface="Barlow Bold" pitchFamily="34" charset="-120"/>
              </a:rPr>
              <a:t>AKT Key Facts</a:t>
            </a:r>
            <a:endParaRPr lang="en-US" sz="1200" dirty="0"/>
          </a:p>
        </p:txBody>
      </p:sp>
      <p:sp>
        <p:nvSpPr>
          <p:cNvPr id="10" name="Text 8"/>
          <p:cNvSpPr/>
          <p:nvPr/>
        </p:nvSpPr>
        <p:spPr>
          <a:xfrm>
            <a:off x="4754463" y="2122438"/>
            <a:ext cx="3887167" cy="1533971"/>
          </a:xfrm>
          <a:prstGeom prst="rect">
            <a:avLst/>
          </a:prstGeom>
          <a:noFill/>
          <a:ln/>
        </p:spPr>
        <p:txBody>
          <a:bodyPr wrap="square" lIns="0" tIns="0" rIns="0" bIns="0" rtlCol="0" anchor="t">
            <a:normAutofit/>
          </a:bodyPr>
          <a:lstStyle/>
          <a:p>
            <a:pPr marL="342900" indent="-342900" algn="l">
              <a:lnSpc>
                <a:spcPct val="133000"/>
              </a:lnSpc>
              <a:buSzPct val="100000"/>
              <a:buChar char="•"/>
            </a:pPr>
            <a:r>
              <a:rPr lang="en-US" sz="900" dirty="0">
                <a:solidFill>
                  <a:srgbClr val="FFFFFF"/>
                </a:solidFill>
                <a:latin typeface="Montserrat" pitchFamily="34" charset="0"/>
                <a:ea typeface="Montserrat" pitchFamily="34" charset="-122"/>
                <a:cs typeface="Montserrat" pitchFamily="34" charset="-120"/>
              </a:rPr>
              <a:t>Suicide = leading cause of death in men under 50</a:t>
            </a:r>
            <a:endParaRPr lang="en-US" sz="900" dirty="0"/>
          </a:p>
          <a:p>
            <a:pPr marL="342900" indent="-342900" algn="l">
              <a:lnSpc>
                <a:spcPct val="133000"/>
              </a:lnSpc>
              <a:buSzPct val="100000"/>
              <a:buChar char="•"/>
            </a:pPr>
            <a:r>
              <a:rPr lang="en-US" sz="900" dirty="0">
                <a:solidFill>
                  <a:srgbClr val="FFFFFF"/>
                </a:solidFill>
                <a:latin typeface="Montserrat" pitchFamily="34" charset="0"/>
                <a:ea typeface="Montserrat" pitchFamily="34" charset="-122"/>
                <a:cs typeface="Montserrat" pitchFamily="34" charset="-120"/>
              </a:rPr>
              <a:t>54% of men did not seek help for a concern in the last 3 years</a:t>
            </a:r>
            <a:endParaRPr lang="en-US" sz="900" dirty="0"/>
          </a:p>
          <a:p>
            <a:pPr marL="342900" indent="-342900" algn="l">
              <a:lnSpc>
                <a:spcPct val="133000"/>
              </a:lnSpc>
              <a:buSzPct val="100000"/>
              <a:buChar char="•"/>
            </a:pPr>
            <a:r>
              <a:rPr lang="en-US" sz="900" dirty="0">
                <a:solidFill>
                  <a:srgbClr val="FFFFFF"/>
                </a:solidFill>
                <a:latin typeface="Montserrat" pitchFamily="34" charset="0"/>
                <a:ea typeface="Montserrat" pitchFamily="34" charset="-122"/>
                <a:cs typeface="Montserrat" pitchFamily="34" charset="-120"/>
              </a:rPr>
              <a:t>Healthy life expectancy = 61.5 years (fallen 1.5 years in a decade)</a:t>
            </a:r>
            <a:endParaRPr lang="en-US" sz="900" dirty="0"/>
          </a:p>
          <a:p>
            <a:pPr marL="342900" indent="-342900" algn="l">
              <a:lnSpc>
                <a:spcPct val="133000"/>
              </a:lnSpc>
              <a:buSzPct val="100000"/>
              <a:buChar char="•"/>
            </a:pPr>
            <a:r>
              <a:rPr lang="en-US" sz="900" dirty="0">
                <a:solidFill>
                  <a:srgbClr val="FFFFFF"/>
                </a:solidFill>
                <a:latin typeface="Montserrat" pitchFamily="34" charset="0"/>
                <a:ea typeface="Montserrat" pitchFamily="34" charset="-122"/>
                <a:cs typeface="Montserrat" pitchFamily="34" charset="-120"/>
              </a:rPr>
              <a:t>Only 37% of eligible men invited for NHS Health Check</a:t>
            </a:r>
            <a:endParaRPr lang="en-US" sz="900" dirty="0"/>
          </a:p>
          <a:p>
            <a:pPr marL="342900" indent="-342900" algn="l">
              <a:lnSpc>
                <a:spcPct val="133000"/>
              </a:lnSpc>
              <a:buSzPct val="100000"/>
              <a:buChar char="•"/>
            </a:pPr>
            <a:r>
              <a:rPr lang="en-US" sz="900" dirty="0">
                <a:solidFill>
                  <a:srgbClr val="FFFFFF"/>
                </a:solidFill>
                <a:latin typeface="Montserrat" pitchFamily="34" charset="0"/>
                <a:ea typeface="Montserrat" pitchFamily="34" charset="-122"/>
                <a:cs typeface="Montserrat" pitchFamily="34" charset="-120"/>
              </a:rPr>
              <a:t>Top barrier: limited availability / waiting lists (43%)</a:t>
            </a:r>
            <a:endParaRPr lang="en-US" sz="900" dirty="0"/>
          </a:p>
          <a:p>
            <a:pPr marL="342900" indent="-342900" algn="l">
              <a:lnSpc>
                <a:spcPct val="133000"/>
              </a:lnSpc>
              <a:buSzPct val="100000"/>
              <a:buChar char="•"/>
            </a:pPr>
            <a:r>
              <a:rPr lang="en-US" sz="900" dirty="0">
                <a:solidFill>
                  <a:srgbClr val="FFFFFF"/>
                </a:solidFill>
                <a:latin typeface="Montserrat" pitchFamily="34" charset="0"/>
                <a:ea typeface="Montserrat" pitchFamily="34" charset="-122"/>
                <a:cs typeface="Montserrat" pitchFamily="34" charset="-120"/>
              </a:rPr>
              <a:t>Know the hierarchy: avoidance → normalisation → societal norms</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1262</Words>
  <Application>Microsoft Office PowerPoint</Application>
  <PresentationFormat>On-screen Show (16:9)</PresentationFormat>
  <Paragraphs>124</Paragraphs>
  <Slides>10</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Barlow Bold</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lastModifiedBy>Ramesh Mehay</cp:lastModifiedBy>
  <cp:revision>2</cp:revision>
  <dcterms:created xsi:type="dcterms:W3CDTF">2026-06-04T10:47:09Z</dcterms:created>
  <dcterms:modified xsi:type="dcterms:W3CDTF">2026-06-04T10:49:43Z</dcterms:modified>
</cp:coreProperties>
</file>